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8"/>
  </p:notesMasterIdLst>
  <p:sldIdLst>
    <p:sldId id="778" r:id="rId2"/>
    <p:sldId id="1113" r:id="rId3"/>
    <p:sldId id="1114" r:id="rId4"/>
    <p:sldId id="294" r:id="rId5"/>
    <p:sldId id="1115" r:id="rId6"/>
    <p:sldId id="1116" r:id="rId7"/>
    <p:sldId id="1117" r:id="rId8"/>
    <p:sldId id="1209" r:id="rId9"/>
    <p:sldId id="295" r:id="rId10"/>
    <p:sldId id="1252" r:id="rId11"/>
    <p:sldId id="1253" r:id="rId12"/>
    <p:sldId id="1131" r:id="rId13"/>
    <p:sldId id="296" r:id="rId14"/>
    <p:sldId id="1254" r:id="rId15"/>
    <p:sldId id="1060" r:id="rId16"/>
    <p:sldId id="1255" r:id="rId17"/>
    <p:sldId id="1256" r:id="rId18"/>
    <p:sldId id="1220" r:id="rId19"/>
    <p:sldId id="320" r:id="rId20"/>
    <p:sldId id="1257" r:id="rId21"/>
    <p:sldId id="1258" r:id="rId22"/>
    <p:sldId id="1259" r:id="rId23"/>
    <p:sldId id="1260" r:id="rId24"/>
    <p:sldId id="1261" r:id="rId25"/>
    <p:sldId id="313" r:id="rId26"/>
    <p:sldId id="321" r:id="rId27"/>
    <p:sldId id="1281" r:id="rId28"/>
    <p:sldId id="1282" r:id="rId29"/>
    <p:sldId id="1145" r:id="rId30"/>
    <p:sldId id="1331" r:id="rId31"/>
    <p:sldId id="1199" r:id="rId32"/>
    <p:sldId id="1235" r:id="rId33"/>
    <p:sldId id="1236" r:id="rId34"/>
    <p:sldId id="1332" r:id="rId35"/>
    <p:sldId id="1237" r:id="rId36"/>
    <p:sldId id="1238" r:id="rId37"/>
    <p:sldId id="1333" r:id="rId38"/>
    <p:sldId id="1334" r:id="rId39"/>
    <p:sldId id="1239" r:id="rId40"/>
    <p:sldId id="1240" r:id="rId41"/>
    <p:sldId id="1335" r:id="rId42"/>
    <p:sldId id="297" r:id="rId43"/>
    <p:sldId id="1262" r:id="rId44"/>
    <p:sldId id="1061" r:id="rId45"/>
    <p:sldId id="1120" r:id="rId46"/>
    <p:sldId id="343" r:id="rId47"/>
    <p:sldId id="344" r:id="rId48"/>
    <p:sldId id="1336" r:id="rId49"/>
    <p:sldId id="357" r:id="rId50"/>
    <p:sldId id="1337" r:id="rId51"/>
    <p:sldId id="1338" r:id="rId52"/>
    <p:sldId id="1302" r:id="rId53"/>
    <p:sldId id="1339" r:id="rId54"/>
    <p:sldId id="1340" r:id="rId55"/>
    <p:sldId id="1341" r:id="rId56"/>
    <p:sldId id="1342" r:id="rId57"/>
    <p:sldId id="1343" r:id="rId58"/>
    <p:sldId id="765" r:id="rId59"/>
    <p:sldId id="766" r:id="rId60"/>
    <p:sldId id="551" r:id="rId61"/>
    <p:sldId id="402" r:id="rId62"/>
    <p:sldId id="767" r:id="rId63"/>
    <p:sldId id="528" r:id="rId64"/>
    <p:sldId id="753" r:id="rId65"/>
    <p:sldId id="1344" r:id="rId66"/>
    <p:sldId id="1345" r:id="rId67"/>
    <p:sldId id="1219" r:id="rId68"/>
    <p:sldId id="1270" r:id="rId69"/>
    <p:sldId id="1346" r:id="rId70"/>
    <p:sldId id="347" r:id="rId71"/>
    <p:sldId id="1347" r:id="rId72"/>
    <p:sldId id="1348" r:id="rId73"/>
    <p:sldId id="1349" r:id="rId74"/>
    <p:sldId id="1112" r:id="rId75"/>
    <p:sldId id="1234" r:id="rId76"/>
    <p:sldId id="1350" r:id="rId77"/>
    <p:sldId id="1351" r:id="rId78"/>
    <p:sldId id="1352" r:id="rId79"/>
    <p:sldId id="1353" r:id="rId80"/>
    <p:sldId id="1166" r:id="rId81"/>
    <p:sldId id="1354" r:id="rId82"/>
    <p:sldId id="1204" r:id="rId83"/>
    <p:sldId id="1244" r:id="rId84"/>
    <p:sldId id="1355" r:id="rId85"/>
    <p:sldId id="1275" r:id="rId86"/>
    <p:sldId id="1356" r:id="rId87"/>
    <p:sldId id="1357" r:id="rId88"/>
    <p:sldId id="1358" r:id="rId89"/>
    <p:sldId id="1359" r:id="rId90"/>
    <p:sldId id="1360" r:id="rId91"/>
    <p:sldId id="1248" r:id="rId92"/>
    <p:sldId id="1121" r:id="rId93"/>
    <p:sldId id="1361" r:id="rId94"/>
    <p:sldId id="1362" r:id="rId95"/>
    <p:sldId id="1363" r:id="rId96"/>
    <p:sldId id="1364" r:id="rId97"/>
    <p:sldId id="1365" r:id="rId98"/>
    <p:sldId id="1366" r:id="rId99"/>
    <p:sldId id="1367" r:id="rId100"/>
    <p:sldId id="1214" r:id="rId101"/>
    <p:sldId id="1368" r:id="rId102"/>
    <p:sldId id="1307" r:id="rId103"/>
    <p:sldId id="1369" r:id="rId104"/>
    <p:sldId id="1370" r:id="rId105"/>
    <p:sldId id="1371" r:id="rId106"/>
    <p:sldId id="1372" r:id="rId107"/>
    <p:sldId id="1373" r:id="rId108"/>
    <p:sldId id="1374" r:id="rId109"/>
    <p:sldId id="1375" r:id="rId110"/>
    <p:sldId id="1376" r:id="rId111"/>
    <p:sldId id="1377" r:id="rId112"/>
    <p:sldId id="1378" r:id="rId113"/>
    <p:sldId id="1379" r:id="rId114"/>
    <p:sldId id="1380" r:id="rId115"/>
    <p:sldId id="1381" r:id="rId116"/>
    <p:sldId id="751" r:id="rId117"/>
    <p:sldId id="1382" r:id="rId118"/>
    <p:sldId id="1383" r:id="rId119"/>
    <p:sldId id="1062" r:id="rId120"/>
    <p:sldId id="373" r:id="rId121"/>
    <p:sldId id="1384" r:id="rId122"/>
    <p:sldId id="1385" r:id="rId123"/>
    <p:sldId id="1063" r:id="rId124"/>
    <p:sldId id="1386" r:id="rId125"/>
    <p:sldId id="1274" r:id="rId126"/>
    <p:sldId id="1387" r:id="rId127"/>
    <p:sldId id="1388" r:id="rId128"/>
    <p:sldId id="1389" r:id="rId129"/>
    <p:sldId id="371" r:id="rId130"/>
    <p:sldId id="1390" r:id="rId131"/>
    <p:sldId id="1178" r:id="rId132"/>
    <p:sldId id="1223" r:id="rId133"/>
    <p:sldId id="1391" r:id="rId134"/>
    <p:sldId id="754" r:id="rId135"/>
    <p:sldId id="788" r:id="rId136"/>
    <p:sldId id="789" r:id="rId137"/>
    <p:sldId id="790" r:id="rId138"/>
    <p:sldId id="298" r:id="rId139"/>
    <p:sldId id="791" r:id="rId140"/>
    <p:sldId id="792" r:id="rId141"/>
    <p:sldId id="299" r:id="rId142"/>
    <p:sldId id="793" r:id="rId143"/>
    <p:sldId id="1392" r:id="rId144"/>
    <p:sldId id="1163" r:id="rId145"/>
    <p:sldId id="1394" r:id="rId146"/>
    <p:sldId id="1222" r:id="rId147"/>
    <p:sldId id="1251" r:id="rId148"/>
    <p:sldId id="1395" r:id="rId149"/>
    <p:sldId id="799" r:id="rId150"/>
    <p:sldId id="800" r:id="rId151"/>
    <p:sldId id="1170" r:id="rId152"/>
    <p:sldId id="1396" r:id="rId153"/>
    <p:sldId id="1397" r:id="rId154"/>
    <p:sldId id="316" r:id="rId155"/>
    <p:sldId id="1280" r:id="rId156"/>
    <p:sldId id="1398" r:id="rId157"/>
    <p:sldId id="1291" r:id="rId158"/>
    <p:sldId id="805" r:id="rId159"/>
    <p:sldId id="1399" r:id="rId160"/>
    <p:sldId id="1400" r:id="rId161"/>
    <p:sldId id="1401" r:id="rId162"/>
    <p:sldId id="1402" r:id="rId163"/>
    <p:sldId id="808" r:id="rId164"/>
    <p:sldId id="1403" r:id="rId165"/>
    <p:sldId id="1404" r:id="rId166"/>
    <p:sldId id="1405" r:id="rId167"/>
    <p:sldId id="1208" r:id="rId168"/>
    <p:sldId id="338" r:id="rId169"/>
    <p:sldId id="1406" r:id="rId170"/>
    <p:sldId id="1407" r:id="rId171"/>
    <p:sldId id="1286" r:id="rId172"/>
    <p:sldId id="1408" r:id="rId173"/>
    <p:sldId id="756" r:id="rId174"/>
    <p:sldId id="1409" r:id="rId175"/>
    <p:sldId id="1410" r:id="rId176"/>
    <p:sldId id="1411" r:id="rId177"/>
    <p:sldId id="1412" r:id="rId178"/>
    <p:sldId id="1299" r:id="rId179"/>
    <p:sldId id="1130" r:id="rId180"/>
    <p:sldId id="1413" r:id="rId181"/>
    <p:sldId id="820" r:id="rId182"/>
    <p:sldId id="1414" r:id="rId183"/>
    <p:sldId id="1171" r:id="rId184"/>
    <p:sldId id="278" r:id="rId185"/>
    <p:sldId id="1415" r:id="rId186"/>
    <p:sldId id="1416" r:id="rId187"/>
    <p:sldId id="1284" r:id="rId188"/>
    <p:sldId id="822" r:id="rId189"/>
    <p:sldId id="1417" r:id="rId190"/>
    <p:sldId id="1418" r:id="rId191"/>
    <p:sldId id="1157" r:id="rId192"/>
    <p:sldId id="1203" r:id="rId193"/>
    <p:sldId id="824" r:id="rId194"/>
    <p:sldId id="1419" r:id="rId195"/>
    <p:sldId id="1250" r:id="rId196"/>
    <p:sldId id="1420" r:id="rId197"/>
    <p:sldId id="1289" r:id="rId198"/>
    <p:sldId id="1421" r:id="rId199"/>
    <p:sldId id="1422" r:id="rId200"/>
    <p:sldId id="1423" r:id="rId201"/>
    <p:sldId id="1206" r:id="rId202"/>
    <p:sldId id="1424" r:id="rId203"/>
    <p:sldId id="1425" r:id="rId204"/>
    <p:sldId id="1426" r:id="rId205"/>
    <p:sldId id="1427" r:id="rId206"/>
    <p:sldId id="1122" r:id="rId207"/>
    <p:sldId id="832" r:id="rId208"/>
    <p:sldId id="1428" r:id="rId209"/>
    <p:sldId id="1429" r:id="rId210"/>
    <p:sldId id="1430" r:id="rId211"/>
    <p:sldId id="1205" r:id="rId212"/>
    <p:sldId id="1431" r:id="rId213"/>
    <p:sldId id="1432" r:id="rId214"/>
    <p:sldId id="836" r:id="rId215"/>
    <p:sldId id="1433" r:id="rId216"/>
    <p:sldId id="1434" r:id="rId217"/>
    <p:sldId id="1174" r:id="rId218"/>
    <p:sldId id="1435" r:id="rId219"/>
    <p:sldId id="1200" r:id="rId220"/>
    <p:sldId id="840" r:id="rId221"/>
    <p:sldId id="1436" r:id="rId222"/>
    <p:sldId id="1247" r:id="rId223"/>
    <p:sldId id="1437" r:id="rId224"/>
    <p:sldId id="1438" r:id="rId225"/>
    <p:sldId id="844" r:id="rId226"/>
    <p:sldId id="1439" r:id="rId227"/>
    <p:sldId id="1440" r:id="rId228"/>
    <p:sldId id="1441" r:id="rId229"/>
    <p:sldId id="1221" r:id="rId230"/>
    <p:sldId id="1442" r:id="rId231"/>
    <p:sldId id="1064" r:id="rId232"/>
    <p:sldId id="1443" r:id="rId233"/>
    <p:sldId id="1444" r:id="rId234"/>
    <p:sldId id="850" r:id="rId235"/>
    <p:sldId id="1445" r:id="rId236"/>
    <p:sldId id="1446" r:id="rId237"/>
    <p:sldId id="1447" r:id="rId238"/>
    <p:sldId id="1304" r:id="rId239"/>
    <p:sldId id="351" r:id="rId240"/>
    <p:sldId id="1448" r:id="rId241"/>
    <p:sldId id="1449" r:id="rId242"/>
    <p:sldId id="1450" r:id="rId243"/>
    <p:sldId id="1451" r:id="rId244"/>
    <p:sldId id="1452" r:id="rId245"/>
    <p:sldId id="1453" r:id="rId246"/>
    <p:sldId id="1454" r:id="rId2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6" d="100"/>
          <a:sy n="66" d="100"/>
        </p:scale>
        <p:origin x="876" y="150"/>
      </p:cViewPr>
      <p:guideLst/>
    </p:cSldViewPr>
  </p:slideViewPr>
  <p:notesTextViewPr>
    <p:cViewPr>
      <p:scale>
        <a:sx n="1" d="1"/>
        <a:sy n="1" d="1"/>
      </p:scale>
      <p:origin x="0" y="0"/>
    </p:cViewPr>
  </p:notesTextViewPr>
  <p:sorterViewPr>
    <p:cViewPr>
      <p:scale>
        <a:sx n="90" d="100"/>
        <a:sy n="90" d="100"/>
      </p:scale>
      <p:origin x="0" y="-1677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slide" Target="slides/slide237.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slide" Target="slides/slide243.xml"/><Relationship Id="rId249"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50" Type="http://schemas.openxmlformats.org/officeDocument/2006/relationships/viewProps" Target="viewProps.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theme" Target="theme/theme1.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tableStyles" Target="tableStyles.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19-04-13T21:21:27.609"/>
    </inkml:context>
    <inkml:brush xml:id="br0">
      <inkml:brushProperty name="width" value="0.08819" units="cm"/>
      <inkml:brushProperty name="height" value="0.35278" units="cm"/>
      <inkml:brushProperty name="color" value="#FF0000"/>
      <inkml:brushProperty name="tip" value="rectangle"/>
      <inkml:brushProperty name="rasterOp" value="maskPen"/>
    </inkml:brush>
  </inkml:definitions>
  <inkml:trace contextRef="#ctx0" brushRef="#br0">17190 13593 0,'24'25'235,"1"-25"-220,0 0 1,0 0 187,0 0-187,-1 0-16,1 0 15,0 0-15,0 0 16,0 0 171,-1 0-140,1 0-16,0 0 1,0 0 46,0 0 16,0 0-63,-1 0-16,1 0 110,0 0-109,0 0-16,0 0 16,-1 0-1,1 0 110,0 0-109,0 0 93,0 0-93,-1 0 0,1 0 171,0 0-156,0 0 63,0 0-78,-1 0 31,1 0-32,0 0 126,0 0-126,0 0 126,-1 0-110,1 0 47,0 0-46,0 0-1,0 0 0,-1 0 79,1 0-95,0 0 1,0 0-1,0 0 64,-1 0 14,1 0-77,0 0 15,0 0 0,0 0 1,-1 0-17,1 0 32,0 0 0,0 0-16,-25-25 32,25 25-48,-25-25 17,0 0-1,25 25 47,-1 0-15,1 0 15,0 0-31,0 0 15,0-24-31,-1 24 1,1 0-17,0 0 16,-25-25 16,25 0 31,-25 0 1,25 25-33,-25-25-14,24 25-17,1 0 63,0 0 1,0 0 61,0 0-93,-1 0-16,-24 25 547,-24 0-546,24 0 46,-25-25-63,25 25-15,-25-25 16,-25 24 0,1 26-1,24-50 1,0 0 62,0 0-62,1 0-1,-1 25 1,0-25 62,0 0-47,0 0-31,1 0 16,-1 25 0,-25-1-1,25-24 1,0 0-1,-24 25 17,24-25-17,0 0 1,0 25 0,-24-25-1,24 0 1,0 25-1,0 0 1,1-25 0,-1 0-1,25 24 1,-25-24 0,0 0-1,0 0 1,1 0 15</inkml:trace>
</inkml:ink>
</file>

<file path=ppt/ink/ink2.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19-04-13T21:21:36.198"/>
    </inkml:context>
    <inkml:brush xml:id="br0">
      <inkml:brushProperty name="width" value="0.08819" units="cm"/>
      <inkml:brushProperty name="height" value="0.35278" units="cm"/>
      <inkml:brushProperty name="color" value="#FF0000"/>
      <inkml:brushProperty name="tip" value="rectangle"/>
      <inkml:brushProperty name="rasterOp" value="maskPen"/>
    </inkml:brush>
  </inkml:definitions>
  <inkml:trace contextRef="#ctx0" brushRef="#br0">18157 13543 0,'25'0'281,"0"0"-265,-1 0 31,1 0 0,0 0-16,0 0-16,0 0 1,-1 0 156,1 0-110,0 0-62,0 0 79,0 0-48,-1 0 0,1 0 32,0 0-48,0 0 32,0 0 31,0 0-15,-1 0-1,1 0 1,0 0-32,0 0 16,0 0-16,-25-24 282,0-1-267,-25 25 408,0 0-408,0 0-14,0 0-1,1 0 250,-1 0-234,0 0-31,0 0 15,0 0-15,0 0 62,1 0-47,-1 0 78,25 25 126,-25-25-204,25 24-15,-25-24-1,0 0 1,25 25-1,-24-25 1,-1 0 31,0 0-47,0 0 62,0 0-15,1 0-15,-1 0-1,0 0 47,0 0-47,0 0 47,1 0-46,-1 0 155,0 0-46,0 0 15,0 0 0,1 0-109,-1 0 16,0 0-17,0 0-30,25 25 47,-25-25-63,1 0 62,24 25-15,-25-25 0,25 25-47,-25-25 15,0 0 1,0 0 62,1 0-31,-1 0 0,0 0-31,0 0 15,0 0 0,1 0 16,-1 0-31,0 0 46,0 0 63,50 0 406,0 0-453,0 0-31,-1 0 63,-24-25 233,-24 25-139</inkml:trace>
</inkml:ink>
</file>

<file path=ppt/ink/ink3.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19-04-13T21:21:44.666"/>
    </inkml:context>
    <inkml:brush xml:id="br0">
      <inkml:brushProperty name="width" value="0.08819" units="cm"/>
      <inkml:brushProperty name="height" value="0.35278" units="cm"/>
      <inkml:brushProperty name="color" value="#FF0000"/>
      <inkml:brushProperty name="tip" value="rectangle"/>
      <inkml:brushProperty name="rasterOp" value="maskPen"/>
    </inkml:brush>
  </inkml:definitions>
  <inkml:trace contextRef="#ctx0" brushRef="#br0">17165 13742 0,'0'25'172,"0"-1"-156,0 1 0,0 0 15,0 0 0,0 0-15,0-1-1,0 1 48,0 0-1,0 0 16,0 0-31,0-1 16,0 1-16,0 0-32,0 0 32,0 0-31,0-1-1,0 1-15,0 0 16,0 0 0,0 0-1,0-1 17,0 1-1,25-25-16,-25 25 17,0 0 15,0 0 31,24-25-47,-24 25 47,0-1-31,0 1 0,0 0 15,0 0 1,0-50 109,0 0-172,0 0 15,0 1 1,0-1 0,0 0-1,0 0 16,0 0 1,0 0-1,0 1 16,0-1 0,0 0 0,0 0-32,0 0 1,0 1-1,0-1 95,0 0-110,0 0 15,0 0 267,0 1-251,0-1-15,0 0-1,25 25 376,0 0-391,0 0 47,0 0-32,-1 0 1,1 0 0,0 0-1,25 0 1,-26 0-1,1 0 64,0 0-64,0 0 1,0 0-16,0 0 15,-1 0-15,1 0 94,25 0-78,-25 0-1,24 0-15,-24 0 16,74 0 0,-49 0-1,-25 0 1,-1 0 0,1 0 30,0 0-30,0 0-16,0 0 16,-1 0 93,1 0-93,0 0-1,0 0 17,0 0-1,-50 25 172,0 0-187,0-25-16,-24 49 15,-75 26 1,0-1-1,24 0 17,51-49-32,-26 0 15,51 0 1,-1 0 0,0-25 30,0 0-14,0 0-1,0 0-15,1 0-1,-1 0 16,0 0 1,0 0 15,0 0 62,1 0-62,-1 0 15,25-25-30,0 0 14,-25 25-46,0 0 32,25-25-17,0 0 48,0 1-32,25 24 282,0 0-298,24 0 1,-24 0-1,25 0 1,24 0 0,-49 0-1,50 0 1,-26 0 0,1 0-1,-25 0-15,-1 0 16,1 0-1,0 0 1,25 0 15,-26 0-15,1 0 0,0 0-1,0 0 1,49 0-1,-24 0 1,-25 0 0,-1 0-1,1 0 1,25 0 0,-25 0-1,-1 0 1,26 0-1,0 0 1,-26 0 15,1 0-15,25 0 0,-25 0-1,-1 0 1,26 0-1,0 0 1,-25 0 47,-1 0-32,1 0 0,0 0-15,0 0 15,0 0-15,24 0-1,-24 0 1,0 0-1,0 24 17,-1-24-1,-73 0 203,24 0-218,-25 25 0,1-25-16,-50 25 0,-1 0 15,26 25 1,-25-50-1,49 24 17,-24 1-17,24 0 1,0-25 0,26 50-1,-100-1 1,24-24-1,26-25 1,24 25 0,1 0-1,24-25 1,0 24 0,0-24-1,1 0 1,-1 0 15,0 0 0,0 0-15,0 0 46,0 0 1,1 0-16,-1 0-16,0 0 0,0 0 1,0 0-1,1 0-16,-1 0 189,0 0-33</inkml:trace>
</inkml:ink>
</file>

<file path=ppt/ink/ink4.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19-04-13T21:21:53.271"/>
    </inkml:context>
    <inkml:brush xml:id="br0">
      <inkml:brushProperty name="width" value="0.08819" units="cm"/>
      <inkml:brushProperty name="height" value="0.35278" units="cm"/>
      <inkml:brushProperty name="color" value="#FF0000"/>
      <inkml:brushProperty name="tip" value="rectangle"/>
      <inkml:brushProperty name="rasterOp" value="maskPen"/>
    </inkml:brush>
  </inkml:definitions>
  <inkml:trace contextRef="#ctx0" brushRef="#br0">17264 14684 0,'0'25'204,"0"0"-158,0 0 17,0 0 15,0-1 0,0 1 16,0 0 31,0 0-78,0 0-16,0-1 16,0 1-16,0 0 0,0 0-15,0 0 0,0-1-1,0 1-15,0 0 16,0 0 15,25-25 250,0 0-249,-1 0-1,1 0 0,0 0 0,-25-25-15,25 25 0,0 0-1,-1 0 1,1-25 0,0 25-1,0-25 1,0 25 15,0 0 16,-1 0-16,1 0 16,0 0-31,-25-24-1,25 24 1,0 0 15,-1 0 0,1 0-15,-25-25-16,25 25 16,0 0 15,24 0-15,-24 0-1,25 0 1,-25-25-16,-1 25 15,1 0 1,0 0 0,0 0-1,124 0 1,-125 0 0,26 0-1,-25 0 1,24-25-1,-24 25 1,0 0 0,25 0 15,-26 0-15,26 0-1,0-25 1,-1 25-1,-24 0 1,25 0 0,-25 0-1,24-24 1,-24 24 0,-25-25 124,0 0-124,0 0 15,-25 25 0,-24 0-15,24 0 0,-25 0-1,1 0 1,-1 0-1,-25 0 1,-49 0 0,25 0 15,50 0-31,-26 0 16,50 0-1,-24 0 1,24 0-1,-25 0 1,26 0 0,-26 0-1,25 0 1,0 0 0,-24 0-1,24 0 16,0 0-15,0 0 0,1 0 15,-1 0-15,0 0 46,0 0 1,0 0-48,1 0 16,-1 0 1,0 0-1,0 25-15,0-25-1,0 0 16,1 0 1,-1 0-17,0 0 17,0 0-17,0 0 1,1 25-1,-1-25 1,0 0 15,0 0 1,0 0-17,25 25 438,0-1-406,0 1-31,0 0 15,0 0 0,0 0 16,0-1-16,0 1 79,25-25-95,0 0 157,0 0-125,0 0-16,-1 0-15,1 0 15,0 0 1,0 0 14,0 0-46,-1 0 47,1 0-31,0 0 62,0 0-31,0 0 0,0 0-16,-1 0-15,1 0-16,0 0 31,0 0-15,24 0-1,-24 0 1,0 0-1,0 0 17,0 0-17,-1 0 32,1 0-16,0 0 16,0 0-15,0 0 14,-1 0-14,1 0 15,0 0-16,0 0 0,0 0 32,-1 0-32,1 0 31,0 0-30,0 0 30,0 0 16,-1 0-31,-24-25-31,25 25-16,0 0 31,0 0 16,0-24 0,-1 24-32,1 0 1,0 0 31,0 0-16,0 0-15,-25-25-1,24 25 17,1 0 30,0 0 16,0 0-62,0 0 31,0 0-16,-1 0 47,1 0-62,0 0 15,-25-25 47,25 25-62,0 0 62,-1 0-47,-24-25-31,25 25 47,-25-25-16,25 25 0,0 0 32,0 0 15,-1 0-62,1 0 46,0 0-31,0 0 16,0-24-31,-1 24 15,1 0 16,0 0 250,0 0-281,-25-25 15,25 25-16,-1 0 17,-24-25-32,25 25 31,0 0 0,0 0 110,-25-25 124,0 0-140</inkml:trace>
</inkml:ink>
</file>

<file path=ppt/ink/ink5.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19-04-13T21:21:59.178"/>
    </inkml:context>
    <inkml:brush xml:id="br0">
      <inkml:brushProperty name="width" value="0.08819" units="cm"/>
      <inkml:brushProperty name="height" value="0.35278" units="cm"/>
      <inkml:brushProperty name="color" value="#FF0000"/>
      <inkml:brushProperty name="tip" value="rectangle"/>
      <inkml:brushProperty name="rasterOp" value="maskPen"/>
    </inkml:brush>
  </inkml:definitions>
  <inkml:trace contextRef="#ctx0" brushRef="#br0">19199 14808 0,'0'-24'109,"0"-1"-77,0 0-32,0 0 31,0 0-16,0 1 17,0-1-17,0 0 1,0 0 0,0 0 30,0 1-30,0-1 0,0 0-1,0 0 1,0 0 15,0 1-31,0-1 31,-25 0 1,0 25-32,25-25 31,0 0-15,-25 25-1,25-25 1,-24-24-1,-1 24 1,25-49 0,-25 49-16,25 0 15,-25-25 1,25 26 15,-25 24 125,1 0-124,-1 0-17,-25 0 1,25-25-16,-49 0 16,24 25-1,26-25 1,-1 25-1,-25-25 1,25 25 0,1-24 15,-26 24-15,25 0 62,0 0-78,0 0 31,1 0-15,-1 0 15,0 0 0,0 0 16,0 0-16,1 0 0,-1 0-15,0 0 0,0 0-1,-24 0 1,-1 24 0,25-24 62,25 25-63,0 0 17,0 0 14,0 0-30,0-1 15,25-24 1,0 0-32,49 25 15,-49-25 1,0 0-1,24 0 1,-24 0 0,0 0 15,25 0-15,-26 0-1,1 0 1,0 0-16,0 0 15,0 0 189,0 0-173,-1 0 0,-24 25-15,25-25-16,25 25 15,-25 0 1,49-25 0,-24 49-1,-26-24 1,1-25-1,0 0 1,0 25 0,0-25-1,-1 0 17,1 25 14,-25-1 1,25-24-31,-25 25 93,0 0-15,0 0-31,0 0-32,0 0 47,0-1-16,0 1-15,0 0 0,0 0 63,25-25-95,0 25 48,-25-1-32,24-24-15,-24 25-1,25-25 16,-25 25 16,-25-25 172,25-25-203,-24 0-1,-1 25 1,25-24 0,-25 24-1,0 0 1,0 0-1,1 0 1,-1 0 0,0 0-1,-25 0 1,26 0-16,-1 0 16,0 0-1,0 0 1,-49 0-1,49 0 1,0 0 15,0 0-15,1 0 0,-1 0-1,0 0 1,0 0-1,-25 0 1,26 0 15,-1 0-15,0 0 15,0 0 32,25 24 77,0 1-124,0 0 15,0 0 0,50-25-15,-25 25 0,-25-1-1,24-24 1,26 0 0,0 25-1,-25-25 1,-1 0-1,26 25 1,-25-25-16,49 25 16,-49-25-1,0 0 1,24 0 0,-24 0-1,0 0 32,-25-25 250,0 0-266,0 0-15,0 1 31,-25 24-47,0 0 15,-49 0 1,0-25 0,49 25-16,-50-25 15,1 25 1,49 0-1,-25-25 17,26 25-17,-1 0 1,-25 0 0,25 0-1,1 0 16,-1 0-15,0 0 0,0 0-1</inkml:trace>
</inkml:ink>
</file>

<file path=ppt/ink/ink6.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19-04-13T21:22:11.497"/>
    </inkml:context>
    <inkml:brush xml:id="br0">
      <inkml:brushProperty name="width" value="0.08819" units="cm"/>
      <inkml:brushProperty name="height" value="0.35278" units="cm"/>
      <inkml:brushProperty name="color" value="#FF0000"/>
      <inkml:brushProperty name="tip" value="rectangle"/>
      <inkml:brushProperty name="rasterOp" value="maskPen"/>
    </inkml:brush>
  </inkml:definitions>
  <inkml:trace contextRef="#ctx0" brushRef="#br0">19025 13444 0,'0'25'265,"0"0"-202,0 0-48,0-1 32,25-24 0,-25 25-31,0 0 187,25-25-78,-25 25-63,0 0 142,0-1-48,0 1-94,0 0-30,0 0-1,0 0-16,-25-1 17,0-24-17,25 25-15,-25-25 32,25 25-32,-24-25 31,24 25-16,-25-25 1,0 0 0,0 0 15,0 0 0,1 0 0,-1 0 1,0 0-17,0 0 17,0 0 30,50 0 188,0 0-219,0 0-15,0 0 0,-1 0 15,1 0 0,0 0 16,0 0-31,0 0 30,-1 0-14,1 0 93,0 0-63,0 0 48,0 0 155,-1 0-218,1 0-31,0 0 31,-25 25 156,0-1-156,-25-24 31,0 0-47,25 25 31,0 0-15,0 0 0,0 0-16,0-1 79,25-24 62,-25 25-125,25-25 15,0 25 16,-25 0-15,0 0 265,0-1-297,0 1 0,0 0-15,0 0 0,0 0 30,0-1-14,0 1 15,0 0-16,0 0 16,25-25 31,-25 25 62,24-25-61,-24 25 217,25-25-202,-25 24-63,25-24 79,-25 25-63,25-25 15,-25 25 1,25-25-32,-1 0 47,-24 25-47,0 0 391,0-1-359,0 1-32,0 0 16,0 0-16,0 0 16,0-1 62,0 1-15,0 0-63,0 0 32,0 0 202,0-1 79,-24-24-125,-1 0-203,0 0 15,0 0 0,0 0 16,1 0-16,-1 0 0,0 0 1,0 0 15,0 0-32,1 0 16,-1 0 16,0 0 0,0 0-16,25 25-15,-25-25 0,1 0 15,-1 0 0,0 0-15,0 0 15,0 0-15,1 0-1,-1 0 1,0 0 0,0 0-1,-24 0 1,24 0-1,0 0 1,0 0 15,0 0-15,1 0 15,-1 0-15,0 0 31,0 0-32,0 0 17</inkml:trace>
</inkml:ink>
</file>

<file path=ppt/ink/ink7.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19-04-13T21:22:28.646"/>
    </inkml:context>
    <inkml:brush xml:id="br0">
      <inkml:brushProperty name="width" value="0.08819" units="cm"/>
      <inkml:brushProperty name="height" value="0.35278" units="cm"/>
      <inkml:brushProperty name="color" value="#FF0000"/>
      <inkml:brushProperty name="tip" value="rectangle"/>
      <inkml:brushProperty name="rasterOp" value="maskPen"/>
    </inkml:brush>
  </inkml:definitions>
  <inkml:trace contextRef="#ctx0" brushRef="#br0">13593 10939 0,'-25'0'281,"0"0"-266,1 0 17,-1 0-1,0 0-15,0 0-1,0 0 16,1 0 1,-1 0-17,0 0 1,0 0 15,0 0-15,1 0 15,-1 0-15,0 0 15,0 0-15,0 0 46,0 0-46,1 0-1,-1 0 79,0-25-63,0 25 1,0 0-17,25-25 1,-24 25-16,-1 0 31,25-25-31,-50 1 16,25-1 31,1 25-32,24-25 32,-25 25-47,0 0 16,0 0 15,0-25-15,1 25-1,-1 0 1,0-25-16,0 25 15,0-24 1,1-1 0,-1 25-1,0-25 32,0 25 31,0 0-62,1 0 15,24-25-31,-25 25 31,25-25-31,-25 25 16,0 0 0,25-24-1,-25 24 17,25-25-17,0 50 220,0-1-189,25 1-46,0 0 16,0-25 0,-25 25-1,25 0 1,-1-25 15,1 24-31,0 1 16,25-25-1,-26 0 1,26 25 0,-25 0-1,24-25 1,-24 25 15,0-25-15,25 0-1,-26 24 1,26-24 0,-25 0-1,0 0 17,-1 0-1,1 0-16,0 0 1,0 0 62,0 0-47,-1 0 1,1 0-1,0 0 0,0 0 0,0 0-15,0 0 0,-1 0-1,1 0 1,0 0 406,0 0-407,0 0 32,-25 25-31,24-25 0,-24 25 30,25 0 111,0-25-64,0 25-46,0-25 31,-25 24 360,0 1-407,-25-25-15,25 25-16,0 0 31,-25-25-15,0 0-16,25 25 15,0-1 17,0 1-17,0 0 1,-25-25-1,25 25 1,0 0 15,-24 0-15,24-1 125,0 1-32,0 0 0,0 0-77,-25 0 61,0-1-30,0-24-16,25 25-32,0 0 1,0 0 15,-25-25-15,25 25-1,-24-25 32,24 24-31,-25-24 0,25 25-16,0 0 46,0 0 17,-25-25-63,25 25 47,0-1-32,0 1 32,0 0 0,0 0-16,0 0 48,0-1-64,0 1 48,0 0 62,-25-25-94,0 0 94,0 0-63,25 25-46,0 0 31,0-1 47,0 1-1,0 0 17,0 0-95,-24-25 17,24 25-1,0-1 0,-25 1 0,25 0-15,0 0 15,0 0 16,0-1-16,0 1-15,0 0 31,-25 0 0,25 0-16,0 0 0,0-1-15,-25 1 234,0-25-125,25 25-125,0 0 47,-24-25 47,24 25-1,-25-25 79,0 0-47,0 0-94,0 0 32,1 0-32,-1 0 63,0 0-78,25-25-1,-25 25 1,25-25-1,0 0 17,-25 25-17,1 0 1,24-25 0,-25 25-1,25-24 1,-25 24-1,25-25 1,-25 25 0,25-25-1,-25 25 1,1-25 0,-1 25-1,0 0 16,25-25-15,0 0 0,-50 25-1,26 0 17,24-24-17,-25 24 1,0 0 31,0 0-47,0 0 31,1 0 0,24-25-31,-25 25 31,0-25-15,25 0 0,-25 25-1,0-25 1,1 1 15,-1 24-15,0-25 15,0 25 0,0 0-15,25-25 15,-25 25-15,1 0-1,24-25 17,-25 25-17,0 0 17,25-25-17,-25 25 1,0 0-1,1-24 1,-1-1 31,0 25-31,0-25-1,0 0 16,1 25-15,-1-25 0,0 1-1,0 24 17,0 0-1,1 0 47,-1 0-47,25-25 0,-25 25-15,0 0 15,0 0-15,1 0 0,-1-25 15,0 0 0,0 25-15,0 0 46,1 0 157,24-25-125,-25 25-94,0 0 31,25-24-15,-25 24 343,0 0-359,25-25 31,-24 25 32,24-25-48,0 0 485,0 0-484,0 1 15,0-1 0,0 0 16,24 25-47,-24-25 32,25 25-17,0 0 32,-25-25-31,25 25 15,0 0 78,-25-24-46,0-1-1,24 25-62,-24-25 16,0 0 0,25 25-1,-25-25 16,0 1 16,25 24-47,-25-25 16,25 0 15,-25 0 0,25 0 1,-25 0-17,24 25 32,-24-24 16,25 24-48,-25-25 48,25 25-48,-25-25 1,0 0 0,25 0 46,-25 1-15,25 24-16,-25-25-31,0 0 32,24 25-1,-24-25-31,0 0 125,25 25-63,-25-24-46,0-1 31,25 0-32,0 25 1,-25-25 0,0 0 15,25 25-15,-25-24 15,0-1-16,0 0 17,0 0 61,24 25-77,1 0 62,0 0-47,-25-25-15,25 25 15,-25-24-15,25 24 15,-1 0 32,1 0 15,0 0-31,-25-25-32,25 25 17,0-25-1,-1 25-16,-24-25 1,25 25 31,-25-25-47,0 1 31,0-1 63,25 25 62,-25-25-140,0 0 15,25 25 0,-25-25 1,25 25-17,0 0 16,-25-24 141</inkml:trace>
</inkml:ink>
</file>

<file path=ppt/ink/ink8.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19-04-13T21:22:49.772"/>
    </inkml:context>
    <inkml:brush xml:id="br0">
      <inkml:brushProperty name="width" value="0.08819" units="cm"/>
      <inkml:brushProperty name="height" value="0.35278" units="cm"/>
      <inkml:brushProperty name="color" value="#FF0000"/>
      <inkml:brushProperty name="tip" value="rectangle"/>
      <inkml:brushProperty name="rasterOp" value="maskPen"/>
    </inkml:brush>
  </inkml:definitions>
  <inkml:trace contextRef="#ctx0" brushRef="#br0">12254 10344 0,'0'-25'188,"0"0"-157,0 0 16,0 0 15,24 25 142,1 0-173,0 0 47,0 0-62,0 0 171,-25 25-78,0 0-62,0 0 0,0 0 47,0-1-32,24-24 32,1 0-63,0 0 1,0 0 15,0 0 15,-1 25 47,1-25-46,-25 25 15,25-25-31,-25 25 0,25-25-47,0 0 62,-1 0 1,1 25 46,0-25 1,-25 24-79,25 1 31,-25 0 1,25-25-32,-1 0 188,1 25-32,0-25-93,-25 25-78,25-25 15,-25 24 0,25-24 63,-1 0 218,-24 25-296,25-25 15,0 0-15,-25 25-16,25-25 47,0 0 109,-1 0-93,-24 25-48,25-25 32,0 25-16,0-25 16,0 0 16,-25 24-48,24-24 17,1 0-17,0 0 141,-25 25 1,25-25-142,0 0 32,0 0 0,-25 25-16,0 0 251,-25-25-251,25 25-31,0-1 31,0 26-15,0-25-1,0 24-15,0 26 16,0-50 0,0 24-1,0-24 1,0 0-1,0 0 1,0 0 0,0-1 15,0 1 125,0-50 94,0 1-219,25 24-15,-25-25-16,24 25 94,-48 0 171,-1 0-249,0 0 0,0 0-1,0 0 1,0 0-16,1 0 31,-1 0-15,0 0-1,0 0 1,0 0 0,1 0-1,-26 0 1,25 0 0,0 0-1,1 0 1,-1 0-1,0 0 1,0 0 15,-24 0-15,24 0 0,0 25-1,0-25 1,0 0-1,1 24 1,-26-24 0,25 25-1,-24 0 1,-1-25 0,25 0-1,-24 25 1,-1-25-1,25 25 1,-24-25 0,24 24-1,-25 1 1,25-25 0,0 0 15,1 0-16,-1 0 1,0 0 15,0 0-15,0 0 15,1 0-15,-1 0 15,0 0 0,0 0 1,0 0-17,1 0 1,-1 0-1,0 0 1,0 0 0,0 0-1,1 0 1,-1 0 15,0 0-15,0 0 15,0 0-15,1 0-1,-1 0-15,0 0 32,0 0-1,25 25 234,0 0-233,0 0-17,25-25 1,25 24 0,-26 1-1,1-25 1,0 0-16,25 25 15,-26 0 1,1-25 0,25 0-1,-25 25 1,-1-25 15,1 0-15,25 0-1,-25 0 1,24 0 0,-24 0-1,0 0-15,24 0 16,-24 0 0,25 0-1,-50-25 1,50 0-1,-1 0 17,-24 25-17,0 0 1,24 0 0,-24 0 15,0 0-16,0 0 17,0 0-17,-1 0 1,1 0 15,0 0-15,0 0-1,0 0 17,-1 0-1,1 0 0,0 0-15,0 0-1,0 0 1,-1 0 0,1 0-1,0 0 1,0 0 0,0 0-1,-1 0 1,1 0 15,0 0 0,0 0 1,0 0-1,-1 0-16,1 0 32,0 0-15,0 0 30,0 0-46,-50 0 421,0 0-406,0 0-15,0 0 0,1 0-16,-1 0 15,0 0 1,0 0 15,0 25-15,1 0-1,-1 0 1,0-25 0,25 24-1,-25-24 1,0 0 0,1 0-1,24 25 1,-25-25-1,25 25 1,-25-25-16,0 0 16,0 0 15,25 25-15,-49-25 15,24 25-16,0-25 1,-24 0 0,24 24-1,0-24 1,0 0 0,25 25-1,-25-25 1,1 0-1,-1 0 17,0 0-1,0 0 16,0 0 0,1 0 0,24 25 62,0 0-78,0 0 0,0-1-15,24-24 0,26 0-1,-25 0 1,0 0 0,-1 0-1,1 0-15,0 0 16,0 0-1,24 0 1,1 0 0,24 25-1,-24-25 1,-25 0 15,0 0-15,-1 0-16,1 0 31,0 0 0,0 0 1,0 0 46,-1 0-47,1 0 0,0 0-15,-25-25-1,25 25 1,0 0 78,-1 0 31,-24-24-63,25 24-46,0 0 15,-25-25 0,0 50 376,0-1-376,-25-24-15,25 25 15,0 0 0,-25-25-15,25 25 31,-24-25-1,-1 0-14,25 25-17,-25-25 1,0 0 0,0 0 15,1 0 0,-1 0 32,0 0-63,0 0 31,0 0 47,25 24 78,0 1-109,0 0-31,0 0 15,0 0 16,25-25 0,-25 24-32,25-24 95,0 0-95,0 0 32,-1 0-16,1 0 16,0 0-15,0 0 46,0 0 0,-25-24-47,0-1 0,0 0 1,0 0-17,0 0 1,0-24-1,0-26 1,0 51 0,0-1-1,0 0 1,0 0 0,0 0-1,0 1 1,0-1-1,0 0 1,0 0 0,0 0-1,0 1 17,0-1-1,0 0-16,0 0 17,0 0-1,0 1 16,24 24-47,1 0 140,0 0-108,0 0 30,0 0-15,-25-25-16,24 25-15,1 0 0,-25-25 30,0 0 17,0 0-32,0 1-15,0-1 15,0 0 0,25 25-31,-25-25 32,0 0-17,0 1 1,0-1-16,0 0 31,25 0-15,-25 0 15,25 25 31,0 0-30,-1 0 93,-24-25-63,25 25-62,-25-24 78,0-1-46,-25 25-17,25-25 1,-24 25-1,-1 0 1,0 0 0,0 0 15,0 0 0,0 0-15,1 0 15,-1 0-15,0 0 15,0 0 0,0 0-15,1 0 15,-1 0-15,0 0-1,0 0 1,-24 0 0,24 0-1,0 0 1,-25 0-1,26 0 1,-26 0 0,25 0-1,-24 0 1,24 0 15,0 0-15,0 0-1,0 0 1,1 0 0,-1 0 15,0 0 0,0 0-15,0 0-1,1 0 17,-1 0-1,0 0-15,0 0-1,0 0 1,1 0-1,-1 0 1,0 0 0,-25 0-1,25 0 1,1 0 0,-1 0 15,0 0 0,0 0 0,0 0-15,1 0 78,24 25-1,-25-25-30,25 25-63,-25-25 16,0 0-1,0 0 16,1 0 16,-1 0-31,25 24 0,-25-24-1,25 25 16,-25-25 16,25 25-15,0 0 124,0 0-94,0 0-30,0-1-1,25 1-16,0-25 1,0 0 0,49 0-1,-24 0 1,-26 0 0,1 0-1,0 0 1,25 0-1,-26 0 1,1 0 0,0 0-1,0 0 1,-25-25 62,0 1-31,0-1-31,-25 25-1,25-25 1,-25 25-1,-24-50 1,24 50 0,25-25-1,-25 25 1,0 0 0,25-24-1,-25 24 1,1 0-1,-1 0 17,0 0-17,0 0 17,0 0-17,25-25 32,-24 25-16,24-25-15,0 0 15,0 0 63,0 1-78,0-1 77,0 0-61,24 25 30,1 0-46,0-25 31,0 25-1,0 0-14,-1 0-1,1 0 0,-25-25 0,25 25-15,0 0 15,0 0 1,-1 0-1,1 0 0,0 0 0,0 0 1,0 0-17,0 0 1,24 0-1,-24 0 1,0 0 31,0 0-31,-1 0-16,1 0 15,0 0 1,0 0-1,24 0 1,-24 0 0,-25-24 77,0-1-61,-49 0-1,49 0-31,-25 25 16,0-25-1,0 1 1,0 24-16,25-25 15,-24 25 1,-26-50 0,25 25 15,0 1-15,25-1 15,0 50 359,0-1-358,0 1-1,0 0 16,0 0-16,0 0-15,0-1 15,0 1 0,0 0 16,0 0-31,-24 0 46,-1-1-31,0-24-15,25 25 0,-25-25-1,25 25 1,-25-25 0,0 25-1,1-25 1,24 25-1,-25-1 1,0 1 0,0-25-1,0 25 1,25 0 15,-24-25-15,-1 0-1,25 25 1,-50-1 0,50 1-1,-25-25 1,25 25 0,-24-25 15,-1 0-31,0 25 31,0-25 0,25 25-31,-25-25 32,1 25-1,24-1 141,0 1-79,24-25 126,-24-25-203,25 25-1,0-24-15,0-26 16,0 0 0,24 25-1,-49-24 1,25 24 0,0 0-1,-25 0 16,25 1-15,-1 24-16,1-25 31,-25 0 1,0 0-1,25 25-16,-25-25 1,25 25 0,-25-24-1,25 24 1,-25-25 0,24 25 15,-24-25-16,0 0 1,25 25-16,-25-25 31,25 25-31,0 0 16,-25-24 0,25 24 15,-25-25-16,25 0 1,-25 0 0,0 0-1,24 25 1,1 0 31,-25 25 140,0 0-155,0 0-17,0 0 1,0-1 15,0 1 16,0 0-31,0 0 15,0 0 16,0-1-32,0 1 17,0 0-17,0 0 32</inkml:trace>
</inkml:ink>
</file>

<file path=ppt/ink/ink9.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19-04-13T21:22:57.249"/>
    </inkml:context>
    <inkml:brush xml:id="br0">
      <inkml:brushProperty name="width" value="0.08819" units="cm"/>
      <inkml:brushProperty name="height" value="0.35278" units="cm"/>
      <inkml:brushProperty name="color" value="#FF0000"/>
      <inkml:brushProperty name="tip" value="rectangle"/>
      <inkml:brushProperty name="rasterOp" value="maskPen"/>
    </inkml:brush>
  </inkml:definitions>
  <inkml:trace contextRef="#ctx0" brushRef="#br0">18430 9575 0,'25'24'188,"-1"-24"-173,1 0 1,0 0 15,0 0-15,0 0 15,0 0-15,-1 0-16,1 0 15,0 0 1,0 0 15,0 0 1,-1 0 30,-48 0 344,-1 0-390,0 0 15,0 0 0,25-24 157,25 24-141,0 0 0,0 0-32,-25-25 17,24 25-17,1-25 16,0 25-15,0 0 0,0 0 15,-1 0 110,1 0-63,0 0-31,0 0-32,-25-25 1,25 25-1,-1 0 17,1 0-1,0 0-15,-25-25-1,25 25 16,0 0 16,-1 0 16,1 0-48,-25-24 79,25 24-47,-25-25 78,25 25-109,0 0 171,-1 0-124,1 0 15,-25-25-16,25 25 16,-25-25-62,25 25 218,0 0-171,-1 0-16,1 0 78,0 0-16,0 0-46,-25-25 15,25 25-47,-1 0 63,-24-24-32,25 24 95,0-25-126,-25 0 31,25 25 32,0-25 265</inkml:trace>
</inkml:ink>
</file>

<file path=ppt/ink/ink10.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19-04-13T21:23:06.373"/>
    </inkml:context>
    <inkml:brush xml:id="br0">
      <inkml:brushProperty name="width" value="0.08819" units="cm"/>
      <inkml:brushProperty name="height" value="0.35278" units="cm"/>
      <inkml:brushProperty name="color" value="#FF0000"/>
      <inkml:brushProperty name="tip" value="rectangle"/>
      <inkml:brushProperty name="rasterOp" value="maskPen"/>
    </inkml:brush>
  </inkml:definitions>
  <inkml:trace contextRef="#ctx0" brushRef="#br0">18529 9872 0,'25'0'140,"0"0"-124,0 0 0,-1 0-1,26 0 1,49 0-1,-24 0 1,-26 0-16,1 0 16,-1 0-1,-24 0 1,0 0 15,0 0 0,0 0-15,-1 0 125,1-25-126,0 1 17,0 24-1,0-25-16,-1 25 1,1 0 0,0 0-1,0 0 1,0-25 0,-1 25-1,1-25 1,0 25-1,0 0 1,0 0 31,-1 0-16,1 0 16,0 0 16,0 0-32,0 0 0,-25-25 32,25 25 77,-25-24-124,-25 24 203,0 0-204,0 0-15,0 0 16,0 0-1,1 0 1,-1 0 0,-25 0-1,1 24 1,-1 1 15,0 25-15,26-50-16,-1 0 15,25 25 1,-25-25 0,0 24-1,0-24 1,1 25 0,-1-25-1,0 0 1,0 0-1,0 0 1,1 0 31,-1 25-16,0-25-15,25 25 15,-25-25-15,0 0-1,1 25 1,-26-1 0,25-24-1,25 25 1,-25 0-1,1-25 17,24 25-17,-25-25 1,0 0 0,25 25-1,-25 0 1,25-1 187,0 1-31,-25-25-141,25 25 78,0 0-77,0 0 46,25-1-31,0-24-32,0 0-15,0 0 16,-1 0 0,1 0-1,0 0 16,0 0-15,0 0 15,-1 0-15,1 0 0,0 0 15,0 0 16,0 0-32,-1 0 1,1 0 31,0 0 0,0 0-16,0 0-15,-1 0 15,1-24-16,0 24 1,0 0 0,0 0-1,-1 0 1,1 0 15,0 0-15,0 0-1,0-25 1,24 25 0,-24 0-1,-25-25 1,25 25 0,0 0 15,-1 0-16,1 0 17,0 0 15,0 0 46,-25-25 189,-25 25-267,0 0 1,0 0-1,1 0 1,-1 0 0,0 0-1,-49 0 1,49 0 0,0 0-1,0 25 16,0-25-31,1 25 16,-1-25 0,0 25-1,0-25 1,0 24 0,1 1-1,24 0 1,-25-25-1,25 25 1,-25-25 0,0 25-1,0-25 32,25 24-31,-24 1 31,-1-25-16,25 25-31,-25-25 31,0 0 0,0 0 79,1 25-48,-1-25-30,0 0-1,25 25-16,-25-25 32,25 24-31,-25-24 0,1 25-1,-1-25 48,25 25 15,-25-25 47,25 25-16,0 0-78,0-1 32,25-24 15,0 0-62,-1 0 31,1 0-32,0 0 1,0 0 15,0 0 0,-1 0 1,1 0-32,0 0 31,0 0-16,0 0 1,24 0 0,-24 0-1,0 0 17,0 0-1,-1-24-16,1 24 1,0-25 15,0 25-15,0 0 15,-1 0-15,1 0 31,0 0-32,0-25 17,0 25-17,-1-25 32,1 25-16,0 0-15,0 0 15,0 0 0,-25-25-15,24 1 0,1 24-1,0 0 1,0 0 0,-25-25-1,25 25 1,0 0-16,-1 0 31,1 0 0,0 0 1,0 0-17,-50 0 157,0 0-156,0 0-1,1 0 1,-1 0 0,0 0-1,0 0 1,0 0-1,0 0 1,1 25 0,-1-1-1,0 1 1,0-25 0,25 25-1,-25-25 1,25 25-1,-24-25 17,24 25-32,-25-1 47,0-24-16,25 25-16,-25 0 17,25 0-17,-25-25 1,25 25 0,-24-25-1,24 24 1,-25-24-1,25 25 1,0 0 31,-25-25-31,25 25-1,-25-25 1,25 25-1,-25-25 17,1 0 46</inkml:trace>
</inkml:ink>
</file>

<file path=ppt/ink/ink11.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19-04-13T21:23:14.189"/>
    </inkml:context>
    <inkml:brush xml:id="br0">
      <inkml:brushProperty name="width" value="0.08819" units="cm"/>
      <inkml:brushProperty name="height" value="0.35278" units="cm"/>
      <inkml:brushProperty name="color" value="#FF0000"/>
      <inkml:brushProperty name="tip" value="rectangle"/>
      <inkml:brushProperty name="rasterOp" value="maskPen"/>
    </inkml:brush>
  </inkml:definitions>
  <inkml:trace contextRef="#ctx0" brushRef="#br0">19100 10840 0,'-25'0'188,"25"24"-157,-25-24 0,0 0 1,0 0-1,1 0 94,-1 0-78,0 0 31,0 0-63,25 25 17,-25-25-32,1 0 47,24 25-47,-25-25 31,0 0-16,25 25 48,-25-25-47,25 25 374,-25-25-187,25 24 94,0 1-219,25-25 16,-25 25-78,25-25 140,0 0-94,0 0 17,-1 0-48,1 0 63,0 0-63,0 0 63,0 0 31,-1 0-16,1 0-78,0 0 79,0 0-32,0 0 15,-1 0-77,1 0 31,0 0 0,0 0 0,0 0-47,-1 0 47,1 0-16,0 0 63,0 0-32,-25-25-31,25 25 32,-25-25-32,24 25-15,-24-24-1,25 24 63,0 0 63,0 0-47,0-25-32,-1 25 32,1 0 31,0 0-47,-25-25-47,25 25 48,-25-25-1,25 25-78,0 0 62,-1 0-46,-24-25 15,25 25 16,0 0 0,0 0-16,0 0 32,-25-24-17,24 24-14,1 0 61,0 0 17,0 0-48,0 0 16,-1-25 16,1 25-47,0 0-16,0 0 110,-25-25-125,25 25 77,-25-25-30,24 25-1,1 0 63,0 0 110,0 0-79,0 0 0,-1 0-15,-24-25-126,25 25 79,0 0 187,0 0-93</inkml:trace>
</inkml:ink>
</file>

<file path=ppt/ink/ink12.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19-04-13T21:23:19.252"/>
    </inkml:context>
    <inkml:brush xml:id="br0">
      <inkml:brushProperty name="width" value="0.08819" units="cm"/>
      <inkml:brushProperty name="height" value="0.35278" units="cm"/>
      <inkml:brushProperty name="color" value="#FF0000"/>
      <inkml:brushProperty name="tip" value="rectangle"/>
      <inkml:brushProperty name="rasterOp" value="maskPen"/>
    </inkml:brush>
  </inkml:definitions>
  <inkml:trace contextRef="#ctx0" brushRef="#br0">20216 10740 0,'0'-24'125,"0"-1"-94,0 0-15,0 0-1,-25 25 1,25-25-1,-25 1 1,25-1 0,-25 25 15,25-25-31,-24 25 16,-1 0-1,25-25 1,-25 25-1,25-25 1,-25 1 0,0-1-1,1 0 48,-1 0-1,25 0-46,-25 25 15,25-24-15,-25 24-1,25-25 17,-25 25-1,25-25 0,-24 25-15,24-25 15,0 0-15,-25 25-1,0 0 1,25-24 0,-25 24-1,25-25 16,-25 25-31,25-25 32,-24 25-32,24-25 15,-25 25 1,0 0 0,25-25-1,-25 25 16,0 0 48,1 0-64,-1-24 16,0 24 1,0 0-17,0 0 17,0 0 46,25 24 94,0 1-157,0 0 1,0 0-1,25 24 1,0-24 0,25 0-1,-25 0 1,-1 0 0,26-25-1,-25 24 1,0-24-1,-1 25 1,1-25 0,-25 25-1,25 0 1,-25 0 15,25-25-15,0 0-1,-25 24 1,24-24 0,-24 25 31,0 0-1,25-25-14,-25 25-17,-25-25 95,-24 0-95,24 25 17,-25-25-17,26 24 1,-26-24-16,0 25 15,26-25-15,-76 25 16,75-25 0,-24 25-1,24-25 1,-25 0 15,26 0 0,-1 0-15,0 0 47,0 0-32,0 0 47,1 0-47,24-25-15,0 0-1,0 0 1,-25-24 0,0-1-1,25-24 1,0 24-16,-50-49 16,50 25-1,-24 24 1,-1-24-1,0 24 1,25 0 0,0 25-1,0 1 1,0-1 0,-25-25 15,0 50 63,25-25 93,0 1-124,0-1-32,0 0-16,0 0 17,0 0-1,0 1 0,25 24-15,-25-25-1,25 25 1,0 0 0,0 0 15,-1 0-15,1 0-1,0 0 1,0 0 78,0 0-79,-25 25 16,0-1 1,0 1-17,0 0 32,0 0-31,24-25-1,-24 25-15,0-1 32,25 1-17,-25 0 1,0 0 0,25-25 46,0 0-46,0 0 15,-1 0 16,1 0-16,0 0-15,0 0 15,0 0-15,-1 0 15,1 0 0,0 0 0,0 0 1,0 0-1,0 0 47,-1 0-16,1 0-15,0 0-15,0 0-1,0 0 0,-1 0 32</inkml:trace>
</inkml:ink>
</file>

<file path=ppt/ink/ink13.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19-04-13T21:23:27.248"/>
    </inkml:context>
    <inkml:brush xml:id="br0">
      <inkml:brushProperty name="width" value="0.08819" units="cm"/>
      <inkml:brushProperty name="height" value="0.35278" units="cm"/>
      <inkml:brushProperty name="color" value="#FF0000"/>
      <inkml:brushProperty name="tip" value="rectangle"/>
      <inkml:brushProperty name="rasterOp" value="maskPen"/>
    </inkml:brush>
  </inkml:definitions>
  <inkml:trace contextRef="#ctx0" brushRef="#br0">19769 9922 0,'0'-25'188,"0"0"-188,0 0 47,0 1 15,0-1 48,0 0-48,0 0 47,0 0-62,0 1-15,-24-1-32,24 0 31,0 0 16,-25 25 15,0 0-46,25-25 187,0 1-172,0-1 16,0 0 94,0 0 62,0 0-94,-25 25 47,0 0-15,1 0 0,-1 0-32,0 0 32,25 25 93,0 0-171,0 0-17,0 0 1,0-1-31,25-24 15,-25 25-31,25-25 16,-1 0 15,-24 25-15,25-25-1,-25 25 17,25-25-17,0 0 16,0 0-15,-25 25 0,0-1 265,24-24-234,1 0-16,0 0 63,-25 25-94,0 0 281,0 0-234,0 0 15,0-1 1,25-24 15,-25 25-62,0 0 46,25-25 63,-25 25-15,24-25 140,-24 25-235,25-25 110,-25 24-109,25-24 218,-25 25-203,0 0 1,0 0 30,0 0 48,25-25-48,-25 25 172,0-1-109,0 1-62,25 0 109,-25 0 0,0 0-32,24-25-108,-24 24-1,0 1 31,25-25 48,-25 25-48,0 0 1,0 0-1,0-1 32,0 1 31,0 0-94,0 0 125,25-25-93,0 0 62,-25 25 78,0-1 31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77442D-CF5C-41F5-BB25-BB4E5D10BF12}" type="datetimeFigureOut">
              <a:rPr lang="en-GB" smtClean="0"/>
              <a:t>26/08/2020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D4A4AC-F7EC-4B37-A51B-9CB08824E6D7}" type="slidenum">
              <a:rPr lang="en-GB" smtClean="0"/>
              <a:t>‹#›</a:t>
            </a:fld>
            <a:endParaRPr lang="en-GB"/>
          </a:p>
        </p:txBody>
      </p:sp>
    </p:spTree>
    <p:extLst>
      <p:ext uri="{BB962C8B-B14F-4D97-AF65-F5344CB8AC3E}">
        <p14:creationId xmlns:p14="http://schemas.microsoft.com/office/powerpoint/2010/main" val="28401985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3" Type="http://schemas.openxmlformats.org/officeDocument/2006/relationships/hyperlink" Target="https://www.mathsisfun.com/geometry/common-3d-shapes.html" TargetMode="External"/><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3" Type="http://schemas.openxmlformats.org/officeDocument/2006/relationships/hyperlink" Target="https://www.mathsisfun.com/geometry/common-3d-shapes.html" TargetMode="External"/><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3" Type="http://schemas.openxmlformats.org/officeDocument/2006/relationships/hyperlink" Target="https://www.mathsisfun.com/geometry/common-3d-shapes.html" TargetMode="External"/><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3" Type="http://schemas.openxmlformats.org/officeDocument/2006/relationships/hyperlink" Target="https://www.mathsisfun.com/geometry/common-3d-shapes.html" TargetMode="External"/><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3" Type="http://schemas.openxmlformats.org/officeDocument/2006/relationships/hyperlink" Target="https://www.mathsisfun.com/geometry/common-3d-shapes.html" TargetMode="External"/><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3" Type="http://schemas.openxmlformats.org/officeDocument/2006/relationships/hyperlink" Target="https://www.mathsisfun.com/geometry/common-3d-shapes.html" TargetMode="External"/><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3" Type="http://schemas.openxmlformats.org/officeDocument/2006/relationships/hyperlink" Target="https://www.mathsisfun.com/geometry/common-3d-shapes.html" TargetMode="External"/><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3" Type="http://schemas.openxmlformats.org/officeDocument/2006/relationships/hyperlink" Target="https://www.mathsisfun.com/geometry/common-3d-shapes.html" TargetMode="External"/><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2019 Paper 3 Q13</a:t>
            </a:r>
          </a:p>
        </p:txBody>
      </p:sp>
      <p:sp>
        <p:nvSpPr>
          <p:cNvPr id="4" name="Slide Number Placeholder 3"/>
          <p:cNvSpPr>
            <a:spLocks noGrp="1"/>
          </p:cNvSpPr>
          <p:nvPr>
            <p:ph type="sldNum" sz="quarter" idx="5"/>
          </p:nvPr>
        </p:nvSpPr>
        <p:spPr/>
        <p:txBody>
          <a:bodyPr/>
          <a:lstStyle/>
          <a:p>
            <a:fld id="{E79CAC70-FAEB-4BE0-B410-2052F4CC3CF4}" type="slidenum">
              <a:rPr lang="en-GB" smtClean="0"/>
              <a:t>2</a:t>
            </a:fld>
            <a:endParaRPr lang="en-GB"/>
          </a:p>
        </p:txBody>
      </p:sp>
    </p:spTree>
    <p:extLst>
      <p:ext uri="{BB962C8B-B14F-4D97-AF65-F5344CB8AC3E}">
        <p14:creationId xmlns:p14="http://schemas.microsoft.com/office/powerpoint/2010/main" val="33560297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G38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3</a:t>
            </a:fld>
            <a:endParaRPr lang="en-GB"/>
          </a:p>
        </p:txBody>
      </p:sp>
    </p:spTree>
    <p:extLst>
      <p:ext uri="{BB962C8B-B14F-4D97-AF65-F5344CB8AC3E}">
        <p14:creationId xmlns:p14="http://schemas.microsoft.com/office/powerpoint/2010/main" val="2097441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G124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5</a:t>
            </a:fld>
            <a:endParaRPr lang="en-GB"/>
          </a:p>
        </p:txBody>
      </p:sp>
    </p:spTree>
    <p:extLst>
      <p:ext uri="{BB962C8B-B14F-4D97-AF65-F5344CB8AC3E}">
        <p14:creationId xmlns:p14="http://schemas.microsoft.com/office/powerpoint/2010/main" val="32558959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G211 2009 Paper 2 Q18</a:t>
            </a:r>
          </a:p>
        </p:txBody>
      </p:sp>
      <p:sp>
        <p:nvSpPr>
          <p:cNvPr id="4" name="Slide Number Placeholder 3"/>
          <p:cNvSpPr>
            <a:spLocks noGrp="1"/>
          </p:cNvSpPr>
          <p:nvPr>
            <p:ph type="sldNum" sz="quarter" idx="5"/>
          </p:nvPr>
        </p:nvSpPr>
        <p:spPr/>
        <p:txBody>
          <a:bodyPr/>
          <a:lstStyle/>
          <a:p>
            <a:fld id="{3E4F6145-74A2-480A-9F77-A7578406CC9E}" type="slidenum">
              <a:rPr lang="en-GB" smtClean="0"/>
              <a:t>6</a:t>
            </a:fld>
            <a:endParaRPr lang="en-GB"/>
          </a:p>
        </p:txBody>
      </p:sp>
    </p:spTree>
    <p:extLst>
      <p:ext uri="{BB962C8B-B14F-4D97-AF65-F5344CB8AC3E}">
        <p14:creationId xmlns:p14="http://schemas.microsoft.com/office/powerpoint/2010/main" val="4088453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G355 2003 Year 5 Optional Paper 2 Q26</a:t>
            </a:r>
          </a:p>
        </p:txBody>
      </p:sp>
      <p:sp>
        <p:nvSpPr>
          <p:cNvPr id="4" name="Slide Number Placeholder 3"/>
          <p:cNvSpPr>
            <a:spLocks noGrp="1"/>
          </p:cNvSpPr>
          <p:nvPr>
            <p:ph type="sldNum" sz="quarter" idx="5"/>
          </p:nvPr>
        </p:nvSpPr>
        <p:spPr/>
        <p:txBody>
          <a:bodyPr/>
          <a:lstStyle/>
          <a:p>
            <a:fld id="{3E4F6145-74A2-480A-9F77-A7578406CC9E}" type="slidenum">
              <a:rPr lang="en-GB" smtClean="0"/>
              <a:t>7</a:t>
            </a:fld>
            <a:endParaRPr lang="en-GB"/>
          </a:p>
        </p:txBody>
      </p:sp>
    </p:spTree>
    <p:extLst>
      <p:ext uri="{BB962C8B-B14F-4D97-AF65-F5344CB8AC3E}">
        <p14:creationId xmlns:p14="http://schemas.microsoft.com/office/powerpoint/2010/main" val="18939122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G406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8</a:t>
            </a:fld>
            <a:endParaRPr lang="en-GB"/>
          </a:p>
        </p:txBody>
      </p:sp>
    </p:spTree>
    <p:extLst>
      <p:ext uri="{BB962C8B-B14F-4D97-AF65-F5344CB8AC3E}">
        <p14:creationId xmlns:p14="http://schemas.microsoft.com/office/powerpoint/2010/main" val="1548149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G505 2013 Paper 2 Q21</a:t>
            </a:r>
          </a:p>
        </p:txBody>
      </p:sp>
      <p:sp>
        <p:nvSpPr>
          <p:cNvPr id="4" name="Slide Number Placeholder 3"/>
          <p:cNvSpPr>
            <a:spLocks noGrp="1"/>
          </p:cNvSpPr>
          <p:nvPr>
            <p:ph type="sldNum" sz="quarter" idx="5"/>
          </p:nvPr>
        </p:nvSpPr>
        <p:spPr/>
        <p:txBody>
          <a:bodyPr/>
          <a:lstStyle/>
          <a:p>
            <a:fld id="{3E4F6145-74A2-480A-9F77-A7578406CC9E}" type="slidenum">
              <a:rPr lang="en-GB" smtClean="0"/>
              <a:t>10</a:t>
            </a:fld>
            <a:endParaRPr lang="en-GB"/>
          </a:p>
        </p:txBody>
      </p:sp>
    </p:spTree>
    <p:extLst>
      <p:ext uri="{BB962C8B-B14F-4D97-AF65-F5344CB8AC3E}">
        <p14:creationId xmlns:p14="http://schemas.microsoft.com/office/powerpoint/2010/main" val="2457576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G4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11</a:t>
            </a:fld>
            <a:endParaRPr lang="en-GB"/>
          </a:p>
        </p:txBody>
      </p:sp>
    </p:spTree>
    <p:extLst>
      <p:ext uri="{BB962C8B-B14F-4D97-AF65-F5344CB8AC3E}">
        <p14:creationId xmlns:p14="http://schemas.microsoft.com/office/powerpoint/2010/main" val="19185058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G192 Pre-2000 or other question</a:t>
            </a:r>
          </a:p>
        </p:txBody>
      </p:sp>
      <p:sp>
        <p:nvSpPr>
          <p:cNvPr id="4" name="Slide Number Placeholder 3"/>
          <p:cNvSpPr>
            <a:spLocks noGrp="1"/>
          </p:cNvSpPr>
          <p:nvPr>
            <p:ph type="sldNum" sz="quarter" idx="5"/>
          </p:nvPr>
        </p:nvSpPr>
        <p:spPr/>
        <p:txBody>
          <a:bodyPr/>
          <a:lstStyle/>
          <a:p>
            <a:fld id="{81277B7C-56BF-453C-90F6-6B932BC0E508}" type="slidenum">
              <a:rPr lang="en-GB" smtClean="0"/>
              <a:t>12</a:t>
            </a:fld>
            <a:endParaRPr lang="en-GB"/>
          </a:p>
        </p:txBody>
      </p:sp>
    </p:spTree>
    <p:extLst>
      <p:ext uri="{BB962C8B-B14F-4D97-AF65-F5344CB8AC3E}">
        <p14:creationId xmlns:p14="http://schemas.microsoft.com/office/powerpoint/2010/main" val="27478657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G259 2001 Paper 1 Q13</a:t>
            </a:r>
          </a:p>
        </p:txBody>
      </p:sp>
      <p:sp>
        <p:nvSpPr>
          <p:cNvPr id="4" name="Slide Number Placeholder 3"/>
          <p:cNvSpPr>
            <a:spLocks noGrp="1"/>
          </p:cNvSpPr>
          <p:nvPr>
            <p:ph type="sldNum" sz="quarter" idx="5"/>
          </p:nvPr>
        </p:nvSpPr>
        <p:spPr/>
        <p:txBody>
          <a:bodyPr/>
          <a:lstStyle/>
          <a:p>
            <a:fld id="{3E4F6145-74A2-480A-9F77-A7578406CC9E}" type="slidenum">
              <a:rPr lang="en-GB" smtClean="0"/>
              <a:t>14</a:t>
            </a:fld>
            <a:endParaRPr lang="en-GB"/>
          </a:p>
        </p:txBody>
      </p:sp>
    </p:spTree>
    <p:extLst>
      <p:ext uri="{BB962C8B-B14F-4D97-AF65-F5344CB8AC3E}">
        <p14:creationId xmlns:p14="http://schemas.microsoft.com/office/powerpoint/2010/main" val="2300534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2017 Paper 2 Q16</a:t>
            </a:r>
          </a:p>
        </p:txBody>
      </p:sp>
      <p:sp>
        <p:nvSpPr>
          <p:cNvPr id="4" name="Slide Number Placeholder 3"/>
          <p:cNvSpPr>
            <a:spLocks noGrp="1"/>
          </p:cNvSpPr>
          <p:nvPr>
            <p:ph type="sldNum" sz="quarter" idx="5"/>
          </p:nvPr>
        </p:nvSpPr>
        <p:spPr/>
        <p:txBody>
          <a:bodyPr/>
          <a:lstStyle/>
          <a:p>
            <a:fld id="{3E4F6145-74A2-480A-9F77-A7578406CC9E}" type="slidenum">
              <a:rPr lang="en-GB" smtClean="0"/>
              <a:t>15</a:t>
            </a:fld>
            <a:endParaRPr lang="en-GB"/>
          </a:p>
        </p:txBody>
      </p:sp>
    </p:spTree>
    <p:extLst>
      <p:ext uri="{BB962C8B-B14F-4D97-AF65-F5344CB8AC3E}">
        <p14:creationId xmlns:p14="http://schemas.microsoft.com/office/powerpoint/2010/main" val="18475951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G331 2008 Paper 1 Q18 first page</a:t>
            </a:r>
          </a:p>
        </p:txBody>
      </p:sp>
      <p:sp>
        <p:nvSpPr>
          <p:cNvPr id="4" name="Slide Number Placeholder 3"/>
          <p:cNvSpPr>
            <a:spLocks noGrp="1"/>
          </p:cNvSpPr>
          <p:nvPr>
            <p:ph type="sldNum" sz="quarter" idx="5"/>
          </p:nvPr>
        </p:nvSpPr>
        <p:spPr/>
        <p:txBody>
          <a:bodyPr/>
          <a:lstStyle/>
          <a:p>
            <a:fld id="{3E4F6145-74A2-480A-9F77-A7578406CC9E}" type="slidenum">
              <a:rPr lang="en-GB" smtClean="0"/>
              <a:t>16</a:t>
            </a:fld>
            <a:endParaRPr lang="en-GB"/>
          </a:p>
        </p:txBody>
      </p:sp>
    </p:spTree>
    <p:extLst>
      <p:ext uri="{BB962C8B-B14F-4D97-AF65-F5344CB8AC3E}">
        <p14:creationId xmlns:p14="http://schemas.microsoft.com/office/powerpoint/2010/main" val="8258286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G332 2008 Paper 1 Q18 second page</a:t>
            </a:r>
          </a:p>
        </p:txBody>
      </p:sp>
      <p:sp>
        <p:nvSpPr>
          <p:cNvPr id="4" name="Slide Number Placeholder 3"/>
          <p:cNvSpPr>
            <a:spLocks noGrp="1"/>
          </p:cNvSpPr>
          <p:nvPr>
            <p:ph type="sldNum" sz="quarter" idx="5"/>
          </p:nvPr>
        </p:nvSpPr>
        <p:spPr/>
        <p:txBody>
          <a:bodyPr/>
          <a:lstStyle/>
          <a:p>
            <a:fld id="{3E4F6145-74A2-480A-9F77-A7578406CC9E}" type="slidenum">
              <a:rPr lang="en-GB" smtClean="0"/>
              <a:t>17</a:t>
            </a:fld>
            <a:endParaRPr lang="en-GB"/>
          </a:p>
        </p:txBody>
      </p:sp>
    </p:spTree>
    <p:extLst>
      <p:ext uri="{BB962C8B-B14F-4D97-AF65-F5344CB8AC3E}">
        <p14:creationId xmlns:p14="http://schemas.microsoft.com/office/powerpoint/2010/main" val="32238650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G435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18</a:t>
            </a:fld>
            <a:endParaRPr lang="en-GB"/>
          </a:p>
        </p:txBody>
      </p:sp>
    </p:spTree>
    <p:extLst>
      <p:ext uri="{BB962C8B-B14F-4D97-AF65-F5344CB8AC3E}">
        <p14:creationId xmlns:p14="http://schemas.microsoft.com/office/powerpoint/2010/main" val="21774934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G624 Pre-2000 or other question</a:t>
            </a:r>
          </a:p>
        </p:txBody>
      </p:sp>
      <p:sp>
        <p:nvSpPr>
          <p:cNvPr id="4" name="Slide Number Placeholder 3"/>
          <p:cNvSpPr>
            <a:spLocks noGrp="1"/>
          </p:cNvSpPr>
          <p:nvPr>
            <p:ph type="sldNum" sz="quarter" idx="5"/>
          </p:nvPr>
        </p:nvSpPr>
        <p:spPr/>
        <p:txBody>
          <a:bodyPr/>
          <a:lstStyle/>
          <a:p>
            <a:fld id="{81277B7C-56BF-453C-90F6-6B932BC0E508}" type="slidenum">
              <a:rPr lang="en-GB" smtClean="0"/>
              <a:t>20</a:t>
            </a:fld>
            <a:endParaRPr lang="en-GB"/>
          </a:p>
        </p:txBody>
      </p:sp>
    </p:spTree>
    <p:extLst>
      <p:ext uri="{BB962C8B-B14F-4D97-AF65-F5344CB8AC3E}">
        <p14:creationId xmlns:p14="http://schemas.microsoft.com/office/powerpoint/2010/main" val="13433826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G575 2007 Paper 1 Q25</a:t>
            </a:r>
          </a:p>
        </p:txBody>
      </p:sp>
      <p:sp>
        <p:nvSpPr>
          <p:cNvPr id="4" name="Slide Number Placeholder 3"/>
          <p:cNvSpPr>
            <a:spLocks noGrp="1"/>
          </p:cNvSpPr>
          <p:nvPr>
            <p:ph type="sldNum" sz="quarter" idx="5"/>
          </p:nvPr>
        </p:nvSpPr>
        <p:spPr/>
        <p:txBody>
          <a:bodyPr/>
          <a:lstStyle/>
          <a:p>
            <a:fld id="{3E4F6145-74A2-480A-9F77-A7578406CC9E}" type="slidenum">
              <a:rPr lang="en-GB" smtClean="0"/>
              <a:t>21</a:t>
            </a:fld>
            <a:endParaRPr lang="en-GB"/>
          </a:p>
        </p:txBody>
      </p:sp>
    </p:spTree>
    <p:extLst>
      <p:ext uri="{BB962C8B-B14F-4D97-AF65-F5344CB8AC3E}">
        <p14:creationId xmlns:p14="http://schemas.microsoft.com/office/powerpoint/2010/main" val="19002841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G157 2006 Year 5 Optional Paper 2 Q26</a:t>
            </a:r>
          </a:p>
        </p:txBody>
      </p:sp>
      <p:sp>
        <p:nvSpPr>
          <p:cNvPr id="4" name="Slide Number Placeholder 3"/>
          <p:cNvSpPr>
            <a:spLocks noGrp="1"/>
          </p:cNvSpPr>
          <p:nvPr>
            <p:ph type="sldNum" sz="quarter" idx="5"/>
          </p:nvPr>
        </p:nvSpPr>
        <p:spPr/>
        <p:txBody>
          <a:bodyPr/>
          <a:lstStyle/>
          <a:p>
            <a:fld id="{4F613BD5-83DE-4762-9D78-EAF2266223FD}" type="slidenum">
              <a:rPr lang="en-GB" smtClean="0"/>
              <a:t>22</a:t>
            </a:fld>
            <a:endParaRPr lang="en-GB"/>
          </a:p>
        </p:txBody>
      </p:sp>
    </p:spTree>
    <p:extLst>
      <p:ext uri="{BB962C8B-B14F-4D97-AF65-F5344CB8AC3E}">
        <p14:creationId xmlns:p14="http://schemas.microsoft.com/office/powerpoint/2010/main" val="30516371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G209 2002 Paper 1 Q23</a:t>
            </a:r>
          </a:p>
        </p:txBody>
      </p:sp>
      <p:sp>
        <p:nvSpPr>
          <p:cNvPr id="4" name="Slide Number Placeholder 3"/>
          <p:cNvSpPr>
            <a:spLocks noGrp="1"/>
          </p:cNvSpPr>
          <p:nvPr>
            <p:ph type="sldNum" sz="quarter" idx="5"/>
          </p:nvPr>
        </p:nvSpPr>
        <p:spPr/>
        <p:txBody>
          <a:bodyPr/>
          <a:lstStyle/>
          <a:p>
            <a:fld id="{3E4F6145-74A2-480A-9F77-A7578406CC9E}" type="slidenum">
              <a:rPr lang="en-GB" smtClean="0"/>
              <a:t>23</a:t>
            </a:fld>
            <a:endParaRPr lang="en-GB"/>
          </a:p>
        </p:txBody>
      </p:sp>
    </p:spTree>
    <p:extLst>
      <p:ext uri="{BB962C8B-B14F-4D97-AF65-F5344CB8AC3E}">
        <p14:creationId xmlns:p14="http://schemas.microsoft.com/office/powerpoint/2010/main" val="18182932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G308 Pre-2000 or other question</a:t>
            </a:r>
          </a:p>
        </p:txBody>
      </p:sp>
      <p:sp>
        <p:nvSpPr>
          <p:cNvPr id="4" name="Slide Number Placeholder 3"/>
          <p:cNvSpPr>
            <a:spLocks noGrp="1"/>
          </p:cNvSpPr>
          <p:nvPr>
            <p:ph type="sldNum" sz="quarter" idx="5"/>
          </p:nvPr>
        </p:nvSpPr>
        <p:spPr/>
        <p:txBody>
          <a:bodyPr/>
          <a:lstStyle/>
          <a:p>
            <a:fld id="{81277B7C-56BF-453C-90F6-6B932BC0E508}" type="slidenum">
              <a:rPr lang="en-GB" smtClean="0"/>
              <a:t>24</a:t>
            </a:fld>
            <a:endParaRPr lang="en-GB"/>
          </a:p>
        </p:txBody>
      </p:sp>
    </p:spTree>
    <p:extLst>
      <p:ext uri="{BB962C8B-B14F-4D97-AF65-F5344CB8AC3E}">
        <p14:creationId xmlns:p14="http://schemas.microsoft.com/office/powerpoint/2010/main" val="6358353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G335a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25</a:t>
            </a:fld>
            <a:endParaRPr lang="en-GB"/>
          </a:p>
        </p:txBody>
      </p:sp>
    </p:spTree>
    <p:extLst>
      <p:ext uri="{BB962C8B-B14F-4D97-AF65-F5344CB8AC3E}">
        <p14:creationId xmlns:p14="http://schemas.microsoft.com/office/powerpoint/2010/main" val="26785770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G565 2010 Paper 2 Q16</a:t>
            </a:r>
          </a:p>
        </p:txBody>
      </p:sp>
      <p:sp>
        <p:nvSpPr>
          <p:cNvPr id="4" name="Slide Number Placeholder 3"/>
          <p:cNvSpPr>
            <a:spLocks noGrp="1"/>
          </p:cNvSpPr>
          <p:nvPr>
            <p:ph type="sldNum" sz="quarter" idx="5"/>
          </p:nvPr>
        </p:nvSpPr>
        <p:spPr/>
        <p:txBody>
          <a:bodyPr/>
          <a:lstStyle/>
          <a:p>
            <a:fld id="{3E4F6145-74A2-480A-9F77-A7578406CC9E}" type="slidenum">
              <a:rPr lang="en-GB" smtClean="0"/>
              <a:t>27</a:t>
            </a:fld>
            <a:endParaRPr lang="en-GB"/>
          </a:p>
        </p:txBody>
      </p:sp>
    </p:spTree>
    <p:extLst>
      <p:ext uri="{BB962C8B-B14F-4D97-AF65-F5344CB8AC3E}">
        <p14:creationId xmlns:p14="http://schemas.microsoft.com/office/powerpoint/2010/main" val="27917861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G49 2007 Paper 2 Q14</a:t>
            </a:r>
          </a:p>
        </p:txBody>
      </p:sp>
      <p:sp>
        <p:nvSpPr>
          <p:cNvPr id="4" name="Slide Number Placeholder 3"/>
          <p:cNvSpPr>
            <a:spLocks noGrp="1"/>
          </p:cNvSpPr>
          <p:nvPr>
            <p:ph type="sldNum" sz="quarter" idx="5"/>
          </p:nvPr>
        </p:nvSpPr>
        <p:spPr/>
        <p:txBody>
          <a:bodyPr/>
          <a:lstStyle/>
          <a:p>
            <a:fld id="{3E4F6145-74A2-480A-9F77-A7578406CC9E}" type="slidenum">
              <a:rPr lang="en-GB" smtClean="0"/>
              <a:t>28</a:t>
            </a:fld>
            <a:endParaRPr lang="en-GB"/>
          </a:p>
        </p:txBody>
      </p:sp>
    </p:spTree>
    <p:extLst>
      <p:ext uri="{BB962C8B-B14F-4D97-AF65-F5344CB8AC3E}">
        <p14:creationId xmlns:p14="http://schemas.microsoft.com/office/powerpoint/2010/main" val="20695842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G163 2012 Paper 2 Q6</a:t>
            </a:r>
          </a:p>
        </p:txBody>
      </p:sp>
      <p:sp>
        <p:nvSpPr>
          <p:cNvPr id="4" name="Slide Number Placeholder 3"/>
          <p:cNvSpPr>
            <a:spLocks noGrp="1"/>
          </p:cNvSpPr>
          <p:nvPr>
            <p:ph type="sldNum" sz="quarter" idx="5"/>
          </p:nvPr>
        </p:nvSpPr>
        <p:spPr/>
        <p:txBody>
          <a:bodyPr/>
          <a:lstStyle/>
          <a:p>
            <a:fld id="{3E4F6145-74A2-480A-9F77-A7578406CC9E}" type="slidenum">
              <a:rPr lang="en-GB" smtClean="0"/>
              <a:t>29</a:t>
            </a:fld>
            <a:endParaRPr lang="en-GB"/>
          </a:p>
        </p:txBody>
      </p:sp>
    </p:spTree>
    <p:extLst>
      <p:ext uri="{BB962C8B-B14F-4D97-AF65-F5344CB8AC3E}">
        <p14:creationId xmlns:p14="http://schemas.microsoft.com/office/powerpoint/2010/main" val="1655041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G639 2002 Paper 2 Q12</a:t>
            </a:r>
          </a:p>
        </p:txBody>
      </p:sp>
      <p:sp>
        <p:nvSpPr>
          <p:cNvPr id="4" name="Slide Number Placeholder 3"/>
          <p:cNvSpPr>
            <a:spLocks noGrp="1"/>
          </p:cNvSpPr>
          <p:nvPr>
            <p:ph type="sldNum" sz="quarter" idx="5"/>
          </p:nvPr>
        </p:nvSpPr>
        <p:spPr/>
        <p:txBody>
          <a:bodyPr/>
          <a:lstStyle/>
          <a:p>
            <a:fld id="{3E4F6145-74A2-480A-9F77-A7578406CC9E}" type="slidenum">
              <a:rPr lang="en-GB" smtClean="0"/>
              <a:t>30</a:t>
            </a:fld>
            <a:endParaRPr lang="en-GB"/>
          </a:p>
        </p:txBody>
      </p:sp>
    </p:spTree>
    <p:extLst>
      <p:ext uri="{BB962C8B-B14F-4D97-AF65-F5344CB8AC3E}">
        <p14:creationId xmlns:p14="http://schemas.microsoft.com/office/powerpoint/2010/main" val="41781209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G377 2003 Paper 1 Q20</a:t>
            </a:r>
          </a:p>
        </p:txBody>
      </p:sp>
      <p:sp>
        <p:nvSpPr>
          <p:cNvPr id="4" name="Slide Number Placeholder 3"/>
          <p:cNvSpPr>
            <a:spLocks noGrp="1"/>
          </p:cNvSpPr>
          <p:nvPr>
            <p:ph type="sldNum" sz="quarter" idx="5"/>
          </p:nvPr>
        </p:nvSpPr>
        <p:spPr/>
        <p:txBody>
          <a:bodyPr/>
          <a:lstStyle/>
          <a:p>
            <a:fld id="{3E4F6145-74A2-480A-9F77-A7578406CC9E}" type="slidenum">
              <a:rPr lang="en-GB" smtClean="0"/>
              <a:t>31</a:t>
            </a:fld>
            <a:endParaRPr lang="en-GB"/>
          </a:p>
        </p:txBody>
      </p:sp>
    </p:spTree>
    <p:extLst>
      <p:ext uri="{BB962C8B-B14F-4D97-AF65-F5344CB8AC3E}">
        <p14:creationId xmlns:p14="http://schemas.microsoft.com/office/powerpoint/2010/main" val="20580811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G465 2004 Paper 2 Q12 page 5</a:t>
            </a:r>
          </a:p>
        </p:txBody>
      </p:sp>
      <p:sp>
        <p:nvSpPr>
          <p:cNvPr id="4" name="Slide Number Placeholder 3"/>
          <p:cNvSpPr>
            <a:spLocks noGrp="1"/>
          </p:cNvSpPr>
          <p:nvPr>
            <p:ph type="sldNum" sz="quarter" idx="5"/>
          </p:nvPr>
        </p:nvSpPr>
        <p:spPr/>
        <p:txBody>
          <a:bodyPr/>
          <a:lstStyle/>
          <a:p>
            <a:fld id="{3E4F6145-74A2-480A-9F77-A7578406CC9E}" type="slidenum">
              <a:rPr lang="en-GB" smtClean="0"/>
              <a:t>32</a:t>
            </a:fld>
            <a:endParaRPr lang="en-GB"/>
          </a:p>
        </p:txBody>
      </p:sp>
    </p:spTree>
    <p:extLst>
      <p:ext uri="{BB962C8B-B14F-4D97-AF65-F5344CB8AC3E}">
        <p14:creationId xmlns:p14="http://schemas.microsoft.com/office/powerpoint/2010/main" val="281119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G466 2004 Paper 2 Q12 page 6</a:t>
            </a:r>
          </a:p>
        </p:txBody>
      </p:sp>
      <p:sp>
        <p:nvSpPr>
          <p:cNvPr id="4" name="Slide Number Placeholder 3"/>
          <p:cNvSpPr>
            <a:spLocks noGrp="1"/>
          </p:cNvSpPr>
          <p:nvPr>
            <p:ph type="sldNum" sz="quarter" idx="5"/>
          </p:nvPr>
        </p:nvSpPr>
        <p:spPr/>
        <p:txBody>
          <a:bodyPr/>
          <a:lstStyle/>
          <a:p>
            <a:fld id="{3E4F6145-74A2-480A-9F77-A7578406CC9E}" type="slidenum">
              <a:rPr lang="en-GB" smtClean="0"/>
              <a:t>33</a:t>
            </a:fld>
            <a:endParaRPr lang="en-GB"/>
          </a:p>
        </p:txBody>
      </p:sp>
    </p:spTree>
    <p:extLst>
      <p:ext uri="{BB962C8B-B14F-4D97-AF65-F5344CB8AC3E}">
        <p14:creationId xmlns:p14="http://schemas.microsoft.com/office/powerpoint/2010/main" val="14383573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G467 2004 Paper 2 Q12 page 7</a:t>
            </a:r>
          </a:p>
        </p:txBody>
      </p:sp>
      <p:sp>
        <p:nvSpPr>
          <p:cNvPr id="4" name="Slide Number Placeholder 3"/>
          <p:cNvSpPr>
            <a:spLocks noGrp="1"/>
          </p:cNvSpPr>
          <p:nvPr>
            <p:ph type="sldNum" sz="quarter" idx="5"/>
          </p:nvPr>
        </p:nvSpPr>
        <p:spPr/>
        <p:txBody>
          <a:bodyPr/>
          <a:lstStyle/>
          <a:p>
            <a:fld id="{3E4F6145-74A2-480A-9F77-A7578406CC9E}" type="slidenum">
              <a:rPr lang="en-GB" smtClean="0"/>
              <a:t>34</a:t>
            </a:fld>
            <a:endParaRPr lang="en-GB"/>
          </a:p>
        </p:txBody>
      </p:sp>
    </p:spTree>
    <p:extLst>
      <p:ext uri="{BB962C8B-B14F-4D97-AF65-F5344CB8AC3E}">
        <p14:creationId xmlns:p14="http://schemas.microsoft.com/office/powerpoint/2010/main" val="11064829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G468 2004 Paper 2 Q12 page 8</a:t>
            </a:r>
          </a:p>
        </p:txBody>
      </p:sp>
      <p:sp>
        <p:nvSpPr>
          <p:cNvPr id="4" name="Slide Number Placeholder 3"/>
          <p:cNvSpPr>
            <a:spLocks noGrp="1"/>
          </p:cNvSpPr>
          <p:nvPr>
            <p:ph type="sldNum" sz="quarter" idx="5"/>
          </p:nvPr>
        </p:nvSpPr>
        <p:spPr/>
        <p:txBody>
          <a:bodyPr/>
          <a:lstStyle/>
          <a:p>
            <a:fld id="{3E4F6145-74A2-480A-9F77-A7578406CC9E}" type="slidenum">
              <a:rPr lang="en-GB" smtClean="0"/>
              <a:t>35</a:t>
            </a:fld>
            <a:endParaRPr lang="en-GB"/>
          </a:p>
        </p:txBody>
      </p:sp>
    </p:spTree>
    <p:extLst>
      <p:ext uri="{BB962C8B-B14F-4D97-AF65-F5344CB8AC3E}">
        <p14:creationId xmlns:p14="http://schemas.microsoft.com/office/powerpoint/2010/main" val="32596895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G469 2004 Paper 2 Q12 page 9</a:t>
            </a:r>
          </a:p>
        </p:txBody>
      </p:sp>
      <p:sp>
        <p:nvSpPr>
          <p:cNvPr id="4" name="Slide Number Placeholder 3"/>
          <p:cNvSpPr>
            <a:spLocks noGrp="1"/>
          </p:cNvSpPr>
          <p:nvPr>
            <p:ph type="sldNum" sz="quarter" idx="5"/>
          </p:nvPr>
        </p:nvSpPr>
        <p:spPr/>
        <p:txBody>
          <a:bodyPr/>
          <a:lstStyle/>
          <a:p>
            <a:fld id="{3E4F6145-74A2-480A-9F77-A7578406CC9E}" type="slidenum">
              <a:rPr lang="en-GB" smtClean="0"/>
              <a:t>36</a:t>
            </a:fld>
            <a:endParaRPr lang="en-GB"/>
          </a:p>
        </p:txBody>
      </p:sp>
    </p:spTree>
    <p:extLst>
      <p:ext uri="{BB962C8B-B14F-4D97-AF65-F5344CB8AC3E}">
        <p14:creationId xmlns:p14="http://schemas.microsoft.com/office/powerpoint/2010/main" val="35369678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G470 2004 Paper 2 Q12 page 10</a:t>
            </a:r>
          </a:p>
        </p:txBody>
      </p:sp>
      <p:sp>
        <p:nvSpPr>
          <p:cNvPr id="4" name="Slide Number Placeholder 3"/>
          <p:cNvSpPr>
            <a:spLocks noGrp="1"/>
          </p:cNvSpPr>
          <p:nvPr>
            <p:ph type="sldNum" sz="quarter" idx="5"/>
          </p:nvPr>
        </p:nvSpPr>
        <p:spPr/>
        <p:txBody>
          <a:bodyPr/>
          <a:lstStyle/>
          <a:p>
            <a:fld id="{3E4F6145-74A2-480A-9F77-A7578406CC9E}" type="slidenum">
              <a:rPr lang="en-GB" smtClean="0"/>
              <a:t>37</a:t>
            </a:fld>
            <a:endParaRPr lang="en-GB"/>
          </a:p>
        </p:txBody>
      </p:sp>
    </p:spTree>
    <p:extLst>
      <p:ext uri="{BB962C8B-B14F-4D97-AF65-F5344CB8AC3E}">
        <p14:creationId xmlns:p14="http://schemas.microsoft.com/office/powerpoint/2010/main" val="27234085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G471 2004 Paper 2 Q12 page 11</a:t>
            </a:r>
          </a:p>
        </p:txBody>
      </p:sp>
      <p:sp>
        <p:nvSpPr>
          <p:cNvPr id="4" name="Slide Number Placeholder 3"/>
          <p:cNvSpPr>
            <a:spLocks noGrp="1"/>
          </p:cNvSpPr>
          <p:nvPr>
            <p:ph type="sldNum" sz="quarter" idx="5"/>
          </p:nvPr>
        </p:nvSpPr>
        <p:spPr/>
        <p:txBody>
          <a:bodyPr/>
          <a:lstStyle/>
          <a:p>
            <a:fld id="{3E4F6145-74A2-480A-9F77-A7578406CC9E}" type="slidenum">
              <a:rPr lang="en-GB" smtClean="0"/>
              <a:t>38</a:t>
            </a:fld>
            <a:endParaRPr lang="en-GB"/>
          </a:p>
        </p:txBody>
      </p:sp>
    </p:spTree>
    <p:extLst>
      <p:ext uri="{BB962C8B-B14F-4D97-AF65-F5344CB8AC3E}">
        <p14:creationId xmlns:p14="http://schemas.microsoft.com/office/powerpoint/2010/main" val="42833882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G472 2004 Paper 2 Q12 page 12</a:t>
            </a:r>
          </a:p>
        </p:txBody>
      </p:sp>
      <p:sp>
        <p:nvSpPr>
          <p:cNvPr id="4" name="Slide Number Placeholder 3"/>
          <p:cNvSpPr>
            <a:spLocks noGrp="1"/>
          </p:cNvSpPr>
          <p:nvPr>
            <p:ph type="sldNum" sz="quarter" idx="5"/>
          </p:nvPr>
        </p:nvSpPr>
        <p:spPr/>
        <p:txBody>
          <a:bodyPr/>
          <a:lstStyle/>
          <a:p>
            <a:fld id="{3E4F6145-74A2-480A-9F77-A7578406CC9E}" type="slidenum">
              <a:rPr lang="en-GB" smtClean="0"/>
              <a:t>39</a:t>
            </a:fld>
            <a:endParaRPr lang="en-GB"/>
          </a:p>
        </p:txBody>
      </p:sp>
    </p:spTree>
    <p:extLst>
      <p:ext uri="{BB962C8B-B14F-4D97-AF65-F5344CB8AC3E}">
        <p14:creationId xmlns:p14="http://schemas.microsoft.com/office/powerpoint/2010/main" val="37602059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G473 2004 Paper 2 Q12 page 13</a:t>
            </a:r>
          </a:p>
        </p:txBody>
      </p:sp>
      <p:sp>
        <p:nvSpPr>
          <p:cNvPr id="4" name="Slide Number Placeholder 3"/>
          <p:cNvSpPr>
            <a:spLocks noGrp="1"/>
          </p:cNvSpPr>
          <p:nvPr>
            <p:ph type="sldNum" sz="quarter" idx="5"/>
          </p:nvPr>
        </p:nvSpPr>
        <p:spPr/>
        <p:txBody>
          <a:bodyPr/>
          <a:lstStyle/>
          <a:p>
            <a:fld id="{3E4F6145-74A2-480A-9F77-A7578406CC9E}" type="slidenum">
              <a:rPr lang="en-GB" smtClean="0"/>
              <a:t>40</a:t>
            </a:fld>
            <a:endParaRPr lang="en-GB"/>
          </a:p>
        </p:txBody>
      </p:sp>
    </p:spTree>
    <p:extLst>
      <p:ext uri="{BB962C8B-B14F-4D97-AF65-F5344CB8AC3E}">
        <p14:creationId xmlns:p14="http://schemas.microsoft.com/office/powerpoint/2010/main" val="31047816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G474 2004 Paper 2 Q12 page 14</a:t>
            </a:r>
          </a:p>
        </p:txBody>
      </p:sp>
      <p:sp>
        <p:nvSpPr>
          <p:cNvPr id="4" name="Slide Number Placeholder 3"/>
          <p:cNvSpPr>
            <a:spLocks noGrp="1"/>
          </p:cNvSpPr>
          <p:nvPr>
            <p:ph type="sldNum" sz="quarter" idx="5"/>
          </p:nvPr>
        </p:nvSpPr>
        <p:spPr/>
        <p:txBody>
          <a:bodyPr/>
          <a:lstStyle/>
          <a:p>
            <a:fld id="{3E4F6145-74A2-480A-9F77-A7578406CC9E}" type="slidenum">
              <a:rPr lang="en-GB" smtClean="0"/>
              <a:t>41</a:t>
            </a:fld>
            <a:endParaRPr lang="en-GB"/>
          </a:p>
        </p:txBody>
      </p:sp>
    </p:spTree>
    <p:extLst>
      <p:ext uri="{BB962C8B-B14F-4D97-AF65-F5344CB8AC3E}">
        <p14:creationId xmlns:p14="http://schemas.microsoft.com/office/powerpoint/2010/main" val="11193121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G521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43</a:t>
            </a:fld>
            <a:endParaRPr lang="en-GB"/>
          </a:p>
        </p:txBody>
      </p:sp>
    </p:spTree>
    <p:extLst>
      <p:ext uri="{BB962C8B-B14F-4D97-AF65-F5344CB8AC3E}">
        <p14:creationId xmlns:p14="http://schemas.microsoft.com/office/powerpoint/2010/main" val="38895123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2018 Paper 3 Q14</a:t>
            </a:r>
          </a:p>
        </p:txBody>
      </p:sp>
      <p:sp>
        <p:nvSpPr>
          <p:cNvPr id="4" name="Slide Number Placeholder 3"/>
          <p:cNvSpPr>
            <a:spLocks noGrp="1"/>
          </p:cNvSpPr>
          <p:nvPr>
            <p:ph type="sldNum" sz="quarter" idx="5"/>
          </p:nvPr>
        </p:nvSpPr>
        <p:spPr/>
        <p:txBody>
          <a:bodyPr/>
          <a:lstStyle/>
          <a:p>
            <a:fld id="{3E4F6145-74A2-480A-9F77-A7578406CC9E}" type="slidenum">
              <a:rPr lang="en-GB" smtClean="0"/>
              <a:t>44</a:t>
            </a:fld>
            <a:endParaRPr lang="en-GB"/>
          </a:p>
        </p:txBody>
      </p:sp>
    </p:spTree>
    <p:extLst>
      <p:ext uri="{BB962C8B-B14F-4D97-AF65-F5344CB8AC3E}">
        <p14:creationId xmlns:p14="http://schemas.microsoft.com/office/powerpoint/2010/main" val="6285435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G42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45</a:t>
            </a:fld>
            <a:endParaRPr lang="en-GB"/>
          </a:p>
        </p:txBody>
      </p:sp>
    </p:spTree>
    <p:extLst>
      <p:ext uri="{BB962C8B-B14F-4D97-AF65-F5344CB8AC3E}">
        <p14:creationId xmlns:p14="http://schemas.microsoft.com/office/powerpoint/2010/main" val="25235826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G194 2004 Paper 2 Q12 page 1</a:t>
            </a:r>
          </a:p>
        </p:txBody>
      </p:sp>
      <p:sp>
        <p:nvSpPr>
          <p:cNvPr id="4" name="Slide Number Placeholder 3"/>
          <p:cNvSpPr>
            <a:spLocks noGrp="1"/>
          </p:cNvSpPr>
          <p:nvPr>
            <p:ph type="sldNum" sz="quarter" idx="5"/>
          </p:nvPr>
        </p:nvSpPr>
        <p:spPr/>
        <p:txBody>
          <a:bodyPr/>
          <a:lstStyle/>
          <a:p>
            <a:fld id="{3E4F6145-74A2-480A-9F77-A7578406CC9E}" type="slidenum">
              <a:rPr lang="en-GB" smtClean="0"/>
              <a:t>46</a:t>
            </a:fld>
            <a:endParaRPr lang="en-GB"/>
          </a:p>
        </p:txBody>
      </p:sp>
    </p:spTree>
    <p:extLst>
      <p:ext uri="{BB962C8B-B14F-4D97-AF65-F5344CB8AC3E}">
        <p14:creationId xmlns:p14="http://schemas.microsoft.com/office/powerpoint/2010/main" val="27335951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G195 2004 Paper 2 Q12 page 2</a:t>
            </a:r>
          </a:p>
        </p:txBody>
      </p:sp>
      <p:sp>
        <p:nvSpPr>
          <p:cNvPr id="4" name="Slide Number Placeholder 3"/>
          <p:cNvSpPr>
            <a:spLocks noGrp="1"/>
          </p:cNvSpPr>
          <p:nvPr>
            <p:ph type="sldNum" sz="quarter" idx="5"/>
          </p:nvPr>
        </p:nvSpPr>
        <p:spPr/>
        <p:txBody>
          <a:bodyPr/>
          <a:lstStyle/>
          <a:p>
            <a:fld id="{3E4F6145-74A2-480A-9F77-A7578406CC9E}" type="slidenum">
              <a:rPr lang="en-GB" smtClean="0"/>
              <a:t>47</a:t>
            </a:fld>
            <a:endParaRPr lang="en-GB"/>
          </a:p>
        </p:txBody>
      </p:sp>
    </p:spTree>
    <p:extLst>
      <p:ext uri="{BB962C8B-B14F-4D97-AF65-F5344CB8AC3E}">
        <p14:creationId xmlns:p14="http://schemas.microsoft.com/office/powerpoint/2010/main" val="36558157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G213 2001 Paper 2 Q18</a:t>
            </a:r>
          </a:p>
        </p:txBody>
      </p:sp>
      <p:sp>
        <p:nvSpPr>
          <p:cNvPr id="4" name="Slide Number Placeholder 3"/>
          <p:cNvSpPr>
            <a:spLocks noGrp="1"/>
          </p:cNvSpPr>
          <p:nvPr>
            <p:ph type="sldNum" sz="quarter" idx="5"/>
          </p:nvPr>
        </p:nvSpPr>
        <p:spPr/>
        <p:txBody>
          <a:bodyPr/>
          <a:lstStyle/>
          <a:p>
            <a:fld id="{3E4F6145-74A2-480A-9F77-A7578406CC9E}" type="slidenum">
              <a:rPr lang="en-GB" smtClean="0"/>
              <a:t>48</a:t>
            </a:fld>
            <a:endParaRPr lang="en-GB"/>
          </a:p>
        </p:txBody>
      </p:sp>
    </p:spTree>
    <p:extLst>
      <p:ext uri="{BB962C8B-B14F-4D97-AF65-F5344CB8AC3E}">
        <p14:creationId xmlns:p14="http://schemas.microsoft.com/office/powerpoint/2010/main" val="38114024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G361 2012 Paper 2 Q20</a:t>
            </a:r>
          </a:p>
        </p:txBody>
      </p:sp>
      <p:sp>
        <p:nvSpPr>
          <p:cNvPr id="4" name="Slide Number Placeholder 3"/>
          <p:cNvSpPr>
            <a:spLocks noGrp="1"/>
          </p:cNvSpPr>
          <p:nvPr>
            <p:ph type="sldNum" sz="quarter" idx="5"/>
          </p:nvPr>
        </p:nvSpPr>
        <p:spPr/>
        <p:txBody>
          <a:bodyPr/>
          <a:lstStyle/>
          <a:p>
            <a:fld id="{3E4F6145-74A2-480A-9F77-A7578406CC9E}" type="slidenum">
              <a:rPr lang="en-GB" smtClean="0"/>
              <a:t>50</a:t>
            </a:fld>
            <a:endParaRPr lang="en-GB"/>
          </a:p>
        </p:txBody>
      </p:sp>
    </p:spTree>
    <p:extLst>
      <p:ext uri="{BB962C8B-B14F-4D97-AF65-F5344CB8AC3E}">
        <p14:creationId xmlns:p14="http://schemas.microsoft.com/office/powerpoint/2010/main" val="15328390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2017 Paper 3 Q15</a:t>
            </a:r>
          </a:p>
        </p:txBody>
      </p:sp>
      <p:sp>
        <p:nvSpPr>
          <p:cNvPr id="4" name="Slide Number Placeholder 3"/>
          <p:cNvSpPr>
            <a:spLocks noGrp="1"/>
          </p:cNvSpPr>
          <p:nvPr>
            <p:ph type="sldNum" sz="quarter" idx="5"/>
          </p:nvPr>
        </p:nvSpPr>
        <p:spPr/>
        <p:txBody>
          <a:bodyPr/>
          <a:lstStyle/>
          <a:p>
            <a:fld id="{EDD4A4AC-F7EC-4B37-A51B-9CB08824E6D7}" type="slidenum">
              <a:rPr lang="en-GB" smtClean="0"/>
              <a:t>51</a:t>
            </a:fld>
            <a:endParaRPr lang="en-GB"/>
          </a:p>
        </p:txBody>
      </p:sp>
    </p:spTree>
    <p:extLst>
      <p:ext uri="{BB962C8B-B14F-4D97-AF65-F5344CB8AC3E}">
        <p14:creationId xmlns:p14="http://schemas.microsoft.com/office/powerpoint/2010/main" val="8739007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G621 2007 Paper 1 Q17</a:t>
            </a:r>
          </a:p>
        </p:txBody>
      </p:sp>
      <p:sp>
        <p:nvSpPr>
          <p:cNvPr id="4" name="Slide Number Placeholder 3"/>
          <p:cNvSpPr>
            <a:spLocks noGrp="1"/>
          </p:cNvSpPr>
          <p:nvPr>
            <p:ph type="sldNum" sz="quarter" idx="5"/>
          </p:nvPr>
        </p:nvSpPr>
        <p:spPr/>
        <p:txBody>
          <a:bodyPr/>
          <a:lstStyle/>
          <a:p>
            <a:fld id="{3E4F6145-74A2-480A-9F77-A7578406CC9E}" type="slidenum">
              <a:rPr lang="en-GB" smtClean="0"/>
              <a:t>52</a:t>
            </a:fld>
            <a:endParaRPr lang="en-GB"/>
          </a:p>
        </p:txBody>
      </p:sp>
    </p:spTree>
    <p:extLst>
      <p:ext uri="{BB962C8B-B14F-4D97-AF65-F5344CB8AC3E}">
        <p14:creationId xmlns:p14="http://schemas.microsoft.com/office/powerpoint/2010/main" val="21429480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G25 2000 Paper 2 Q20</a:t>
            </a:r>
          </a:p>
        </p:txBody>
      </p:sp>
      <p:sp>
        <p:nvSpPr>
          <p:cNvPr id="4" name="Slide Number Placeholder 3"/>
          <p:cNvSpPr>
            <a:spLocks noGrp="1"/>
          </p:cNvSpPr>
          <p:nvPr>
            <p:ph type="sldNum" sz="quarter" idx="5"/>
          </p:nvPr>
        </p:nvSpPr>
        <p:spPr/>
        <p:txBody>
          <a:bodyPr/>
          <a:lstStyle/>
          <a:p>
            <a:fld id="{3E4F6145-74A2-480A-9F77-A7578406CC9E}" type="slidenum">
              <a:rPr lang="en-GB" smtClean="0"/>
              <a:t>53</a:t>
            </a:fld>
            <a:endParaRPr lang="en-GB"/>
          </a:p>
        </p:txBody>
      </p:sp>
    </p:spTree>
    <p:extLst>
      <p:ext uri="{BB962C8B-B14F-4D97-AF65-F5344CB8AC3E}">
        <p14:creationId xmlns:p14="http://schemas.microsoft.com/office/powerpoint/2010/main" val="14136969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2015 (Sample) Paper 2 Q13</a:t>
            </a:r>
          </a:p>
        </p:txBody>
      </p:sp>
      <p:sp>
        <p:nvSpPr>
          <p:cNvPr id="4" name="Slide Number Placeholder 3"/>
          <p:cNvSpPr>
            <a:spLocks noGrp="1"/>
          </p:cNvSpPr>
          <p:nvPr>
            <p:ph type="sldNum" sz="quarter" idx="5"/>
          </p:nvPr>
        </p:nvSpPr>
        <p:spPr/>
        <p:txBody>
          <a:bodyPr/>
          <a:lstStyle/>
          <a:p>
            <a:fld id="{3E4F6145-74A2-480A-9F77-A7578406CC9E}" type="slidenum">
              <a:rPr lang="en-GB" smtClean="0"/>
              <a:t>54</a:t>
            </a:fld>
            <a:endParaRPr lang="en-GB"/>
          </a:p>
        </p:txBody>
      </p:sp>
    </p:spTree>
    <p:extLst>
      <p:ext uri="{BB962C8B-B14F-4D97-AF65-F5344CB8AC3E}">
        <p14:creationId xmlns:p14="http://schemas.microsoft.com/office/powerpoint/2010/main" val="18097808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G138 2008 Paper 2 Q21 first page</a:t>
            </a:r>
          </a:p>
        </p:txBody>
      </p:sp>
      <p:sp>
        <p:nvSpPr>
          <p:cNvPr id="4" name="Slide Number Placeholder 3"/>
          <p:cNvSpPr>
            <a:spLocks noGrp="1"/>
          </p:cNvSpPr>
          <p:nvPr>
            <p:ph type="sldNum" sz="quarter" idx="5"/>
          </p:nvPr>
        </p:nvSpPr>
        <p:spPr/>
        <p:txBody>
          <a:bodyPr/>
          <a:lstStyle/>
          <a:p>
            <a:fld id="{3E4F6145-74A2-480A-9F77-A7578406CC9E}" type="slidenum">
              <a:rPr lang="en-GB" smtClean="0"/>
              <a:t>55</a:t>
            </a:fld>
            <a:endParaRPr lang="en-GB"/>
          </a:p>
        </p:txBody>
      </p:sp>
    </p:spTree>
    <p:extLst>
      <p:ext uri="{BB962C8B-B14F-4D97-AF65-F5344CB8AC3E}">
        <p14:creationId xmlns:p14="http://schemas.microsoft.com/office/powerpoint/2010/main" val="38049064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G139 2008 Paper 2 Q21 second page</a:t>
            </a:r>
          </a:p>
        </p:txBody>
      </p:sp>
      <p:sp>
        <p:nvSpPr>
          <p:cNvPr id="4" name="Slide Number Placeholder 3"/>
          <p:cNvSpPr>
            <a:spLocks noGrp="1"/>
          </p:cNvSpPr>
          <p:nvPr>
            <p:ph type="sldNum" sz="quarter" idx="5"/>
          </p:nvPr>
        </p:nvSpPr>
        <p:spPr/>
        <p:txBody>
          <a:bodyPr/>
          <a:lstStyle/>
          <a:p>
            <a:fld id="{3E4F6145-74A2-480A-9F77-A7578406CC9E}" type="slidenum">
              <a:rPr lang="en-GB" smtClean="0"/>
              <a:t>56</a:t>
            </a:fld>
            <a:endParaRPr lang="en-GB"/>
          </a:p>
        </p:txBody>
      </p:sp>
    </p:spTree>
    <p:extLst>
      <p:ext uri="{BB962C8B-B14F-4D97-AF65-F5344CB8AC3E}">
        <p14:creationId xmlns:p14="http://schemas.microsoft.com/office/powerpoint/2010/main" val="98683281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G140 2008 Paper 2 Q21 third page</a:t>
            </a:r>
          </a:p>
        </p:txBody>
      </p:sp>
      <p:sp>
        <p:nvSpPr>
          <p:cNvPr id="4" name="Slide Number Placeholder 3"/>
          <p:cNvSpPr>
            <a:spLocks noGrp="1"/>
          </p:cNvSpPr>
          <p:nvPr>
            <p:ph type="sldNum" sz="quarter" idx="5"/>
          </p:nvPr>
        </p:nvSpPr>
        <p:spPr/>
        <p:txBody>
          <a:bodyPr/>
          <a:lstStyle/>
          <a:p>
            <a:fld id="{3E4F6145-74A2-480A-9F77-A7578406CC9E}" type="slidenum">
              <a:rPr lang="en-GB" smtClean="0"/>
              <a:t>57</a:t>
            </a:fld>
            <a:endParaRPr lang="en-GB"/>
          </a:p>
        </p:txBody>
      </p:sp>
    </p:spTree>
    <p:extLst>
      <p:ext uri="{BB962C8B-B14F-4D97-AF65-F5344CB8AC3E}">
        <p14:creationId xmlns:p14="http://schemas.microsoft.com/office/powerpoint/2010/main" val="100460975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2004 Paper 2 Q18</a:t>
            </a:r>
          </a:p>
        </p:txBody>
      </p:sp>
      <p:sp>
        <p:nvSpPr>
          <p:cNvPr id="4" name="Slide Number Placeholder 3"/>
          <p:cNvSpPr>
            <a:spLocks noGrp="1"/>
          </p:cNvSpPr>
          <p:nvPr>
            <p:ph type="sldNum" sz="quarter" idx="5"/>
          </p:nvPr>
        </p:nvSpPr>
        <p:spPr/>
        <p:txBody>
          <a:bodyPr/>
          <a:lstStyle/>
          <a:p>
            <a:fld id="{014E71C5-4420-4878-A8B6-150A94BA4592}" type="slidenum">
              <a:rPr lang="en-GB" smtClean="0"/>
              <a:t>59</a:t>
            </a:fld>
            <a:endParaRPr lang="en-GB"/>
          </a:p>
        </p:txBody>
      </p:sp>
    </p:spTree>
    <p:extLst>
      <p:ext uri="{BB962C8B-B14F-4D97-AF65-F5344CB8AC3E}">
        <p14:creationId xmlns:p14="http://schemas.microsoft.com/office/powerpoint/2010/main" val="374901550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2003 Year 5 Optional Paper 1 Q22</a:t>
            </a:r>
          </a:p>
        </p:txBody>
      </p:sp>
      <p:sp>
        <p:nvSpPr>
          <p:cNvPr id="4" name="Slide Number Placeholder 3"/>
          <p:cNvSpPr>
            <a:spLocks noGrp="1"/>
          </p:cNvSpPr>
          <p:nvPr>
            <p:ph type="sldNum" sz="quarter" idx="5"/>
          </p:nvPr>
        </p:nvSpPr>
        <p:spPr/>
        <p:txBody>
          <a:bodyPr/>
          <a:lstStyle/>
          <a:p>
            <a:fld id="{4F613BD5-83DE-4762-9D78-EAF2266223FD}" type="slidenum">
              <a:rPr lang="en-GB" smtClean="0"/>
              <a:t>60</a:t>
            </a:fld>
            <a:endParaRPr lang="en-GB"/>
          </a:p>
        </p:txBody>
      </p:sp>
    </p:spTree>
    <p:extLst>
      <p:ext uri="{BB962C8B-B14F-4D97-AF65-F5344CB8AC3E}">
        <p14:creationId xmlns:p14="http://schemas.microsoft.com/office/powerpoint/2010/main" val="337745305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2001 Paper 1 Q17</a:t>
            </a:r>
          </a:p>
        </p:txBody>
      </p:sp>
      <p:sp>
        <p:nvSpPr>
          <p:cNvPr id="4" name="Slide Number Placeholder 3"/>
          <p:cNvSpPr>
            <a:spLocks noGrp="1"/>
          </p:cNvSpPr>
          <p:nvPr>
            <p:ph type="sldNum" sz="quarter" idx="5"/>
          </p:nvPr>
        </p:nvSpPr>
        <p:spPr/>
        <p:txBody>
          <a:bodyPr/>
          <a:lstStyle/>
          <a:p>
            <a:fld id="{014E71C5-4420-4878-A8B6-150A94BA4592}" type="slidenum">
              <a:rPr lang="en-GB" smtClean="0"/>
              <a:t>61</a:t>
            </a:fld>
            <a:endParaRPr lang="en-GB"/>
          </a:p>
        </p:txBody>
      </p:sp>
    </p:spTree>
    <p:extLst>
      <p:ext uri="{BB962C8B-B14F-4D97-AF65-F5344CB8AC3E}">
        <p14:creationId xmlns:p14="http://schemas.microsoft.com/office/powerpoint/2010/main" val="27948595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2005 Paper 1 Q17</a:t>
            </a:r>
          </a:p>
        </p:txBody>
      </p:sp>
      <p:sp>
        <p:nvSpPr>
          <p:cNvPr id="4" name="Slide Number Placeholder 3"/>
          <p:cNvSpPr>
            <a:spLocks noGrp="1"/>
          </p:cNvSpPr>
          <p:nvPr>
            <p:ph type="sldNum" sz="quarter" idx="5"/>
          </p:nvPr>
        </p:nvSpPr>
        <p:spPr/>
        <p:txBody>
          <a:bodyPr/>
          <a:lstStyle/>
          <a:p>
            <a:fld id="{014E71C5-4420-4878-A8B6-150A94BA4592}" type="slidenum">
              <a:rPr lang="en-GB" smtClean="0"/>
              <a:t>62</a:t>
            </a:fld>
            <a:endParaRPr lang="en-GB"/>
          </a:p>
        </p:txBody>
      </p:sp>
    </p:spTree>
    <p:extLst>
      <p:ext uri="{BB962C8B-B14F-4D97-AF65-F5344CB8AC3E}">
        <p14:creationId xmlns:p14="http://schemas.microsoft.com/office/powerpoint/2010/main" val="217855269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2015 Paper 1 Q12</a:t>
            </a:r>
          </a:p>
        </p:txBody>
      </p:sp>
      <p:sp>
        <p:nvSpPr>
          <p:cNvPr id="4" name="Slide Number Placeholder 3"/>
          <p:cNvSpPr>
            <a:spLocks noGrp="1"/>
          </p:cNvSpPr>
          <p:nvPr>
            <p:ph type="sldNum" sz="quarter" idx="5"/>
          </p:nvPr>
        </p:nvSpPr>
        <p:spPr/>
        <p:txBody>
          <a:bodyPr/>
          <a:lstStyle/>
          <a:p>
            <a:fld id="{573667E2-D86D-4E6D-BB4D-77F90099A0B7}" type="slidenum">
              <a:rPr lang="en-GB" smtClean="0"/>
              <a:t>63</a:t>
            </a:fld>
            <a:endParaRPr lang="en-GB"/>
          </a:p>
        </p:txBody>
      </p:sp>
    </p:spTree>
    <p:extLst>
      <p:ext uri="{BB962C8B-B14F-4D97-AF65-F5344CB8AC3E}">
        <p14:creationId xmlns:p14="http://schemas.microsoft.com/office/powerpoint/2010/main" val="74609713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G221 2008 Paper 1 Q7</a:t>
            </a:r>
          </a:p>
        </p:txBody>
      </p:sp>
      <p:sp>
        <p:nvSpPr>
          <p:cNvPr id="4" name="Slide Number Placeholder 3"/>
          <p:cNvSpPr>
            <a:spLocks noGrp="1"/>
          </p:cNvSpPr>
          <p:nvPr>
            <p:ph type="sldNum" sz="quarter" idx="5"/>
          </p:nvPr>
        </p:nvSpPr>
        <p:spPr/>
        <p:txBody>
          <a:bodyPr/>
          <a:lstStyle/>
          <a:p>
            <a:fld id="{4AD97DD7-CC18-4B71-88DA-8268ABBBFE89}" type="slidenum">
              <a:rPr lang="en-GB" smtClean="0"/>
              <a:t>65</a:t>
            </a:fld>
            <a:endParaRPr lang="en-GB"/>
          </a:p>
        </p:txBody>
      </p:sp>
    </p:spTree>
    <p:extLst>
      <p:ext uri="{BB962C8B-B14F-4D97-AF65-F5344CB8AC3E}">
        <p14:creationId xmlns:p14="http://schemas.microsoft.com/office/powerpoint/2010/main" val="21594363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G363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66</a:t>
            </a:fld>
            <a:endParaRPr lang="en-GB"/>
          </a:p>
        </p:txBody>
      </p:sp>
    </p:spTree>
    <p:extLst>
      <p:ext uri="{BB962C8B-B14F-4D97-AF65-F5344CB8AC3E}">
        <p14:creationId xmlns:p14="http://schemas.microsoft.com/office/powerpoint/2010/main" val="401903967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G432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67</a:t>
            </a:fld>
            <a:endParaRPr lang="en-GB"/>
          </a:p>
        </p:txBody>
      </p:sp>
    </p:spTree>
    <p:extLst>
      <p:ext uri="{BB962C8B-B14F-4D97-AF65-F5344CB8AC3E}">
        <p14:creationId xmlns:p14="http://schemas.microsoft.com/office/powerpoint/2010/main" val="313436941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G545 2013 Level 6 Paper A Q3</a:t>
            </a:r>
          </a:p>
        </p:txBody>
      </p:sp>
      <p:sp>
        <p:nvSpPr>
          <p:cNvPr id="4" name="Slide Number Placeholder 3"/>
          <p:cNvSpPr>
            <a:spLocks noGrp="1"/>
          </p:cNvSpPr>
          <p:nvPr>
            <p:ph type="sldNum" sz="quarter" idx="5"/>
          </p:nvPr>
        </p:nvSpPr>
        <p:spPr/>
        <p:txBody>
          <a:bodyPr/>
          <a:lstStyle/>
          <a:p>
            <a:fld id="{4AD97DD7-CC18-4B71-88DA-8268ABBBFE89}" type="slidenum">
              <a:rPr lang="en-GB" smtClean="0"/>
              <a:t>68</a:t>
            </a:fld>
            <a:endParaRPr lang="en-GB"/>
          </a:p>
        </p:txBody>
      </p:sp>
    </p:spTree>
    <p:extLst>
      <p:ext uri="{BB962C8B-B14F-4D97-AF65-F5344CB8AC3E}">
        <p14:creationId xmlns:p14="http://schemas.microsoft.com/office/powerpoint/2010/main" val="76331029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G34 2003 Paper 1 Q15</a:t>
            </a:r>
          </a:p>
        </p:txBody>
      </p:sp>
      <p:sp>
        <p:nvSpPr>
          <p:cNvPr id="4" name="Slide Number Placeholder 3"/>
          <p:cNvSpPr>
            <a:spLocks noGrp="1"/>
          </p:cNvSpPr>
          <p:nvPr>
            <p:ph type="sldNum" sz="quarter" idx="5"/>
          </p:nvPr>
        </p:nvSpPr>
        <p:spPr/>
        <p:txBody>
          <a:bodyPr/>
          <a:lstStyle/>
          <a:p>
            <a:fld id="{4AD97DD7-CC18-4B71-88DA-8268ABBBFE89}" type="slidenum">
              <a:rPr lang="en-GB" smtClean="0"/>
              <a:t>69</a:t>
            </a:fld>
            <a:endParaRPr lang="en-GB"/>
          </a:p>
        </p:txBody>
      </p:sp>
    </p:spTree>
    <p:extLst>
      <p:ext uri="{BB962C8B-B14F-4D97-AF65-F5344CB8AC3E}">
        <p14:creationId xmlns:p14="http://schemas.microsoft.com/office/powerpoint/2010/main" val="376027671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G181 2008 Paper 1 Q12</a:t>
            </a:r>
          </a:p>
          <a:p>
            <a:endParaRPr lang="en-GB" dirty="0"/>
          </a:p>
        </p:txBody>
      </p:sp>
      <p:sp>
        <p:nvSpPr>
          <p:cNvPr id="4" name="Slide Number Placeholder 3"/>
          <p:cNvSpPr>
            <a:spLocks noGrp="1"/>
          </p:cNvSpPr>
          <p:nvPr>
            <p:ph type="sldNum" sz="quarter" idx="5"/>
          </p:nvPr>
        </p:nvSpPr>
        <p:spPr/>
        <p:txBody>
          <a:bodyPr/>
          <a:lstStyle/>
          <a:p>
            <a:fld id="{4AD97DD7-CC18-4B71-88DA-8268ABBBFE89}" type="slidenum">
              <a:rPr lang="en-GB" smtClean="0"/>
              <a:t>71</a:t>
            </a:fld>
            <a:endParaRPr lang="en-GB"/>
          </a:p>
        </p:txBody>
      </p:sp>
    </p:spTree>
    <p:extLst>
      <p:ext uri="{BB962C8B-B14F-4D97-AF65-F5344CB8AC3E}">
        <p14:creationId xmlns:p14="http://schemas.microsoft.com/office/powerpoint/2010/main" val="341228660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G280 2001 Paper 2 Q15</a:t>
            </a:r>
          </a:p>
        </p:txBody>
      </p:sp>
      <p:sp>
        <p:nvSpPr>
          <p:cNvPr id="4" name="Slide Number Placeholder 3"/>
          <p:cNvSpPr>
            <a:spLocks noGrp="1"/>
          </p:cNvSpPr>
          <p:nvPr>
            <p:ph type="sldNum" sz="quarter" idx="5"/>
          </p:nvPr>
        </p:nvSpPr>
        <p:spPr/>
        <p:txBody>
          <a:bodyPr/>
          <a:lstStyle/>
          <a:p>
            <a:fld id="{4AD97DD7-CC18-4B71-88DA-8268ABBBFE89}" type="slidenum">
              <a:rPr lang="en-GB" smtClean="0"/>
              <a:t>72</a:t>
            </a:fld>
            <a:endParaRPr lang="en-GB"/>
          </a:p>
        </p:txBody>
      </p:sp>
    </p:spTree>
    <p:extLst>
      <p:ext uri="{BB962C8B-B14F-4D97-AF65-F5344CB8AC3E}">
        <p14:creationId xmlns:p14="http://schemas.microsoft.com/office/powerpoint/2010/main" val="192649380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G368 2012 Paper 2 Q16</a:t>
            </a:r>
          </a:p>
        </p:txBody>
      </p:sp>
      <p:sp>
        <p:nvSpPr>
          <p:cNvPr id="4" name="Slide Number Placeholder 3"/>
          <p:cNvSpPr>
            <a:spLocks noGrp="1"/>
          </p:cNvSpPr>
          <p:nvPr>
            <p:ph type="sldNum" sz="quarter" idx="5"/>
          </p:nvPr>
        </p:nvSpPr>
        <p:spPr/>
        <p:txBody>
          <a:bodyPr/>
          <a:lstStyle/>
          <a:p>
            <a:fld id="{4AD97DD7-CC18-4B71-88DA-8268ABBBFE89}" type="slidenum">
              <a:rPr lang="en-GB" smtClean="0"/>
              <a:t>73</a:t>
            </a:fld>
            <a:endParaRPr lang="en-GB"/>
          </a:p>
        </p:txBody>
      </p:sp>
    </p:spTree>
    <p:extLst>
      <p:ext uri="{BB962C8B-B14F-4D97-AF65-F5344CB8AC3E}">
        <p14:creationId xmlns:p14="http://schemas.microsoft.com/office/powerpoint/2010/main" val="270417555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G463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75</a:t>
            </a:fld>
            <a:endParaRPr lang="en-GB"/>
          </a:p>
        </p:txBody>
      </p:sp>
    </p:spTree>
    <p:extLst>
      <p:ext uri="{BB962C8B-B14F-4D97-AF65-F5344CB8AC3E}">
        <p14:creationId xmlns:p14="http://schemas.microsoft.com/office/powerpoint/2010/main" val="13912793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G554 2003 Year 5 Optional Paper 1 Q7</a:t>
            </a:r>
          </a:p>
        </p:txBody>
      </p:sp>
      <p:sp>
        <p:nvSpPr>
          <p:cNvPr id="4" name="Slide Number Placeholder 3"/>
          <p:cNvSpPr>
            <a:spLocks noGrp="1"/>
          </p:cNvSpPr>
          <p:nvPr>
            <p:ph type="sldNum" sz="quarter" idx="5"/>
          </p:nvPr>
        </p:nvSpPr>
        <p:spPr/>
        <p:txBody>
          <a:bodyPr/>
          <a:lstStyle/>
          <a:p>
            <a:fld id="{4AD97DD7-CC18-4B71-88DA-8268ABBBFE89}" type="slidenum">
              <a:rPr lang="en-GB" smtClean="0"/>
              <a:t>76</a:t>
            </a:fld>
            <a:endParaRPr lang="en-GB"/>
          </a:p>
        </p:txBody>
      </p:sp>
    </p:spTree>
    <p:extLst>
      <p:ext uri="{BB962C8B-B14F-4D97-AF65-F5344CB8AC3E}">
        <p14:creationId xmlns:p14="http://schemas.microsoft.com/office/powerpoint/2010/main" val="159220982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G80 2001 Paper 1 Q6 first page</a:t>
            </a:r>
          </a:p>
        </p:txBody>
      </p:sp>
      <p:sp>
        <p:nvSpPr>
          <p:cNvPr id="4" name="Slide Number Placeholder 3"/>
          <p:cNvSpPr>
            <a:spLocks noGrp="1"/>
          </p:cNvSpPr>
          <p:nvPr>
            <p:ph type="sldNum" sz="quarter" idx="5"/>
          </p:nvPr>
        </p:nvSpPr>
        <p:spPr/>
        <p:txBody>
          <a:bodyPr/>
          <a:lstStyle/>
          <a:p>
            <a:fld id="{4AD97DD7-CC18-4B71-88DA-8268ABBBFE89}" type="slidenum">
              <a:rPr lang="en-GB" smtClean="0"/>
              <a:t>77</a:t>
            </a:fld>
            <a:endParaRPr lang="en-GB"/>
          </a:p>
        </p:txBody>
      </p:sp>
    </p:spTree>
    <p:extLst>
      <p:ext uri="{BB962C8B-B14F-4D97-AF65-F5344CB8AC3E}">
        <p14:creationId xmlns:p14="http://schemas.microsoft.com/office/powerpoint/2010/main" val="390832461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G81 2001 Paper 1 Q6 second page</a:t>
            </a:r>
          </a:p>
        </p:txBody>
      </p:sp>
      <p:sp>
        <p:nvSpPr>
          <p:cNvPr id="4" name="Slide Number Placeholder 3"/>
          <p:cNvSpPr>
            <a:spLocks noGrp="1"/>
          </p:cNvSpPr>
          <p:nvPr>
            <p:ph type="sldNum" sz="quarter" idx="5"/>
          </p:nvPr>
        </p:nvSpPr>
        <p:spPr/>
        <p:txBody>
          <a:bodyPr/>
          <a:lstStyle/>
          <a:p>
            <a:fld id="{4AD97DD7-CC18-4B71-88DA-8268ABBBFE89}" type="slidenum">
              <a:rPr lang="en-GB" smtClean="0"/>
              <a:t>78</a:t>
            </a:fld>
            <a:endParaRPr lang="en-GB"/>
          </a:p>
        </p:txBody>
      </p:sp>
    </p:spTree>
    <p:extLst>
      <p:ext uri="{BB962C8B-B14F-4D97-AF65-F5344CB8AC3E}">
        <p14:creationId xmlns:p14="http://schemas.microsoft.com/office/powerpoint/2010/main" val="86058686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G160 2011 Paper 2 Q23</a:t>
            </a:r>
          </a:p>
        </p:txBody>
      </p:sp>
      <p:sp>
        <p:nvSpPr>
          <p:cNvPr id="4" name="Slide Number Placeholder 3"/>
          <p:cNvSpPr>
            <a:spLocks noGrp="1"/>
          </p:cNvSpPr>
          <p:nvPr>
            <p:ph type="sldNum" sz="quarter" idx="5"/>
          </p:nvPr>
        </p:nvSpPr>
        <p:spPr/>
        <p:txBody>
          <a:bodyPr/>
          <a:lstStyle/>
          <a:p>
            <a:fld id="{4AD97DD7-CC18-4B71-88DA-8268ABBBFE89}" type="slidenum">
              <a:rPr lang="en-GB" smtClean="0"/>
              <a:t>79</a:t>
            </a:fld>
            <a:endParaRPr lang="en-GB"/>
          </a:p>
        </p:txBody>
      </p:sp>
    </p:spTree>
    <p:extLst>
      <p:ext uri="{BB962C8B-B14F-4D97-AF65-F5344CB8AC3E}">
        <p14:creationId xmlns:p14="http://schemas.microsoft.com/office/powerpoint/2010/main" val="223572895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G263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80</a:t>
            </a:fld>
            <a:endParaRPr lang="en-GB"/>
          </a:p>
        </p:txBody>
      </p:sp>
    </p:spTree>
    <p:extLst>
      <p:ext uri="{BB962C8B-B14F-4D97-AF65-F5344CB8AC3E}">
        <p14:creationId xmlns:p14="http://schemas.microsoft.com/office/powerpoint/2010/main" val="270956506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G392 2006 Year 3 Optional Paper 2 Q28</a:t>
            </a:r>
          </a:p>
        </p:txBody>
      </p:sp>
      <p:sp>
        <p:nvSpPr>
          <p:cNvPr id="4" name="Slide Number Placeholder 3"/>
          <p:cNvSpPr>
            <a:spLocks noGrp="1"/>
          </p:cNvSpPr>
          <p:nvPr>
            <p:ph type="sldNum" sz="quarter" idx="5"/>
          </p:nvPr>
        </p:nvSpPr>
        <p:spPr/>
        <p:txBody>
          <a:bodyPr/>
          <a:lstStyle/>
          <a:p>
            <a:fld id="{4F613BD5-83DE-4762-9D78-EAF2266223FD}" type="slidenum">
              <a:rPr lang="en-GB" smtClean="0"/>
              <a:t>81</a:t>
            </a:fld>
            <a:endParaRPr lang="en-GB"/>
          </a:p>
        </p:txBody>
      </p:sp>
    </p:spTree>
    <p:extLst>
      <p:ext uri="{BB962C8B-B14F-4D97-AF65-F5344CB8AC3E}">
        <p14:creationId xmlns:p14="http://schemas.microsoft.com/office/powerpoint/2010/main" val="166188212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G393 2006 Year 3 Optional Paper 2 Q28</a:t>
            </a:r>
          </a:p>
        </p:txBody>
      </p:sp>
      <p:sp>
        <p:nvSpPr>
          <p:cNvPr id="4" name="Slide Number Placeholder 3"/>
          <p:cNvSpPr>
            <a:spLocks noGrp="1"/>
          </p:cNvSpPr>
          <p:nvPr>
            <p:ph type="sldNum" sz="quarter" idx="5"/>
          </p:nvPr>
        </p:nvSpPr>
        <p:spPr/>
        <p:txBody>
          <a:bodyPr/>
          <a:lstStyle/>
          <a:p>
            <a:fld id="{4F613BD5-83DE-4762-9D78-EAF2266223FD}" type="slidenum">
              <a:rPr lang="en-GB" smtClean="0"/>
              <a:t>82</a:t>
            </a:fld>
            <a:endParaRPr lang="en-GB"/>
          </a:p>
        </p:txBody>
      </p:sp>
    </p:spTree>
    <p:extLst>
      <p:ext uri="{BB962C8B-B14F-4D97-AF65-F5344CB8AC3E}">
        <p14:creationId xmlns:p14="http://schemas.microsoft.com/office/powerpoint/2010/main" val="395724230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G486 2006 Year 5 Optional Paper 2 Q20</a:t>
            </a:r>
          </a:p>
        </p:txBody>
      </p:sp>
      <p:sp>
        <p:nvSpPr>
          <p:cNvPr id="4" name="Slide Number Placeholder 3"/>
          <p:cNvSpPr>
            <a:spLocks noGrp="1"/>
          </p:cNvSpPr>
          <p:nvPr>
            <p:ph type="sldNum" sz="quarter" idx="5"/>
          </p:nvPr>
        </p:nvSpPr>
        <p:spPr/>
        <p:txBody>
          <a:bodyPr/>
          <a:lstStyle/>
          <a:p>
            <a:fld id="{4F613BD5-83DE-4762-9D78-EAF2266223FD}" type="slidenum">
              <a:rPr lang="en-GB" smtClean="0"/>
              <a:t>83</a:t>
            </a:fld>
            <a:endParaRPr lang="en-GB"/>
          </a:p>
        </p:txBody>
      </p:sp>
    </p:spTree>
    <p:extLst>
      <p:ext uri="{BB962C8B-B14F-4D97-AF65-F5344CB8AC3E}">
        <p14:creationId xmlns:p14="http://schemas.microsoft.com/office/powerpoint/2010/main" val="109072726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2015 (Sample) Paper 3 Q15</a:t>
            </a:r>
          </a:p>
        </p:txBody>
      </p:sp>
      <p:sp>
        <p:nvSpPr>
          <p:cNvPr id="4" name="Slide Number Placeholder 3"/>
          <p:cNvSpPr>
            <a:spLocks noGrp="1"/>
          </p:cNvSpPr>
          <p:nvPr>
            <p:ph type="sldNum" sz="quarter" idx="5"/>
          </p:nvPr>
        </p:nvSpPr>
        <p:spPr/>
        <p:txBody>
          <a:bodyPr/>
          <a:lstStyle/>
          <a:p>
            <a:fld id="{43FCF336-C3EB-46CD-826C-089A3E1DF063}" type="slidenum">
              <a:rPr lang="en-GB" smtClean="0"/>
              <a:t>84</a:t>
            </a:fld>
            <a:endParaRPr lang="en-GB"/>
          </a:p>
        </p:txBody>
      </p:sp>
    </p:spTree>
    <p:extLst>
      <p:ext uri="{BB962C8B-B14F-4D97-AF65-F5344CB8AC3E}">
        <p14:creationId xmlns:p14="http://schemas.microsoft.com/office/powerpoint/2010/main" val="342526734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G556 2010 Paper 1 Q19</a:t>
            </a:r>
          </a:p>
        </p:txBody>
      </p:sp>
      <p:sp>
        <p:nvSpPr>
          <p:cNvPr id="4" name="Slide Number Placeholder 3"/>
          <p:cNvSpPr>
            <a:spLocks noGrp="1"/>
          </p:cNvSpPr>
          <p:nvPr>
            <p:ph type="sldNum" sz="quarter" idx="5"/>
          </p:nvPr>
        </p:nvSpPr>
        <p:spPr/>
        <p:txBody>
          <a:bodyPr/>
          <a:lstStyle/>
          <a:p>
            <a:fld id="{265D04A2-BA3E-42AB-9143-FE638C7EC0E9}" type="slidenum">
              <a:rPr lang="en-GB" smtClean="0"/>
              <a:t>85</a:t>
            </a:fld>
            <a:endParaRPr lang="en-GB"/>
          </a:p>
        </p:txBody>
      </p:sp>
    </p:spTree>
    <p:extLst>
      <p:ext uri="{BB962C8B-B14F-4D97-AF65-F5344CB8AC3E}">
        <p14:creationId xmlns:p14="http://schemas.microsoft.com/office/powerpoint/2010/main" val="180591446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G85 2002 Paper 2 Q4</a:t>
            </a:r>
          </a:p>
        </p:txBody>
      </p:sp>
      <p:sp>
        <p:nvSpPr>
          <p:cNvPr id="4" name="Slide Number Placeholder 3"/>
          <p:cNvSpPr>
            <a:spLocks noGrp="1"/>
          </p:cNvSpPr>
          <p:nvPr>
            <p:ph type="sldNum" sz="quarter" idx="5"/>
          </p:nvPr>
        </p:nvSpPr>
        <p:spPr/>
        <p:txBody>
          <a:bodyPr/>
          <a:lstStyle/>
          <a:p>
            <a:fld id="{014E71C5-4420-4878-A8B6-150A94BA4592}" type="slidenum">
              <a:rPr lang="en-GB" smtClean="0"/>
              <a:t>86</a:t>
            </a:fld>
            <a:endParaRPr lang="en-GB"/>
          </a:p>
        </p:txBody>
      </p:sp>
    </p:spTree>
    <p:extLst>
      <p:ext uri="{BB962C8B-B14F-4D97-AF65-F5344CB8AC3E}">
        <p14:creationId xmlns:p14="http://schemas.microsoft.com/office/powerpoint/2010/main" val="348910496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G120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87</a:t>
            </a:fld>
            <a:endParaRPr lang="en-GB"/>
          </a:p>
        </p:txBody>
      </p:sp>
    </p:spTree>
    <p:extLst>
      <p:ext uri="{BB962C8B-B14F-4D97-AF65-F5344CB8AC3E}">
        <p14:creationId xmlns:p14="http://schemas.microsoft.com/office/powerpoint/2010/main" val="392357108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G224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88</a:t>
            </a:fld>
            <a:endParaRPr lang="en-GB"/>
          </a:p>
        </p:txBody>
      </p:sp>
    </p:spTree>
    <p:extLst>
      <p:ext uri="{BB962C8B-B14F-4D97-AF65-F5344CB8AC3E}">
        <p14:creationId xmlns:p14="http://schemas.microsoft.com/office/powerpoint/2010/main" val="118192542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G387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89</a:t>
            </a:fld>
            <a:endParaRPr lang="en-GB"/>
          </a:p>
        </p:txBody>
      </p:sp>
    </p:spTree>
    <p:extLst>
      <p:ext uri="{BB962C8B-B14F-4D97-AF65-F5344CB8AC3E}">
        <p14:creationId xmlns:p14="http://schemas.microsoft.com/office/powerpoint/2010/main" val="361815720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G414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90</a:t>
            </a:fld>
            <a:endParaRPr lang="en-GB"/>
          </a:p>
        </p:txBody>
      </p:sp>
    </p:spTree>
    <p:extLst>
      <p:ext uri="{BB962C8B-B14F-4D97-AF65-F5344CB8AC3E}">
        <p14:creationId xmlns:p14="http://schemas.microsoft.com/office/powerpoint/2010/main" val="91354866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G494 2015 Paper 1 Q13</a:t>
            </a:r>
          </a:p>
        </p:txBody>
      </p:sp>
      <p:sp>
        <p:nvSpPr>
          <p:cNvPr id="4" name="Slide Number Placeholder 3"/>
          <p:cNvSpPr>
            <a:spLocks noGrp="1"/>
          </p:cNvSpPr>
          <p:nvPr>
            <p:ph type="sldNum" sz="quarter" idx="5"/>
          </p:nvPr>
        </p:nvSpPr>
        <p:spPr/>
        <p:txBody>
          <a:bodyPr/>
          <a:lstStyle/>
          <a:p>
            <a:fld id="{4AD97DD7-CC18-4B71-88DA-8268ABBBFE89}" type="slidenum">
              <a:rPr lang="en-GB" smtClean="0"/>
              <a:t>91</a:t>
            </a:fld>
            <a:endParaRPr lang="en-GB"/>
          </a:p>
        </p:txBody>
      </p:sp>
    </p:spTree>
    <p:extLst>
      <p:ext uri="{BB962C8B-B14F-4D97-AF65-F5344CB8AC3E}">
        <p14:creationId xmlns:p14="http://schemas.microsoft.com/office/powerpoint/2010/main" val="237034848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G26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92</a:t>
            </a:fld>
            <a:endParaRPr lang="en-GB"/>
          </a:p>
        </p:txBody>
      </p:sp>
    </p:spTree>
    <p:extLst>
      <p:ext uri="{BB962C8B-B14F-4D97-AF65-F5344CB8AC3E}">
        <p14:creationId xmlns:p14="http://schemas.microsoft.com/office/powerpoint/2010/main" val="376173294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2019 Paper 2 Q21</a:t>
            </a:r>
          </a:p>
        </p:txBody>
      </p:sp>
      <p:sp>
        <p:nvSpPr>
          <p:cNvPr id="4" name="Slide Number Placeholder 3"/>
          <p:cNvSpPr>
            <a:spLocks noGrp="1"/>
          </p:cNvSpPr>
          <p:nvPr>
            <p:ph type="sldNum" sz="quarter" idx="5"/>
          </p:nvPr>
        </p:nvSpPr>
        <p:spPr/>
        <p:txBody>
          <a:bodyPr/>
          <a:lstStyle/>
          <a:p>
            <a:fld id="{0B1B9C72-A3BB-4D1B-8196-EA16374BA7E4}" type="slidenum">
              <a:rPr lang="en-GB" smtClean="0"/>
              <a:t>93</a:t>
            </a:fld>
            <a:endParaRPr lang="en-GB"/>
          </a:p>
        </p:txBody>
      </p:sp>
    </p:spTree>
    <p:extLst>
      <p:ext uri="{BB962C8B-B14F-4D97-AF65-F5344CB8AC3E}">
        <p14:creationId xmlns:p14="http://schemas.microsoft.com/office/powerpoint/2010/main" val="248822701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G189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94</a:t>
            </a:fld>
            <a:endParaRPr lang="en-GB"/>
          </a:p>
        </p:txBody>
      </p:sp>
    </p:spTree>
    <p:extLst>
      <p:ext uri="{BB962C8B-B14F-4D97-AF65-F5344CB8AC3E}">
        <p14:creationId xmlns:p14="http://schemas.microsoft.com/office/powerpoint/2010/main" val="15404044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G272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95</a:t>
            </a:fld>
            <a:endParaRPr lang="en-GB"/>
          </a:p>
        </p:txBody>
      </p:sp>
    </p:spTree>
    <p:extLst>
      <p:ext uri="{BB962C8B-B14F-4D97-AF65-F5344CB8AC3E}">
        <p14:creationId xmlns:p14="http://schemas.microsoft.com/office/powerpoint/2010/main" val="15238020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G632 Pre-2000 or other question</a:t>
            </a:r>
          </a:p>
          <a:p>
            <a:endParaRPr lang="en-GB" dirty="0"/>
          </a:p>
        </p:txBody>
      </p:sp>
      <p:sp>
        <p:nvSpPr>
          <p:cNvPr id="4" name="Slide Number Placeholder 3"/>
          <p:cNvSpPr>
            <a:spLocks noGrp="1"/>
          </p:cNvSpPr>
          <p:nvPr>
            <p:ph type="sldNum" sz="quarter" idx="5"/>
          </p:nvPr>
        </p:nvSpPr>
        <p:spPr/>
        <p:txBody>
          <a:bodyPr/>
          <a:lstStyle/>
          <a:p>
            <a:fld id="{EDD4A4AC-F7EC-4B37-A51B-9CB08824E6D7}" type="slidenum">
              <a:rPr lang="en-GB" smtClean="0"/>
              <a:t>96</a:t>
            </a:fld>
            <a:endParaRPr lang="en-GB"/>
          </a:p>
        </p:txBody>
      </p:sp>
    </p:spTree>
    <p:extLst>
      <p:ext uri="{BB962C8B-B14F-4D97-AF65-F5344CB8AC3E}">
        <p14:creationId xmlns:p14="http://schemas.microsoft.com/office/powerpoint/2010/main" val="353128932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G633 Pre-2000 or other question</a:t>
            </a:r>
          </a:p>
          <a:p>
            <a:endParaRPr lang="en-GB" dirty="0"/>
          </a:p>
        </p:txBody>
      </p:sp>
      <p:sp>
        <p:nvSpPr>
          <p:cNvPr id="4" name="Slide Number Placeholder 3"/>
          <p:cNvSpPr>
            <a:spLocks noGrp="1"/>
          </p:cNvSpPr>
          <p:nvPr>
            <p:ph type="sldNum" sz="quarter" idx="5"/>
          </p:nvPr>
        </p:nvSpPr>
        <p:spPr/>
        <p:txBody>
          <a:bodyPr/>
          <a:lstStyle/>
          <a:p>
            <a:fld id="{EDD4A4AC-F7EC-4B37-A51B-9CB08824E6D7}" type="slidenum">
              <a:rPr lang="en-GB" smtClean="0"/>
              <a:t>97</a:t>
            </a:fld>
            <a:endParaRPr lang="en-GB"/>
          </a:p>
        </p:txBody>
      </p:sp>
    </p:spTree>
    <p:extLst>
      <p:ext uri="{BB962C8B-B14F-4D97-AF65-F5344CB8AC3E}">
        <p14:creationId xmlns:p14="http://schemas.microsoft.com/office/powerpoint/2010/main" val="335807881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G634 Pre-2000 or other question</a:t>
            </a:r>
          </a:p>
          <a:p>
            <a:endParaRPr lang="en-GB" dirty="0"/>
          </a:p>
        </p:txBody>
      </p:sp>
      <p:sp>
        <p:nvSpPr>
          <p:cNvPr id="4" name="Slide Number Placeholder 3"/>
          <p:cNvSpPr>
            <a:spLocks noGrp="1"/>
          </p:cNvSpPr>
          <p:nvPr>
            <p:ph type="sldNum" sz="quarter" idx="5"/>
          </p:nvPr>
        </p:nvSpPr>
        <p:spPr/>
        <p:txBody>
          <a:bodyPr/>
          <a:lstStyle/>
          <a:p>
            <a:fld id="{EDD4A4AC-F7EC-4B37-A51B-9CB08824E6D7}" type="slidenum">
              <a:rPr lang="en-GB" smtClean="0"/>
              <a:t>98</a:t>
            </a:fld>
            <a:endParaRPr lang="en-GB"/>
          </a:p>
        </p:txBody>
      </p:sp>
    </p:spTree>
    <p:extLst>
      <p:ext uri="{BB962C8B-B14F-4D97-AF65-F5344CB8AC3E}">
        <p14:creationId xmlns:p14="http://schemas.microsoft.com/office/powerpoint/2010/main" val="309861170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G635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99</a:t>
            </a:fld>
            <a:endParaRPr lang="en-GB"/>
          </a:p>
        </p:txBody>
      </p:sp>
    </p:spTree>
    <p:extLst>
      <p:ext uri="{BB962C8B-B14F-4D97-AF65-F5344CB8AC3E}">
        <p14:creationId xmlns:p14="http://schemas.microsoft.com/office/powerpoint/2010/main" val="24049184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G242 2009 Paper 2 Q13 / Pre-2000 or other question</a:t>
            </a:r>
          </a:p>
        </p:txBody>
      </p:sp>
      <p:sp>
        <p:nvSpPr>
          <p:cNvPr id="4" name="Slide Number Placeholder 3"/>
          <p:cNvSpPr>
            <a:spLocks noGrp="1"/>
          </p:cNvSpPr>
          <p:nvPr>
            <p:ph type="sldNum" sz="quarter" idx="5"/>
          </p:nvPr>
        </p:nvSpPr>
        <p:spPr/>
        <p:txBody>
          <a:bodyPr/>
          <a:lstStyle/>
          <a:p>
            <a:fld id="{4AD97DD7-CC18-4B71-88DA-8268ABBBFE89}" type="slidenum">
              <a:rPr lang="en-GB" smtClean="0"/>
              <a:t>100</a:t>
            </a:fld>
            <a:endParaRPr lang="en-GB"/>
          </a:p>
        </p:txBody>
      </p:sp>
    </p:spTree>
    <p:extLst>
      <p:ext uri="{BB962C8B-B14F-4D97-AF65-F5344CB8AC3E}">
        <p14:creationId xmlns:p14="http://schemas.microsoft.com/office/powerpoint/2010/main" val="96897993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G641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101</a:t>
            </a:fld>
            <a:endParaRPr lang="en-GB"/>
          </a:p>
        </p:txBody>
      </p:sp>
    </p:spTree>
    <p:extLst>
      <p:ext uri="{BB962C8B-B14F-4D97-AF65-F5344CB8AC3E}">
        <p14:creationId xmlns:p14="http://schemas.microsoft.com/office/powerpoint/2010/main" val="175571371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G642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102</a:t>
            </a:fld>
            <a:endParaRPr lang="en-GB"/>
          </a:p>
        </p:txBody>
      </p:sp>
    </p:spTree>
    <p:extLst>
      <p:ext uri="{BB962C8B-B14F-4D97-AF65-F5344CB8AC3E}">
        <p14:creationId xmlns:p14="http://schemas.microsoft.com/office/powerpoint/2010/main" val="289641686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G643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103</a:t>
            </a:fld>
            <a:endParaRPr lang="en-GB"/>
          </a:p>
        </p:txBody>
      </p:sp>
    </p:spTree>
    <p:extLst>
      <p:ext uri="{BB962C8B-B14F-4D97-AF65-F5344CB8AC3E}">
        <p14:creationId xmlns:p14="http://schemas.microsoft.com/office/powerpoint/2010/main" val="401586895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G54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104</a:t>
            </a:fld>
            <a:endParaRPr lang="en-GB"/>
          </a:p>
        </p:txBody>
      </p:sp>
    </p:spTree>
    <p:extLst>
      <p:ext uri="{BB962C8B-B14F-4D97-AF65-F5344CB8AC3E}">
        <p14:creationId xmlns:p14="http://schemas.microsoft.com/office/powerpoint/2010/main" val="7260457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G55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105</a:t>
            </a:fld>
            <a:endParaRPr lang="en-GB"/>
          </a:p>
        </p:txBody>
      </p:sp>
    </p:spTree>
    <p:extLst>
      <p:ext uri="{BB962C8B-B14F-4D97-AF65-F5344CB8AC3E}">
        <p14:creationId xmlns:p14="http://schemas.microsoft.com/office/powerpoint/2010/main" val="246580513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G56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106</a:t>
            </a:fld>
            <a:endParaRPr lang="en-GB"/>
          </a:p>
        </p:txBody>
      </p:sp>
    </p:spTree>
    <p:extLst>
      <p:ext uri="{BB962C8B-B14F-4D97-AF65-F5344CB8AC3E}">
        <p14:creationId xmlns:p14="http://schemas.microsoft.com/office/powerpoint/2010/main" val="113666118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G130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107</a:t>
            </a:fld>
            <a:endParaRPr lang="en-GB"/>
          </a:p>
        </p:txBody>
      </p:sp>
    </p:spTree>
    <p:extLst>
      <p:ext uri="{BB962C8B-B14F-4D97-AF65-F5344CB8AC3E}">
        <p14:creationId xmlns:p14="http://schemas.microsoft.com/office/powerpoint/2010/main" val="42999084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G131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108</a:t>
            </a:fld>
            <a:endParaRPr lang="en-GB"/>
          </a:p>
        </p:txBody>
      </p:sp>
    </p:spTree>
    <p:extLst>
      <p:ext uri="{BB962C8B-B14F-4D97-AF65-F5344CB8AC3E}">
        <p14:creationId xmlns:p14="http://schemas.microsoft.com/office/powerpoint/2010/main" val="282392801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G303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109</a:t>
            </a:fld>
            <a:endParaRPr lang="en-GB"/>
          </a:p>
        </p:txBody>
      </p:sp>
    </p:spTree>
    <p:extLst>
      <p:ext uri="{BB962C8B-B14F-4D97-AF65-F5344CB8AC3E}">
        <p14:creationId xmlns:p14="http://schemas.microsoft.com/office/powerpoint/2010/main" val="10750335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G597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110</a:t>
            </a:fld>
            <a:endParaRPr lang="en-GB"/>
          </a:p>
        </p:txBody>
      </p:sp>
    </p:spTree>
    <p:extLst>
      <p:ext uri="{BB962C8B-B14F-4D97-AF65-F5344CB8AC3E}">
        <p14:creationId xmlns:p14="http://schemas.microsoft.com/office/powerpoint/2010/main" val="139933705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G598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111</a:t>
            </a:fld>
            <a:endParaRPr lang="en-GB"/>
          </a:p>
        </p:txBody>
      </p:sp>
    </p:spTree>
    <p:extLst>
      <p:ext uri="{BB962C8B-B14F-4D97-AF65-F5344CB8AC3E}">
        <p14:creationId xmlns:p14="http://schemas.microsoft.com/office/powerpoint/2010/main" val="231803131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G599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112</a:t>
            </a:fld>
            <a:endParaRPr lang="en-GB"/>
          </a:p>
        </p:txBody>
      </p:sp>
    </p:spTree>
    <p:extLst>
      <p:ext uri="{BB962C8B-B14F-4D97-AF65-F5344CB8AC3E}">
        <p14:creationId xmlns:p14="http://schemas.microsoft.com/office/powerpoint/2010/main" val="129476791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G600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113</a:t>
            </a:fld>
            <a:endParaRPr lang="en-GB"/>
          </a:p>
        </p:txBody>
      </p:sp>
    </p:spTree>
    <p:extLst>
      <p:ext uri="{BB962C8B-B14F-4D97-AF65-F5344CB8AC3E}">
        <p14:creationId xmlns:p14="http://schemas.microsoft.com/office/powerpoint/2010/main" val="38976514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G601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114</a:t>
            </a:fld>
            <a:endParaRPr lang="en-GB"/>
          </a:p>
        </p:txBody>
      </p:sp>
    </p:spTree>
    <p:extLst>
      <p:ext uri="{BB962C8B-B14F-4D97-AF65-F5344CB8AC3E}">
        <p14:creationId xmlns:p14="http://schemas.microsoft.com/office/powerpoint/2010/main" val="43509235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G602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115</a:t>
            </a:fld>
            <a:endParaRPr lang="en-GB"/>
          </a:p>
        </p:txBody>
      </p:sp>
    </p:spTree>
    <p:extLst>
      <p:ext uri="{BB962C8B-B14F-4D97-AF65-F5344CB8AC3E}">
        <p14:creationId xmlns:p14="http://schemas.microsoft.com/office/powerpoint/2010/main" val="263292154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G97 2005 Paper 1 Q6</a:t>
            </a:r>
          </a:p>
        </p:txBody>
      </p:sp>
      <p:sp>
        <p:nvSpPr>
          <p:cNvPr id="4" name="Slide Number Placeholder 3"/>
          <p:cNvSpPr>
            <a:spLocks noGrp="1"/>
          </p:cNvSpPr>
          <p:nvPr>
            <p:ph type="sldNum" sz="quarter" idx="5"/>
          </p:nvPr>
        </p:nvSpPr>
        <p:spPr/>
        <p:txBody>
          <a:bodyPr/>
          <a:lstStyle/>
          <a:p>
            <a:fld id="{4AD97DD7-CC18-4B71-88DA-8268ABBBFE89}" type="slidenum">
              <a:rPr lang="en-GB" smtClean="0"/>
              <a:t>117</a:t>
            </a:fld>
            <a:endParaRPr lang="en-GB"/>
          </a:p>
        </p:txBody>
      </p:sp>
    </p:spTree>
    <p:extLst>
      <p:ext uri="{BB962C8B-B14F-4D97-AF65-F5344CB8AC3E}">
        <p14:creationId xmlns:p14="http://schemas.microsoft.com/office/powerpoint/2010/main" val="383315426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G109 2007 Paper 2 Q10</a:t>
            </a:r>
          </a:p>
        </p:txBody>
      </p:sp>
      <p:sp>
        <p:nvSpPr>
          <p:cNvPr id="4" name="Slide Number Placeholder 3"/>
          <p:cNvSpPr>
            <a:spLocks noGrp="1"/>
          </p:cNvSpPr>
          <p:nvPr>
            <p:ph type="sldNum" sz="quarter" idx="5"/>
          </p:nvPr>
        </p:nvSpPr>
        <p:spPr/>
        <p:txBody>
          <a:bodyPr/>
          <a:lstStyle/>
          <a:p>
            <a:fld id="{4AD97DD7-CC18-4B71-88DA-8268ABBBFE89}" type="slidenum">
              <a:rPr lang="en-GB" smtClean="0"/>
              <a:t>118</a:t>
            </a:fld>
            <a:endParaRPr lang="en-GB"/>
          </a:p>
        </p:txBody>
      </p:sp>
    </p:spTree>
    <p:extLst>
      <p:ext uri="{BB962C8B-B14F-4D97-AF65-F5344CB8AC3E}">
        <p14:creationId xmlns:p14="http://schemas.microsoft.com/office/powerpoint/2010/main" val="20454511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2017 Paper 3 Q13</a:t>
            </a:r>
          </a:p>
        </p:txBody>
      </p:sp>
      <p:sp>
        <p:nvSpPr>
          <p:cNvPr id="4" name="Slide Number Placeholder 3"/>
          <p:cNvSpPr>
            <a:spLocks noGrp="1"/>
          </p:cNvSpPr>
          <p:nvPr>
            <p:ph type="sldNum" sz="quarter" idx="5"/>
          </p:nvPr>
        </p:nvSpPr>
        <p:spPr/>
        <p:txBody>
          <a:bodyPr/>
          <a:lstStyle/>
          <a:p>
            <a:fld id="{4AD97DD7-CC18-4B71-88DA-8268ABBBFE89}" type="slidenum">
              <a:rPr lang="en-GB" smtClean="0"/>
              <a:t>119</a:t>
            </a:fld>
            <a:endParaRPr lang="en-GB"/>
          </a:p>
        </p:txBody>
      </p:sp>
    </p:spTree>
    <p:extLst>
      <p:ext uri="{BB962C8B-B14F-4D97-AF65-F5344CB8AC3E}">
        <p14:creationId xmlns:p14="http://schemas.microsoft.com/office/powerpoint/2010/main" val="285735564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G260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121</a:t>
            </a:fld>
            <a:endParaRPr lang="en-GB"/>
          </a:p>
        </p:txBody>
      </p:sp>
    </p:spTree>
    <p:extLst>
      <p:ext uri="{BB962C8B-B14F-4D97-AF65-F5344CB8AC3E}">
        <p14:creationId xmlns:p14="http://schemas.microsoft.com/office/powerpoint/2010/main" val="376772144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G317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122</a:t>
            </a:fld>
            <a:endParaRPr lang="en-GB"/>
          </a:p>
        </p:txBody>
      </p:sp>
    </p:spTree>
    <p:extLst>
      <p:ext uri="{BB962C8B-B14F-4D97-AF65-F5344CB8AC3E}">
        <p14:creationId xmlns:p14="http://schemas.microsoft.com/office/powerpoint/2010/main" val="161333965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2016 Paper 3 Q18</a:t>
            </a:r>
          </a:p>
        </p:txBody>
      </p:sp>
      <p:sp>
        <p:nvSpPr>
          <p:cNvPr id="4" name="Slide Number Placeholder 3"/>
          <p:cNvSpPr>
            <a:spLocks noGrp="1"/>
          </p:cNvSpPr>
          <p:nvPr>
            <p:ph type="sldNum" sz="quarter" idx="5"/>
          </p:nvPr>
        </p:nvSpPr>
        <p:spPr/>
        <p:txBody>
          <a:bodyPr/>
          <a:lstStyle/>
          <a:p>
            <a:fld id="{4AD97DD7-CC18-4B71-88DA-8268ABBBFE89}" type="slidenum">
              <a:rPr lang="en-GB" smtClean="0"/>
              <a:t>123</a:t>
            </a:fld>
            <a:endParaRPr lang="en-GB"/>
          </a:p>
        </p:txBody>
      </p:sp>
    </p:spTree>
    <p:extLst>
      <p:ext uri="{BB962C8B-B14F-4D97-AF65-F5344CB8AC3E}">
        <p14:creationId xmlns:p14="http://schemas.microsoft.com/office/powerpoint/2010/main" val="238300665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G457 Pre-2000 or other question</a:t>
            </a:r>
          </a:p>
        </p:txBody>
      </p:sp>
      <p:sp>
        <p:nvSpPr>
          <p:cNvPr id="4" name="Slide Number Placeholder 3"/>
          <p:cNvSpPr>
            <a:spLocks noGrp="1"/>
          </p:cNvSpPr>
          <p:nvPr>
            <p:ph type="sldNum" sz="quarter" idx="5"/>
          </p:nvPr>
        </p:nvSpPr>
        <p:spPr/>
        <p:txBody>
          <a:bodyPr/>
          <a:lstStyle/>
          <a:p>
            <a:fld id="{81277B7C-56BF-453C-90F6-6B932BC0E508}" type="slidenum">
              <a:rPr lang="en-GB" smtClean="0"/>
              <a:t>124</a:t>
            </a:fld>
            <a:endParaRPr lang="en-GB"/>
          </a:p>
        </p:txBody>
      </p:sp>
    </p:spTree>
    <p:extLst>
      <p:ext uri="{BB962C8B-B14F-4D97-AF65-F5344CB8AC3E}">
        <p14:creationId xmlns:p14="http://schemas.microsoft.com/office/powerpoint/2010/main" val="315680439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G555 2011 Paper 2 Q14</a:t>
            </a:r>
          </a:p>
        </p:txBody>
      </p:sp>
      <p:sp>
        <p:nvSpPr>
          <p:cNvPr id="4" name="Slide Number Placeholder 3"/>
          <p:cNvSpPr>
            <a:spLocks noGrp="1"/>
          </p:cNvSpPr>
          <p:nvPr>
            <p:ph type="sldNum" sz="quarter" idx="5"/>
          </p:nvPr>
        </p:nvSpPr>
        <p:spPr/>
        <p:txBody>
          <a:bodyPr/>
          <a:lstStyle/>
          <a:p>
            <a:fld id="{4AD97DD7-CC18-4B71-88DA-8268ABBBFE89}" type="slidenum">
              <a:rPr lang="en-GB" smtClean="0"/>
              <a:t>125</a:t>
            </a:fld>
            <a:endParaRPr lang="en-GB"/>
          </a:p>
        </p:txBody>
      </p:sp>
    </p:spTree>
    <p:extLst>
      <p:ext uri="{BB962C8B-B14F-4D97-AF65-F5344CB8AC3E}">
        <p14:creationId xmlns:p14="http://schemas.microsoft.com/office/powerpoint/2010/main" val="21340245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G77 2009 Paper 1 Q13 first page</a:t>
            </a:r>
          </a:p>
        </p:txBody>
      </p:sp>
      <p:sp>
        <p:nvSpPr>
          <p:cNvPr id="4" name="Slide Number Placeholder 3"/>
          <p:cNvSpPr>
            <a:spLocks noGrp="1"/>
          </p:cNvSpPr>
          <p:nvPr>
            <p:ph type="sldNum" sz="quarter" idx="5"/>
          </p:nvPr>
        </p:nvSpPr>
        <p:spPr/>
        <p:txBody>
          <a:bodyPr/>
          <a:lstStyle/>
          <a:p>
            <a:fld id="{4AD97DD7-CC18-4B71-88DA-8268ABBBFE89}" type="slidenum">
              <a:rPr lang="en-GB" smtClean="0"/>
              <a:t>126</a:t>
            </a:fld>
            <a:endParaRPr lang="en-GB"/>
          </a:p>
        </p:txBody>
      </p:sp>
    </p:spTree>
    <p:extLst>
      <p:ext uri="{BB962C8B-B14F-4D97-AF65-F5344CB8AC3E}">
        <p14:creationId xmlns:p14="http://schemas.microsoft.com/office/powerpoint/2010/main" val="411942672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G78 2009 Paper 1 Q13 second page</a:t>
            </a:r>
          </a:p>
        </p:txBody>
      </p:sp>
      <p:sp>
        <p:nvSpPr>
          <p:cNvPr id="4" name="Slide Number Placeholder 3"/>
          <p:cNvSpPr>
            <a:spLocks noGrp="1"/>
          </p:cNvSpPr>
          <p:nvPr>
            <p:ph type="sldNum" sz="quarter" idx="5"/>
          </p:nvPr>
        </p:nvSpPr>
        <p:spPr/>
        <p:txBody>
          <a:bodyPr/>
          <a:lstStyle/>
          <a:p>
            <a:fld id="{4AD97DD7-CC18-4B71-88DA-8268ABBBFE89}" type="slidenum">
              <a:rPr lang="en-GB" smtClean="0"/>
              <a:t>127</a:t>
            </a:fld>
            <a:endParaRPr lang="en-GB"/>
          </a:p>
        </p:txBody>
      </p:sp>
    </p:spTree>
    <p:extLst>
      <p:ext uri="{BB962C8B-B14F-4D97-AF65-F5344CB8AC3E}">
        <p14:creationId xmlns:p14="http://schemas.microsoft.com/office/powerpoint/2010/main" val="135911061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G173 2005 Paper 1 Q21</a:t>
            </a:r>
          </a:p>
        </p:txBody>
      </p:sp>
      <p:sp>
        <p:nvSpPr>
          <p:cNvPr id="4" name="Slide Number Placeholder 3"/>
          <p:cNvSpPr>
            <a:spLocks noGrp="1"/>
          </p:cNvSpPr>
          <p:nvPr>
            <p:ph type="sldNum" sz="quarter" idx="5"/>
          </p:nvPr>
        </p:nvSpPr>
        <p:spPr/>
        <p:txBody>
          <a:bodyPr/>
          <a:lstStyle/>
          <a:p>
            <a:fld id="{4AD97DD7-CC18-4B71-88DA-8268ABBBFE89}" type="slidenum">
              <a:rPr lang="en-GB" smtClean="0"/>
              <a:t>128</a:t>
            </a:fld>
            <a:endParaRPr lang="en-GB"/>
          </a:p>
        </p:txBody>
      </p:sp>
    </p:spTree>
    <p:extLst>
      <p:ext uri="{BB962C8B-B14F-4D97-AF65-F5344CB8AC3E}">
        <p14:creationId xmlns:p14="http://schemas.microsoft.com/office/powerpoint/2010/main" val="198742067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G264 Pre-2000 or other question</a:t>
            </a:r>
          </a:p>
        </p:txBody>
      </p:sp>
      <p:sp>
        <p:nvSpPr>
          <p:cNvPr id="4" name="Slide Number Placeholder 3"/>
          <p:cNvSpPr>
            <a:spLocks noGrp="1"/>
          </p:cNvSpPr>
          <p:nvPr>
            <p:ph type="sldNum" sz="quarter" idx="5"/>
          </p:nvPr>
        </p:nvSpPr>
        <p:spPr/>
        <p:txBody>
          <a:bodyPr/>
          <a:lstStyle/>
          <a:p>
            <a:fld id="{81277B7C-56BF-453C-90F6-6B932BC0E508}" type="slidenum">
              <a:rPr lang="en-GB" smtClean="0"/>
              <a:t>130</a:t>
            </a:fld>
            <a:endParaRPr lang="en-GB"/>
          </a:p>
        </p:txBody>
      </p:sp>
    </p:spTree>
    <p:extLst>
      <p:ext uri="{BB962C8B-B14F-4D97-AF65-F5344CB8AC3E}">
        <p14:creationId xmlns:p14="http://schemas.microsoft.com/office/powerpoint/2010/main" val="338739838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G304 2003 Year 5 Optional Paper 2 Q18</a:t>
            </a:r>
          </a:p>
        </p:txBody>
      </p:sp>
      <p:sp>
        <p:nvSpPr>
          <p:cNvPr id="4" name="Slide Number Placeholder 3"/>
          <p:cNvSpPr>
            <a:spLocks noGrp="1"/>
          </p:cNvSpPr>
          <p:nvPr>
            <p:ph type="sldNum" sz="quarter" idx="5"/>
          </p:nvPr>
        </p:nvSpPr>
        <p:spPr/>
        <p:txBody>
          <a:bodyPr/>
          <a:lstStyle/>
          <a:p>
            <a:fld id="{4AD97DD7-CC18-4B71-88DA-8268ABBBFE89}" type="slidenum">
              <a:rPr lang="en-GB" smtClean="0"/>
              <a:t>131</a:t>
            </a:fld>
            <a:endParaRPr lang="en-GB"/>
          </a:p>
        </p:txBody>
      </p:sp>
    </p:spTree>
    <p:extLst>
      <p:ext uri="{BB962C8B-B14F-4D97-AF65-F5344CB8AC3E}">
        <p14:creationId xmlns:p14="http://schemas.microsoft.com/office/powerpoint/2010/main" val="208575058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G441 2014 Paper 1 Q14</a:t>
            </a:r>
          </a:p>
        </p:txBody>
      </p:sp>
      <p:sp>
        <p:nvSpPr>
          <p:cNvPr id="4" name="Slide Number Placeholder 3"/>
          <p:cNvSpPr>
            <a:spLocks noGrp="1"/>
          </p:cNvSpPr>
          <p:nvPr>
            <p:ph type="sldNum" sz="quarter" idx="5"/>
          </p:nvPr>
        </p:nvSpPr>
        <p:spPr/>
        <p:txBody>
          <a:bodyPr/>
          <a:lstStyle/>
          <a:p>
            <a:fld id="{4AD97DD7-CC18-4B71-88DA-8268ABBBFE89}" type="slidenum">
              <a:rPr lang="en-GB" smtClean="0"/>
              <a:t>132</a:t>
            </a:fld>
            <a:endParaRPr lang="en-GB"/>
          </a:p>
        </p:txBody>
      </p:sp>
    </p:spTree>
    <p:extLst>
      <p:ext uri="{BB962C8B-B14F-4D97-AF65-F5344CB8AC3E}">
        <p14:creationId xmlns:p14="http://schemas.microsoft.com/office/powerpoint/2010/main" val="179569740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G640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133</a:t>
            </a:fld>
            <a:endParaRPr lang="en-GB"/>
          </a:p>
        </p:txBody>
      </p:sp>
    </p:spTree>
    <p:extLst>
      <p:ext uri="{BB962C8B-B14F-4D97-AF65-F5344CB8AC3E}">
        <p14:creationId xmlns:p14="http://schemas.microsoft.com/office/powerpoint/2010/main" val="359181549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https://www.mathsisfun.com/geometry/common-3d-shapes.html</a:t>
            </a:r>
            <a:endParaRPr lang="en-GB" dirty="0"/>
          </a:p>
          <a:p>
            <a:endParaRPr lang="en-GB" dirty="0"/>
          </a:p>
        </p:txBody>
      </p:sp>
      <p:sp>
        <p:nvSpPr>
          <p:cNvPr id="4" name="Slide Number Placeholder 3"/>
          <p:cNvSpPr>
            <a:spLocks noGrp="1"/>
          </p:cNvSpPr>
          <p:nvPr>
            <p:ph type="sldNum" sz="quarter" idx="5"/>
          </p:nvPr>
        </p:nvSpPr>
        <p:spPr/>
        <p:txBody>
          <a:bodyPr/>
          <a:lstStyle/>
          <a:p>
            <a:fld id="{EDD4A4AC-F7EC-4B37-A51B-9CB08824E6D7}" type="slidenum">
              <a:rPr lang="en-GB" smtClean="0"/>
              <a:t>135</a:t>
            </a:fld>
            <a:endParaRPr lang="en-GB"/>
          </a:p>
        </p:txBody>
      </p:sp>
    </p:spTree>
    <p:extLst>
      <p:ext uri="{BB962C8B-B14F-4D97-AF65-F5344CB8AC3E}">
        <p14:creationId xmlns:p14="http://schemas.microsoft.com/office/powerpoint/2010/main" val="270572911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https://www.mathsisfun.com/geometry/common-3d-shapes.html</a:t>
            </a:r>
            <a:endParaRPr lang="en-GB" dirty="0"/>
          </a:p>
          <a:p>
            <a:endParaRPr lang="en-GB" dirty="0"/>
          </a:p>
        </p:txBody>
      </p:sp>
      <p:sp>
        <p:nvSpPr>
          <p:cNvPr id="4" name="Slide Number Placeholder 3"/>
          <p:cNvSpPr>
            <a:spLocks noGrp="1"/>
          </p:cNvSpPr>
          <p:nvPr>
            <p:ph type="sldNum" sz="quarter" idx="5"/>
          </p:nvPr>
        </p:nvSpPr>
        <p:spPr/>
        <p:txBody>
          <a:bodyPr/>
          <a:lstStyle/>
          <a:p>
            <a:fld id="{EDD4A4AC-F7EC-4B37-A51B-9CB08824E6D7}" type="slidenum">
              <a:rPr lang="en-GB" smtClean="0"/>
              <a:t>136</a:t>
            </a:fld>
            <a:endParaRPr lang="en-GB"/>
          </a:p>
        </p:txBody>
      </p:sp>
    </p:spTree>
    <p:extLst>
      <p:ext uri="{BB962C8B-B14F-4D97-AF65-F5344CB8AC3E}">
        <p14:creationId xmlns:p14="http://schemas.microsoft.com/office/powerpoint/2010/main" val="209456508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https://www.mathsisfun.com/geometry/common-3d-shapes.html</a:t>
            </a:r>
            <a:endParaRPr lang="en-GB" dirty="0"/>
          </a:p>
          <a:p>
            <a:endParaRPr lang="en-GB" dirty="0"/>
          </a:p>
        </p:txBody>
      </p:sp>
      <p:sp>
        <p:nvSpPr>
          <p:cNvPr id="4" name="Slide Number Placeholder 3"/>
          <p:cNvSpPr>
            <a:spLocks noGrp="1"/>
          </p:cNvSpPr>
          <p:nvPr>
            <p:ph type="sldNum" sz="quarter" idx="5"/>
          </p:nvPr>
        </p:nvSpPr>
        <p:spPr/>
        <p:txBody>
          <a:bodyPr/>
          <a:lstStyle/>
          <a:p>
            <a:fld id="{EDD4A4AC-F7EC-4B37-A51B-9CB08824E6D7}" type="slidenum">
              <a:rPr lang="en-GB" smtClean="0"/>
              <a:t>137</a:t>
            </a:fld>
            <a:endParaRPr lang="en-GB"/>
          </a:p>
        </p:txBody>
      </p:sp>
    </p:spTree>
    <p:extLst>
      <p:ext uri="{BB962C8B-B14F-4D97-AF65-F5344CB8AC3E}">
        <p14:creationId xmlns:p14="http://schemas.microsoft.com/office/powerpoint/2010/main" val="91653388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https://www.mathsisfun.com/geometry/common-3d-shapes.html</a:t>
            </a:r>
            <a:endParaRPr lang="en-GB" dirty="0"/>
          </a:p>
          <a:p>
            <a:endParaRPr lang="en-GB" dirty="0"/>
          </a:p>
        </p:txBody>
      </p:sp>
      <p:sp>
        <p:nvSpPr>
          <p:cNvPr id="4" name="Slide Number Placeholder 3"/>
          <p:cNvSpPr>
            <a:spLocks noGrp="1"/>
          </p:cNvSpPr>
          <p:nvPr>
            <p:ph type="sldNum" sz="quarter" idx="5"/>
          </p:nvPr>
        </p:nvSpPr>
        <p:spPr/>
        <p:txBody>
          <a:bodyPr/>
          <a:lstStyle/>
          <a:p>
            <a:fld id="{EDD4A4AC-F7EC-4B37-A51B-9CB08824E6D7}" type="slidenum">
              <a:rPr lang="en-GB" smtClean="0"/>
              <a:t>138</a:t>
            </a:fld>
            <a:endParaRPr lang="en-GB"/>
          </a:p>
        </p:txBody>
      </p:sp>
    </p:spTree>
    <p:extLst>
      <p:ext uri="{BB962C8B-B14F-4D97-AF65-F5344CB8AC3E}">
        <p14:creationId xmlns:p14="http://schemas.microsoft.com/office/powerpoint/2010/main" val="2666039387"/>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https://www.mathsisfun.com/geometry/common-3d-shapes.html</a:t>
            </a:r>
            <a:endParaRPr lang="en-GB" dirty="0"/>
          </a:p>
          <a:p>
            <a:endParaRPr lang="en-GB" dirty="0"/>
          </a:p>
        </p:txBody>
      </p:sp>
      <p:sp>
        <p:nvSpPr>
          <p:cNvPr id="4" name="Slide Number Placeholder 3"/>
          <p:cNvSpPr>
            <a:spLocks noGrp="1"/>
          </p:cNvSpPr>
          <p:nvPr>
            <p:ph type="sldNum" sz="quarter" idx="5"/>
          </p:nvPr>
        </p:nvSpPr>
        <p:spPr/>
        <p:txBody>
          <a:bodyPr/>
          <a:lstStyle/>
          <a:p>
            <a:fld id="{EDD4A4AC-F7EC-4B37-A51B-9CB08824E6D7}" type="slidenum">
              <a:rPr lang="en-GB" smtClean="0"/>
              <a:t>139</a:t>
            </a:fld>
            <a:endParaRPr lang="en-GB"/>
          </a:p>
        </p:txBody>
      </p:sp>
    </p:spTree>
    <p:extLst>
      <p:ext uri="{BB962C8B-B14F-4D97-AF65-F5344CB8AC3E}">
        <p14:creationId xmlns:p14="http://schemas.microsoft.com/office/powerpoint/2010/main" val="291759392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https://www.mathsisfun.com/geometry/common-3d-shapes.html</a:t>
            </a:r>
            <a:endParaRPr lang="en-GB" dirty="0"/>
          </a:p>
          <a:p>
            <a:endParaRPr lang="en-GB" dirty="0"/>
          </a:p>
        </p:txBody>
      </p:sp>
      <p:sp>
        <p:nvSpPr>
          <p:cNvPr id="4" name="Slide Number Placeholder 3"/>
          <p:cNvSpPr>
            <a:spLocks noGrp="1"/>
          </p:cNvSpPr>
          <p:nvPr>
            <p:ph type="sldNum" sz="quarter" idx="5"/>
          </p:nvPr>
        </p:nvSpPr>
        <p:spPr/>
        <p:txBody>
          <a:bodyPr/>
          <a:lstStyle/>
          <a:p>
            <a:fld id="{EDD4A4AC-F7EC-4B37-A51B-9CB08824E6D7}" type="slidenum">
              <a:rPr lang="en-GB" smtClean="0"/>
              <a:t>140</a:t>
            </a:fld>
            <a:endParaRPr lang="en-GB"/>
          </a:p>
        </p:txBody>
      </p:sp>
    </p:spTree>
    <p:extLst>
      <p:ext uri="{BB962C8B-B14F-4D97-AF65-F5344CB8AC3E}">
        <p14:creationId xmlns:p14="http://schemas.microsoft.com/office/powerpoint/2010/main" val="207794808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https://www.mathsisfun.com/geometry/common-3d-shapes.html</a:t>
            </a:r>
            <a:endParaRPr lang="en-GB" dirty="0"/>
          </a:p>
          <a:p>
            <a:endParaRPr lang="en-GB" dirty="0"/>
          </a:p>
        </p:txBody>
      </p:sp>
      <p:sp>
        <p:nvSpPr>
          <p:cNvPr id="4" name="Slide Number Placeholder 3"/>
          <p:cNvSpPr>
            <a:spLocks noGrp="1"/>
          </p:cNvSpPr>
          <p:nvPr>
            <p:ph type="sldNum" sz="quarter" idx="5"/>
          </p:nvPr>
        </p:nvSpPr>
        <p:spPr/>
        <p:txBody>
          <a:bodyPr/>
          <a:lstStyle/>
          <a:p>
            <a:fld id="{EDD4A4AC-F7EC-4B37-A51B-9CB08824E6D7}" type="slidenum">
              <a:rPr lang="en-GB" smtClean="0"/>
              <a:t>141</a:t>
            </a:fld>
            <a:endParaRPr lang="en-GB"/>
          </a:p>
        </p:txBody>
      </p:sp>
    </p:spTree>
    <p:extLst>
      <p:ext uri="{BB962C8B-B14F-4D97-AF65-F5344CB8AC3E}">
        <p14:creationId xmlns:p14="http://schemas.microsoft.com/office/powerpoint/2010/main" val="701391919"/>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https://www.mathsisfun.com/geometry/common-3d-shapes.html</a:t>
            </a:r>
            <a:endParaRPr lang="en-GB" dirty="0"/>
          </a:p>
          <a:p>
            <a:endParaRPr lang="en-GB" dirty="0"/>
          </a:p>
        </p:txBody>
      </p:sp>
      <p:sp>
        <p:nvSpPr>
          <p:cNvPr id="4" name="Slide Number Placeholder 3"/>
          <p:cNvSpPr>
            <a:spLocks noGrp="1"/>
          </p:cNvSpPr>
          <p:nvPr>
            <p:ph type="sldNum" sz="quarter" idx="5"/>
          </p:nvPr>
        </p:nvSpPr>
        <p:spPr/>
        <p:txBody>
          <a:bodyPr/>
          <a:lstStyle/>
          <a:p>
            <a:fld id="{EDD4A4AC-F7EC-4B37-A51B-9CB08824E6D7}" type="slidenum">
              <a:rPr lang="en-GB" smtClean="0"/>
              <a:t>142</a:t>
            </a:fld>
            <a:endParaRPr lang="en-GB"/>
          </a:p>
        </p:txBody>
      </p:sp>
    </p:spTree>
    <p:extLst>
      <p:ext uri="{BB962C8B-B14F-4D97-AF65-F5344CB8AC3E}">
        <p14:creationId xmlns:p14="http://schemas.microsoft.com/office/powerpoint/2010/main" val="83668592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G112 Pre-2000 or other question</a:t>
            </a:r>
          </a:p>
        </p:txBody>
      </p:sp>
      <p:sp>
        <p:nvSpPr>
          <p:cNvPr id="4" name="Slide Number Placeholder 3"/>
          <p:cNvSpPr>
            <a:spLocks noGrp="1"/>
          </p:cNvSpPr>
          <p:nvPr>
            <p:ph type="sldNum" sz="quarter" idx="5"/>
          </p:nvPr>
        </p:nvSpPr>
        <p:spPr/>
        <p:txBody>
          <a:bodyPr/>
          <a:lstStyle/>
          <a:p>
            <a:fld id="{81277B7C-56BF-453C-90F6-6B932BC0E508}" type="slidenum">
              <a:rPr lang="en-GB" smtClean="0"/>
              <a:t>143</a:t>
            </a:fld>
            <a:endParaRPr lang="en-GB"/>
          </a:p>
        </p:txBody>
      </p:sp>
    </p:spTree>
    <p:extLst>
      <p:ext uri="{BB962C8B-B14F-4D97-AF65-F5344CB8AC3E}">
        <p14:creationId xmlns:p14="http://schemas.microsoft.com/office/powerpoint/2010/main" val="11045644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G244 2003 Year 3 Optional Paper 1 Q11</a:t>
            </a:r>
          </a:p>
        </p:txBody>
      </p:sp>
      <p:sp>
        <p:nvSpPr>
          <p:cNvPr id="4" name="Slide Number Placeholder 3"/>
          <p:cNvSpPr>
            <a:spLocks noGrp="1"/>
          </p:cNvSpPr>
          <p:nvPr>
            <p:ph type="sldNum" sz="quarter" idx="5"/>
          </p:nvPr>
        </p:nvSpPr>
        <p:spPr/>
        <p:txBody>
          <a:bodyPr/>
          <a:lstStyle/>
          <a:p>
            <a:fld id="{4C0AA782-6813-4FBB-B3E4-8AECAE7C3A7C}" type="slidenum">
              <a:rPr lang="en-GB" smtClean="0"/>
              <a:t>144</a:t>
            </a:fld>
            <a:endParaRPr lang="en-GB"/>
          </a:p>
        </p:txBody>
      </p:sp>
    </p:spTree>
    <p:extLst>
      <p:ext uri="{BB962C8B-B14F-4D97-AF65-F5344CB8AC3E}">
        <p14:creationId xmlns:p14="http://schemas.microsoft.com/office/powerpoint/2010/main" val="1072212990"/>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G312 Pre-2000 or other question</a:t>
            </a:r>
          </a:p>
        </p:txBody>
      </p:sp>
      <p:sp>
        <p:nvSpPr>
          <p:cNvPr id="4" name="Slide Number Placeholder 3"/>
          <p:cNvSpPr>
            <a:spLocks noGrp="1"/>
          </p:cNvSpPr>
          <p:nvPr>
            <p:ph type="sldNum" sz="quarter" idx="5"/>
          </p:nvPr>
        </p:nvSpPr>
        <p:spPr/>
        <p:txBody>
          <a:bodyPr/>
          <a:lstStyle/>
          <a:p>
            <a:fld id="{81277B7C-56BF-453C-90F6-6B932BC0E508}" type="slidenum">
              <a:rPr lang="en-GB" smtClean="0"/>
              <a:t>145</a:t>
            </a:fld>
            <a:endParaRPr lang="en-GB"/>
          </a:p>
        </p:txBody>
      </p:sp>
    </p:spTree>
    <p:extLst>
      <p:ext uri="{BB962C8B-B14F-4D97-AF65-F5344CB8AC3E}">
        <p14:creationId xmlns:p14="http://schemas.microsoft.com/office/powerpoint/2010/main" val="379500591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G438 Pre-2000 or other question</a:t>
            </a:r>
          </a:p>
        </p:txBody>
      </p:sp>
      <p:sp>
        <p:nvSpPr>
          <p:cNvPr id="4" name="Slide Number Placeholder 3"/>
          <p:cNvSpPr>
            <a:spLocks noGrp="1"/>
          </p:cNvSpPr>
          <p:nvPr>
            <p:ph type="sldNum" sz="quarter" idx="5"/>
          </p:nvPr>
        </p:nvSpPr>
        <p:spPr/>
        <p:txBody>
          <a:bodyPr/>
          <a:lstStyle/>
          <a:p>
            <a:fld id="{81277B7C-56BF-453C-90F6-6B932BC0E508}" type="slidenum">
              <a:rPr lang="en-GB" smtClean="0"/>
              <a:t>146</a:t>
            </a:fld>
            <a:endParaRPr lang="en-GB"/>
          </a:p>
        </p:txBody>
      </p:sp>
    </p:spTree>
    <p:extLst>
      <p:ext uri="{BB962C8B-B14F-4D97-AF65-F5344CB8AC3E}">
        <p14:creationId xmlns:p14="http://schemas.microsoft.com/office/powerpoint/2010/main" val="2508471823"/>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G504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147</a:t>
            </a:fld>
            <a:endParaRPr lang="en-GB"/>
          </a:p>
        </p:txBody>
      </p:sp>
    </p:spTree>
    <p:extLst>
      <p:ext uri="{BB962C8B-B14F-4D97-AF65-F5344CB8AC3E}">
        <p14:creationId xmlns:p14="http://schemas.microsoft.com/office/powerpoint/2010/main" val="303837835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G58 2014 Level 6 Paper A Q9</a:t>
            </a:r>
          </a:p>
        </p:txBody>
      </p:sp>
      <p:sp>
        <p:nvSpPr>
          <p:cNvPr id="4" name="Slide Number Placeholder 3"/>
          <p:cNvSpPr>
            <a:spLocks noGrp="1"/>
          </p:cNvSpPr>
          <p:nvPr>
            <p:ph type="sldNum" sz="quarter" idx="5"/>
          </p:nvPr>
        </p:nvSpPr>
        <p:spPr/>
        <p:txBody>
          <a:bodyPr/>
          <a:lstStyle/>
          <a:p>
            <a:fld id="{4C0AA782-6813-4FBB-B3E4-8AECAE7C3A7C}" type="slidenum">
              <a:rPr lang="en-GB" smtClean="0"/>
              <a:t>148</a:t>
            </a:fld>
            <a:endParaRPr lang="en-GB"/>
          </a:p>
        </p:txBody>
      </p:sp>
    </p:spTree>
    <p:extLst>
      <p:ext uri="{BB962C8B-B14F-4D97-AF65-F5344CB8AC3E}">
        <p14:creationId xmlns:p14="http://schemas.microsoft.com/office/powerpoint/2010/main" val="386487772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G165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150</a:t>
            </a:fld>
            <a:endParaRPr lang="en-GB"/>
          </a:p>
        </p:txBody>
      </p:sp>
    </p:spTree>
    <p:extLst>
      <p:ext uri="{BB962C8B-B14F-4D97-AF65-F5344CB8AC3E}">
        <p14:creationId xmlns:p14="http://schemas.microsoft.com/office/powerpoint/2010/main" val="248502490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G274 2012 Paper 2 Q14</a:t>
            </a:r>
          </a:p>
        </p:txBody>
      </p:sp>
      <p:sp>
        <p:nvSpPr>
          <p:cNvPr id="4" name="Slide Number Placeholder 3"/>
          <p:cNvSpPr>
            <a:spLocks noGrp="1"/>
          </p:cNvSpPr>
          <p:nvPr>
            <p:ph type="sldNum" sz="quarter" idx="5"/>
          </p:nvPr>
        </p:nvSpPr>
        <p:spPr/>
        <p:txBody>
          <a:bodyPr/>
          <a:lstStyle/>
          <a:p>
            <a:fld id="{4C0AA782-6813-4FBB-B3E4-8AECAE7C3A7C}" type="slidenum">
              <a:rPr lang="en-GB" smtClean="0"/>
              <a:t>151</a:t>
            </a:fld>
            <a:endParaRPr lang="en-GB"/>
          </a:p>
        </p:txBody>
      </p:sp>
    </p:spTree>
    <p:extLst>
      <p:ext uri="{BB962C8B-B14F-4D97-AF65-F5344CB8AC3E}">
        <p14:creationId xmlns:p14="http://schemas.microsoft.com/office/powerpoint/2010/main" val="283734232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G329 Pre-2000 or other question</a:t>
            </a:r>
          </a:p>
        </p:txBody>
      </p:sp>
      <p:sp>
        <p:nvSpPr>
          <p:cNvPr id="4" name="Slide Number Placeholder 3"/>
          <p:cNvSpPr>
            <a:spLocks noGrp="1"/>
          </p:cNvSpPr>
          <p:nvPr>
            <p:ph type="sldNum" sz="quarter" idx="5"/>
          </p:nvPr>
        </p:nvSpPr>
        <p:spPr/>
        <p:txBody>
          <a:bodyPr/>
          <a:lstStyle/>
          <a:p>
            <a:fld id="{81277B7C-56BF-453C-90F6-6B932BC0E508}" type="slidenum">
              <a:rPr lang="en-GB" smtClean="0"/>
              <a:t>152</a:t>
            </a:fld>
            <a:endParaRPr lang="en-GB"/>
          </a:p>
        </p:txBody>
      </p:sp>
    </p:spTree>
    <p:extLst>
      <p:ext uri="{BB962C8B-B14F-4D97-AF65-F5344CB8AC3E}">
        <p14:creationId xmlns:p14="http://schemas.microsoft.com/office/powerpoint/2010/main" val="2466469086"/>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G613 Pre-2000 or other question</a:t>
            </a:r>
          </a:p>
        </p:txBody>
      </p:sp>
      <p:sp>
        <p:nvSpPr>
          <p:cNvPr id="4" name="Slide Number Placeholder 3"/>
          <p:cNvSpPr>
            <a:spLocks noGrp="1"/>
          </p:cNvSpPr>
          <p:nvPr>
            <p:ph type="sldNum" sz="quarter" idx="5"/>
          </p:nvPr>
        </p:nvSpPr>
        <p:spPr/>
        <p:txBody>
          <a:bodyPr/>
          <a:lstStyle/>
          <a:p>
            <a:fld id="{81277B7C-56BF-453C-90F6-6B932BC0E508}" type="slidenum">
              <a:rPr lang="en-GB" smtClean="0"/>
              <a:t>153</a:t>
            </a:fld>
            <a:endParaRPr lang="en-GB"/>
          </a:p>
        </p:txBody>
      </p:sp>
    </p:spTree>
    <p:extLst>
      <p:ext uri="{BB962C8B-B14F-4D97-AF65-F5344CB8AC3E}">
        <p14:creationId xmlns:p14="http://schemas.microsoft.com/office/powerpoint/2010/main" val="3395404780"/>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G564 2015 Paper 2 Q9</a:t>
            </a:r>
          </a:p>
        </p:txBody>
      </p:sp>
      <p:sp>
        <p:nvSpPr>
          <p:cNvPr id="4" name="Slide Number Placeholder 3"/>
          <p:cNvSpPr>
            <a:spLocks noGrp="1"/>
          </p:cNvSpPr>
          <p:nvPr>
            <p:ph type="sldNum" sz="quarter" idx="5"/>
          </p:nvPr>
        </p:nvSpPr>
        <p:spPr/>
        <p:txBody>
          <a:bodyPr/>
          <a:lstStyle/>
          <a:p>
            <a:fld id="{5C00C338-B6C7-4BAA-AC30-47AEEA286F8F}" type="slidenum">
              <a:rPr lang="en-GB" smtClean="0"/>
              <a:t>155</a:t>
            </a:fld>
            <a:endParaRPr lang="en-GB"/>
          </a:p>
        </p:txBody>
      </p:sp>
    </p:spTree>
    <p:extLst>
      <p:ext uri="{BB962C8B-B14F-4D97-AF65-F5344CB8AC3E}">
        <p14:creationId xmlns:p14="http://schemas.microsoft.com/office/powerpoint/2010/main" val="3232710422"/>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G16 2006 Year 5 Optional Paper 1 Q9</a:t>
            </a:r>
          </a:p>
        </p:txBody>
      </p:sp>
      <p:sp>
        <p:nvSpPr>
          <p:cNvPr id="4" name="Slide Number Placeholder 3"/>
          <p:cNvSpPr>
            <a:spLocks noGrp="1"/>
          </p:cNvSpPr>
          <p:nvPr>
            <p:ph type="sldNum" sz="quarter" idx="5"/>
          </p:nvPr>
        </p:nvSpPr>
        <p:spPr/>
        <p:txBody>
          <a:bodyPr/>
          <a:lstStyle/>
          <a:p>
            <a:fld id="{4F613BD5-83DE-4762-9D78-EAF2266223FD}" type="slidenum">
              <a:rPr lang="en-GB" smtClean="0"/>
              <a:t>156</a:t>
            </a:fld>
            <a:endParaRPr lang="en-GB"/>
          </a:p>
        </p:txBody>
      </p:sp>
    </p:spTree>
    <p:extLst>
      <p:ext uri="{BB962C8B-B14F-4D97-AF65-F5344CB8AC3E}">
        <p14:creationId xmlns:p14="http://schemas.microsoft.com/office/powerpoint/2010/main" val="2386082725"/>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G584 2005 Paper 1 Q16</a:t>
            </a:r>
          </a:p>
        </p:txBody>
      </p:sp>
      <p:sp>
        <p:nvSpPr>
          <p:cNvPr id="4" name="Slide Number Placeholder 3"/>
          <p:cNvSpPr>
            <a:spLocks noGrp="1"/>
          </p:cNvSpPr>
          <p:nvPr>
            <p:ph type="sldNum" sz="quarter" idx="5"/>
          </p:nvPr>
        </p:nvSpPr>
        <p:spPr/>
        <p:txBody>
          <a:bodyPr/>
          <a:lstStyle/>
          <a:p>
            <a:fld id="{4C0AA782-6813-4FBB-B3E4-8AECAE7C3A7C}" type="slidenum">
              <a:rPr lang="en-GB" smtClean="0"/>
              <a:t>157</a:t>
            </a:fld>
            <a:endParaRPr lang="en-GB"/>
          </a:p>
        </p:txBody>
      </p:sp>
    </p:spTree>
    <p:extLst>
      <p:ext uri="{BB962C8B-B14F-4D97-AF65-F5344CB8AC3E}">
        <p14:creationId xmlns:p14="http://schemas.microsoft.com/office/powerpoint/2010/main" val="2830454967"/>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2000 Paper 2 Q13</a:t>
            </a:r>
          </a:p>
        </p:txBody>
      </p:sp>
      <p:sp>
        <p:nvSpPr>
          <p:cNvPr id="4" name="Slide Number Placeholder 3"/>
          <p:cNvSpPr>
            <a:spLocks noGrp="1"/>
          </p:cNvSpPr>
          <p:nvPr>
            <p:ph type="sldNum" sz="quarter" idx="5"/>
          </p:nvPr>
        </p:nvSpPr>
        <p:spPr/>
        <p:txBody>
          <a:bodyPr/>
          <a:lstStyle/>
          <a:p>
            <a:fld id="{4C0AA782-6813-4FBB-B3E4-8AECAE7C3A7C}" type="slidenum">
              <a:rPr lang="en-GB" smtClean="0"/>
              <a:t>158</a:t>
            </a:fld>
            <a:endParaRPr lang="en-GB"/>
          </a:p>
        </p:txBody>
      </p:sp>
    </p:spTree>
    <p:extLst>
      <p:ext uri="{BB962C8B-B14F-4D97-AF65-F5344CB8AC3E}">
        <p14:creationId xmlns:p14="http://schemas.microsoft.com/office/powerpoint/2010/main" val="2557844937"/>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G396 2004 Paper 1 Q13</a:t>
            </a:r>
          </a:p>
        </p:txBody>
      </p:sp>
      <p:sp>
        <p:nvSpPr>
          <p:cNvPr id="4" name="Slide Number Placeholder 3"/>
          <p:cNvSpPr>
            <a:spLocks noGrp="1"/>
          </p:cNvSpPr>
          <p:nvPr>
            <p:ph type="sldNum" sz="quarter" idx="5"/>
          </p:nvPr>
        </p:nvSpPr>
        <p:spPr/>
        <p:txBody>
          <a:bodyPr/>
          <a:lstStyle/>
          <a:p>
            <a:fld id="{4C0AA782-6813-4FBB-B3E4-8AECAE7C3A7C}" type="slidenum">
              <a:rPr lang="en-GB" smtClean="0"/>
              <a:t>159</a:t>
            </a:fld>
            <a:endParaRPr lang="en-GB"/>
          </a:p>
        </p:txBody>
      </p:sp>
    </p:spTree>
    <p:extLst>
      <p:ext uri="{BB962C8B-B14F-4D97-AF65-F5344CB8AC3E}">
        <p14:creationId xmlns:p14="http://schemas.microsoft.com/office/powerpoint/2010/main" val="1998417772"/>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G481 2008 Paper 2 Q5</a:t>
            </a:r>
          </a:p>
        </p:txBody>
      </p:sp>
      <p:sp>
        <p:nvSpPr>
          <p:cNvPr id="4" name="Slide Number Placeholder 3"/>
          <p:cNvSpPr>
            <a:spLocks noGrp="1"/>
          </p:cNvSpPr>
          <p:nvPr>
            <p:ph type="sldNum" sz="quarter" idx="5"/>
          </p:nvPr>
        </p:nvSpPr>
        <p:spPr/>
        <p:txBody>
          <a:bodyPr/>
          <a:lstStyle/>
          <a:p>
            <a:fld id="{4C0AA782-6813-4FBB-B3E4-8AECAE7C3A7C}" type="slidenum">
              <a:rPr lang="en-GB" smtClean="0"/>
              <a:t>160</a:t>
            </a:fld>
            <a:endParaRPr lang="en-GB"/>
          </a:p>
        </p:txBody>
      </p:sp>
    </p:spTree>
    <p:extLst>
      <p:ext uri="{BB962C8B-B14F-4D97-AF65-F5344CB8AC3E}">
        <p14:creationId xmlns:p14="http://schemas.microsoft.com/office/powerpoint/2010/main" val="135600741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G524 2003 Year 4 Optional Paper 1 Q32</a:t>
            </a:r>
          </a:p>
        </p:txBody>
      </p:sp>
      <p:sp>
        <p:nvSpPr>
          <p:cNvPr id="4" name="Slide Number Placeholder 3"/>
          <p:cNvSpPr>
            <a:spLocks noGrp="1"/>
          </p:cNvSpPr>
          <p:nvPr>
            <p:ph type="sldNum" sz="quarter" idx="5"/>
          </p:nvPr>
        </p:nvSpPr>
        <p:spPr/>
        <p:txBody>
          <a:bodyPr/>
          <a:lstStyle/>
          <a:p>
            <a:fld id="{4C0AA782-6813-4FBB-B3E4-8AECAE7C3A7C}" type="slidenum">
              <a:rPr lang="en-GB" smtClean="0"/>
              <a:t>161</a:t>
            </a:fld>
            <a:endParaRPr lang="en-GB"/>
          </a:p>
        </p:txBody>
      </p:sp>
    </p:spTree>
    <p:extLst>
      <p:ext uri="{BB962C8B-B14F-4D97-AF65-F5344CB8AC3E}">
        <p14:creationId xmlns:p14="http://schemas.microsoft.com/office/powerpoint/2010/main" val="15257775"/>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G43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162</a:t>
            </a:fld>
            <a:endParaRPr lang="en-GB"/>
          </a:p>
        </p:txBody>
      </p:sp>
    </p:spTree>
    <p:extLst>
      <p:ext uri="{BB962C8B-B14F-4D97-AF65-F5344CB8AC3E}">
        <p14:creationId xmlns:p14="http://schemas.microsoft.com/office/powerpoint/2010/main" val="2921266349"/>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G183 2003 Paper 2 Q8</a:t>
            </a:r>
          </a:p>
        </p:txBody>
      </p:sp>
      <p:sp>
        <p:nvSpPr>
          <p:cNvPr id="4" name="Slide Number Placeholder 3"/>
          <p:cNvSpPr>
            <a:spLocks noGrp="1"/>
          </p:cNvSpPr>
          <p:nvPr>
            <p:ph type="sldNum" sz="quarter" idx="5"/>
          </p:nvPr>
        </p:nvSpPr>
        <p:spPr/>
        <p:txBody>
          <a:bodyPr/>
          <a:lstStyle/>
          <a:p>
            <a:fld id="{4C0AA782-6813-4FBB-B3E4-8AECAE7C3A7C}" type="slidenum">
              <a:rPr lang="en-GB" smtClean="0"/>
              <a:t>164</a:t>
            </a:fld>
            <a:endParaRPr lang="en-GB"/>
          </a:p>
        </p:txBody>
      </p:sp>
    </p:spTree>
    <p:extLst>
      <p:ext uri="{BB962C8B-B14F-4D97-AF65-F5344CB8AC3E}">
        <p14:creationId xmlns:p14="http://schemas.microsoft.com/office/powerpoint/2010/main" val="297186675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G287 2003 Year 5 Optional Paper 1 Q12</a:t>
            </a:r>
          </a:p>
        </p:txBody>
      </p:sp>
      <p:sp>
        <p:nvSpPr>
          <p:cNvPr id="4" name="Slide Number Placeholder 3"/>
          <p:cNvSpPr>
            <a:spLocks noGrp="1"/>
          </p:cNvSpPr>
          <p:nvPr>
            <p:ph type="sldNum" sz="quarter" idx="5"/>
          </p:nvPr>
        </p:nvSpPr>
        <p:spPr/>
        <p:txBody>
          <a:bodyPr/>
          <a:lstStyle/>
          <a:p>
            <a:fld id="{4C0AA782-6813-4FBB-B3E4-8AECAE7C3A7C}" type="slidenum">
              <a:rPr lang="en-GB" smtClean="0"/>
              <a:t>165</a:t>
            </a:fld>
            <a:endParaRPr lang="en-GB"/>
          </a:p>
        </p:txBody>
      </p:sp>
    </p:spTree>
    <p:extLst>
      <p:ext uri="{BB962C8B-B14F-4D97-AF65-F5344CB8AC3E}">
        <p14:creationId xmlns:p14="http://schemas.microsoft.com/office/powerpoint/2010/main" val="2298421865"/>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G347 Pre-2000 or other question</a:t>
            </a:r>
          </a:p>
        </p:txBody>
      </p:sp>
      <p:sp>
        <p:nvSpPr>
          <p:cNvPr id="4" name="Slide Number Placeholder 3"/>
          <p:cNvSpPr>
            <a:spLocks noGrp="1"/>
          </p:cNvSpPr>
          <p:nvPr>
            <p:ph type="sldNum" sz="quarter" idx="5"/>
          </p:nvPr>
        </p:nvSpPr>
        <p:spPr/>
        <p:txBody>
          <a:bodyPr/>
          <a:lstStyle/>
          <a:p>
            <a:fld id="{81277B7C-56BF-453C-90F6-6B932BC0E508}" type="slidenum">
              <a:rPr lang="en-GB" smtClean="0"/>
              <a:t>166</a:t>
            </a:fld>
            <a:endParaRPr lang="en-GB"/>
          </a:p>
        </p:txBody>
      </p:sp>
    </p:spTree>
    <p:extLst>
      <p:ext uri="{BB962C8B-B14F-4D97-AF65-F5344CB8AC3E}">
        <p14:creationId xmlns:p14="http://schemas.microsoft.com/office/powerpoint/2010/main" val="648988867"/>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G403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167</a:t>
            </a:fld>
            <a:endParaRPr lang="en-GB"/>
          </a:p>
        </p:txBody>
      </p:sp>
    </p:spTree>
    <p:extLst>
      <p:ext uri="{BB962C8B-B14F-4D97-AF65-F5344CB8AC3E}">
        <p14:creationId xmlns:p14="http://schemas.microsoft.com/office/powerpoint/2010/main" val="2011184553"/>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2016 Paper 3 Q10</a:t>
            </a:r>
          </a:p>
        </p:txBody>
      </p:sp>
      <p:sp>
        <p:nvSpPr>
          <p:cNvPr id="4" name="Slide Number Placeholder 3"/>
          <p:cNvSpPr>
            <a:spLocks noGrp="1"/>
          </p:cNvSpPr>
          <p:nvPr>
            <p:ph type="sldNum" sz="quarter" idx="5"/>
          </p:nvPr>
        </p:nvSpPr>
        <p:spPr/>
        <p:txBody>
          <a:bodyPr/>
          <a:lstStyle/>
          <a:p>
            <a:fld id="{4C0AA782-6813-4FBB-B3E4-8AECAE7C3A7C}" type="slidenum">
              <a:rPr lang="en-GB" smtClean="0"/>
              <a:t>169</a:t>
            </a:fld>
            <a:endParaRPr lang="en-GB"/>
          </a:p>
        </p:txBody>
      </p:sp>
    </p:spTree>
    <p:extLst>
      <p:ext uri="{BB962C8B-B14F-4D97-AF65-F5344CB8AC3E}">
        <p14:creationId xmlns:p14="http://schemas.microsoft.com/office/powerpoint/2010/main" val="218253216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G515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170</a:t>
            </a:fld>
            <a:endParaRPr lang="en-GB"/>
          </a:p>
        </p:txBody>
      </p:sp>
    </p:spTree>
    <p:extLst>
      <p:ext uri="{BB962C8B-B14F-4D97-AF65-F5344CB8AC3E}">
        <p14:creationId xmlns:p14="http://schemas.microsoft.com/office/powerpoint/2010/main" val="223492370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G576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171</a:t>
            </a:fld>
            <a:endParaRPr lang="en-GB"/>
          </a:p>
        </p:txBody>
      </p:sp>
    </p:spTree>
    <p:extLst>
      <p:ext uri="{BB962C8B-B14F-4D97-AF65-F5344CB8AC3E}">
        <p14:creationId xmlns:p14="http://schemas.microsoft.com/office/powerpoint/2010/main" val="1329014223"/>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G161 2015 Paper 1 Q22</a:t>
            </a:r>
          </a:p>
        </p:txBody>
      </p:sp>
      <p:sp>
        <p:nvSpPr>
          <p:cNvPr id="4" name="Slide Number Placeholder 3"/>
          <p:cNvSpPr>
            <a:spLocks noGrp="1"/>
          </p:cNvSpPr>
          <p:nvPr>
            <p:ph type="sldNum" sz="quarter" idx="5"/>
          </p:nvPr>
        </p:nvSpPr>
        <p:spPr/>
        <p:txBody>
          <a:bodyPr/>
          <a:lstStyle/>
          <a:p>
            <a:fld id="{4C0AA782-6813-4FBB-B3E4-8AECAE7C3A7C}" type="slidenum">
              <a:rPr lang="en-GB" smtClean="0"/>
              <a:t>172</a:t>
            </a:fld>
            <a:endParaRPr lang="en-GB"/>
          </a:p>
        </p:txBody>
      </p:sp>
    </p:spTree>
    <p:extLst>
      <p:ext uri="{BB962C8B-B14F-4D97-AF65-F5344CB8AC3E}">
        <p14:creationId xmlns:p14="http://schemas.microsoft.com/office/powerpoint/2010/main" val="349140768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2019 Paper 2 Q4</a:t>
            </a:r>
          </a:p>
        </p:txBody>
      </p:sp>
      <p:sp>
        <p:nvSpPr>
          <p:cNvPr id="4" name="Slide Number Placeholder 3"/>
          <p:cNvSpPr>
            <a:spLocks noGrp="1"/>
          </p:cNvSpPr>
          <p:nvPr>
            <p:ph type="sldNum" sz="quarter" idx="5"/>
          </p:nvPr>
        </p:nvSpPr>
        <p:spPr/>
        <p:txBody>
          <a:bodyPr/>
          <a:lstStyle/>
          <a:p>
            <a:fld id="{0B1B9C72-A3BB-4D1B-8196-EA16374BA7E4}" type="slidenum">
              <a:rPr lang="en-GB" smtClean="0"/>
              <a:t>174</a:t>
            </a:fld>
            <a:endParaRPr lang="en-GB"/>
          </a:p>
        </p:txBody>
      </p:sp>
    </p:spTree>
    <p:extLst>
      <p:ext uri="{BB962C8B-B14F-4D97-AF65-F5344CB8AC3E}">
        <p14:creationId xmlns:p14="http://schemas.microsoft.com/office/powerpoint/2010/main" val="403603894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2018 Paper 2 Q1</a:t>
            </a:r>
          </a:p>
        </p:txBody>
      </p:sp>
      <p:sp>
        <p:nvSpPr>
          <p:cNvPr id="4" name="Slide Number Placeholder 3"/>
          <p:cNvSpPr>
            <a:spLocks noGrp="1"/>
          </p:cNvSpPr>
          <p:nvPr>
            <p:ph type="sldNum" sz="quarter" idx="5"/>
          </p:nvPr>
        </p:nvSpPr>
        <p:spPr/>
        <p:txBody>
          <a:bodyPr/>
          <a:lstStyle/>
          <a:p>
            <a:fld id="{ADDA7FCD-47E6-44E7-8A37-E3A9E8526750}" type="slidenum">
              <a:rPr lang="en-GB" smtClean="0"/>
              <a:t>175</a:t>
            </a:fld>
            <a:endParaRPr lang="en-GB"/>
          </a:p>
        </p:txBody>
      </p:sp>
    </p:spTree>
    <p:extLst>
      <p:ext uri="{BB962C8B-B14F-4D97-AF65-F5344CB8AC3E}">
        <p14:creationId xmlns:p14="http://schemas.microsoft.com/office/powerpoint/2010/main" val="2776652525"/>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G233 2004 Paper 2 Q2</a:t>
            </a:r>
          </a:p>
        </p:txBody>
      </p:sp>
      <p:sp>
        <p:nvSpPr>
          <p:cNvPr id="4" name="Slide Number Placeholder 3"/>
          <p:cNvSpPr>
            <a:spLocks noGrp="1"/>
          </p:cNvSpPr>
          <p:nvPr>
            <p:ph type="sldNum" sz="quarter" idx="5"/>
          </p:nvPr>
        </p:nvSpPr>
        <p:spPr/>
        <p:txBody>
          <a:bodyPr/>
          <a:lstStyle/>
          <a:p>
            <a:fld id="{ADDA7FCD-47E6-44E7-8A37-E3A9E8526750}" type="slidenum">
              <a:rPr lang="en-GB" smtClean="0"/>
              <a:t>176</a:t>
            </a:fld>
            <a:endParaRPr lang="en-GB"/>
          </a:p>
        </p:txBody>
      </p:sp>
    </p:spTree>
    <p:extLst>
      <p:ext uri="{BB962C8B-B14F-4D97-AF65-F5344CB8AC3E}">
        <p14:creationId xmlns:p14="http://schemas.microsoft.com/office/powerpoint/2010/main" val="2039288090"/>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G360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177</a:t>
            </a:fld>
            <a:endParaRPr lang="en-GB"/>
          </a:p>
        </p:txBody>
      </p:sp>
    </p:spTree>
    <p:extLst>
      <p:ext uri="{BB962C8B-B14F-4D97-AF65-F5344CB8AC3E}">
        <p14:creationId xmlns:p14="http://schemas.microsoft.com/office/powerpoint/2010/main" val="2082144356"/>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G614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178</a:t>
            </a:fld>
            <a:endParaRPr lang="en-GB"/>
          </a:p>
        </p:txBody>
      </p:sp>
    </p:spTree>
    <p:extLst>
      <p:ext uri="{BB962C8B-B14F-4D97-AF65-F5344CB8AC3E}">
        <p14:creationId xmlns:p14="http://schemas.microsoft.com/office/powerpoint/2010/main" val="768157256"/>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G543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179</a:t>
            </a:fld>
            <a:endParaRPr lang="en-GB"/>
          </a:p>
        </p:txBody>
      </p:sp>
    </p:spTree>
    <p:extLst>
      <p:ext uri="{BB962C8B-B14F-4D97-AF65-F5344CB8AC3E}">
        <p14:creationId xmlns:p14="http://schemas.microsoft.com/office/powerpoint/2010/main" val="3418337237"/>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G98 2012 Paper 2 Q9</a:t>
            </a:r>
          </a:p>
        </p:txBody>
      </p:sp>
      <p:sp>
        <p:nvSpPr>
          <p:cNvPr id="4" name="Slide Number Placeholder 3"/>
          <p:cNvSpPr>
            <a:spLocks noGrp="1"/>
          </p:cNvSpPr>
          <p:nvPr>
            <p:ph type="sldNum" sz="quarter" idx="5"/>
          </p:nvPr>
        </p:nvSpPr>
        <p:spPr/>
        <p:txBody>
          <a:bodyPr/>
          <a:lstStyle/>
          <a:p>
            <a:fld id="{ADDA7FCD-47E6-44E7-8A37-E3A9E8526750}" type="slidenum">
              <a:rPr lang="en-GB" smtClean="0"/>
              <a:t>180</a:t>
            </a:fld>
            <a:endParaRPr lang="en-GB"/>
          </a:p>
        </p:txBody>
      </p:sp>
    </p:spTree>
    <p:extLst>
      <p:ext uri="{BB962C8B-B14F-4D97-AF65-F5344CB8AC3E}">
        <p14:creationId xmlns:p14="http://schemas.microsoft.com/office/powerpoint/2010/main" val="2587805531"/>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G128 2007 Paper 2 Q2</a:t>
            </a:r>
          </a:p>
        </p:txBody>
      </p:sp>
      <p:sp>
        <p:nvSpPr>
          <p:cNvPr id="4" name="Slide Number Placeholder 3"/>
          <p:cNvSpPr>
            <a:spLocks noGrp="1"/>
          </p:cNvSpPr>
          <p:nvPr>
            <p:ph type="sldNum" sz="quarter" idx="5"/>
          </p:nvPr>
        </p:nvSpPr>
        <p:spPr/>
        <p:txBody>
          <a:bodyPr/>
          <a:lstStyle/>
          <a:p>
            <a:fld id="{ADDA7FCD-47E6-44E7-8A37-E3A9E8526750}" type="slidenum">
              <a:rPr lang="en-GB" smtClean="0"/>
              <a:t>182</a:t>
            </a:fld>
            <a:endParaRPr lang="en-GB"/>
          </a:p>
        </p:txBody>
      </p:sp>
    </p:spTree>
    <p:extLst>
      <p:ext uri="{BB962C8B-B14F-4D97-AF65-F5344CB8AC3E}">
        <p14:creationId xmlns:p14="http://schemas.microsoft.com/office/powerpoint/2010/main" val="3386808201"/>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G275 2001 Paper 1 Q4</a:t>
            </a:r>
          </a:p>
        </p:txBody>
      </p:sp>
      <p:sp>
        <p:nvSpPr>
          <p:cNvPr id="4" name="Slide Number Placeholder 3"/>
          <p:cNvSpPr>
            <a:spLocks noGrp="1"/>
          </p:cNvSpPr>
          <p:nvPr>
            <p:ph type="sldNum" sz="quarter" idx="5"/>
          </p:nvPr>
        </p:nvSpPr>
        <p:spPr/>
        <p:txBody>
          <a:bodyPr/>
          <a:lstStyle/>
          <a:p>
            <a:fld id="{ADDA7FCD-47E6-44E7-8A37-E3A9E8526750}" type="slidenum">
              <a:rPr lang="en-GB" smtClean="0"/>
              <a:t>183</a:t>
            </a:fld>
            <a:endParaRPr lang="en-GB"/>
          </a:p>
        </p:txBody>
      </p:sp>
    </p:spTree>
    <p:extLst>
      <p:ext uri="{BB962C8B-B14F-4D97-AF65-F5344CB8AC3E}">
        <p14:creationId xmlns:p14="http://schemas.microsoft.com/office/powerpoint/2010/main" val="3843300673"/>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G325b 2010 Paper 2 Q4</a:t>
            </a:r>
          </a:p>
        </p:txBody>
      </p:sp>
      <p:sp>
        <p:nvSpPr>
          <p:cNvPr id="4" name="Slide Number Placeholder 3"/>
          <p:cNvSpPr>
            <a:spLocks noGrp="1"/>
          </p:cNvSpPr>
          <p:nvPr>
            <p:ph type="sldNum" sz="quarter" idx="5"/>
          </p:nvPr>
        </p:nvSpPr>
        <p:spPr/>
        <p:txBody>
          <a:bodyPr/>
          <a:lstStyle/>
          <a:p>
            <a:fld id="{ADDA7FCD-47E6-44E7-8A37-E3A9E8526750}" type="slidenum">
              <a:rPr lang="en-GB" smtClean="0"/>
              <a:t>184</a:t>
            </a:fld>
            <a:endParaRPr lang="en-GB"/>
          </a:p>
        </p:txBody>
      </p:sp>
    </p:spTree>
    <p:extLst>
      <p:ext uri="{BB962C8B-B14F-4D97-AF65-F5344CB8AC3E}">
        <p14:creationId xmlns:p14="http://schemas.microsoft.com/office/powerpoint/2010/main" val="3082960418"/>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2016 Paper 2 Q6</a:t>
            </a:r>
          </a:p>
        </p:txBody>
      </p:sp>
      <p:sp>
        <p:nvSpPr>
          <p:cNvPr id="4" name="Slide Number Placeholder 3"/>
          <p:cNvSpPr>
            <a:spLocks noGrp="1"/>
          </p:cNvSpPr>
          <p:nvPr>
            <p:ph type="sldNum" sz="quarter" idx="5"/>
          </p:nvPr>
        </p:nvSpPr>
        <p:spPr/>
        <p:txBody>
          <a:bodyPr/>
          <a:lstStyle/>
          <a:p>
            <a:fld id="{ADDA7FCD-47E6-44E7-8A37-E3A9E8526750}" type="slidenum">
              <a:rPr lang="en-GB" smtClean="0"/>
              <a:t>185</a:t>
            </a:fld>
            <a:endParaRPr lang="en-GB"/>
          </a:p>
        </p:txBody>
      </p:sp>
    </p:spTree>
    <p:extLst>
      <p:ext uri="{BB962C8B-B14F-4D97-AF65-F5344CB8AC3E}">
        <p14:creationId xmlns:p14="http://schemas.microsoft.com/office/powerpoint/2010/main" val="3492701948"/>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G482 2005 Paper 2 Q5</a:t>
            </a:r>
          </a:p>
        </p:txBody>
      </p:sp>
      <p:sp>
        <p:nvSpPr>
          <p:cNvPr id="4" name="Slide Number Placeholder 3"/>
          <p:cNvSpPr>
            <a:spLocks noGrp="1"/>
          </p:cNvSpPr>
          <p:nvPr>
            <p:ph type="sldNum" sz="quarter" idx="5"/>
          </p:nvPr>
        </p:nvSpPr>
        <p:spPr/>
        <p:txBody>
          <a:bodyPr/>
          <a:lstStyle/>
          <a:p>
            <a:fld id="{ADDA7FCD-47E6-44E7-8A37-E3A9E8526750}" type="slidenum">
              <a:rPr lang="en-GB" smtClean="0"/>
              <a:t>186</a:t>
            </a:fld>
            <a:endParaRPr lang="en-GB"/>
          </a:p>
        </p:txBody>
      </p:sp>
    </p:spTree>
    <p:extLst>
      <p:ext uri="{BB962C8B-B14F-4D97-AF65-F5344CB8AC3E}">
        <p14:creationId xmlns:p14="http://schemas.microsoft.com/office/powerpoint/2010/main" val="1961323670"/>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G569 2008 Paper 1 Q4</a:t>
            </a:r>
          </a:p>
        </p:txBody>
      </p:sp>
      <p:sp>
        <p:nvSpPr>
          <p:cNvPr id="4" name="Slide Number Placeholder 3"/>
          <p:cNvSpPr>
            <a:spLocks noGrp="1"/>
          </p:cNvSpPr>
          <p:nvPr>
            <p:ph type="sldNum" sz="quarter" idx="5"/>
          </p:nvPr>
        </p:nvSpPr>
        <p:spPr/>
        <p:txBody>
          <a:bodyPr/>
          <a:lstStyle/>
          <a:p>
            <a:fld id="{ADDA7FCD-47E6-44E7-8A37-E3A9E8526750}" type="slidenum">
              <a:rPr lang="en-GB" smtClean="0"/>
              <a:t>187</a:t>
            </a:fld>
            <a:endParaRPr lang="en-GB"/>
          </a:p>
        </p:txBody>
      </p:sp>
    </p:spTree>
    <p:extLst>
      <p:ext uri="{BB962C8B-B14F-4D97-AF65-F5344CB8AC3E}">
        <p14:creationId xmlns:p14="http://schemas.microsoft.com/office/powerpoint/2010/main" val="3216336158"/>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G87 2003 Paper 1 Q3</a:t>
            </a:r>
          </a:p>
        </p:txBody>
      </p:sp>
      <p:sp>
        <p:nvSpPr>
          <p:cNvPr id="4" name="Slide Number Placeholder 3"/>
          <p:cNvSpPr>
            <a:spLocks noGrp="1"/>
          </p:cNvSpPr>
          <p:nvPr>
            <p:ph type="sldNum" sz="quarter" idx="5"/>
          </p:nvPr>
        </p:nvSpPr>
        <p:spPr/>
        <p:txBody>
          <a:bodyPr/>
          <a:lstStyle/>
          <a:p>
            <a:fld id="{ADDA7FCD-47E6-44E7-8A37-E3A9E8526750}" type="slidenum">
              <a:rPr lang="en-GB" smtClean="0"/>
              <a:t>189</a:t>
            </a:fld>
            <a:endParaRPr lang="en-GB"/>
          </a:p>
        </p:txBody>
      </p:sp>
    </p:spTree>
    <p:extLst>
      <p:ext uri="{BB962C8B-B14F-4D97-AF65-F5344CB8AC3E}">
        <p14:creationId xmlns:p14="http://schemas.microsoft.com/office/powerpoint/2010/main" val="385841384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G108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190</a:t>
            </a:fld>
            <a:endParaRPr lang="en-GB"/>
          </a:p>
        </p:txBody>
      </p:sp>
    </p:spTree>
    <p:extLst>
      <p:ext uri="{BB962C8B-B14F-4D97-AF65-F5344CB8AC3E}">
        <p14:creationId xmlns:p14="http://schemas.microsoft.com/office/powerpoint/2010/main" val="3984185605"/>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G222 2014 Paper 2 Q3</a:t>
            </a:r>
          </a:p>
        </p:txBody>
      </p:sp>
      <p:sp>
        <p:nvSpPr>
          <p:cNvPr id="4" name="Slide Number Placeholder 3"/>
          <p:cNvSpPr>
            <a:spLocks noGrp="1"/>
          </p:cNvSpPr>
          <p:nvPr>
            <p:ph type="sldNum" sz="quarter" idx="5"/>
          </p:nvPr>
        </p:nvSpPr>
        <p:spPr/>
        <p:txBody>
          <a:bodyPr/>
          <a:lstStyle/>
          <a:p>
            <a:fld id="{ADDA7FCD-47E6-44E7-8A37-E3A9E8526750}" type="slidenum">
              <a:rPr lang="en-GB" smtClean="0"/>
              <a:t>191</a:t>
            </a:fld>
            <a:endParaRPr lang="en-GB"/>
          </a:p>
        </p:txBody>
      </p:sp>
    </p:spTree>
    <p:extLst>
      <p:ext uri="{BB962C8B-B14F-4D97-AF65-F5344CB8AC3E}">
        <p14:creationId xmlns:p14="http://schemas.microsoft.com/office/powerpoint/2010/main" val="1157334842"/>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G389 2009 Paper 1 Q8</a:t>
            </a:r>
          </a:p>
        </p:txBody>
      </p:sp>
      <p:sp>
        <p:nvSpPr>
          <p:cNvPr id="4" name="Slide Number Placeholder 3"/>
          <p:cNvSpPr>
            <a:spLocks noGrp="1"/>
          </p:cNvSpPr>
          <p:nvPr>
            <p:ph type="sldNum" sz="quarter" idx="5"/>
          </p:nvPr>
        </p:nvSpPr>
        <p:spPr/>
        <p:txBody>
          <a:bodyPr/>
          <a:lstStyle/>
          <a:p>
            <a:fld id="{ADDA7FCD-47E6-44E7-8A37-E3A9E8526750}" type="slidenum">
              <a:rPr lang="en-GB" smtClean="0"/>
              <a:t>192</a:t>
            </a:fld>
            <a:endParaRPr lang="en-GB"/>
          </a:p>
        </p:txBody>
      </p:sp>
    </p:spTree>
    <p:extLst>
      <p:ext uri="{BB962C8B-B14F-4D97-AF65-F5344CB8AC3E}">
        <p14:creationId xmlns:p14="http://schemas.microsoft.com/office/powerpoint/2010/main" val="1246183155"/>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G447 2006 Year 3 Optional Paper 1 Q7</a:t>
            </a:r>
          </a:p>
        </p:txBody>
      </p:sp>
      <p:sp>
        <p:nvSpPr>
          <p:cNvPr id="4" name="Slide Number Placeholder 3"/>
          <p:cNvSpPr>
            <a:spLocks noGrp="1"/>
          </p:cNvSpPr>
          <p:nvPr>
            <p:ph type="sldNum" sz="quarter" idx="5"/>
          </p:nvPr>
        </p:nvSpPr>
        <p:spPr/>
        <p:txBody>
          <a:bodyPr/>
          <a:lstStyle/>
          <a:p>
            <a:fld id="{4F613BD5-83DE-4762-9D78-EAF2266223FD}" type="slidenum">
              <a:rPr lang="en-GB" smtClean="0"/>
              <a:t>194</a:t>
            </a:fld>
            <a:endParaRPr lang="en-GB"/>
          </a:p>
        </p:txBody>
      </p:sp>
    </p:spTree>
    <p:extLst>
      <p:ext uri="{BB962C8B-B14F-4D97-AF65-F5344CB8AC3E}">
        <p14:creationId xmlns:p14="http://schemas.microsoft.com/office/powerpoint/2010/main" val="1063763318"/>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G501 2013 Paper 1 Q2</a:t>
            </a:r>
          </a:p>
        </p:txBody>
      </p:sp>
      <p:sp>
        <p:nvSpPr>
          <p:cNvPr id="4" name="Slide Number Placeholder 3"/>
          <p:cNvSpPr>
            <a:spLocks noGrp="1"/>
          </p:cNvSpPr>
          <p:nvPr>
            <p:ph type="sldNum" sz="quarter" idx="5"/>
          </p:nvPr>
        </p:nvSpPr>
        <p:spPr/>
        <p:txBody>
          <a:bodyPr/>
          <a:lstStyle/>
          <a:p>
            <a:fld id="{ADDA7FCD-47E6-44E7-8A37-E3A9E8526750}" type="slidenum">
              <a:rPr lang="en-GB" smtClean="0"/>
              <a:t>195</a:t>
            </a:fld>
            <a:endParaRPr lang="en-GB"/>
          </a:p>
        </p:txBody>
      </p:sp>
    </p:spTree>
    <p:extLst>
      <p:ext uri="{BB962C8B-B14F-4D97-AF65-F5344CB8AC3E}">
        <p14:creationId xmlns:p14="http://schemas.microsoft.com/office/powerpoint/2010/main" val="717435107"/>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G33 2006 Year 4 Optional Paper 1 Q8</a:t>
            </a:r>
          </a:p>
        </p:txBody>
      </p:sp>
      <p:sp>
        <p:nvSpPr>
          <p:cNvPr id="4" name="Slide Number Placeholder 3"/>
          <p:cNvSpPr>
            <a:spLocks noGrp="1"/>
          </p:cNvSpPr>
          <p:nvPr>
            <p:ph type="sldNum" sz="quarter" idx="5"/>
          </p:nvPr>
        </p:nvSpPr>
        <p:spPr/>
        <p:txBody>
          <a:bodyPr/>
          <a:lstStyle/>
          <a:p>
            <a:fld id="{4F613BD5-83DE-4762-9D78-EAF2266223FD}" type="slidenum">
              <a:rPr lang="en-GB" smtClean="0"/>
              <a:t>196</a:t>
            </a:fld>
            <a:endParaRPr lang="en-GB"/>
          </a:p>
        </p:txBody>
      </p:sp>
    </p:spTree>
    <p:extLst>
      <p:ext uri="{BB962C8B-B14F-4D97-AF65-F5344CB8AC3E}">
        <p14:creationId xmlns:p14="http://schemas.microsoft.com/office/powerpoint/2010/main" val="4094052858"/>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G582 2002 Paper 1 Q3</a:t>
            </a:r>
          </a:p>
        </p:txBody>
      </p:sp>
      <p:sp>
        <p:nvSpPr>
          <p:cNvPr id="4" name="Slide Number Placeholder 3"/>
          <p:cNvSpPr>
            <a:spLocks noGrp="1"/>
          </p:cNvSpPr>
          <p:nvPr>
            <p:ph type="sldNum" sz="quarter" idx="5"/>
          </p:nvPr>
        </p:nvSpPr>
        <p:spPr/>
        <p:txBody>
          <a:bodyPr/>
          <a:lstStyle/>
          <a:p>
            <a:fld id="{ADDA7FCD-47E6-44E7-8A37-E3A9E8526750}" type="slidenum">
              <a:rPr lang="en-GB" smtClean="0"/>
              <a:t>197</a:t>
            </a:fld>
            <a:endParaRPr lang="en-GB"/>
          </a:p>
        </p:txBody>
      </p:sp>
    </p:spTree>
    <p:extLst>
      <p:ext uri="{BB962C8B-B14F-4D97-AF65-F5344CB8AC3E}">
        <p14:creationId xmlns:p14="http://schemas.microsoft.com/office/powerpoint/2010/main" val="3013364957"/>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G245 2005 Paper 1 Q13 first page</a:t>
            </a:r>
          </a:p>
        </p:txBody>
      </p:sp>
      <p:sp>
        <p:nvSpPr>
          <p:cNvPr id="4" name="Slide Number Placeholder 3"/>
          <p:cNvSpPr>
            <a:spLocks noGrp="1"/>
          </p:cNvSpPr>
          <p:nvPr>
            <p:ph type="sldNum" sz="quarter" idx="5"/>
          </p:nvPr>
        </p:nvSpPr>
        <p:spPr/>
        <p:txBody>
          <a:bodyPr/>
          <a:lstStyle/>
          <a:p>
            <a:fld id="{ADDA7FCD-47E6-44E7-8A37-E3A9E8526750}" type="slidenum">
              <a:rPr lang="en-GB" smtClean="0"/>
              <a:t>198</a:t>
            </a:fld>
            <a:endParaRPr lang="en-GB"/>
          </a:p>
        </p:txBody>
      </p:sp>
    </p:spTree>
    <p:extLst>
      <p:ext uri="{BB962C8B-B14F-4D97-AF65-F5344CB8AC3E}">
        <p14:creationId xmlns:p14="http://schemas.microsoft.com/office/powerpoint/2010/main" val="2563768928"/>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G246 2005 Paper 1 Q13 second page</a:t>
            </a:r>
          </a:p>
        </p:txBody>
      </p:sp>
      <p:sp>
        <p:nvSpPr>
          <p:cNvPr id="4" name="Slide Number Placeholder 3"/>
          <p:cNvSpPr>
            <a:spLocks noGrp="1"/>
          </p:cNvSpPr>
          <p:nvPr>
            <p:ph type="sldNum" sz="quarter" idx="5"/>
          </p:nvPr>
        </p:nvSpPr>
        <p:spPr/>
        <p:txBody>
          <a:bodyPr/>
          <a:lstStyle/>
          <a:p>
            <a:fld id="{ADDA7FCD-47E6-44E7-8A37-E3A9E8526750}" type="slidenum">
              <a:rPr lang="en-GB" smtClean="0"/>
              <a:t>199</a:t>
            </a:fld>
            <a:endParaRPr lang="en-GB"/>
          </a:p>
        </p:txBody>
      </p:sp>
    </p:spTree>
    <p:extLst>
      <p:ext uri="{BB962C8B-B14F-4D97-AF65-F5344CB8AC3E}">
        <p14:creationId xmlns:p14="http://schemas.microsoft.com/office/powerpoint/2010/main" val="3097087603"/>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G594 2003 Paper 1 Q7</a:t>
            </a:r>
          </a:p>
        </p:txBody>
      </p:sp>
      <p:sp>
        <p:nvSpPr>
          <p:cNvPr id="4" name="Slide Number Placeholder 3"/>
          <p:cNvSpPr>
            <a:spLocks noGrp="1"/>
          </p:cNvSpPr>
          <p:nvPr>
            <p:ph type="sldNum" sz="quarter" idx="5"/>
          </p:nvPr>
        </p:nvSpPr>
        <p:spPr/>
        <p:txBody>
          <a:bodyPr/>
          <a:lstStyle/>
          <a:p>
            <a:fld id="{ADDA7FCD-47E6-44E7-8A37-E3A9E8526750}" type="slidenum">
              <a:rPr lang="en-GB" smtClean="0"/>
              <a:t>200</a:t>
            </a:fld>
            <a:endParaRPr lang="en-GB"/>
          </a:p>
        </p:txBody>
      </p:sp>
    </p:spTree>
    <p:extLst>
      <p:ext uri="{BB962C8B-B14F-4D97-AF65-F5344CB8AC3E}">
        <p14:creationId xmlns:p14="http://schemas.microsoft.com/office/powerpoint/2010/main" val="4200541890"/>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G399 2008 Paper 2 Q13 first page</a:t>
            </a:r>
          </a:p>
        </p:txBody>
      </p:sp>
      <p:sp>
        <p:nvSpPr>
          <p:cNvPr id="4" name="Slide Number Placeholder 3"/>
          <p:cNvSpPr>
            <a:spLocks noGrp="1"/>
          </p:cNvSpPr>
          <p:nvPr>
            <p:ph type="sldNum" sz="quarter" idx="5"/>
          </p:nvPr>
        </p:nvSpPr>
        <p:spPr/>
        <p:txBody>
          <a:bodyPr/>
          <a:lstStyle/>
          <a:p>
            <a:fld id="{ADDA7FCD-47E6-44E7-8A37-E3A9E8526750}" type="slidenum">
              <a:rPr lang="en-GB" smtClean="0"/>
              <a:t>201</a:t>
            </a:fld>
            <a:endParaRPr lang="en-GB"/>
          </a:p>
        </p:txBody>
      </p:sp>
    </p:spTree>
    <p:extLst>
      <p:ext uri="{BB962C8B-B14F-4D97-AF65-F5344CB8AC3E}">
        <p14:creationId xmlns:p14="http://schemas.microsoft.com/office/powerpoint/2010/main" val="2106748887"/>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G400 2008 Paper 2 Q13 second page</a:t>
            </a:r>
          </a:p>
        </p:txBody>
      </p:sp>
      <p:sp>
        <p:nvSpPr>
          <p:cNvPr id="4" name="Slide Number Placeholder 3"/>
          <p:cNvSpPr>
            <a:spLocks noGrp="1"/>
          </p:cNvSpPr>
          <p:nvPr>
            <p:ph type="sldNum" sz="quarter" idx="5"/>
          </p:nvPr>
        </p:nvSpPr>
        <p:spPr/>
        <p:txBody>
          <a:bodyPr/>
          <a:lstStyle/>
          <a:p>
            <a:fld id="{ADDA7FCD-47E6-44E7-8A37-E3A9E8526750}" type="slidenum">
              <a:rPr lang="en-GB" smtClean="0"/>
              <a:t>202</a:t>
            </a:fld>
            <a:endParaRPr lang="en-GB"/>
          </a:p>
        </p:txBody>
      </p:sp>
    </p:spTree>
    <p:extLst>
      <p:ext uri="{BB962C8B-B14F-4D97-AF65-F5344CB8AC3E}">
        <p14:creationId xmlns:p14="http://schemas.microsoft.com/office/powerpoint/2010/main" val="90828946"/>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G622 2001 Paper 2 Q3 first page</a:t>
            </a:r>
          </a:p>
        </p:txBody>
      </p:sp>
      <p:sp>
        <p:nvSpPr>
          <p:cNvPr id="4" name="Slide Number Placeholder 3"/>
          <p:cNvSpPr>
            <a:spLocks noGrp="1"/>
          </p:cNvSpPr>
          <p:nvPr>
            <p:ph type="sldNum" sz="quarter" idx="5"/>
          </p:nvPr>
        </p:nvSpPr>
        <p:spPr/>
        <p:txBody>
          <a:bodyPr/>
          <a:lstStyle/>
          <a:p>
            <a:fld id="{ADDA7FCD-47E6-44E7-8A37-E3A9E8526750}" type="slidenum">
              <a:rPr lang="en-GB" smtClean="0"/>
              <a:t>203</a:t>
            </a:fld>
            <a:endParaRPr lang="en-GB"/>
          </a:p>
        </p:txBody>
      </p:sp>
    </p:spTree>
    <p:extLst>
      <p:ext uri="{BB962C8B-B14F-4D97-AF65-F5344CB8AC3E}">
        <p14:creationId xmlns:p14="http://schemas.microsoft.com/office/powerpoint/2010/main" val="2103163108"/>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G623 2001 Paper 2 Q3 second page</a:t>
            </a:r>
          </a:p>
        </p:txBody>
      </p:sp>
      <p:sp>
        <p:nvSpPr>
          <p:cNvPr id="4" name="Slide Number Placeholder 3"/>
          <p:cNvSpPr>
            <a:spLocks noGrp="1"/>
          </p:cNvSpPr>
          <p:nvPr>
            <p:ph type="sldNum" sz="quarter" idx="5"/>
          </p:nvPr>
        </p:nvSpPr>
        <p:spPr/>
        <p:txBody>
          <a:bodyPr/>
          <a:lstStyle/>
          <a:p>
            <a:fld id="{ADDA7FCD-47E6-44E7-8A37-E3A9E8526750}" type="slidenum">
              <a:rPr lang="en-GB" smtClean="0"/>
              <a:t>204</a:t>
            </a:fld>
            <a:endParaRPr lang="en-GB"/>
          </a:p>
        </p:txBody>
      </p:sp>
    </p:spTree>
    <p:extLst>
      <p:ext uri="{BB962C8B-B14F-4D97-AF65-F5344CB8AC3E}">
        <p14:creationId xmlns:p14="http://schemas.microsoft.com/office/powerpoint/2010/main" val="65533183"/>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G23 2011 Paper 1 Q10</a:t>
            </a:r>
          </a:p>
        </p:txBody>
      </p:sp>
      <p:sp>
        <p:nvSpPr>
          <p:cNvPr id="4" name="Slide Number Placeholder 3"/>
          <p:cNvSpPr>
            <a:spLocks noGrp="1"/>
          </p:cNvSpPr>
          <p:nvPr>
            <p:ph type="sldNum" sz="quarter" idx="5"/>
          </p:nvPr>
        </p:nvSpPr>
        <p:spPr/>
        <p:txBody>
          <a:bodyPr/>
          <a:lstStyle/>
          <a:p>
            <a:fld id="{ADDA7FCD-47E6-44E7-8A37-E3A9E8526750}" type="slidenum">
              <a:rPr lang="en-GB" smtClean="0"/>
              <a:t>205</a:t>
            </a:fld>
            <a:endParaRPr lang="en-GB"/>
          </a:p>
        </p:txBody>
      </p:sp>
    </p:spTree>
    <p:extLst>
      <p:ext uri="{BB962C8B-B14F-4D97-AF65-F5344CB8AC3E}">
        <p14:creationId xmlns:p14="http://schemas.microsoft.com/office/powerpoint/2010/main" val="1572423776"/>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G24 2011 Paper 1 Q10</a:t>
            </a:r>
          </a:p>
        </p:txBody>
      </p:sp>
      <p:sp>
        <p:nvSpPr>
          <p:cNvPr id="4" name="Slide Number Placeholder 3"/>
          <p:cNvSpPr>
            <a:spLocks noGrp="1"/>
          </p:cNvSpPr>
          <p:nvPr>
            <p:ph type="sldNum" sz="quarter" idx="5"/>
          </p:nvPr>
        </p:nvSpPr>
        <p:spPr/>
        <p:txBody>
          <a:bodyPr/>
          <a:lstStyle/>
          <a:p>
            <a:fld id="{ADDA7FCD-47E6-44E7-8A37-E3A9E8526750}" type="slidenum">
              <a:rPr lang="en-GB" smtClean="0"/>
              <a:t>206</a:t>
            </a:fld>
            <a:endParaRPr lang="en-GB"/>
          </a:p>
        </p:txBody>
      </p:sp>
    </p:spTree>
    <p:extLst>
      <p:ext uri="{BB962C8B-B14F-4D97-AF65-F5344CB8AC3E}">
        <p14:creationId xmlns:p14="http://schemas.microsoft.com/office/powerpoint/2010/main" val="26104500"/>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G198 2006 Year 5 Optional Paper 2 Q13</a:t>
            </a:r>
          </a:p>
        </p:txBody>
      </p:sp>
      <p:sp>
        <p:nvSpPr>
          <p:cNvPr id="4" name="Slide Number Placeholder 3"/>
          <p:cNvSpPr>
            <a:spLocks noGrp="1"/>
          </p:cNvSpPr>
          <p:nvPr>
            <p:ph type="sldNum" sz="quarter" idx="5"/>
          </p:nvPr>
        </p:nvSpPr>
        <p:spPr/>
        <p:txBody>
          <a:bodyPr/>
          <a:lstStyle/>
          <a:p>
            <a:fld id="{4F613BD5-83DE-4762-9D78-EAF2266223FD}" type="slidenum">
              <a:rPr lang="en-GB" smtClean="0"/>
              <a:t>208</a:t>
            </a:fld>
            <a:endParaRPr lang="en-GB"/>
          </a:p>
        </p:txBody>
      </p:sp>
    </p:spTree>
    <p:extLst>
      <p:ext uri="{BB962C8B-B14F-4D97-AF65-F5344CB8AC3E}">
        <p14:creationId xmlns:p14="http://schemas.microsoft.com/office/powerpoint/2010/main" val="3615767090"/>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G207 2003 Year 3 Optional Paper 2 Q25</a:t>
            </a:r>
          </a:p>
        </p:txBody>
      </p:sp>
      <p:sp>
        <p:nvSpPr>
          <p:cNvPr id="4" name="Slide Number Placeholder 3"/>
          <p:cNvSpPr>
            <a:spLocks noGrp="1"/>
          </p:cNvSpPr>
          <p:nvPr>
            <p:ph type="sldNum" sz="quarter" idx="5"/>
          </p:nvPr>
        </p:nvSpPr>
        <p:spPr/>
        <p:txBody>
          <a:bodyPr/>
          <a:lstStyle/>
          <a:p>
            <a:fld id="{ADDA7FCD-47E6-44E7-8A37-E3A9E8526750}" type="slidenum">
              <a:rPr lang="en-GB" smtClean="0"/>
              <a:t>209</a:t>
            </a:fld>
            <a:endParaRPr lang="en-GB"/>
          </a:p>
        </p:txBody>
      </p:sp>
    </p:spTree>
    <p:extLst>
      <p:ext uri="{BB962C8B-B14F-4D97-AF65-F5344CB8AC3E}">
        <p14:creationId xmlns:p14="http://schemas.microsoft.com/office/powerpoint/2010/main" val="2269159819"/>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G397 2003 Year 5 Optional Paper 2 Q13</a:t>
            </a:r>
          </a:p>
        </p:txBody>
      </p:sp>
      <p:sp>
        <p:nvSpPr>
          <p:cNvPr id="4" name="Slide Number Placeholder 3"/>
          <p:cNvSpPr>
            <a:spLocks noGrp="1"/>
          </p:cNvSpPr>
          <p:nvPr>
            <p:ph type="sldNum" sz="quarter" idx="5"/>
          </p:nvPr>
        </p:nvSpPr>
        <p:spPr/>
        <p:txBody>
          <a:bodyPr/>
          <a:lstStyle/>
          <a:p>
            <a:fld id="{ADDA7FCD-47E6-44E7-8A37-E3A9E8526750}" type="slidenum">
              <a:rPr lang="en-GB" smtClean="0"/>
              <a:t>210</a:t>
            </a:fld>
            <a:endParaRPr lang="en-GB"/>
          </a:p>
        </p:txBody>
      </p:sp>
    </p:spTree>
    <p:extLst>
      <p:ext uri="{BB962C8B-B14F-4D97-AF65-F5344CB8AC3E}">
        <p14:creationId xmlns:p14="http://schemas.microsoft.com/office/powerpoint/2010/main" val="1640028701"/>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G398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211</a:t>
            </a:fld>
            <a:endParaRPr lang="en-GB"/>
          </a:p>
        </p:txBody>
      </p:sp>
    </p:spTree>
    <p:extLst>
      <p:ext uri="{BB962C8B-B14F-4D97-AF65-F5344CB8AC3E}">
        <p14:creationId xmlns:p14="http://schemas.microsoft.com/office/powerpoint/2010/main" val="1643926072"/>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G511 Older Level 6</a:t>
            </a:r>
          </a:p>
        </p:txBody>
      </p:sp>
      <p:sp>
        <p:nvSpPr>
          <p:cNvPr id="4" name="Slide Number Placeholder 3"/>
          <p:cNvSpPr>
            <a:spLocks noGrp="1"/>
          </p:cNvSpPr>
          <p:nvPr>
            <p:ph type="sldNum" sz="quarter" idx="5"/>
          </p:nvPr>
        </p:nvSpPr>
        <p:spPr/>
        <p:txBody>
          <a:bodyPr/>
          <a:lstStyle/>
          <a:p>
            <a:fld id="{EDD4A4AC-F7EC-4B37-A51B-9CB08824E6D7}" type="slidenum">
              <a:rPr lang="en-GB" smtClean="0"/>
              <a:t>212</a:t>
            </a:fld>
            <a:endParaRPr lang="en-GB"/>
          </a:p>
        </p:txBody>
      </p:sp>
    </p:spTree>
    <p:extLst>
      <p:ext uri="{BB962C8B-B14F-4D97-AF65-F5344CB8AC3E}">
        <p14:creationId xmlns:p14="http://schemas.microsoft.com/office/powerpoint/2010/main" val="3811348961"/>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G100 2003 Year 5 Optional Paper 1 Q18</a:t>
            </a:r>
          </a:p>
        </p:txBody>
      </p:sp>
      <p:sp>
        <p:nvSpPr>
          <p:cNvPr id="4" name="Slide Number Placeholder 3"/>
          <p:cNvSpPr>
            <a:spLocks noGrp="1"/>
          </p:cNvSpPr>
          <p:nvPr>
            <p:ph type="sldNum" sz="quarter" idx="5"/>
          </p:nvPr>
        </p:nvSpPr>
        <p:spPr/>
        <p:txBody>
          <a:bodyPr/>
          <a:lstStyle/>
          <a:p>
            <a:fld id="{ADDA7FCD-47E6-44E7-8A37-E3A9E8526750}" type="slidenum">
              <a:rPr lang="en-GB" smtClean="0"/>
              <a:t>213</a:t>
            </a:fld>
            <a:endParaRPr lang="en-GB"/>
          </a:p>
        </p:txBody>
      </p:sp>
    </p:spTree>
    <p:extLst>
      <p:ext uri="{BB962C8B-B14F-4D97-AF65-F5344CB8AC3E}">
        <p14:creationId xmlns:p14="http://schemas.microsoft.com/office/powerpoint/2010/main" val="410841545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2016 Paper 3 Q12</a:t>
            </a:r>
          </a:p>
        </p:txBody>
      </p:sp>
      <p:sp>
        <p:nvSpPr>
          <p:cNvPr id="4" name="Slide Number Placeholder 3"/>
          <p:cNvSpPr>
            <a:spLocks noGrp="1"/>
          </p:cNvSpPr>
          <p:nvPr>
            <p:ph type="sldNum" sz="quarter" idx="5"/>
          </p:nvPr>
        </p:nvSpPr>
        <p:spPr/>
        <p:txBody>
          <a:bodyPr/>
          <a:lstStyle/>
          <a:p>
            <a:fld id="{6CC55B3C-A346-443E-BF10-4076A7AA77A2}" type="slidenum">
              <a:rPr lang="en-GB" smtClean="0"/>
              <a:t>215</a:t>
            </a:fld>
            <a:endParaRPr lang="en-GB"/>
          </a:p>
        </p:txBody>
      </p:sp>
    </p:spTree>
    <p:extLst>
      <p:ext uri="{BB962C8B-B14F-4D97-AF65-F5344CB8AC3E}">
        <p14:creationId xmlns:p14="http://schemas.microsoft.com/office/powerpoint/2010/main" val="392378759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G110 2006 Paper 2 Q24</a:t>
            </a:r>
          </a:p>
        </p:txBody>
      </p:sp>
      <p:sp>
        <p:nvSpPr>
          <p:cNvPr id="4" name="Slide Number Placeholder 3"/>
          <p:cNvSpPr>
            <a:spLocks noGrp="1"/>
          </p:cNvSpPr>
          <p:nvPr>
            <p:ph type="sldNum" sz="quarter" idx="5"/>
          </p:nvPr>
        </p:nvSpPr>
        <p:spPr/>
        <p:txBody>
          <a:bodyPr/>
          <a:lstStyle/>
          <a:p>
            <a:fld id="{ADDA7FCD-47E6-44E7-8A37-E3A9E8526750}" type="slidenum">
              <a:rPr lang="en-GB" smtClean="0"/>
              <a:t>216</a:t>
            </a:fld>
            <a:endParaRPr lang="en-GB"/>
          </a:p>
        </p:txBody>
      </p:sp>
    </p:spTree>
    <p:extLst>
      <p:ext uri="{BB962C8B-B14F-4D97-AF65-F5344CB8AC3E}">
        <p14:creationId xmlns:p14="http://schemas.microsoft.com/office/powerpoint/2010/main" val="2612122562"/>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G279 2006 Year 5 Optional Paper 1 Q28</a:t>
            </a:r>
          </a:p>
        </p:txBody>
      </p:sp>
      <p:sp>
        <p:nvSpPr>
          <p:cNvPr id="4" name="Slide Number Placeholder 3"/>
          <p:cNvSpPr>
            <a:spLocks noGrp="1"/>
          </p:cNvSpPr>
          <p:nvPr>
            <p:ph type="sldNum" sz="quarter" idx="5"/>
          </p:nvPr>
        </p:nvSpPr>
        <p:spPr/>
        <p:txBody>
          <a:bodyPr/>
          <a:lstStyle/>
          <a:p>
            <a:fld id="{4F613BD5-83DE-4762-9D78-EAF2266223FD}" type="slidenum">
              <a:rPr lang="en-GB" smtClean="0"/>
              <a:t>217</a:t>
            </a:fld>
            <a:endParaRPr lang="en-GB"/>
          </a:p>
        </p:txBody>
      </p:sp>
    </p:spTree>
    <p:extLst>
      <p:ext uri="{BB962C8B-B14F-4D97-AF65-F5344CB8AC3E}">
        <p14:creationId xmlns:p14="http://schemas.microsoft.com/office/powerpoint/2010/main" val="2920915293"/>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2015 (Sample) Paper 3 Q8</a:t>
            </a:r>
          </a:p>
        </p:txBody>
      </p:sp>
      <p:sp>
        <p:nvSpPr>
          <p:cNvPr id="4" name="Slide Number Placeholder 3"/>
          <p:cNvSpPr>
            <a:spLocks noGrp="1"/>
          </p:cNvSpPr>
          <p:nvPr>
            <p:ph type="sldNum" sz="quarter" idx="5"/>
          </p:nvPr>
        </p:nvSpPr>
        <p:spPr/>
        <p:txBody>
          <a:bodyPr/>
          <a:lstStyle/>
          <a:p>
            <a:fld id="{ADDA7FCD-47E6-44E7-8A37-E3A9E8526750}" type="slidenum">
              <a:rPr lang="en-GB" smtClean="0"/>
              <a:t>218</a:t>
            </a:fld>
            <a:endParaRPr lang="en-GB"/>
          </a:p>
        </p:txBody>
      </p:sp>
    </p:spTree>
    <p:extLst>
      <p:ext uri="{BB962C8B-B14F-4D97-AF65-F5344CB8AC3E}">
        <p14:creationId xmlns:p14="http://schemas.microsoft.com/office/powerpoint/2010/main" val="2281411618"/>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G380 2010 Paper 1 Q24</a:t>
            </a:r>
          </a:p>
        </p:txBody>
      </p:sp>
      <p:sp>
        <p:nvSpPr>
          <p:cNvPr id="4" name="Slide Number Placeholder 3"/>
          <p:cNvSpPr>
            <a:spLocks noGrp="1"/>
          </p:cNvSpPr>
          <p:nvPr>
            <p:ph type="sldNum" sz="quarter" idx="5"/>
          </p:nvPr>
        </p:nvSpPr>
        <p:spPr/>
        <p:txBody>
          <a:bodyPr/>
          <a:lstStyle/>
          <a:p>
            <a:fld id="{ADDA7FCD-47E6-44E7-8A37-E3A9E8526750}" type="slidenum">
              <a:rPr lang="en-GB" smtClean="0"/>
              <a:t>219</a:t>
            </a:fld>
            <a:endParaRPr lang="en-GB"/>
          </a:p>
        </p:txBody>
      </p:sp>
    </p:spTree>
    <p:extLst>
      <p:ext uri="{BB962C8B-B14F-4D97-AF65-F5344CB8AC3E}">
        <p14:creationId xmlns:p14="http://schemas.microsoft.com/office/powerpoint/2010/main" val="1135452107"/>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G409 2003 Year 5 Optional Paper 2 Q20</a:t>
            </a:r>
          </a:p>
        </p:txBody>
      </p:sp>
      <p:sp>
        <p:nvSpPr>
          <p:cNvPr id="4" name="Slide Number Placeholder 3"/>
          <p:cNvSpPr>
            <a:spLocks noGrp="1"/>
          </p:cNvSpPr>
          <p:nvPr>
            <p:ph type="sldNum" sz="quarter" idx="5"/>
          </p:nvPr>
        </p:nvSpPr>
        <p:spPr/>
        <p:txBody>
          <a:bodyPr/>
          <a:lstStyle/>
          <a:p>
            <a:fld id="{4F613BD5-83DE-4762-9D78-EAF2266223FD}" type="slidenum">
              <a:rPr lang="en-GB" smtClean="0"/>
              <a:t>221</a:t>
            </a:fld>
            <a:endParaRPr lang="en-GB"/>
          </a:p>
        </p:txBody>
      </p:sp>
    </p:spTree>
    <p:extLst>
      <p:ext uri="{BB962C8B-B14F-4D97-AF65-F5344CB8AC3E}">
        <p14:creationId xmlns:p14="http://schemas.microsoft.com/office/powerpoint/2010/main" val="4116794637"/>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G491 2006 Year 4 Optional Paper 2 Q16</a:t>
            </a:r>
          </a:p>
        </p:txBody>
      </p:sp>
      <p:sp>
        <p:nvSpPr>
          <p:cNvPr id="4" name="Slide Number Placeholder 3"/>
          <p:cNvSpPr>
            <a:spLocks noGrp="1"/>
          </p:cNvSpPr>
          <p:nvPr>
            <p:ph type="sldNum" sz="quarter" idx="5"/>
          </p:nvPr>
        </p:nvSpPr>
        <p:spPr/>
        <p:txBody>
          <a:bodyPr/>
          <a:lstStyle/>
          <a:p>
            <a:fld id="{4F613BD5-83DE-4762-9D78-EAF2266223FD}" type="slidenum">
              <a:rPr lang="en-GB" smtClean="0"/>
              <a:t>222</a:t>
            </a:fld>
            <a:endParaRPr lang="en-GB"/>
          </a:p>
        </p:txBody>
      </p:sp>
    </p:spTree>
    <p:extLst>
      <p:ext uri="{BB962C8B-B14F-4D97-AF65-F5344CB8AC3E}">
        <p14:creationId xmlns:p14="http://schemas.microsoft.com/office/powerpoint/2010/main" val="1372355020"/>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2018 Paper 2 Q12</a:t>
            </a:r>
          </a:p>
        </p:txBody>
      </p:sp>
      <p:sp>
        <p:nvSpPr>
          <p:cNvPr id="4" name="Slide Number Placeholder 3"/>
          <p:cNvSpPr>
            <a:spLocks noGrp="1"/>
          </p:cNvSpPr>
          <p:nvPr>
            <p:ph type="sldNum" sz="quarter" idx="5"/>
          </p:nvPr>
        </p:nvSpPr>
        <p:spPr/>
        <p:txBody>
          <a:bodyPr/>
          <a:lstStyle/>
          <a:p>
            <a:fld id="{695AEAB0-4043-41D3-9C86-2044C735C0EA}" type="slidenum">
              <a:rPr lang="en-GB" smtClean="0"/>
              <a:t>223</a:t>
            </a:fld>
            <a:endParaRPr lang="en-GB"/>
          </a:p>
        </p:txBody>
      </p:sp>
    </p:spTree>
    <p:extLst>
      <p:ext uri="{BB962C8B-B14F-4D97-AF65-F5344CB8AC3E}">
        <p14:creationId xmlns:p14="http://schemas.microsoft.com/office/powerpoint/2010/main" val="531516599"/>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G19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224</a:t>
            </a:fld>
            <a:endParaRPr lang="en-GB"/>
          </a:p>
        </p:txBody>
      </p:sp>
    </p:spTree>
    <p:extLst>
      <p:ext uri="{BB962C8B-B14F-4D97-AF65-F5344CB8AC3E}">
        <p14:creationId xmlns:p14="http://schemas.microsoft.com/office/powerpoint/2010/main" val="3725666081"/>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G143 2011 Level 6 Paper A Q3</a:t>
            </a:r>
          </a:p>
        </p:txBody>
      </p:sp>
      <p:sp>
        <p:nvSpPr>
          <p:cNvPr id="4" name="Slide Number Placeholder 3"/>
          <p:cNvSpPr>
            <a:spLocks noGrp="1"/>
          </p:cNvSpPr>
          <p:nvPr>
            <p:ph type="sldNum" sz="quarter" idx="5"/>
          </p:nvPr>
        </p:nvSpPr>
        <p:spPr/>
        <p:txBody>
          <a:bodyPr/>
          <a:lstStyle/>
          <a:p>
            <a:fld id="{695AEAB0-4043-41D3-9C86-2044C735C0EA}" type="slidenum">
              <a:rPr lang="en-GB" smtClean="0"/>
              <a:t>226</a:t>
            </a:fld>
            <a:endParaRPr lang="en-GB"/>
          </a:p>
        </p:txBody>
      </p:sp>
    </p:spTree>
    <p:extLst>
      <p:ext uri="{BB962C8B-B14F-4D97-AF65-F5344CB8AC3E}">
        <p14:creationId xmlns:p14="http://schemas.microsoft.com/office/powerpoint/2010/main" val="841984998"/>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G267 2003 Year 5 Optional Paper 2 Q30</a:t>
            </a:r>
          </a:p>
        </p:txBody>
      </p:sp>
      <p:sp>
        <p:nvSpPr>
          <p:cNvPr id="4" name="Slide Number Placeholder 3"/>
          <p:cNvSpPr>
            <a:spLocks noGrp="1"/>
          </p:cNvSpPr>
          <p:nvPr>
            <p:ph type="sldNum" sz="quarter" idx="5"/>
          </p:nvPr>
        </p:nvSpPr>
        <p:spPr/>
        <p:txBody>
          <a:bodyPr/>
          <a:lstStyle/>
          <a:p>
            <a:fld id="{695AEAB0-4043-41D3-9C86-2044C735C0EA}" type="slidenum">
              <a:rPr lang="en-GB" smtClean="0"/>
              <a:t>227</a:t>
            </a:fld>
            <a:endParaRPr lang="en-GB"/>
          </a:p>
        </p:txBody>
      </p:sp>
    </p:spTree>
    <p:extLst>
      <p:ext uri="{BB962C8B-B14F-4D97-AF65-F5344CB8AC3E}">
        <p14:creationId xmlns:p14="http://schemas.microsoft.com/office/powerpoint/2010/main" val="869683053"/>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G369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228</a:t>
            </a:fld>
            <a:endParaRPr lang="en-GB"/>
          </a:p>
        </p:txBody>
      </p:sp>
    </p:spTree>
    <p:extLst>
      <p:ext uri="{BB962C8B-B14F-4D97-AF65-F5344CB8AC3E}">
        <p14:creationId xmlns:p14="http://schemas.microsoft.com/office/powerpoint/2010/main" val="4159151841"/>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G436 2006 Year 5 Optional Paper 1 Q24</a:t>
            </a:r>
          </a:p>
        </p:txBody>
      </p:sp>
      <p:sp>
        <p:nvSpPr>
          <p:cNvPr id="4" name="Slide Number Placeholder 3"/>
          <p:cNvSpPr>
            <a:spLocks noGrp="1"/>
          </p:cNvSpPr>
          <p:nvPr>
            <p:ph type="sldNum" sz="quarter" idx="5"/>
          </p:nvPr>
        </p:nvSpPr>
        <p:spPr/>
        <p:txBody>
          <a:bodyPr/>
          <a:lstStyle/>
          <a:p>
            <a:fld id="{4F613BD5-83DE-4762-9D78-EAF2266223FD}" type="slidenum">
              <a:rPr lang="en-GB" smtClean="0"/>
              <a:t>229</a:t>
            </a:fld>
            <a:endParaRPr lang="en-GB"/>
          </a:p>
        </p:txBody>
      </p:sp>
    </p:spTree>
    <p:extLst>
      <p:ext uri="{BB962C8B-B14F-4D97-AF65-F5344CB8AC3E}">
        <p14:creationId xmlns:p14="http://schemas.microsoft.com/office/powerpoint/2010/main" val="988588873"/>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G557 2005 Paper 2 Q15</a:t>
            </a:r>
          </a:p>
        </p:txBody>
      </p:sp>
      <p:sp>
        <p:nvSpPr>
          <p:cNvPr id="4" name="Slide Number Placeholder 3"/>
          <p:cNvSpPr>
            <a:spLocks noGrp="1"/>
          </p:cNvSpPr>
          <p:nvPr>
            <p:ph type="sldNum" sz="quarter" idx="5"/>
          </p:nvPr>
        </p:nvSpPr>
        <p:spPr/>
        <p:txBody>
          <a:bodyPr/>
          <a:lstStyle/>
          <a:p>
            <a:fld id="{695AEAB0-4043-41D3-9C86-2044C735C0EA}" type="slidenum">
              <a:rPr lang="en-GB" smtClean="0"/>
              <a:t>230</a:t>
            </a:fld>
            <a:endParaRPr lang="en-GB"/>
          </a:p>
        </p:txBody>
      </p:sp>
    </p:spTree>
    <p:extLst>
      <p:ext uri="{BB962C8B-B14F-4D97-AF65-F5344CB8AC3E}">
        <p14:creationId xmlns:p14="http://schemas.microsoft.com/office/powerpoint/2010/main" val="1725563967"/>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2019 Paper 3 Q21</a:t>
            </a:r>
          </a:p>
        </p:txBody>
      </p:sp>
      <p:sp>
        <p:nvSpPr>
          <p:cNvPr id="4" name="Slide Number Placeholder 3"/>
          <p:cNvSpPr>
            <a:spLocks noGrp="1"/>
          </p:cNvSpPr>
          <p:nvPr>
            <p:ph type="sldNum" sz="quarter" idx="5"/>
          </p:nvPr>
        </p:nvSpPr>
        <p:spPr/>
        <p:txBody>
          <a:bodyPr/>
          <a:lstStyle/>
          <a:p>
            <a:fld id="{E79CAC70-FAEB-4BE0-B410-2052F4CC3CF4}" type="slidenum">
              <a:rPr lang="en-GB" smtClean="0"/>
              <a:t>231</a:t>
            </a:fld>
            <a:endParaRPr lang="en-GB"/>
          </a:p>
        </p:txBody>
      </p:sp>
    </p:spTree>
    <p:extLst>
      <p:ext uri="{BB962C8B-B14F-4D97-AF65-F5344CB8AC3E}">
        <p14:creationId xmlns:p14="http://schemas.microsoft.com/office/powerpoint/2010/main" val="1252205640"/>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G102 2014 Paper 2 Q20</a:t>
            </a:r>
          </a:p>
        </p:txBody>
      </p:sp>
      <p:sp>
        <p:nvSpPr>
          <p:cNvPr id="4" name="Slide Number Placeholder 3"/>
          <p:cNvSpPr>
            <a:spLocks noGrp="1"/>
          </p:cNvSpPr>
          <p:nvPr>
            <p:ph type="sldNum" sz="quarter" idx="5"/>
          </p:nvPr>
        </p:nvSpPr>
        <p:spPr/>
        <p:txBody>
          <a:bodyPr/>
          <a:lstStyle/>
          <a:p>
            <a:fld id="{695AEAB0-4043-41D3-9C86-2044C735C0EA}" type="slidenum">
              <a:rPr lang="en-GB" smtClean="0"/>
              <a:t>232</a:t>
            </a:fld>
            <a:endParaRPr lang="en-GB"/>
          </a:p>
        </p:txBody>
      </p:sp>
    </p:spTree>
    <p:extLst>
      <p:ext uri="{BB962C8B-B14F-4D97-AF65-F5344CB8AC3E}">
        <p14:creationId xmlns:p14="http://schemas.microsoft.com/office/powerpoint/2010/main" val="532870531"/>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G151 Pre-2000 or other question</a:t>
            </a:r>
          </a:p>
        </p:txBody>
      </p:sp>
      <p:sp>
        <p:nvSpPr>
          <p:cNvPr id="4" name="Slide Number Placeholder 3"/>
          <p:cNvSpPr>
            <a:spLocks noGrp="1"/>
          </p:cNvSpPr>
          <p:nvPr>
            <p:ph type="sldNum" sz="quarter" idx="5"/>
          </p:nvPr>
        </p:nvSpPr>
        <p:spPr/>
        <p:txBody>
          <a:bodyPr/>
          <a:lstStyle/>
          <a:p>
            <a:fld id="{014E71C5-4420-4878-A8B6-150A94BA4592}" type="slidenum">
              <a:rPr lang="en-GB" smtClean="0"/>
              <a:t>233</a:t>
            </a:fld>
            <a:endParaRPr lang="en-GB"/>
          </a:p>
        </p:txBody>
      </p:sp>
    </p:spTree>
    <p:extLst>
      <p:ext uri="{BB962C8B-B14F-4D97-AF65-F5344CB8AC3E}">
        <p14:creationId xmlns:p14="http://schemas.microsoft.com/office/powerpoint/2010/main" val="3614975652"/>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G223 2004 Paper 1 Q20</a:t>
            </a:r>
          </a:p>
        </p:txBody>
      </p:sp>
      <p:sp>
        <p:nvSpPr>
          <p:cNvPr id="4" name="Slide Number Placeholder 3"/>
          <p:cNvSpPr>
            <a:spLocks noGrp="1"/>
          </p:cNvSpPr>
          <p:nvPr>
            <p:ph type="sldNum" sz="quarter" idx="5"/>
          </p:nvPr>
        </p:nvSpPr>
        <p:spPr/>
        <p:txBody>
          <a:bodyPr/>
          <a:lstStyle/>
          <a:p>
            <a:fld id="{695AEAB0-4043-41D3-9C86-2044C735C0EA}" type="slidenum">
              <a:rPr lang="en-GB" smtClean="0"/>
              <a:t>235</a:t>
            </a:fld>
            <a:endParaRPr lang="en-GB"/>
          </a:p>
        </p:txBody>
      </p:sp>
    </p:spTree>
    <p:extLst>
      <p:ext uri="{BB962C8B-B14F-4D97-AF65-F5344CB8AC3E}">
        <p14:creationId xmlns:p14="http://schemas.microsoft.com/office/powerpoint/2010/main" val="1777287962"/>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G318 2003 Paper 1 Q23</a:t>
            </a:r>
          </a:p>
        </p:txBody>
      </p:sp>
      <p:sp>
        <p:nvSpPr>
          <p:cNvPr id="4" name="Slide Number Placeholder 3"/>
          <p:cNvSpPr>
            <a:spLocks noGrp="1"/>
          </p:cNvSpPr>
          <p:nvPr>
            <p:ph type="sldNum" sz="quarter" idx="5"/>
          </p:nvPr>
        </p:nvSpPr>
        <p:spPr/>
        <p:txBody>
          <a:bodyPr/>
          <a:lstStyle/>
          <a:p>
            <a:fld id="{695AEAB0-4043-41D3-9C86-2044C735C0EA}" type="slidenum">
              <a:rPr lang="en-GB" smtClean="0"/>
              <a:t>236</a:t>
            </a:fld>
            <a:endParaRPr lang="en-GB"/>
          </a:p>
        </p:txBody>
      </p:sp>
    </p:spTree>
    <p:extLst>
      <p:ext uri="{BB962C8B-B14F-4D97-AF65-F5344CB8AC3E}">
        <p14:creationId xmlns:p14="http://schemas.microsoft.com/office/powerpoint/2010/main" val="2249982665"/>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G446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237</a:t>
            </a:fld>
            <a:endParaRPr lang="en-GB"/>
          </a:p>
        </p:txBody>
      </p:sp>
    </p:spTree>
    <p:extLst>
      <p:ext uri="{BB962C8B-B14F-4D97-AF65-F5344CB8AC3E}">
        <p14:creationId xmlns:p14="http://schemas.microsoft.com/office/powerpoint/2010/main" val="3226400694"/>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G627 2002 Paper 1 Q17</a:t>
            </a:r>
          </a:p>
        </p:txBody>
      </p:sp>
      <p:sp>
        <p:nvSpPr>
          <p:cNvPr id="4" name="Slide Number Placeholder 3"/>
          <p:cNvSpPr>
            <a:spLocks noGrp="1"/>
          </p:cNvSpPr>
          <p:nvPr>
            <p:ph type="sldNum" sz="quarter" idx="5"/>
          </p:nvPr>
        </p:nvSpPr>
        <p:spPr/>
        <p:txBody>
          <a:bodyPr/>
          <a:lstStyle/>
          <a:p>
            <a:fld id="{695AEAB0-4043-41D3-9C86-2044C735C0EA}" type="slidenum">
              <a:rPr lang="en-GB" smtClean="0"/>
              <a:t>238</a:t>
            </a:fld>
            <a:endParaRPr lang="en-GB"/>
          </a:p>
        </p:txBody>
      </p:sp>
    </p:spTree>
    <p:extLst>
      <p:ext uri="{BB962C8B-B14F-4D97-AF65-F5344CB8AC3E}">
        <p14:creationId xmlns:p14="http://schemas.microsoft.com/office/powerpoint/2010/main" val="188283899"/>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G46 2006 Paper 2 Q9 first page</a:t>
            </a:r>
          </a:p>
        </p:txBody>
      </p:sp>
      <p:sp>
        <p:nvSpPr>
          <p:cNvPr id="4" name="Slide Number Placeholder 3"/>
          <p:cNvSpPr>
            <a:spLocks noGrp="1"/>
          </p:cNvSpPr>
          <p:nvPr>
            <p:ph type="sldNum" sz="quarter" idx="5"/>
          </p:nvPr>
        </p:nvSpPr>
        <p:spPr/>
        <p:txBody>
          <a:bodyPr/>
          <a:lstStyle/>
          <a:p>
            <a:fld id="{695AEAB0-4043-41D3-9C86-2044C735C0EA}" type="slidenum">
              <a:rPr lang="en-GB" smtClean="0"/>
              <a:t>240</a:t>
            </a:fld>
            <a:endParaRPr lang="en-GB"/>
          </a:p>
        </p:txBody>
      </p:sp>
    </p:spTree>
    <p:extLst>
      <p:ext uri="{BB962C8B-B14F-4D97-AF65-F5344CB8AC3E}">
        <p14:creationId xmlns:p14="http://schemas.microsoft.com/office/powerpoint/2010/main" val="2723738448"/>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G47 2006 Paper 2 Q9 second page</a:t>
            </a:r>
          </a:p>
        </p:txBody>
      </p:sp>
      <p:sp>
        <p:nvSpPr>
          <p:cNvPr id="4" name="Slide Number Placeholder 3"/>
          <p:cNvSpPr>
            <a:spLocks noGrp="1"/>
          </p:cNvSpPr>
          <p:nvPr>
            <p:ph type="sldNum" sz="quarter" idx="5"/>
          </p:nvPr>
        </p:nvSpPr>
        <p:spPr/>
        <p:txBody>
          <a:bodyPr/>
          <a:lstStyle/>
          <a:p>
            <a:fld id="{695AEAB0-4043-41D3-9C86-2044C735C0EA}" type="slidenum">
              <a:rPr lang="en-GB" smtClean="0"/>
              <a:t>241</a:t>
            </a:fld>
            <a:endParaRPr lang="en-GB"/>
          </a:p>
        </p:txBody>
      </p:sp>
    </p:spTree>
    <p:extLst>
      <p:ext uri="{BB962C8B-B14F-4D97-AF65-F5344CB8AC3E}">
        <p14:creationId xmlns:p14="http://schemas.microsoft.com/office/powerpoint/2010/main" val="2678907193"/>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G585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242</a:t>
            </a:fld>
            <a:endParaRPr lang="en-GB"/>
          </a:p>
        </p:txBody>
      </p:sp>
    </p:spTree>
    <p:extLst>
      <p:ext uri="{BB962C8B-B14F-4D97-AF65-F5344CB8AC3E}">
        <p14:creationId xmlns:p14="http://schemas.microsoft.com/office/powerpoint/2010/main" val="3712360338"/>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G586 Pre-2000 or other question</a:t>
            </a:r>
          </a:p>
        </p:txBody>
      </p:sp>
      <p:sp>
        <p:nvSpPr>
          <p:cNvPr id="4" name="Slide Number Placeholder 3"/>
          <p:cNvSpPr>
            <a:spLocks noGrp="1"/>
          </p:cNvSpPr>
          <p:nvPr>
            <p:ph type="sldNum" sz="quarter" idx="5"/>
          </p:nvPr>
        </p:nvSpPr>
        <p:spPr/>
        <p:txBody>
          <a:bodyPr/>
          <a:lstStyle/>
          <a:p>
            <a:fld id="{EDD4A4AC-F7EC-4B37-A51B-9CB08824E6D7}" type="slidenum">
              <a:rPr lang="en-GB" smtClean="0"/>
              <a:t>243</a:t>
            </a:fld>
            <a:endParaRPr lang="en-GB"/>
          </a:p>
        </p:txBody>
      </p:sp>
    </p:spTree>
    <p:extLst>
      <p:ext uri="{BB962C8B-B14F-4D97-AF65-F5344CB8AC3E}">
        <p14:creationId xmlns:p14="http://schemas.microsoft.com/office/powerpoint/2010/main" val="3865067810"/>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G288 2010 Paper 2 Q14</a:t>
            </a:r>
          </a:p>
        </p:txBody>
      </p:sp>
      <p:sp>
        <p:nvSpPr>
          <p:cNvPr id="4" name="Slide Number Placeholder 3"/>
          <p:cNvSpPr>
            <a:spLocks noGrp="1"/>
          </p:cNvSpPr>
          <p:nvPr>
            <p:ph type="sldNum" sz="quarter" idx="5"/>
          </p:nvPr>
        </p:nvSpPr>
        <p:spPr/>
        <p:txBody>
          <a:bodyPr/>
          <a:lstStyle/>
          <a:p>
            <a:fld id="{695AEAB0-4043-41D3-9C86-2044C735C0EA}" type="slidenum">
              <a:rPr lang="en-GB" smtClean="0"/>
              <a:t>244</a:t>
            </a:fld>
            <a:endParaRPr lang="en-GB"/>
          </a:p>
        </p:txBody>
      </p:sp>
    </p:spTree>
    <p:extLst>
      <p:ext uri="{BB962C8B-B14F-4D97-AF65-F5344CB8AC3E}">
        <p14:creationId xmlns:p14="http://schemas.microsoft.com/office/powerpoint/2010/main" val="2212982942"/>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G305 2003 Year 4 Optional Paper 2 Q28 first page</a:t>
            </a:r>
          </a:p>
        </p:txBody>
      </p:sp>
      <p:sp>
        <p:nvSpPr>
          <p:cNvPr id="4" name="Slide Number Placeholder 3"/>
          <p:cNvSpPr>
            <a:spLocks noGrp="1"/>
          </p:cNvSpPr>
          <p:nvPr>
            <p:ph type="sldNum" sz="quarter" idx="5"/>
          </p:nvPr>
        </p:nvSpPr>
        <p:spPr/>
        <p:txBody>
          <a:bodyPr/>
          <a:lstStyle/>
          <a:p>
            <a:fld id="{695AEAB0-4043-41D3-9C86-2044C735C0EA}" type="slidenum">
              <a:rPr lang="en-GB" smtClean="0"/>
              <a:t>245</a:t>
            </a:fld>
            <a:endParaRPr lang="en-GB"/>
          </a:p>
        </p:txBody>
      </p:sp>
    </p:spTree>
    <p:extLst>
      <p:ext uri="{BB962C8B-B14F-4D97-AF65-F5344CB8AC3E}">
        <p14:creationId xmlns:p14="http://schemas.microsoft.com/office/powerpoint/2010/main" val="1641129127"/>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G306 2003 Year 4 Optional Paper 2 Q28 second page</a:t>
            </a:r>
          </a:p>
        </p:txBody>
      </p:sp>
      <p:sp>
        <p:nvSpPr>
          <p:cNvPr id="4" name="Slide Number Placeholder 3"/>
          <p:cNvSpPr>
            <a:spLocks noGrp="1"/>
          </p:cNvSpPr>
          <p:nvPr>
            <p:ph type="sldNum" sz="quarter" idx="5"/>
          </p:nvPr>
        </p:nvSpPr>
        <p:spPr/>
        <p:txBody>
          <a:bodyPr/>
          <a:lstStyle/>
          <a:p>
            <a:fld id="{695AEAB0-4043-41D3-9C86-2044C735C0EA}" type="slidenum">
              <a:rPr lang="en-GB" smtClean="0"/>
              <a:t>246</a:t>
            </a:fld>
            <a:endParaRPr lang="en-GB"/>
          </a:p>
        </p:txBody>
      </p:sp>
    </p:spTree>
    <p:extLst>
      <p:ext uri="{BB962C8B-B14F-4D97-AF65-F5344CB8AC3E}">
        <p14:creationId xmlns:p14="http://schemas.microsoft.com/office/powerpoint/2010/main" val="902026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19618-5176-4145-994F-8C2908CF8B2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378E019-3AC5-4797-9EE2-DE1E3E0CC8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081FB6E-C82C-40F2-9DF6-5D980E1C7135}"/>
              </a:ext>
            </a:extLst>
          </p:cNvPr>
          <p:cNvSpPr>
            <a:spLocks noGrp="1"/>
          </p:cNvSpPr>
          <p:nvPr>
            <p:ph type="dt" sz="half" idx="10"/>
          </p:nvPr>
        </p:nvSpPr>
        <p:spPr/>
        <p:txBody>
          <a:bodyPr/>
          <a:lstStyle/>
          <a:p>
            <a:fld id="{D6960381-B993-499F-ACB1-DFB3FD64AA65}" type="datetimeFigureOut">
              <a:rPr lang="en-GB" smtClean="0"/>
              <a:t>26/08/2020</a:t>
            </a:fld>
            <a:endParaRPr lang="en-GB"/>
          </a:p>
        </p:txBody>
      </p:sp>
      <p:sp>
        <p:nvSpPr>
          <p:cNvPr id="5" name="Footer Placeholder 4">
            <a:extLst>
              <a:ext uri="{FF2B5EF4-FFF2-40B4-BE49-F238E27FC236}">
                <a16:creationId xmlns:a16="http://schemas.microsoft.com/office/drawing/2014/main" id="{0498C444-7237-43E6-923F-1CA35798360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EAFA41-04BC-4A27-B489-73E713FCCF60}"/>
              </a:ext>
            </a:extLst>
          </p:cNvPr>
          <p:cNvSpPr>
            <a:spLocks noGrp="1"/>
          </p:cNvSpPr>
          <p:nvPr>
            <p:ph type="sldNum" sz="quarter" idx="12"/>
          </p:nvPr>
        </p:nvSpPr>
        <p:spPr/>
        <p:txBody>
          <a:bodyPr/>
          <a:lstStyle/>
          <a:p>
            <a:fld id="{0B7937FC-7227-4AFB-8737-3D5069455A4B}" type="slidenum">
              <a:rPr lang="en-GB" smtClean="0"/>
              <a:t>‹#›</a:t>
            </a:fld>
            <a:endParaRPr lang="en-GB"/>
          </a:p>
        </p:txBody>
      </p:sp>
    </p:spTree>
    <p:extLst>
      <p:ext uri="{BB962C8B-B14F-4D97-AF65-F5344CB8AC3E}">
        <p14:creationId xmlns:p14="http://schemas.microsoft.com/office/powerpoint/2010/main" val="163076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E522E-3D71-4010-B5DC-486CE8F7577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F2D4A04-466C-4568-8B50-660433E63A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75E3555-0A14-4D1A-B6A0-A4B5F3293A2D}"/>
              </a:ext>
            </a:extLst>
          </p:cNvPr>
          <p:cNvSpPr>
            <a:spLocks noGrp="1"/>
          </p:cNvSpPr>
          <p:nvPr>
            <p:ph type="dt" sz="half" idx="10"/>
          </p:nvPr>
        </p:nvSpPr>
        <p:spPr/>
        <p:txBody>
          <a:bodyPr/>
          <a:lstStyle/>
          <a:p>
            <a:fld id="{D6960381-B993-499F-ACB1-DFB3FD64AA65}" type="datetimeFigureOut">
              <a:rPr lang="en-GB" smtClean="0"/>
              <a:t>26/08/2020</a:t>
            </a:fld>
            <a:endParaRPr lang="en-GB"/>
          </a:p>
        </p:txBody>
      </p:sp>
      <p:sp>
        <p:nvSpPr>
          <p:cNvPr id="5" name="Footer Placeholder 4">
            <a:extLst>
              <a:ext uri="{FF2B5EF4-FFF2-40B4-BE49-F238E27FC236}">
                <a16:creationId xmlns:a16="http://schemas.microsoft.com/office/drawing/2014/main" id="{B2E78D37-E506-4F29-9771-56873052F56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EC59B1-3F95-4F75-B279-A47E851F3094}"/>
              </a:ext>
            </a:extLst>
          </p:cNvPr>
          <p:cNvSpPr>
            <a:spLocks noGrp="1"/>
          </p:cNvSpPr>
          <p:nvPr>
            <p:ph type="sldNum" sz="quarter" idx="12"/>
          </p:nvPr>
        </p:nvSpPr>
        <p:spPr/>
        <p:txBody>
          <a:bodyPr/>
          <a:lstStyle/>
          <a:p>
            <a:fld id="{0B7937FC-7227-4AFB-8737-3D5069455A4B}" type="slidenum">
              <a:rPr lang="en-GB" smtClean="0"/>
              <a:t>‹#›</a:t>
            </a:fld>
            <a:endParaRPr lang="en-GB"/>
          </a:p>
        </p:txBody>
      </p:sp>
    </p:spTree>
    <p:extLst>
      <p:ext uri="{BB962C8B-B14F-4D97-AF65-F5344CB8AC3E}">
        <p14:creationId xmlns:p14="http://schemas.microsoft.com/office/powerpoint/2010/main" val="3869853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BAA69-1B5A-44A2-9D72-F91438F2AC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BB8E11F-7932-48B6-B35B-FDFA72A0C2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C2262C-42B2-43BA-94A4-7F7D9C6C1215}"/>
              </a:ext>
            </a:extLst>
          </p:cNvPr>
          <p:cNvSpPr>
            <a:spLocks noGrp="1"/>
          </p:cNvSpPr>
          <p:nvPr>
            <p:ph type="dt" sz="half" idx="10"/>
          </p:nvPr>
        </p:nvSpPr>
        <p:spPr/>
        <p:txBody>
          <a:bodyPr/>
          <a:lstStyle/>
          <a:p>
            <a:fld id="{D6960381-B993-499F-ACB1-DFB3FD64AA65}" type="datetimeFigureOut">
              <a:rPr lang="en-GB" smtClean="0"/>
              <a:t>26/08/2020</a:t>
            </a:fld>
            <a:endParaRPr lang="en-GB"/>
          </a:p>
        </p:txBody>
      </p:sp>
      <p:sp>
        <p:nvSpPr>
          <p:cNvPr id="5" name="Footer Placeholder 4">
            <a:extLst>
              <a:ext uri="{FF2B5EF4-FFF2-40B4-BE49-F238E27FC236}">
                <a16:creationId xmlns:a16="http://schemas.microsoft.com/office/drawing/2014/main" id="{31F37A67-C7C4-49E1-A85E-399BF831B56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2F39131-A4ED-45A7-9DBE-DD7E825F844C}"/>
              </a:ext>
            </a:extLst>
          </p:cNvPr>
          <p:cNvSpPr>
            <a:spLocks noGrp="1"/>
          </p:cNvSpPr>
          <p:nvPr>
            <p:ph type="sldNum" sz="quarter" idx="12"/>
          </p:nvPr>
        </p:nvSpPr>
        <p:spPr/>
        <p:txBody>
          <a:bodyPr/>
          <a:lstStyle/>
          <a:p>
            <a:fld id="{0B7937FC-7227-4AFB-8737-3D5069455A4B}" type="slidenum">
              <a:rPr lang="en-GB" smtClean="0"/>
              <a:t>‹#›</a:t>
            </a:fld>
            <a:endParaRPr lang="en-GB"/>
          </a:p>
        </p:txBody>
      </p:sp>
    </p:spTree>
    <p:extLst>
      <p:ext uri="{BB962C8B-B14F-4D97-AF65-F5344CB8AC3E}">
        <p14:creationId xmlns:p14="http://schemas.microsoft.com/office/powerpoint/2010/main" val="1793821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DBEBB-F00D-4EA8-8470-7476503C94F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D143727-6389-4F95-AC66-E37603773F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229350B-8E07-428E-B41A-46D1D387B0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EF0DCF7-1864-44FB-A1A7-FEA9B2ACF0A4}"/>
              </a:ext>
            </a:extLst>
          </p:cNvPr>
          <p:cNvSpPr>
            <a:spLocks noGrp="1"/>
          </p:cNvSpPr>
          <p:nvPr>
            <p:ph type="dt" sz="half" idx="10"/>
          </p:nvPr>
        </p:nvSpPr>
        <p:spPr/>
        <p:txBody>
          <a:bodyPr/>
          <a:lstStyle/>
          <a:p>
            <a:fld id="{D6960381-B993-499F-ACB1-DFB3FD64AA65}" type="datetimeFigureOut">
              <a:rPr lang="en-GB" smtClean="0"/>
              <a:t>26/08/2020</a:t>
            </a:fld>
            <a:endParaRPr lang="en-GB"/>
          </a:p>
        </p:txBody>
      </p:sp>
      <p:sp>
        <p:nvSpPr>
          <p:cNvPr id="6" name="Footer Placeholder 5">
            <a:extLst>
              <a:ext uri="{FF2B5EF4-FFF2-40B4-BE49-F238E27FC236}">
                <a16:creationId xmlns:a16="http://schemas.microsoft.com/office/drawing/2014/main" id="{41B96D0D-7B51-45BD-A842-13150410087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23A6AB6-55A8-41D6-8E1F-4BF768C82B3B}"/>
              </a:ext>
            </a:extLst>
          </p:cNvPr>
          <p:cNvSpPr>
            <a:spLocks noGrp="1"/>
          </p:cNvSpPr>
          <p:nvPr>
            <p:ph type="sldNum" sz="quarter" idx="12"/>
          </p:nvPr>
        </p:nvSpPr>
        <p:spPr/>
        <p:txBody>
          <a:bodyPr/>
          <a:lstStyle/>
          <a:p>
            <a:fld id="{0B7937FC-7227-4AFB-8737-3D5069455A4B}" type="slidenum">
              <a:rPr lang="en-GB" smtClean="0"/>
              <a:t>‹#›</a:t>
            </a:fld>
            <a:endParaRPr lang="en-GB"/>
          </a:p>
        </p:txBody>
      </p:sp>
    </p:spTree>
    <p:extLst>
      <p:ext uri="{BB962C8B-B14F-4D97-AF65-F5344CB8AC3E}">
        <p14:creationId xmlns:p14="http://schemas.microsoft.com/office/powerpoint/2010/main" val="1933745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3F43-CA89-4F3B-9CFB-EC9C6457AB6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EF14591-7A89-441F-B096-DD8F023A1B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57ECA4-9490-4105-BFF8-E5A4521D971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E1600A7-78C9-4348-8F0F-E94ACE9B95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AE6DF04-9413-4E01-A4A6-C1287EF16B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6C2FCD6-36F5-4EBF-BB1F-EDCD5AD12C1A}"/>
              </a:ext>
            </a:extLst>
          </p:cNvPr>
          <p:cNvSpPr>
            <a:spLocks noGrp="1"/>
          </p:cNvSpPr>
          <p:nvPr>
            <p:ph type="dt" sz="half" idx="10"/>
          </p:nvPr>
        </p:nvSpPr>
        <p:spPr/>
        <p:txBody>
          <a:bodyPr/>
          <a:lstStyle/>
          <a:p>
            <a:fld id="{D6960381-B993-499F-ACB1-DFB3FD64AA65}" type="datetimeFigureOut">
              <a:rPr lang="en-GB" smtClean="0"/>
              <a:t>26/08/2020</a:t>
            </a:fld>
            <a:endParaRPr lang="en-GB"/>
          </a:p>
        </p:txBody>
      </p:sp>
      <p:sp>
        <p:nvSpPr>
          <p:cNvPr id="8" name="Footer Placeholder 7">
            <a:extLst>
              <a:ext uri="{FF2B5EF4-FFF2-40B4-BE49-F238E27FC236}">
                <a16:creationId xmlns:a16="http://schemas.microsoft.com/office/drawing/2014/main" id="{31C3D134-7B82-456E-9852-25E6C8FBDC9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4478287-656A-483A-9F43-5ED4C4009169}"/>
              </a:ext>
            </a:extLst>
          </p:cNvPr>
          <p:cNvSpPr>
            <a:spLocks noGrp="1"/>
          </p:cNvSpPr>
          <p:nvPr>
            <p:ph type="sldNum" sz="quarter" idx="12"/>
          </p:nvPr>
        </p:nvSpPr>
        <p:spPr/>
        <p:txBody>
          <a:bodyPr/>
          <a:lstStyle/>
          <a:p>
            <a:fld id="{0B7937FC-7227-4AFB-8737-3D5069455A4B}" type="slidenum">
              <a:rPr lang="en-GB" smtClean="0"/>
              <a:t>‹#›</a:t>
            </a:fld>
            <a:endParaRPr lang="en-GB"/>
          </a:p>
        </p:txBody>
      </p:sp>
    </p:spTree>
    <p:extLst>
      <p:ext uri="{BB962C8B-B14F-4D97-AF65-F5344CB8AC3E}">
        <p14:creationId xmlns:p14="http://schemas.microsoft.com/office/powerpoint/2010/main" val="2465361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D363F-9A91-4316-A4F1-01B6A5BA80D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D77C7CB-4CC1-4D99-91A5-EF9114317C73}"/>
              </a:ext>
            </a:extLst>
          </p:cNvPr>
          <p:cNvSpPr>
            <a:spLocks noGrp="1"/>
          </p:cNvSpPr>
          <p:nvPr>
            <p:ph type="dt" sz="half" idx="10"/>
          </p:nvPr>
        </p:nvSpPr>
        <p:spPr/>
        <p:txBody>
          <a:bodyPr/>
          <a:lstStyle/>
          <a:p>
            <a:fld id="{D6960381-B993-499F-ACB1-DFB3FD64AA65}" type="datetimeFigureOut">
              <a:rPr lang="en-GB" smtClean="0"/>
              <a:t>26/08/2020</a:t>
            </a:fld>
            <a:endParaRPr lang="en-GB"/>
          </a:p>
        </p:txBody>
      </p:sp>
      <p:sp>
        <p:nvSpPr>
          <p:cNvPr id="4" name="Footer Placeholder 3">
            <a:extLst>
              <a:ext uri="{FF2B5EF4-FFF2-40B4-BE49-F238E27FC236}">
                <a16:creationId xmlns:a16="http://schemas.microsoft.com/office/drawing/2014/main" id="{C4D41533-E110-40A5-8B64-0002E0DCBE7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9B9D395-C574-4A13-9A02-484423DFD3CF}"/>
              </a:ext>
            </a:extLst>
          </p:cNvPr>
          <p:cNvSpPr>
            <a:spLocks noGrp="1"/>
          </p:cNvSpPr>
          <p:nvPr>
            <p:ph type="sldNum" sz="quarter" idx="12"/>
          </p:nvPr>
        </p:nvSpPr>
        <p:spPr/>
        <p:txBody>
          <a:bodyPr/>
          <a:lstStyle/>
          <a:p>
            <a:fld id="{0B7937FC-7227-4AFB-8737-3D5069455A4B}" type="slidenum">
              <a:rPr lang="en-GB" smtClean="0"/>
              <a:t>‹#›</a:t>
            </a:fld>
            <a:endParaRPr lang="en-GB"/>
          </a:p>
        </p:txBody>
      </p:sp>
    </p:spTree>
    <p:extLst>
      <p:ext uri="{BB962C8B-B14F-4D97-AF65-F5344CB8AC3E}">
        <p14:creationId xmlns:p14="http://schemas.microsoft.com/office/powerpoint/2010/main" val="2538818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CFDA67-1748-47FB-A96D-5882E8B74EEC}"/>
              </a:ext>
            </a:extLst>
          </p:cNvPr>
          <p:cNvSpPr>
            <a:spLocks noGrp="1"/>
          </p:cNvSpPr>
          <p:nvPr>
            <p:ph type="dt" sz="half" idx="10"/>
          </p:nvPr>
        </p:nvSpPr>
        <p:spPr/>
        <p:txBody>
          <a:bodyPr/>
          <a:lstStyle/>
          <a:p>
            <a:fld id="{D6960381-B993-499F-ACB1-DFB3FD64AA65}" type="datetimeFigureOut">
              <a:rPr lang="en-GB" smtClean="0"/>
              <a:t>26/08/2020</a:t>
            </a:fld>
            <a:endParaRPr lang="en-GB"/>
          </a:p>
        </p:txBody>
      </p:sp>
      <p:sp>
        <p:nvSpPr>
          <p:cNvPr id="3" name="Footer Placeholder 2">
            <a:extLst>
              <a:ext uri="{FF2B5EF4-FFF2-40B4-BE49-F238E27FC236}">
                <a16:creationId xmlns:a16="http://schemas.microsoft.com/office/drawing/2014/main" id="{2175F254-FE8F-4244-8072-EB35450C295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6896899-A856-4189-B7DE-F6446937CEB3}"/>
              </a:ext>
            </a:extLst>
          </p:cNvPr>
          <p:cNvSpPr>
            <a:spLocks noGrp="1"/>
          </p:cNvSpPr>
          <p:nvPr>
            <p:ph type="sldNum" sz="quarter" idx="12"/>
          </p:nvPr>
        </p:nvSpPr>
        <p:spPr/>
        <p:txBody>
          <a:bodyPr/>
          <a:lstStyle/>
          <a:p>
            <a:fld id="{0B7937FC-7227-4AFB-8737-3D5069455A4B}" type="slidenum">
              <a:rPr lang="en-GB" smtClean="0"/>
              <a:t>‹#›</a:t>
            </a:fld>
            <a:endParaRPr lang="en-GB"/>
          </a:p>
        </p:txBody>
      </p:sp>
    </p:spTree>
    <p:extLst>
      <p:ext uri="{BB962C8B-B14F-4D97-AF65-F5344CB8AC3E}">
        <p14:creationId xmlns:p14="http://schemas.microsoft.com/office/powerpoint/2010/main" val="2293409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808A3-484F-4C31-9E43-C2821A63F3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0961BED-F7A1-44DA-894D-177A2F6318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1CFE984-42BC-4C1D-BD16-369D60D744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810599-641D-40D7-8CE4-27E5D5ECC65A}"/>
              </a:ext>
            </a:extLst>
          </p:cNvPr>
          <p:cNvSpPr>
            <a:spLocks noGrp="1"/>
          </p:cNvSpPr>
          <p:nvPr>
            <p:ph type="dt" sz="half" idx="10"/>
          </p:nvPr>
        </p:nvSpPr>
        <p:spPr/>
        <p:txBody>
          <a:bodyPr/>
          <a:lstStyle/>
          <a:p>
            <a:fld id="{D6960381-B993-499F-ACB1-DFB3FD64AA65}" type="datetimeFigureOut">
              <a:rPr lang="en-GB" smtClean="0"/>
              <a:t>26/08/2020</a:t>
            </a:fld>
            <a:endParaRPr lang="en-GB"/>
          </a:p>
        </p:txBody>
      </p:sp>
      <p:sp>
        <p:nvSpPr>
          <p:cNvPr id="6" name="Footer Placeholder 5">
            <a:extLst>
              <a:ext uri="{FF2B5EF4-FFF2-40B4-BE49-F238E27FC236}">
                <a16:creationId xmlns:a16="http://schemas.microsoft.com/office/drawing/2014/main" id="{9C4E950D-E304-4FCD-9E86-633928C773C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5474A44-2E13-4347-AFE7-20CEAFC7361C}"/>
              </a:ext>
            </a:extLst>
          </p:cNvPr>
          <p:cNvSpPr>
            <a:spLocks noGrp="1"/>
          </p:cNvSpPr>
          <p:nvPr>
            <p:ph type="sldNum" sz="quarter" idx="12"/>
          </p:nvPr>
        </p:nvSpPr>
        <p:spPr/>
        <p:txBody>
          <a:bodyPr/>
          <a:lstStyle/>
          <a:p>
            <a:fld id="{0B7937FC-7227-4AFB-8737-3D5069455A4B}" type="slidenum">
              <a:rPr lang="en-GB" smtClean="0"/>
              <a:t>‹#›</a:t>
            </a:fld>
            <a:endParaRPr lang="en-GB"/>
          </a:p>
        </p:txBody>
      </p:sp>
    </p:spTree>
    <p:extLst>
      <p:ext uri="{BB962C8B-B14F-4D97-AF65-F5344CB8AC3E}">
        <p14:creationId xmlns:p14="http://schemas.microsoft.com/office/powerpoint/2010/main" val="2240036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1EC45-D940-471D-BE2F-BABAF840F8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DA3A3F5-0B40-462A-9C0D-3D314395BD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88449DF-60AA-40CE-AD73-9FE666B9DD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B1767D-D0C6-42E4-8766-EBDBE2CFEFC3}"/>
              </a:ext>
            </a:extLst>
          </p:cNvPr>
          <p:cNvSpPr>
            <a:spLocks noGrp="1"/>
          </p:cNvSpPr>
          <p:nvPr>
            <p:ph type="dt" sz="half" idx="10"/>
          </p:nvPr>
        </p:nvSpPr>
        <p:spPr/>
        <p:txBody>
          <a:bodyPr/>
          <a:lstStyle/>
          <a:p>
            <a:fld id="{D6960381-B993-499F-ACB1-DFB3FD64AA65}" type="datetimeFigureOut">
              <a:rPr lang="en-GB" smtClean="0"/>
              <a:t>26/08/2020</a:t>
            </a:fld>
            <a:endParaRPr lang="en-GB"/>
          </a:p>
        </p:txBody>
      </p:sp>
      <p:sp>
        <p:nvSpPr>
          <p:cNvPr id="6" name="Footer Placeholder 5">
            <a:extLst>
              <a:ext uri="{FF2B5EF4-FFF2-40B4-BE49-F238E27FC236}">
                <a16:creationId xmlns:a16="http://schemas.microsoft.com/office/drawing/2014/main" id="{4D97BDBC-253C-4A66-96D4-49F63DF1EA4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CF4CD92-ED10-48E0-A6F6-59CDF3137E64}"/>
              </a:ext>
            </a:extLst>
          </p:cNvPr>
          <p:cNvSpPr>
            <a:spLocks noGrp="1"/>
          </p:cNvSpPr>
          <p:nvPr>
            <p:ph type="sldNum" sz="quarter" idx="12"/>
          </p:nvPr>
        </p:nvSpPr>
        <p:spPr/>
        <p:txBody>
          <a:bodyPr/>
          <a:lstStyle/>
          <a:p>
            <a:fld id="{0B7937FC-7227-4AFB-8737-3D5069455A4B}" type="slidenum">
              <a:rPr lang="en-GB" smtClean="0"/>
              <a:t>‹#›</a:t>
            </a:fld>
            <a:endParaRPr lang="en-GB"/>
          </a:p>
        </p:txBody>
      </p:sp>
    </p:spTree>
    <p:extLst>
      <p:ext uri="{BB962C8B-B14F-4D97-AF65-F5344CB8AC3E}">
        <p14:creationId xmlns:p14="http://schemas.microsoft.com/office/powerpoint/2010/main" val="3534448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0FE41-C0E9-45E5-A0A7-1356EDD7E4A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D01302A-FECC-4DBF-AD15-7F5CA11E3B7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5596CF4-4884-4409-A747-C86AF32E614A}"/>
              </a:ext>
            </a:extLst>
          </p:cNvPr>
          <p:cNvSpPr>
            <a:spLocks noGrp="1"/>
          </p:cNvSpPr>
          <p:nvPr>
            <p:ph type="dt" sz="half" idx="10"/>
          </p:nvPr>
        </p:nvSpPr>
        <p:spPr/>
        <p:txBody>
          <a:bodyPr/>
          <a:lstStyle/>
          <a:p>
            <a:fld id="{D6960381-B993-499F-ACB1-DFB3FD64AA65}" type="datetimeFigureOut">
              <a:rPr lang="en-GB" smtClean="0"/>
              <a:t>26/08/2020</a:t>
            </a:fld>
            <a:endParaRPr lang="en-GB"/>
          </a:p>
        </p:txBody>
      </p:sp>
      <p:sp>
        <p:nvSpPr>
          <p:cNvPr id="5" name="Footer Placeholder 4">
            <a:extLst>
              <a:ext uri="{FF2B5EF4-FFF2-40B4-BE49-F238E27FC236}">
                <a16:creationId xmlns:a16="http://schemas.microsoft.com/office/drawing/2014/main" id="{005E7DA2-2312-4883-BD30-EA3A6FC18F7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7F25598-426E-42F0-919E-986ED661FA6D}"/>
              </a:ext>
            </a:extLst>
          </p:cNvPr>
          <p:cNvSpPr>
            <a:spLocks noGrp="1"/>
          </p:cNvSpPr>
          <p:nvPr>
            <p:ph type="sldNum" sz="quarter" idx="12"/>
          </p:nvPr>
        </p:nvSpPr>
        <p:spPr/>
        <p:txBody>
          <a:bodyPr/>
          <a:lstStyle/>
          <a:p>
            <a:fld id="{0B7937FC-7227-4AFB-8737-3D5069455A4B}" type="slidenum">
              <a:rPr lang="en-GB" smtClean="0"/>
              <a:t>‹#›</a:t>
            </a:fld>
            <a:endParaRPr lang="en-GB"/>
          </a:p>
        </p:txBody>
      </p:sp>
    </p:spTree>
    <p:extLst>
      <p:ext uri="{BB962C8B-B14F-4D97-AF65-F5344CB8AC3E}">
        <p14:creationId xmlns:p14="http://schemas.microsoft.com/office/powerpoint/2010/main" val="130401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F7F1D8-79B8-454B-AD4E-31E58056C15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DA4AB89-033C-4D2B-A2D2-930C5BF7FC8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3D253F-08CE-4DF2-B3AC-F6917A142A45}"/>
              </a:ext>
            </a:extLst>
          </p:cNvPr>
          <p:cNvSpPr>
            <a:spLocks noGrp="1"/>
          </p:cNvSpPr>
          <p:nvPr>
            <p:ph type="dt" sz="half" idx="10"/>
          </p:nvPr>
        </p:nvSpPr>
        <p:spPr/>
        <p:txBody>
          <a:bodyPr/>
          <a:lstStyle/>
          <a:p>
            <a:fld id="{D6960381-B993-499F-ACB1-DFB3FD64AA65}" type="datetimeFigureOut">
              <a:rPr lang="en-GB" smtClean="0"/>
              <a:t>26/08/2020</a:t>
            </a:fld>
            <a:endParaRPr lang="en-GB"/>
          </a:p>
        </p:txBody>
      </p:sp>
      <p:sp>
        <p:nvSpPr>
          <p:cNvPr id="5" name="Footer Placeholder 4">
            <a:extLst>
              <a:ext uri="{FF2B5EF4-FFF2-40B4-BE49-F238E27FC236}">
                <a16:creationId xmlns:a16="http://schemas.microsoft.com/office/drawing/2014/main" id="{8743AF2A-638C-43E6-8066-1715C74C3F1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330B8F8-7271-475D-888E-D78D4C4CE942}"/>
              </a:ext>
            </a:extLst>
          </p:cNvPr>
          <p:cNvSpPr>
            <a:spLocks noGrp="1"/>
          </p:cNvSpPr>
          <p:nvPr>
            <p:ph type="sldNum" sz="quarter" idx="12"/>
          </p:nvPr>
        </p:nvSpPr>
        <p:spPr/>
        <p:txBody>
          <a:bodyPr/>
          <a:lstStyle/>
          <a:p>
            <a:fld id="{0B7937FC-7227-4AFB-8737-3D5069455A4B}" type="slidenum">
              <a:rPr lang="en-GB" smtClean="0"/>
              <a:t>‹#›</a:t>
            </a:fld>
            <a:endParaRPr lang="en-GB"/>
          </a:p>
        </p:txBody>
      </p:sp>
    </p:spTree>
    <p:extLst>
      <p:ext uri="{BB962C8B-B14F-4D97-AF65-F5344CB8AC3E}">
        <p14:creationId xmlns:p14="http://schemas.microsoft.com/office/powerpoint/2010/main" val="2014817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76CC43-D2B3-44E5-B416-345D4AC8CE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288D6F6-46DD-4BAA-9978-49AB07F461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BE48623-8FDE-49F8-9C6D-19B1407ECD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960381-B993-499F-ACB1-DFB3FD64AA65}" type="datetimeFigureOut">
              <a:rPr lang="en-GB" smtClean="0"/>
              <a:t>26/08/2020</a:t>
            </a:fld>
            <a:endParaRPr lang="en-GB"/>
          </a:p>
        </p:txBody>
      </p:sp>
      <p:sp>
        <p:nvSpPr>
          <p:cNvPr id="5" name="Footer Placeholder 4">
            <a:extLst>
              <a:ext uri="{FF2B5EF4-FFF2-40B4-BE49-F238E27FC236}">
                <a16:creationId xmlns:a16="http://schemas.microsoft.com/office/drawing/2014/main" id="{8C29ED7E-5BCA-4AE8-9B04-2D609924DE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6D78B70-2762-4185-AB72-15065DCEC1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7937FC-7227-4AFB-8737-3D5069455A4B}" type="slidenum">
              <a:rPr lang="en-GB" smtClean="0"/>
              <a:t>‹#›</a:t>
            </a:fld>
            <a:endParaRPr lang="en-GB"/>
          </a:p>
        </p:txBody>
      </p:sp>
    </p:spTree>
    <p:extLst>
      <p:ext uri="{BB962C8B-B14F-4D97-AF65-F5344CB8AC3E}">
        <p14:creationId xmlns:p14="http://schemas.microsoft.com/office/powerpoint/2010/main" val="4310026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0.xml"/><Relationship Id="rId1" Type="http://schemas.openxmlformats.org/officeDocument/2006/relationships/slideLayout" Target="../slideLayouts/slideLayout1.xml"/><Relationship Id="rId5" Type="http://schemas.openxmlformats.org/officeDocument/2006/relationships/image" Target="../media/image36.svg"/><Relationship Id="rId4" Type="http://schemas.openxmlformats.org/officeDocument/2006/relationships/image" Target="../media/image35.png"/></Relationships>
</file>

<file path=ppt/slides/_rels/slide6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1.xml"/><Relationship Id="rId1" Type="http://schemas.openxmlformats.org/officeDocument/2006/relationships/slideLayout" Target="../slideLayouts/slideLayout1.xml"/><Relationship Id="rId5" Type="http://schemas.openxmlformats.org/officeDocument/2006/relationships/image" Target="../media/image36.svg"/><Relationship Id="rId4" Type="http://schemas.openxmlformats.org/officeDocument/2006/relationships/image" Target="../media/image35.png"/></Relationships>
</file>

<file path=ppt/slides/_rels/slide61.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36.svg"/><Relationship Id="rId2" Type="http://schemas.openxmlformats.org/officeDocument/2006/relationships/notesSlide" Target="../notesSlides/notesSlide52.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40.svg"/><Relationship Id="rId4" Type="http://schemas.openxmlformats.org/officeDocument/2006/relationships/image" Target="../media/image39.png"/></Relationships>
</file>

<file path=ppt/slides/_rels/slide62.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3.svg"/><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0.svg"/><Relationship Id="rId4" Type="http://schemas.openxmlformats.org/officeDocument/2006/relationships/image" Target="../media/image39.png"/></Relationships>
</file>

<file path=ppt/slides/_rels/slide63.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3.svg"/><Relationship Id="rId2" Type="http://schemas.openxmlformats.org/officeDocument/2006/relationships/notesSlide" Target="../notesSlides/notesSlide54.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0.svg"/><Relationship Id="rId4" Type="http://schemas.openxmlformats.org/officeDocument/2006/relationships/image" Target="../media/image39.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8.xml"/><Relationship Id="rId1" Type="http://schemas.openxmlformats.org/officeDocument/2006/relationships/slideLayout" Target="../slideLayouts/slideLayout1.xml"/><Relationship Id="rId5" Type="http://schemas.openxmlformats.org/officeDocument/2006/relationships/image" Target="../media/image48.png"/><Relationship Id="rId4" Type="http://schemas.openxmlformats.org/officeDocument/2006/relationships/image" Target="../media/image47.gif"/></Relationships>
</file>

<file path=ppt/slides/_rels/slide6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82.xml"/><Relationship Id="rId1" Type="http://schemas.openxmlformats.org/officeDocument/2006/relationships/slideLayout" Target="../slideLayouts/slideLayout1.xml"/><Relationship Id="rId4" Type="http://schemas.openxmlformats.org/officeDocument/2006/relationships/image" Target="../media/image71.jpeg"/></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89.xml"/><Relationship Id="rId1" Type="http://schemas.openxmlformats.org/officeDocument/2006/relationships/slideLayout" Target="../slideLayouts/slideLayout1.xml"/><Relationship Id="rId4" Type="http://schemas.openxmlformats.org/officeDocument/2006/relationships/image" Target="../media/image73.jpeg"/></Relationships>
</file>

<file path=ppt/slides/_rels/slide10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0.xml"/><Relationship Id="rId1" Type="http://schemas.openxmlformats.org/officeDocument/2006/relationships/slideLayout" Target="../slideLayouts/slideLayout1.xml"/><Relationship Id="rId4" Type="http://schemas.openxmlformats.org/officeDocument/2006/relationships/image" Target="../media/image72.jpeg"/></Relationships>
</file>

<file path=ppt/slides/_rels/slide10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1.xml"/><Relationship Id="rId1" Type="http://schemas.openxmlformats.org/officeDocument/2006/relationships/slideLayout" Target="../slideLayouts/slideLayout1.xml"/><Relationship Id="rId4" Type="http://schemas.openxmlformats.org/officeDocument/2006/relationships/image" Target="../media/image72.jpeg"/></Relationships>
</file>

<file path=ppt/slides/_rels/slide10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2.xml"/><Relationship Id="rId1" Type="http://schemas.openxmlformats.org/officeDocument/2006/relationships/slideLayout" Target="../slideLayouts/slideLayout1.xml"/><Relationship Id="rId4" Type="http://schemas.openxmlformats.org/officeDocument/2006/relationships/image" Target="../media/image75.jpeg"/></Relationships>
</file>

<file path=ppt/slides/_rels/slide10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3.xml"/><Relationship Id="rId1" Type="http://schemas.openxmlformats.org/officeDocument/2006/relationships/slideLayout" Target="../slideLayouts/slideLayout1.xml"/><Relationship Id="rId4" Type="http://schemas.openxmlformats.org/officeDocument/2006/relationships/image" Target="../media/image75.jpeg"/></Relationships>
</file>

<file path=ppt/slides/_rels/slide10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4.xml"/><Relationship Id="rId1" Type="http://schemas.openxmlformats.org/officeDocument/2006/relationships/slideLayout" Target="../slideLayouts/slideLayout1.xml"/><Relationship Id="rId4" Type="http://schemas.openxmlformats.org/officeDocument/2006/relationships/image" Target="../media/image75.jpeg"/></Relationships>
</file>

<file path=ppt/slides/_rels/slide10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98.xml"/><Relationship Id="rId1" Type="http://schemas.openxmlformats.org/officeDocument/2006/relationships/slideLayout" Target="../slideLayouts/slideLayout1.xml"/><Relationship Id="rId4" Type="http://schemas.openxmlformats.org/officeDocument/2006/relationships/image" Target="../media/image80.jpeg"/></Relationships>
</file>

<file path=ppt/slides/_rels/slide11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99.xml"/><Relationship Id="rId1" Type="http://schemas.openxmlformats.org/officeDocument/2006/relationships/slideLayout" Target="../slideLayouts/slideLayout1.xml"/><Relationship Id="rId4" Type="http://schemas.openxmlformats.org/officeDocument/2006/relationships/image" Target="../media/image80.jpeg"/></Relationships>
</file>

<file path=ppt/slides/_rels/slide11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00.xml"/><Relationship Id="rId1" Type="http://schemas.openxmlformats.org/officeDocument/2006/relationships/slideLayout" Target="../slideLayouts/slideLayout1.xml"/><Relationship Id="rId4" Type="http://schemas.openxmlformats.org/officeDocument/2006/relationships/image" Target="../media/image80.jpeg"/></Relationships>
</file>

<file path=ppt/slides/_rels/slide11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102.xm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9.xml"/><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12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2.jpeg"/><Relationship Id="rId2" Type="http://schemas.openxmlformats.org/officeDocument/2006/relationships/notesSlide" Target="../notesSlides/notesSlide127.xml"/><Relationship Id="rId1" Type="http://schemas.openxmlformats.org/officeDocument/2006/relationships/slideLayout" Target="../slideLayouts/slideLayout1.xml"/><Relationship Id="rId6" Type="http://schemas.openxmlformats.org/officeDocument/2006/relationships/image" Target="../media/image99.jpeg"/><Relationship Id="rId5" Type="http://schemas.openxmlformats.org/officeDocument/2006/relationships/image" Target="../media/image103.jpeg"/><Relationship Id="rId4" Type="http://schemas.openxmlformats.org/officeDocument/2006/relationships/image" Target="../media/image104.png"/></Relationships>
</file>

<file path=ppt/slides/_rels/slide14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28.xml"/><Relationship Id="rId1" Type="http://schemas.openxmlformats.org/officeDocument/2006/relationships/slideLayout" Target="../slideLayouts/slideLayout2.xml"/><Relationship Id="rId5" Type="http://schemas.openxmlformats.org/officeDocument/2006/relationships/image" Target="../media/image100.jpeg"/><Relationship Id="rId4" Type="http://schemas.openxmlformats.org/officeDocument/2006/relationships/image" Target="../media/image106.jpeg"/></Relationships>
</file>

<file path=ppt/slides/_rels/slide14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29.xml"/><Relationship Id="rId1" Type="http://schemas.openxmlformats.org/officeDocument/2006/relationships/slideLayout" Target="../slideLayouts/slideLayout2.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100.jpeg"/></Relationships>
</file>

<file path=ppt/slides/_rels/slide14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30.xml"/><Relationship Id="rId1" Type="http://schemas.openxmlformats.org/officeDocument/2006/relationships/slideLayout" Target="../slideLayouts/slideLayout2.xml"/><Relationship Id="rId6" Type="http://schemas.openxmlformats.org/officeDocument/2006/relationships/image" Target="../media/image98.jpeg"/><Relationship Id="rId5" Type="http://schemas.openxmlformats.org/officeDocument/2006/relationships/image" Target="../media/image96.jpeg"/><Relationship Id="rId4" Type="http://schemas.openxmlformats.org/officeDocument/2006/relationships/image" Target="../media/image99.jpeg"/></Relationships>
</file>

<file path=ppt/slides/_rels/slide14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31.xml"/><Relationship Id="rId1" Type="http://schemas.openxmlformats.org/officeDocument/2006/relationships/slideLayout" Target="../slideLayouts/slideLayout2.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9.jpeg"/></Relationships>
</file>

<file path=ppt/slides/_rels/slide14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36.xml"/><Relationship Id="rId1" Type="http://schemas.openxmlformats.org/officeDocument/2006/relationships/slideLayout" Target="../slideLayouts/slideLayout2.xml"/><Relationship Id="rId4" Type="http://schemas.openxmlformats.org/officeDocument/2006/relationships/image" Target="../media/image97.jpe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37.xml"/><Relationship Id="rId1" Type="http://schemas.openxmlformats.org/officeDocument/2006/relationships/slideLayout" Target="../slideLayouts/slideLayout1.xml"/><Relationship Id="rId4" Type="http://schemas.openxmlformats.org/officeDocument/2006/relationships/image" Target="../media/image111.png"/></Relationships>
</file>

<file path=ppt/slides/_rels/slide15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38.xml"/><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139.xml"/><Relationship Id="rId1" Type="http://schemas.openxmlformats.org/officeDocument/2006/relationships/slideLayout" Target="../slideLayouts/slideLayout2.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png"/></Relationships>
</file>

<file path=ppt/slides/_rels/slide158.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140.xml"/><Relationship Id="rId1" Type="http://schemas.openxmlformats.org/officeDocument/2006/relationships/slideLayout" Target="../slideLayouts/slideLayout2.xml"/><Relationship Id="rId5" Type="http://schemas.openxmlformats.org/officeDocument/2006/relationships/image" Target="../media/image119.png"/><Relationship Id="rId4" Type="http://schemas.openxmlformats.org/officeDocument/2006/relationships/image" Target="../media/image118.png"/></Relationships>
</file>

<file path=ppt/slides/_rels/slide159.xml.rels><?xml version="1.0" encoding="UTF-8" standalone="yes"?>
<Relationships xmlns="http://schemas.openxmlformats.org/package/2006/relationships"><Relationship Id="rId8" Type="http://schemas.openxmlformats.org/officeDocument/2006/relationships/image" Target="../media/image125.png"/><Relationship Id="rId3" Type="http://schemas.openxmlformats.org/officeDocument/2006/relationships/image" Target="../media/image120.png"/><Relationship Id="rId7" Type="http://schemas.openxmlformats.org/officeDocument/2006/relationships/image" Target="../media/image124.png"/><Relationship Id="rId2" Type="http://schemas.openxmlformats.org/officeDocument/2006/relationships/notesSlide" Target="../notesSlides/notesSlide141.xml"/><Relationship Id="rId1" Type="http://schemas.openxmlformats.org/officeDocument/2006/relationships/slideLayout" Target="../slideLayouts/slideLayout2.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image" Target="../media/image121.png"/></Relationships>
</file>

<file path=ppt/slides/_rels/slide160.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43.xml"/><Relationship Id="rId1" Type="http://schemas.openxmlformats.org/officeDocument/2006/relationships/slideLayout" Target="../slideLayouts/slideLayout2.xml"/><Relationship Id="rId4" Type="http://schemas.openxmlformats.org/officeDocument/2006/relationships/image" Target="../media/image96.jpeg"/></Relationships>
</file>

<file path=ppt/slides/_rels/slide16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46.xml"/><Relationship Id="rId1" Type="http://schemas.openxmlformats.org/officeDocument/2006/relationships/slideLayout" Target="../slideLayouts/slideLayout2.xml"/><Relationship Id="rId4" Type="http://schemas.openxmlformats.org/officeDocument/2006/relationships/image" Target="../media/image131.jpeg"/></Relationships>
</file>

<file path=ppt/slides/_rels/slide166.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47.xml"/><Relationship Id="rId1" Type="http://schemas.openxmlformats.org/officeDocument/2006/relationships/slideLayout" Target="../slideLayouts/slideLayout2.xml"/><Relationship Id="rId4" Type="http://schemas.openxmlformats.org/officeDocument/2006/relationships/image" Target="../media/image133.png"/></Relationships>
</file>

<file path=ppt/slides/_rels/slide167.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48.xml"/><Relationship Id="rId1" Type="http://schemas.openxmlformats.org/officeDocument/2006/relationships/slideLayout" Target="../slideLayouts/slideLayout2.xml"/><Relationship Id="rId4" Type="http://schemas.openxmlformats.org/officeDocument/2006/relationships/image" Target="../media/image135.jpe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49.xml"/><Relationship Id="rId1" Type="http://schemas.openxmlformats.org/officeDocument/2006/relationships/slideLayout" Target="../slideLayouts/slideLayout2.xml"/><Relationship Id="rId4" Type="http://schemas.openxmlformats.org/officeDocument/2006/relationships/image" Target="../media/image137.jpeg"/></Relationships>
</file>

<file path=ppt/slides/_rels/slide170.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153.xml"/><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55.xml"/><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56.xml"/><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57.xml"/><Relationship Id="rId1" Type="http://schemas.openxmlformats.org/officeDocument/2006/relationships/slideLayout" Target="../slideLayouts/slideLayout1.xml"/></Relationships>
</file>

<file path=ppt/slides/_rels/slide179.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58.xml"/><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60.xml"/><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161.xml"/><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162.xml"/><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163.xml"/><Relationship Id="rId1" Type="http://schemas.openxmlformats.org/officeDocument/2006/relationships/slideLayout" Target="../slideLayouts/slideLayout2.xml"/><Relationship Id="rId4" Type="http://schemas.openxmlformats.org/officeDocument/2006/relationships/image" Target="../media/image152.png"/></Relationships>
</file>

<file path=ppt/slides/_rels/slide186.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164.xml"/><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165.xml"/><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166.xml"/><Relationship Id="rId1" Type="http://schemas.openxmlformats.org/officeDocument/2006/relationships/slideLayout" Target="../slideLayouts/slideLayout1.xml"/></Relationships>
</file>

<file path=ppt/slides/_rels/slide190.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167.xml"/><Relationship Id="rId1" Type="http://schemas.openxmlformats.org/officeDocument/2006/relationships/slideLayout" Target="../slideLayouts/slideLayout1.xml"/></Relationships>
</file>

<file path=ppt/slides/_rels/slide191.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169.xml"/><Relationship Id="rId1" Type="http://schemas.openxmlformats.org/officeDocument/2006/relationships/slideLayout" Target="../slideLayouts/slideLayout1.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170.xml"/><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NULL"/><Relationship Id="rId18" Type="http://schemas.openxmlformats.org/officeDocument/2006/relationships/customXml" Target="../ink/ink8.xml"/><Relationship Id="rId26" Type="http://schemas.openxmlformats.org/officeDocument/2006/relationships/customXml" Target="../ink/ink12.xml"/><Relationship Id="rId3" Type="http://schemas.openxmlformats.org/officeDocument/2006/relationships/image" Target="../media/image160.jpeg"/><Relationship Id="rId21" Type="http://schemas.openxmlformats.org/officeDocument/2006/relationships/image" Target="NULL"/><Relationship Id="rId7" Type="http://schemas.openxmlformats.org/officeDocument/2006/relationships/image" Target="NULL"/><Relationship Id="rId12" Type="http://schemas.openxmlformats.org/officeDocument/2006/relationships/customXml" Target="../ink/ink5.xml"/><Relationship Id="rId17" Type="http://schemas.openxmlformats.org/officeDocument/2006/relationships/image" Target="NULL"/><Relationship Id="rId25" Type="http://schemas.openxmlformats.org/officeDocument/2006/relationships/image" Target="NULL"/><Relationship Id="rId2" Type="http://schemas.openxmlformats.org/officeDocument/2006/relationships/notesSlide" Target="../notesSlides/notesSlide171.xml"/><Relationship Id="rId16" Type="http://schemas.openxmlformats.org/officeDocument/2006/relationships/customXml" Target="../ink/ink7.xml"/><Relationship Id="rId20" Type="http://schemas.openxmlformats.org/officeDocument/2006/relationships/customXml" Target="../ink/ink9.xml"/><Relationship Id="rId29"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image" Target="NULL"/><Relationship Id="rId24" Type="http://schemas.openxmlformats.org/officeDocument/2006/relationships/customXml" Target="../ink/ink11.xml"/><Relationship Id="rId5" Type="http://schemas.openxmlformats.org/officeDocument/2006/relationships/image" Target="NULL"/><Relationship Id="rId15" Type="http://schemas.openxmlformats.org/officeDocument/2006/relationships/image" Target="NULL"/><Relationship Id="rId23" Type="http://schemas.openxmlformats.org/officeDocument/2006/relationships/image" Target="NULL"/><Relationship Id="rId28" Type="http://schemas.openxmlformats.org/officeDocument/2006/relationships/customXml" Target="../ink/ink13.xml"/><Relationship Id="rId10" Type="http://schemas.openxmlformats.org/officeDocument/2006/relationships/customXml" Target="../ink/ink4.xml"/><Relationship Id="rId19" Type="http://schemas.openxmlformats.org/officeDocument/2006/relationships/image" Target="NULL"/><Relationship Id="rId4" Type="http://schemas.openxmlformats.org/officeDocument/2006/relationships/customXml" Target="../ink/ink1.xml"/><Relationship Id="rId9" Type="http://schemas.openxmlformats.org/officeDocument/2006/relationships/image" Target="NULL"/><Relationship Id="rId14" Type="http://schemas.openxmlformats.org/officeDocument/2006/relationships/customXml" Target="../ink/ink6.xml"/><Relationship Id="rId22" Type="http://schemas.openxmlformats.org/officeDocument/2006/relationships/customXml" Target="../ink/ink10.xml"/><Relationship Id="rId27" Type="http://schemas.openxmlformats.org/officeDocument/2006/relationships/image" Target="NULL"/></Relationships>
</file>

<file path=ppt/slides/_rels/slide196.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172.xml"/><Relationship Id="rId1" Type="http://schemas.openxmlformats.org/officeDocument/2006/relationships/slideLayout" Target="../slideLayouts/slideLayout1.xml"/></Relationships>
</file>

<file path=ppt/slides/_rels/slide197.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notesSlide" Target="../notesSlides/notesSlide173.xml"/><Relationship Id="rId1" Type="http://schemas.openxmlformats.org/officeDocument/2006/relationships/slideLayout" Target="../slideLayouts/slideLayout1.xml"/></Relationships>
</file>

<file path=ppt/slides/_rels/slide198.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notesSlide" Target="../notesSlides/notesSlide181.xml"/><Relationship Id="rId1" Type="http://schemas.openxmlformats.org/officeDocument/2006/relationships/slideLayout" Target="../slideLayouts/slideLayout1.xml"/></Relationships>
</file>

<file path=ppt/slides/_rels/slide206.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notesSlide" Target="../notesSlides/notesSlide182.xml"/><Relationship Id="rId1" Type="http://schemas.openxmlformats.org/officeDocument/2006/relationships/slideLayout" Target="../slideLayouts/slideLayout1.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183.xml"/><Relationship Id="rId1" Type="http://schemas.openxmlformats.org/officeDocument/2006/relationships/slideLayout" Target="../slideLayouts/slideLayout1.xml"/></Relationships>
</file>

<file path=ppt/slides/_rels/slide209.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3" Type="http://schemas.openxmlformats.org/officeDocument/2006/relationships/image" Target="../media/image170.jpeg"/><Relationship Id="rId2" Type="http://schemas.openxmlformats.org/officeDocument/2006/relationships/notesSlide" Target="../notesSlides/notesSlide185.xml"/><Relationship Id="rId1" Type="http://schemas.openxmlformats.org/officeDocument/2006/relationships/slideLayout" Target="../slideLayouts/slideLayout1.xml"/></Relationships>
</file>

<file path=ppt/slides/_rels/slide211.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notesSlide" Target="../notesSlides/notesSlide186.xml"/><Relationship Id="rId1" Type="http://schemas.openxmlformats.org/officeDocument/2006/relationships/slideLayout" Target="../slideLayouts/slideLayout1.xml"/></Relationships>
</file>

<file path=ppt/slides/_rels/slide212.xml.rels><?xml version="1.0" encoding="UTF-8" standalone="yes"?>
<Relationships xmlns="http://schemas.openxmlformats.org/package/2006/relationships"><Relationship Id="rId3" Type="http://schemas.openxmlformats.org/officeDocument/2006/relationships/image" Target="../media/image172.jpeg"/><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189.xml"/><Relationship Id="rId1" Type="http://schemas.openxmlformats.org/officeDocument/2006/relationships/slideLayout" Target="../slideLayouts/slideLayout1.xml"/><Relationship Id="rId4" Type="http://schemas.openxmlformats.org/officeDocument/2006/relationships/image" Target="../media/image175.png"/></Relationships>
</file>

<file path=ppt/slides/_rels/slide216.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notesSlide" Target="../notesSlides/notesSlide190.xml"/><Relationship Id="rId1" Type="http://schemas.openxmlformats.org/officeDocument/2006/relationships/slideLayout" Target="../slideLayouts/slideLayout1.xml"/></Relationships>
</file>

<file path=ppt/slides/_rels/slide217.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191.xml"/><Relationship Id="rId1" Type="http://schemas.openxmlformats.org/officeDocument/2006/relationships/slideLayout" Target="../slideLayouts/slideLayout1.xml"/></Relationships>
</file>

<file path=ppt/slides/_rels/slide218.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notesSlide" Target="../notesSlides/notesSlide192.xml"/><Relationship Id="rId1" Type="http://schemas.openxmlformats.org/officeDocument/2006/relationships/slideLayout" Target="../slideLayouts/slideLayout1.xml"/></Relationships>
</file>

<file path=ppt/slides/_rels/slide219.xml.rels><?xml version="1.0" encoding="UTF-8" standalone="yes"?>
<Relationships xmlns="http://schemas.openxmlformats.org/package/2006/relationships"><Relationship Id="rId3" Type="http://schemas.openxmlformats.org/officeDocument/2006/relationships/image" Target="../media/image179.jpeg"/><Relationship Id="rId2" Type="http://schemas.openxmlformats.org/officeDocument/2006/relationships/notesSlide" Target="../notesSlides/notesSlide193.xml"/><Relationship Id="rId1" Type="http://schemas.openxmlformats.org/officeDocument/2006/relationships/slideLayout" Target="../slideLayouts/slideLayout1.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194.xml"/><Relationship Id="rId1" Type="http://schemas.openxmlformats.org/officeDocument/2006/relationships/slideLayout" Target="../slideLayouts/slideLayout1.xml"/><Relationship Id="rId4" Type="http://schemas.openxmlformats.org/officeDocument/2006/relationships/image" Target="../media/image181.png"/></Relationships>
</file>

<file path=ppt/slides/_rels/slide222.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195.xml"/><Relationship Id="rId1" Type="http://schemas.openxmlformats.org/officeDocument/2006/relationships/slideLayout" Target="../slideLayouts/slideLayout1.xml"/><Relationship Id="rId5" Type="http://schemas.openxmlformats.org/officeDocument/2006/relationships/image" Target="../media/image181.png"/><Relationship Id="rId4" Type="http://schemas.openxmlformats.org/officeDocument/2006/relationships/image" Target="../media/image183.png"/></Relationships>
</file>

<file path=ppt/slides/_rels/slide223.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notesSlide" Target="../notesSlides/notesSlide196.xml"/><Relationship Id="rId1" Type="http://schemas.openxmlformats.org/officeDocument/2006/relationships/slideLayout" Target="../slideLayouts/slideLayout1.xml"/></Relationships>
</file>

<file path=ppt/slides/_rels/slide224.xml.rels><?xml version="1.0" encoding="UTF-8" standalone="yes"?>
<Relationships xmlns="http://schemas.openxmlformats.org/package/2006/relationships"><Relationship Id="rId3" Type="http://schemas.openxmlformats.org/officeDocument/2006/relationships/image" Target="../media/image185.jpeg"/><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3" Type="http://schemas.openxmlformats.org/officeDocument/2006/relationships/image" Target="../media/image186.jpeg"/><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3" Type="http://schemas.openxmlformats.org/officeDocument/2006/relationships/image" Target="../media/image187.jpeg"/><Relationship Id="rId2" Type="http://schemas.openxmlformats.org/officeDocument/2006/relationships/notesSlide" Target="../notesSlides/notesSlide199.xml"/><Relationship Id="rId1" Type="http://schemas.openxmlformats.org/officeDocument/2006/relationships/slideLayout" Target="../slideLayouts/slideLayout1.xml"/></Relationships>
</file>

<file path=ppt/slides/_rels/slide228.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201.xml"/><Relationship Id="rId1" Type="http://schemas.openxmlformats.org/officeDocument/2006/relationships/slideLayout" Target="../slideLayouts/slideLayout1.xml"/><Relationship Id="rId4" Type="http://schemas.openxmlformats.org/officeDocument/2006/relationships/image" Target="../media/image189.png"/></Relationships>
</file>

<file path=ppt/slides/_rels/slide230.xml.rels><?xml version="1.0" encoding="UTF-8" standalone="yes"?>
<Relationships xmlns="http://schemas.openxmlformats.org/package/2006/relationships"><Relationship Id="rId3" Type="http://schemas.openxmlformats.org/officeDocument/2006/relationships/image" Target="../media/image190.jpeg"/><Relationship Id="rId2" Type="http://schemas.openxmlformats.org/officeDocument/2006/relationships/notesSlide" Target="../notesSlides/notesSlide202.xml"/><Relationship Id="rId1" Type="http://schemas.openxmlformats.org/officeDocument/2006/relationships/slideLayout" Target="../slideLayouts/slideLayout1.xml"/></Relationships>
</file>

<file path=ppt/slides/_rels/slide231.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notesSlide" Target="../notesSlides/notesSlide203.xml"/><Relationship Id="rId1" Type="http://schemas.openxmlformats.org/officeDocument/2006/relationships/slideLayout" Target="../slideLayouts/slideLayout1.xml"/></Relationships>
</file>

<file path=ppt/slides/_rels/slide232.xml.rels><?xml version="1.0" encoding="UTF-8" standalone="yes"?>
<Relationships xmlns="http://schemas.openxmlformats.org/package/2006/relationships"><Relationship Id="rId3" Type="http://schemas.openxmlformats.org/officeDocument/2006/relationships/image" Target="../media/image192.jpeg"/><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3" Type="http://schemas.openxmlformats.org/officeDocument/2006/relationships/image" Target="../media/image193.jpeg"/><Relationship Id="rId2" Type="http://schemas.openxmlformats.org/officeDocument/2006/relationships/notesSlide" Target="../notesSlides/notesSlide205.xml"/><Relationship Id="rId1" Type="http://schemas.openxmlformats.org/officeDocument/2006/relationships/slideLayout" Target="../slideLayouts/slideLayout1.xml"/><Relationship Id="rId4" Type="http://schemas.openxmlformats.org/officeDocument/2006/relationships/image" Target="../media/image194.jpeg"/></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3" Type="http://schemas.openxmlformats.org/officeDocument/2006/relationships/image" Target="../media/image195.jpeg"/><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3" Type="http://schemas.openxmlformats.org/officeDocument/2006/relationships/image" Target="../media/image196.jpeg"/><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3" Type="http://schemas.openxmlformats.org/officeDocument/2006/relationships/image" Target="../media/image197.jpeg"/><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3" Type="http://schemas.openxmlformats.org/officeDocument/2006/relationships/image" Target="../media/image198.jpeg"/><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3" Type="http://schemas.openxmlformats.org/officeDocument/2006/relationships/image" Target="../media/image199.jpeg"/><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3" Type="http://schemas.openxmlformats.org/officeDocument/2006/relationships/image" Target="../media/image199.jpeg"/><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3" Type="http://schemas.openxmlformats.org/officeDocument/2006/relationships/image" Target="../media/image200.jpeg"/><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3" Type="http://schemas.openxmlformats.org/officeDocument/2006/relationships/image" Target="../media/image200.jpeg"/><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3" Type="http://schemas.openxmlformats.org/officeDocument/2006/relationships/image" Target="../media/image201.jpeg"/><Relationship Id="rId2" Type="http://schemas.openxmlformats.org/officeDocument/2006/relationships/notesSlide" Target="../notesSlides/notesSlide214.xml"/><Relationship Id="rId1" Type="http://schemas.openxmlformats.org/officeDocument/2006/relationships/slideLayout" Target="../slideLayouts/slideLayout1.xml"/></Relationships>
</file>

<file path=ppt/slides/_rels/slide245.xml.rels><?xml version="1.0" encoding="UTF-8" standalone="yes"?>
<Relationships xmlns="http://schemas.openxmlformats.org/package/2006/relationships"><Relationship Id="rId3" Type="http://schemas.openxmlformats.org/officeDocument/2006/relationships/image" Target="../media/image202.jpeg"/><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3" Type="http://schemas.openxmlformats.org/officeDocument/2006/relationships/image" Target="../media/image202.jpeg"/><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B700D-46ED-4D19-B55A-0CE45782FD82}"/>
              </a:ext>
            </a:extLst>
          </p:cNvPr>
          <p:cNvSpPr>
            <a:spLocks noGrp="1"/>
          </p:cNvSpPr>
          <p:nvPr>
            <p:ph type="title"/>
          </p:nvPr>
        </p:nvSpPr>
        <p:spPr/>
        <p:txBody>
          <a:bodyPr/>
          <a:lstStyle/>
          <a:p>
            <a:r>
              <a:rPr lang="en-GB" dirty="0"/>
              <a:t>Recognise that angles are measured in degrees and estimate their size</a:t>
            </a:r>
          </a:p>
        </p:txBody>
      </p:sp>
      <p:sp>
        <p:nvSpPr>
          <p:cNvPr id="3" name="Content Placeholder 2">
            <a:extLst>
              <a:ext uri="{FF2B5EF4-FFF2-40B4-BE49-F238E27FC236}">
                <a16:creationId xmlns:a16="http://schemas.microsoft.com/office/drawing/2014/main" id="{F167E9DC-50F5-4134-A32E-793D34E31265}"/>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2027085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54A41E-A7EF-4657-9D63-01C4E7DF409C}"/>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A3DE2771-3B08-4B3D-BFDB-113AB03B4128}"/>
              </a:ext>
            </a:extLst>
          </p:cNvPr>
          <p:cNvSpPr/>
          <p:nvPr/>
        </p:nvSpPr>
        <p:spPr>
          <a:xfrm>
            <a:off x="56122" y="50000"/>
            <a:ext cx="12079317" cy="1569660"/>
          </a:xfrm>
          <a:prstGeom prst="rect">
            <a:avLst/>
          </a:prstGeom>
        </p:spPr>
        <p:txBody>
          <a:bodyPr wrap="square">
            <a:spAutoFit/>
          </a:bodyPr>
          <a:lstStyle/>
          <a:p>
            <a:r>
              <a:rPr lang="en-US" sz="3200" b="1" dirty="0"/>
              <a:t>Kirsty says, ‘When you double the size of an acute angle, you always get an obtuse angle.’</a:t>
            </a:r>
          </a:p>
          <a:p>
            <a:r>
              <a:rPr lang="en-US" sz="3200" b="1" dirty="0"/>
              <a:t>Explain why Kirsty is not correct.</a:t>
            </a:r>
          </a:p>
        </p:txBody>
      </p:sp>
      <p:sp>
        <p:nvSpPr>
          <p:cNvPr id="5" name="Rectangle 4">
            <a:extLst>
              <a:ext uri="{FF2B5EF4-FFF2-40B4-BE49-F238E27FC236}">
                <a16:creationId xmlns:a16="http://schemas.microsoft.com/office/drawing/2014/main" id="{CCE03782-0D3E-45B9-A2D3-DF71290A1688}"/>
              </a:ext>
            </a:extLst>
          </p:cNvPr>
          <p:cNvSpPr/>
          <p:nvPr/>
        </p:nvSpPr>
        <p:spPr>
          <a:xfrm>
            <a:off x="794022" y="1761006"/>
            <a:ext cx="6302814" cy="523220"/>
          </a:xfrm>
          <a:prstGeom prst="rect">
            <a:avLst/>
          </a:prstGeom>
        </p:spPr>
        <p:txBody>
          <a:bodyPr wrap="square">
            <a:spAutoFit/>
          </a:bodyPr>
          <a:lstStyle/>
          <a:p>
            <a:r>
              <a:rPr lang="en-GB" sz="2800" b="1" dirty="0">
                <a:solidFill>
                  <a:srgbClr val="FF0000"/>
                </a:solidFill>
                <a:latin typeface="Arial Black" panose="020B0A04020102020204" pitchFamily="34" charset="0"/>
              </a:rPr>
              <a:t>An acute angle is less than 90°</a:t>
            </a:r>
          </a:p>
        </p:txBody>
      </p:sp>
      <p:sp>
        <p:nvSpPr>
          <p:cNvPr id="6" name="Rectangle 5">
            <a:extLst>
              <a:ext uri="{FF2B5EF4-FFF2-40B4-BE49-F238E27FC236}">
                <a16:creationId xmlns:a16="http://schemas.microsoft.com/office/drawing/2014/main" id="{325DABB7-ABEE-4F6D-9F2B-3821A8E4E8F4}"/>
              </a:ext>
            </a:extLst>
          </p:cNvPr>
          <p:cNvSpPr/>
          <p:nvPr/>
        </p:nvSpPr>
        <p:spPr>
          <a:xfrm>
            <a:off x="794022" y="2419249"/>
            <a:ext cx="6302814" cy="523220"/>
          </a:xfrm>
          <a:prstGeom prst="rect">
            <a:avLst/>
          </a:prstGeom>
        </p:spPr>
        <p:txBody>
          <a:bodyPr wrap="square">
            <a:spAutoFit/>
          </a:bodyPr>
          <a:lstStyle/>
          <a:p>
            <a:r>
              <a:rPr lang="en-GB" sz="2800" b="1" dirty="0">
                <a:solidFill>
                  <a:srgbClr val="FF0000"/>
                </a:solidFill>
                <a:latin typeface="Arial Black" panose="020B0A04020102020204" pitchFamily="34" charset="0"/>
              </a:rPr>
              <a:t>1° is an acute angle</a:t>
            </a:r>
          </a:p>
        </p:txBody>
      </p:sp>
      <p:sp>
        <p:nvSpPr>
          <p:cNvPr id="7" name="Rectangle 6">
            <a:extLst>
              <a:ext uri="{FF2B5EF4-FFF2-40B4-BE49-F238E27FC236}">
                <a16:creationId xmlns:a16="http://schemas.microsoft.com/office/drawing/2014/main" id="{D74BA330-6A69-42A6-99E4-2F837D770AB9}"/>
              </a:ext>
            </a:extLst>
          </p:cNvPr>
          <p:cNvSpPr/>
          <p:nvPr/>
        </p:nvSpPr>
        <p:spPr>
          <a:xfrm>
            <a:off x="794022" y="3077492"/>
            <a:ext cx="8363626" cy="523220"/>
          </a:xfrm>
          <a:prstGeom prst="rect">
            <a:avLst/>
          </a:prstGeom>
        </p:spPr>
        <p:txBody>
          <a:bodyPr wrap="square">
            <a:spAutoFit/>
          </a:bodyPr>
          <a:lstStyle/>
          <a:p>
            <a:r>
              <a:rPr lang="en-GB" sz="2800" b="1" dirty="0">
                <a:solidFill>
                  <a:srgbClr val="FF0000"/>
                </a:solidFill>
                <a:latin typeface="Arial Black" panose="020B0A04020102020204" pitchFamily="34" charset="0"/>
              </a:rPr>
              <a:t>Double 1° is 2° which is still less than 90°</a:t>
            </a:r>
          </a:p>
        </p:txBody>
      </p:sp>
    </p:spTree>
    <p:extLst>
      <p:ext uri="{BB962C8B-B14F-4D97-AF65-F5344CB8AC3E}">
        <p14:creationId xmlns:p14="http://schemas.microsoft.com/office/powerpoint/2010/main" val="2293702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018A33-130F-432C-AD01-5003DA0A7C3A}"/>
              </a:ext>
            </a:extLst>
          </p:cNvPr>
          <p:cNvSpPr/>
          <p:nvPr/>
        </p:nvSpPr>
        <p:spPr>
          <a:xfrm>
            <a:off x="56123" y="50000"/>
            <a:ext cx="4897303" cy="584775"/>
          </a:xfrm>
          <a:prstGeom prst="rect">
            <a:avLst/>
          </a:prstGeom>
        </p:spPr>
        <p:txBody>
          <a:bodyPr wrap="non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Estimate the size of angle x.</a:t>
            </a:r>
          </a:p>
        </p:txBody>
      </p:sp>
      <p:pic>
        <p:nvPicPr>
          <p:cNvPr id="4" name="Picture 3" descr="https://app.doublestruck.eu/content/K2_REAS/HTML/Q/QGFY547_files/img01.jpg">
            <a:extLst>
              <a:ext uri="{FF2B5EF4-FFF2-40B4-BE49-F238E27FC236}">
                <a16:creationId xmlns:a16="http://schemas.microsoft.com/office/drawing/2014/main" id="{CBAD526C-F12F-43FB-A729-F567FC148A0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311283" y="1043774"/>
            <a:ext cx="6418550" cy="1569660"/>
          </a:xfrm>
          <a:prstGeom prst="rect">
            <a:avLst/>
          </a:prstGeom>
          <a:noFill/>
          <a:ln>
            <a:noFill/>
          </a:ln>
        </p:spPr>
      </p:pic>
      <p:sp>
        <p:nvSpPr>
          <p:cNvPr id="5" name="Rectangle 4">
            <a:extLst>
              <a:ext uri="{FF2B5EF4-FFF2-40B4-BE49-F238E27FC236}">
                <a16:creationId xmlns:a16="http://schemas.microsoft.com/office/drawing/2014/main" id="{49762CA4-C935-4765-82CD-9E430B79538B}"/>
              </a:ext>
            </a:extLst>
          </p:cNvPr>
          <p:cNvSpPr/>
          <p:nvPr/>
        </p:nvSpPr>
        <p:spPr>
          <a:xfrm>
            <a:off x="56123" y="3082412"/>
            <a:ext cx="10208712" cy="1569660"/>
          </a:xfrm>
          <a:prstGeom prst="rect">
            <a:avLst/>
          </a:prstGeom>
        </p:spPr>
        <p:txBody>
          <a:bodyPr wrap="square">
            <a:spAutoFit/>
          </a:bodyPr>
          <a:lstStyle/>
          <a:p>
            <a:pPr>
              <a:spcAft>
                <a:spcPts val="0"/>
              </a:spcAft>
            </a:pPr>
            <a:r>
              <a:rPr lang="en-GB" sz="3200" b="1" dirty="0">
                <a:effectLst/>
                <a:latin typeface="Calibri" panose="020F0502020204030204" pitchFamily="34" charset="0"/>
                <a:ea typeface="Calibri" panose="020F0502020204030204" pitchFamily="34" charset="0"/>
                <a:cs typeface="Times New Roman" panose="02020603050405020304" pitchFamily="18" charset="0"/>
              </a:rPr>
              <a:t>Circle the closest estimate.</a:t>
            </a:r>
          </a:p>
          <a:p>
            <a:pPr>
              <a:spcAft>
                <a:spcPts val="0"/>
              </a:spcAft>
            </a:pP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GB" sz="3200" dirty="0">
                <a:latin typeface="Calibri" panose="020F0502020204030204" pitchFamily="34" charset="0"/>
                <a:ea typeface="Calibri" panose="020F0502020204030204" pitchFamily="34" charset="0"/>
                <a:cs typeface="Times New Roman" panose="02020603050405020304" pitchFamily="18" charset="0"/>
              </a:rPr>
              <a:t>       170°         310°         190°         260°         180°</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Oval 1">
            <a:extLst>
              <a:ext uri="{FF2B5EF4-FFF2-40B4-BE49-F238E27FC236}">
                <a16:creationId xmlns:a16="http://schemas.microsoft.com/office/drawing/2014/main" id="{02E86168-04E2-40D2-86AD-183AA0B9C587}"/>
              </a:ext>
            </a:extLst>
          </p:cNvPr>
          <p:cNvSpPr/>
          <p:nvPr/>
        </p:nvSpPr>
        <p:spPr>
          <a:xfrm>
            <a:off x="3659801" y="3748292"/>
            <a:ext cx="1313238" cy="1218444"/>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CDB76F15-265C-403E-9B42-259A44A48BA6}"/>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55107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ABB47-41EC-488C-9069-CDAEBD9EDD19}"/>
              </a:ext>
            </a:extLst>
          </p:cNvPr>
          <p:cNvSpPr>
            <a:spLocks noGrp="1"/>
          </p:cNvSpPr>
          <p:nvPr>
            <p:ph type="title"/>
          </p:nvPr>
        </p:nvSpPr>
        <p:spPr/>
        <p:txBody>
          <a:bodyPr/>
          <a:lstStyle/>
          <a:p>
            <a:r>
              <a:rPr lang="en-GB" dirty="0"/>
              <a:t>Find missing angles on a straight line</a:t>
            </a:r>
          </a:p>
        </p:txBody>
      </p:sp>
      <p:sp>
        <p:nvSpPr>
          <p:cNvPr id="3" name="Content Placeholder 2">
            <a:extLst>
              <a:ext uri="{FF2B5EF4-FFF2-40B4-BE49-F238E27FC236}">
                <a16:creationId xmlns:a16="http://schemas.microsoft.com/office/drawing/2014/main" id="{25F9D7FD-5383-4861-BF5C-C9CC6226BC8F}"/>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458863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4E0CD4-5B41-4CE8-9502-61C80DF76671}"/>
              </a:ext>
            </a:extLst>
          </p:cNvPr>
          <p:cNvPicPr>
            <a:picLocks noChangeAspect="1"/>
          </p:cNvPicPr>
          <p:nvPr/>
        </p:nvPicPr>
        <p:blipFill>
          <a:blip r:embed="rId3"/>
          <a:stretch>
            <a:fillRect/>
          </a:stretch>
        </p:blipFill>
        <p:spPr>
          <a:xfrm>
            <a:off x="549639" y="741871"/>
            <a:ext cx="4084991" cy="1988461"/>
          </a:xfrm>
          <a:prstGeom prst="rect">
            <a:avLst/>
          </a:prstGeom>
        </p:spPr>
      </p:pic>
      <p:sp>
        <p:nvSpPr>
          <p:cNvPr id="4" name="Rectangle 3">
            <a:extLst>
              <a:ext uri="{FF2B5EF4-FFF2-40B4-BE49-F238E27FC236}">
                <a16:creationId xmlns:a16="http://schemas.microsoft.com/office/drawing/2014/main" id="{4CEF945D-8504-40DB-90C3-237042DB3AE9}"/>
              </a:ext>
            </a:extLst>
          </p:cNvPr>
          <p:cNvSpPr/>
          <p:nvPr/>
        </p:nvSpPr>
        <p:spPr>
          <a:xfrm>
            <a:off x="56123" y="50000"/>
            <a:ext cx="7531421" cy="584775"/>
          </a:xfrm>
          <a:prstGeom prst="rect">
            <a:avLst/>
          </a:prstGeom>
        </p:spPr>
        <p:txBody>
          <a:bodyPr wrap="non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Calculate the size of angle x in the diagram.</a:t>
            </a:r>
          </a:p>
        </p:txBody>
      </p:sp>
      <p:sp>
        <p:nvSpPr>
          <p:cNvPr id="6" name="Rectangle 5">
            <a:extLst>
              <a:ext uri="{FF2B5EF4-FFF2-40B4-BE49-F238E27FC236}">
                <a16:creationId xmlns:a16="http://schemas.microsoft.com/office/drawing/2014/main" id="{7B00C150-00DF-4CFF-B755-0D202FB78A7C}"/>
              </a:ext>
            </a:extLst>
          </p:cNvPr>
          <p:cNvSpPr/>
          <p:nvPr/>
        </p:nvSpPr>
        <p:spPr>
          <a:xfrm>
            <a:off x="4400884" y="1435282"/>
            <a:ext cx="1074057" cy="3889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latin typeface="Arial Black" panose="020B0A04020102020204" pitchFamily="34" charset="0"/>
            </a:endParaRPr>
          </a:p>
        </p:txBody>
      </p:sp>
      <p:sp>
        <p:nvSpPr>
          <p:cNvPr id="7" name="Rectangle 6">
            <a:extLst>
              <a:ext uri="{FF2B5EF4-FFF2-40B4-BE49-F238E27FC236}">
                <a16:creationId xmlns:a16="http://schemas.microsoft.com/office/drawing/2014/main" id="{C535753C-A66F-430F-98E4-3624C1171E3D}"/>
              </a:ext>
            </a:extLst>
          </p:cNvPr>
          <p:cNvSpPr/>
          <p:nvPr/>
        </p:nvSpPr>
        <p:spPr>
          <a:xfrm>
            <a:off x="4888351" y="955788"/>
            <a:ext cx="4464132" cy="523220"/>
          </a:xfrm>
          <a:prstGeom prst="rect">
            <a:avLst/>
          </a:prstGeom>
        </p:spPr>
        <p:txBody>
          <a:bodyPr wrap="square">
            <a:spAutoFit/>
          </a:bodyPr>
          <a:lstStyle/>
          <a:p>
            <a:r>
              <a:rPr lang="en-GB" sz="2800" b="1" i="1" dirty="0">
                <a:solidFill>
                  <a:srgbClr val="FF0000"/>
                </a:solidFill>
                <a:latin typeface="Arial Black" panose="020B0A04020102020204" pitchFamily="34" charset="0"/>
              </a:rPr>
              <a:t>x</a:t>
            </a:r>
            <a:r>
              <a:rPr lang="en-GB" sz="2800" b="1" dirty="0">
                <a:solidFill>
                  <a:srgbClr val="FF0000"/>
                </a:solidFill>
                <a:latin typeface="Arial Black" panose="020B0A04020102020204" pitchFamily="34" charset="0"/>
              </a:rPr>
              <a:t> = 180° - 63°</a:t>
            </a:r>
          </a:p>
        </p:txBody>
      </p:sp>
      <p:sp>
        <p:nvSpPr>
          <p:cNvPr id="8" name="Rectangle 7">
            <a:extLst>
              <a:ext uri="{FF2B5EF4-FFF2-40B4-BE49-F238E27FC236}">
                <a16:creationId xmlns:a16="http://schemas.microsoft.com/office/drawing/2014/main" id="{AC617C1B-027D-4980-BF86-08B9FF47AC9F}"/>
              </a:ext>
            </a:extLst>
          </p:cNvPr>
          <p:cNvSpPr/>
          <p:nvPr/>
        </p:nvSpPr>
        <p:spPr>
          <a:xfrm>
            <a:off x="4888351" y="1483471"/>
            <a:ext cx="4464132" cy="523220"/>
          </a:xfrm>
          <a:prstGeom prst="rect">
            <a:avLst/>
          </a:prstGeom>
        </p:spPr>
        <p:txBody>
          <a:bodyPr wrap="square">
            <a:spAutoFit/>
          </a:bodyPr>
          <a:lstStyle/>
          <a:p>
            <a:r>
              <a:rPr lang="en-GB" sz="2800" b="1" i="1" dirty="0">
                <a:solidFill>
                  <a:srgbClr val="FF0000"/>
                </a:solidFill>
                <a:latin typeface="Arial Black" panose="020B0A04020102020204" pitchFamily="34" charset="0"/>
              </a:rPr>
              <a:t>x</a:t>
            </a:r>
            <a:r>
              <a:rPr lang="en-GB" sz="2800" b="1" dirty="0">
                <a:solidFill>
                  <a:srgbClr val="FF0000"/>
                </a:solidFill>
                <a:latin typeface="Arial Black" panose="020B0A04020102020204" pitchFamily="34" charset="0"/>
              </a:rPr>
              <a:t> = 117°</a:t>
            </a:r>
          </a:p>
        </p:txBody>
      </p:sp>
      <p:sp>
        <p:nvSpPr>
          <p:cNvPr id="9" name="Rectangle 8">
            <a:extLst>
              <a:ext uri="{FF2B5EF4-FFF2-40B4-BE49-F238E27FC236}">
                <a16:creationId xmlns:a16="http://schemas.microsoft.com/office/drawing/2014/main" id="{D0B6DFB3-9736-4D7D-B63C-AF7CAE0E31AA}"/>
              </a:ext>
            </a:extLst>
          </p:cNvPr>
          <p:cNvSpPr/>
          <p:nvPr/>
        </p:nvSpPr>
        <p:spPr>
          <a:xfrm>
            <a:off x="631494" y="2693447"/>
            <a:ext cx="4464132" cy="954107"/>
          </a:xfrm>
          <a:prstGeom prst="rect">
            <a:avLst/>
          </a:prstGeom>
        </p:spPr>
        <p:txBody>
          <a:bodyPr wrap="square">
            <a:spAutoFit/>
          </a:bodyPr>
          <a:lstStyle/>
          <a:p>
            <a:r>
              <a:rPr lang="en-GB" sz="2800" dirty="0">
                <a:solidFill>
                  <a:srgbClr val="FF0000"/>
                </a:solidFill>
                <a:latin typeface="Calibri" panose="020F0502020204030204" pitchFamily="34" charset="0"/>
              </a:rPr>
              <a:t>Angles on a straight line add up to 180°.</a:t>
            </a:r>
          </a:p>
        </p:txBody>
      </p:sp>
      <p:sp>
        <p:nvSpPr>
          <p:cNvPr id="10" name="Rectangle 9">
            <a:extLst>
              <a:ext uri="{FF2B5EF4-FFF2-40B4-BE49-F238E27FC236}">
                <a16:creationId xmlns:a16="http://schemas.microsoft.com/office/drawing/2014/main" id="{881242DF-826A-41EB-9B3E-3E07E067808B}"/>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4469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BBDC98F-E6CD-4472-9AA0-ED29204BF855}"/>
              </a:ext>
            </a:extLst>
          </p:cNvPr>
          <p:cNvPicPr>
            <a:picLocks noChangeAspect="1"/>
          </p:cNvPicPr>
          <p:nvPr/>
        </p:nvPicPr>
        <p:blipFill>
          <a:blip r:embed="rId3"/>
          <a:stretch>
            <a:fillRect/>
          </a:stretch>
        </p:blipFill>
        <p:spPr>
          <a:xfrm>
            <a:off x="351694" y="1068552"/>
            <a:ext cx="6991642" cy="5436138"/>
          </a:xfrm>
          <a:prstGeom prst="rect">
            <a:avLst/>
          </a:prstGeom>
        </p:spPr>
      </p:pic>
      <p:sp>
        <p:nvSpPr>
          <p:cNvPr id="2" name="Rectangle 1">
            <a:extLst>
              <a:ext uri="{FF2B5EF4-FFF2-40B4-BE49-F238E27FC236}">
                <a16:creationId xmlns:a16="http://schemas.microsoft.com/office/drawing/2014/main" id="{5FD568C5-FA69-4D5D-B705-7919CB4AF6E9}"/>
              </a:ext>
            </a:extLst>
          </p:cNvPr>
          <p:cNvSpPr/>
          <p:nvPr/>
        </p:nvSpPr>
        <p:spPr>
          <a:xfrm>
            <a:off x="56123" y="50000"/>
            <a:ext cx="7686913" cy="584775"/>
          </a:xfrm>
          <a:prstGeom prst="rect">
            <a:avLst/>
          </a:prstGeom>
        </p:spPr>
        <p:txBody>
          <a:bodyPr wrap="non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Calculate the size of angle y in this diagram.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FC832691-3EA3-4000-B4C2-B5BE499AE00A}"/>
              </a:ext>
            </a:extLst>
          </p:cNvPr>
          <p:cNvSpPr/>
          <p:nvPr/>
        </p:nvSpPr>
        <p:spPr>
          <a:xfrm>
            <a:off x="6807200" y="4531409"/>
            <a:ext cx="1074057" cy="3889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latin typeface="Arial Black" panose="020B0A04020102020204" pitchFamily="34" charset="0"/>
            </a:endParaRPr>
          </a:p>
        </p:txBody>
      </p:sp>
      <p:sp>
        <p:nvSpPr>
          <p:cNvPr id="5" name="Rectangle 4">
            <a:extLst>
              <a:ext uri="{FF2B5EF4-FFF2-40B4-BE49-F238E27FC236}">
                <a16:creationId xmlns:a16="http://schemas.microsoft.com/office/drawing/2014/main" id="{60214029-0473-419F-99C0-5971D5122467}"/>
              </a:ext>
            </a:extLst>
          </p:cNvPr>
          <p:cNvSpPr/>
          <p:nvPr/>
        </p:nvSpPr>
        <p:spPr>
          <a:xfrm>
            <a:off x="7294667" y="2489618"/>
            <a:ext cx="4464132" cy="954107"/>
          </a:xfrm>
          <a:prstGeom prst="rect">
            <a:avLst/>
          </a:prstGeom>
        </p:spPr>
        <p:txBody>
          <a:bodyPr wrap="square">
            <a:spAutoFit/>
          </a:bodyPr>
          <a:lstStyle/>
          <a:p>
            <a:r>
              <a:rPr lang="en-GB" sz="2800" dirty="0">
                <a:solidFill>
                  <a:srgbClr val="FF0000"/>
                </a:solidFill>
                <a:latin typeface="Calibri" panose="020F0502020204030204" pitchFamily="34" charset="0"/>
              </a:rPr>
              <a:t>Angles on a straight line add up to 180°.</a:t>
            </a:r>
          </a:p>
        </p:txBody>
      </p:sp>
      <p:sp>
        <p:nvSpPr>
          <p:cNvPr id="6" name="Rectangle 5">
            <a:extLst>
              <a:ext uri="{FF2B5EF4-FFF2-40B4-BE49-F238E27FC236}">
                <a16:creationId xmlns:a16="http://schemas.microsoft.com/office/drawing/2014/main" id="{0D5A247B-13DB-43F0-9CB5-6F486128274E}"/>
              </a:ext>
            </a:extLst>
          </p:cNvPr>
          <p:cNvSpPr/>
          <p:nvPr/>
        </p:nvSpPr>
        <p:spPr>
          <a:xfrm>
            <a:off x="7294667" y="3528695"/>
            <a:ext cx="4464132" cy="523220"/>
          </a:xfrm>
          <a:prstGeom prst="rect">
            <a:avLst/>
          </a:prstGeom>
        </p:spPr>
        <p:txBody>
          <a:bodyPr wrap="square">
            <a:spAutoFit/>
          </a:bodyPr>
          <a:lstStyle/>
          <a:p>
            <a:r>
              <a:rPr lang="en-GB" sz="2800" b="1" dirty="0">
                <a:solidFill>
                  <a:srgbClr val="FF0000"/>
                </a:solidFill>
                <a:latin typeface="Arial Black" panose="020B0A04020102020204" pitchFamily="34" charset="0"/>
              </a:rPr>
              <a:t>y = 180° - 90° - 65°</a:t>
            </a:r>
          </a:p>
        </p:txBody>
      </p:sp>
      <p:sp>
        <p:nvSpPr>
          <p:cNvPr id="7" name="Rectangle 6">
            <a:extLst>
              <a:ext uri="{FF2B5EF4-FFF2-40B4-BE49-F238E27FC236}">
                <a16:creationId xmlns:a16="http://schemas.microsoft.com/office/drawing/2014/main" id="{613A1C38-E61E-46E2-A84C-241980939E91}"/>
              </a:ext>
            </a:extLst>
          </p:cNvPr>
          <p:cNvSpPr/>
          <p:nvPr/>
        </p:nvSpPr>
        <p:spPr>
          <a:xfrm>
            <a:off x="7294667" y="4051915"/>
            <a:ext cx="4464132" cy="523220"/>
          </a:xfrm>
          <a:prstGeom prst="rect">
            <a:avLst/>
          </a:prstGeom>
        </p:spPr>
        <p:txBody>
          <a:bodyPr wrap="square">
            <a:spAutoFit/>
          </a:bodyPr>
          <a:lstStyle/>
          <a:p>
            <a:r>
              <a:rPr lang="en-GB" sz="2800" b="1" dirty="0">
                <a:solidFill>
                  <a:srgbClr val="FF0000"/>
                </a:solidFill>
                <a:latin typeface="Arial Black" panose="020B0A04020102020204" pitchFamily="34" charset="0"/>
              </a:rPr>
              <a:t>y = 180° - 155°</a:t>
            </a:r>
          </a:p>
        </p:txBody>
      </p:sp>
      <p:sp>
        <p:nvSpPr>
          <p:cNvPr id="8" name="Rectangle 7">
            <a:extLst>
              <a:ext uri="{FF2B5EF4-FFF2-40B4-BE49-F238E27FC236}">
                <a16:creationId xmlns:a16="http://schemas.microsoft.com/office/drawing/2014/main" id="{8481E71A-3EA6-41A2-8863-00A097D79DDA}"/>
              </a:ext>
            </a:extLst>
          </p:cNvPr>
          <p:cNvSpPr/>
          <p:nvPr/>
        </p:nvSpPr>
        <p:spPr>
          <a:xfrm>
            <a:off x="7294667" y="4579598"/>
            <a:ext cx="4464132" cy="523220"/>
          </a:xfrm>
          <a:prstGeom prst="rect">
            <a:avLst/>
          </a:prstGeom>
        </p:spPr>
        <p:txBody>
          <a:bodyPr wrap="square">
            <a:spAutoFit/>
          </a:bodyPr>
          <a:lstStyle/>
          <a:p>
            <a:r>
              <a:rPr lang="en-GB" sz="2800" b="1" dirty="0">
                <a:solidFill>
                  <a:srgbClr val="FF0000"/>
                </a:solidFill>
                <a:latin typeface="Arial Black" panose="020B0A04020102020204" pitchFamily="34" charset="0"/>
              </a:rPr>
              <a:t>y = 25°</a:t>
            </a:r>
          </a:p>
        </p:txBody>
      </p:sp>
      <p:sp>
        <p:nvSpPr>
          <p:cNvPr id="9" name="Rectangle 8">
            <a:extLst>
              <a:ext uri="{FF2B5EF4-FFF2-40B4-BE49-F238E27FC236}">
                <a16:creationId xmlns:a16="http://schemas.microsoft.com/office/drawing/2014/main" id="{A65B385F-0470-4EC1-B59E-4CC7AA5C9A31}"/>
              </a:ext>
            </a:extLst>
          </p:cNvPr>
          <p:cNvSpPr/>
          <p:nvPr/>
        </p:nvSpPr>
        <p:spPr>
          <a:xfrm>
            <a:off x="5195222" y="4779652"/>
            <a:ext cx="1074057" cy="646331"/>
          </a:xfrm>
          <a:prstGeom prst="rect">
            <a:avLst/>
          </a:prstGeom>
        </p:spPr>
        <p:txBody>
          <a:bodyPr wrap="square">
            <a:spAutoFit/>
          </a:bodyPr>
          <a:lstStyle/>
          <a:p>
            <a:r>
              <a:rPr lang="en-GB" sz="3600" b="1" dirty="0">
                <a:solidFill>
                  <a:srgbClr val="FF0000"/>
                </a:solidFill>
                <a:latin typeface="Arial Black" panose="020B0A04020102020204" pitchFamily="34" charset="0"/>
              </a:rPr>
              <a:t>25°</a:t>
            </a:r>
          </a:p>
        </p:txBody>
      </p:sp>
      <p:sp>
        <p:nvSpPr>
          <p:cNvPr id="10" name="Rectangle 9">
            <a:extLst>
              <a:ext uri="{FF2B5EF4-FFF2-40B4-BE49-F238E27FC236}">
                <a16:creationId xmlns:a16="http://schemas.microsoft.com/office/drawing/2014/main" id="{754604C4-9E0C-46FA-BB8E-FAF521E0EEF2}"/>
              </a:ext>
            </a:extLst>
          </p:cNvPr>
          <p:cNvSpPr/>
          <p:nvPr/>
        </p:nvSpPr>
        <p:spPr>
          <a:xfrm>
            <a:off x="7294667" y="1875161"/>
            <a:ext cx="4464132" cy="523220"/>
          </a:xfrm>
          <a:prstGeom prst="rect">
            <a:avLst/>
          </a:prstGeom>
        </p:spPr>
        <p:txBody>
          <a:bodyPr wrap="square">
            <a:spAutoFit/>
          </a:bodyPr>
          <a:lstStyle/>
          <a:p>
            <a:r>
              <a:rPr lang="en-GB" sz="2800" dirty="0">
                <a:solidFill>
                  <a:srgbClr val="FF0000"/>
                </a:solidFill>
                <a:latin typeface="Calibri" panose="020F0502020204030204" pitchFamily="34" charset="0"/>
              </a:rPr>
              <a:t>A right angle is 90°.</a:t>
            </a:r>
          </a:p>
        </p:txBody>
      </p:sp>
      <p:sp>
        <p:nvSpPr>
          <p:cNvPr id="11" name="Rectangle 10">
            <a:extLst>
              <a:ext uri="{FF2B5EF4-FFF2-40B4-BE49-F238E27FC236}">
                <a16:creationId xmlns:a16="http://schemas.microsoft.com/office/drawing/2014/main" id="{1638AAE1-6FCE-4FAF-ADD5-4EC711867CCA}"/>
              </a:ext>
            </a:extLst>
          </p:cNvPr>
          <p:cNvSpPr/>
          <p:nvPr/>
        </p:nvSpPr>
        <p:spPr>
          <a:xfrm>
            <a:off x="3847515" y="3429000"/>
            <a:ext cx="1071290" cy="646331"/>
          </a:xfrm>
          <a:prstGeom prst="rect">
            <a:avLst/>
          </a:prstGeom>
        </p:spPr>
        <p:txBody>
          <a:bodyPr wrap="square">
            <a:spAutoFit/>
          </a:bodyPr>
          <a:lstStyle/>
          <a:p>
            <a:r>
              <a:rPr lang="en-GB" sz="3600" b="1" dirty="0">
                <a:solidFill>
                  <a:srgbClr val="FF0000"/>
                </a:solidFill>
                <a:latin typeface="Arial Black" panose="020B0A04020102020204" pitchFamily="34" charset="0"/>
              </a:rPr>
              <a:t>90°</a:t>
            </a:r>
          </a:p>
        </p:txBody>
      </p:sp>
      <p:sp>
        <p:nvSpPr>
          <p:cNvPr id="12" name="Rectangle 11">
            <a:extLst>
              <a:ext uri="{FF2B5EF4-FFF2-40B4-BE49-F238E27FC236}">
                <a16:creationId xmlns:a16="http://schemas.microsoft.com/office/drawing/2014/main" id="{E3531CAB-1276-4C4B-BF1A-FA62D6CC5B63}"/>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3889091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C48FFC-16A0-48F5-A72D-ACDD20E39C1B}"/>
              </a:ext>
            </a:extLst>
          </p:cNvPr>
          <p:cNvPicPr>
            <a:picLocks noChangeAspect="1"/>
          </p:cNvPicPr>
          <p:nvPr/>
        </p:nvPicPr>
        <p:blipFill>
          <a:blip r:embed="rId3"/>
          <a:stretch>
            <a:fillRect/>
          </a:stretch>
        </p:blipFill>
        <p:spPr>
          <a:xfrm>
            <a:off x="351964" y="2640707"/>
            <a:ext cx="11150445" cy="4097717"/>
          </a:xfrm>
          <a:prstGeom prst="rect">
            <a:avLst/>
          </a:prstGeom>
        </p:spPr>
      </p:pic>
      <p:sp>
        <p:nvSpPr>
          <p:cNvPr id="2" name="Rectangle 1">
            <a:extLst>
              <a:ext uri="{FF2B5EF4-FFF2-40B4-BE49-F238E27FC236}">
                <a16:creationId xmlns:a16="http://schemas.microsoft.com/office/drawing/2014/main" id="{98745668-5F8B-4124-BD45-DF17EF5F0E72}"/>
              </a:ext>
            </a:extLst>
          </p:cNvPr>
          <p:cNvSpPr/>
          <p:nvPr/>
        </p:nvSpPr>
        <p:spPr>
          <a:xfrm>
            <a:off x="56123" y="50000"/>
            <a:ext cx="8436733" cy="584775"/>
          </a:xfrm>
          <a:prstGeom prst="rect">
            <a:avLst/>
          </a:prstGeom>
        </p:spPr>
        <p:txBody>
          <a:bodyPr wrap="non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PQ is a straight line. Calculate the size of angle x.</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3D63AC90-CE95-4AAE-BFCF-2867B27ABA0A}"/>
              </a:ext>
            </a:extLst>
          </p:cNvPr>
          <p:cNvSpPr/>
          <p:nvPr/>
        </p:nvSpPr>
        <p:spPr>
          <a:xfrm>
            <a:off x="3983789" y="2782819"/>
            <a:ext cx="1074057" cy="3889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latin typeface="Arial Black" panose="020B0A04020102020204" pitchFamily="34" charset="0"/>
            </a:endParaRPr>
          </a:p>
        </p:txBody>
      </p:sp>
      <p:sp>
        <p:nvSpPr>
          <p:cNvPr id="5" name="Rectangle 4">
            <a:extLst>
              <a:ext uri="{FF2B5EF4-FFF2-40B4-BE49-F238E27FC236}">
                <a16:creationId xmlns:a16="http://schemas.microsoft.com/office/drawing/2014/main" id="{1620FD7D-F31F-43C1-BB43-5E84DF5190E3}"/>
              </a:ext>
            </a:extLst>
          </p:cNvPr>
          <p:cNvSpPr/>
          <p:nvPr/>
        </p:nvSpPr>
        <p:spPr>
          <a:xfrm>
            <a:off x="4471256" y="741028"/>
            <a:ext cx="4464132" cy="954107"/>
          </a:xfrm>
          <a:prstGeom prst="rect">
            <a:avLst/>
          </a:prstGeom>
        </p:spPr>
        <p:txBody>
          <a:bodyPr wrap="square">
            <a:spAutoFit/>
          </a:bodyPr>
          <a:lstStyle/>
          <a:p>
            <a:r>
              <a:rPr lang="en-GB" sz="2800" dirty="0">
                <a:solidFill>
                  <a:srgbClr val="FF0000"/>
                </a:solidFill>
                <a:latin typeface="Calibri" panose="020F0502020204030204" pitchFamily="34" charset="0"/>
              </a:rPr>
              <a:t>Angles on a straight line add up to 180°.</a:t>
            </a:r>
          </a:p>
        </p:txBody>
      </p:sp>
      <p:sp>
        <p:nvSpPr>
          <p:cNvPr id="6" name="Rectangle 5">
            <a:extLst>
              <a:ext uri="{FF2B5EF4-FFF2-40B4-BE49-F238E27FC236}">
                <a16:creationId xmlns:a16="http://schemas.microsoft.com/office/drawing/2014/main" id="{B3DC3E47-0EE1-4072-BC13-110512FC8C8F}"/>
              </a:ext>
            </a:extLst>
          </p:cNvPr>
          <p:cNvSpPr/>
          <p:nvPr/>
        </p:nvSpPr>
        <p:spPr>
          <a:xfrm>
            <a:off x="4471256" y="1780105"/>
            <a:ext cx="4464132" cy="523220"/>
          </a:xfrm>
          <a:prstGeom prst="rect">
            <a:avLst/>
          </a:prstGeom>
        </p:spPr>
        <p:txBody>
          <a:bodyPr wrap="square">
            <a:spAutoFit/>
          </a:bodyPr>
          <a:lstStyle/>
          <a:p>
            <a:r>
              <a:rPr lang="en-GB" sz="2800" b="1" dirty="0">
                <a:solidFill>
                  <a:srgbClr val="FF0000"/>
                </a:solidFill>
                <a:latin typeface="Arial Black" panose="020B0A04020102020204" pitchFamily="34" charset="0"/>
              </a:rPr>
              <a:t>x = 180° - 47° - 26°</a:t>
            </a:r>
          </a:p>
        </p:txBody>
      </p:sp>
      <p:sp>
        <p:nvSpPr>
          <p:cNvPr id="7" name="Rectangle 6">
            <a:extLst>
              <a:ext uri="{FF2B5EF4-FFF2-40B4-BE49-F238E27FC236}">
                <a16:creationId xmlns:a16="http://schemas.microsoft.com/office/drawing/2014/main" id="{9449D35B-B4B4-426B-9045-3F98CF8147FB}"/>
              </a:ext>
            </a:extLst>
          </p:cNvPr>
          <p:cNvSpPr/>
          <p:nvPr/>
        </p:nvSpPr>
        <p:spPr>
          <a:xfrm>
            <a:off x="4471256" y="2303325"/>
            <a:ext cx="4464132" cy="523220"/>
          </a:xfrm>
          <a:prstGeom prst="rect">
            <a:avLst/>
          </a:prstGeom>
        </p:spPr>
        <p:txBody>
          <a:bodyPr wrap="square">
            <a:spAutoFit/>
          </a:bodyPr>
          <a:lstStyle/>
          <a:p>
            <a:r>
              <a:rPr lang="en-GB" sz="2800" b="1" dirty="0">
                <a:solidFill>
                  <a:srgbClr val="FF0000"/>
                </a:solidFill>
                <a:latin typeface="Arial Black" panose="020B0A04020102020204" pitchFamily="34" charset="0"/>
              </a:rPr>
              <a:t>x = 180° - 73°</a:t>
            </a:r>
          </a:p>
        </p:txBody>
      </p:sp>
      <p:sp>
        <p:nvSpPr>
          <p:cNvPr id="8" name="Rectangle 7">
            <a:extLst>
              <a:ext uri="{FF2B5EF4-FFF2-40B4-BE49-F238E27FC236}">
                <a16:creationId xmlns:a16="http://schemas.microsoft.com/office/drawing/2014/main" id="{DEBFF0FC-0AE0-4AFC-B938-541BDF6B889C}"/>
              </a:ext>
            </a:extLst>
          </p:cNvPr>
          <p:cNvSpPr/>
          <p:nvPr/>
        </p:nvSpPr>
        <p:spPr>
          <a:xfrm>
            <a:off x="4471256" y="2831008"/>
            <a:ext cx="4464132" cy="523220"/>
          </a:xfrm>
          <a:prstGeom prst="rect">
            <a:avLst/>
          </a:prstGeom>
        </p:spPr>
        <p:txBody>
          <a:bodyPr wrap="square">
            <a:spAutoFit/>
          </a:bodyPr>
          <a:lstStyle/>
          <a:p>
            <a:r>
              <a:rPr lang="en-GB" sz="2800" b="1" dirty="0">
                <a:solidFill>
                  <a:srgbClr val="FF0000"/>
                </a:solidFill>
                <a:latin typeface="Arial Black" panose="020B0A04020102020204" pitchFamily="34" charset="0"/>
              </a:rPr>
              <a:t>x = 107°</a:t>
            </a:r>
          </a:p>
        </p:txBody>
      </p:sp>
      <p:sp>
        <p:nvSpPr>
          <p:cNvPr id="9" name="Rectangle 8">
            <a:extLst>
              <a:ext uri="{FF2B5EF4-FFF2-40B4-BE49-F238E27FC236}">
                <a16:creationId xmlns:a16="http://schemas.microsoft.com/office/drawing/2014/main" id="{A6D386FF-4F48-410A-A341-1F8975CE1C0E}"/>
              </a:ext>
            </a:extLst>
          </p:cNvPr>
          <p:cNvSpPr/>
          <p:nvPr/>
        </p:nvSpPr>
        <p:spPr>
          <a:xfrm>
            <a:off x="5371684" y="4202139"/>
            <a:ext cx="1494336" cy="646331"/>
          </a:xfrm>
          <a:prstGeom prst="rect">
            <a:avLst/>
          </a:prstGeom>
        </p:spPr>
        <p:txBody>
          <a:bodyPr wrap="square">
            <a:spAutoFit/>
          </a:bodyPr>
          <a:lstStyle/>
          <a:p>
            <a:r>
              <a:rPr lang="en-GB" sz="3600" b="1" dirty="0">
                <a:solidFill>
                  <a:srgbClr val="FF0000"/>
                </a:solidFill>
                <a:latin typeface="Arial Black" panose="020B0A04020102020204" pitchFamily="34" charset="0"/>
              </a:rPr>
              <a:t>107°</a:t>
            </a:r>
          </a:p>
        </p:txBody>
      </p:sp>
      <p:sp>
        <p:nvSpPr>
          <p:cNvPr id="10" name="Rectangle 9">
            <a:extLst>
              <a:ext uri="{FF2B5EF4-FFF2-40B4-BE49-F238E27FC236}">
                <a16:creationId xmlns:a16="http://schemas.microsoft.com/office/drawing/2014/main" id="{6F0581A4-21E7-4B1B-8013-7C23957A9132}"/>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1706421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app.doublestruck.eu/content/K2_REAS/HTML/Q/QGFY657_files/img01.jpg">
            <a:extLst>
              <a:ext uri="{FF2B5EF4-FFF2-40B4-BE49-F238E27FC236}">
                <a16:creationId xmlns:a16="http://schemas.microsoft.com/office/drawing/2014/main" id="{25999838-3385-44C8-8DD5-B1E06D96EBA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4574" y="696376"/>
            <a:ext cx="7244860" cy="5967394"/>
          </a:xfrm>
          <a:prstGeom prst="rect">
            <a:avLst/>
          </a:prstGeom>
          <a:noFill/>
          <a:ln>
            <a:noFill/>
          </a:ln>
        </p:spPr>
      </p:pic>
      <p:sp>
        <p:nvSpPr>
          <p:cNvPr id="22" name="Rectangle 21">
            <a:extLst>
              <a:ext uri="{FF2B5EF4-FFF2-40B4-BE49-F238E27FC236}">
                <a16:creationId xmlns:a16="http://schemas.microsoft.com/office/drawing/2014/main" id="{6A26ACBC-F590-43C7-A646-04032EC9CBFF}"/>
              </a:ext>
            </a:extLst>
          </p:cNvPr>
          <p:cNvSpPr/>
          <p:nvPr/>
        </p:nvSpPr>
        <p:spPr>
          <a:xfrm>
            <a:off x="6807200" y="4531409"/>
            <a:ext cx="1074057" cy="3889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latin typeface="Arial Black" panose="020B0A04020102020204" pitchFamily="34" charset="0"/>
            </a:endParaRPr>
          </a:p>
        </p:txBody>
      </p:sp>
      <p:sp>
        <p:nvSpPr>
          <p:cNvPr id="2" name="Rectangle 1">
            <a:extLst>
              <a:ext uri="{FF2B5EF4-FFF2-40B4-BE49-F238E27FC236}">
                <a16:creationId xmlns:a16="http://schemas.microsoft.com/office/drawing/2014/main" id="{64947CC7-520C-4895-A086-2E238642B2DB}"/>
              </a:ext>
            </a:extLst>
          </p:cNvPr>
          <p:cNvSpPr/>
          <p:nvPr/>
        </p:nvSpPr>
        <p:spPr>
          <a:xfrm>
            <a:off x="56123" y="48142"/>
            <a:ext cx="4521109" cy="584775"/>
          </a:xfrm>
          <a:prstGeom prst="rect">
            <a:avLst/>
          </a:prstGeom>
        </p:spPr>
        <p:txBody>
          <a:bodyPr wrap="non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Here is a regular octagon.</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2F4706F6-0913-400F-8B9A-DD8320E554F3}"/>
              </a:ext>
            </a:extLst>
          </p:cNvPr>
          <p:cNvSpPr/>
          <p:nvPr/>
        </p:nvSpPr>
        <p:spPr>
          <a:xfrm>
            <a:off x="4664360" y="696376"/>
            <a:ext cx="6380465" cy="584775"/>
          </a:xfrm>
          <a:prstGeom prst="rect">
            <a:avLst/>
          </a:prstGeom>
        </p:spPr>
        <p:txBody>
          <a:bodyPr wrap="non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Calculate the sizes of angles </a:t>
            </a:r>
            <a:r>
              <a:rPr lang="en-US" sz="3200" b="1" i="1" dirty="0">
                <a:latin typeface="Calibri" panose="020F0502020204030204" pitchFamily="34" charset="0"/>
                <a:ea typeface="Times New Roman" panose="02020603050405020304" pitchFamily="18" charset="0"/>
                <a:cs typeface="Times New Roman" panose="02020603050405020304" pitchFamily="18" charset="0"/>
              </a:rPr>
              <a:t>a</a:t>
            </a:r>
            <a:r>
              <a:rPr lang="en-US" sz="3200" b="1" dirty="0">
                <a:latin typeface="Calibri" panose="020F0502020204030204" pitchFamily="34" charset="0"/>
                <a:ea typeface="Times New Roman" panose="02020603050405020304" pitchFamily="18" charset="0"/>
                <a:cs typeface="Times New Roman" panose="02020603050405020304" pitchFamily="18" charset="0"/>
              </a:rPr>
              <a:t> and </a:t>
            </a:r>
            <a:r>
              <a:rPr lang="en-US" sz="3200" b="1" i="1" dirty="0">
                <a:latin typeface="Calibri" panose="020F0502020204030204" pitchFamily="34" charset="0"/>
                <a:ea typeface="Times New Roman" panose="02020603050405020304" pitchFamily="18" charset="0"/>
                <a:cs typeface="Times New Roman" panose="02020603050405020304" pitchFamily="18" charset="0"/>
              </a:rPr>
              <a:t>b.</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A232477D-0655-4FE8-AE3E-6FCAC6B8F936}"/>
              </a:ext>
            </a:extLst>
          </p:cNvPr>
          <p:cNvSpPr/>
          <p:nvPr/>
        </p:nvSpPr>
        <p:spPr>
          <a:xfrm>
            <a:off x="7294667" y="1489345"/>
            <a:ext cx="4739490" cy="954107"/>
          </a:xfrm>
          <a:prstGeom prst="rect">
            <a:avLst/>
          </a:prstGeom>
        </p:spPr>
        <p:txBody>
          <a:bodyPr wrap="square">
            <a:spAutoFit/>
          </a:bodyPr>
          <a:lstStyle/>
          <a:p>
            <a:r>
              <a:rPr lang="en-GB" sz="2800" dirty="0">
                <a:solidFill>
                  <a:srgbClr val="FF0000"/>
                </a:solidFill>
                <a:latin typeface="Calibri" panose="020F0502020204030204" pitchFamily="34" charset="0"/>
              </a:rPr>
              <a:t>Angles in a </a:t>
            </a:r>
            <a:r>
              <a:rPr lang="en-GB" sz="2800" u="sng" dirty="0">
                <a:solidFill>
                  <a:srgbClr val="FF0000"/>
                </a:solidFill>
                <a:latin typeface="Calibri" panose="020F0502020204030204" pitchFamily="34" charset="0"/>
              </a:rPr>
              <a:t>regular</a:t>
            </a:r>
            <a:r>
              <a:rPr lang="en-GB" sz="2800" dirty="0">
                <a:solidFill>
                  <a:srgbClr val="FF0000"/>
                </a:solidFill>
                <a:latin typeface="Calibri" panose="020F0502020204030204" pitchFamily="34" charset="0"/>
              </a:rPr>
              <a:t> shape are the same size.</a:t>
            </a:r>
          </a:p>
        </p:txBody>
      </p:sp>
      <p:sp>
        <p:nvSpPr>
          <p:cNvPr id="6" name="Rectangle 5">
            <a:extLst>
              <a:ext uri="{FF2B5EF4-FFF2-40B4-BE49-F238E27FC236}">
                <a16:creationId xmlns:a16="http://schemas.microsoft.com/office/drawing/2014/main" id="{9A7F5176-3EEC-476A-A399-B25B65BC752A}"/>
              </a:ext>
            </a:extLst>
          </p:cNvPr>
          <p:cNvSpPr/>
          <p:nvPr/>
        </p:nvSpPr>
        <p:spPr>
          <a:xfrm>
            <a:off x="2782521" y="4165161"/>
            <a:ext cx="1065562" cy="523220"/>
          </a:xfrm>
          <a:prstGeom prst="rect">
            <a:avLst/>
          </a:prstGeom>
        </p:spPr>
        <p:txBody>
          <a:bodyPr wrap="square">
            <a:spAutoFit/>
          </a:bodyPr>
          <a:lstStyle/>
          <a:p>
            <a:r>
              <a:rPr lang="en-GB" sz="2800" b="1" dirty="0">
                <a:solidFill>
                  <a:srgbClr val="FF0000"/>
                </a:solidFill>
                <a:latin typeface="Arial Black" panose="020B0A04020102020204" pitchFamily="34" charset="0"/>
              </a:rPr>
              <a:t>135°</a:t>
            </a:r>
          </a:p>
        </p:txBody>
      </p:sp>
      <p:sp>
        <p:nvSpPr>
          <p:cNvPr id="7" name="Rectangle 6">
            <a:extLst>
              <a:ext uri="{FF2B5EF4-FFF2-40B4-BE49-F238E27FC236}">
                <a16:creationId xmlns:a16="http://schemas.microsoft.com/office/drawing/2014/main" id="{C8A146CF-62FC-431B-96BD-054C5B66EFC8}"/>
              </a:ext>
            </a:extLst>
          </p:cNvPr>
          <p:cNvSpPr/>
          <p:nvPr/>
        </p:nvSpPr>
        <p:spPr>
          <a:xfrm>
            <a:off x="7294667" y="2489618"/>
            <a:ext cx="4464132" cy="954107"/>
          </a:xfrm>
          <a:prstGeom prst="rect">
            <a:avLst/>
          </a:prstGeom>
        </p:spPr>
        <p:txBody>
          <a:bodyPr wrap="square">
            <a:spAutoFit/>
          </a:bodyPr>
          <a:lstStyle/>
          <a:p>
            <a:r>
              <a:rPr lang="en-GB" sz="2800" dirty="0">
                <a:solidFill>
                  <a:srgbClr val="FF0000"/>
                </a:solidFill>
                <a:latin typeface="Calibri" panose="020F0502020204030204" pitchFamily="34" charset="0"/>
              </a:rPr>
              <a:t>Angles on a straight line add up to 180°.</a:t>
            </a:r>
          </a:p>
        </p:txBody>
      </p:sp>
      <p:sp>
        <p:nvSpPr>
          <p:cNvPr id="8" name="Rectangle 7">
            <a:extLst>
              <a:ext uri="{FF2B5EF4-FFF2-40B4-BE49-F238E27FC236}">
                <a16:creationId xmlns:a16="http://schemas.microsoft.com/office/drawing/2014/main" id="{3D31D96D-81C2-4EC6-8B31-08F430BB7981}"/>
              </a:ext>
            </a:extLst>
          </p:cNvPr>
          <p:cNvSpPr/>
          <p:nvPr/>
        </p:nvSpPr>
        <p:spPr>
          <a:xfrm>
            <a:off x="7294667" y="3528695"/>
            <a:ext cx="4464132" cy="523220"/>
          </a:xfrm>
          <a:prstGeom prst="rect">
            <a:avLst/>
          </a:prstGeom>
        </p:spPr>
        <p:txBody>
          <a:bodyPr wrap="square">
            <a:spAutoFit/>
          </a:bodyPr>
          <a:lstStyle/>
          <a:p>
            <a:r>
              <a:rPr lang="en-GB" sz="2800" b="1" dirty="0">
                <a:solidFill>
                  <a:srgbClr val="FF0000"/>
                </a:solidFill>
                <a:latin typeface="Arial Black" panose="020B0A04020102020204" pitchFamily="34" charset="0"/>
              </a:rPr>
              <a:t>b = 180° - 135°</a:t>
            </a:r>
          </a:p>
        </p:txBody>
      </p:sp>
      <p:sp>
        <p:nvSpPr>
          <p:cNvPr id="9" name="Rectangle 8">
            <a:extLst>
              <a:ext uri="{FF2B5EF4-FFF2-40B4-BE49-F238E27FC236}">
                <a16:creationId xmlns:a16="http://schemas.microsoft.com/office/drawing/2014/main" id="{C7F11745-7C39-40D6-B363-1487FC9BB0F1}"/>
              </a:ext>
            </a:extLst>
          </p:cNvPr>
          <p:cNvSpPr/>
          <p:nvPr/>
        </p:nvSpPr>
        <p:spPr>
          <a:xfrm>
            <a:off x="7294667" y="4051915"/>
            <a:ext cx="4464132" cy="523220"/>
          </a:xfrm>
          <a:prstGeom prst="rect">
            <a:avLst/>
          </a:prstGeom>
        </p:spPr>
        <p:txBody>
          <a:bodyPr wrap="square">
            <a:spAutoFit/>
          </a:bodyPr>
          <a:lstStyle/>
          <a:p>
            <a:r>
              <a:rPr lang="en-GB" sz="2800" b="1" dirty="0">
                <a:solidFill>
                  <a:srgbClr val="FF0000"/>
                </a:solidFill>
                <a:latin typeface="Arial Black" panose="020B0A04020102020204" pitchFamily="34" charset="0"/>
              </a:rPr>
              <a:t>b = 45°</a:t>
            </a:r>
          </a:p>
        </p:txBody>
      </p:sp>
      <p:cxnSp>
        <p:nvCxnSpPr>
          <p:cNvPr id="10" name="Straight Connector 9">
            <a:extLst>
              <a:ext uri="{FF2B5EF4-FFF2-40B4-BE49-F238E27FC236}">
                <a16:creationId xmlns:a16="http://schemas.microsoft.com/office/drawing/2014/main" id="{A67BB8CC-6785-4DD8-BE30-94A7D798D5F1}"/>
              </a:ext>
            </a:extLst>
          </p:cNvPr>
          <p:cNvCxnSpPr>
            <a:cxnSpLocks/>
          </p:cNvCxnSpPr>
          <p:nvPr/>
        </p:nvCxnSpPr>
        <p:spPr>
          <a:xfrm>
            <a:off x="1974457" y="4704565"/>
            <a:ext cx="361714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506B077D-CAC9-48E0-99A2-FB0D2A269CC6}"/>
              </a:ext>
            </a:extLst>
          </p:cNvPr>
          <p:cNvSpPr/>
          <p:nvPr/>
        </p:nvSpPr>
        <p:spPr>
          <a:xfrm>
            <a:off x="4449474" y="4008189"/>
            <a:ext cx="895720" cy="523220"/>
          </a:xfrm>
          <a:prstGeom prst="rect">
            <a:avLst/>
          </a:prstGeom>
        </p:spPr>
        <p:txBody>
          <a:bodyPr wrap="square">
            <a:spAutoFit/>
          </a:bodyPr>
          <a:lstStyle/>
          <a:p>
            <a:r>
              <a:rPr lang="en-GB" sz="2800" b="1" dirty="0">
                <a:solidFill>
                  <a:srgbClr val="FF0000"/>
                </a:solidFill>
                <a:latin typeface="Arial Black" panose="020B0A04020102020204" pitchFamily="34" charset="0"/>
              </a:rPr>
              <a:t>45°</a:t>
            </a:r>
          </a:p>
        </p:txBody>
      </p:sp>
      <p:cxnSp>
        <p:nvCxnSpPr>
          <p:cNvPr id="15" name="Straight Connector 14">
            <a:extLst>
              <a:ext uri="{FF2B5EF4-FFF2-40B4-BE49-F238E27FC236}">
                <a16:creationId xmlns:a16="http://schemas.microsoft.com/office/drawing/2014/main" id="{E988AC9D-1823-4D19-8F18-2F39E5B4C49E}"/>
              </a:ext>
            </a:extLst>
          </p:cNvPr>
          <p:cNvCxnSpPr>
            <a:cxnSpLocks/>
          </p:cNvCxnSpPr>
          <p:nvPr/>
        </p:nvCxnSpPr>
        <p:spPr>
          <a:xfrm flipV="1">
            <a:off x="2475319" y="3664029"/>
            <a:ext cx="2030926" cy="201813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2A5C8982-6118-4A87-9C35-25BC92AFAF64}"/>
              </a:ext>
            </a:extLst>
          </p:cNvPr>
          <p:cNvSpPr/>
          <p:nvPr/>
        </p:nvSpPr>
        <p:spPr>
          <a:xfrm>
            <a:off x="7294667" y="4579598"/>
            <a:ext cx="4464132" cy="523220"/>
          </a:xfrm>
          <a:prstGeom prst="rect">
            <a:avLst/>
          </a:prstGeom>
        </p:spPr>
        <p:txBody>
          <a:bodyPr wrap="square">
            <a:spAutoFit/>
          </a:bodyPr>
          <a:lstStyle/>
          <a:p>
            <a:r>
              <a:rPr lang="en-GB" sz="2800" b="1" dirty="0">
                <a:solidFill>
                  <a:srgbClr val="FF0000"/>
                </a:solidFill>
                <a:latin typeface="Arial Black" panose="020B0A04020102020204" pitchFamily="34" charset="0"/>
              </a:rPr>
              <a:t>a = 180° - 45°</a:t>
            </a:r>
          </a:p>
        </p:txBody>
      </p:sp>
      <p:sp>
        <p:nvSpPr>
          <p:cNvPr id="21" name="Rectangle 20">
            <a:extLst>
              <a:ext uri="{FF2B5EF4-FFF2-40B4-BE49-F238E27FC236}">
                <a16:creationId xmlns:a16="http://schemas.microsoft.com/office/drawing/2014/main" id="{E9A4E036-200D-45E8-B912-5A9D26DE9074}"/>
              </a:ext>
            </a:extLst>
          </p:cNvPr>
          <p:cNvSpPr/>
          <p:nvPr/>
        </p:nvSpPr>
        <p:spPr>
          <a:xfrm>
            <a:off x="7294667" y="5102818"/>
            <a:ext cx="4464132" cy="523220"/>
          </a:xfrm>
          <a:prstGeom prst="rect">
            <a:avLst/>
          </a:prstGeom>
        </p:spPr>
        <p:txBody>
          <a:bodyPr wrap="square">
            <a:spAutoFit/>
          </a:bodyPr>
          <a:lstStyle/>
          <a:p>
            <a:r>
              <a:rPr lang="en-GB" sz="2800" b="1" dirty="0">
                <a:solidFill>
                  <a:srgbClr val="FF0000"/>
                </a:solidFill>
                <a:latin typeface="Arial Black" panose="020B0A04020102020204" pitchFamily="34" charset="0"/>
              </a:rPr>
              <a:t>a = 135°</a:t>
            </a:r>
          </a:p>
        </p:txBody>
      </p:sp>
      <p:cxnSp>
        <p:nvCxnSpPr>
          <p:cNvPr id="23" name="Straight Connector 22">
            <a:extLst>
              <a:ext uri="{FF2B5EF4-FFF2-40B4-BE49-F238E27FC236}">
                <a16:creationId xmlns:a16="http://schemas.microsoft.com/office/drawing/2014/main" id="{FCCEEBEB-BC01-492F-AA2A-F2B0802E09FD}"/>
              </a:ext>
            </a:extLst>
          </p:cNvPr>
          <p:cNvCxnSpPr>
            <a:cxnSpLocks/>
          </p:cNvCxnSpPr>
          <p:nvPr/>
        </p:nvCxnSpPr>
        <p:spPr>
          <a:xfrm flipV="1">
            <a:off x="552776" y="727587"/>
            <a:ext cx="1189992" cy="1151587"/>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DC857D0-044B-486F-AD65-C10FF6D72205}"/>
              </a:ext>
            </a:extLst>
          </p:cNvPr>
          <p:cNvCxnSpPr>
            <a:cxnSpLocks/>
          </p:cNvCxnSpPr>
          <p:nvPr/>
        </p:nvCxnSpPr>
        <p:spPr>
          <a:xfrm flipV="1">
            <a:off x="2300790" y="4677366"/>
            <a:ext cx="1189992" cy="1151587"/>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A3B7907-46C7-45F5-B8DE-DF3777FC0C38}"/>
              </a:ext>
            </a:extLst>
          </p:cNvPr>
          <p:cNvCxnSpPr>
            <a:cxnSpLocks/>
          </p:cNvCxnSpPr>
          <p:nvPr/>
        </p:nvCxnSpPr>
        <p:spPr>
          <a:xfrm flipV="1">
            <a:off x="1735563" y="719495"/>
            <a:ext cx="1688641" cy="8092"/>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6753213-4A78-49AF-ACE0-4D8CAAD2D33A}"/>
              </a:ext>
            </a:extLst>
          </p:cNvPr>
          <p:cNvCxnSpPr>
            <a:cxnSpLocks/>
          </p:cNvCxnSpPr>
          <p:nvPr/>
        </p:nvCxnSpPr>
        <p:spPr>
          <a:xfrm flipV="1">
            <a:off x="3490782" y="4697326"/>
            <a:ext cx="1688641" cy="8092"/>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B03E3903-61FA-4F98-AF17-1DE2F0418E39}"/>
              </a:ext>
            </a:extLst>
          </p:cNvPr>
          <p:cNvSpPr/>
          <p:nvPr/>
        </p:nvSpPr>
        <p:spPr>
          <a:xfrm>
            <a:off x="3783027" y="5385699"/>
            <a:ext cx="1091915" cy="523220"/>
          </a:xfrm>
          <a:prstGeom prst="rect">
            <a:avLst/>
          </a:prstGeom>
        </p:spPr>
        <p:txBody>
          <a:bodyPr wrap="square">
            <a:spAutoFit/>
          </a:bodyPr>
          <a:lstStyle/>
          <a:p>
            <a:r>
              <a:rPr lang="en-GB" sz="2800" b="1" dirty="0">
                <a:solidFill>
                  <a:srgbClr val="FF0000"/>
                </a:solidFill>
                <a:latin typeface="Arial Black" panose="020B0A04020102020204" pitchFamily="34" charset="0"/>
              </a:rPr>
              <a:t>135°</a:t>
            </a:r>
          </a:p>
        </p:txBody>
      </p:sp>
      <p:sp>
        <p:nvSpPr>
          <p:cNvPr id="25" name="Rectangle 24">
            <a:extLst>
              <a:ext uri="{FF2B5EF4-FFF2-40B4-BE49-F238E27FC236}">
                <a16:creationId xmlns:a16="http://schemas.microsoft.com/office/drawing/2014/main" id="{BA586EAC-EAED-43A8-8707-252020705E6C}"/>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74360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500"/>
                                        <p:tgtEl>
                                          <p:spTgt spid="10"/>
                                        </p:tgtEl>
                                      </p:cBhvr>
                                    </p:animEffect>
                                    <p:set>
                                      <p:cBhvr>
                                        <p:cTn id="42" dur="1" fill="hold">
                                          <p:stCondLst>
                                            <p:cond delay="499"/>
                                          </p:stCondLst>
                                        </p:cTn>
                                        <p:tgtEl>
                                          <p:spTgt spid="10"/>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fade">
                                      <p:cBhvr>
                                        <p:cTn id="62" dur="500"/>
                                        <p:tgtEl>
                                          <p:spTgt spid="39"/>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xit" presetSubtype="0" fill="hold" nodeType="clickEffect">
                                  <p:stCondLst>
                                    <p:cond delay="0"/>
                                  </p:stCondLst>
                                  <p:childTnLst>
                                    <p:animEffect transition="out" filter="fade">
                                      <p:cBhvr>
                                        <p:cTn id="66" dur="500"/>
                                        <p:tgtEl>
                                          <p:spTgt spid="15"/>
                                        </p:tgtEl>
                                      </p:cBhvr>
                                    </p:animEffect>
                                    <p:set>
                                      <p:cBhvr>
                                        <p:cTn id="67" dur="1" fill="hold">
                                          <p:stCondLst>
                                            <p:cond delay="499"/>
                                          </p:stCondLst>
                                        </p:cTn>
                                        <p:tgtEl>
                                          <p:spTgt spid="15"/>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par>
                                <p:cTn id="73" presetID="10" presetClass="entr" presetSubtype="0" fill="hold" nodeType="with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fade">
                                      <p:cBhvr>
                                        <p:cTn id="75" dur="500"/>
                                        <p:tgtEl>
                                          <p:spTgt spid="33"/>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nodeType="click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500"/>
                                        <p:tgtEl>
                                          <p:spTgt spid="34"/>
                                        </p:tgtEl>
                                      </p:cBhvr>
                                    </p:animEffect>
                                  </p:childTnLst>
                                </p:cTn>
                              </p:par>
                              <p:par>
                                <p:cTn id="81" presetID="10" presetClass="entr" presetSubtype="0" fill="hold" nodeType="with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fade">
                                      <p:cBhvr>
                                        <p:cTn id="83" dur="500"/>
                                        <p:tgtEl>
                                          <p:spTgt spid="38"/>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xit" presetSubtype="0" fill="hold" nodeType="clickEffect">
                                  <p:stCondLst>
                                    <p:cond delay="0"/>
                                  </p:stCondLst>
                                  <p:childTnLst>
                                    <p:animEffect transition="out" filter="fade">
                                      <p:cBhvr>
                                        <p:cTn id="87" dur="500"/>
                                        <p:tgtEl>
                                          <p:spTgt spid="23"/>
                                        </p:tgtEl>
                                      </p:cBhvr>
                                    </p:animEffect>
                                    <p:set>
                                      <p:cBhvr>
                                        <p:cTn id="88" dur="1" fill="hold">
                                          <p:stCondLst>
                                            <p:cond delay="499"/>
                                          </p:stCondLst>
                                        </p:cTn>
                                        <p:tgtEl>
                                          <p:spTgt spid="23"/>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33"/>
                                        </p:tgtEl>
                                      </p:cBhvr>
                                    </p:animEffect>
                                    <p:set>
                                      <p:cBhvr>
                                        <p:cTn id="91" dur="1" fill="hold">
                                          <p:stCondLst>
                                            <p:cond delay="499"/>
                                          </p:stCondLst>
                                        </p:cTn>
                                        <p:tgtEl>
                                          <p:spTgt spid="33"/>
                                        </p:tgtEl>
                                        <p:attrNameLst>
                                          <p:attrName>style.visibility</p:attrName>
                                        </p:attrNameLst>
                                      </p:cBhvr>
                                      <p:to>
                                        <p:strVal val="hidden"/>
                                      </p:to>
                                    </p:set>
                                  </p:childTnLst>
                                </p:cTn>
                              </p:par>
                              <p:par>
                                <p:cTn id="92" presetID="10" presetClass="exit" presetSubtype="0" fill="hold" nodeType="withEffect">
                                  <p:stCondLst>
                                    <p:cond delay="0"/>
                                  </p:stCondLst>
                                  <p:childTnLst>
                                    <p:animEffect transition="out" filter="fade">
                                      <p:cBhvr>
                                        <p:cTn id="93" dur="500"/>
                                        <p:tgtEl>
                                          <p:spTgt spid="34"/>
                                        </p:tgtEl>
                                      </p:cBhvr>
                                    </p:animEffect>
                                    <p:set>
                                      <p:cBhvr>
                                        <p:cTn id="94" dur="1" fill="hold">
                                          <p:stCondLst>
                                            <p:cond delay="499"/>
                                          </p:stCondLst>
                                        </p:cTn>
                                        <p:tgtEl>
                                          <p:spTgt spid="34"/>
                                        </p:tgtEl>
                                        <p:attrNameLst>
                                          <p:attrName>style.visibility</p:attrName>
                                        </p:attrNameLst>
                                      </p:cBhvr>
                                      <p:to>
                                        <p:strVal val="hidden"/>
                                      </p:to>
                                    </p:set>
                                  </p:childTnLst>
                                </p:cTn>
                              </p:par>
                              <p:par>
                                <p:cTn id="95" presetID="10" presetClass="exit" presetSubtype="0" fill="hold" nodeType="withEffect">
                                  <p:stCondLst>
                                    <p:cond delay="0"/>
                                  </p:stCondLst>
                                  <p:childTnLst>
                                    <p:animEffect transition="out" filter="fade">
                                      <p:cBhvr>
                                        <p:cTn id="96" dur="500"/>
                                        <p:tgtEl>
                                          <p:spTgt spid="38"/>
                                        </p:tgtEl>
                                      </p:cBhvr>
                                    </p:animEffect>
                                    <p:set>
                                      <p:cBhvr>
                                        <p:cTn id="97" dur="1" fill="hold">
                                          <p:stCondLst>
                                            <p:cond delay="499"/>
                                          </p:stCondLst>
                                        </p:cTn>
                                        <p:tgtEl>
                                          <p:spTgt spid="38"/>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10"/>
                                        </p:tgtEl>
                                        <p:attrNameLst>
                                          <p:attrName>style.visibility</p:attrName>
                                        </p:attrNameLst>
                                      </p:cBhvr>
                                      <p:to>
                                        <p:strVal val="visible"/>
                                      </p:to>
                                    </p:set>
                                    <p:animEffect transition="in" filter="fade">
                                      <p:cBhvr>
                                        <p:cTn id="102" dur="500"/>
                                        <p:tgtEl>
                                          <p:spTgt spid="10"/>
                                        </p:tgtEl>
                                      </p:cBhvr>
                                    </p:animEffect>
                                  </p:childTnLst>
                                </p:cTn>
                              </p:par>
                              <p:par>
                                <p:cTn id="103" presetID="10" presetClass="entr" presetSubtype="0" fill="hold" nodeType="withEffect">
                                  <p:stCondLst>
                                    <p:cond delay="0"/>
                                  </p:stCondLst>
                                  <p:childTnLst>
                                    <p:set>
                                      <p:cBhvr>
                                        <p:cTn id="104" dur="1" fill="hold">
                                          <p:stCondLst>
                                            <p:cond delay="0"/>
                                          </p:stCondLst>
                                        </p:cTn>
                                        <p:tgtEl>
                                          <p:spTgt spid="15"/>
                                        </p:tgtEl>
                                        <p:attrNameLst>
                                          <p:attrName>style.visibility</p:attrName>
                                        </p:attrNameLst>
                                      </p:cBhvr>
                                      <p:to>
                                        <p:strVal val="visible"/>
                                      </p:to>
                                    </p:set>
                                    <p:animEffect transition="in" filter="fade">
                                      <p:cBhvr>
                                        <p:cTn id="10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4" grpId="0"/>
      <p:bldP spid="20" grpId="0"/>
      <p:bldP spid="21" grpId="0"/>
      <p:bldP spid="3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EEED4-4275-47BD-95FB-8C100A1BEBB8}"/>
              </a:ext>
            </a:extLst>
          </p:cNvPr>
          <p:cNvSpPr>
            <a:spLocks noGrp="1"/>
          </p:cNvSpPr>
          <p:nvPr>
            <p:ph type="title"/>
          </p:nvPr>
        </p:nvSpPr>
        <p:spPr/>
        <p:txBody>
          <a:bodyPr/>
          <a:lstStyle/>
          <a:p>
            <a:r>
              <a:rPr lang="en-GB" dirty="0"/>
              <a:t>Find missing angles on a point</a:t>
            </a:r>
          </a:p>
        </p:txBody>
      </p:sp>
      <p:sp>
        <p:nvSpPr>
          <p:cNvPr id="3" name="Content Placeholder 2">
            <a:extLst>
              <a:ext uri="{FF2B5EF4-FFF2-40B4-BE49-F238E27FC236}">
                <a16:creationId xmlns:a16="http://schemas.microsoft.com/office/drawing/2014/main" id="{3E2FAA41-0E10-4CF9-845B-E8D5C4ECC8C2}"/>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2477129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A223A4-9D15-4163-8636-4928DEDD649C}"/>
              </a:ext>
            </a:extLst>
          </p:cNvPr>
          <p:cNvPicPr>
            <a:picLocks noChangeAspect="1"/>
          </p:cNvPicPr>
          <p:nvPr/>
        </p:nvPicPr>
        <p:blipFill>
          <a:blip r:embed="rId3"/>
          <a:stretch>
            <a:fillRect/>
          </a:stretch>
        </p:blipFill>
        <p:spPr>
          <a:xfrm>
            <a:off x="112541" y="188871"/>
            <a:ext cx="6884997" cy="6669129"/>
          </a:xfrm>
          <a:prstGeom prst="rect">
            <a:avLst/>
          </a:prstGeom>
        </p:spPr>
      </p:pic>
      <p:sp>
        <p:nvSpPr>
          <p:cNvPr id="18" name="Rectangle 17">
            <a:extLst>
              <a:ext uri="{FF2B5EF4-FFF2-40B4-BE49-F238E27FC236}">
                <a16:creationId xmlns:a16="http://schemas.microsoft.com/office/drawing/2014/main" id="{FCD715A6-30A9-46F3-AC9D-637D9EFAA4A6}"/>
              </a:ext>
            </a:extLst>
          </p:cNvPr>
          <p:cNvSpPr/>
          <p:nvPr/>
        </p:nvSpPr>
        <p:spPr>
          <a:xfrm>
            <a:off x="5807242" y="3676783"/>
            <a:ext cx="1190296" cy="3452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latin typeface="Arial Black" panose="020B0A04020102020204" pitchFamily="34" charset="0"/>
            </a:endParaRPr>
          </a:p>
        </p:txBody>
      </p:sp>
      <p:sp>
        <p:nvSpPr>
          <p:cNvPr id="2" name="Rectangle 1">
            <a:extLst>
              <a:ext uri="{FF2B5EF4-FFF2-40B4-BE49-F238E27FC236}">
                <a16:creationId xmlns:a16="http://schemas.microsoft.com/office/drawing/2014/main" id="{A349ADC8-7BD5-4E7C-88A2-84C0E0DF46BD}"/>
              </a:ext>
            </a:extLst>
          </p:cNvPr>
          <p:cNvSpPr/>
          <p:nvPr/>
        </p:nvSpPr>
        <p:spPr>
          <a:xfrm>
            <a:off x="3646071" y="51516"/>
            <a:ext cx="7561878" cy="584775"/>
          </a:xfrm>
          <a:prstGeom prst="rect">
            <a:avLst/>
          </a:prstGeom>
        </p:spPr>
        <p:txBody>
          <a:bodyPr wrap="non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Calculate the size of angle p in the diagram.</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id="{C8C5F2B3-BD6B-4E09-A63E-E11A8E3EB5A1}"/>
              </a:ext>
            </a:extLst>
          </p:cNvPr>
          <p:cNvSpPr/>
          <p:nvPr/>
        </p:nvSpPr>
        <p:spPr>
          <a:xfrm>
            <a:off x="5781812" y="3627498"/>
            <a:ext cx="1074057" cy="3889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latin typeface="Arial Black" panose="020B0A04020102020204" pitchFamily="34" charset="0"/>
            </a:endParaRPr>
          </a:p>
        </p:txBody>
      </p:sp>
      <p:sp>
        <p:nvSpPr>
          <p:cNvPr id="11" name="Rectangle 10">
            <a:extLst>
              <a:ext uri="{FF2B5EF4-FFF2-40B4-BE49-F238E27FC236}">
                <a16:creationId xmlns:a16="http://schemas.microsoft.com/office/drawing/2014/main" id="{1B321CB2-D5D9-4275-9C1B-7D3DB72332FB}"/>
              </a:ext>
            </a:extLst>
          </p:cNvPr>
          <p:cNvSpPr/>
          <p:nvPr/>
        </p:nvSpPr>
        <p:spPr>
          <a:xfrm>
            <a:off x="6269279" y="1601549"/>
            <a:ext cx="4464132" cy="954107"/>
          </a:xfrm>
          <a:prstGeom prst="rect">
            <a:avLst/>
          </a:prstGeom>
        </p:spPr>
        <p:txBody>
          <a:bodyPr wrap="square">
            <a:spAutoFit/>
          </a:bodyPr>
          <a:lstStyle/>
          <a:p>
            <a:r>
              <a:rPr lang="en-GB" sz="2800" dirty="0">
                <a:solidFill>
                  <a:srgbClr val="FF0000"/>
                </a:solidFill>
                <a:latin typeface="Calibri" panose="020F0502020204030204" pitchFamily="34" charset="0"/>
              </a:rPr>
              <a:t>Angles around a point add up to 360°.</a:t>
            </a:r>
          </a:p>
        </p:txBody>
      </p:sp>
      <p:sp>
        <p:nvSpPr>
          <p:cNvPr id="12" name="Rectangle 11">
            <a:extLst>
              <a:ext uri="{FF2B5EF4-FFF2-40B4-BE49-F238E27FC236}">
                <a16:creationId xmlns:a16="http://schemas.microsoft.com/office/drawing/2014/main" id="{88EB386A-EBB0-49A5-9D34-DCB63AF9A526}"/>
              </a:ext>
            </a:extLst>
          </p:cNvPr>
          <p:cNvSpPr/>
          <p:nvPr/>
        </p:nvSpPr>
        <p:spPr>
          <a:xfrm>
            <a:off x="6269279" y="2630343"/>
            <a:ext cx="5489520" cy="523220"/>
          </a:xfrm>
          <a:prstGeom prst="rect">
            <a:avLst/>
          </a:prstGeom>
        </p:spPr>
        <p:txBody>
          <a:bodyPr wrap="square">
            <a:spAutoFit/>
          </a:bodyPr>
          <a:lstStyle/>
          <a:p>
            <a:r>
              <a:rPr lang="en-GB" sz="2800" b="1" dirty="0">
                <a:solidFill>
                  <a:srgbClr val="FF0000"/>
                </a:solidFill>
                <a:latin typeface="Arial Black" panose="020B0A04020102020204" pitchFamily="34" charset="0"/>
              </a:rPr>
              <a:t>p = 360° - 90° - 50° - 50°</a:t>
            </a:r>
          </a:p>
        </p:txBody>
      </p:sp>
      <p:sp>
        <p:nvSpPr>
          <p:cNvPr id="13" name="Rectangle 12">
            <a:extLst>
              <a:ext uri="{FF2B5EF4-FFF2-40B4-BE49-F238E27FC236}">
                <a16:creationId xmlns:a16="http://schemas.microsoft.com/office/drawing/2014/main" id="{5E3CEDCD-7F4B-48BB-95AB-971A530270E9}"/>
              </a:ext>
            </a:extLst>
          </p:cNvPr>
          <p:cNvSpPr/>
          <p:nvPr/>
        </p:nvSpPr>
        <p:spPr>
          <a:xfrm>
            <a:off x="6269279" y="3148004"/>
            <a:ext cx="4464132" cy="523220"/>
          </a:xfrm>
          <a:prstGeom prst="rect">
            <a:avLst/>
          </a:prstGeom>
        </p:spPr>
        <p:txBody>
          <a:bodyPr wrap="square">
            <a:spAutoFit/>
          </a:bodyPr>
          <a:lstStyle/>
          <a:p>
            <a:r>
              <a:rPr lang="en-GB" sz="2800" b="1" dirty="0">
                <a:solidFill>
                  <a:srgbClr val="FF0000"/>
                </a:solidFill>
                <a:latin typeface="Arial Black" panose="020B0A04020102020204" pitchFamily="34" charset="0"/>
              </a:rPr>
              <a:t>p = 360° - 190°</a:t>
            </a:r>
          </a:p>
        </p:txBody>
      </p:sp>
      <p:sp>
        <p:nvSpPr>
          <p:cNvPr id="14" name="Rectangle 13">
            <a:extLst>
              <a:ext uri="{FF2B5EF4-FFF2-40B4-BE49-F238E27FC236}">
                <a16:creationId xmlns:a16="http://schemas.microsoft.com/office/drawing/2014/main" id="{0B0C0A1F-A149-454F-A780-17540EE8B005}"/>
              </a:ext>
            </a:extLst>
          </p:cNvPr>
          <p:cNvSpPr/>
          <p:nvPr/>
        </p:nvSpPr>
        <p:spPr>
          <a:xfrm>
            <a:off x="6269279" y="3691729"/>
            <a:ext cx="4464132" cy="523220"/>
          </a:xfrm>
          <a:prstGeom prst="rect">
            <a:avLst/>
          </a:prstGeom>
        </p:spPr>
        <p:txBody>
          <a:bodyPr wrap="square">
            <a:spAutoFit/>
          </a:bodyPr>
          <a:lstStyle/>
          <a:p>
            <a:r>
              <a:rPr lang="en-GB" sz="2800" b="1" dirty="0">
                <a:solidFill>
                  <a:srgbClr val="FF0000"/>
                </a:solidFill>
                <a:latin typeface="Arial Black" panose="020B0A04020102020204" pitchFamily="34" charset="0"/>
              </a:rPr>
              <a:t>p = 170°</a:t>
            </a:r>
          </a:p>
        </p:txBody>
      </p:sp>
      <p:sp>
        <p:nvSpPr>
          <p:cNvPr id="15" name="Rectangle 14">
            <a:extLst>
              <a:ext uri="{FF2B5EF4-FFF2-40B4-BE49-F238E27FC236}">
                <a16:creationId xmlns:a16="http://schemas.microsoft.com/office/drawing/2014/main" id="{22F944D3-F6C2-444E-ADC3-37116EB181A2}"/>
              </a:ext>
            </a:extLst>
          </p:cNvPr>
          <p:cNvSpPr/>
          <p:nvPr/>
        </p:nvSpPr>
        <p:spPr>
          <a:xfrm>
            <a:off x="1313035" y="4266312"/>
            <a:ext cx="1446209" cy="646331"/>
          </a:xfrm>
          <a:prstGeom prst="rect">
            <a:avLst/>
          </a:prstGeom>
        </p:spPr>
        <p:txBody>
          <a:bodyPr wrap="square">
            <a:spAutoFit/>
          </a:bodyPr>
          <a:lstStyle/>
          <a:p>
            <a:r>
              <a:rPr lang="en-GB" sz="3600" b="1" dirty="0">
                <a:solidFill>
                  <a:srgbClr val="FF0000"/>
                </a:solidFill>
                <a:latin typeface="Arial Black" panose="020B0A04020102020204" pitchFamily="34" charset="0"/>
              </a:rPr>
              <a:t>170°</a:t>
            </a:r>
          </a:p>
        </p:txBody>
      </p:sp>
      <p:sp>
        <p:nvSpPr>
          <p:cNvPr id="16" name="Rectangle 15">
            <a:extLst>
              <a:ext uri="{FF2B5EF4-FFF2-40B4-BE49-F238E27FC236}">
                <a16:creationId xmlns:a16="http://schemas.microsoft.com/office/drawing/2014/main" id="{47D90420-A163-49AC-AEC7-3D1412928BEA}"/>
              </a:ext>
            </a:extLst>
          </p:cNvPr>
          <p:cNvSpPr/>
          <p:nvPr/>
        </p:nvSpPr>
        <p:spPr>
          <a:xfrm>
            <a:off x="6269279" y="987092"/>
            <a:ext cx="4464132" cy="523220"/>
          </a:xfrm>
          <a:prstGeom prst="rect">
            <a:avLst/>
          </a:prstGeom>
        </p:spPr>
        <p:txBody>
          <a:bodyPr wrap="square">
            <a:spAutoFit/>
          </a:bodyPr>
          <a:lstStyle/>
          <a:p>
            <a:r>
              <a:rPr lang="en-GB" sz="2800" dirty="0">
                <a:solidFill>
                  <a:srgbClr val="FF0000"/>
                </a:solidFill>
                <a:latin typeface="Calibri" panose="020F0502020204030204" pitchFamily="34" charset="0"/>
              </a:rPr>
              <a:t>A right angle is 90°.</a:t>
            </a:r>
          </a:p>
        </p:txBody>
      </p:sp>
      <p:sp>
        <p:nvSpPr>
          <p:cNvPr id="17" name="Rectangle 16">
            <a:extLst>
              <a:ext uri="{FF2B5EF4-FFF2-40B4-BE49-F238E27FC236}">
                <a16:creationId xmlns:a16="http://schemas.microsoft.com/office/drawing/2014/main" id="{72B1BE0E-CCB0-4063-A5D2-A545BDB2D22C}"/>
              </a:ext>
            </a:extLst>
          </p:cNvPr>
          <p:cNvSpPr/>
          <p:nvPr/>
        </p:nvSpPr>
        <p:spPr>
          <a:xfrm>
            <a:off x="3646071" y="3030452"/>
            <a:ext cx="1071290" cy="646331"/>
          </a:xfrm>
          <a:prstGeom prst="rect">
            <a:avLst/>
          </a:prstGeom>
        </p:spPr>
        <p:txBody>
          <a:bodyPr wrap="square">
            <a:spAutoFit/>
          </a:bodyPr>
          <a:lstStyle/>
          <a:p>
            <a:r>
              <a:rPr lang="en-GB" sz="3600" b="1" dirty="0">
                <a:solidFill>
                  <a:srgbClr val="FF0000"/>
                </a:solidFill>
                <a:latin typeface="Arial Black" panose="020B0A04020102020204" pitchFamily="34" charset="0"/>
              </a:rPr>
              <a:t>90°</a:t>
            </a:r>
          </a:p>
        </p:txBody>
      </p:sp>
      <p:sp>
        <p:nvSpPr>
          <p:cNvPr id="19" name="Rectangle 18">
            <a:extLst>
              <a:ext uri="{FF2B5EF4-FFF2-40B4-BE49-F238E27FC236}">
                <a16:creationId xmlns:a16="http://schemas.microsoft.com/office/drawing/2014/main" id="{ABFCEAAF-F2E5-4A6B-9220-AE29479A45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916456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C208C5-D56D-40F8-BE09-45FF61C71ABC}"/>
              </a:ext>
            </a:extLst>
          </p:cNvPr>
          <p:cNvSpPr/>
          <p:nvPr/>
        </p:nvSpPr>
        <p:spPr>
          <a:xfrm>
            <a:off x="103032" y="51516"/>
            <a:ext cx="7561878" cy="584775"/>
          </a:xfrm>
          <a:prstGeom prst="rect">
            <a:avLst/>
          </a:prstGeom>
        </p:spPr>
        <p:txBody>
          <a:bodyPr wrap="non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Calculate the size of angle p in the diagram.</a:t>
            </a:r>
          </a:p>
        </p:txBody>
      </p:sp>
      <p:pic>
        <p:nvPicPr>
          <p:cNvPr id="3" name="Picture 2">
            <a:extLst>
              <a:ext uri="{FF2B5EF4-FFF2-40B4-BE49-F238E27FC236}">
                <a16:creationId xmlns:a16="http://schemas.microsoft.com/office/drawing/2014/main" id="{730D37F1-D300-4A6F-BB16-7A29EAE9A939}"/>
              </a:ext>
            </a:extLst>
          </p:cNvPr>
          <p:cNvPicPr>
            <a:picLocks noChangeAspect="1"/>
          </p:cNvPicPr>
          <p:nvPr/>
        </p:nvPicPr>
        <p:blipFill>
          <a:blip r:embed="rId3"/>
          <a:stretch>
            <a:fillRect/>
          </a:stretch>
        </p:blipFill>
        <p:spPr>
          <a:xfrm>
            <a:off x="389675" y="877424"/>
            <a:ext cx="5121777" cy="5103152"/>
          </a:xfrm>
          <a:prstGeom prst="rect">
            <a:avLst/>
          </a:prstGeom>
        </p:spPr>
      </p:pic>
      <p:sp>
        <p:nvSpPr>
          <p:cNvPr id="12" name="Rectangle 11">
            <a:extLst>
              <a:ext uri="{FF2B5EF4-FFF2-40B4-BE49-F238E27FC236}">
                <a16:creationId xmlns:a16="http://schemas.microsoft.com/office/drawing/2014/main" id="{DC1EB653-2440-4171-B34B-0DBEAC15DFD4}"/>
              </a:ext>
            </a:extLst>
          </p:cNvPr>
          <p:cNvSpPr/>
          <p:nvPr/>
        </p:nvSpPr>
        <p:spPr>
          <a:xfrm>
            <a:off x="1528513" y="2420852"/>
            <a:ext cx="1071290" cy="646331"/>
          </a:xfrm>
          <a:prstGeom prst="rect">
            <a:avLst/>
          </a:prstGeom>
        </p:spPr>
        <p:txBody>
          <a:bodyPr wrap="square">
            <a:spAutoFit/>
          </a:bodyPr>
          <a:lstStyle/>
          <a:p>
            <a:r>
              <a:rPr lang="en-GB" sz="3600" b="1" dirty="0">
                <a:solidFill>
                  <a:srgbClr val="FF0000"/>
                </a:solidFill>
                <a:latin typeface="Arial Black" panose="020B0A04020102020204" pitchFamily="34" charset="0"/>
              </a:rPr>
              <a:t>90°</a:t>
            </a:r>
          </a:p>
        </p:txBody>
      </p:sp>
      <p:sp>
        <p:nvSpPr>
          <p:cNvPr id="13" name="Rectangle 12">
            <a:extLst>
              <a:ext uri="{FF2B5EF4-FFF2-40B4-BE49-F238E27FC236}">
                <a16:creationId xmlns:a16="http://schemas.microsoft.com/office/drawing/2014/main" id="{894AA6F9-3B6E-44EF-93F4-5FD2758404FB}"/>
              </a:ext>
            </a:extLst>
          </p:cNvPr>
          <p:cNvSpPr/>
          <p:nvPr/>
        </p:nvSpPr>
        <p:spPr>
          <a:xfrm>
            <a:off x="3316242" y="3214936"/>
            <a:ext cx="1071290" cy="646331"/>
          </a:xfrm>
          <a:prstGeom prst="rect">
            <a:avLst/>
          </a:prstGeom>
        </p:spPr>
        <p:txBody>
          <a:bodyPr wrap="square">
            <a:spAutoFit/>
          </a:bodyPr>
          <a:lstStyle/>
          <a:p>
            <a:r>
              <a:rPr lang="en-GB" sz="3600" b="1" dirty="0">
                <a:solidFill>
                  <a:srgbClr val="FF0000"/>
                </a:solidFill>
                <a:latin typeface="Arial Black" panose="020B0A04020102020204" pitchFamily="34" charset="0"/>
              </a:rPr>
              <a:t>90°</a:t>
            </a:r>
          </a:p>
        </p:txBody>
      </p:sp>
      <p:sp>
        <p:nvSpPr>
          <p:cNvPr id="14" name="Rectangle 13">
            <a:extLst>
              <a:ext uri="{FF2B5EF4-FFF2-40B4-BE49-F238E27FC236}">
                <a16:creationId xmlns:a16="http://schemas.microsoft.com/office/drawing/2014/main" id="{D9CF20F2-45F4-4461-8D7E-AEBCA0CF3151}"/>
              </a:ext>
            </a:extLst>
          </p:cNvPr>
          <p:cNvSpPr/>
          <p:nvPr/>
        </p:nvSpPr>
        <p:spPr>
          <a:xfrm>
            <a:off x="5245772" y="3676783"/>
            <a:ext cx="1190296" cy="3452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latin typeface="Arial Black" panose="020B0A04020102020204" pitchFamily="34" charset="0"/>
            </a:endParaRPr>
          </a:p>
        </p:txBody>
      </p:sp>
      <p:sp>
        <p:nvSpPr>
          <p:cNvPr id="15" name="Rectangle 14">
            <a:extLst>
              <a:ext uri="{FF2B5EF4-FFF2-40B4-BE49-F238E27FC236}">
                <a16:creationId xmlns:a16="http://schemas.microsoft.com/office/drawing/2014/main" id="{D848460B-C92D-4364-9DBD-1A2CC3B01728}"/>
              </a:ext>
            </a:extLst>
          </p:cNvPr>
          <p:cNvSpPr/>
          <p:nvPr/>
        </p:nvSpPr>
        <p:spPr>
          <a:xfrm>
            <a:off x="5220342" y="3627498"/>
            <a:ext cx="1074057" cy="3889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latin typeface="Arial Black" panose="020B0A04020102020204" pitchFamily="34" charset="0"/>
            </a:endParaRPr>
          </a:p>
        </p:txBody>
      </p:sp>
      <p:sp>
        <p:nvSpPr>
          <p:cNvPr id="16" name="Rectangle 15">
            <a:extLst>
              <a:ext uri="{FF2B5EF4-FFF2-40B4-BE49-F238E27FC236}">
                <a16:creationId xmlns:a16="http://schemas.microsoft.com/office/drawing/2014/main" id="{89CCB51F-255E-4C0E-9E11-0B35751FD206}"/>
              </a:ext>
            </a:extLst>
          </p:cNvPr>
          <p:cNvSpPr/>
          <p:nvPr/>
        </p:nvSpPr>
        <p:spPr>
          <a:xfrm>
            <a:off x="5707809" y="1601549"/>
            <a:ext cx="4464132" cy="954107"/>
          </a:xfrm>
          <a:prstGeom prst="rect">
            <a:avLst/>
          </a:prstGeom>
        </p:spPr>
        <p:txBody>
          <a:bodyPr wrap="square">
            <a:spAutoFit/>
          </a:bodyPr>
          <a:lstStyle/>
          <a:p>
            <a:r>
              <a:rPr lang="en-GB" sz="2800" dirty="0">
                <a:solidFill>
                  <a:srgbClr val="FF0000"/>
                </a:solidFill>
                <a:latin typeface="Calibri" panose="020F0502020204030204" pitchFamily="34" charset="0"/>
              </a:rPr>
              <a:t>Angles around a point add up to 360°.</a:t>
            </a:r>
          </a:p>
        </p:txBody>
      </p:sp>
      <p:sp>
        <p:nvSpPr>
          <p:cNvPr id="17" name="Rectangle 16">
            <a:extLst>
              <a:ext uri="{FF2B5EF4-FFF2-40B4-BE49-F238E27FC236}">
                <a16:creationId xmlns:a16="http://schemas.microsoft.com/office/drawing/2014/main" id="{9CACF52D-240D-4916-BFBF-B05E8A94968E}"/>
              </a:ext>
            </a:extLst>
          </p:cNvPr>
          <p:cNvSpPr/>
          <p:nvPr/>
        </p:nvSpPr>
        <p:spPr>
          <a:xfrm>
            <a:off x="5707809" y="2630343"/>
            <a:ext cx="5489520" cy="523220"/>
          </a:xfrm>
          <a:prstGeom prst="rect">
            <a:avLst/>
          </a:prstGeom>
        </p:spPr>
        <p:txBody>
          <a:bodyPr wrap="square">
            <a:spAutoFit/>
          </a:bodyPr>
          <a:lstStyle/>
          <a:p>
            <a:r>
              <a:rPr lang="en-GB" sz="2800" b="1" dirty="0">
                <a:solidFill>
                  <a:srgbClr val="FF0000"/>
                </a:solidFill>
                <a:latin typeface="Arial Black" panose="020B0A04020102020204" pitchFamily="34" charset="0"/>
              </a:rPr>
              <a:t>p = 360° - 102° - 90° - 90°</a:t>
            </a:r>
          </a:p>
        </p:txBody>
      </p:sp>
      <p:sp>
        <p:nvSpPr>
          <p:cNvPr id="18" name="Rectangle 17">
            <a:extLst>
              <a:ext uri="{FF2B5EF4-FFF2-40B4-BE49-F238E27FC236}">
                <a16:creationId xmlns:a16="http://schemas.microsoft.com/office/drawing/2014/main" id="{5BA7237F-F9F4-43AC-9EC9-AA518B39E155}"/>
              </a:ext>
            </a:extLst>
          </p:cNvPr>
          <p:cNvSpPr/>
          <p:nvPr/>
        </p:nvSpPr>
        <p:spPr>
          <a:xfrm>
            <a:off x="5707809" y="3148004"/>
            <a:ext cx="4464132" cy="523220"/>
          </a:xfrm>
          <a:prstGeom prst="rect">
            <a:avLst/>
          </a:prstGeom>
        </p:spPr>
        <p:txBody>
          <a:bodyPr wrap="square">
            <a:spAutoFit/>
          </a:bodyPr>
          <a:lstStyle/>
          <a:p>
            <a:r>
              <a:rPr lang="en-GB" sz="2800" b="1" dirty="0">
                <a:solidFill>
                  <a:srgbClr val="FF0000"/>
                </a:solidFill>
                <a:latin typeface="Arial Black" panose="020B0A04020102020204" pitchFamily="34" charset="0"/>
              </a:rPr>
              <a:t>p = 360° - 282°</a:t>
            </a:r>
          </a:p>
        </p:txBody>
      </p:sp>
      <p:sp>
        <p:nvSpPr>
          <p:cNvPr id="19" name="Rectangle 18">
            <a:extLst>
              <a:ext uri="{FF2B5EF4-FFF2-40B4-BE49-F238E27FC236}">
                <a16:creationId xmlns:a16="http://schemas.microsoft.com/office/drawing/2014/main" id="{08AFCE70-3FE9-4CEF-A8D1-3C286FDA3142}"/>
              </a:ext>
            </a:extLst>
          </p:cNvPr>
          <p:cNvSpPr/>
          <p:nvPr/>
        </p:nvSpPr>
        <p:spPr>
          <a:xfrm>
            <a:off x="5707809" y="3691729"/>
            <a:ext cx="4464132" cy="523220"/>
          </a:xfrm>
          <a:prstGeom prst="rect">
            <a:avLst/>
          </a:prstGeom>
        </p:spPr>
        <p:txBody>
          <a:bodyPr wrap="square">
            <a:spAutoFit/>
          </a:bodyPr>
          <a:lstStyle/>
          <a:p>
            <a:r>
              <a:rPr lang="en-GB" sz="2800" b="1" dirty="0">
                <a:solidFill>
                  <a:srgbClr val="FF0000"/>
                </a:solidFill>
                <a:latin typeface="Arial Black" panose="020B0A04020102020204" pitchFamily="34" charset="0"/>
              </a:rPr>
              <a:t>p = 78°</a:t>
            </a:r>
          </a:p>
        </p:txBody>
      </p:sp>
      <p:sp>
        <p:nvSpPr>
          <p:cNvPr id="20" name="Rectangle 19">
            <a:extLst>
              <a:ext uri="{FF2B5EF4-FFF2-40B4-BE49-F238E27FC236}">
                <a16:creationId xmlns:a16="http://schemas.microsoft.com/office/drawing/2014/main" id="{312691FB-888B-4654-A1C8-D42E51B43F5C}"/>
              </a:ext>
            </a:extLst>
          </p:cNvPr>
          <p:cNvSpPr/>
          <p:nvPr/>
        </p:nvSpPr>
        <p:spPr>
          <a:xfrm>
            <a:off x="5707809" y="987092"/>
            <a:ext cx="4464132" cy="523220"/>
          </a:xfrm>
          <a:prstGeom prst="rect">
            <a:avLst/>
          </a:prstGeom>
        </p:spPr>
        <p:txBody>
          <a:bodyPr wrap="square">
            <a:spAutoFit/>
          </a:bodyPr>
          <a:lstStyle/>
          <a:p>
            <a:r>
              <a:rPr lang="en-GB" sz="2800" dirty="0">
                <a:solidFill>
                  <a:srgbClr val="FF0000"/>
                </a:solidFill>
                <a:latin typeface="Calibri" panose="020F0502020204030204" pitchFamily="34" charset="0"/>
              </a:rPr>
              <a:t>A right angle is 90°.</a:t>
            </a:r>
          </a:p>
        </p:txBody>
      </p:sp>
      <p:sp>
        <p:nvSpPr>
          <p:cNvPr id="21" name="Rectangle 20">
            <a:extLst>
              <a:ext uri="{FF2B5EF4-FFF2-40B4-BE49-F238E27FC236}">
                <a16:creationId xmlns:a16="http://schemas.microsoft.com/office/drawing/2014/main" id="{3546FDF4-5C69-400B-9871-C24FBFB0FDDC}"/>
              </a:ext>
            </a:extLst>
          </p:cNvPr>
          <p:cNvSpPr/>
          <p:nvPr/>
        </p:nvSpPr>
        <p:spPr>
          <a:xfrm>
            <a:off x="3202996" y="2097686"/>
            <a:ext cx="1071290" cy="646331"/>
          </a:xfrm>
          <a:prstGeom prst="rect">
            <a:avLst/>
          </a:prstGeom>
        </p:spPr>
        <p:txBody>
          <a:bodyPr wrap="square">
            <a:spAutoFit/>
          </a:bodyPr>
          <a:lstStyle/>
          <a:p>
            <a:r>
              <a:rPr lang="en-GB" sz="3600" b="1" dirty="0">
                <a:solidFill>
                  <a:srgbClr val="FF0000"/>
                </a:solidFill>
                <a:latin typeface="Arial Black" panose="020B0A04020102020204" pitchFamily="34" charset="0"/>
              </a:rPr>
              <a:t>78°</a:t>
            </a:r>
          </a:p>
        </p:txBody>
      </p:sp>
      <p:sp>
        <p:nvSpPr>
          <p:cNvPr id="22" name="Rectangle 21">
            <a:extLst>
              <a:ext uri="{FF2B5EF4-FFF2-40B4-BE49-F238E27FC236}">
                <a16:creationId xmlns:a16="http://schemas.microsoft.com/office/drawing/2014/main" id="{CF91A393-07AC-462A-8F08-D3855AA3029A}"/>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2771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6" grpId="0"/>
      <p:bldP spid="17" grpId="0"/>
      <p:bldP spid="18" grpId="0"/>
      <p:bldP spid="19" grpId="0"/>
      <p:bldP spid="20"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269EEC-DF4E-4578-8AFF-832604544BCB}"/>
              </a:ext>
            </a:extLst>
          </p:cNvPr>
          <p:cNvPicPr>
            <a:picLocks noChangeAspect="1"/>
          </p:cNvPicPr>
          <p:nvPr/>
        </p:nvPicPr>
        <p:blipFill>
          <a:blip r:embed="rId3"/>
          <a:stretch>
            <a:fillRect/>
          </a:stretch>
        </p:blipFill>
        <p:spPr>
          <a:xfrm>
            <a:off x="0" y="0"/>
            <a:ext cx="5396908" cy="6858000"/>
          </a:xfrm>
          <a:prstGeom prst="rect">
            <a:avLst/>
          </a:prstGeom>
        </p:spPr>
      </p:pic>
      <p:sp>
        <p:nvSpPr>
          <p:cNvPr id="2" name="Rectangle 1">
            <a:extLst>
              <a:ext uri="{FF2B5EF4-FFF2-40B4-BE49-F238E27FC236}">
                <a16:creationId xmlns:a16="http://schemas.microsoft.com/office/drawing/2014/main" id="{CE449670-6CBC-48A4-B242-3DCDECA6977C}"/>
              </a:ext>
            </a:extLst>
          </p:cNvPr>
          <p:cNvSpPr/>
          <p:nvPr/>
        </p:nvSpPr>
        <p:spPr>
          <a:xfrm>
            <a:off x="6395220" y="51516"/>
            <a:ext cx="5046766" cy="584775"/>
          </a:xfrm>
          <a:prstGeom prst="rect">
            <a:avLst/>
          </a:prstGeom>
        </p:spPr>
        <p:txBody>
          <a:bodyPr wrap="non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Calculate the size of angle y.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0F82211B-357C-424A-8C75-A2F298ED5AED}"/>
              </a:ext>
            </a:extLst>
          </p:cNvPr>
          <p:cNvSpPr/>
          <p:nvPr/>
        </p:nvSpPr>
        <p:spPr>
          <a:xfrm>
            <a:off x="5807242" y="2357322"/>
            <a:ext cx="1190296" cy="3452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latin typeface="Arial Black" panose="020B0A04020102020204" pitchFamily="34" charset="0"/>
            </a:endParaRPr>
          </a:p>
        </p:txBody>
      </p:sp>
      <p:sp>
        <p:nvSpPr>
          <p:cNvPr id="5" name="Rectangle 4">
            <a:extLst>
              <a:ext uri="{FF2B5EF4-FFF2-40B4-BE49-F238E27FC236}">
                <a16:creationId xmlns:a16="http://schemas.microsoft.com/office/drawing/2014/main" id="{5C709974-32D4-4F04-9548-A9F7963AD90F}"/>
              </a:ext>
            </a:extLst>
          </p:cNvPr>
          <p:cNvSpPr/>
          <p:nvPr/>
        </p:nvSpPr>
        <p:spPr>
          <a:xfrm>
            <a:off x="5781812" y="2308037"/>
            <a:ext cx="1074057" cy="3889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latin typeface="Arial Black" panose="020B0A04020102020204" pitchFamily="34" charset="0"/>
            </a:endParaRPr>
          </a:p>
        </p:txBody>
      </p:sp>
      <p:sp>
        <p:nvSpPr>
          <p:cNvPr id="6" name="Rectangle 5">
            <a:extLst>
              <a:ext uri="{FF2B5EF4-FFF2-40B4-BE49-F238E27FC236}">
                <a16:creationId xmlns:a16="http://schemas.microsoft.com/office/drawing/2014/main" id="{D72AE798-84DA-4338-AE7C-8EA3F0B660B9}"/>
              </a:ext>
            </a:extLst>
          </p:cNvPr>
          <p:cNvSpPr/>
          <p:nvPr/>
        </p:nvSpPr>
        <p:spPr>
          <a:xfrm>
            <a:off x="6269279" y="815488"/>
            <a:ext cx="4464132" cy="954107"/>
          </a:xfrm>
          <a:prstGeom prst="rect">
            <a:avLst/>
          </a:prstGeom>
        </p:spPr>
        <p:txBody>
          <a:bodyPr wrap="square">
            <a:spAutoFit/>
          </a:bodyPr>
          <a:lstStyle/>
          <a:p>
            <a:r>
              <a:rPr lang="en-GB" sz="2800" dirty="0">
                <a:solidFill>
                  <a:srgbClr val="FF0000"/>
                </a:solidFill>
                <a:latin typeface="Calibri" panose="020F0502020204030204" pitchFamily="34" charset="0"/>
              </a:rPr>
              <a:t>Angles around a point add up to 360°.</a:t>
            </a:r>
          </a:p>
        </p:txBody>
      </p:sp>
      <p:sp>
        <p:nvSpPr>
          <p:cNvPr id="7" name="Rectangle 6">
            <a:extLst>
              <a:ext uri="{FF2B5EF4-FFF2-40B4-BE49-F238E27FC236}">
                <a16:creationId xmlns:a16="http://schemas.microsoft.com/office/drawing/2014/main" id="{B967C4D9-5B8B-44F5-AC50-32450A047798}"/>
              </a:ext>
            </a:extLst>
          </p:cNvPr>
          <p:cNvSpPr/>
          <p:nvPr/>
        </p:nvSpPr>
        <p:spPr>
          <a:xfrm>
            <a:off x="6269279" y="1844282"/>
            <a:ext cx="5489520" cy="523220"/>
          </a:xfrm>
          <a:prstGeom prst="rect">
            <a:avLst/>
          </a:prstGeom>
        </p:spPr>
        <p:txBody>
          <a:bodyPr wrap="square">
            <a:spAutoFit/>
          </a:bodyPr>
          <a:lstStyle/>
          <a:p>
            <a:r>
              <a:rPr lang="en-GB" sz="2800" b="1" dirty="0">
                <a:solidFill>
                  <a:srgbClr val="FF0000"/>
                </a:solidFill>
                <a:latin typeface="Arial Black" panose="020B0A04020102020204" pitchFamily="34" charset="0"/>
              </a:rPr>
              <a:t>y = 360° - 63° - 73° - 83°</a:t>
            </a:r>
          </a:p>
        </p:txBody>
      </p:sp>
      <p:sp>
        <p:nvSpPr>
          <p:cNvPr id="9" name="Rectangle 8">
            <a:extLst>
              <a:ext uri="{FF2B5EF4-FFF2-40B4-BE49-F238E27FC236}">
                <a16:creationId xmlns:a16="http://schemas.microsoft.com/office/drawing/2014/main" id="{80DAF1D3-F2F1-499E-B588-3A7DD21C22C5}"/>
              </a:ext>
            </a:extLst>
          </p:cNvPr>
          <p:cNvSpPr/>
          <p:nvPr/>
        </p:nvSpPr>
        <p:spPr>
          <a:xfrm>
            <a:off x="6269279" y="2372268"/>
            <a:ext cx="4464132" cy="523220"/>
          </a:xfrm>
          <a:prstGeom prst="rect">
            <a:avLst/>
          </a:prstGeom>
        </p:spPr>
        <p:txBody>
          <a:bodyPr wrap="square">
            <a:spAutoFit/>
          </a:bodyPr>
          <a:lstStyle/>
          <a:p>
            <a:r>
              <a:rPr lang="en-GB" sz="2800" b="1" dirty="0">
                <a:solidFill>
                  <a:srgbClr val="FF0000"/>
                </a:solidFill>
                <a:latin typeface="Arial Black" panose="020B0A04020102020204" pitchFamily="34" charset="0"/>
              </a:rPr>
              <a:t>y = 360° - 219° </a:t>
            </a:r>
          </a:p>
        </p:txBody>
      </p:sp>
      <p:sp>
        <p:nvSpPr>
          <p:cNvPr id="10" name="Rectangle 9">
            <a:extLst>
              <a:ext uri="{FF2B5EF4-FFF2-40B4-BE49-F238E27FC236}">
                <a16:creationId xmlns:a16="http://schemas.microsoft.com/office/drawing/2014/main" id="{BD98F765-85B9-4165-961A-5B3FB0BC9752}"/>
              </a:ext>
            </a:extLst>
          </p:cNvPr>
          <p:cNvSpPr/>
          <p:nvPr/>
        </p:nvSpPr>
        <p:spPr>
          <a:xfrm>
            <a:off x="302383" y="2712738"/>
            <a:ext cx="1446209" cy="646331"/>
          </a:xfrm>
          <a:prstGeom prst="rect">
            <a:avLst/>
          </a:prstGeom>
        </p:spPr>
        <p:txBody>
          <a:bodyPr wrap="square">
            <a:spAutoFit/>
          </a:bodyPr>
          <a:lstStyle/>
          <a:p>
            <a:r>
              <a:rPr lang="en-GB" sz="3600" b="1" dirty="0">
                <a:solidFill>
                  <a:srgbClr val="FF0000"/>
                </a:solidFill>
                <a:latin typeface="Arial Black" panose="020B0A04020102020204" pitchFamily="34" charset="0"/>
              </a:rPr>
              <a:t>141°</a:t>
            </a:r>
          </a:p>
        </p:txBody>
      </p:sp>
      <p:sp>
        <p:nvSpPr>
          <p:cNvPr id="11" name="Rectangle 10">
            <a:extLst>
              <a:ext uri="{FF2B5EF4-FFF2-40B4-BE49-F238E27FC236}">
                <a16:creationId xmlns:a16="http://schemas.microsoft.com/office/drawing/2014/main" id="{6470818C-3416-4BD2-8077-3BBA2D3F01CA}"/>
              </a:ext>
            </a:extLst>
          </p:cNvPr>
          <p:cNvSpPr/>
          <p:nvPr/>
        </p:nvSpPr>
        <p:spPr>
          <a:xfrm>
            <a:off x="6268407" y="2909296"/>
            <a:ext cx="4464132" cy="523220"/>
          </a:xfrm>
          <a:prstGeom prst="rect">
            <a:avLst/>
          </a:prstGeom>
        </p:spPr>
        <p:txBody>
          <a:bodyPr wrap="square">
            <a:spAutoFit/>
          </a:bodyPr>
          <a:lstStyle/>
          <a:p>
            <a:r>
              <a:rPr lang="en-GB" sz="2800" b="1" dirty="0">
                <a:solidFill>
                  <a:srgbClr val="FF0000"/>
                </a:solidFill>
                <a:latin typeface="Arial Black" panose="020B0A04020102020204" pitchFamily="34" charset="0"/>
              </a:rPr>
              <a:t>y = 141° </a:t>
            </a:r>
          </a:p>
        </p:txBody>
      </p:sp>
      <p:sp>
        <p:nvSpPr>
          <p:cNvPr id="13" name="Rectangle 12">
            <a:extLst>
              <a:ext uri="{FF2B5EF4-FFF2-40B4-BE49-F238E27FC236}">
                <a16:creationId xmlns:a16="http://schemas.microsoft.com/office/drawing/2014/main" id="{6514D3DA-3BF3-4502-8AC5-681CF711A782}"/>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70991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1E8F8-E76D-4E63-A8E5-9E019B19DD68}"/>
              </a:ext>
            </a:extLst>
          </p:cNvPr>
          <p:cNvSpPr>
            <a:spLocks noGrp="1"/>
          </p:cNvSpPr>
          <p:nvPr>
            <p:ph type="title"/>
          </p:nvPr>
        </p:nvSpPr>
        <p:spPr/>
        <p:txBody>
          <a:bodyPr/>
          <a:lstStyle/>
          <a:p>
            <a:r>
              <a:rPr lang="en-GB" dirty="0"/>
              <a:t>Recognise angles in turns</a:t>
            </a:r>
          </a:p>
        </p:txBody>
      </p:sp>
      <p:sp>
        <p:nvSpPr>
          <p:cNvPr id="3" name="Content Placeholder 2">
            <a:extLst>
              <a:ext uri="{FF2B5EF4-FFF2-40B4-BE49-F238E27FC236}">
                <a16:creationId xmlns:a16="http://schemas.microsoft.com/office/drawing/2014/main" id="{766DC144-FC23-4AB0-AF02-E94A26E9A4C9}"/>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37347658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0999182-513D-42C8-A623-997B8D5C578E}"/>
              </a:ext>
            </a:extLst>
          </p:cNvPr>
          <p:cNvPicPr>
            <a:picLocks noChangeAspect="1"/>
          </p:cNvPicPr>
          <p:nvPr/>
        </p:nvPicPr>
        <p:blipFill>
          <a:blip r:embed="rId3"/>
          <a:stretch>
            <a:fillRect/>
          </a:stretch>
        </p:blipFill>
        <p:spPr>
          <a:xfrm>
            <a:off x="423512" y="920620"/>
            <a:ext cx="4195935" cy="4072298"/>
          </a:xfrm>
          <a:prstGeom prst="rect">
            <a:avLst/>
          </a:prstGeom>
        </p:spPr>
      </p:pic>
      <p:sp>
        <p:nvSpPr>
          <p:cNvPr id="2" name="Rectangle 1">
            <a:extLst>
              <a:ext uri="{FF2B5EF4-FFF2-40B4-BE49-F238E27FC236}">
                <a16:creationId xmlns:a16="http://schemas.microsoft.com/office/drawing/2014/main" id="{1EECC6C7-20E0-46A2-840F-AABBFCC6F4BB}"/>
              </a:ext>
            </a:extLst>
          </p:cNvPr>
          <p:cNvSpPr/>
          <p:nvPr/>
        </p:nvSpPr>
        <p:spPr>
          <a:xfrm>
            <a:off x="103032" y="51516"/>
            <a:ext cx="12192000" cy="584775"/>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This shape is three-quarters of a circle. How many degrees is angle x?</a:t>
            </a:r>
            <a:endParaRPr lang="en-GB" sz="3200" b="1" dirty="0">
              <a:latin typeface="Calibri" panose="020F0502020204030204" pitchFamily="34" charset="0"/>
            </a:endParaRPr>
          </a:p>
        </p:txBody>
      </p:sp>
      <p:sp>
        <p:nvSpPr>
          <p:cNvPr id="4" name="Rectangle 3">
            <a:extLst>
              <a:ext uri="{FF2B5EF4-FFF2-40B4-BE49-F238E27FC236}">
                <a16:creationId xmlns:a16="http://schemas.microsoft.com/office/drawing/2014/main" id="{A448C5C3-CA1C-4701-A7D4-96177BB6E9B5}"/>
              </a:ext>
            </a:extLst>
          </p:cNvPr>
          <p:cNvSpPr/>
          <p:nvPr/>
        </p:nvSpPr>
        <p:spPr>
          <a:xfrm>
            <a:off x="5114247" y="920620"/>
            <a:ext cx="6129009" cy="523220"/>
          </a:xfrm>
          <a:prstGeom prst="rect">
            <a:avLst/>
          </a:prstGeom>
        </p:spPr>
        <p:txBody>
          <a:bodyPr wrap="square">
            <a:spAutoFit/>
          </a:bodyPr>
          <a:lstStyle/>
          <a:p>
            <a:r>
              <a:rPr lang="en-GB" sz="2800" dirty="0">
                <a:solidFill>
                  <a:srgbClr val="FF0000"/>
                </a:solidFill>
                <a:latin typeface="Calibri" panose="020F0502020204030204" pitchFamily="34" charset="0"/>
              </a:rPr>
              <a:t>Angles around a point add up to 360°.</a:t>
            </a:r>
          </a:p>
        </p:txBody>
      </p:sp>
      <p:sp>
        <p:nvSpPr>
          <p:cNvPr id="5" name="Rectangle 4">
            <a:extLst>
              <a:ext uri="{FF2B5EF4-FFF2-40B4-BE49-F238E27FC236}">
                <a16:creationId xmlns:a16="http://schemas.microsoft.com/office/drawing/2014/main" id="{FD8B96AB-9323-42E3-A502-A8BBD1C4378D}"/>
              </a:ext>
            </a:extLst>
          </p:cNvPr>
          <p:cNvSpPr/>
          <p:nvPr/>
        </p:nvSpPr>
        <p:spPr>
          <a:xfrm>
            <a:off x="5114247" y="1631216"/>
            <a:ext cx="6129009" cy="523220"/>
          </a:xfrm>
          <a:prstGeom prst="rect">
            <a:avLst/>
          </a:prstGeom>
        </p:spPr>
        <p:txBody>
          <a:bodyPr wrap="square">
            <a:spAutoFit/>
          </a:bodyPr>
          <a:lstStyle/>
          <a:p>
            <a:r>
              <a:rPr lang="en-GB" sz="2800" dirty="0">
                <a:solidFill>
                  <a:srgbClr val="FF0000"/>
                </a:solidFill>
                <a:latin typeface="Calibri" panose="020F0502020204030204" pitchFamily="34" charset="0"/>
              </a:rPr>
              <a:t>A whole turn is 360°.</a:t>
            </a:r>
          </a:p>
        </p:txBody>
      </p:sp>
      <p:sp>
        <p:nvSpPr>
          <p:cNvPr id="6" name="Rectangle 5">
            <a:extLst>
              <a:ext uri="{FF2B5EF4-FFF2-40B4-BE49-F238E27FC236}">
                <a16:creationId xmlns:a16="http://schemas.microsoft.com/office/drawing/2014/main" id="{D84AF157-D058-4B38-8F6F-4A4EC3F49D97}"/>
              </a:ext>
            </a:extLst>
          </p:cNvPr>
          <p:cNvSpPr/>
          <p:nvPr/>
        </p:nvSpPr>
        <p:spPr>
          <a:xfrm>
            <a:off x="5114246" y="2380167"/>
            <a:ext cx="3372931" cy="523220"/>
          </a:xfrm>
          <a:prstGeom prst="rect">
            <a:avLst/>
          </a:prstGeom>
        </p:spPr>
        <p:txBody>
          <a:bodyPr wrap="square">
            <a:spAutoFit/>
          </a:bodyPr>
          <a:lstStyle/>
          <a:p>
            <a:r>
              <a:rPr lang="en-GB" sz="2800" b="1" dirty="0">
                <a:solidFill>
                  <a:srgbClr val="FF0000"/>
                </a:solidFill>
                <a:latin typeface="Arial Black" panose="020B0A04020102020204" pitchFamily="34" charset="0"/>
              </a:rPr>
              <a:t>¾ of 360° = </a:t>
            </a:r>
          </a:p>
        </p:txBody>
      </p:sp>
      <p:sp>
        <p:nvSpPr>
          <p:cNvPr id="7" name="Rectangle 6">
            <a:extLst>
              <a:ext uri="{FF2B5EF4-FFF2-40B4-BE49-F238E27FC236}">
                <a16:creationId xmlns:a16="http://schemas.microsoft.com/office/drawing/2014/main" id="{CFC989E6-FD45-488A-AA7D-325E3F7D4E10}"/>
              </a:ext>
            </a:extLst>
          </p:cNvPr>
          <p:cNvSpPr/>
          <p:nvPr/>
        </p:nvSpPr>
        <p:spPr>
          <a:xfrm>
            <a:off x="2147225" y="3429000"/>
            <a:ext cx="1446209" cy="646331"/>
          </a:xfrm>
          <a:prstGeom prst="rect">
            <a:avLst/>
          </a:prstGeom>
        </p:spPr>
        <p:txBody>
          <a:bodyPr wrap="square">
            <a:spAutoFit/>
          </a:bodyPr>
          <a:lstStyle/>
          <a:p>
            <a:r>
              <a:rPr lang="en-GB" sz="3600" b="1" dirty="0">
                <a:solidFill>
                  <a:srgbClr val="FF0000"/>
                </a:solidFill>
                <a:latin typeface="Arial Black" panose="020B0A04020102020204" pitchFamily="34" charset="0"/>
              </a:rPr>
              <a:t>270°</a:t>
            </a:r>
          </a:p>
        </p:txBody>
      </p:sp>
      <p:sp>
        <p:nvSpPr>
          <p:cNvPr id="8" name="Rectangle 7">
            <a:extLst>
              <a:ext uri="{FF2B5EF4-FFF2-40B4-BE49-F238E27FC236}">
                <a16:creationId xmlns:a16="http://schemas.microsoft.com/office/drawing/2014/main" id="{7C0A0122-98CE-4FC8-A2CA-E1422DEDC91E}"/>
              </a:ext>
            </a:extLst>
          </p:cNvPr>
          <p:cNvSpPr/>
          <p:nvPr/>
        </p:nvSpPr>
        <p:spPr>
          <a:xfrm>
            <a:off x="1798374" y="1939605"/>
            <a:ext cx="1446209" cy="646331"/>
          </a:xfrm>
          <a:prstGeom prst="rect">
            <a:avLst/>
          </a:prstGeom>
        </p:spPr>
        <p:txBody>
          <a:bodyPr wrap="square">
            <a:spAutoFit/>
          </a:bodyPr>
          <a:lstStyle/>
          <a:p>
            <a:r>
              <a:rPr lang="en-GB" sz="3600" b="1" dirty="0">
                <a:solidFill>
                  <a:srgbClr val="FF0000"/>
                </a:solidFill>
                <a:latin typeface="Arial Black" panose="020B0A04020102020204" pitchFamily="34" charset="0"/>
              </a:rPr>
              <a:t>90°</a:t>
            </a:r>
          </a:p>
        </p:txBody>
      </p:sp>
      <p:sp>
        <p:nvSpPr>
          <p:cNvPr id="9" name="Rectangle 8">
            <a:extLst>
              <a:ext uri="{FF2B5EF4-FFF2-40B4-BE49-F238E27FC236}">
                <a16:creationId xmlns:a16="http://schemas.microsoft.com/office/drawing/2014/main" id="{732F0E1E-7401-413D-91A4-B668D6225D5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10" name="Rectangle 9">
            <a:extLst>
              <a:ext uri="{FF2B5EF4-FFF2-40B4-BE49-F238E27FC236}">
                <a16:creationId xmlns:a16="http://schemas.microsoft.com/office/drawing/2014/main" id="{4B90FCA1-96D1-4446-A675-B1AB2AF2925E}"/>
              </a:ext>
            </a:extLst>
          </p:cNvPr>
          <p:cNvSpPr/>
          <p:nvPr/>
        </p:nvSpPr>
        <p:spPr>
          <a:xfrm>
            <a:off x="5114246" y="2905780"/>
            <a:ext cx="3491328" cy="523220"/>
          </a:xfrm>
          <a:prstGeom prst="rect">
            <a:avLst/>
          </a:prstGeom>
        </p:spPr>
        <p:txBody>
          <a:bodyPr wrap="square">
            <a:spAutoFit/>
          </a:bodyPr>
          <a:lstStyle/>
          <a:p>
            <a:r>
              <a:rPr lang="en-GB" sz="2800" b="1" dirty="0">
                <a:solidFill>
                  <a:srgbClr val="FF0000"/>
                </a:solidFill>
                <a:latin typeface="Arial Black" panose="020B0A04020102020204" pitchFamily="34" charset="0"/>
              </a:rPr>
              <a:t>360° - 90° = 270°</a:t>
            </a:r>
          </a:p>
        </p:txBody>
      </p:sp>
      <p:sp>
        <p:nvSpPr>
          <p:cNvPr id="11" name="Rectangle 10">
            <a:extLst>
              <a:ext uri="{FF2B5EF4-FFF2-40B4-BE49-F238E27FC236}">
                <a16:creationId xmlns:a16="http://schemas.microsoft.com/office/drawing/2014/main" id="{52D2DA18-9796-4A1C-83D0-BD31977AE7C6}"/>
              </a:ext>
            </a:extLst>
          </p:cNvPr>
          <p:cNvSpPr/>
          <p:nvPr/>
        </p:nvSpPr>
        <p:spPr>
          <a:xfrm>
            <a:off x="7429949" y="2380167"/>
            <a:ext cx="3372931" cy="523220"/>
          </a:xfrm>
          <a:prstGeom prst="rect">
            <a:avLst/>
          </a:prstGeom>
        </p:spPr>
        <p:txBody>
          <a:bodyPr wrap="square">
            <a:spAutoFit/>
          </a:bodyPr>
          <a:lstStyle/>
          <a:p>
            <a:r>
              <a:rPr lang="en-GB" sz="2800" b="1" dirty="0">
                <a:solidFill>
                  <a:srgbClr val="FF0000"/>
                </a:solidFill>
                <a:latin typeface="Arial Black" panose="020B0A04020102020204" pitchFamily="34" charset="0"/>
              </a:rPr>
              <a:t>270°</a:t>
            </a:r>
          </a:p>
        </p:txBody>
      </p:sp>
    </p:spTree>
    <p:extLst>
      <p:ext uri="{BB962C8B-B14F-4D97-AF65-F5344CB8AC3E}">
        <p14:creationId xmlns:p14="http://schemas.microsoft.com/office/powerpoint/2010/main" val="3430856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2169BB-3658-472B-A112-3D7B7B886D46}"/>
              </a:ext>
            </a:extLst>
          </p:cNvPr>
          <p:cNvPicPr>
            <a:picLocks noChangeAspect="1"/>
          </p:cNvPicPr>
          <p:nvPr/>
        </p:nvPicPr>
        <p:blipFill>
          <a:blip r:embed="rId3"/>
          <a:stretch>
            <a:fillRect/>
          </a:stretch>
        </p:blipFill>
        <p:spPr>
          <a:xfrm>
            <a:off x="8328624" y="0"/>
            <a:ext cx="3863376" cy="6754450"/>
          </a:xfrm>
          <a:prstGeom prst="rect">
            <a:avLst/>
          </a:prstGeom>
        </p:spPr>
      </p:pic>
      <p:sp>
        <p:nvSpPr>
          <p:cNvPr id="2" name="Rectangle 1">
            <a:extLst>
              <a:ext uri="{FF2B5EF4-FFF2-40B4-BE49-F238E27FC236}">
                <a16:creationId xmlns:a16="http://schemas.microsoft.com/office/drawing/2014/main" id="{CB0C69BA-0115-4CA8-8C62-ABF8410AF310}"/>
              </a:ext>
            </a:extLst>
          </p:cNvPr>
          <p:cNvSpPr/>
          <p:nvPr/>
        </p:nvSpPr>
        <p:spPr>
          <a:xfrm>
            <a:off x="103031" y="51516"/>
            <a:ext cx="8074855" cy="1569660"/>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Layla completes one-and-a-half somersaults in a dive. How many degrees does Layla turn through in her dive?</a:t>
            </a:r>
            <a:endParaRPr lang="en-GB" sz="3200" b="1" dirty="0">
              <a:latin typeface="Calibri" panose="020F0502020204030204" pitchFamily="34" charset="0"/>
            </a:endParaRPr>
          </a:p>
        </p:txBody>
      </p:sp>
      <p:sp>
        <p:nvSpPr>
          <p:cNvPr id="4" name="Rectangle 3">
            <a:extLst>
              <a:ext uri="{FF2B5EF4-FFF2-40B4-BE49-F238E27FC236}">
                <a16:creationId xmlns:a16="http://schemas.microsoft.com/office/drawing/2014/main" id="{7178F90B-8583-41DE-A578-C7BAF18FB190}"/>
              </a:ext>
            </a:extLst>
          </p:cNvPr>
          <p:cNvSpPr/>
          <p:nvPr/>
        </p:nvSpPr>
        <p:spPr>
          <a:xfrm>
            <a:off x="333699" y="2018646"/>
            <a:ext cx="7077753" cy="523220"/>
          </a:xfrm>
          <a:prstGeom prst="rect">
            <a:avLst/>
          </a:prstGeom>
        </p:spPr>
        <p:txBody>
          <a:bodyPr wrap="square">
            <a:spAutoFit/>
          </a:bodyPr>
          <a:lstStyle/>
          <a:p>
            <a:r>
              <a:rPr lang="en-GB" sz="2800" dirty="0">
                <a:solidFill>
                  <a:srgbClr val="FF0000"/>
                </a:solidFill>
                <a:latin typeface="Calibri" panose="020F0502020204030204" pitchFamily="34" charset="0"/>
              </a:rPr>
              <a:t>Angles around a point add up to 360°.</a:t>
            </a:r>
          </a:p>
        </p:txBody>
      </p:sp>
      <p:sp>
        <p:nvSpPr>
          <p:cNvPr id="5" name="Rectangle 4">
            <a:extLst>
              <a:ext uri="{FF2B5EF4-FFF2-40B4-BE49-F238E27FC236}">
                <a16:creationId xmlns:a16="http://schemas.microsoft.com/office/drawing/2014/main" id="{1A668D59-B48C-4B1D-AC05-9329316A59AB}"/>
              </a:ext>
            </a:extLst>
          </p:cNvPr>
          <p:cNvSpPr/>
          <p:nvPr/>
        </p:nvSpPr>
        <p:spPr>
          <a:xfrm>
            <a:off x="333699" y="2729242"/>
            <a:ext cx="7077753" cy="523220"/>
          </a:xfrm>
          <a:prstGeom prst="rect">
            <a:avLst/>
          </a:prstGeom>
        </p:spPr>
        <p:txBody>
          <a:bodyPr wrap="square">
            <a:spAutoFit/>
          </a:bodyPr>
          <a:lstStyle/>
          <a:p>
            <a:r>
              <a:rPr lang="en-GB" sz="2800" dirty="0">
                <a:solidFill>
                  <a:srgbClr val="FF0000"/>
                </a:solidFill>
                <a:latin typeface="Calibri" panose="020F0502020204030204" pitchFamily="34" charset="0"/>
              </a:rPr>
              <a:t>A whole turn is 360°.</a:t>
            </a:r>
          </a:p>
        </p:txBody>
      </p:sp>
      <p:sp>
        <p:nvSpPr>
          <p:cNvPr id="6" name="Rectangle 5">
            <a:extLst>
              <a:ext uri="{FF2B5EF4-FFF2-40B4-BE49-F238E27FC236}">
                <a16:creationId xmlns:a16="http://schemas.microsoft.com/office/drawing/2014/main" id="{2A4DDF69-35EA-488E-ADFB-E04B4EC37FF6}"/>
              </a:ext>
            </a:extLst>
          </p:cNvPr>
          <p:cNvSpPr/>
          <p:nvPr/>
        </p:nvSpPr>
        <p:spPr>
          <a:xfrm>
            <a:off x="333698" y="3439838"/>
            <a:ext cx="7741155" cy="523220"/>
          </a:xfrm>
          <a:prstGeom prst="rect">
            <a:avLst/>
          </a:prstGeom>
        </p:spPr>
        <p:txBody>
          <a:bodyPr wrap="square">
            <a:spAutoFit/>
          </a:bodyPr>
          <a:lstStyle/>
          <a:p>
            <a:r>
              <a:rPr lang="en-GB" sz="2800" dirty="0">
                <a:solidFill>
                  <a:srgbClr val="FF0000"/>
                </a:solidFill>
                <a:latin typeface="Calibri" panose="020F0502020204030204" pitchFamily="34" charset="0"/>
              </a:rPr>
              <a:t>Angles on a straight line add up to 180°.</a:t>
            </a:r>
          </a:p>
        </p:txBody>
      </p:sp>
      <p:sp>
        <p:nvSpPr>
          <p:cNvPr id="7" name="Rectangle 6">
            <a:extLst>
              <a:ext uri="{FF2B5EF4-FFF2-40B4-BE49-F238E27FC236}">
                <a16:creationId xmlns:a16="http://schemas.microsoft.com/office/drawing/2014/main" id="{4CCDA290-FA7E-4486-A1EE-AA44BFBBC4A1}"/>
              </a:ext>
            </a:extLst>
          </p:cNvPr>
          <p:cNvSpPr/>
          <p:nvPr/>
        </p:nvSpPr>
        <p:spPr>
          <a:xfrm>
            <a:off x="333697" y="4150434"/>
            <a:ext cx="7741155" cy="523220"/>
          </a:xfrm>
          <a:prstGeom prst="rect">
            <a:avLst/>
          </a:prstGeom>
        </p:spPr>
        <p:txBody>
          <a:bodyPr wrap="square">
            <a:spAutoFit/>
          </a:bodyPr>
          <a:lstStyle/>
          <a:p>
            <a:r>
              <a:rPr lang="en-GB" sz="2800" dirty="0">
                <a:solidFill>
                  <a:srgbClr val="FF0000"/>
                </a:solidFill>
                <a:latin typeface="Calibri" panose="020F0502020204030204" pitchFamily="34" charset="0"/>
              </a:rPr>
              <a:t>A half turn is 180°.</a:t>
            </a:r>
          </a:p>
        </p:txBody>
      </p:sp>
      <p:sp>
        <p:nvSpPr>
          <p:cNvPr id="8" name="Rectangle 7">
            <a:extLst>
              <a:ext uri="{FF2B5EF4-FFF2-40B4-BE49-F238E27FC236}">
                <a16:creationId xmlns:a16="http://schemas.microsoft.com/office/drawing/2014/main" id="{86299527-3426-4A82-A29F-774A957A7057}"/>
              </a:ext>
            </a:extLst>
          </p:cNvPr>
          <p:cNvSpPr/>
          <p:nvPr/>
        </p:nvSpPr>
        <p:spPr>
          <a:xfrm>
            <a:off x="333697" y="4877344"/>
            <a:ext cx="7077755" cy="523220"/>
          </a:xfrm>
          <a:prstGeom prst="rect">
            <a:avLst/>
          </a:prstGeom>
        </p:spPr>
        <p:txBody>
          <a:bodyPr wrap="square">
            <a:spAutoFit/>
          </a:bodyPr>
          <a:lstStyle/>
          <a:p>
            <a:r>
              <a:rPr lang="en-GB" sz="2800" b="1" dirty="0">
                <a:solidFill>
                  <a:srgbClr val="FF0000"/>
                </a:solidFill>
                <a:latin typeface="Arial Black" panose="020B0A04020102020204" pitchFamily="34" charset="0"/>
              </a:rPr>
              <a:t>One-and-a-half turns = 360° + 180°</a:t>
            </a:r>
          </a:p>
        </p:txBody>
      </p:sp>
      <p:sp>
        <p:nvSpPr>
          <p:cNvPr id="9" name="Rectangle 8">
            <a:extLst>
              <a:ext uri="{FF2B5EF4-FFF2-40B4-BE49-F238E27FC236}">
                <a16:creationId xmlns:a16="http://schemas.microsoft.com/office/drawing/2014/main" id="{C8544085-5549-4224-98AA-15C0AF7FBFAD}"/>
              </a:ext>
            </a:extLst>
          </p:cNvPr>
          <p:cNvSpPr/>
          <p:nvPr/>
        </p:nvSpPr>
        <p:spPr>
          <a:xfrm>
            <a:off x="7071043" y="4861030"/>
            <a:ext cx="1597991" cy="523220"/>
          </a:xfrm>
          <a:prstGeom prst="rect">
            <a:avLst/>
          </a:prstGeom>
        </p:spPr>
        <p:txBody>
          <a:bodyPr wrap="square">
            <a:spAutoFit/>
          </a:bodyPr>
          <a:lstStyle/>
          <a:p>
            <a:r>
              <a:rPr lang="en-GB" sz="2800" b="1" dirty="0">
                <a:solidFill>
                  <a:srgbClr val="FF0000"/>
                </a:solidFill>
                <a:latin typeface="Arial Black" panose="020B0A04020102020204" pitchFamily="34" charset="0"/>
              </a:rPr>
              <a:t>= 540°</a:t>
            </a:r>
          </a:p>
        </p:txBody>
      </p:sp>
      <p:sp>
        <p:nvSpPr>
          <p:cNvPr id="10" name="Rectangle 9">
            <a:extLst>
              <a:ext uri="{FF2B5EF4-FFF2-40B4-BE49-F238E27FC236}">
                <a16:creationId xmlns:a16="http://schemas.microsoft.com/office/drawing/2014/main" id="{71944974-DB36-490A-8742-C5469A6A5E61}"/>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11" name="Rectangle 10">
            <a:extLst>
              <a:ext uri="{FF2B5EF4-FFF2-40B4-BE49-F238E27FC236}">
                <a16:creationId xmlns:a16="http://schemas.microsoft.com/office/drawing/2014/main" id="{DBBC71C9-0ED2-4A9D-85B9-44BBE0E920E1}"/>
              </a:ext>
            </a:extLst>
          </p:cNvPr>
          <p:cNvSpPr/>
          <p:nvPr/>
        </p:nvSpPr>
        <p:spPr>
          <a:xfrm>
            <a:off x="10687208" y="439028"/>
            <a:ext cx="952306" cy="584775"/>
          </a:xfrm>
          <a:prstGeom prst="rect">
            <a:avLst/>
          </a:prstGeom>
        </p:spPr>
        <p:txBody>
          <a:bodyPr wrap="square">
            <a:spAutoFit/>
          </a:bodyPr>
          <a:lstStyle/>
          <a:p>
            <a:r>
              <a:rPr lang="en-GB" sz="3200" b="1" dirty="0">
                <a:solidFill>
                  <a:srgbClr val="FF0000"/>
                </a:solidFill>
                <a:latin typeface="Calibri" panose="020F0502020204030204" pitchFamily="34" charset="0"/>
              </a:rPr>
              <a:t>90°</a:t>
            </a:r>
          </a:p>
        </p:txBody>
      </p:sp>
      <p:sp>
        <p:nvSpPr>
          <p:cNvPr id="12" name="Rectangle 11">
            <a:extLst>
              <a:ext uri="{FF2B5EF4-FFF2-40B4-BE49-F238E27FC236}">
                <a16:creationId xmlns:a16="http://schemas.microsoft.com/office/drawing/2014/main" id="{A04F0E8A-FFFC-4F4D-911B-7BE9A448EBE4}"/>
              </a:ext>
            </a:extLst>
          </p:cNvPr>
          <p:cNvSpPr/>
          <p:nvPr/>
        </p:nvSpPr>
        <p:spPr>
          <a:xfrm>
            <a:off x="10799586" y="1415785"/>
            <a:ext cx="952306" cy="584775"/>
          </a:xfrm>
          <a:prstGeom prst="rect">
            <a:avLst/>
          </a:prstGeom>
        </p:spPr>
        <p:txBody>
          <a:bodyPr wrap="square">
            <a:spAutoFit/>
          </a:bodyPr>
          <a:lstStyle/>
          <a:p>
            <a:r>
              <a:rPr lang="en-GB" sz="3200" b="1" dirty="0">
                <a:solidFill>
                  <a:srgbClr val="FF0000"/>
                </a:solidFill>
                <a:latin typeface="Calibri" panose="020F0502020204030204" pitchFamily="34" charset="0"/>
              </a:rPr>
              <a:t>90°</a:t>
            </a:r>
          </a:p>
        </p:txBody>
      </p:sp>
      <p:sp>
        <p:nvSpPr>
          <p:cNvPr id="13" name="Rectangle 12">
            <a:extLst>
              <a:ext uri="{FF2B5EF4-FFF2-40B4-BE49-F238E27FC236}">
                <a16:creationId xmlns:a16="http://schemas.microsoft.com/office/drawing/2014/main" id="{21DD7A32-0E9F-437D-BDB0-EED92003B0BD}"/>
              </a:ext>
            </a:extLst>
          </p:cNvPr>
          <p:cNvSpPr/>
          <p:nvPr/>
        </p:nvSpPr>
        <p:spPr>
          <a:xfrm>
            <a:off x="11333912" y="2188741"/>
            <a:ext cx="801529" cy="584775"/>
          </a:xfrm>
          <a:prstGeom prst="rect">
            <a:avLst/>
          </a:prstGeom>
        </p:spPr>
        <p:txBody>
          <a:bodyPr wrap="square">
            <a:spAutoFit/>
          </a:bodyPr>
          <a:lstStyle/>
          <a:p>
            <a:r>
              <a:rPr lang="en-GB" sz="3200" b="1" dirty="0">
                <a:solidFill>
                  <a:srgbClr val="FF0000"/>
                </a:solidFill>
                <a:latin typeface="Calibri" panose="020F0502020204030204" pitchFamily="34" charset="0"/>
              </a:rPr>
              <a:t>90°</a:t>
            </a:r>
          </a:p>
        </p:txBody>
      </p:sp>
      <p:sp>
        <p:nvSpPr>
          <p:cNvPr id="14" name="Rectangle 13">
            <a:extLst>
              <a:ext uri="{FF2B5EF4-FFF2-40B4-BE49-F238E27FC236}">
                <a16:creationId xmlns:a16="http://schemas.microsoft.com/office/drawing/2014/main" id="{5EB8268F-ADC6-4975-972E-F2BCCB2615DB}"/>
              </a:ext>
            </a:extLst>
          </p:cNvPr>
          <p:cNvSpPr/>
          <p:nvPr/>
        </p:nvSpPr>
        <p:spPr>
          <a:xfrm>
            <a:off x="10762596" y="3304351"/>
            <a:ext cx="801529" cy="584775"/>
          </a:xfrm>
          <a:prstGeom prst="rect">
            <a:avLst/>
          </a:prstGeom>
        </p:spPr>
        <p:txBody>
          <a:bodyPr wrap="square">
            <a:spAutoFit/>
          </a:bodyPr>
          <a:lstStyle/>
          <a:p>
            <a:r>
              <a:rPr lang="en-GB" sz="3200" b="1" dirty="0">
                <a:solidFill>
                  <a:srgbClr val="FF0000"/>
                </a:solidFill>
                <a:latin typeface="Calibri" panose="020F0502020204030204" pitchFamily="34" charset="0"/>
              </a:rPr>
              <a:t>90°</a:t>
            </a:r>
          </a:p>
        </p:txBody>
      </p:sp>
      <p:sp>
        <p:nvSpPr>
          <p:cNvPr id="15" name="Rectangle 14">
            <a:extLst>
              <a:ext uri="{FF2B5EF4-FFF2-40B4-BE49-F238E27FC236}">
                <a16:creationId xmlns:a16="http://schemas.microsoft.com/office/drawing/2014/main" id="{02C7D246-B54B-47BE-83E9-A1D2209D70EB}"/>
              </a:ext>
            </a:extLst>
          </p:cNvPr>
          <p:cNvSpPr/>
          <p:nvPr/>
        </p:nvSpPr>
        <p:spPr>
          <a:xfrm>
            <a:off x="10739324" y="4276255"/>
            <a:ext cx="801529" cy="584775"/>
          </a:xfrm>
          <a:prstGeom prst="rect">
            <a:avLst/>
          </a:prstGeom>
        </p:spPr>
        <p:txBody>
          <a:bodyPr wrap="square">
            <a:spAutoFit/>
          </a:bodyPr>
          <a:lstStyle/>
          <a:p>
            <a:r>
              <a:rPr lang="en-GB" sz="3200" b="1" dirty="0">
                <a:solidFill>
                  <a:srgbClr val="FF0000"/>
                </a:solidFill>
                <a:latin typeface="Calibri" panose="020F0502020204030204" pitchFamily="34" charset="0"/>
              </a:rPr>
              <a:t>90°</a:t>
            </a:r>
          </a:p>
        </p:txBody>
      </p:sp>
      <p:sp>
        <p:nvSpPr>
          <p:cNvPr id="16" name="Rectangle 15">
            <a:extLst>
              <a:ext uri="{FF2B5EF4-FFF2-40B4-BE49-F238E27FC236}">
                <a16:creationId xmlns:a16="http://schemas.microsoft.com/office/drawing/2014/main" id="{DF39994C-818E-4BD3-B27F-7EB27B4D6592}"/>
              </a:ext>
            </a:extLst>
          </p:cNvPr>
          <p:cNvSpPr/>
          <p:nvPr/>
        </p:nvSpPr>
        <p:spPr>
          <a:xfrm>
            <a:off x="10731481" y="5604106"/>
            <a:ext cx="801529" cy="584775"/>
          </a:xfrm>
          <a:prstGeom prst="rect">
            <a:avLst/>
          </a:prstGeom>
        </p:spPr>
        <p:txBody>
          <a:bodyPr wrap="square">
            <a:spAutoFit/>
          </a:bodyPr>
          <a:lstStyle/>
          <a:p>
            <a:r>
              <a:rPr lang="en-GB" sz="3200" b="1" dirty="0">
                <a:solidFill>
                  <a:srgbClr val="FF0000"/>
                </a:solidFill>
                <a:latin typeface="Calibri" panose="020F0502020204030204" pitchFamily="34" charset="0"/>
              </a:rPr>
              <a:t>90°</a:t>
            </a:r>
          </a:p>
        </p:txBody>
      </p:sp>
      <p:sp>
        <p:nvSpPr>
          <p:cNvPr id="17" name="Rectangle 16">
            <a:extLst>
              <a:ext uri="{FF2B5EF4-FFF2-40B4-BE49-F238E27FC236}">
                <a16:creationId xmlns:a16="http://schemas.microsoft.com/office/drawing/2014/main" id="{A1EBB07C-B5FD-482D-9785-00AA9920A9B5}"/>
              </a:ext>
            </a:extLst>
          </p:cNvPr>
          <p:cNvSpPr/>
          <p:nvPr/>
        </p:nvSpPr>
        <p:spPr>
          <a:xfrm>
            <a:off x="5619116" y="5474111"/>
            <a:ext cx="2925277" cy="523220"/>
          </a:xfrm>
          <a:prstGeom prst="rect">
            <a:avLst/>
          </a:prstGeom>
        </p:spPr>
        <p:txBody>
          <a:bodyPr wrap="square">
            <a:spAutoFit/>
          </a:bodyPr>
          <a:lstStyle/>
          <a:p>
            <a:r>
              <a:rPr lang="en-GB" sz="2800" b="1" dirty="0">
                <a:solidFill>
                  <a:srgbClr val="FF0000"/>
                </a:solidFill>
                <a:latin typeface="Arial Black" panose="020B0A04020102020204" pitchFamily="34" charset="0"/>
              </a:rPr>
              <a:t>6 x 90° = 540°</a:t>
            </a:r>
          </a:p>
        </p:txBody>
      </p:sp>
    </p:spTree>
    <p:extLst>
      <p:ext uri="{BB962C8B-B14F-4D97-AF65-F5344CB8AC3E}">
        <p14:creationId xmlns:p14="http://schemas.microsoft.com/office/powerpoint/2010/main" val="3077845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500"/>
                                        <p:tgtEl>
                                          <p:spTgt spid="1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1" grpId="0"/>
      <p:bldP spid="12" grpId="0"/>
      <p:bldP spid="13" grpId="0"/>
      <p:bldP spid="14" grpId="0"/>
      <p:bldP spid="15" grpId="0"/>
      <p:bldP spid="16"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EBF05F4-DE46-438D-B783-81C6160C0D05}"/>
              </a:ext>
            </a:extLst>
          </p:cNvPr>
          <p:cNvPicPr>
            <a:picLocks noChangeAspect="1"/>
          </p:cNvPicPr>
          <p:nvPr/>
        </p:nvPicPr>
        <p:blipFill>
          <a:blip r:embed="rId3"/>
          <a:stretch>
            <a:fillRect/>
          </a:stretch>
        </p:blipFill>
        <p:spPr>
          <a:xfrm>
            <a:off x="187568" y="862223"/>
            <a:ext cx="5112649" cy="5452022"/>
          </a:xfrm>
          <a:prstGeom prst="rect">
            <a:avLst/>
          </a:prstGeom>
        </p:spPr>
      </p:pic>
      <p:sp>
        <p:nvSpPr>
          <p:cNvPr id="2" name="Rectangle 1">
            <a:extLst>
              <a:ext uri="{FF2B5EF4-FFF2-40B4-BE49-F238E27FC236}">
                <a16:creationId xmlns:a16="http://schemas.microsoft.com/office/drawing/2014/main" id="{28612C5E-B35F-4DC4-A1F2-ECD1D128DECA}"/>
              </a:ext>
            </a:extLst>
          </p:cNvPr>
          <p:cNvSpPr/>
          <p:nvPr/>
        </p:nvSpPr>
        <p:spPr>
          <a:xfrm>
            <a:off x="115911" y="51516"/>
            <a:ext cx="9928167" cy="584775"/>
          </a:xfrm>
          <a:prstGeom prst="rect">
            <a:avLst/>
          </a:prstGeom>
        </p:spPr>
        <p:txBody>
          <a:bodyPr wrap="non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This regular 12-sided shape has a number at each vertex.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1811174D-44D4-4842-91F0-2118A3A8C835}"/>
              </a:ext>
            </a:extLst>
          </p:cNvPr>
          <p:cNvSpPr/>
          <p:nvPr/>
        </p:nvSpPr>
        <p:spPr>
          <a:xfrm>
            <a:off x="5043958" y="677353"/>
            <a:ext cx="7148042" cy="1569660"/>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Ben turns the pointer from zero, clockwise through 150°. Which number will the pointer now be at?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3CB54BFE-D104-45AE-B18C-01CF27417DB1}"/>
              </a:ext>
            </a:extLst>
          </p:cNvPr>
          <p:cNvSpPr/>
          <p:nvPr/>
        </p:nvSpPr>
        <p:spPr>
          <a:xfrm>
            <a:off x="5784955" y="2339591"/>
            <a:ext cx="5666048" cy="523220"/>
          </a:xfrm>
          <a:prstGeom prst="rect">
            <a:avLst/>
          </a:prstGeom>
        </p:spPr>
        <p:txBody>
          <a:bodyPr wrap="square">
            <a:spAutoFit/>
          </a:bodyPr>
          <a:lstStyle/>
          <a:p>
            <a:r>
              <a:rPr lang="en-GB" sz="2800" dirty="0">
                <a:solidFill>
                  <a:srgbClr val="FF0000"/>
                </a:solidFill>
                <a:latin typeface="Calibri" panose="020F0502020204030204" pitchFamily="34" charset="0"/>
              </a:rPr>
              <a:t>A whole turn is 360°.</a:t>
            </a:r>
          </a:p>
        </p:txBody>
      </p:sp>
      <p:grpSp>
        <p:nvGrpSpPr>
          <p:cNvPr id="25" name="Group 24">
            <a:extLst>
              <a:ext uri="{FF2B5EF4-FFF2-40B4-BE49-F238E27FC236}">
                <a16:creationId xmlns:a16="http://schemas.microsoft.com/office/drawing/2014/main" id="{C73A0F68-43C7-4532-89DC-191BFB5625F0}"/>
              </a:ext>
            </a:extLst>
          </p:cNvPr>
          <p:cNvGrpSpPr/>
          <p:nvPr/>
        </p:nvGrpSpPr>
        <p:grpSpPr>
          <a:xfrm>
            <a:off x="659905" y="1511311"/>
            <a:ext cx="4114796" cy="4102805"/>
            <a:chOff x="659905" y="1511311"/>
            <a:chExt cx="4114796" cy="4102805"/>
          </a:xfrm>
        </p:grpSpPr>
        <p:grpSp>
          <p:nvGrpSpPr>
            <p:cNvPr id="17" name="Group 16">
              <a:extLst>
                <a:ext uri="{FF2B5EF4-FFF2-40B4-BE49-F238E27FC236}">
                  <a16:creationId xmlns:a16="http://schemas.microsoft.com/office/drawing/2014/main" id="{C83A5C8B-A1CF-42E9-9FFC-ACF6BEE0B47E}"/>
                </a:ext>
              </a:extLst>
            </p:cNvPr>
            <p:cNvGrpSpPr/>
            <p:nvPr/>
          </p:nvGrpSpPr>
          <p:grpSpPr>
            <a:xfrm>
              <a:off x="659905" y="1511311"/>
              <a:ext cx="4106222" cy="2333896"/>
              <a:chOff x="659905" y="1511311"/>
              <a:chExt cx="4106222" cy="2333896"/>
            </a:xfrm>
          </p:grpSpPr>
          <p:sp>
            <p:nvSpPr>
              <p:cNvPr id="8" name="Isosceles Triangle 7">
                <a:extLst>
                  <a:ext uri="{FF2B5EF4-FFF2-40B4-BE49-F238E27FC236}">
                    <a16:creationId xmlns:a16="http://schemas.microsoft.com/office/drawing/2014/main" id="{92155E59-0FF9-4AB9-8836-264CDAAB082E}"/>
                  </a:ext>
                </a:extLst>
              </p:cNvPr>
              <p:cNvSpPr/>
              <p:nvPr/>
            </p:nvSpPr>
            <p:spPr>
              <a:xfrm rot="6289055">
                <a:off x="1140580" y="2265993"/>
                <a:ext cx="1089406" cy="2050756"/>
              </a:xfrm>
              <a:prstGeom prst="triangl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Isosceles Triangle 11">
                <a:extLst>
                  <a:ext uri="{FF2B5EF4-FFF2-40B4-BE49-F238E27FC236}">
                    <a16:creationId xmlns:a16="http://schemas.microsoft.com/office/drawing/2014/main" id="{4D9FF6B7-4F4A-4D85-9058-BC3272018AC3}"/>
                  </a:ext>
                </a:extLst>
              </p:cNvPr>
              <p:cNvSpPr/>
              <p:nvPr/>
            </p:nvSpPr>
            <p:spPr>
              <a:xfrm rot="8100000">
                <a:off x="1414076" y="1794451"/>
                <a:ext cx="1089406" cy="2050756"/>
              </a:xfrm>
              <a:prstGeom prst="triangl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Isosceles Triangle 12">
                <a:extLst>
                  <a:ext uri="{FF2B5EF4-FFF2-40B4-BE49-F238E27FC236}">
                    <a16:creationId xmlns:a16="http://schemas.microsoft.com/office/drawing/2014/main" id="{8D02CFB5-E551-473D-B674-F035D31FEE93}"/>
                  </a:ext>
                </a:extLst>
              </p:cNvPr>
              <p:cNvSpPr/>
              <p:nvPr/>
            </p:nvSpPr>
            <p:spPr>
              <a:xfrm rot="9900000">
                <a:off x="1885681" y="1511311"/>
                <a:ext cx="1089406" cy="2050756"/>
              </a:xfrm>
              <a:prstGeom prst="triangl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Isosceles Triangle 13">
                <a:extLst>
                  <a:ext uri="{FF2B5EF4-FFF2-40B4-BE49-F238E27FC236}">
                    <a16:creationId xmlns:a16="http://schemas.microsoft.com/office/drawing/2014/main" id="{D6412447-B2F3-4E9E-9D8E-925F4CCA5486}"/>
                  </a:ext>
                </a:extLst>
              </p:cNvPr>
              <p:cNvSpPr/>
              <p:nvPr/>
            </p:nvSpPr>
            <p:spPr>
              <a:xfrm rot="11700000">
                <a:off x="2436114" y="1511313"/>
                <a:ext cx="1089406" cy="2050756"/>
              </a:xfrm>
              <a:prstGeom prst="triangl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Isosceles Triangle 14">
                <a:extLst>
                  <a:ext uri="{FF2B5EF4-FFF2-40B4-BE49-F238E27FC236}">
                    <a16:creationId xmlns:a16="http://schemas.microsoft.com/office/drawing/2014/main" id="{D8F04FF2-4C12-453A-B7BE-DD1ECDF6C386}"/>
                  </a:ext>
                </a:extLst>
              </p:cNvPr>
              <p:cNvSpPr/>
              <p:nvPr/>
            </p:nvSpPr>
            <p:spPr>
              <a:xfrm rot="13500000">
                <a:off x="2912348" y="1783692"/>
                <a:ext cx="1089406" cy="2050756"/>
              </a:xfrm>
              <a:prstGeom prst="triangl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Isosceles Triangle 15">
                <a:extLst>
                  <a:ext uri="{FF2B5EF4-FFF2-40B4-BE49-F238E27FC236}">
                    <a16:creationId xmlns:a16="http://schemas.microsoft.com/office/drawing/2014/main" id="{812C9D32-CD50-4C75-815C-2AA604B17778}"/>
                  </a:ext>
                </a:extLst>
              </p:cNvPr>
              <p:cNvSpPr/>
              <p:nvPr/>
            </p:nvSpPr>
            <p:spPr>
              <a:xfrm rot="15300000">
                <a:off x="3196046" y="2254995"/>
                <a:ext cx="1089406" cy="2050756"/>
              </a:xfrm>
              <a:prstGeom prst="triangl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8" name="Group 17">
              <a:extLst>
                <a:ext uri="{FF2B5EF4-FFF2-40B4-BE49-F238E27FC236}">
                  <a16:creationId xmlns:a16="http://schemas.microsoft.com/office/drawing/2014/main" id="{B8782F3C-2877-4F74-B7F4-891411AB8AC7}"/>
                </a:ext>
              </a:extLst>
            </p:cNvPr>
            <p:cNvGrpSpPr/>
            <p:nvPr/>
          </p:nvGrpSpPr>
          <p:grpSpPr>
            <a:xfrm rot="10800000">
              <a:off x="668479" y="3280220"/>
              <a:ext cx="4106222" cy="2333896"/>
              <a:chOff x="659905" y="1511311"/>
              <a:chExt cx="4106222" cy="2333896"/>
            </a:xfrm>
          </p:grpSpPr>
          <p:sp>
            <p:nvSpPr>
              <p:cNvPr id="19" name="Isosceles Triangle 18">
                <a:extLst>
                  <a:ext uri="{FF2B5EF4-FFF2-40B4-BE49-F238E27FC236}">
                    <a16:creationId xmlns:a16="http://schemas.microsoft.com/office/drawing/2014/main" id="{C68E8B74-A065-498F-B6C0-BC6243EA2641}"/>
                  </a:ext>
                </a:extLst>
              </p:cNvPr>
              <p:cNvSpPr/>
              <p:nvPr/>
            </p:nvSpPr>
            <p:spPr>
              <a:xfrm rot="6289055">
                <a:off x="1140580" y="2265993"/>
                <a:ext cx="1089406" cy="2050756"/>
              </a:xfrm>
              <a:prstGeom prst="triangl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Isosceles Triangle 19">
                <a:extLst>
                  <a:ext uri="{FF2B5EF4-FFF2-40B4-BE49-F238E27FC236}">
                    <a16:creationId xmlns:a16="http://schemas.microsoft.com/office/drawing/2014/main" id="{0031C1F0-E00D-416E-8823-73E3356EC37A}"/>
                  </a:ext>
                </a:extLst>
              </p:cNvPr>
              <p:cNvSpPr/>
              <p:nvPr/>
            </p:nvSpPr>
            <p:spPr>
              <a:xfrm rot="8100000">
                <a:off x="1414076" y="1794451"/>
                <a:ext cx="1089406" cy="2050756"/>
              </a:xfrm>
              <a:prstGeom prst="triangl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Isosceles Triangle 20">
                <a:extLst>
                  <a:ext uri="{FF2B5EF4-FFF2-40B4-BE49-F238E27FC236}">
                    <a16:creationId xmlns:a16="http://schemas.microsoft.com/office/drawing/2014/main" id="{D43FC298-D5FF-48D7-8FD4-3E3B51D07DC9}"/>
                  </a:ext>
                </a:extLst>
              </p:cNvPr>
              <p:cNvSpPr/>
              <p:nvPr/>
            </p:nvSpPr>
            <p:spPr>
              <a:xfrm rot="9900000">
                <a:off x="1885681" y="1511311"/>
                <a:ext cx="1089406" cy="2050756"/>
              </a:xfrm>
              <a:prstGeom prst="triangl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Isosceles Triangle 21">
                <a:extLst>
                  <a:ext uri="{FF2B5EF4-FFF2-40B4-BE49-F238E27FC236}">
                    <a16:creationId xmlns:a16="http://schemas.microsoft.com/office/drawing/2014/main" id="{944527B1-5491-476E-8456-9253D9B03EF0}"/>
                  </a:ext>
                </a:extLst>
              </p:cNvPr>
              <p:cNvSpPr/>
              <p:nvPr/>
            </p:nvSpPr>
            <p:spPr>
              <a:xfrm rot="11700000">
                <a:off x="2436114" y="1511313"/>
                <a:ext cx="1089406" cy="2050756"/>
              </a:xfrm>
              <a:prstGeom prst="triangl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Isosceles Triangle 22">
                <a:extLst>
                  <a:ext uri="{FF2B5EF4-FFF2-40B4-BE49-F238E27FC236}">
                    <a16:creationId xmlns:a16="http://schemas.microsoft.com/office/drawing/2014/main" id="{1D875B84-38DB-4992-A96F-A5915A797CBA}"/>
                  </a:ext>
                </a:extLst>
              </p:cNvPr>
              <p:cNvSpPr/>
              <p:nvPr/>
            </p:nvSpPr>
            <p:spPr>
              <a:xfrm rot="13500000">
                <a:off x="2912348" y="1783692"/>
                <a:ext cx="1089406" cy="2050756"/>
              </a:xfrm>
              <a:prstGeom prst="triangl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Isosceles Triangle 23">
                <a:extLst>
                  <a:ext uri="{FF2B5EF4-FFF2-40B4-BE49-F238E27FC236}">
                    <a16:creationId xmlns:a16="http://schemas.microsoft.com/office/drawing/2014/main" id="{57BF09EE-5B3D-415B-B33A-F7ACEEBF4734}"/>
                  </a:ext>
                </a:extLst>
              </p:cNvPr>
              <p:cNvSpPr/>
              <p:nvPr/>
            </p:nvSpPr>
            <p:spPr>
              <a:xfrm rot="15300000">
                <a:off x="3196046" y="2254995"/>
                <a:ext cx="1089406" cy="2050756"/>
              </a:xfrm>
              <a:prstGeom prst="triangl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26" name="Rectangle 25">
            <a:extLst>
              <a:ext uri="{FF2B5EF4-FFF2-40B4-BE49-F238E27FC236}">
                <a16:creationId xmlns:a16="http://schemas.microsoft.com/office/drawing/2014/main" id="{85AE27C1-843A-4936-A7C7-D759DC882268}"/>
              </a:ext>
            </a:extLst>
          </p:cNvPr>
          <p:cNvSpPr/>
          <p:nvPr/>
        </p:nvSpPr>
        <p:spPr>
          <a:xfrm>
            <a:off x="5784955" y="2905780"/>
            <a:ext cx="5666048" cy="1384995"/>
          </a:xfrm>
          <a:prstGeom prst="rect">
            <a:avLst/>
          </a:prstGeom>
        </p:spPr>
        <p:txBody>
          <a:bodyPr wrap="square">
            <a:spAutoFit/>
          </a:bodyPr>
          <a:lstStyle/>
          <a:p>
            <a:r>
              <a:rPr lang="en-GB" sz="2800" dirty="0">
                <a:solidFill>
                  <a:srgbClr val="FF0000"/>
                </a:solidFill>
                <a:latin typeface="Calibri" panose="020F0502020204030204" pitchFamily="34" charset="0"/>
              </a:rPr>
              <a:t>When the pointer moves from one number to the next, it has moved 1/12 of a turn. </a:t>
            </a:r>
          </a:p>
        </p:txBody>
      </p:sp>
      <p:sp>
        <p:nvSpPr>
          <p:cNvPr id="28" name="Rectangle 27">
            <a:extLst>
              <a:ext uri="{FF2B5EF4-FFF2-40B4-BE49-F238E27FC236}">
                <a16:creationId xmlns:a16="http://schemas.microsoft.com/office/drawing/2014/main" id="{5ECA12AB-28AF-4402-BA62-919DBC3C0B4D}"/>
              </a:ext>
            </a:extLst>
          </p:cNvPr>
          <p:cNvSpPr/>
          <p:nvPr/>
        </p:nvSpPr>
        <p:spPr>
          <a:xfrm>
            <a:off x="5784955" y="4391113"/>
            <a:ext cx="5666048" cy="523220"/>
          </a:xfrm>
          <a:prstGeom prst="rect">
            <a:avLst/>
          </a:prstGeom>
        </p:spPr>
        <p:txBody>
          <a:bodyPr wrap="square">
            <a:spAutoFit/>
          </a:bodyPr>
          <a:lstStyle/>
          <a:p>
            <a:r>
              <a:rPr lang="en-GB" sz="2800" b="1" dirty="0">
                <a:solidFill>
                  <a:srgbClr val="FF0000"/>
                </a:solidFill>
                <a:latin typeface="Arial Black" panose="020B0A04020102020204" pitchFamily="34" charset="0"/>
              </a:rPr>
              <a:t>1/12 of 360° = 30°</a:t>
            </a:r>
          </a:p>
        </p:txBody>
      </p:sp>
      <p:sp>
        <p:nvSpPr>
          <p:cNvPr id="29" name="Rectangle 28">
            <a:extLst>
              <a:ext uri="{FF2B5EF4-FFF2-40B4-BE49-F238E27FC236}">
                <a16:creationId xmlns:a16="http://schemas.microsoft.com/office/drawing/2014/main" id="{C5920A98-7685-4B14-A799-9A93B80C5B8F}"/>
              </a:ext>
            </a:extLst>
          </p:cNvPr>
          <p:cNvSpPr/>
          <p:nvPr/>
        </p:nvSpPr>
        <p:spPr>
          <a:xfrm>
            <a:off x="1232371" y="3075057"/>
            <a:ext cx="1011382" cy="523220"/>
          </a:xfrm>
          <a:prstGeom prst="rect">
            <a:avLst/>
          </a:prstGeom>
        </p:spPr>
        <p:txBody>
          <a:bodyPr wrap="square">
            <a:spAutoFit/>
          </a:bodyPr>
          <a:lstStyle/>
          <a:p>
            <a:r>
              <a:rPr lang="en-GB" sz="2800" b="1" dirty="0">
                <a:solidFill>
                  <a:srgbClr val="FF0000"/>
                </a:solidFill>
                <a:latin typeface="Arial Black" panose="020B0A04020102020204" pitchFamily="34" charset="0"/>
              </a:rPr>
              <a:t>30°</a:t>
            </a:r>
          </a:p>
        </p:txBody>
      </p:sp>
      <p:sp>
        <p:nvSpPr>
          <p:cNvPr id="30" name="Rectangle 29">
            <a:extLst>
              <a:ext uri="{FF2B5EF4-FFF2-40B4-BE49-F238E27FC236}">
                <a16:creationId xmlns:a16="http://schemas.microsoft.com/office/drawing/2014/main" id="{ACFE144A-D792-4EAA-850D-7DBCF9BA76DD}"/>
              </a:ext>
            </a:extLst>
          </p:cNvPr>
          <p:cNvSpPr/>
          <p:nvPr/>
        </p:nvSpPr>
        <p:spPr>
          <a:xfrm>
            <a:off x="1405651" y="2464761"/>
            <a:ext cx="1011382" cy="523220"/>
          </a:xfrm>
          <a:prstGeom prst="rect">
            <a:avLst/>
          </a:prstGeom>
        </p:spPr>
        <p:txBody>
          <a:bodyPr wrap="square">
            <a:spAutoFit/>
          </a:bodyPr>
          <a:lstStyle/>
          <a:p>
            <a:r>
              <a:rPr lang="en-GB" sz="2800" b="1" dirty="0">
                <a:solidFill>
                  <a:srgbClr val="FF0000"/>
                </a:solidFill>
                <a:latin typeface="Arial Black" panose="020B0A04020102020204" pitchFamily="34" charset="0"/>
              </a:rPr>
              <a:t>30°</a:t>
            </a:r>
          </a:p>
        </p:txBody>
      </p:sp>
      <p:sp>
        <p:nvSpPr>
          <p:cNvPr id="31" name="Rectangle 30">
            <a:extLst>
              <a:ext uri="{FF2B5EF4-FFF2-40B4-BE49-F238E27FC236}">
                <a16:creationId xmlns:a16="http://schemas.microsoft.com/office/drawing/2014/main" id="{8F5582BE-FE25-4B6F-A5C5-13301FC21004}"/>
              </a:ext>
            </a:extLst>
          </p:cNvPr>
          <p:cNvSpPr/>
          <p:nvPr/>
        </p:nvSpPr>
        <p:spPr>
          <a:xfrm>
            <a:off x="1962738" y="1972960"/>
            <a:ext cx="1011382" cy="523220"/>
          </a:xfrm>
          <a:prstGeom prst="rect">
            <a:avLst/>
          </a:prstGeom>
        </p:spPr>
        <p:txBody>
          <a:bodyPr wrap="square">
            <a:spAutoFit/>
          </a:bodyPr>
          <a:lstStyle/>
          <a:p>
            <a:r>
              <a:rPr lang="en-GB" sz="2800" b="1" dirty="0">
                <a:solidFill>
                  <a:srgbClr val="FF0000"/>
                </a:solidFill>
                <a:latin typeface="Arial Black" panose="020B0A04020102020204" pitchFamily="34" charset="0"/>
              </a:rPr>
              <a:t>30°</a:t>
            </a:r>
          </a:p>
        </p:txBody>
      </p:sp>
      <p:sp>
        <p:nvSpPr>
          <p:cNvPr id="32" name="Rectangle 31">
            <a:extLst>
              <a:ext uri="{FF2B5EF4-FFF2-40B4-BE49-F238E27FC236}">
                <a16:creationId xmlns:a16="http://schemas.microsoft.com/office/drawing/2014/main" id="{8641F71C-5710-4F4E-90B4-E7CD61672C5D}"/>
              </a:ext>
            </a:extLst>
          </p:cNvPr>
          <p:cNvSpPr/>
          <p:nvPr/>
        </p:nvSpPr>
        <p:spPr>
          <a:xfrm>
            <a:off x="2662462" y="2152183"/>
            <a:ext cx="1011382" cy="523220"/>
          </a:xfrm>
          <a:prstGeom prst="rect">
            <a:avLst/>
          </a:prstGeom>
        </p:spPr>
        <p:txBody>
          <a:bodyPr wrap="square">
            <a:spAutoFit/>
          </a:bodyPr>
          <a:lstStyle/>
          <a:p>
            <a:r>
              <a:rPr lang="en-GB" sz="2800" b="1" dirty="0">
                <a:solidFill>
                  <a:srgbClr val="FF0000"/>
                </a:solidFill>
                <a:latin typeface="Arial Black" panose="020B0A04020102020204" pitchFamily="34" charset="0"/>
              </a:rPr>
              <a:t>30°</a:t>
            </a:r>
          </a:p>
        </p:txBody>
      </p:sp>
      <p:sp>
        <p:nvSpPr>
          <p:cNvPr id="33" name="Rectangle 32">
            <a:extLst>
              <a:ext uri="{FF2B5EF4-FFF2-40B4-BE49-F238E27FC236}">
                <a16:creationId xmlns:a16="http://schemas.microsoft.com/office/drawing/2014/main" id="{714481A5-3D01-4D74-9C75-FC8483347671}"/>
              </a:ext>
            </a:extLst>
          </p:cNvPr>
          <p:cNvSpPr/>
          <p:nvPr/>
        </p:nvSpPr>
        <p:spPr>
          <a:xfrm>
            <a:off x="3158425" y="2579592"/>
            <a:ext cx="1011382" cy="523220"/>
          </a:xfrm>
          <a:prstGeom prst="rect">
            <a:avLst/>
          </a:prstGeom>
        </p:spPr>
        <p:txBody>
          <a:bodyPr wrap="square">
            <a:spAutoFit/>
          </a:bodyPr>
          <a:lstStyle/>
          <a:p>
            <a:r>
              <a:rPr lang="en-GB" sz="2800" b="1" dirty="0">
                <a:solidFill>
                  <a:srgbClr val="FF0000"/>
                </a:solidFill>
                <a:latin typeface="Arial Black" panose="020B0A04020102020204" pitchFamily="34" charset="0"/>
              </a:rPr>
              <a:t>30°</a:t>
            </a:r>
          </a:p>
        </p:txBody>
      </p:sp>
      <p:sp>
        <p:nvSpPr>
          <p:cNvPr id="34" name="Rectangle 33">
            <a:extLst>
              <a:ext uri="{FF2B5EF4-FFF2-40B4-BE49-F238E27FC236}">
                <a16:creationId xmlns:a16="http://schemas.microsoft.com/office/drawing/2014/main" id="{104C9A52-B507-4768-97D4-1D305D253A64}"/>
              </a:ext>
            </a:extLst>
          </p:cNvPr>
          <p:cNvSpPr/>
          <p:nvPr/>
        </p:nvSpPr>
        <p:spPr>
          <a:xfrm>
            <a:off x="5784954" y="5379136"/>
            <a:ext cx="5986335" cy="523220"/>
          </a:xfrm>
          <a:prstGeom prst="rect">
            <a:avLst/>
          </a:prstGeom>
        </p:spPr>
        <p:txBody>
          <a:bodyPr wrap="square">
            <a:spAutoFit/>
          </a:bodyPr>
          <a:lstStyle/>
          <a:p>
            <a:r>
              <a:rPr lang="en-GB" sz="2800" b="1" dirty="0">
                <a:solidFill>
                  <a:srgbClr val="FF0000"/>
                </a:solidFill>
                <a:latin typeface="Arial Black" panose="020B0A04020102020204" pitchFamily="34" charset="0"/>
              </a:rPr>
              <a:t>The pointer will now be at 5. </a:t>
            </a:r>
          </a:p>
        </p:txBody>
      </p:sp>
      <p:sp>
        <p:nvSpPr>
          <p:cNvPr id="35" name="Rectangle 34">
            <a:extLst>
              <a:ext uri="{FF2B5EF4-FFF2-40B4-BE49-F238E27FC236}">
                <a16:creationId xmlns:a16="http://schemas.microsoft.com/office/drawing/2014/main" id="{D75FBCED-0DAA-4700-82C5-70E592F5851F}"/>
              </a:ext>
            </a:extLst>
          </p:cNvPr>
          <p:cNvSpPr/>
          <p:nvPr/>
        </p:nvSpPr>
        <p:spPr>
          <a:xfrm>
            <a:off x="5784955" y="4914333"/>
            <a:ext cx="5666048" cy="523220"/>
          </a:xfrm>
          <a:prstGeom prst="rect">
            <a:avLst/>
          </a:prstGeom>
        </p:spPr>
        <p:txBody>
          <a:bodyPr wrap="square">
            <a:spAutoFit/>
          </a:bodyPr>
          <a:lstStyle/>
          <a:p>
            <a:r>
              <a:rPr lang="en-GB" sz="2800" b="1" dirty="0">
                <a:solidFill>
                  <a:srgbClr val="FF0000"/>
                </a:solidFill>
                <a:latin typeface="Arial Black" panose="020B0A04020102020204" pitchFamily="34" charset="0"/>
              </a:rPr>
              <a:t>150 ÷ 30 = 5</a:t>
            </a:r>
          </a:p>
        </p:txBody>
      </p:sp>
      <p:sp>
        <p:nvSpPr>
          <p:cNvPr id="36" name="Rectangle 35">
            <a:extLst>
              <a:ext uri="{FF2B5EF4-FFF2-40B4-BE49-F238E27FC236}">
                <a16:creationId xmlns:a16="http://schemas.microsoft.com/office/drawing/2014/main" id="{CB2FF0D1-05E0-4933-9103-D9BCB244F5FB}"/>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472934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500"/>
                                        <p:tgtEl>
                                          <p:spTgt spid="3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500"/>
                                        <p:tgtEl>
                                          <p:spTgt spid="3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500"/>
                                        <p:tgtEl>
                                          <p:spTgt spid="3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6" grpId="0"/>
      <p:bldP spid="28" grpId="0"/>
      <p:bldP spid="29" grpId="0"/>
      <p:bldP spid="30" grpId="0"/>
      <p:bldP spid="31" grpId="0"/>
      <p:bldP spid="32" grpId="0"/>
      <p:bldP spid="33" grpId="0"/>
      <p:bldP spid="34" grpId="0"/>
      <p:bldP spid="3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EBF05F4-DE46-438D-B783-81C6160C0D05}"/>
              </a:ext>
            </a:extLst>
          </p:cNvPr>
          <p:cNvPicPr>
            <a:picLocks noChangeAspect="1"/>
          </p:cNvPicPr>
          <p:nvPr/>
        </p:nvPicPr>
        <p:blipFill>
          <a:blip r:embed="rId3"/>
          <a:stretch>
            <a:fillRect/>
          </a:stretch>
        </p:blipFill>
        <p:spPr>
          <a:xfrm>
            <a:off x="187568" y="862223"/>
            <a:ext cx="5112649" cy="5452022"/>
          </a:xfrm>
          <a:prstGeom prst="rect">
            <a:avLst/>
          </a:prstGeom>
        </p:spPr>
      </p:pic>
      <p:sp>
        <p:nvSpPr>
          <p:cNvPr id="2" name="Rectangle 1">
            <a:extLst>
              <a:ext uri="{FF2B5EF4-FFF2-40B4-BE49-F238E27FC236}">
                <a16:creationId xmlns:a16="http://schemas.microsoft.com/office/drawing/2014/main" id="{28612C5E-B35F-4DC4-A1F2-ECD1D128DECA}"/>
              </a:ext>
            </a:extLst>
          </p:cNvPr>
          <p:cNvSpPr/>
          <p:nvPr/>
        </p:nvSpPr>
        <p:spPr>
          <a:xfrm>
            <a:off x="115911" y="51516"/>
            <a:ext cx="9928167" cy="584775"/>
          </a:xfrm>
          <a:prstGeom prst="rect">
            <a:avLst/>
          </a:prstGeom>
        </p:spPr>
        <p:txBody>
          <a:bodyPr wrap="non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This regular 12-sided shape has a number at each vertex.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8A4E66BB-910B-40AA-857A-2F9984F56A0A}"/>
              </a:ext>
            </a:extLst>
          </p:cNvPr>
          <p:cNvSpPr/>
          <p:nvPr/>
        </p:nvSpPr>
        <p:spPr>
          <a:xfrm>
            <a:off x="5641929" y="862223"/>
            <a:ext cx="6255434" cy="2062103"/>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Nisha turns the pointer clockwise from number 2 to number 11. Through how many degrees does the pointer turn?</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21" name="Rectangle 20">
            <a:extLst>
              <a:ext uri="{FF2B5EF4-FFF2-40B4-BE49-F238E27FC236}">
                <a16:creationId xmlns:a16="http://schemas.microsoft.com/office/drawing/2014/main" id="{5E2F11C3-E142-4B90-8024-0AA8E4D80BC3}"/>
              </a:ext>
            </a:extLst>
          </p:cNvPr>
          <p:cNvSpPr/>
          <p:nvPr/>
        </p:nvSpPr>
        <p:spPr>
          <a:xfrm>
            <a:off x="5784955" y="2958570"/>
            <a:ext cx="5666048" cy="523220"/>
          </a:xfrm>
          <a:prstGeom prst="rect">
            <a:avLst/>
          </a:prstGeom>
        </p:spPr>
        <p:txBody>
          <a:bodyPr wrap="square">
            <a:spAutoFit/>
          </a:bodyPr>
          <a:lstStyle/>
          <a:p>
            <a:r>
              <a:rPr lang="en-GB" sz="2800" dirty="0">
                <a:solidFill>
                  <a:srgbClr val="FF0000"/>
                </a:solidFill>
                <a:latin typeface="Calibri" panose="020F0502020204030204" pitchFamily="34" charset="0"/>
              </a:rPr>
              <a:t>A whole turn is 360°.</a:t>
            </a:r>
          </a:p>
        </p:txBody>
      </p:sp>
      <p:grpSp>
        <p:nvGrpSpPr>
          <p:cNvPr id="22" name="Group 21">
            <a:extLst>
              <a:ext uri="{FF2B5EF4-FFF2-40B4-BE49-F238E27FC236}">
                <a16:creationId xmlns:a16="http://schemas.microsoft.com/office/drawing/2014/main" id="{457BE76D-1E72-4048-A3D2-E5C3CCBFC0B3}"/>
              </a:ext>
            </a:extLst>
          </p:cNvPr>
          <p:cNvGrpSpPr/>
          <p:nvPr/>
        </p:nvGrpSpPr>
        <p:grpSpPr>
          <a:xfrm>
            <a:off x="659905" y="1511311"/>
            <a:ext cx="4114796" cy="4102805"/>
            <a:chOff x="659905" y="1511311"/>
            <a:chExt cx="4114796" cy="4102805"/>
          </a:xfrm>
        </p:grpSpPr>
        <p:grpSp>
          <p:nvGrpSpPr>
            <p:cNvPr id="23" name="Group 22">
              <a:extLst>
                <a:ext uri="{FF2B5EF4-FFF2-40B4-BE49-F238E27FC236}">
                  <a16:creationId xmlns:a16="http://schemas.microsoft.com/office/drawing/2014/main" id="{4EF31471-F7F3-48EC-A899-DB7594B33EA9}"/>
                </a:ext>
              </a:extLst>
            </p:cNvPr>
            <p:cNvGrpSpPr/>
            <p:nvPr/>
          </p:nvGrpSpPr>
          <p:grpSpPr>
            <a:xfrm>
              <a:off x="659905" y="1511311"/>
              <a:ext cx="4106222" cy="2333896"/>
              <a:chOff x="659905" y="1511311"/>
              <a:chExt cx="4106222" cy="2333896"/>
            </a:xfrm>
          </p:grpSpPr>
          <p:sp>
            <p:nvSpPr>
              <p:cNvPr id="31" name="Isosceles Triangle 30">
                <a:extLst>
                  <a:ext uri="{FF2B5EF4-FFF2-40B4-BE49-F238E27FC236}">
                    <a16:creationId xmlns:a16="http://schemas.microsoft.com/office/drawing/2014/main" id="{019E3361-607A-4B4D-8828-E888812931AB}"/>
                  </a:ext>
                </a:extLst>
              </p:cNvPr>
              <p:cNvSpPr/>
              <p:nvPr/>
            </p:nvSpPr>
            <p:spPr>
              <a:xfrm rot="6289055">
                <a:off x="1140580" y="2265993"/>
                <a:ext cx="1089406" cy="2050756"/>
              </a:xfrm>
              <a:prstGeom prst="triangl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latin typeface="Arial Black" panose="020B0A04020102020204" pitchFamily="34" charset="0"/>
                </a:endParaRPr>
              </a:p>
            </p:txBody>
          </p:sp>
          <p:sp>
            <p:nvSpPr>
              <p:cNvPr id="32" name="Isosceles Triangle 31">
                <a:extLst>
                  <a:ext uri="{FF2B5EF4-FFF2-40B4-BE49-F238E27FC236}">
                    <a16:creationId xmlns:a16="http://schemas.microsoft.com/office/drawing/2014/main" id="{863D5E23-BA68-40FD-BDC0-4CC335178744}"/>
                  </a:ext>
                </a:extLst>
              </p:cNvPr>
              <p:cNvSpPr/>
              <p:nvPr/>
            </p:nvSpPr>
            <p:spPr>
              <a:xfrm rot="8100000">
                <a:off x="1414076" y="1794451"/>
                <a:ext cx="1089406" cy="2050756"/>
              </a:xfrm>
              <a:prstGeom prst="triangl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latin typeface="Arial Black" panose="020B0A04020102020204" pitchFamily="34" charset="0"/>
                </a:endParaRPr>
              </a:p>
            </p:txBody>
          </p:sp>
          <p:sp>
            <p:nvSpPr>
              <p:cNvPr id="33" name="Isosceles Triangle 32">
                <a:extLst>
                  <a:ext uri="{FF2B5EF4-FFF2-40B4-BE49-F238E27FC236}">
                    <a16:creationId xmlns:a16="http://schemas.microsoft.com/office/drawing/2014/main" id="{1A6689C8-9094-40C6-A7BA-CA6C83D63F7D}"/>
                  </a:ext>
                </a:extLst>
              </p:cNvPr>
              <p:cNvSpPr/>
              <p:nvPr/>
            </p:nvSpPr>
            <p:spPr>
              <a:xfrm rot="9900000">
                <a:off x="1885681" y="1511311"/>
                <a:ext cx="1089406" cy="2050756"/>
              </a:xfrm>
              <a:prstGeom prst="triangl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latin typeface="Arial Black" panose="020B0A04020102020204" pitchFamily="34" charset="0"/>
                </a:endParaRPr>
              </a:p>
            </p:txBody>
          </p:sp>
          <p:sp>
            <p:nvSpPr>
              <p:cNvPr id="34" name="Isosceles Triangle 33">
                <a:extLst>
                  <a:ext uri="{FF2B5EF4-FFF2-40B4-BE49-F238E27FC236}">
                    <a16:creationId xmlns:a16="http://schemas.microsoft.com/office/drawing/2014/main" id="{9DFA2EC9-4D5B-4FDA-80AB-A9E5E04C3C8F}"/>
                  </a:ext>
                </a:extLst>
              </p:cNvPr>
              <p:cNvSpPr/>
              <p:nvPr/>
            </p:nvSpPr>
            <p:spPr>
              <a:xfrm rot="11700000">
                <a:off x="2436114" y="1511313"/>
                <a:ext cx="1089406" cy="2050756"/>
              </a:xfrm>
              <a:prstGeom prst="triangl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latin typeface="Arial Black" panose="020B0A04020102020204" pitchFamily="34" charset="0"/>
                </a:endParaRPr>
              </a:p>
            </p:txBody>
          </p:sp>
          <p:sp>
            <p:nvSpPr>
              <p:cNvPr id="35" name="Isosceles Triangle 34">
                <a:extLst>
                  <a:ext uri="{FF2B5EF4-FFF2-40B4-BE49-F238E27FC236}">
                    <a16:creationId xmlns:a16="http://schemas.microsoft.com/office/drawing/2014/main" id="{8C877377-B1F0-4228-8BE8-39391CC63373}"/>
                  </a:ext>
                </a:extLst>
              </p:cNvPr>
              <p:cNvSpPr/>
              <p:nvPr/>
            </p:nvSpPr>
            <p:spPr>
              <a:xfrm rot="13500000">
                <a:off x="2912348" y="1783692"/>
                <a:ext cx="1089406" cy="2050756"/>
              </a:xfrm>
              <a:prstGeom prst="triangl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latin typeface="Arial Black" panose="020B0A04020102020204" pitchFamily="34" charset="0"/>
                </a:endParaRPr>
              </a:p>
            </p:txBody>
          </p:sp>
          <p:sp>
            <p:nvSpPr>
              <p:cNvPr id="36" name="Isosceles Triangle 35">
                <a:extLst>
                  <a:ext uri="{FF2B5EF4-FFF2-40B4-BE49-F238E27FC236}">
                    <a16:creationId xmlns:a16="http://schemas.microsoft.com/office/drawing/2014/main" id="{70448E78-7F6B-4A69-AF23-1427130600EE}"/>
                  </a:ext>
                </a:extLst>
              </p:cNvPr>
              <p:cNvSpPr/>
              <p:nvPr/>
            </p:nvSpPr>
            <p:spPr>
              <a:xfrm rot="15300000">
                <a:off x="3196046" y="2254995"/>
                <a:ext cx="1089406" cy="2050756"/>
              </a:xfrm>
              <a:prstGeom prst="triangl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latin typeface="Arial Black" panose="020B0A04020102020204" pitchFamily="34" charset="0"/>
                </a:endParaRPr>
              </a:p>
            </p:txBody>
          </p:sp>
        </p:grpSp>
        <p:grpSp>
          <p:nvGrpSpPr>
            <p:cNvPr id="24" name="Group 23">
              <a:extLst>
                <a:ext uri="{FF2B5EF4-FFF2-40B4-BE49-F238E27FC236}">
                  <a16:creationId xmlns:a16="http://schemas.microsoft.com/office/drawing/2014/main" id="{CF3621EE-1095-461D-A682-E48696A3583B}"/>
                </a:ext>
              </a:extLst>
            </p:cNvPr>
            <p:cNvGrpSpPr/>
            <p:nvPr/>
          </p:nvGrpSpPr>
          <p:grpSpPr>
            <a:xfrm rot="10800000">
              <a:off x="668479" y="3280220"/>
              <a:ext cx="4106222" cy="2333896"/>
              <a:chOff x="659905" y="1511311"/>
              <a:chExt cx="4106222" cy="2333896"/>
            </a:xfrm>
          </p:grpSpPr>
          <p:sp>
            <p:nvSpPr>
              <p:cNvPr id="25" name="Isosceles Triangle 24">
                <a:extLst>
                  <a:ext uri="{FF2B5EF4-FFF2-40B4-BE49-F238E27FC236}">
                    <a16:creationId xmlns:a16="http://schemas.microsoft.com/office/drawing/2014/main" id="{6C5F31D9-ED0D-4088-8729-C24F4B2EC7CE}"/>
                  </a:ext>
                </a:extLst>
              </p:cNvPr>
              <p:cNvSpPr/>
              <p:nvPr/>
            </p:nvSpPr>
            <p:spPr>
              <a:xfrm rot="6289055">
                <a:off x="1140580" y="2265993"/>
                <a:ext cx="1089406" cy="2050756"/>
              </a:xfrm>
              <a:prstGeom prst="triangl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latin typeface="Arial Black" panose="020B0A04020102020204" pitchFamily="34" charset="0"/>
                </a:endParaRPr>
              </a:p>
            </p:txBody>
          </p:sp>
          <p:sp>
            <p:nvSpPr>
              <p:cNvPr id="26" name="Isosceles Triangle 25">
                <a:extLst>
                  <a:ext uri="{FF2B5EF4-FFF2-40B4-BE49-F238E27FC236}">
                    <a16:creationId xmlns:a16="http://schemas.microsoft.com/office/drawing/2014/main" id="{8AA323E7-EB9F-4384-973A-B4D01D883E3C}"/>
                  </a:ext>
                </a:extLst>
              </p:cNvPr>
              <p:cNvSpPr/>
              <p:nvPr/>
            </p:nvSpPr>
            <p:spPr>
              <a:xfrm rot="8100000">
                <a:off x="1414076" y="1794451"/>
                <a:ext cx="1089406" cy="2050756"/>
              </a:xfrm>
              <a:prstGeom prst="triangl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latin typeface="Arial Black" panose="020B0A04020102020204" pitchFamily="34" charset="0"/>
                </a:endParaRPr>
              </a:p>
            </p:txBody>
          </p:sp>
          <p:sp>
            <p:nvSpPr>
              <p:cNvPr id="27" name="Isosceles Triangle 26">
                <a:extLst>
                  <a:ext uri="{FF2B5EF4-FFF2-40B4-BE49-F238E27FC236}">
                    <a16:creationId xmlns:a16="http://schemas.microsoft.com/office/drawing/2014/main" id="{A6FC134D-4181-4E18-9A4C-8D0FF3EF2245}"/>
                  </a:ext>
                </a:extLst>
              </p:cNvPr>
              <p:cNvSpPr/>
              <p:nvPr/>
            </p:nvSpPr>
            <p:spPr>
              <a:xfrm rot="9900000">
                <a:off x="1885681" y="1511311"/>
                <a:ext cx="1089406" cy="2050756"/>
              </a:xfrm>
              <a:prstGeom prst="triangl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latin typeface="Arial Black" panose="020B0A04020102020204" pitchFamily="34" charset="0"/>
                </a:endParaRPr>
              </a:p>
            </p:txBody>
          </p:sp>
          <p:sp>
            <p:nvSpPr>
              <p:cNvPr id="28" name="Isosceles Triangle 27">
                <a:extLst>
                  <a:ext uri="{FF2B5EF4-FFF2-40B4-BE49-F238E27FC236}">
                    <a16:creationId xmlns:a16="http://schemas.microsoft.com/office/drawing/2014/main" id="{9FC4103D-9F94-4D16-AC58-85529919069B}"/>
                  </a:ext>
                </a:extLst>
              </p:cNvPr>
              <p:cNvSpPr/>
              <p:nvPr/>
            </p:nvSpPr>
            <p:spPr>
              <a:xfrm rot="11700000">
                <a:off x="2436114" y="1511313"/>
                <a:ext cx="1089406" cy="2050756"/>
              </a:xfrm>
              <a:prstGeom prst="triangl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latin typeface="Arial Black" panose="020B0A04020102020204" pitchFamily="34" charset="0"/>
                </a:endParaRPr>
              </a:p>
            </p:txBody>
          </p:sp>
          <p:sp>
            <p:nvSpPr>
              <p:cNvPr id="29" name="Isosceles Triangle 28">
                <a:extLst>
                  <a:ext uri="{FF2B5EF4-FFF2-40B4-BE49-F238E27FC236}">
                    <a16:creationId xmlns:a16="http://schemas.microsoft.com/office/drawing/2014/main" id="{A4941C44-9394-4057-A0C6-2F1E4C6B9B9A}"/>
                  </a:ext>
                </a:extLst>
              </p:cNvPr>
              <p:cNvSpPr/>
              <p:nvPr/>
            </p:nvSpPr>
            <p:spPr>
              <a:xfrm rot="13500000">
                <a:off x="2912348" y="1783692"/>
                <a:ext cx="1089406" cy="2050756"/>
              </a:xfrm>
              <a:prstGeom prst="triangl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latin typeface="Arial Black" panose="020B0A04020102020204" pitchFamily="34" charset="0"/>
                </a:endParaRPr>
              </a:p>
            </p:txBody>
          </p:sp>
          <p:sp>
            <p:nvSpPr>
              <p:cNvPr id="30" name="Isosceles Triangle 29">
                <a:extLst>
                  <a:ext uri="{FF2B5EF4-FFF2-40B4-BE49-F238E27FC236}">
                    <a16:creationId xmlns:a16="http://schemas.microsoft.com/office/drawing/2014/main" id="{0E972D71-E06F-417A-9FF2-F0A0FCBD30A8}"/>
                  </a:ext>
                </a:extLst>
              </p:cNvPr>
              <p:cNvSpPr/>
              <p:nvPr/>
            </p:nvSpPr>
            <p:spPr>
              <a:xfrm rot="15300000">
                <a:off x="3196046" y="2254995"/>
                <a:ext cx="1089406" cy="2050756"/>
              </a:xfrm>
              <a:prstGeom prst="triangl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latin typeface="Arial Black" panose="020B0A04020102020204" pitchFamily="34" charset="0"/>
                </a:endParaRPr>
              </a:p>
            </p:txBody>
          </p:sp>
        </p:grpSp>
      </p:grpSp>
      <p:sp>
        <p:nvSpPr>
          <p:cNvPr id="38" name="Rectangle 37">
            <a:extLst>
              <a:ext uri="{FF2B5EF4-FFF2-40B4-BE49-F238E27FC236}">
                <a16:creationId xmlns:a16="http://schemas.microsoft.com/office/drawing/2014/main" id="{F7882681-2F21-47B5-95B7-A3C6FC967C62}"/>
              </a:ext>
            </a:extLst>
          </p:cNvPr>
          <p:cNvSpPr/>
          <p:nvPr/>
        </p:nvSpPr>
        <p:spPr>
          <a:xfrm>
            <a:off x="5784955" y="3599746"/>
            <a:ext cx="5666048" cy="523220"/>
          </a:xfrm>
          <a:prstGeom prst="rect">
            <a:avLst/>
          </a:prstGeom>
        </p:spPr>
        <p:txBody>
          <a:bodyPr wrap="square">
            <a:spAutoFit/>
          </a:bodyPr>
          <a:lstStyle/>
          <a:p>
            <a:r>
              <a:rPr lang="en-GB" sz="2800" b="1" dirty="0">
                <a:solidFill>
                  <a:srgbClr val="FF0000"/>
                </a:solidFill>
                <a:latin typeface="Arial Black" panose="020B0A04020102020204" pitchFamily="34" charset="0"/>
              </a:rPr>
              <a:t>1/12 of 360° = 30°</a:t>
            </a:r>
          </a:p>
        </p:txBody>
      </p:sp>
      <p:sp>
        <p:nvSpPr>
          <p:cNvPr id="39" name="Rectangle 38">
            <a:extLst>
              <a:ext uri="{FF2B5EF4-FFF2-40B4-BE49-F238E27FC236}">
                <a16:creationId xmlns:a16="http://schemas.microsoft.com/office/drawing/2014/main" id="{4CC62A97-29E4-4285-95B6-8AA47149CB2B}"/>
              </a:ext>
            </a:extLst>
          </p:cNvPr>
          <p:cNvSpPr/>
          <p:nvPr/>
        </p:nvSpPr>
        <p:spPr>
          <a:xfrm>
            <a:off x="1962738" y="1972960"/>
            <a:ext cx="1011382" cy="523220"/>
          </a:xfrm>
          <a:prstGeom prst="rect">
            <a:avLst/>
          </a:prstGeom>
        </p:spPr>
        <p:txBody>
          <a:bodyPr wrap="square">
            <a:spAutoFit/>
          </a:bodyPr>
          <a:lstStyle/>
          <a:p>
            <a:r>
              <a:rPr lang="en-GB" sz="2800" b="1" dirty="0">
                <a:solidFill>
                  <a:srgbClr val="FF0000"/>
                </a:solidFill>
                <a:latin typeface="Arial Black" panose="020B0A04020102020204" pitchFamily="34" charset="0"/>
              </a:rPr>
              <a:t>30°</a:t>
            </a:r>
          </a:p>
        </p:txBody>
      </p:sp>
      <p:sp>
        <p:nvSpPr>
          <p:cNvPr id="40" name="Rectangle 39">
            <a:extLst>
              <a:ext uri="{FF2B5EF4-FFF2-40B4-BE49-F238E27FC236}">
                <a16:creationId xmlns:a16="http://schemas.microsoft.com/office/drawing/2014/main" id="{16E6226B-EAE3-45BE-B366-4DBE89649368}"/>
              </a:ext>
            </a:extLst>
          </p:cNvPr>
          <p:cNvSpPr/>
          <p:nvPr/>
        </p:nvSpPr>
        <p:spPr>
          <a:xfrm>
            <a:off x="2743993" y="2011218"/>
            <a:ext cx="1011382" cy="523220"/>
          </a:xfrm>
          <a:prstGeom prst="rect">
            <a:avLst/>
          </a:prstGeom>
        </p:spPr>
        <p:txBody>
          <a:bodyPr wrap="square">
            <a:spAutoFit/>
          </a:bodyPr>
          <a:lstStyle/>
          <a:p>
            <a:r>
              <a:rPr lang="en-GB" sz="2800" b="1" dirty="0">
                <a:solidFill>
                  <a:srgbClr val="FF0000"/>
                </a:solidFill>
                <a:latin typeface="Arial Black" panose="020B0A04020102020204" pitchFamily="34" charset="0"/>
              </a:rPr>
              <a:t>30°</a:t>
            </a:r>
          </a:p>
        </p:txBody>
      </p:sp>
      <p:sp>
        <p:nvSpPr>
          <p:cNvPr id="41" name="Rectangle 40">
            <a:extLst>
              <a:ext uri="{FF2B5EF4-FFF2-40B4-BE49-F238E27FC236}">
                <a16:creationId xmlns:a16="http://schemas.microsoft.com/office/drawing/2014/main" id="{A907D520-EA20-4DDF-AE4D-4DDCA069D8AA}"/>
              </a:ext>
            </a:extLst>
          </p:cNvPr>
          <p:cNvSpPr/>
          <p:nvPr/>
        </p:nvSpPr>
        <p:spPr>
          <a:xfrm>
            <a:off x="3311399" y="2367819"/>
            <a:ext cx="1011382" cy="523220"/>
          </a:xfrm>
          <a:prstGeom prst="rect">
            <a:avLst/>
          </a:prstGeom>
        </p:spPr>
        <p:txBody>
          <a:bodyPr wrap="square">
            <a:spAutoFit/>
          </a:bodyPr>
          <a:lstStyle/>
          <a:p>
            <a:r>
              <a:rPr lang="en-GB" sz="2800" b="1" dirty="0">
                <a:solidFill>
                  <a:srgbClr val="FF0000"/>
                </a:solidFill>
                <a:latin typeface="Arial Black" panose="020B0A04020102020204" pitchFamily="34" charset="0"/>
              </a:rPr>
              <a:t>30°</a:t>
            </a:r>
          </a:p>
        </p:txBody>
      </p:sp>
      <p:sp>
        <p:nvSpPr>
          <p:cNvPr id="42" name="Rectangle 41">
            <a:extLst>
              <a:ext uri="{FF2B5EF4-FFF2-40B4-BE49-F238E27FC236}">
                <a16:creationId xmlns:a16="http://schemas.microsoft.com/office/drawing/2014/main" id="{F45339E4-E6A6-49A5-BA9A-4D2B762D93D4}"/>
              </a:ext>
            </a:extLst>
          </p:cNvPr>
          <p:cNvSpPr/>
          <p:nvPr/>
        </p:nvSpPr>
        <p:spPr>
          <a:xfrm>
            <a:off x="3559753" y="2977187"/>
            <a:ext cx="1011382" cy="523220"/>
          </a:xfrm>
          <a:prstGeom prst="rect">
            <a:avLst/>
          </a:prstGeom>
        </p:spPr>
        <p:txBody>
          <a:bodyPr wrap="square">
            <a:spAutoFit/>
          </a:bodyPr>
          <a:lstStyle/>
          <a:p>
            <a:r>
              <a:rPr lang="en-GB" sz="2800" b="1" dirty="0">
                <a:solidFill>
                  <a:srgbClr val="FF0000"/>
                </a:solidFill>
                <a:latin typeface="Arial Black" panose="020B0A04020102020204" pitchFamily="34" charset="0"/>
              </a:rPr>
              <a:t>30°</a:t>
            </a:r>
          </a:p>
        </p:txBody>
      </p:sp>
      <p:sp>
        <p:nvSpPr>
          <p:cNvPr id="43" name="Rectangle 42">
            <a:extLst>
              <a:ext uri="{FF2B5EF4-FFF2-40B4-BE49-F238E27FC236}">
                <a16:creationId xmlns:a16="http://schemas.microsoft.com/office/drawing/2014/main" id="{C3F6B40F-AE60-4F51-B44D-66BB03423282}"/>
              </a:ext>
            </a:extLst>
          </p:cNvPr>
          <p:cNvSpPr/>
          <p:nvPr/>
        </p:nvSpPr>
        <p:spPr>
          <a:xfrm>
            <a:off x="3559753" y="3610532"/>
            <a:ext cx="1011382" cy="523220"/>
          </a:xfrm>
          <a:prstGeom prst="rect">
            <a:avLst/>
          </a:prstGeom>
        </p:spPr>
        <p:txBody>
          <a:bodyPr wrap="square">
            <a:spAutoFit/>
          </a:bodyPr>
          <a:lstStyle/>
          <a:p>
            <a:r>
              <a:rPr lang="en-GB" sz="2800" b="1" dirty="0">
                <a:solidFill>
                  <a:srgbClr val="FF0000"/>
                </a:solidFill>
                <a:latin typeface="Arial Black" panose="020B0A04020102020204" pitchFamily="34" charset="0"/>
              </a:rPr>
              <a:t>30°</a:t>
            </a:r>
          </a:p>
        </p:txBody>
      </p:sp>
      <p:sp>
        <p:nvSpPr>
          <p:cNvPr id="44" name="Rectangle 43">
            <a:extLst>
              <a:ext uri="{FF2B5EF4-FFF2-40B4-BE49-F238E27FC236}">
                <a16:creationId xmlns:a16="http://schemas.microsoft.com/office/drawing/2014/main" id="{665E7DF2-22A8-4EEA-AB96-F682A495FE15}"/>
              </a:ext>
            </a:extLst>
          </p:cNvPr>
          <p:cNvSpPr/>
          <p:nvPr/>
        </p:nvSpPr>
        <p:spPr>
          <a:xfrm>
            <a:off x="3221915" y="4171933"/>
            <a:ext cx="1011382" cy="523220"/>
          </a:xfrm>
          <a:prstGeom prst="rect">
            <a:avLst/>
          </a:prstGeom>
        </p:spPr>
        <p:txBody>
          <a:bodyPr wrap="square">
            <a:spAutoFit/>
          </a:bodyPr>
          <a:lstStyle/>
          <a:p>
            <a:r>
              <a:rPr lang="en-GB" sz="2800" b="1" dirty="0">
                <a:solidFill>
                  <a:srgbClr val="FF0000"/>
                </a:solidFill>
                <a:latin typeface="Arial Black" panose="020B0A04020102020204" pitchFamily="34" charset="0"/>
              </a:rPr>
              <a:t>30°</a:t>
            </a:r>
          </a:p>
        </p:txBody>
      </p:sp>
      <p:sp>
        <p:nvSpPr>
          <p:cNvPr id="45" name="Rectangle 44">
            <a:extLst>
              <a:ext uri="{FF2B5EF4-FFF2-40B4-BE49-F238E27FC236}">
                <a16:creationId xmlns:a16="http://schemas.microsoft.com/office/drawing/2014/main" id="{D7F365A9-D789-499F-95A5-10782410D139}"/>
              </a:ext>
            </a:extLst>
          </p:cNvPr>
          <p:cNvSpPr/>
          <p:nvPr/>
        </p:nvSpPr>
        <p:spPr>
          <a:xfrm>
            <a:off x="2673825" y="4648144"/>
            <a:ext cx="1011382" cy="523220"/>
          </a:xfrm>
          <a:prstGeom prst="rect">
            <a:avLst/>
          </a:prstGeom>
        </p:spPr>
        <p:txBody>
          <a:bodyPr wrap="square">
            <a:spAutoFit/>
          </a:bodyPr>
          <a:lstStyle/>
          <a:p>
            <a:r>
              <a:rPr lang="en-GB" sz="2800" b="1" dirty="0">
                <a:solidFill>
                  <a:srgbClr val="FF0000"/>
                </a:solidFill>
                <a:latin typeface="Arial Black" panose="020B0A04020102020204" pitchFamily="34" charset="0"/>
              </a:rPr>
              <a:t>30°</a:t>
            </a:r>
          </a:p>
        </p:txBody>
      </p:sp>
      <p:sp>
        <p:nvSpPr>
          <p:cNvPr id="46" name="Rectangle 45">
            <a:extLst>
              <a:ext uri="{FF2B5EF4-FFF2-40B4-BE49-F238E27FC236}">
                <a16:creationId xmlns:a16="http://schemas.microsoft.com/office/drawing/2014/main" id="{0A1CB6D5-9BC8-4C46-B604-296DC95A474D}"/>
              </a:ext>
            </a:extLst>
          </p:cNvPr>
          <p:cNvSpPr/>
          <p:nvPr/>
        </p:nvSpPr>
        <p:spPr>
          <a:xfrm>
            <a:off x="1984750" y="4628205"/>
            <a:ext cx="1011382" cy="523220"/>
          </a:xfrm>
          <a:prstGeom prst="rect">
            <a:avLst/>
          </a:prstGeom>
        </p:spPr>
        <p:txBody>
          <a:bodyPr wrap="square">
            <a:spAutoFit/>
          </a:bodyPr>
          <a:lstStyle/>
          <a:p>
            <a:r>
              <a:rPr lang="en-GB" sz="2800" b="1" dirty="0">
                <a:solidFill>
                  <a:srgbClr val="FF0000"/>
                </a:solidFill>
                <a:latin typeface="Arial Black" panose="020B0A04020102020204" pitchFamily="34" charset="0"/>
              </a:rPr>
              <a:t>30°</a:t>
            </a:r>
          </a:p>
        </p:txBody>
      </p:sp>
      <p:sp>
        <p:nvSpPr>
          <p:cNvPr id="47" name="Rectangle 46">
            <a:extLst>
              <a:ext uri="{FF2B5EF4-FFF2-40B4-BE49-F238E27FC236}">
                <a16:creationId xmlns:a16="http://schemas.microsoft.com/office/drawing/2014/main" id="{6B642517-983C-4C4C-AB6D-949EE1694B66}"/>
              </a:ext>
            </a:extLst>
          </p:cNvPr>
          <p:cNvSpPr/>
          <p:nvPr/>
        </p:nvSpPr>
        <p:spPr>
          <a:xfrm>
            <a:off x="1327882" y="4316357"/>
            <a:ext cx="1011382" cy="523220"/>
          </a:xfrm>
          <a:prstGeom prst="rect">
            <a:avLst/>
          </a:prstGeom>
        </p:spPr>
        <p:txBody>
          <a:bodyPr wrap="square">
            <a:spAutoFit/>
          </a:bodyPr>
          <a:lstStyle/>
          <a:p>
            <a:r>
              <a:rPr lang="en-GB" sz="2800" b="1" dirty="0">
                <a:solidFill>
                  <a:srgbClr val="FF0000"/>
                </a:solidFill>
                <a:latin typeface="Arial Black" panose="020B0A04020102020204" pitchFamily="34" charset="0"/>
              </a:rPr>
              <a:t>30°</a:t>
            </a:r>
          </a:p>
        </p:txBody>
      </p:sp>
      <p:sp>
        <p:nvSpPr>
          <p:cNvPr id="48" name="Rectangle 47">
            <a:extLst>
              <a:ext uri="{FF2B5EF4-FFF2-40B4-BE49-F238E27FC236}">
                <a16:creationId xmlns:a16="http://schemas.microsoft.com/office/drawing/2014/main" id="{188D9F2A-440C-40C4-A961-50987EE95237}"/>
              </a:ext>
            </a:extLst>
          </p:cNvPr>
          <p:cNvSpPr/>
          <p:nvPr/>
        </p:nvSpPr>
        <p:spPr>
          <a:xfrm>
            <a:off x="5784955" y="4228459"/>
            <a:ext cx="5666048" cy="523220"/>
          </a:xfrm>
          <a:prstGeom prst="rect">
            <a:avLst/>
          </a:prstGeom>
        </p:spPr>
        <p:txBody>
          <a:bodyPr wrap="square">
            <a:spAutoFit/>
          </a:bodyPr>
          <a:lstStyle/>
          <a:p>
            <a:r>
              <a:rPr lang="en-GB" sz="2800" b="1" dirty="0">
                <a:solidFill>
                  <a:srgbClr val="FF0000"/>
                </a:solidFill>
                <a:latin typeface="Arial Black" panose="020B0A04020102020204" pitchFamily="34" charset="0"/>
              </a:rPr>
              <a:t>9 x 30° = 270°</a:t>
            </a:r>
          </a:p>
        </p:txBody>
      </p:sp>
      <p:sp>
        <p:nvSpPr>
          <p:cNvPr id="49" name="Rectangle 48">
            <a:extLst>
              <a:ext uri="{FF2B5EF4-FFF2-40B4-BE49-F238E27FC236}">
                <a16:creationId xmlns:a16="http://schemas.microsoft.com/office/drawing/2014/main" id="{6F815192-8C83-49E5-A579-4204E99E2558}"/>
              </a:ext>
            </a:extLst>
          </p:cNvPr>
          <p:cNvSpPr/>
          <p:nvPr/>
        </p:nvSpPr>
        <p:spPr>
          <a:xfrm>
            <a:off x="5784955" y="4839577"/>
            <a:ext cx="5666048" cy="954107"/>
          </a:xfrm>
          <a:prstGeom prst="rect">
            <a:avLst/>
          </a:prstGeom>
        </p:spPr>
        <p:txBody>
          <a:bodyPr wrap="square">
            <a:spAutoFit/>
          </a:bodyPr>
          <a:lstStyle/>
          <a:p>
            <a:r>
              <a:rPr lang="en-GB" sz="2800" dirty="0">
                <a:solidFill>
                  <a:srgbClr val="FF0000"/>
                </a:solidFill>
                <a:latin typeface="Calibri" panose="020F0502020204030204" pitchFamily="34" charset="0"/>
              </a:rPr>
              <a:t>Quicker method: </a:t>
            </a:r>
          </a:p>
          <a:p>
            <a:r>
              <a:rPr lang="en-GB" sz="2800" dirty="0">
                <a:solidFill>
                  <a:srgbClr val="FF0000"/>
                </a:solidFill>
                <a:latin typeface="Calibri" panose="020F0502020204030204" pitchFamily="34" charset="0"/>
              </a:rPr>
              <a:t>Spot the right angle!</a:t>
            </a:r>
          </a:p>
        </p:txBody>
      </p:sp>
      <p:sp>
        <p:nvSpPr>
          <p:cNvPr id="50" name="L-Shape 49">
            <a:extLst>
              <a:ext uri="{FF2B5EF4-FFF2-40B4-BE49-F238E27FC236}">
                <a16:creationId xmlns:a16="http://schemas.microsoft.com/office/drawing/2014/main" id="{655C9E41-A929-4D78-9A85-0B7C141299EF}"/>
              </a:ext>
            </a:extLst>
          </p:cNvPr>
          <p:cNvSpPr/>
          <p:nvPr/>
        </p:nvSpPr>
        <p:spPr>
          <a:xfrm rot="8919311" flipH="1">
            <a:off x="1763407" y="3019867"/>
            <a:ext cx="804946" cy="785592"/>
          </a:xfrm>
          <a:prstGeom prst="corner">
            <a:avLst>
              <a:gd name="adj1" fmla="val 23277"/>
              <a:gd name="adj2" fmla="val 2513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latin typeface="Arial Black" panose="020B0A04020102020204" pitchFamily="34" charset="0"/>
            </a:endParaRPr>
          </a:p>
        </p:txBody>
      </p:sp>
      <p:sp>
        <p:nvSpPr>
          <p:cNvPr id="51" name="Rectangle 50">
            <a:extLst>
              <a:ext uri="{FF2B5EF4-FFF2-40B4-BE49-F238E27FC236}">
                <a16:creationId xmlns:a16="http://schemas.microsoft.com/office/drawing/2014/main" id="{9EF18FCA-8FAF-485D-A044-D3DBFA91E116}"/>
              </a:ext>
            </a:extLst>
          </p:cNvPr>
          <p:cNvSpPr/>
          <p:nvPr/>
        </p:nvSpPr>
        <p:spPr>
          <a:xfrm>
            <a:off x="5784955" y="5881582"/>
            <a:ext cx="5666048" cy="523220"/>
          </a:xfrm>
          <a:prstGeom prst="rect">
            <a:avLst/>
          </a:prstGeom>
        </p:spPr>
        <p:txBody>
          <a:bodyPr wrap="square">
            <a:spAutoFit/>
          </a:bodyPr>
          <a:lstStyle/>
          <a:p>
            <a:r>
              <a:rPr lang="en-GB" sz="2800" b="1" dirty="0">
                <a:solidFill>
                  <a:srgbClr val="FF0000"/>
                </a:solidFill>
                <a:latin typeface="Arial Black" panose="020B0A04020102020204" pitchFamily="34" charset="0"/>
              </a:rPr>
              <a:t>Three-quarter turn = 270°</a:t>
            </a:r>
          </a:p>
        </p:txBody>
      </p:sp>
      <p:sp>
        <p:nvSpPr>
          <p:cNvPr id="37" name="Rectangle 36">
            <a:extLst>
              <a:ext uri="{FF2B5EF4-FFF2-40B4-BE49-F238E27FC236}">
                <a16:creationId xmlns:a16="http://schemas.microsoft.com/office/drawing/2014/main" id="{A255BC0F-B06E-4C00-A1F8-C4885AAE00C0}"/>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361064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500"/>
                                        <p:tgtEl>
                                          <p:spTgt spid="4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500"/>
                                        <p:tgtEl>
                                          <p:spTgt spid="4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fade">
                                      <p:cBhvr>
                                        <p:cTn id="42" dur="500"/>
                                        <p:tgtEl>
                                          <p:spTgt spid="4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fade">
                                      <p:cBhvr>
                                        <p:cTn id="47" dur="500"/>
                                        <p:tgtEl>
                                          <p:spTgt spid="4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fade">
                                      <p:cBhvr>
                                        <p:cTn id="52" dur="500"/>
                                        <p:tgtEl>
                                          <p:spTgt spid="4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fade">
                                      <p:cBhvr>
                                        <p:cTn id="62" dur="500"/>
                                        <p:tgtEl>
                                          <p:spTgt spid="47"/>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fade">
                                      <p:cBhvr>
                                        <p:cTn id="67" dur="500"/>
                                        <p:tgtEl>
                                          <p:spTgt spid="48"/>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fade">
                                      <p:cBhvr>
                                        <p:cTn id="72" dur="500"/>
                                        <p:tgtEl>
                                          <p:spTgt spid="49"/>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50"/>
                                        </p:tgtEl>
                                        <p:attrNameLst>
                                          <p:attrName>style.visibility</p:attrName>
                                        </p:attrNameLst>
                                      </p:cBhvr>
                                      <p:to>
                                        <p:strVal val="visible"/>
                                      </p:to>
                                    </p:set>
                                    <p:animEffect transition="in" filter="fade">
                                      <p:cBhvr>
                                        <p:cTn id="77" dur="500"/>
                                        <p:tgtEl>
                                          <p:spTgt spid="50"/>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51"/>
                                        </p:tgtEl>
                                        <p:attrNameLst>
                                          <p:attrName>style.visibility</p:attrName>
                                        </p:attrNameLst>
                                      </p:cBhvr>
                                      <p:to>
                                        <p:strVal val="visible"/>
                                      </p:to>
                                    </p:set>
                                    <p:animEffect transition="in" filter="fade">
                                      <p:cBhvr>
                                        <p:cTn id="8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8" grpId="0"/>
      <p:bldP spid="39" grpId="0"/>
      <p:bldP spid="40" grpId="0"/>
      <p:bldP spid="41" grpId="0"/>
      <p:bldP spid="42" grpId="0"/>
      <p:bldP spid="43" grpId="0"/>
      <p:bldP spid="44" grpId="0"/>
      <p:bldP spid="45" grpId="0"/>
      <p:bldP spid="46" grpId="0"/>
      <p:bldP spid="47" grpId="0"/>
      <p:bldP spid="48" grpId="0"/>
      <p:bldP spid="49" grpId="0"/>
      <p:bldP spid="50" grpId="0" animBg="1"/>
      <p:bldP spid="5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app.doublestruck.eu/content/K2_REAS/HTML/Q/Q98A12_files/image001.jpg">
            <a:extLst>
              <a:ext uri="{FF2B5EF4-FFF2-40B4-BE49-F238E27FC236}">
                <a16:creationId xmlns:a16="http://schemas.microsoft.com/office/drawing/2014/main" id="{027492CD-E32B-4B93-A78D-3394C197A3F4}"/>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13950" y="135794"/>
            <a:ext cx="5361139" cy="5044094"/>
          </a:xfrm>
          <a:prstGeom prst="rect">
            <a:avLst/>
          </a:prstGeom>
          <a:noFill/>
          <a:ln>
            <a:noFill/>
          </a:ln>
        </p:spPr>
      </p:pic>
      <p:sp>
        <p:nvSpPr>
          <p:cNvPr id="3" name="Rectangle 2">
            <a:extLst>
              <a:ext uri="{FF2B5EF4-FFF2-40B4-BE49-F238E27FC236}">
                <a16:creationId xmlns:a16="http://schemas.microsoft.com/office/drawing/2014/main" id="{338CAA73-87D4-4C59-83F0-176E967F0E38}"/>
              </a:ext>
            </a:extLst>
          </p:cNvPr>
          <p:cNvSpPr/>
          <p:nvPr/>
        </p:nvSpPr>
        <p:spPr>
          <a:xfrm>
            <a:off x="103032" y="51516"/>
            <a:ext cx="6890196" cy="5016758"/>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The pointer on this dial turns in a clockwise direction. The pointer is at 0. Which number does it point to after a turn of 270°?</a:t>
            </a:r>
            <a:r>
              <a:rPr lang="en-GB" sz="3200" b="1" dirty="0">
                <a:latin typeface="Calibri" panose="020F0502020204030204" pitchFamily="34" charset="0"/>
              </a:rPr>
              <a:t> </a:t>
            </a:r>
          </a:p>
          <a:p>
            <a:endParaRPr lang="en-GB" sz="3200" b="1" dirty="0">
              <a:latin typeface="Calibri" panose="020F0502020204030204" pitchFamily="34" charset="0"/>
            </a:endParaRPr>
          </a:p>
          <a:p>
            <a:endParaRPr lang="en-GB" sz="3200" b="1" dirty="0">
              <a:latin typeface="Calibri" panose="020F0502020204030204" pitchFamily="34" charset="0"/>
            </a:endParaRPr>
          </a:p>
          <a:p>
            <a:endParaRPr lang="en-GB" sz="3200" b="1" dirty="0">
              <a:latin typeface="Calibri" panose="020F0502020204030204" pitchFamily="34" charset="0"/>
            </a:endParaRPr>
          </a:p>
          <a:p>
            <a:r>
              <a:rPr lang="en-GB" sz="3200" b="1" dirty="0">
                <a:latin typeface="Calibri" panose="020F0502020204030204" pitchFamily="34" charset="0"/>
              </a:rPr>
              <a:t>The pointer moves from 10 to 11. </a:t>
            </a:r>
          </a:p>
          <a:p>
            <a:r>
              <a:rPr lang="en-GB" sz="3200" b="1" dirty="0">
                <a:latin typeface="Calibri" panose="020F0502020204030204" pitchFamily="34" charset="0"/>
              </a:rPr>
              <a:t>How many degrees does it turn through?</a:t>
            </a:r>
          </a:p>
        </p:txBody>
      </p:sp>
      <p:sp>
        <p:nvSpPr>
          <p:cNvPr id="5" name="Rectangle 4">
            <a:extLst>
              <a:ext uri="{FF2B5EF4-FFF2-40B4-BE49-F238E27FC236}">
                <a16:creationId xmlns:a16="http://schemas.microsoft.com/office/drawing/2014/main" id="{19D80A3E-30B5-431E-9F9D-624E32ABDAA9}"/>
              </a:ext>
            </a:extLst>
          </p:cNvPr>
          <p:cNvSpPr/>
          <p:nvPr/>
        </p:nvSpPr>
        <p:spPr>
          <a:xfrm>
            <a:off x="285677" y="2052063"/>
            <a:ext cx="5666048" cy="523220"/>
          </a:xfrm>
          <a:prstGeom prst="rect">
            <a:avLst/>
          </a:prstGeom>
        </p:spPr>
        <p:txBody>
          <a:bodyPr wrap="square">
            <a:spAutoFit/>
          </a:bodyPr>
          <a:lstStyle/>
          <a:p>
            <a:r>
              <a:rPr lang="en-GB" sz="2800" dirty="0">
                <a:solidFill>
                  <a:srgbClr val="FF0000"/>
                </a:solidFill>
                <a:latin typeface="Calibri" panose="020F0502020204030204" pitchFamily="34" charset="0"/>
              </a:rPr>
              <a:t>A three quarter turn is 270°.</a:t>
            </a:r>
          </a:p>
        </p:txBody>
      </p:sp>
      <p:grpSp>
        <p:nvGrpSpPr>
          <p:cNvPr id="14" name="Group 13">
            <a:extLst>
              <a:ext uri="{FF2B5EF4-FFF2-40B4-BE49-F238E27FC236}">
                <a16:creationId xmlns:a16="http://schemas.microsoft.com/office/drawing/2014/main" id="{A2149039-B07B-4238-9310-D84829BEFED3}"/>
              </a:ext>
            </a:extLst>
          </p:cNvPr>
          <p:cNvGrpSpPr/>
          <p:nvPr/>
        </p:nvGrpSpPr>
        <p:grpSpPr>
          <a:xfrm>
            <a:off x="7677339" y="2657841"/>
            <a:ext cx="3434360" cy="0"/>
            <a:chOff x="7677339" y="2657841"/>
            <a:chExt cx="3434360" cy="0"/>
          </a:xfrm>
        </p:grpSpPr>
        <p:cxnSp>
          <p:nvCxnSpPr>
            <p:cNvPr id="7" name="Straight Connector 6">
              <a:extLst>
                <a:ext uri="{FF2B5EF4-FFF2-40B4-BE49-F238E27FC236}">
                  <a16:creationId xmlns:a16="http://schemas.microsoft.com/office/drawing/2014/main" id="{D81820CD-36ED-4095-B450-1E1F568F323B}"/>
                </a:ext>
              </a:extLst>
            </p:cNvPr>
            <p:cNvCxnSpPr>
              <a:cxnSpLocks/>
            </p:cNvCxnSpPr>
            <p:nvPr/>
          </p:nvCxnSpPr>
          <p:spPr>
            <a:xfrm flipH="1">
              <a:off x="7677339" y="2657841"/>
              <a:ext cx="171718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441365C-12EE-4252-B932-04F3A567FA09}"/>
                </a:ext>
              </a:extLst>
            </p:cNvPr>
            <p:cNvCxnSpPr>
              <a:cxnSpLocks/>
            </p:cNvCxnSpPr>
            <p:nvPr/>
          </p:nvCxnSpPr>
          <p:spPr>
            <a:xfrm flipH="1">
              <a:off x="9394519" y="2657841"/>
              <a:ext cx="1717180" cy="0"/>
            </a:xfrm>
            <a:prstGeom prst="line">
              <a:avLst/>
            </a:prstGeom>
            <a:ln w="3175">
              <a:solidFill>
                <a:schemeClr val="tx1">
                  <a:alpha val="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5" name="Rectangle 14">
            <a:extLst>
              <a:ext uri="{FF2B5EF4-FFF2-40B4-BE49-F238E27FC236}">
                <a16:creationId xmlns:a16="http://schemas.microsoft.com/office/drawing/2014/main" id="{160D17B4-19B2-435E-88A0-B53FB67765CF}"/>
              </a:ext>
            </a:extLst>
          </p:cNvPr>
          <p:cNvSpPr/>
          <p:nvPr/>
        </p:nvSpPr>
        <p:spPr>
          <a:xfrm>
            <a:off x="285677" y="2575283"/>
            <a:ext cx="5986335" cy="523220"/>
          </a:xfrm>
          <a:prstGeom prst="rect">
            <a:avLst/>
          </a:prstGeom>
        </p:spPr>
        <p:txBody>
          <a:bodyPr wrap="square">
            <a:spAutoFit/>
          </a:bodyPr>
          <a:lstStyle/>
          <a:p>
            <a:r>
              <a:rPr lang="en-GB" sz="2800" b="1" dirty="0">
                <a:solidFill>
                  <a:srgbClr val="FF0000"/>
                </a:solidFill>
                <a:latin typeface="Arial Black" panose="020B0A04020102020204" pitchFamily="34" charset="0"/>
              </a:rPr>
              <a:t>It points to 9. </a:t>
            </a:r>
          </a:p>
        </p:txBody>
      </p:sp>
      <p:sp>
        <p:nvSpPr>
          <p:cNvPr id="16" name="Rectangle 15">
            <a:extLst>
              <a:ext uri="{FF2B5EF4-FFF2-40B4-BE49-F238E27FC236}">
                <a16:creationId xmlns:a16="http://schemas.microsoft.com/office/drawing/2014/main" id="{FCBE70C3-6CB7-4F30-ABF9-92AB037973D0}"/>
              </a:ext>
            </a:extLst>
          </p:cNvPr>
          <p:cNvSpPr/>
          <p:nvPr/>
        </p:nvSpPr>
        <p:spPr>
          <a:xfrm>
            <a:off x="1979667" y="4545054"/>
            <a:ext cx="5666048" cy="523220"/>
          </a:xfrm>
          <a:prstGeom prst="rect">
            <a:avLst/>
          </a:prstGeom>
        </p:spPr>
        <p:txBody>
          <a:bodyPr wrap="square">
            <a:spAutoFit/>
          </a:bodyPr>
          <a:lstStyle/>
          <a:p>
            <a:r>
              <a:rPr lang="en-GB" sz="2800" b="1" dirty="0">
                <a:solidFill>
                  <a:srgbClr val="FF0000"/>
                </a:solidFill>
                <a:latin typeface="Arial Black" panose="020B0A04020102020204" pitchFamily="34" charset="0"/>
              </a:rPr>
              <a:t>1/12 of 360° = </a:t>
            </a:r>
          </a:p>
        </p:txBody>
      </p:sp>
      <p:sp>
        <p:nvSpPr>
          <p:cNvPr id="17" name="Rectangle 16">
            <a:extLst>
              <a:ext uri="{FF2B5EF4-FFF2-40B4-BE49-F238E27FC236}">
                <a16:creationId xmlns:a16="http://schemas.microsoft.com/office/drawing/2014/main" id="{CA9E52AE-8B11-4261-B1EA-6BF1D117584E}"/>
              </a:ext>
            </a:extLst>
          </p:cNvPr>
          <p:cNvSpPr/>
          <p:nvPr/>
        </p:nvSpPr>
        <p:spPr>
          <a:xfrm>
            <a:off x="8047479" y="3395645"/>
            <a:ext cx="1011382" cy="523220"/>
          </a:xfrm>
          <a:prstGeom prst="rect">
            <a:avLst/>
          </a:prstGeom>
        </p:spPr>
        <p:txBody>
          <a:bodyPr wrap="square">
            <a:spAutoFit/>
          </a:bodyPr>
          <a:lstStyle/>
          <a:p>
            <a:r>
              <a:rPr lang="en-GB" sz="2800" b="1" dirty="0">
                <a:solidFill>
                  <a:srgbClr val="FF0000"/>
                </a:solidFill>
                <a:latin typeface="Arial Black" panose="020B0A04020102020204" pitchFamily="34" charset="0"/>
              </a:rPr>
              <a:t>30°</a:t>
            </a:r>
          </a:p>
        </p:txBody>
      </p:sp>
      <p:sp>
        <p:nvSpPr>
          <p:cNvPr id="18" name="Rectangle 17">
            <a:extLst>
              <a:ext uri="{FF2B5EF4-FFF2-40B4-BE49-F238E27FC236}">
                <a16:creationId xmlns:a16="http://schemas.microsoft.com/office/drawing/2014/main" id="{25D6A811-B211-4920-902D-B1F8DAB1E8FA}"/>
              </a:ext>
            </a:extLst>
          </p:cNvPr>
          <p:cNvSpPr/>
          <p:nvPr/>
        </p:nvSpPr>
        <p:spPr>
          <a:xfrm>
            <a:off x="4812691" y="4545054"/>
            <a:ext cx="896309" cy="523220"/>
          </a:xfrm>
          <a:prstGeom prst="rect">
            <a:avLst/>
          </a:prstGeom>
        </p:spPr>
        <p:txBody>
          <a:bodyPr wrap="square">
            <a:spAutoFit/>
          </a:bodyPr>
          <a:lstStyle/>
          <a:p>
            <a:r>
              <a:rPr lang="en-GB" sz="2800" b="1" dirty="0">
                <a:solidFill>
                  <a:srgbClr val="FF0000"/>
                </a:solidFill>
                <a:latin typeface="Arial Black" panose="020B0A04020102020204" pitchFamily="34" charset="0"/>
              </a:rPr>
              <a:t>30°</a:t>
            </a:r>
          </a:p>
        </p:txBody>
      </p:sp>
      <p:sp>
        <p:nvSpPr>
          <p:cNvPr id="19" name="Rectangle 18">
            <a:extLst>
              <a:ext uri="{FF2B5EF4-FFF2-40B4-BE49-F238E27FC236}">
                <a16:creationId xmlns:a16="http://schemas.microsoft.com/office/drawing/2014/main" id="{3585A1F6-F2AD-41DC-80F2-55A602B410A9}"/>
              </a:ext>
            </a:extLst>
          </p:cNvPr>
          <p:cNvSpPr/>
          <p:nvPr/>
        </p:nvSpPr>
        <p:spPr>
          <a:xfrm>
            <a:off x="7695829" y="2742118"/>
            <a:ext cx="1011382" cy="523220"/>
          </a:xfrm>
          <a:prstGeom prst="rect">
            <a:avLst/>
          </a:prstGeom>
        </p:spPr>
        <p:txBody>
          <a:bodyPr wrap="square">
            <a:spAutoFit/>
          </a:bodyPr>
          <a:lstStyle/>
          <a:p>
            <a:r>
              <a:rPr lang="en-GB" sz="2800" b="1" dirty="0">
                <a:solidFill>
                  <a:srgbClr val="FF0000"/>
                </a:solidFill>
                <a:latin typeface="Arial Black" panose="020B0A04020102020204" pitchFamily="34" charset="0"/>
              </a:rPr>
              <a:t>30°</a:t>
            </a:r>
          </a:p>
        </p:txBody>
      </p:sp>
      <p:sp>
        <p:nvSpPr>
          <p:cNvPr id="20" name="Rectangle 19">
            <a:extLst>
              <a:ext uri="{FF2B5EF4-FFF2-40B4-BE49-F238E27FC236}">
                <a16:creationId xmlns:a16="http://schemas.microsoft.com/office/drawing/2014/main" id="{9238F708-4CF5-4FEE-9C86-5D8720909FD5}"/>
              </a:ext>
            </a:extLst>
          </p:cNvPr>
          <p:cNvSpPr/>
          <p:nvPr/>
        </p:nvSpPr>
        <p:spPr>
          <a:xfrm>
            <a:off x="7755453" y="2027330"/>
            <a:ext cx="1011382" cy="523220"/>
          </a:xfrm>
          <a:prstGeom prst="rect">
            <a:avLst/>
          </a:prstGeom>
        </p:spPr>
        <p:txBody>
          <a:bodyPr wrap="square">
            <a:spAutoFit/>
          </a:bodyPr>
          <a:lstStyle/>
          <a:p>
            <a:r>
              <a:rPr lang="en-GB" sz="2800" b="1" dirty="0">
                <a:solidFill>
                  <a:srgbClr val="FF0000"/>
                </a:solidFill>
                <a:latin typeface="Arial Black" panose="020B0A04020102020204" pitchFamily="34" charset="0"/>
              </a:rPr>
              <a:t>30°</a:t>
            </a:r>
          </a:p>
        </p:txBody>
      </p:sp>
      <p:sp>
        <p:nvSpPr>
          <p:cNvPr id="21" name="Rectangle 20">
            <a:extLst>
              <a:ext uri="{FF2B5EF4-FFF2-40B4-BE49-F238E27FC236}">
                <a16:creationId xmlns:a16="http://schemas.microsoft.com/office/drawing/2014/main" id="{3366370B-3A25-49E6-A321-2E75A6779BBB}"/>
              </a:ext>
            </a:extLst>
          </p:cNvPr>
          <p:cNvSpPr/>
          <p:nvPr/>
        </p:nvSpPr>
        <p:spPr>
          <a:xfrm>
            <a:off x="8047479" y="1450465"/>
            <a:ext cx="1011382" cy="523220"/>
          </a:xfrm>
          <a:prstGeom prst="rect">
            <a:avLst/>
          </a:prstGeom>
        </p:spPr>
        <p:txBody>
          <a:bodyPr wrap="square">
            <a:spAutoFit/>
          </a:bodyPr>
          <a:lstStyle/>
          <a:p>
            <a:r>
              <a:rPr lang="en-GB" sz="2800" b="1" dirty="0">
                <a:solidFill>
                  <a:srgbClr val="FF0000"/>
                </a:solidFill>
                <a:latin typeface="Arial Black" panose="020B0A04020102020204" pitchFamily="34" charset="0"/>
              </a:rPr>
              <a:t>30°</a:t>
            </a:r>
          </a:p>
        </p:txBody>
      </p:sp>
      <p:sp>
        <p:nvSpPr>
          <p:cNvPr id="22" name="Rectangle 21">
            <a:extLst>
              <a:ext uri="{FF2B5EF4-FFF2-40B4-BE49-F238E27FC236}">
                <a16:creationId xmlns:a16="http://schemas.microsoft.com/office/drawing/2014/main" id="{AA7DD0F6-D33F-4518-9B31-09742CFACE50}"/>
              </a:ext>
            </a:extLst>
          </p:cNvPr>
          <p:cNvSpPr/>
          <p:nvPr/>
        </p:nvSpPr>
        <p:spPr>
          <a:xfrm>
            <a:off x="8671670" y="1109847"/>
            <a:ext cx="1011382" cy="523220"/>
          </a:xfrm>
          <a:prstGeom prst="rect">
            <a:avLst/>
          </a:prstGeom>
        </p:spPr>
        <p:txBody>
          <a:bodyPr wrap="square">
            <a:spAutoFit/>
          </a:bodyPr>
          <a:lstStyle/>
          <a:p>
            <a:r>
              <a:rPr lang="en-GB" sz="2800" b="1" dirty="0">
                <a:solidFill>
                  <a:srgbClr val="FF0000"/>
                </a:solidFill>
                <a:latin typeface="Arial Black" panose="020B0A04020102020204" pitchFamily="34" charset="0"/>
              </a:rPr>
              <a:t>30°</a:t>
            </a:r>
          </a:p>
        </p:txBody>
      </p:sp>
      <p:sp>
        <p:nvSpPr>
          <p:cNvPr id="23" name="Rectangle 22">
            <a:extLst>
              <a:ext uri="{FF2B5EF4-FFF2-40B4-BE49-F238E27FC236}">
                <a16:creationId xmlns:a16="http://schemas.microsoft.com/office/drawing/2014/main" id="{F051C2B8-AB64-4EC6-B928-140D2215B233}"/>
              </a:ext>
            </a:extLst>
          </p:cNvPr>
          <p:cNvSpPr/>
          <p:nvPr/>
        </p:nvSpPr>
        <p:spPr>
          <a:xfrm>
            <a:off x="9394519" y="1109847"/>
            <a:ext cx="1011382" cy="523220"/>
          </a:xfrm>
          <a:prstGeom prst="rect">
            <a:avLst/>
          </a:prstGeom>
        </p:spPr>
        <p:txBody>
          <a:bodyPr wrap="square">
            <a:spAutoFit/>
          </a:bodyPr>
          <a:lstStyle/>
          <a:p>
            <a:r>
              <a:rPr lang="en-GB" sz="2800" b="1" dirty="0">
                <a:solidFill>
                  <a:srgbClr val="FF0000"/>
                </a:solidFill>
                <a:latin typeface="Arial Black" panose="020B0A04020102020204" pitchFamily="34" charset="0"/>
              </a:rPr>
              <a:t>30°</a:t>
            </a:r>
          </a:p>
        </p:txBody>
      </p:sp>
      <p:sp>
        <p:nvSpPr>
          <p:cNvPr id="24" name="Rectangle 23">
            <a:extLst>
              <a:ext uri="{FF2B5EF4-FFF2-40B4-BE49-F238E27FC236}">
                <a16:creationId xmlns:a16="http://schemas.microsoft.com/office/drawing/2014/main" id="{6A98B051-3A0A-4C67-AEA5-127FD60277F5}"/>
              </a:ext>
            </a:extLst>
          </p:cNvPr>
          <p:cNvSpPr/>
          <p:nvPr/>
        </p:nvSpPr>
        <p:spPr>
          <a:xfrm>
            <a:off x="10008105" y="1450465"/>
            <a:ext cx="1011382" cy="523220"/>
          </a:xfrm>
          <a:prstGeom prst="rect">
            <a:avLst/>
          </a:prstGeom>
        </p:spPr>
        <p:txBody>
          <a:bodyPr wrap="square">
            <a:spAutoFit/>
          </a:bodyPr>
          <a:lstStyle/>
          <a:p>
            <a:r>
              <a:rPr lang="en-GB" sz="2800" b="1" dirty="0">
                <a:solidFill>
                  <a:srgbClr val="FF0000"/>
                </a:solidFill>
                <a:latin typeface="Arial Black" panose="020B0A04020102020204" pitchFamily="34" charset="0"/>
              </a:rPr>
              <a:t>30°</a:t>
            </a:r>
          </a:p>
        </p:txBody>
      </p:sp>
      <p:sp>
        <p:nvSpPr>
          <p:cNvPr id="25" name="Rectangle 24">
            <a:extLst>
              <a:ext uri="{FF2B5EF4-FFF2-40B4-BE49-F238E27FC236}">
                <a16:creationId xmlns:a16="http://schemas.microsoft.com/office/drawing/2014/main" id="{CB9A85B6-E0B8-49B0-A9FE-93E7579E4BB2}"/>
              </a:ext>
            </a:extLst>
          </p:cNvPr>
          <p:cNvSpPr/>
          <p:nvPr/>
        </p:nvSpPr>
        <p:spPr>
          <a:xfrm>
            <a:off x="10335602" y="2134621"/>
            <a:ext cx="1011382" cy="523220"/>
          </a:xfrm>
          <a:prstGeom prst="rect">
            <a:avLst/>
          </a:prstGeom>
        </p:spPr>
        <p:txBody>
          <a:bodyPr wrap="square">
            <a:spAutoFit/>
          </a:bodyPr>
          <a:lstStyle/>
          <a:p>
            <a:r>
              <a:rPr lang="en-GB" sz="2800" b="1" dirty="0">
                <a:solidFill>
                  <a:srgbClr val="FF0000"/>
                </a:solidFill>
                <a:latin typeface="Arial Black" panose="020B0A04020102020204" pitchFamily="34" charset="0"/>
              </a:rPr>
              <a:t>30°</a:t>
            </a:r>
          </a:p>
        </p:txBody>
      </p:sp>
      <p:sp>
        <p:nvSpPr>
          <p:cNvPr id="26" name="Rectangle 25">
            <a:extLst>
              <a:ext uri="{FF2B5EF4-FFF2-40B4-BE49-F238E27FC236}">
                <a16:creationId xmlns:a16="http://schemas.microsoft.com/office/drawing/2014/main" id="{A013512B-A6DF-414F-94F0-205976E61151}"/>
              </a:ext>
            </a:extLst>
          </p:cNvPr>
          <p:cNvSpPr/>
          <p:nvPr/>
        </p:nvSpPr>
        <p:spPr>
          <a:xfrm>
            <a:off x="10335776" y="2736849"/>
            <a:ext cx="1011382" cy="523220"/>
          </a:xfrm>
          <a:prstGeom prst="rect">
            <a:avLst/>
          </a:prstGeom>
        </p:spPr>
        <p:txBody>
          <a:bodyPr wrap="square">
            <a:spAutoFit/>
          </a:bodyPr>
          <a:lstStyle/>
          <a:p>
            <a:r>
              <a:rPr lang="en-GB" sz="2800" b="1" dirty="0">
                <a:solidFill>
                  <a:srgbClr val="FF0000"/>
                </a:solidFill>
                <a:latin typeface="Arial Black" panose="020B0A04020102020204" pitchFamily="34" charset="0"/>
              </a:rPr>
              <a:t>30°</a:t>
            </a:r>
          </a:p>
        </p:txBody>
      </p:sp>
      <p:sp>
        <p:nvSpPr>
          <p:cNvPr id="27" name="Rectangle 26">
            <a:extLst>
              <a:ext uri="{FF2B5EF4-FFF2-40B4-BE49-F238E27FC236}">
                <a16:creationId xmlns:a16="http://schemas.microsoft.com/office/drawing/2014/main" id="{5AA42A68-D337-427C-B571-0ED7A63A4176}"/>
              </a:ext>
            </a:extLst>
          </p:cNvPr>
          <p:cNvSpPr/>
          <p:nvPr/>
        </p:nvSpPr>
        <p:spPr>
          <a:xfrm>
            <a:off x="10008105" y="3381745"/>
            <a:ext cx="1011382" cy="523220"/>
          </a:xfrm>
          <a:prstGeom prst="rect">
            <a:avLst/>
          </a:prstGeom>
        </p:spPr>
        <p:txBody>
          <a:bodyPr wrap="square">
            <a:spAutoFit/>
          </a:bodyPr>
          <a:lstStyle/>
          <a:p>
            <a:r>
              <a:rPr lang="en-GB" sz="2800" b="1" dirty="0">
                <a:solidFill>
                  <a:srgbClr val="FF0000"/>
                </a:solidFill>
                <a:latin typeface="Arial Black" panose="020B0A04020102020204" pitchFamily="34" charset="0"/>
              </a:rPr>
              <a:t>30°</a:t>
            </a:r>
          </a:p>
        </p:txBody>
      </p:sp>
      <p:sp>
        <p:nvSpPr>
          <p:cNvPr id="28" name="Rectangle 27">
            <a:extLst>
              <a:ext uri="{FF2B5EF4-FFF2-40B4-BE49-F238E27FC236}">
                <a16:creationId xmlns:a16="http://schemas.microsoft.com/office/drawing/2014/main" id="{F92BC1E4-6B77-4696-AC48-1567846BAD99}"/>
              </a:ext>
            </a:extLst>
          </p:cNvPr>
          <p:cNvSpPr/>
          <p:nvPr/>
        </p:nvSpPr>
        <p:spPr>
          <a:xfrm>
            <a:off x="9348049" y="3681574"/>
            <a:ext cx="1011382" cy="523220"/>
          </a:xfrm>
          <a:prstGeom prst="rect">
            <a:avLst/>
          </a:prstGeom>
        </p:spPr>
        <p:txBody>
          <a:bodyPr wrap="square">
            <a:spAutoFit/>
          </a:bodyPr>
          <a:lstStyle/>
          <a:p>
            <a:r>
              <a:rPr lang="en-GB" sz="2800" b="1" dirty="0">
                <a:solidFill>
                  <a:srgbClr val="FF0000"/>
                </a:solidFill>
                <a:latin typeface="Arial Black" panose="020B0A04020102020204" pitchFamily="34" charset="0"/>
              </a:rPr>
              <a:t>30°</a:t>
            </a:r>
          </a:p>
        </p:txBody>
      </p:sp>
      <p:sp>
        <p:nvSpPr>
          <p:cNvPr id="29" name="Rectangle 28">
            <a:extLst>
              <a:ext uri="{FF2B5EF4-FFF2-40B4-BE49-F238E27FC236}">
                <a16:creationId xmlns:a16="http://schemas.microsoft.com/office/drawing/2014/main" id="{4452449F-B38A-4776-B672-BA76EC6CE3EF}"/>
              </a:ext>
            </a:extLst>
          </p:cNvPr>
          <p:cNvSpPr/>
          <p:nvPr/>
        </p:nvSpPr>
        <p:spPr>
          <a:xfrm>
            <a:off x="8666695" y="3681574"/>
            <a:ext cx="1011382" cy="523220"/>
          </a:xfrm>
          <a:prstGeom prst="rect">
            <a:avLst/>
          </a:prstGeom>
        </p:spPr>
        <p:txBody>
          <a:bodyPr wrap="square">
            <a:spAutoFit/>
          </a:bodyPr>
          <a:lstStyle/>
          <a:p>
            <a:r>
              <a:rPr lang="en-GB" sz="2800" b="1" dirty="0">
                <a:solidFill>
                  <a:srgbClr val="FF0000"/>
                </a:solidFill>
                <a:latin typeface="Arial Black" panose="020B0A04020102020204" pitchFamily="34" charset="0"/>
              </a:rPr>
              <a:t>30°</a:t>
            </a:r>
          </a:p>
        </p:txBody>
      </p:sp>
      <p:sp>
        <p:nvSpPr>
          <p:cNvPr id="30" name="Rectangle 29">
            <a:extLst>
              <a:ext uri="{FF2B5EF4-FFF2-40B4-BE49-F238E27FC236}">
                <a16:creationId xmlns:a16="http://schemas.microsoft.com/office/drawing/2014/main" id="{12393978-13AC-468A-8600-44A5E1303E6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29296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mph" presetSubtype="0" fill="hold" nodeType="clickEffect">
                                  <p:stCondLst>
                                    <p:cond delay="0"/>
                                  </p:stCondLst>
                                  <p:childTnLst>
                                    <p:animRot by="16200000">
                                      <p:cBhvr>
                                        <p:cTn id="16" dur="3000" fill="hold"/>
                                        <p:tgtEl>
                                          <p:spTgt spid="14"/>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14"/>
                                        </p:tgtEl>
                                      </p:cBhvr>
                                    </p:animEffect>
                                    <p:set>
                                      <p:cBhvr>
                                        <p:cTn id="26" dur="1" fill="hold">
                                          <p:stCondLst>
                                            <p:cond delay="499"/>
                                          </p:stCondLst>
                                        </p:cTn>
                                        <p:tgtEl>
                                          <p:spTgt spid="1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500"/>
                                        <p:tgtEl>
                                          <p:spTgt spid="21"/>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500"/>
                                        <p:tgtEl>
                                          <p:spTgt spid="24"/>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fade">
                                      <p:cBhvr>
                                        <p:cTn id="64" dur="500"/>
                                        <p:tgtEl>
                                          <p:spTgt spid="25"/>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500"/>
                                        <p:tgtEl>
                                          <p:spTgt spid="2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fade">
                                      <p:cBhvr>
                                        <p:cTn id="70" dur="500"/>
                                        <p:tgtEl>
                                          <p:spTgt spid="27"/>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fade">
                                      <p:cBhvr>
                                        <p:cTn id="73" dur="500"/>
                                        <p:tgtEl>
                                          <p:spTgt spid="2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9"/>
                                        </p:tgtEl>
                                        <p:attrNameLst>
                                          <p:attrName>style.visibility</p:attrName>
                                        </p:attrNameLst>
                                      </p:cBhvr>
                                      <p:to>
                                        <p:strVal val="visible"/>
                                      </p:to>
                                    </p:set>
                                    <p:animEffect transition="in" filter="fade">
                                      <p:cBhvr>
                                        <p:cTn id="7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Apply knowledge that angles in a triangle always total 180 degrees</a:t>
            </a:r>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25620016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02B9DB-BFCD-4E6E-813A-1203C2D6576A}"/>
              </a:ext>
            </a:extLst>
          </p:cNvPr>
          <p:cNvPicPr>
            <a:picLocks noChangeAspect="1"/>
          </p:cNvPicPr>
          <p:nvPr/>
        </p:nvPicPr>
        <p:blipFill>
          <a:blip r:embed="rId3"/>
          <a:stretch>
            <a:fillRect/>
          </a:stretch>
        </p:blipFill>
        <p:spPr>
          <a:xfrm>
            <a:off x="218367" y="1077218"/>
            <a:ext cx="7376917" cy="4149968"/>
          </a:xfrm>
          <a:prstGeom prst="rect">
            <a:avLst/>
          </a:prstGeom>
        </p:spPr>
      </p:pic>
      <p:sp>
        <p:nvSpPr>
          <p:cNvPr id="2" name="Rectangle 1">
            <a:extLst>
              <a:ext uri="{FF2B5EF4-FFF2-40B4-BE49-F238E27FC236}">
                <a16:creationId xmlns:a16="http://schemas.microsoft.com/office/drawing/2014/main" id="{3CBFBEF5-B361-4ADD-8618-64C4EE3F5F34}"/>
              </a:ext>
            </a:extLst>
          </p:cNvPr>
          <p:cNvSpPr/>
          <p:nvPr/>
        </p:nvSpPr>
        <p:spPr>
          <a:xfrm>
            <a:off x="103032" y="51516"/>
            <a:ext cx="12192000" cy="1077218"/>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Tina measures the angles in a triangle. The sketch shows her results. How can you tell that Tina has made a mistake?</a:t>
            </a:r>
            <a:endParaRPr lang="en-GB" sz="3200" b="1" dirty="0">
              <a:latin typeface="Calibri" panose="020F0502020204030204" pitchFamily="34" charset="0"/>
            </a:endParaRPr>
          </a:p>
        </p:txBody>
      </p:sp>
      <p:sp>
        <p:nvSpPr>
          <p:cNvPr id="4" name="Rectangle 3">
            <a:extLst>
              <a:ext uri="{FF2B5EF4-FFF2-40B4-BE49-F238E27FC236}">
                <a16:creationId xmlns:a16="http://schemas.microsoft.com/office/drawing/2014/main" id="{C04D5FCB-239A-4383-82BD-4EAAF8EFE942}"/>
              </a:ext>
            </a:extLst>
          </p:cNvPr>
          <p:cNvSpPr/>
          <p:nvPr/>
        </p:nvSpPr>
        <p:spPr>
          <a:xfrm>
            <a:off x="4908183" y="1276219"/>
            <a:ext cx="7021194" cy="523220"/>
          </a:xfrm>
          <a:prstGeom prst="rect">
            <a:avLst/>
          </a:prstGeom>
        </p:spPr>
        <p:txBody>
          <a:bodyPr wrap="square">
            <a:spAutoFit/>
          </a:bodyPr>
          <a:lstStyle/>
          <a:p>
            <a:r>
              <a:rPr lang="en-GB" sz="2800" b="1" dirty="0">
                <a:solidFill>
                  <a:srgbClr val="FF0000"/>
                </a:solidFill>
                <a:latin typeface="Arial Black" panose="020B0A04020102020204" pitchFamily="34" charset="0"/>
              </a:rPr>
              <a:t>Angles in a triangle add up to 180°.</a:t>
            </a:r>
          </a:p>
        </p:txBody>
      </p:sp>
      <p:sp>
        <p:nvSpPr>
          <p:cNvPr id="5" name="Rectangle 4">
            <a:extLst>
              <a:ext uri="{FF2B5EF4-FFF2-40B4-BE49-F238E27FC236}">
                <a16:creationId xmlns:a16="http://schemas.microsoft.com/office/drawing/2014/main" id="{9A823FEB-A8EC-492A-ACE6-97D80810EDCC}"/>
              </a:ext>
            </a:extLst>
          </p:cNvPr>
          <p:cNvSpPr/>
          <p:nvPr/>
        </p:nvSpPr>
        <p:spPr>
          <a:xfrm>
            <a:off x="5232781" y="1892826"/>
            <a:ext cx="6620553" cy="523220"/>
          </a:xfrm>
          <a:prstGeom prst="rect">
            <a:avLst/>
          </a:prstGeom>
        </p:spPr>
        <p:txBody>
          <a:bodyPr wrap="square">
            <a:spAutoFit/>
          </a:bodyPr>
          <a:lstStyle/>
          <a:p>
            <a:r>
              <a:rPr lang="en-GB" sz="2800" b="1" dirty="0">
                <a:solidFill>
                  <a:srgbClr val="FF0000"/>
                </a:solidFill>
                <a:latin typeface="Arial Black" panose="020B0A04020102020204" pitchFamily="34" charset="0"/>
              </a:rPr>
              <a:t>35° + 75° + 45° = 155°</a:t>
            </a:r>
          </a:p>
        </p:txBody>
      </p:sp>
      <p:sp>
        <p:nvSpPr>
          <p:cNvPr id="7" name="Rectangle 6">
            <a:extLst>
              <a:ext uri="{FF2B5EF4-FFF2-40B4-BE49-F238E27FC236}">
                <a16:creationId xmlns:a16="http://schemas.microsoft.com/office/drawing/2014/main" id="{2607AD60-93E2-4027-8CE5-C94D0994810A}"/>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65173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1FAF36-9292-4E87-B1C1-A21DF141B54D}"/>
              </a:ext>
            </a:extLst>
          </p:cNvPr>
          <p:cNvSpPr/>
          <p:nvPr/>
        </p:nvSpPr>
        <p:spPr>
          <a:xfrm>
            <a:off x="103032" y="51516"/>
            <a:ext cx="10985678" cy="1077218"/>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Jamie draws a triangle. He says, ‘Two of the three angles in my triangle are obtuse.’ Explain why Jamie cannot be correct.</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C6D56DEC-E453-4235-B36D-AE96A678F271}"/>
              </a:ext>
            </a:extLst>
          </p:cNvPr>
          <p:cNvSpPr/>
          <p:nvPr/>
        </p:nvSpPr>
        <p:spPr>
          <a:xfrm>
            <a:off x="525314" y="1276219"/>
            <a:ext cx="7369435" cy="523220"/>
          </a:xfrm>
          <a:prstGeom prst="rect">
            <a:avLst/>
          </a:prstGeom>
        </p:spPr>
        <p:txBody>
          <a:bodyPr wrap="square">
            <a:spAutoFit/>
          </a:bodyPr>
          <a:lstStyle/>
          <a:p>
            <a:r>
              <a:rPr lang="en-GB" sz="2800" b="1" dirty="0">
                <a:solidFill>
                  <a:srgbClr val="FF0000"/>
                </a:solidFill>
                <a:latin typeface="Arial Black" panose="020B0A04020102020204" pitchFamily="34" charset="0"/>
              </a:rPr>
              <a:t>Angles in a triangle add up to 180°.</a:t>
            </a:r>
          </a:p>
        </p:txBody>
      </p:sp>
      <p:sp>
        <p:nvSpPr>
          <p:cNvPr id="4" name="Rectangle 3">
            <a:extLst>
              <a:ext uri="{FF2B5EF4-FFF2-40B4-BE49-F238E27FC236}">
                <a16:creationId xmlns:a16="http://schemas.microsoft.com/office/drawing/2014/main" id="{8C397C0F-EFF6-421F-8B7B-2CF3E57C8D81}"/>
              </a:ext>
            </a:extLst>
          </p:cNvPr>
          <p:cNvSpPr/>
          <p:nvPr/>
        </p:nvSpPr>
        <p:spPr>
          <a:xfrm>
            <a:off x="525313" y="1998440"/>
            <a:ext cx="7369435" cy="523220"/>
          </a:xfrm>
          <a:prstGeom prst="rect">
            <a:avLst/>
          </a:prstGeom>
        </p:spPr>
        <p:txBody>
          <a:bodyPr wrap="square">
            <a:spAutoFit/>
          </a:bodyPr>
          <a:lstStyle/>
          <a:p>
            <a:r>
              <a:rPr lang="en-GB" sz="2800" b="1" dirty="0">
                <a:solidFill>
                  <a:srgbClr val="FF0000"/>
                </a:solidFill>
                <a:latin typeface="Arial Black" panose="020B0A04020102020204" pitchFamily="34" charset="0"/>
              </a:rPr>
              <a:t>Obtuse angles are larger than 90°.</a:t>
            </a:r>
          </a:p>
        </p:txBody>
      </p:sp>
      <p:sp>
        <p:nvSpPr>
          <p:cNvPr id="5" name="Rectangle 4">
            <a:extLst>
              <a:ext uri="{FF2B5EF4-FFF2-40B4-BE49-F238E27FC236}">
                <a16:creationId xmlns:a16="http://schemas.microsoft.com/office/drawing/2014/main" id="{397EF5D9-8EE4-4074-9E6C-147B1892D1E7}"/>
              </a:ext>
            </a:extLst>
          </p:cNvPr>
          <p:cNvSpPr/>
          <p:nvPr/>
        </p:nvSpPr>
        <p:spPr>
          <a:xfrm>
            <a:off x="525312" y="2720661"/>
            <a:ext cx="10404083" cy="954107"/>
          </a:xfrm>
          <a:prstGeom prst="rect">
            <a:avLst/>
          </a:prstGeom>
        </p:spPr>
        <p:txBody>
          <a:bodyPr wrap="square">
            <a:spAutoFit/>
          </a:bodyPr>
          <a:lstStyle/>
          <a:p>
            <a:r>
              <a:rPr lang="en-GB" sz="2800" b="1" dirty="0">
                <a:solidFill>
                  <a:srgbClr val="FF0000"/>
                </a:solidFill>
                <a:latin typeface="Arial Black" panose="020B0A04020102020204" pitchFamily="34" charset="0"/>
              </a:rPr>
              <a:t>If you have two angles which are larger than 90°, you will have more than 180°.</a:t>
            </a:r>
          </a:p>
        </p:txBody>
      </p:sp>
      <p:sp>
        <p:nvSpPr>
          <p:cNvPr id="6" name="Rectangle 5">
            <a:extLst>
              <a:ext uri="{FF2B5EF4-FFF2-40B4-BE49-F238E27FC236}">
                <a16:creationId xmlns:a16="http://schemas.microsoft.com/office/drawing/2014/main" id="{52E80A30-89FB-4372-ADBC-3201C49A3281}"/>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1521297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BA45EBE3-F9D5-44D5-9254-7DC13E481E48}"/>
              </a:ext>
            </a:extLst>
          </p:cNvPr>
          <p:cNvSpPr/>
          <p:nvPr/>
        </p:nvSpPr>
        <p:spPr>
          <a:xfrm>
            <a:off x="56123" y="50000"/>
            <a:ext cx="11676531" cy="584775"/>
          </a:xfrm>
          <a:prstGeom prst="rect">
            <a:avLst/>
          </a:prstGeom>
        </p:spPr>
        <p:txBody>
          <a:bodyPr wrap="square">
            <a:spAutoFit/>
          </a:bodyPr>
          <a:lstStyle/>
          <a:p>
            <a:r>
              <a:rPr lang="en-US" sz="3200" b="1" dirty="0"/>
              <a:t>Here is a triangle. Calculate the size of angle x. </a:t>
            </a:r>
          </a:p>
        </p:txBody>
      </p:sp>
      <p:pic>
        <p:nvPicPr>
          <p:cNvPr id="2" name="Picture 1">
            <a:extLst>
              <a:ext uri="{FF2B5EF4-FFF2-40B4-BE49-F238E27FC236}">
                <a16:creationId xmlns:a16="http://schemas.microsoft.com/office/drawing/2014/main" id="{734A527B-201E-48F1-AE64-52FB1237996B}"/>
              </a:ext>
            </a:extLst>
          </p:cNvPr>
          <p:cNvPicPr>
            <a:picLocks noChangeAspect="1"/>
          </p:cNvPicPr>
          <p:nvPr/>
        </p:nvPicPr>
        <p:blipFill>
          <a:blip r:embed="rId3"/>
          <a:stretch>
            <a:fillRect/>
          </a:stretch>
        </p:blipFill>
        <p:spPr>
          <a:xfrm>
            <a:off x="342970" y="740888"/>
            <a:ext cx="8036755" cy="3221601"/>
          </a:xfrm>
          <a:prstGeom prst="rect">
            <a:avLst/>
          </a:prstGeom>
        </p:spPr>
      </p:pic>
      <p:sp>
        <p:nvSpPr>
          <p:cNvPr id="5" name="Rectangle 4">
            <a:extLst>
              <a:ext uri="{FF2B5EF4-FFF2-40B4-BE49-F238E27FC236}">
                <a16:creationId xmlns:a16="http://schemas.microsoft.com/office/drawing/2014/main" id="{1B8A1FDC-0C7F-4537-B5A1-7501033988F3}"/>
              </a:ext>
            </a:extLst>
          </p:cNvPr>
          <p:cNvSpPr/>
          <p:nvPr/>
        </p:nvSpPr>
        <p:spPr>
          <a:xfrm>
            <a:off x="1202834" y="4196438"/>
            <a:ext cx="2181812" cy="523220"/>
          </a:xfrm>
          <a:prstGeom prst="rect">
            <a:avLst/>
          </a:prstGeom>
        </p:spPr>
        <p:txBody>
          <a:bodyPr wrap="square">
            <a:spAutoFit/>
          </a:bodyPr>
          <a:lstStyle/>
          <a:p>
            <a:r>
              <a:rPr lang="en-GB" sz="2800" b="1" dirty="0">
                <a:solidFill>
                  <a:srgbClr val="FF0000"/>
                </a:solidFill>
                <a:latin typeface="Arial Black" panose="020B0A04020102020204" pitchFamily="34" charset="0"/>
              </a:rPr>
              <a:t>34 + 39 = </a:t>
            </a:r>
          </a:p>
        </p:txBody>
      </p:sp>
      <p:sp>
        <p:nvSpPr>
          <p:cNvPr id="6" name="Rectangle 5">
            <a:extLst>
              <a:ext uri="{FF2B5EF4-FFF2-40B4-BE49-F238E27FC236}">
                <a16:creationId xmlns:a16="http://schemas.microsoft.com/office/drawing/2014/main" id="{3A806EBC-9CC4-4042-96A6-41B3C0C5E7E4}"/>
              </a:ext>
            </a:extLst>
          </p:cNvPr>
          <p:cNvSpPr/>
          <p:nvPr/>
        </p:nvSpPr>
        <p:spPr>
          <a:xfrm>
            <a:off x="3070746" y="4196438"/>
            <a:ext cx="1183205" cy="523220"/>
          </a:xfrm>
          <a:prstGeom prst="rect">
            <a:avLst/>
          </a:prstGeom>
        </p:spPr>
        <p:txBody>
          <a:bodyPr wrap="square">
            <a:spAutoFit/>
          </a:bodyPr>
          <a:lstStyle/>
          <a:p>
            <a:r>
              <a:rPr lang="en-GB" sz="2800" b="1" dirty="0">
                <a:solidFill>
                  <a:srgbClr val="FF0000"/>
                </a:solidFill>
                <a:latin typeface="Arial Black" panose="020B0A04020102020204" pitchFamily="34" charset="0"/>
              </a:rPr>
              <a:t>73</a:t>
            </a:r>
          </a:p>
        </p:txBody>
      </p:sp>
      <p:sp>
        <p:nvSpPr>
          <p:cNvPr id="7" name="Rectangle 6">
            <a:extLst>
              <a:ext uri="{FF2B5EF4-FFF2-40B4-BE49-F238E27FC236}">
                <a16:creationId xmlns:a16="http://schemas.microsoft.com/office/drawing/2014/main" id="{DAB2B533-4AFB-4C61-AC33-B00E20C8951E}"/>
              </a:ext>
            </a:extLst>
          </p:cNvPr>
          <p:cNvSpPr/>
          <p:nvPr/>
        </p:nvSpPr>
        <p:spPr>
          <a:xfrm>
            <a:off x="1202834" y="4745050"/>
            <a:ext cx="2181812" cy="523220"/>
          </a:xfrm>
          <a:prstGeom prst="rect">
            <a:avLst/>
          </a:prstGeom>
        </p:spPr>
        <p:txBody>
          <a:bodyPr wrap="square">
            <a:spAutoFit/>
          </a:bodyPr>
          <a:lstStyle/>
          <a:p>
            <a:r>
              <a:rPr lang="en-GB" sz="2800" b="1" dirty="0">
                <a:solidFill>
                  <a:srgbClr val="FF0000"/>
                </a:solidFill>
                <a:latin typeface="Arial Black" panose="020B0A04020102020204" pitchFamily="34" charset="0"/>
              </a:rPr>
              <a:t>180 – 73 = </a:t>
            </a:r>
          </a:p>
        </p:txBody>
      </p:sp>
      <p:sp>
        <p:nvSpPr>
          <p:cNvPr id="8" name="Rectangle 7">
            <a:extLst>
              <a:ext uri="{FF2B5EF4-FFF2-40B4-BE49-F238E27FC236}">
                <a16:creationId xmlns:a16="http://schemas.microsoft.com/office/drawing/2014/main" id="{F5EEAD4E-16B1-472D-BD54-21B0F6B92CDA}"/>
              </a:ext>
            </a:extLst>
          </p:cNvPr>
          <p:cNvSpPr/>
          <p:nvPr/>
        </p:nvSpPr>
        <p:spPr>
          <a:xfrm>
            <a:off x="3270441" y="4747221"/>
            <a:ext cx="2181812" cy="523220"/>
          </a:xfrm>
          <a:prstGeom prst="rect">
            <a:avLst/>
          </a:prstGeom>
        </p:spPr>
        <p:txBody>
          <a:bodyPr wrap="square">
            <a:spAutoFit/>
          </a:bodyPr>
          <a:lstStyle/>
          <a:p>
            <a:r>
              <a:rPr lang="en-GB" sz="2800" b="1" dirty="0">
                <a:solidFill>
                  <a:srgbClr val="FF0000"/>
                </a:solidFill>
                <a:latin typeface="Arial Black" panose="020B0A04020102020204" pitchFamily="34" charset="0"/>
              </a:rPr>
              <a:t>107</a:t>
            </a:r>
          </a:p>
        </p:txBody>
      </p:sp>
      <p:sp>
        <p:nvSpPr>
          <p:cNvPr id="9" name="Rectangle 8">
            <a:extLst>
              <a:ext uri="{FF2B5EF4-FFF2-40B4-BE49-F238E27FC236}">
                <a16:creationId xmlns:a16="http://schemas.microsoft.com/office/drawing/2014/main" id="{60BDD80D-8C33-4453-9DF0-8A5EB303D162}"/>
              </a:ext>
            </a:extLst>
          </p:cNvPr>
          <p:cNvSpPr/>
          <p:nvPr/>
        </p:nvSpPr>
        <p:spPr>
          <a:xfrm>
            <a:off x="4259776" y="1101000"/>
            <a:ext cx="2149674" cy="523220"/>
          </a:xfrm>
          <a:prstGeom prst="rect">
            <a:avLst/>
          </a:prstGeom>
        </p:spPr>
        <p:txBody>
          <a:bodyPr wrap="square">
            <a:spAutoFit/>
          </a:bodyPr>
          <a:lstStyle/>
          <a:p>
            <a:r>
              <a:rPr lang="en-GB" sz="2800" b="1" dirty="0">
                <a:solidFill>
                  <a:srgbClr val="FF0000"/>
                </a:solidFill>
                <a:latin typeface="Arial Black" panose="020B0A04020102020204" pitchFamily="34" charset="0"/>
              </a:rPr>
              <a:t>107°</a:t>
            </a:r>
          </a:p>
        </p:txBody>
      </p:sp>
      <p:sp>
        <p:nvSpPr>
          <p:cNvPr id="10" name="Rectangle 9">
            <a:extLst>
              <a:ext uri="{FF2B5EF4-FFF2-40B4-BE49-F238E27FC236}">
                <a16:creationId xmlns:a16="http://schemas.microsoft.com/office/drawing/2014/main" id="{5DCDACCB-61DA-4D60-92ED-BFA8C992E0D6}"/>
              </a:ext>
            </a:extLst>
          </p:cNvPr>
          <p:cNvSpPr/>
          <p:nvPr/>
        </p:nvSpPr>
        <p:spPr>
          <a:xfrm>
            <a:off x="7939335" y="105971"/>
            <a:ext cx="2149674" cy="523220"/>
          </a:xfrm>
          <a:prstGeom prst="rect">
            <a:avLst/>
          </a:prstGeom>
        </p:spPr>
        <p:txBody>
          <a:bodyPr wrap="square">
            <a:spAutoFit/>
          </a:bodyPr>
          <a:lstStyle/>
          <a:p>
            <a:r>
              <a:rPr lang="en-GB" sz="2800" b="1" dirty="0">
                <a:solidFill>
                  <a:srgbClr val="FF0000"/>
                </a:solidFill>
                <a:latin typeface="Arial Black" panose="020B0A04020102020204" pitchFamily="34" charset="0"/>
              </a:rPr>
              <a:t>107°</a:t>
            </a:r>
          </a:p>
        </p:txBody>
      </p:sp>
    </p:spTree>
    <p:extLst>
      <p:ext uri="{BB962C8B-B14F-4D97-AF65-F5344CB8AC3E}">
        <p14:creationId xmlns:p14="http://schemas.microsoft.com/office/powerpoint/2010/main" val="83271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3515C00-D125-4AB9-885B-C25DF8FB7ED7}"/>
              </a:ext>
            </a:extLst>
          </p:cNvPr>
          <p:cNvPicPr>
            <a:picLocks noChangeAspect="1"/>
          </p:cNvPicPr>
          <p:nvPr/>
        </p:nvPicPr>
        <p:blipFill>
          <a:blip r:embed="rId3"/>
          <a:stretch>
            <a:fillRect/>
          </a:stretch>
        </p:blipFill>
        <p:spPr>
          <a:xfrm>
            <a:off x="387359" y="888050"/>
            <a:ext cx="9214268" cy="3904083"/>
          </a:xfrm>
          <a:prstGeom prst="rect">
            <a:avLst/>
          </a:prstGeom>
        </p:spPr>
      </p:pic>
      <p:sp>
        <p:nvSpPr>
          <p:cNvPr id="2" name="Rectangle 1">
            <a:extLst>
              <a:ext uri="{FF2B5EF4-FFF2-40B4-BE49-F238E27FC236}">
                <a16:creationId xmlns:a16="http://schemas.microsoft.com/office/drawing/2014/main" id="{E9200F30-C310-4F33-9D5F-F65915AD20D2}"/>
              </a:ext>
            </a:extLst>
          </p:cNvPr>
          <p:cNvSpPr/>
          <p:nvPr/>
        </p:nvSpPr>
        <p:spPr>
          <a:xfrm>
            <a:off x="103032" y="51516"/>
            <a:ext cx="12192000" cy="584775"/>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Look at this diagram. Calculate the size of angle x and angle y.</a:t>
            </a:r>
            <a:endParaRPr lang="en-GB" sz="3200" b="1" dirty="0">
              <a:latin typeface="Calibri" panose="020F0502020204030204" pitchFamily="34" charset="0"/>
            </a:endParaRPr>
          </a:p>
        </p:txBody>
      </p:sp>
      <p:sp>
        <p:nvSpPr>
          <p:cNvPr id="4" name="Rectangle 3">
            <a:extLst>
              <a:ext uri="{FF2B5EF4-FFF2-40B4-BE49-F238E27FC236}">
                <a16:creationId xmlns:a16="http://schemas.microsoft.com/office/drawing/2014/main" id="{AAA2723A-3A3D-4BB4-A1A4-AD465B961C25}"/>
              </a:ext>
            </a:extLst>
          </p:cNvPr>
          <p:cNvSpPr/>
          <p:nvPr/>
        </p:nvSpPr>
        <p:spPr>
          <a:xfrm>
            <a:off x="4674459" y="795492"/>
            <a:ext cx="7500610" cy="523220"/>
          </a:xfrm>
          <a:prstGeom prst="rect">
            <a:avLst/>
          </a:prstGeom>
        </p:spPr>
        <p:txBody>
          <a:bodyPr wrap="square">
            <a:spAutoFit/>
          </a:bodyPr>
          <a:lstStyle/>
          <a:p>
            <a:r>
              <a:rPr lang="en-GB" sz="2800" dirty="0">
                <a:solidFill>
                  <a:srgbClr val="FF0000"/>
                </a:solidFill>
                <a:latin typeface="Calibri" panose="020F0502020204030204" pitchFamily="34" charset="0"/>
              </a:rPr>
              <a:t>Angles on a straight line add up to 180°.</a:t>
            </a:r>
          </a:p>
        </p:txBody>
      </p:sp>
      <p:sp>
        <p:nvSpPr>
          <p:cNvPr id="5" name="Rectangle 4">
            <a:extLst>
              <a:ext uri="{FF2B5EF4-FFF2-40B4-BE49-F238E27FC236}">
                <a16:creationId xmlns:a16="http://schemas.microsoft.com/office/drawing/2014/main" id="{6E1873D1-85ED-49E2-8271-96D6E96F5031}"/>
              </a:ext>
            </a:extLst>
          </p:cNvPr>
          <p:cNvSpPr/>
          <p:nvPr/>
        </p:nvSpPr>
        <p:spPr>
          <a:xfrm>
            <a:off x="6380060" y="1479068"/>
            <a:ext cx="3411202" cy="523220"/>
          </a:xfrm>
          <a:prstGeom prst="rect">
            <a:avLst/>
          </a:prstGeom>
        </p:spPr>
        <p:txBody>
          <a:bodyPr wrap="square">
            <a:spAutoFit/>
          </a:bodyPr>
          <a:lstStyle/>
          <a:p>
            <a:r>
              <a:rPr lang="en-GB" sz="2800" b="1" dirty="0">
                <a:solidFill>
                  <a:srgbClr val="FF0000"/>
                </a:solidFill>
                <a:latin typeface="Arial Black" panose="020B0A04020102020204" pitchFamily="34" charset="0"/>
              </a:rPr>
              <a:t>y = 180° - 35°</a:t>
            </a:r>
          </a:p>
        </p:txBody>
      </p:sp>
      <p:sp>
        <p:nvSpPr>
          <p:cNvPr id="6" name="Rectangle 5">
            <a:extLst>
              <a:ext uri="{FF2B5EF4-FFF2-40B4-BE49-F238E27FC236}">
                <a16:creationId xmlns:a16="http://schemas.microsoft.com/office/drawing/2014/main" id="{A0413FDC-809C-4F42-BE65-950FBB236518}"/>
              </a:ext>
            </a:extLst>
          </p:cNvPr>
          <p:cNvSpPr/>
          <p:nvPr/>
        </p:nvSpPr>
        <p:spPr>
          <a:xfrm>
            <a:off x="6380060" y="2006751"/>
            <a:ext cx="2149674" cy="523220"/>
          </a:xfrm>
          <a:prstGeom prst="rect">
            <a:avLst/>
          </a:prstGeom>
        </p:spPr>
        <p:txBody>
          <a:bodyPr wrap="square">
            <a:spAutoFit/>
          </a:bodyPr>
          <a:lstStyle/>
          <a:p>
            <a:r>
              <a:rPr lang="en-GB" sz="2800" b="1" dirty="0">
                <a:solidFill>
                  <a:srgbClr val="FF0000"/>
                </a:solidFill>
                <a:latin typeface="Arial Black" panose="020B0A04020102020204" pitchFamily="34" charset="0"/>
              </a:rPr>
              <a:t>y = 145°</a:t>
            </a:r>
          </a:p>
        </p:txBody>
      </p:sp>
      <p:sp>
        <p:nvSpPr>
          <p:cNvPr id="7" name="Rectangle 6">
            <a:extLst>
              <a:ext uri="{FF2B5EF4-FFF2-40B4-BE49-F238E27FC236}">
                <a16:creationId xmlns:a16="http://schemas.microsoft.com/office/drawing/2014/main" id="{750BDA3F-D221-4372-A74B-59448C575B55}"/>
              </a:ext>
            </a:extLst>
          </p:cNvPr>
          <p:cNvSpPr/>
          <p:nvPr/>
        </p:nvSpPr>
        <p:spPr>
          <a:xfrm>
            <a:off x="8085662" y="3429000"/>
            <a:ext cx="1515966" cy="646331"/>
          </a:xfrm>
          <a:prstGeom prst="rect">
            <a:avLst/>
          </a:prstGeom>
        </p:spPr>
        <p:txBody>
          <a:bodyPr wrap="square">
            <a:spAutoFit/>
          </a:bodyPr>
          <a:lstStyle/>
          <a:p>
            <a:r>
              <a:rPr lang="en-GB" sz="3600" b="1" dirty="0">
                <a:solidFill>
                  <a:srgbClr val="FF0000"/>
                </a:solidFill>
                <a:latin typeface="Arial Black" panose="020B0A04020102020204" pitchFamily="34" charset="0"/>
              </a:rPr>
              <a:t>145°</a:t>
            </a:r>
          </a:p>
        </p:txBody>
      </p:sp>
      <p:sp>
        <p:nvSpPr>
          <p:cNvPr id="8" name="Rectangle 7">
            <a:extLst>
              <a:ext uri="{FF2B5EF4-FFF2-40B4-BE49-F238E27FC236}">
                <a16:creationId xmlns:a16="http://schemas.microsoft.com/office/drawing/2014/main" id="{928C78B2-B62B-40BF-AB63-D49C6A88B13A}"/>
              </a:ext>
            </a:extLst>
          </p:cNvPr>
          <p:cNvSpPr/>
          <p:nvPr/>
        </p:nvSpPr>
        <p:spPr>
          <a:xfrm>
            <a:off x="488645" y="5347506"/>
            <a:ext cx="6620553" cy="523220"/>
          </a:xfrm>
          <a:prstGeom prst="rect">
            <a:avLst/>
          </a:prstGeom>
        </p:spPr>
        <p:txBody>
          <a:bodyPr wrap="square">
            <a:spAutoFit/>
          </a:bodyPr>
          <a:lstStyle/>
          <a:p>
            <a:r>
              <a:rPr lang="en-GB" sz="2800" dirty="0">
                <a:solidFill>
                  <a:srgbClr val="FF0000"/>
                </a:solidFill>
                <a:latin typeface="Calibri" panose="020F0502020204030204" pitchFamily="34" charset="0"/>
              </a:rPr>
              <a:t>Angles in a triangle add up to 180°.</a:t>
            </a:r>
          </a:p>
        </p:txBody>
      </p:sp>
      <p:sp>
        <p:nvSpPr>
          <p:cNvPr id="9" name="Rectangle 8">
            <a:extLst>
              <a:ext uri="{FF2B5EF4-FFF2-40B4-BE49-F238E27FC236}">
                <a16:creationId xmlns:a16="http://schemas.microsoft.com/office/drawing/2014/main" id="{5E00E37C-2B69-493F-9996-6FC5150A8030}"/>
              </a:ext>
            </a:extLst>
          </p:cNvPr>
          <p:cNvSpPr/>
          <p:nvPr/>
        </p:nvSpPr>
        <p:spPr>
          <a:xfrm>
            <a:off x="530361" y="4792133"/>
            <a:ext cx="4464132" cy="523220"/>
          </a:xfrm>
          <a:prstGeom prst="rect">
            <a:avLst/>
          </a:prstGeom>
        </p:spPr>
        <p:txBody>
          <a:bodyPr wrap="square">
            <a:spAutoFit/>
          </a:bodyPr>
          <a:lstStyle/>
          <a:p>
            <a:r>
              <a:rPr lang="en-GB" sz="2800" dirty="0">
                <a:solidFill>
                  <a:srgbClr val="FF0000"/>
                </a:solidFill>
                <a:latin typeface="Calibri" panose="020F0502020204030204" pitchFamily="34" charset="0"/>
              </a:rPr>
              <a:t>A right angle is 90°.</a:t>
            </a:r>
          </a:p>
        </p:txBody>
      </p:sp>
      <p:sp>
        <p:nvSpPr>
          <p:cNvPr id="10" name="Rectangle 9">
            <a:extLst>
              <a:ext uri="{FF2B5EF4-FFF2-40B4-BE49-F238E27FC236}">
                <a16:creationId xmlns:a16="http://schemas.microsoft.com/office/drawing/2014/main" id="{15D81479-C952-469D-8408-43F1A84470C1}"/>
              </a:ext>
            </a:extLst>
          </p:cNvPr>
          <p:cNvSpPr/>
          <p:nvPr/>
        </p:nvSpPr>
        <p:spPr>
          <a:xfrm>
            <a:off x="3478527" y="1529429"/>
            <a:ext cx="1515966" cy="646331"/>
          </a:xfrm>
          <a:prstGeom prst="rect">
            <a:avLst/>
          </a:prstGeom>
        </p:spPr>
        <p:txBody>
          <a:bodyPr wrap="square">
            <a:spAutoFit/>
          </a:bodyPr>
          <a:lstStyle/>
          <a:p>
            <a:r>
              <a:rPr lang="en-GB" sz="3600" b="1" dirty="0">
                <a:solidFill>
                  <a:srgbClr val="FF0000"/>
                </a:solidFill>
                <a:latin typeface="Arial Black" panose="020B0A04020102020204" pitchFamily="34" charset="0"/>
              </a:rPr>
              <a:t>90°</a:t>
            </a:r>
          </a:p>
        </p:txBody>
      </p:sp>
      <p:sp>
        <p:nvSpPr>
          <p:cNvPr id="11" name="Rectangle 10">
            <a:extLst>
              <a:ext uri="{FF2B5EF4-FFF2-40B4-BE49-F238E27FC236}">
                <a16:creationId xmlns:a16="http://schemas.microsoft.com/office/drawing/2014/main" id="{84EF3986-9841-4FCC-B73A-342999A62451}"/>
              </a:ext>
            </a:extLst>
          </p:cNvPr>
          <p:cNvSpPr/>
          <p:nvPr/>
        </p:nvSpPr>
        <p:spPr>
          <a:xfrm>
            <a:off x="7262439" y="4974360"/>
            <a:ext cx="4440915" cy="523220"/>
          </a:xfrm>
          <a:prstGeom prst="rect">
            <a:avLst/>
          </a:prstGeom>
        </p:spPr>
        <p:txBody>
          <a:bodyPr wrap="square">
            <a:spAutoFit/>
          </a:bodyPr>
          <a:lstStyle/>
          <a:p>
            <a:r>
              <a:rPr lang="en-GB" sz="2800" b="1" dirty="0">
                <a:solidFill>
                  <a:srgbClr val="FF0000"/>
                </a:solidFill>
                <a:latin typeface="Arial Black" panose="020B0A04020102020204" pitchFamily="34" charset="0"/>
              </a:rPr>
              <a:t>x = 180° - 90° - 35°</a:t>
            </a:r>
          </a:p>
        </p:txBody>
      </p:sp>
      <p:sp>
        <p:nvSpPr>
          <p:cNvPr id="12" name="Rectangle 11">
            <a:extLst>
              <a:ext uri="{FF2B5EF4-FFF2-40B4-BE49-F238E27FC236}">
                <a16:creationId xmlns:a16="http://schemas.microsoft.com/office/drawing/2014/main" id="{29C085DD-AA7C-4542-B75E-6810CF1EAE40}"/>
              </a:ext>
            </a:extLst>
          </p:cNvPr>
          <p:cNvSpPr/>
          <p:nvPr/>
        </p:nvSpPr>
        <p:spPr>
          <a:xfrm>
            <a:off x="7262440" y="5502043"/>
            <a:ext cx="2149674" cy="523220"/>
          </a:xfrm>
          <a:prstGeom prst="rect">
            <a:avLst/>
          </a:prstGeom>
        </p:spPr>
        <p:txBody>
          <a:bodyPr wrap="square">
            <a:spAutoFit/>
          </a:bodyPr>
          <a:lstStyle/>
          <a:p>
            <a:r>
              <a:rPr lang="en-GB" sz="2800" b="1" dirty="0">
                <a:solidFill>
                  <a:srgbClr val="FF0000"/>
                </a:solidFill>
                <a:latin typeface="Arial Black" panose="020B0A04020102020204" pitchFamily="34" charset="0"/>
              </a:rPr>
              <a:t>x = 55°</a:t>
            </a:r>
          </a:p>
        </p:txBody>
      </p:sp>
      <p:sp>
        <p:nvSpPr>
          <p:cNvPr id="13" name="Rectangle 12">
            <a:extLst>
              <a:ext uri="{FF2B5EF4-FFF2-40B4-BE49-F238E27FC236}">
                <a16:creationId xmlns:a16="http://schemas.microsoft.com/office/drawing/2014/main" id="{A6B26FCA-48CD-4F6B-8B9F-C5402D85CBAA}"/>
              </a:ext>
            </a:extLst>
          </p:cNvPr>
          <p:cNvSpPr/>
          <p:nvPr/>
        </p:nvSpPr>
        <p:spPr>
          <a:xfrm>
            <a:off x="1713856" y="3806560"/>
            <a:ext cx="1515966" cy="646331"/>
          </a:xfrm>
          <a:prstGeom prst="rect">
            <a:avLst/>
          </a:prstGeom>
        </p:spPr>
        <p:txBody>
          <a:bodyPr wrap="square">
            <a:spAutoFit/>
          </a:bodyPr>
          <a:lstStyle/>
          <a:p>
            <a:r>
              <a:rPr lang="en-GB" sz="3600" b="1" dirty="0">
                <a:solidFill>
                  <a:srgbClr val="FF0000"/>
                </a:solidFill>
                <a:latin typeface="Arial Black" panose="020B0A04020102020204" pitchFamily="34" charset="0"/>
              </a:rPr>
              <a:t>55°</a:t>
            </a:r>
          </a:p>
        </p:txBody>
      </p:sp>
      <p:sp>
        <p:nvSpPr>
          <p:cNvPr id="14" name="Rectangle 13">
            <a:extLst>
              <a:ext uri="{FF2B5EF4-FFF2-40B4-BE49-F238E27FC236}">
                <a16:creationId xmlns:a16="http://schemas.microsoft.com/office/drawing/2014/main" id="{9AE5CBDC-56D9-4B6B-8FD9-4FAA502BB89B}"/>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4043518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90235C-6FA8-4E2E-9900-E04F421ED184}"/>
              </a:ext>
            </a:extLst>
          </p:cNvPr>
          <p:cNvPicPr>
            <a:picLocks noChangeAspect="1"/>
          </p:cNvPicPr>
          <p:nvPr/>
        </p:nvPicPr>
        <p:blipFill>
          <a:blip r:embed="rId3"/>
          <a:stretch>
            <a:fillRect/>
          </a:stretch>
        </p:blipFill>
        <p:spPr>
          <a:xfrm>
            <a:off x="231835" y="2926080"/>
            <a:ext cx="11728330" cy="3781706"/>
          </a:xfrm>
          <a:prstGeom prst="rect">
            <a:avLst/>
          </a:prstGeom>
        </p:spPr>
      </p:pic>
      <p:sp>
        <p:nvSpPr>
          <p:cNvPr id="2" name="Rectangle 1">
            <a:extLst>
              <a:ext uri="{FF2B5EF4-FFF2-40B4-BE49-F238E27FC236}">
                <a16:creationId xmlns:a16="http://schemas.microsoft.com/office/drawing/2014/main" id="{58B4E3DC-8F09-4B13-81F9-1F3DC0C84FFA}"/>
              </a:ext>
            </a:extLst>
          </p:cNvPr>
          <p:cNvSpPr/>
          <p:nvPr/>
        </p:nvSpPr>
        <p:spPr>
          <a:xfrm>
            <a:off x="103032" y="51516"/>
            <a:ext cx="12192000" cy="584775"/>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Look at the diagram. AB is a straight line. Work out the size of angle k.</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46352C28-D04E-4CEB-BA12-BE18B2B862A6}"/>
              </a:ext>
            </a:extLst>
          </p:cNvPr>
          <p:cNvSpPr/>
          <p:nvPr/>
        </p:nvSpPr>
        <p:spPr>
          <a:xfrm>
            <a:off x="945536" y="1292160"/>
            <a:ext cx="7500610" cy="523220"/>
          </a:xfrm>
          <a:prstGeom prst="rect">
            <a:avLst/>
          </a:prstGeom>
        </p:spPr>
        <p:txBody>
          <a:bodyPr wrap="square">
            <a:spAutoFit/>
          </a:bodyPr>
          <a:lstStyle/>
          <a:p>
            <a:r>
              <a:rPr lang="en-GB" sz="2800" dirty="0">
                <a:solidFill>
                  <a:srgbClr val="FF0000"/>
                </a:solidFill>
                <a:latin typeface="Calibri" panose="020F0502020204030204" pitchFamily="34" charset="0"/>
              </a:rPr>
              <a:t>Angles on a straight line add up to 180°.</a:t>
            </a:r>
          </a:p>
        </p:txBody>
      </p:sp>
      <p:sp>
        <p:nvSpPr>
          <p:cNvPr id="5" name="Rectangle 4">
            <a:extLst>
              <a:ext uri="{FF2B5EF4-FFF2-40B4-BE49-F238E27FC236}">
                <a16:creationId xmlns:a16="http://schemas.microsoft.com/office/drawing/2014/main" id="{E618FF2B-695C-4441-8E0E-093637A746AE}"/>
              </a:ext>
            </a:extLst>
          </p:cNvPr>
          <p:cNvSpPr/>
          <p:nvPr/>
        </p:nvSpPr>
        <p:spPr>
          <a:xfrm>
            <a:off x="3745855" y="5762643"/>
            <a:ext cx="1515966" cy="646331"/>
          </a:xfrm>
          <a:prstGeom prst="rect">
            <a:avLst/>
          </a:prstGeom>
        </p:spPr>
        <p:txBody>
          <a:bodyPr wrap="square">
            <a:spAutoFit/>
          </a:bodyPr>
          <a:lstStyle/>
          <a:p>
            <a:r>
              <a:rPr lang="en-GB" sz="3600" b="1" dirty="0">
                <a:solidFill>
                  <a:srgbClr val="FF0000"/>
                </a:solidFill>
                <a:latin typeface="Arial Black" panose="020B0A04020102020204" pitchFamily="34" charset="0"/>
              </a:rPr>
              <a:t>50°</a:t>
            </a:r>
          </a:p>
        </p:txBody>
      </p:sp>
      <p:sp>
        <p:nvSpPr>
          <p:cNvPr id="6" name="Rectangle 5">
            <a:extLst>
              <a:ext uri="{FF2B5EF4-FFF2-40B4-BE49-F238E27FC236}">
                <a16:creationId xmlns:a16="http://schemas.microsoft.com/office/drawing/2014/main" id="{4399912E-8EBE-4CE0-BA40-5F03AF441B92}"/>
              </a:ext>
            </a:extLst>
          </p:cNvPr>
          <p:cNvSpPr/>
          <p:nvPr/>
        </p:nvSpPr>
        <p:spPr>
          <a:xfrm>
            <a:off x="6930180" y="5657671"/>
            <a:ext cx="1515966" cy="646331"/>
          </a:xfrm>
          <a:prstGeom prst="rect">
            <a:avLst/>
          </a:prstGeom>
        </p:spPr>
        <p:txBody>
          <a:bodyPr wrap="square">
            <a:spAutoFit/>
          </a:bodyPr>
          <a:lstStyle/>
          <a:p>
            <a:r>
              <a:rPr lang="en-GB" sz="3600" b="1" dirty="0">
                <a:solidFill>
                  <a:srgbClr val="FF0000"/>
                </a:solidFill>
                <a:latin typeface="Arial Black" panose="020B0A04020102020204" pitchFamily="34" charset="0"/>
              </a:rPr>
              <a:t>95°</a:t>
            </a:r>
          </a:p>
        </p:txBody>
      </p:sp>
      <p:sp>
        <p:nvSpPr>
          <p:cNvPr id="7" name="Rectangle 6">
            <a:extLst>
              <a:ext uri="{FF2B5EF4-FFF2-40B4-BE49-F238E27FC236}">
                <a16:creationId xmlns:a16="http://schemas.microsoft.com/office/drawing/2014/main" id="{BD1A343B-1B32-4296-B8B0-60EFAC824431}"/>
              </a:ext>
            </a:extLst>
          </p:cNvPr>
          <p:cNvSpPr/>
          <p:nvPr/>
        </p:nvSpPr>
        <p:spPr>
          <a:xfrm>
            <a:off x="945536" y="1926308"/>
            <a:ext cx="6620553" cy="523220"/>
          </a:xfrm>
          <a:prstGeom prst="rect">
            <a:avLst/>
          </a:prstGeom>
        </p:spPr>
        <p:txBody>
          <a:bodyPr wrap="square">
            <a:spAutoFit/>
          </a:bodyPr>
          <a:lstStyle/>
          <a:p>
            <a:r>
              <a:rPr lang="en-GB" sz="2800" dirty="0">
                <a:solidFill>
                  <a:srgbClr val="FF0000"/>
                </a:solidFill>
                <a:latin typeface="Calibri" panose="020F0502020204030204" pitchFamily="34" charset="0"/>
              </a:rPr>
              <a:t>Angles in a triangle add up to 180°.</a:t>
            </a:r>
          </a:p>
        </p:txBody>
      </p:sp>
      <p:sp>
        <p:nvSpPr>
          <p:cNvPr id="8" name="Rectangle 7">
            <a:extLst>
              <a:ext uri="{FF2B5EF4-FFF2-40B4-BE49-F238E27FC236}">
                <a16:creationId xmlns:a16="http://schemas.microsoft.com/office/drawing/2014/main" id="{1CED2B0D-AEDB-4355-93E6-3DAE9E96B696}"/>
              </a:ext>
            </a:extLst>
          </p:cNvPr>
          <p:cNvSpPr/>
          <p:nvPr/>
        </p:nvSpPr>
        <p:spPr>
          <a:xfrm>
            <a:off x="945536" y="2664470"/>
            <a:ext cx="4440915" cy="523220"/>
          </a:xfrm>
          <a:prstGeom prst="rect">
            <a:avLst/>
          </a:prstGeom>
        </p:spPr>
        <p:txBody>
          <a:bodyPr wrap="square">
            <a:spAutoFit/>
          </a:bodyPr>
          <a:lstStyle/>
          <a:p>
            <a:r>
              <a:rPr lang="en-GB" sz="2800" b="1" dirty="0">
                <a:solidFill>
                  <a:srgbClr val="FF0000"/>
                </a:solidFill>
                <a:latin typeface="Arial Black" panose="020B0A04020102020204" pitchFamily="34" charset="0"/>
              </a:rPr>
              <a:t>k = 180° - 95° - 50°</a:t>
            </a:r>
          </a:p>
        </p:txBody>
      </p:sp>
      <p:sp>
        <p:nvSpPr>
          <p:cNvPr id="9" name="Rectangle 8">
            <a:extLst>
              <a:ext uri="{FF2B5EF4-FFF2-40B4-BE49-F238E27FC236}">
                <a16:creationId xmlns:a16="http://schemas.microsoft.com/office/drawing/2014/main" id="{368FC498-5BB5-48D1-942E-7E7D823BACFD}"/>
              </a:ext>
            </a:extLst>
          </p:cNvPr>
          <p:cNvSpPr/>
          <p:nvPr/>
        </p:nvSpPr>
        <p:spPr>
          <a:xfrm>
            <a:off x="945537" y="3192153"/>
            <a:ext cx="2149674" cy="523220"/>
          </a:xfrm>
          <a:prstGeom prst="rect">
            <a:avLst/>
          </a:prstGeom>
        </p:spPr>
        <p:txBody>
          <a:bodyPr wrap="square">
            <a:spAutoFit/>
          </a:bodyPr>
          <a:lstStyle/>
          <a:p>
            <a:r>
              <a:rPr lang="en-GB" sz="2800" b="1" dirty="0">
                <a:solidFill>
                  <a:srgbClr val="FF0000"/>
                </a:solidFill>
                <a:latin typeface="Arial Black" panose="020B0A04020102020204" pitchFamily="34" charset="0"/>
              </a:rPr>
              <a:t>k = 35°</a:t>
            </a:r>
          </a:p>
        </p:txBody>
      </p:sp>
      <p:sp>
        <p:nvSpPr>
          <p:cNvPr id="10" name="Rectangle 9">
            <a:extLst>
              <a:ext uri="{FF2B5EF4-FFF2-40B4-BE49-F238E27FC236}">
                <a16:creationId xmlns:a16="http://schemas.microsoft.com/office/drawing/2014/main" id="{02BC3142-3EE0-4B71-8C4F-07DFFC070D09}"/>
              </a:ext>
            </a:extLst>
          </p:cNvPr>
          <p:cNvSpPr/>
          <p:nvPr/>
        </p:nvSpPr>
        <p:spPr>
          <a:xfrm>
            <a:off x="7116447" y="4132825"/>
            <a:ext cx="1515966" cy="646331"/>
          </a:xfrm>
          <a:prstGeom prst="rect">
            <a:avLst/>
          </a:prstGeom>
        </p:spPr>
        <p:txBody>
          <a:bodyPr wrap="square">
            <a:spAutoFit/>
          </a:bodyPr>
          <a:lstStyle/>
          <a:p>
            <a:r>
              <a:rPr lang="en-GB" sz="3600" b="1" dirty="0">
                <a:solidFill>
                  <a:srgbClr val="FF0000"/>
                </a:solidFill>
                <a:latin typeface="Arial Black" panose="020B0A04020102020204" pitchFamily="34" charset="0"/>
              </a:rPr>
              <a:t>35°</a:t>
            </a:r>
          </a:p>
        </p:txBody>
      </p:sp>
      <p:sp>
        <p:nvSpPr>
          <p:cNvPr id="12" name="Rectangle 11">
            <a:extLst>
              <a:ext uri="{FF2B5EF4-FFF2-40B4-BE49-F238E27FC236}">
                <a16:creationId xmlns:a16="http://schemas.microsoft.com/office/drawing/2014/main" id="{8E768025-C8DC-4388-B998-280C14F8EAD6}"/>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80219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D835F5-A61A-484C-BC0E-E7DD8CA73501}"/>
              </a:ext>
            </a:extLst>
          </p:cNvPr>
          <p:cNvPicPr>
            <a:picLocks noChangeAspect="1"/>
          </p:cNvPicPr>
          <p:nvPr/>
        </p:nvPicPr>
        <p:blipFill>
          <a:blip r:embed="rId3"/>
          <a:stretch>
            <a:fillRect/>
          </a:stretch>
        </p:blipFill>
        <p:spPr>
          <a:xfrm>
            <a:off x="2714683" y="169426"/>
            <a:ext cx="8884650" cy="4078075"/>
          </a:xfrm>
          <a:prstGeom prst="rect">
            <a:avLst/>
          </a:prstGeom>
        </p:spPr>
      </p:pic>
      <p:sp>
        <p:nvSpPr>
          <p:cNvPr id="2" name="Rectangle 1">
            <a:extLst>
              <a:ext uri="{FF2B5EF4-FFF2-40B4-BE49-F238E27FC236}">
                <a16:creationId xmlns:a16="http://schemas.microsoft.com/office/drawing/2014/main" id="{BEBDCA39-4B28-44B2-B908-D38E08DADA2A}"/>
              </a:ext>
            </a:extLst>
          </p:cNvPr>
          <p:cNvSpPr/>
          <p:nvPr/>
        </p:nvSpPr>
        <p:spPr>
          <a:xfrm>
            <a:off x="103032" y="62887"/>
            <a:ext cx="5067028" cy="584775"/>
          </a:xfrm>
          <a:prstGeom prst="rect">
            <a:avLst/>
          </a:prstGeom>
        </p:spPr>
        <p:txBody>
          <a:bodyPr wrap="non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Calculate the size of angle x.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69E170CD-8FC3-41B3-BE19-38314EF5B778}"/>
              </a:ext>
            </a:extLst>
          </p:cNvPr>
          <p:cNvSpPr/>
          <p:nvPr/>
        </p:nvSpPr>
        <p:spPr>
          <a:xfrm>
            <a:off x="319003" y="885760"/>
            <a:ext cx="3982064" cy="954107"/>
          </a:xfrm>
          <a:prstGeom prst="rect">
            <a:avLst/>
          </a:prstGeom>
        </p:spPr>
        <p:txBody>
          <a:bodyPr wrap="square">
            <a:spAutoFit/>
          </a:bodyPr>
          <a:lstStyle/>
          <a:p>
            <a:r>
              <a:rPr lang="en-GB" sz="2800" dirty="0">
                <a:solidFill>
                  <a:srgbClr val="FF0000"/>
                </a:solidFill>
                <a:latin typeface="Calibri" panose="020F0502020204030204" pitchFamily="34" charset="0"/>
              </a:rPr>
              <a:t>Angles on a straight line add up to 180°.</a:t>
            </a:r>
          </a:p>
        </p:txBody>
      </p:sp>
      <p:sp>
        <p:nvSpPr>
          <p:cNvPr id="5" name="Rectangle 4">
            <a:extLst>
              <a:ext uri="{FF2B5EF4-FFF2-40B4-BE49-F238E27FC236}">
                <a16:creationId xmlns:a16="http://schemas.microsoft.com/office/drawing/2014/main" id="{17334E2D-6231-4C04-ADCE-8CF2570E0109}"/>
              </a:ext>
            </a:extLst>
          </p:cNvPr>
          <p:cNvSpPr/>
          <p:nvPr/>
        </p:nvSpPr>
        <p:spPr>
          <a:xfrm>
            <a:off x="5067651" y="3429000"/>
            <a:ext cx="1515966" cy="646331"/>
          </a:xfrm>
          <a:prstGeom prst="rect">
            <a:avLst/>
          </a:prstGeom>
        </p:spPr>
        <p:txBody>
          <a:bodyPr wrap="square">
            <a:spAutoFit/>
          </a:bodyPr>
          <a:lstStyle/>
          <a:p>
            <a:r>
              <a:rPr lang="en-GB" sz="3600" b="1" dirty="0">
                <a:solidFill>
                  <a:srgbClr val="FF0000"/>
                </a:solidFill>
                <a:latin typeface="Arial Black" panose="020B0A04020102020204" pitchFamily="34" charset="0"/>
              </a:rPr>
              <a:t>48°</a:t>
            </a:r>
          </a:p>
        </p:txBody>
      </p:sp>
      <p:sp>
        <p:nvSpPr>
          <p:cNvPr id="6" name="Rectangle 5">
            <a:extLst>
              <a:ext uri="{FF2B5EF4-FFF2-40B4-BE49-F238E27FC236}">
                <a16:creationId xmlns:a16="http://schemas.microsoft.com/office/drawing/2014/main" id="{0F17EB63-24B9-4D6E-B277-30F59E6A3D68}"/>
              </a:ext>
            </a:extLst>
          </p:cNvPr>
          <p:cNvSpPr/>
          <p:nvPr/>
        </p:nvSpPr>
        <p:spPr>
          <a:xfrm>
            <a:off x="319003" y="1997922"/>
            <a:ext cx="3694197" cy="954107"/>
          </a:xfrm>
          <a:prstGeom prst="rect">
            <a:avLst/>
          </a:prstGeom>
        </p:spPr>
        <p:txBody>
          <a:bodyPr wrap="square">
            <a:spAutoFit/>
          </a:bodyPr>
          <a:lstStyle/>
          <a:p>
            <a:r>
              <a:rPr lang="en-GB" sz="2800" dirty="0">
                <a:solidFill>
                  <a:srgbClr val="FF0000"/>
                </a:solidFill>
                <a:latin typeface="Calibri" panose="020F0502020204030204" pitchFamily="34" charset="0"/>
              </a:rPr>
              <a:t>Angles in a triangle add up to 180°.</a:t>
            </a:r>
          </a:p>
        </p:txBody>
      </p:sp>
      <p:sp>
        <p:nvSpPr>
          <p:cNvPr id="7" name="Rectangle 6">
            <a:extLst>
              <a:ext uri="{FF2B5EF4-FFF2-40B4-BE49-F238E27FC236}">
                <a16:creationId xmlns:a16="http://schemas.microsoft.com/office/drawing/2014/main" id="{0B616B0D-CFF9-4E81-A7DD-81B80DF21F31}"/>
              </a:ext>
            </a:extLst>
          </p:cNvPr>
          <p:cNvSpPr/>
          <p:nvPr/>
        </p:nvSpPr>
        <p:spPr>
          <a:xfrm>
            <a:off x="6096000" y="4481265"/>
            <a:ext cx="4440915" cy="523220"/>
          </a:xfrm>
          <a:prstGeom prst="rect">
            <a:avLst/>
          </a:prstGeom>
        </p:spPr>
        <p:txBody>
          <a:bodyPr wrap="square">
            <a:spAutoFit/>
          </a:bodyPr>
          <a:lstStyle/>
          <a:p>
            <a:r>
              <a:rPr lang="en-GB" sz="2800" b="1" dirty="0">
                <a:solidFill>
                  <a:srgbClr val="FF0000"/>
                </a:solidFill>
                <a:latin typeface="Arial Black" panose="020B0A04020102020204" pitchFamily="34" charset="0"/>
              </a:rPr>
              <a:t>180° - 70° - 48°</a:t>
            </a:r>
          </a:p>
        </p:txBody>
      </p:sp>
      <p:cxnSp>
        <p:nvCxnSpPr>
          <p:cNvPr id="9" name="Straight Arrow Connector 8">
            <a:extLst>
              <a:ext uri="{FF2B5EF4-FFF2-40B4-BE49-F238E27FC236}">
                <a16:creationId xmlns:a16="http://schemas.microsoft.com/office/drawing/2014/main" id="{818A2E3F-35D0-402C-995D-6C19189CAC04}"/>
              </a:ext>
            </a:extLst>
          </p:cNvPr>
          <p:cNvCxnSpPr/>
          <p:nvPr/>
        </p:nvCxnSpPr>
        <p:spPr>
          <a:xfrm flipV="1">
            <a:off x="8665651" y="3752165"/>
            <a:ext cx="541867" cy="6533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8DE59A3-3813-40D3-AFEF-BFA926AADCDC}"/>
              </a:ext>
            </a:extLst>
          </p:cNvPr>
          <p:cNvSpPr/>
          <p:nvPr/>
        </p:nvSpPr>
        <p:spPr>
          <a:xfrm>
            <a:off x="8270343" y="3429000"/>
            <a:ext cx="1515966" cy="646331"/>
          </a:xfrm>
          <a:prstGeom prst="rect">
            <a:avLst/>
          </a:prstGeom>
        </p:spPr>
        <p:txBody>
          <a:bodyPr wrap="square">
            <a:spAutoFit/>
          </a:bodyPr>
          <a:lstStyle/>
          <a:p>
            <a:r>
              <a:rPr lang="en-GB" sz="3600" b="1" dirty="0">
                <a:solidFill>
                  <a:srgbClr val="FF0000"/>
                </a:solidFill>
                <a:latin typeface="Arial Black" panose="020B0A04020102020204" pitchFamily="34" charset="0"/>
              </a:rPr>
              <a:t>62°</a:t>
            </a:r>
          </a:p>
        </p:txBody>
      </p:sp>
      <p:sp>
        <p:nvSpPr>
          <p:cNvPr id="11" name="Rectangle 10">
            <a:extLst>
              <a:ext uri="{FF2B5EF4-FFF2-40B4-BE49-F238E27FC236}">
                <a16:creationId xmlns:a16="http://schemas.microsoft.com/office/drawing/2014/main" id="{54F5FBC5-BDFE-4A9B-8182-7A847ACDF52A}"/>
              </a:ext>
            </a:extLst>
          </p:cNvPr>
          <p:cNvSpPr/>
          <p:nvPr/>
        </p:nvSpPr>
        <p:spPr>
          <a:xfrm>
            <a:off x="3164344" y="4481265"/>
            <a:ext cx="2569651" cy="523220"/>
          </a:xfrm>
          <a:prstGeom prst="rect">
            <a:avLst/>
          </a:prstGeom>
        </p:spPr>
        <p:txBody>
          <a:bodyPr wrap="square">
            <a:spAutoFit/>
          </a:bodyPr>
          <a:lstStyle/>
          <a:p>
            <a:r>
              <a:rPr lang="en-GB" sz="2800" b="1" dirty="0">
                <a:solidFill>
                  <a:srgbClr val="FF0000"/>
                </a:solidFill>
                <a:latin typeface="Arial Black" panose="020B0A04020102020204" pitchFamily="34" charset="0"/>
              </a:rPr>
              <a:t>180° - 132°</a:t>
            </a:r>
          </a:p>
        </p:txBody>
      </p:sp>
      <p:cxnSp>
        <p:nvCxnSpPr>
          <p:cNvPr id="12" name="Straight Arrow Connector 11">
            <a:extLst>
              <a:ext uri="{FF2B5EF4-FFF2-40B4-BE49-F238E27FC236}">
                <a16:creationId xmlns:a16="http://schemas.microsoft.com/office/drawing/2014/main" id="{5B7CAA86-E3A2-4542-B82C-4D7C421D6C7E}"/>
              </a:ext>
            </a:extLst>
          </p:cNvPr>
          <p:cNvCxnSpPr/>
          <p:nvPr/>
        </p:nvCxnSpPr>
        <p:spPr>
          <a:xfrm flipV="1">
            <a:off x="4650260" y="3752165"/>
            <a:ext cx="541867" cy="6533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A1BB888-62D1-44C8-88A0-3B114BADADBB}"/>
              </a:ext>
            </a:extLst>
          </p:cNvPr>
          <p:cNvSpPr/>
          <p:nvPr/>
        </p:nvSpPr>
        <p:spPr>
          <a:xfrm>
            <a:off x="10150709" y="3263785"/>
            <a:ext cx="1515966" cy="646331"/>
          </a:xfrm>
          <a:prstGeom prst="rect">
            <a:avLst/>
          </a:prstGeom>
        </p:spPr>
        <p:txBody>
          <a:bodyPr wrap="square">
            <a:spAutoFit/>
          </a:bodyPr>
          <a:lstStyle/>
          <a:p>
            <a:r>
              <a:rPr lang="en-GB" sz="3600" b="1" dirty="0">
                <a:solidFill>
                  <a:srgbClr val="FF0000"/>
                </a:solidFill>
                <a:latin typeface="Arial Black" panose="020B0A04020102020204" pitchFamily="34" charset="0"/>
              </a:rPr>
              <a:t>118°</a:t>
            </a:r>
          </a:p>
        </p:txBody>
      </p:sp>
      <p:sp>
        <p:nvSpPr>
          <p:cNvPr id="14" name="Rectangle 13">
            <a:extLst>
              <a:ext uri="{FF2B5EF4-FFF2-40B4-BE49-F238E27FC236}">
                <a16:creationId xmlns:a16="http://schemas.microsoft.com/office/drawing/2014/main" id="{91447922-86DC-43CB-A659-0DE3011BCF9F}"/>
              </a:ext>
            </a:extLst>
          </p:cNvPr>
          <p:cNvSpPr/>
          <p:nvPr/>
        </p:nvSpPr>
        <p:spPr>
          <a:xfrm>
            <a:off x="7906810" y="4477735"/>
            <a:ext cx="2569651" cy="523220"/>
          </a:xfrm>
          <a:prstGeom prst="rect">
            <a:avLst/>
          </a:prstGeom>
        </p:spPr>
        <p:txBody>
          <a:bodyPr wrap="square">
            <a:spAutoFit/>
          </a:bodyPr>
          <a:lstStyle/>
          <a:p>
            <a:r>
              <a:rPr lang="en-GB" sz="2800" b="1" dirty="0">
                <a:solidFill>
                  <a:srgbClr val="FF0000"/>
                </a:solidFill>
                <a:latin typeface="Arial Black" panose="020B0A04020102020204" pitchFamily="34" charset="0"/>
              </a:rPr>
              <a:t>180° - 62°</a:t>
            </a:r>
          </a:p>
        </p:txBody>
      </p:sp>
      <p:cxnSp>
        <p:nvCxnSpPr>
          <p:cNvPr id="15" name="Straight Arrow Connector 14">
            <a:extLst>
              <a:ext uri="{FF2B5EF4-FFF2-40B4-BE49-F238E27FC236}">
                <a16:creationId xmlns:a16="http://schemas.microsoft.com/office/drawing/2014/main" id="{2E1E6876-70C1-4943-A996-0C7E04B4B722}"/>
              </a:ext>
            </a:extLst>
          </p:cNvPr>
          <p:cNvCxnSpPr/>
          <p:nvPr/>
        </p:nvCxnSpPr>
        <p:spPr>
          <a:xfrm flipV="1">
            <a:off x="9392726" y="3748635"/>
            <a:ext cx="541867" cy="6533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E9AB7690-CFD7-40AF-A7C7-FF88CE0E765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2209557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1"/>
                                        </p:tgtEl>
                                      </p:cBhvr>
                                    </p:animEffect>
                                    <p:set>
                                      <p:cBhvr>
                                        <p:cTn id="20" dur="1" fill="hold">
                                          <p:stCondLst>
                                            <p:cond delay="499"/>
                                          </p:stCondLst>
                                        </p:cTn>
                                        <p:tgtEl>
                                          <p:spTgt spid="11"/>
                                        </p:tgtEl>
                                        <p:attrNameLst>
                                          <p:attrName>style.visibility</p:attrName>
                                        </p:attrNameLst>
                                      </p:cBhvr>
                                      <p:to>
                                        <p:strVal val="hidden"/>
                                      </p:to>
                                    </p:set>
                                  </p:childTnLst>
                                </p:cTn>
                              </p:par>
                              <p:par>
                                <p:cTn id="21" presetID="10" presetClass="exit" presetSubtype="0" fill="hold" nodeType="withEffect">
                                  <p:stCondLst>
                                    <p:cond delay="0"/>
                                  </p:stCondLst>
                                  <p:childTnLst>
                                    <p:animEffect transition="out" filter="fade">
                                      <p:cBhvr>
                                        <p:cTn id="22" dur="500"/>
                                        <p:tgtEl>
                                          <p:spTgt spid="12"/>
                                        </p:tgtEl>
                                      </p:cBhvr>
                                    </p:animEffect>
                                    <p:set>
                                      <p:cBhvr>
                                        <p:cTn id="23" dur="1" fill="hold">
                                          <p:stCondLst>
                                            <p:cond delay="499"/>
                                          </p:stCondLst>
                                        </p:cTn>
                                        <p:tgtEl>
                                          <p:spTgt spid="12"/>
                                        </p:tgtEl>
                                        <p:attrNameLst>
                                          <p:attrName>style.visibility</p:attrName>
                                        </p:attrNameLst>
                                      </p:cBhvr>
                                      <p:to>
                                        <p:strVal val="hidden"/>
                                      </p:to>
                                    </p:se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par>
                                <p:cTn id="38" presetID="10" presetClass="entr" presetSubtype="0" fill="hold"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1" nodeType="clickEffect">
                                  <p:stCondLst>
                                    <p:cond delay="0"/>
                                  </p:stCondLst>
                                  <p:childTnLst>
                                    <p:animEffect transition="out" filter="fade">
                                      <p:cBhvr>
                                        <p:cTn id="44" dur="500"/>
                                        <p:tgtEl>
                                          <p:spTgt spid="7"/>
                                        </p:tgtEl>
                                      </p:cBhvr>
                                    </p:animEffect>
                                    <p:set>
                                      <p:cBhvr>
                                        <p:cTn id="45" dur="1" fill="hold">
                                          <p:stCondLst>
                                            <p:cond delay="499"/>
                                          </p:stCondLst>
                                        </p:cTn>
                                        <p:tgtEl>
                                          <p:spTgt spid="7"/>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500"/>
                                        <p:tgtEl>
                                          <p:spTgt spid="9"/>
                                        </p:tgtEl>
                                      </p:cBhvr>
                                    </p:animEffect>
                                    <p:set>
                                      <p:cBhvr>
                                        <p:cTn id="48" dur="1" fill="hold">
                                          <p:stCondLst>
                                            <p:cond delay="499"/>
                                          </p:stCondLst>
                                        </p:cTn>
                                        <p:tgtEl>
                                          <p:spTgt spid="9"/>
                                        </p:tgtEl>
                                        <p:attrNameLst>
                                          <p:attrName>style.visibility</p:attrName>
                                        </p:attrNameLst>
                                      </p:cBhvr>
                                      <p:to>
                                        <p:strVal val="hidden"/>
                                      </p:to>
                                    </p:set>
                                  </p:childTnLst>
                                </p:cTn>
                              </p:par>
                            </p:childTnLst>
                          </p:cTn>
                        </p:par>
                        <p:par>
                          <p:cTn id="49" fill="hold">
                            <p:stCondLst>
                              <p:cond delay="500"/>
                            </p:stCondLst>
                            <p:childTnLst>
                              <p:par>
                                <p:cTn id="50" presetID="10" presetClass="entr" presetSubtype="0"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par>
                                <p:cTn id="58" presetID="10" presetClass="entr" presetSubtype="0" fill="hold"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xit" presetSubtype="0" fill="hold" grpId="1" nodeType="clickEffect">
                                  <p:stCondLst>
                                    <p:cond delay="0"/>
                                  </p:stCondLst>
                                  <p:childTnLst>
                                    <p:animEffect transition="out" filter="fade">
                                      <p:cBhvr>
                                        <p:cTn id="64" dur="500"/>
                                        <p:tgtEl>
                                          <p:spTgt spid="14"/>
                                        </p:tgtEl>
                                      </p:cBhvr>
                                    </p:animEffect>
                                    <p:set>
                                      <p:cBhvr>
                                        <p:cTn id="65" dur="1" fill="hold">
                                          <p:stCondLst>
                                            <p:cond delay="499"/>
                                          </p:stCondLst>
                                        </p:cTn>
                                        <p:tgtEl>
                                          <p:spTgt spid="14"/>
                                        </p:tgtEl>
                                        <p:attrNameLst>
                                          <p:attrName>style.visibility</p:attrName>
                                        </p:attrNameLst>
                                      </p:cBhvr>
                                      <p:to>
                                        <p:strVal val="hidden"/>
                                      </p:to>
                                    </p:set>
                                  </p:childTnLst>
                                </p:cTn>
                              </p:par>
                              <p:par>
                                <p:cTn id="66" presetID="10" presetClass="exit" presetSubtype="0" fill="hold" nodeType="withEffect">
                                  <p:stCondLst>
                                    <p:cond delay="0"/>
                                  </p:stCondLst>
                                  <p:childTnLst>
                                    <p:animEffect transition="out" filter="fade">
                                      <p:cBhvr>
                                        <p:cTn id="67" dur="500"/>
                                        <p:tgtEl>
                                          <p:spTgt spid="15"/>
                                        </p:tgtEl>
                                      </p:cBhvr>
                                    </p:animEffect>
                                    <p:set>
                                      <p:cBhvr>
                                        <p:cTn id="68" dur="1" fill="hold">
                                          <p:stCondLst>
                                            <p:cond delay="499"/>
                                          </p:stCondLst>
                                        </p:cTn>
                                        <p:tgtEl>
                                          <p:spTgt spid="15"/>
                                        </p:tgtEl>
                                        <p:attrNameLst>
                                          <p:attrName>style.visibility</p:attrName>
                                        </p:attrNameLst>
                                      </p:cBhvr>
                                      <p:to>
                                        <p:strVal val="hidden"/>
                                      </p:to>
                                    </p:set>
                                  </p:childTnLst>
                                </p:cTn>
                              </p:par>
                            </p:childTnLst>
                          </p:cTn>
                        </p:par>
                        <p:par>
                          <p:cTn id="69" fill="hold">
                            <p:stCondLst>
                              <p:cond delay="500"/>
                            </p:stCondLst>
                            <p:childTnLst>
                              <p:par>
                                <p:cTn id="70" presetID="10" presetClass="entr" presetSubtype="0" fill="hold" grpId="0" nodeType="after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7" grpId="1"/>
      <p:bldP spid="10" grpId="0"/>
      <p:bldP spid="11" grpId="0"/>
      <p:bldP spid="11" grpId="1"/>
      <p:bldP spid="13" grpId="0"/>
      <p:bldP spid="14" grpId="0"/>
      <p:bldP spid="14"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B7135-D5DF-4744-AD81-5F4B1BFB400C}"/>
              </a:ext>
            </a:extLst>
          </p:cNvPr>
          <p:cNvSpPr>
            <a:spLocks noGrp="1"/>
          </p:cNvSpPr>
          <p:nvPr>
            <p:ph type="title"/>
          </p:nvPr>
        </p:nvSpPr>
        <p:spPr/>
        <p:txBody>
          <a:bodyPr/>
          <a:lstStyle/>
          <a:p>
            <a:r>
              <a:rPr lang="en-GB" dirty="0"/>
              <a:t>Recognise isosceles triangles</a:t>
            </a:r>
          </a:p>
        </p:txBody>
      </p:sp>
      <p:sp>
        <p:nvSpPr>
          <p:cNvPr id="3" name="Content Placeholder 2">
            <a:extLst>
              <a:ext uri="{FF2B5EF4-FFF2-40B4-BE49-F238E27FC236}">
                <a16:creationId xmlns:a16="http://schemas.microsoft.com/office/drawing/2014/main" id="{076246B7-49E1-4978-8EA8-F2388B414564}"/>
              </a:ext>
            </a:extLst>
          </p:cNvPr>
          <p:cNvSpPr>
            <a:spLocks noGrp="1"/>
          </p:cNvSpPr>
          <p:nvPr>
            <p:ph idx="1"/>
          </p:nvPr>
        </p:nvSpPr>
        <p:spPr/>
        <p:txBody>
          <a:bodyPr/>
          <a:lstStyle/>
          <a:p>
            <a:endParaRPr lang="en-GB" dirty="0"/>
          </a:p>
        </p:txBody>
      </p:sp>
    </p:spTree>
    <p:extLst>
      <p:ext uri="{BB962C8B-B14F-4D97-AF65-F5344CB8AC3E}">
        <p14:creationId xmlns:p14="http://schemas.microsoft.com/office/powerpoint/2010/main" val="26613514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C874858-1082-4C02-96F6-E6C627A3F349}"/>
              </a:ext>
            </a:extLst>
          </p:cNvPr>
          <p:cNvPicPr>
            <a:picLocks noChangeAspect="1"/>
          </p:cNvPicPr>
          <p:nvPr/>
        </p:nvPicPr>
        <p:blipFill>
          <a:blip r:embed="rId3"/>
          <a:stretch>
            <a:fillRect/>
          </a:stretch>
        </p:blipFill>
        <p:spPr>
          <a:xfrm>
            <a:off x="0" y="2062103"/>
            <a:ext cx="8804610" cy="4795897"/>
          </a:xfrm>
          <a:prstGeom prst="rect">
            <a:avLst/>
          </a:prstGeom>
        </p:spPr>
      </p:pic>
      <p:sp>
        <p:nvSpPr>
          <p:cNvPr id="2" name="Rectangle 1">
            <a:extLst>
              <a:ext uri="{FF2B5EF4-FFF2-40B4-BE49-F238E27FC236}">
                <a16:creationId xmlns:a16="http://schemas.microsoft.com/office/drawing/2014/main" id="{742C63B9-5512-4F4B-9D8A-174713CAD053}"/>
              </a:ext>
            </a:extLst>
          </p:cNvPr>
          <p:cNvSpPr/>
          <p:nvPr/>
        </p:nvSpPr>
        <p:spPr>
          <a:xfrm>
            <a:off x="115911" y="51516"/>
            <a:ext cx="10301945" cy="2062103"/>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Here are five shaded triangles on a square grid. </a:t>
            </a: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Write the letter of each triangle that has a right angle. </a:t>
            </a:r>
          </a:p>
          <a:p>
            <a:pPr>
              <a:spcAft>
                <a:spcPts val="0"/>
              </a:spcAft>
            </a:pP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Write the letter of each triangle that has two equal sides.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5" name="Straight Connector 4">
            <a:extLst>
              <a:ext uri="{FF2B5EF4-FFF2-40B4-BE49-F238E27FC236}">
                <a16:creationId xmlns:a16="http://schemas.microsoft.com/office/drawing/2014/main" id="{3428ED99-60FE-4B10-9FC1-917B8C2BA0E3}"/>
              </a:ext>
            </a:extLst>
          </p:cNvPr>
          <p:cNvCxnSpPr/>
          <p:nvPr/>
        </p:nvCxnSpPr>
        <p:spPr>
          <a:xfrm>
            <a:off x="728133" y="2794000"/>
            <a:ext cx="643467" cy="132080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11CF4B8-8058-4322-A121-6BB0AF6E20BA}"/>
              </a:ext>
            </a:extLst>
          </p:cNvPr>
          <p:cNvCxnSpPr>
            <a:cxnSpLocks/>
          </p:cNvCxnSpPr>
          <p:nvPr/>
        </p:nvCxnSpPr>
        <p:spPr>
          <a:xfrm flipH="1">
            <a:off x="728133" y="4114800"/>
            <a:ext cx="643467" cy="127000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46D5F16-F6E0-4D71-84B1-6A3754D4A169}"/>
              </a:ext>
            </a:extLst>
          </p:cNvPr>
          <p:cNvCxnSpPr>
            <a:cxnSpLocks/>
          </p:cNvCxnSpPr>
          <p:nvPr/>
        </p:nvCxnSpPr>
        <p:spPr>
          <a:xfrm flipV="1">
            <a:off x="5381105" y="2794000"/>
            <a:ext cx="1324495" cy="132080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4CB2C08-5A23-413F-B427-138AF720093C}"/>
              </a:ext>
            </a:extLst>
          </p:cNvPr>
          <p:cNvCxnSpPr>
            <a:cxnSpLocks/>
          </p:cNvCxnSpPr>
          <p:nvPr/>
        </p:nvCxnSpPr>
        <p:spPr>
          <a:xfrm>
            <a:off x="5381105" y="4114800"/>
            <a:ext cx="1324495" cy="133280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45C01B5F-FA34-499F-8C01-27E52DB49D88}"/>
              </a:ext>
            </a:extLst>
          </p:cNvPr>
          <p:cNvSpPr/>
          <p:nvPr/>
        </p:nvSpPr>
        <p:spPr>
          <a:xfrm>
            <a:off x="9958767" y="1452582"/>
            <a:ext cx="583814" cy="707886"/>
          </a:xfrm>
          <a:prstGeom prst="rect">
            <a:avLst/>
          </a:prstGeom>
        </p:spPr>
        <p:txBody>
          <a:bodyPr wrap="none">
            <a:spAutoFit/>
          </a:bodyPr>
          <a:lstStyle/>
          <a:p>
            <a:r>
              <a:rPr lang="en-GB" sz="4000" b="1" dirty="0">
                <a:solidFill>
                  <a:srgbClr val="FF0000"/>
                </a:solidFill>
                <a:latin typeface="Arial Black" panose="020B0A04020102020204" pitchFamily="34" charset="0"/>
              </a:rPr>
              <a:t>A</a:t>
            </a:r>
          </a:p>
        </p:txBody>
      </p:sp>
      <p:sp>
        <p:nvSpPr>
          <p:cNvPr id="15" name="Rectangle 14">
            <a:extLst>
              <a:ext uri="{FF2B5EF4-FFF2-40B4-BE49-F238E27FC236}">
                <a16:creationId xmlns:a16="http://schemas.microsoft.com/office/drawing/2014/main" id="{6CBD34B1-B98B-420A-B523-365321753D18}"/>
              </a:ext>
            </a:extLst>
          </p:cNvPr>
          <p:cNvSpPr/>
          <p:nvPr/>
        </p:nvSpPr>
        <p:spPr>
          <a:xfrm>
            <a:off x="10412371" y="1452582"/>
            <a:ext cx="926857" cy="707886"/>
          </a:xfrm>
          <a:prstGeom prst="rect">
            <a:avLst/>
          </a:prstGeom>
        </p:spPr>
        <p:txBody>
          <a:bodyPr wrap="none">
            <a:spAutoFit/>
          </a:bodyPr>
          <a:lstStyle/>
          <a:p>
            <a:r>
              <a:rPr lang="en-GB" sz="4000" b="1" dirty="0">
                <a:solidFill>
                  <a:srgbClr val="FF0000"/>
                </a:solidFill>
                <a:latin typeface="Arial Black" panose="020B0A04020102020204" pitchFamily="34" charset="0"/>
              </a:rPr>
              <a:t>, D</a:t>
            </a:r>
          </a:p>
        </p:txBody>
      </p:sp>
      <p:sp>
        <p:nvSpPr>
          <p:cNvPr id="16" name="L-Shape 15">
            <a:extLst>
              <a:ext uri="{FF2B5EF4-FFF2-40B4-BE49-F238E27FC236}">
                <a16:creationId xmlns:a16="http://schemas.microsoft.com/office/drawing/2014/main" id="{76E14767-9746-4B55-9462-F291BABF14D4}"/>
              </a:ext>
            </a:extLst>
          </p:cNvPr>
          <p:cNvSpPr/>
          <p:nvPr/>
        </p:nvSpPr>
        <p:spPr>
          <a:xfrm rot="10800000" flipH="1">
            <a:off x="3968944" y="2689712"/>
            <a:ext cx="514445" cy="517907"/>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L-Shape 16">
            <a:extLst>
              <a:ext uri="{FF2B5EF4-FFF2-40B4-BE49-F238E27FC236}">
                <a16:creationId xmlns:a16="http://schemas.microsoft.com/office/drawing/2014/main" id="{5E6B310C-C4AD-4304-A767-5E4AB07D4F1A}"/>
              </a:ext>
            </a:extLst>
          </p:cNvPr>
          <p:cNvSpPr/>
          <p:nvPr/>
        </p:nvSpPr>
        <p:spPr>
          <a:xfrm rot="8080892" flipH="1">
            <a:off x="5378918" y="3865253"/>
            <a:ext cx="514445" cy="517907"/>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04537520-541F-4C89-BA69-87ED71A832F4}"/>
              </a:ext>
            </a:extLst>
          </p:cNvPr>
          <p:cNvSpPr/>
          <p:nvPr/>
        </p:nvSpPr>
        <p:spPr>
          <a:xfrm>
            <a:off x="9396019" y="470707"/>
            <a:ext cx="583814" cy="707886"/>
          </a:xfrm>
          <a:prstGeom prst="rect">
            <a:avLst/>
          </a:prstGeom>
        </p:spPr>
        <p:txBody>
          <a:bodyPr wrap="none">
            <a:spAutoFit/>
          </a:bodyPr>
          <a:lstStyle/>
          <a:p>
            <a:r>
              <a:rPr lang="en-GB" sz="4000" b="1" dirty="0">
                <a:solidFill>
                  <a:srgbClr val="FF0000"/>
                </a:solidFill>
                <a:latin typeface="Arial Black" panose="020B0A04020102020204" pitchFamily="34" charset="0"/>
              </a:rPr>
              <a:t>C</a:t>
            </a:r>
          </a:p>
        </p:txBody>
      </p:sp>
      <p:sp>
        <p:nvSpPr>
          <p:cNvPr id="19" name="Rectangle 18">
            <a:extLst>
              <a:ext uri="{FF2B5EF4-FFF2-40B4-BE49-F238E27FC236}">
                <a16:creationId xmlns:a16="http://schemas.microsoft.com/office/drawing/2014/main" id="{17DF50FB-C90A-4083-8D1C-90B80667A53F}"/>
              </a:ext>
            </a:extLst>
          </p:cNvPr>
          <p:cNvSpPr/>
          <p:nvPr/>
        </p:nvSpPr>
        <p:spPr>
          <a:xfrm>
            <a:off x="9797573" y="470707"/>
            <a:ext cx="926857" cy="707886"/>
          </a:xfrm>
          <a:prstGeom prst="rect">
            <a:avLst/>
          </a:prstGeom>
        </p:spPr>
        <p:txBody>
          <a:bodyPr wrap="none">
            <a:spAutoFit/>
          </a:bodyPr>
          <a:lstStyle/>
          <a:p>
            <a:r>
              <a:rPr lang="en-GB" sz="4000" b="1" dirty="0">
                <a:solidFill>
                  <a:srgbClr val="FF0000"/>
                </a:solidFill>
                <a:latin typeface="Arial Black" panose="020B0A04020102020204" pitchFamily="34" charset="0"/>
              </a:rPr>
              <a:t>, D</a:t>
            </a:r>
          </a:p>
        </p:txBody>
      </p:sp>
      <p:sp>
        <p:nvSpPr>
          <p:cNvPr id="20" name="Rectangle 19">
            <a:extLst>
              <a:ext uri="{FF2B5EF4-FFF2-40B4-BE49-F238E27FC236}">
                <a16:creationId xmlns:a16="http://schemas.microsoft.com/office/drawing/2014/main" id="{9CF6E0F2-4F29-4A90-BF1F-7173C7CED0A2}"/>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1807189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10" presetClass="entr" presetSubtype="0"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par>
                                <p:cTn id="41" presetID="10" presetClass="entr" presetSubtype="0"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animBg="1"/>
      <p:bldP spid="17" grpId="0" animBg="1"/>
      <p:bldP spid="18" grpId="0"/>
      <p:bldP spid="1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9E916C-6E53-4D01-B30E-614F002B0386}"/>
              </a:ext>
            </a:extLst>
          </p:cNvPr>
          <p:cNvPicPr>
            <a:picLocks noChangeAspect="1"/>
          </p:cNvPicPr>
          <p:nvPr/>
        </p:nvPicPr>
        <p:blipFill>
          <a:blip r:embed="rId3"/>
          <a:stretch>
            <a:fillRect/>
          </a:stretch>
        </p:blipFill>
        <p:spPr>
          <a:xfrm>
            <a:off x="1060695" y="1158107"/>
            <a:ext cx="10070609" cy="5570807"/>
          </a:xfrm>
          <a:prstGeom prst="rect">
            <a:avLst/>
          </a:prstGeom>
        </p:spPr>
      </p:pic>
      <p:sp>
        <p:nvSpPr>
          <p:cNvPr id="2" name="Rectangle 1">
            <a:extLst>
              <a:ext uri="{FF2B5EF4-FFF2-40B4-BE49-F238E27FC236}">
                <a16:creationId xmlns:a16="http://schemas.microsoft.com/office/drawing/2014/main" id="{3224732F-3D58-42A5-AB7B-40002A2BF586}"/>
              </a:ext>
            </a:extLst>
          </p:cNvPr>
          <p:cNvSpPr/>
          <p:nvPr/>
        </p:nvSpPr>
        <p:spPr>
          <a:xfrm>
            <a:off x="103032" y="51516"/>
            <a:ext cx="12192000" cy="1077218"/>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Here are four triangles on a square grid. </a:t>
            </a: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Write the letters of the two isosceles triangles.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4" name="Straight Connector 3">
            <a:extLst>
              <a:ext uri="{FF2B5EF4-FFF2-40B4-BE49-F238E27FC236}">
                <a16:creationId xmlns:a16="http://schemas.microsoft.com/office/drawing/2014/main" id="{1F00A891-602E-4A73-AD12-90DCAA33B743}"/>
              </a:ext>
            </a:extLst>
          </p:cNvPr>
          <p:cNvCxnSpPr>
            <a:cxnSpLocks/>
          </p:cNvCxnSpPr>
          <p:nvPr/>
        </p:nvCxnSpPr>
        <p:spPr>
          <a:xfrm flipH="1">
            <a:off x="3852472" y="3057993"/>
            <a:ext cx="884420" cy="264190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7F02ADD-613B-4AC9-A186-1B2B3757BC1B}"/>
              </a:ext>
            </a:extLst>
          </p:cNvPr>
          <p:cNvCxnSpPr>
            <a:cxnSpLocks/>
          </p:cNvCxnSpPr>
          <p:nvPr/>
        </p:nvCxnSpPr>
        <p:spPr>
          <a:xfrm>
            <a:off x="4736892" y="3057993"/>
            <a:ext cx="914400" cy="264190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047BFC2-A4CF-42A5-80FD-0F654F6B8BBC}"/>
              </a:ext>
            </a:extLst>
          </p:cNvPr>
          <p:cNvCxnSpPr>
            <a:cxnSpLocks/>
          </p:cNvCxnSpPr>
          <p:nvPr/>
        </p:nvCxnSpPr>
        <p:spPr>
          <a:xfrm>
            <a:off x="6538209" y="3943510"/>
            <a:ext cx="916901" cy="183727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0601DBD-F48C-4E35-9E89-0E0E4A203722}"/>
              </a:ext>
            </a:extLst>
          </p:cNvPr>
          <p:cNvCxnSpPr>
            <a:cxnSpLocks/>
          </p:cNvCxnSpPr>
          <p:nvPr/>
        </p:nvCxnSpPr>
        <p:spPr>
          <a:xfrm flipV="1">
            <a:off x="6535712" y="2128604"/>
            <a:ext cx="916897" cy="181490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6F1CF44F-C3BC-4086-892D-AC4F5CD4A55C}"/>
              </a:ext>
            </a:extLst>
          </p:cNvPr>
          <p:cNvSpPr/>
          <p:nvPr/>
        </p:nvSpPr>
        <p:spPr>
          <a:xfrm>
            <a:off x="8099338" y="460333"/>
            <a:ext cx="526106" cy="707886"/>
          </a:xfrm>
          <a:prstGeom prst="rect">
            <a:avLst/>
          </a:prstGeom>
        </p:spPr>
        <p:txBody>
          <a:bodyPr wrap="none">
            <a:spAutoFit/>
          </a:bodyPr>
          <a:lstStyle/>
          <a:p>
            <a:r>
              <a:rPr lang="en-GB" sz="4000" b="1" dirty="0">
                <a:solidFill>
                  <a:srgbClr val="FF0000"/>
                </a:solidFill>
                <a:latin typeface="Arial Black" panose="020B0A04020102020204" pitchFamily="34" charset="0"/>
              </a:rPr>
              <a:t>b</a:t>
            </a:r>
          </a:p>
        </p:txBody>
      </p:sp>
      <p:sp>
        <p:nvSpPr>
          <p:cNvPr id="16" name="Rectangle 15">
            <a:extLst>
              <a:ext uri="{FF2B5EF4-FFF2-40B4-BE49-F238E27FC236}">
                <a16:creationId xmlns:a16="http://schemas.microsoft.com/office/drawing/2014/main" id="{14041A94-08BA-4938-8DC5-12E9E8119E40}"/>
              </a:ext>
            </a:extLst>
          </p:cNvPr>
          <p:cNvSpPr/>
          <p:nvPr/>
        </p:nvSpPr>
        <p:spPr>
          <a:xfrm>
            <a:off x="8401573" y="460217"/>
            <a:ext cx="869149" cy="707886"/>
          </a:xfrm>
          <a:prstGeom prst="rect">
            <a:avLst/>
          </a:prstGeom>
        </p:spPr>
        <p:txBody>
          <a:bodyPr wrap="none">
            <a:spAutoFit/>
          </a:bodyPr>
          <a:lstStyle/>
          <a:p>
            <a:r>
              <a:rPr lang="en-GB" sz="4000" b="1" dirty="0">
                <a:solidFill>
                  <a:srgbClr val="FF0000"/>
                </a:solidFill>
                <a:latin typeface="Arial Black" panose="020B0A04020102020204" pitchFamily="34" charset="0"/>
              </a:rPr>
              <a:t>, c</a:t>
            </a:r>
          </a:p>
        </p:txBody>
      </p:sp>
      <p:sp>
        <p:nvSpPr>
          <p:cNvPr id="11" name="Rectangle 10">
            <a:extLst>
              <a:ext uri="{FF2B5EF4-FFF2-40B4-BE49-F238E27FC236}">
                <a16:creationId xmlns:a16="http://schemas.microsoft.com/office/drawing/2014/main" id="{8BA1A682-FF4A-44AB-8FBF-6246AA7A98C8}"/>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4090144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7CC214-5B91-46C4-9FBE-E708C2E7081A}"/>
              </a:ext>
            </a:extLst>
          </p:cNvPr>
          <p:cNvPicPr>
            <a:picLocks noChangeAspect="1"/>
          </p:cNvPicPr>
          <p:nvPr/>
        </p:nvPicPr>
        <p:blipFill>
          <a:blip r:embed="rId3"/>
          <a:stretch>
            <a:fillRect/>
          </a:stretch>
        </p:blipFill>
        <p:spPr>
          <a:xfrm>
            <a:off x="229917" y="1569660"/>
            <a:ext cx="5275859" cy="5242845"/>
          </a:xfrm>
          <a:prstGeom prst="rect">
            <a:avLst/>
          </a:prstGeom>
        </p:spPr>
      </p:pic>
      <p:sp>
        <p:nvSpPr>
          <p:cNvPr id="2" name="Rectangle 1">
            <a:extLst>
              <a:ext uri="{FF2B5EF4-FFF2-40B4-BE49-F238E27FC236}">
                <a16:creationId xmlns:a16="http://schemas.microsoft.com/office/drawing/2014/main" id="{C9EF6813-37B2-4C7A-8058-14D097425C84}"/>
              </a:ext>
            </a:extLst>
          </p:cNvPr>
          <p:cNvSpPr/>
          <p:nvPr/>
        </p:nvSpPr>
        <p:spPr>
          <a:xfrm>
            <a:off x="103032" y="51516"/>
            <a:ext cx="12192000" cy="1569660"/>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This diagram shows a square with dots at the vertices and at the middle of each side. The square is divided into four triangles, A, B, C and D. </a:t>
            </a:r>
            <a:endParaRPr lang="en-GB" sz="3200" b="1" dirty="0">
              <a:latin typeface="Calibri" panose="020F0502020204030204" pitchFamily="34" charset="0"/>
            </a:endParaRPr>
          </a:p>
        </p:txBody>
      </p:sp>
      <p:sp>
        <p:nvSpPr>
          <p:cNvPr id="3" name="Rectangle 2">
            <a:extLst>
              <a:ext uri="{FF2B5EF4-FFF2-40B4-BE49-F238E27FC236}">
                <a16:creationId xmlns:a16="http://schemas.microsoft.com/office/drawing/2014/main" id="{98E53DC5-C0E8-44AB-AAD8-288C614B8C0C}"/>
              </a:ext>
            </a:extLst>
          </p:cNvPr>
          <p:cNvSpPr/>
          <p:nvPr/>
        </p:nvSpPr>
        <p:spPr>
          <a:xfrm>
            <a:off x="5735307" y="3826148"/>
            <a:ext cx="5912742" cy="1077218"/>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Write the letters of all the isosceles triangles.</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E92B5964-49E8-4C45-929E-762C213B0809}"/>
              </a:ext>
            </a:extLst>
          </p:cNvPr>
          <p:cNvSpPr/>
          <p:nvPr/>
        </p:nvSpPr>
        <p:spPr>
          <a:xfrm>
            <a:off x="5735306" y="1591725"/>
            <a:ext cx="5912741" cy="1077218"/>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Write the letters of all the triangles that have a right angle.</a:t>
            </a:r>
            <a:endParaRPr lang="en-GB" sz="3200" b="1" dirty="0">
              <a:latin typeface="Calibri" panose="020F0502020204030204" pitchFamily="34" charset="0"/>
            </a:endParaRPr>
          </a:p>
        </p:txBody>
      </p:sp>
      <p:sp>
        <p:nvSpPr>
          <p:cNvPr id="6" name="L-Shape 5">
            <a:extLst>
              <a:ext uri="{FF2B5EF4-FFF2-40B4-BE49-F238E27FC236}">
                <a16:creationId xmlns:a16="http://schemas.microsoft.com/office/drawing/2014/main" id="{000E6A78-C3C9-43AA-95DF-DD769B2BCDFF}"/>
              </a:ext>
            </a:extLst>
          </p:cNvPr>
          <p:cNvSpPr/>
          <p:nvPr/>
        </p:nvSpPr>
        <p:spPr>
          <a:xfrm rot="10800000" flipH="1">
            <a:off x="419640" y="1745611"/>
            <a:ext cx="514445" cy="517907"/>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L-Shape 6">
            <a:extLst>
              <a:ext uri="{FF2B5EF4-FFF2-40B4-BE49-F238E27FC236}">
                <a16:creationId xmlns:a16="http://schemas.microsoft.com/office/drawing/2014/main" id="{DF5A3544-94DD-4D34-8DA1-221A4F66550D}"/>
              </a:ext>
            </a:extLst>
          </p:cNvPr>
          <p:cNvSpPr/>
          <p:nvPr/>
        </p:nvSpPr>
        <p:spPr>
          <a:xfrm rot="16200000" flipH="1">
            <a:off x="4760070" y="1743880"/>
            <a:ext cx="514445" cy="517907"/>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L-Shape 7">
            <a:extLst>
              <a:ext uri="{FF2B5EF4-FFF2-40B4-BE49-F238E27FC236}">
                <a16:creationId xmlns:a16="http://schemas.microsoft.com/office/drawing/2014/main" id="{E5B66463-6EC4-4521-B87D-416E0E80F3E0}"/>
              </a:ext>
            </a:extLst>
          </p:cNvPr>
          <p:cNvSpPr/>
          <p:nvPr/>
        </p:nvSpPr>
        <p:spPr>
          <a:xfrm rot="5400000" flipH="1">
            <a:off x="421371" y="6112379"/>
            <a:ext cx="514445" cy="517907"/>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L-Shape 8">
            <a:extLst>
              <a:ext uri="{FF2B5EF4-FFF2-40B4-BE49-F238E27FC236}">
                <a16:creationId xmlns:a16="http://schemas.microsoft.com/office/drawing/2014/main" id="{A5EDEFE2-5D19-44EB-8711-7F29B8BBC69C}"/>
              </a:ext>
            </a:extLst>
          </p:cNvPr>
          <p:cNvSpPr/>
          <p:nvPr/>
        </p:nvSpPr>
        <p:spPr>
          <a:xfrm rot="7037366" flipH="1">
            <a:off x="415546" y="3770722"/>
            <a:ext cx="674350" cy="651893"/>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C607A267-7A3B-4CD4-B890-2F4A549B7BFB}"/>
              </a:ext>
            </a:extLst>
          </p:cNvPr>
          <p:cNvSpPr/>
          <p:nvPr/>
        </p:nvSpPr>
        <p:spPr>
          <a:xfrm>
            <a:off x="7362789" y="2514635"/>
            <a:ext cx="583814" cy="707886"/>
          </a:xfrm>
          <a:prstGeom prst="rect">
            <a:avLst/>
          </a:prstGeom>
        </p:spPr>
        <p:txBody>
          <a:bodyPr wrap="none">
            <a:spAutoFit/>
          </a:bodyPr>
          <a:lstStyle/>
          <a:p>
            <a:r>
              <a:rPr lang="en-GB" sz="4000" b="1" dirty="0">
                <a:solidFill>
                  <a:srgbClr val="FF0000"/>
                </a:solidFill>
                <a:latin typeface="Arial Black" panose="020B0A04020102020204" pitchFamily="34" charset="0"/>
              </a:rPr>
              <a:t>A</a:t>
            </a:r>
          </a:p>
        </p:txBody>
      </p:sp>
      <p:sp>
        <p:nvSpPr>
          <p:cNvPr id="11" name="Rectangle 10">
            <a:extLst>
              <a:ext uri="{FF2B5EF4-FFF2-40B4-BE49-F238E27FC236}">
                <a16:creationId xmlns:a16="http://schemas.microsoft.com/office/drawing/2014/main" id="{D797EA1C-0061-4A63-AC9E-77146CAC7DC2}"/>
              </a:ext>
            </a:extLst>
          </p:cNvPr>
          <p:cNvSpPr/>
          <p:nvPr/>
        </p:nvSpPr>
        <p:spPr>
          <a:xfrm>
            <a:off x="7783945" y="2544499"/>
            <a:ext cx="926857" cy="707886"/>
          </a:xfrm>
          <a:prstGeom prst="rect">
            <a:avLst/>
          </a:prstGeom>
        </p:spPr>
        <p:txBody>
          <a:bodyPr wrap="none">
            <a:spAutoFit/>
          </a:bodyPr>
          <a:lstStyle/>
          <a:p>
            <a:r>
              <a:rPr lang="en-GB" sz="4000" b="1" dirty="0">
                <a:solidFill>
                  <a:srgbClr val="FF0000"/>
                </a:solidFill>
                <a:latin typeface="Arial Black" panose="020B0A04020102020204" pitchFamily="34" charset="0"/>
              </a:rPr>
              <a:t>, B</a:t>
            </a:r>
          </a:p>
        </p:txBody>
      </p:sp>
      <p:sp>
        <p:nvSpPr>
          <p:cNvPr id="12" name="Rectangle 11">
            <a:extLst>
              <a:ext uri="{FF2B5EF4-FFF2-40B4-BE49-F238E27FC236}">
                <a16:creationId xmlns:a16="http://schemas.microsoft.com/office/drawing/2014/main" id="{BC65DEFA-D853-4AA6-B07C-5535E9AA7A6F}"/>
              </a:ext>
            </a:extLst>
          </p:cNvPr>
          <p:cNvSpPr/>
          <p:nvPr/>
        </p:nvSpPr>
        <p:spPr>
          <a:xfrm>
            <a:off x="8538267" y="2544499"/>
            <a:ext cx="926857" cy="707886"/>
          </a:xfrm>
          <a:prstGeom prst="rect">
            <a:avLst/>
          </a:prstGeom>
        </p:spPr>
        <p:txBody>
          <a:bodyPr wrap="none">
            <a:spAutoFit/>
          </a:bodyPr>
          <a:lstStyle/>
          <a:p>
            <a:r>
              <a:rPr lang="en-GB" sz="4000" b="1" dirty="0">
                <a:solidFill>
                  <a:srgbClr val="FF0000"/>
                </a:solidFill>
                <a:latin typeface="Arial Black" panose="020B0A04020102020204" pitchFamily="34" charset="0"/>
              </a:rPr>
              <a:t>, D</a:t>
            </a:r>
          </a:p>
        </p:txBody>
      </p:sp>
      <p:cxnSp>
        <p:nvCxnSpPr>
          <p:cNvPr id="13" name="Straight Connector 12">
            <a:extLst>
              <a:ext uri="{FF2B5EF4-FFF2-40B4-BE49-F238E27FC236}">
                <a16:creationId xmlns:a16="http://schemas.microsoft.com/office/drawing/2014/main" id="{0C3C3A3C-8B8C-46EF-9DE5-593439463EC5}"/>
              </a:ext>
            </a:extLst>
          </p:cNvPr>
          <p:cNvCxnSpPr>
            <a:cxnSpLocks/>
          </p:cNvCxnSpPr>
          <p:nvPr/>
        </p:nvCxnSpPr>
        <p:spPr>
          <a:xfrm>
            <a:off x="419640" y="1745611"/>
            <a:ext cx="1" cy="244547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C49D85A-9F67-4EBE-883F-8AD432788DD9}"/>
              </a:ext>
            </a:extLst>
          </p:cNvPr>
          <p:cNvCxnSpPr>
            <a:cxnSpLocks/>
          </p:cNvCxnSpPr>
          <p:nvPr/>
        </p:nvCxnSpPr>
        <p:spPr>
          <a:xfrm>
            <a:off x="419639" y="1745611"/>
            <a:ext cx="2456917"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A43A78A-7F3B-44AE-B34D-918D7433EF33}"/>
              </a:ext>
            </a:extLst>
          </p:cNvPr>
          <p:cNvCxnSpPr>
            <a:cxnSpLocks/>
          </p:cNvCxnSpPr>
          <p:nvPr/>
        </p:nvCxnSpPr>
        <p:spPr>
          <a:xfrm>
            <a:off x="419639" y="4138792"/>
            <a:ext cx="4856607" cy="248976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E2396B0-CCF8-475B-80F9-7D0614F73B9A}"/>
              </a:ext>
            </a:extLst>
          </p:cNvPr>
          <p:cNvCxnSpPr>
            <a:cxnSpLocks/>
          </p:cNvCxnSpPr>
          <p:nvPr/>
        </p:nvCxnSpPr>
        <p:spPr>
          <a:xfrm>
            <a:off x="2847942" y="1742633"/>
            <a:ext cx="2428304" cy="488592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12BF25EA-CD6E-46A7-B055-DBBAD1A4CBB9}"/>
              </a:ext>
            </a:extLst>
          </p:cNvPr>
          <p:cNvSpPr/>
          <p:nvPr/>
        </p:nvSpPr>
        <p:spPr>
          <a:xfrm>
            <a:off x="7428583" y="4732634"/>
            <a:ext cx="583814" cy="707886"/>
          </a:xfrm>
          <a:prstGeom prst="rect">
            <a:avLst/>
          </a:prstGeom>
        </p:spPr>
        <p:txBody>
          <a:bodyPr wrap="none">
            <a:spAutoFit/>
          </a:bodyPr>
          <a:lstStyle/>
          <a:p>
            <a:r>
              <a:rPr lang="en-GB" sz="4000" b="1" dirty="0">
                <a:solidFill>
                  <a:srgbClr val="FF0000"/>
                </a:solidFill>
                <a:latin typeface="Arial Black" panose="020B0A04020102020204" pitchFamily="34" charset="0"/>
              </a:rPr>
              <a:t>A</a:t>
            </a:r>
          </a:p>
        </p:txBody>
      </p:sp>
      <p:sp>
        <p:nvSpPr>
          <p:cNvPr id="24" name="Rectangle 23">
            <a:extLst>
              <a:ext uri="{FF2B5EF4-FFF2-40B4-BE49-F238E27FC236}">
                <a16:creationId xmlns:a16="http://schemas.microsoft.com/office/drawing/2014/main" id="{7729DEBA-CF80-4FAA-AA96-AC92306D8E0D}"/>
              </a:ext>
            </a:extLst>
          </p:cNvPr>
          <p:cNvSpPr/>
          <p:nvPr/>
        </p:nvSpPr>
        <p:spPr>
          <a:xfrm>
            <a:off x="7865237" y="4762498"/>
            <a:ext cx="926857" cy="707886"/>
          </a:xfrm>
          <a:prstGeom prst="rect">
            <a:avLst/>
          </a:prstGeom>
        </p:spPr>
        <p:txBody>
          <a:bodyPr wrap="none">
            <a:spAutoFit/>
          </a:bodyPr>
          <a:lstStyle/>
          <a:p>
            <a:r>
              <a:rPr lang="en-GB" sz="4000" b="1" dirty="0">
                <a:solidFill>
                  <a:srgbClr val="FF0000"/>
                </a:solidFill>
                <a:latin typeface="Arial Black" panose="020B0A04020102020204" pitchFamily="34" charset="0"/>
              </a:rPr>
              <a:t>, C</a:t>
            </a:r>
          </a:p>
        </p:txBody>
      </p:sp>
      <p:sp>
        <p:nvSpPr>
          <p:cNvPr id="20" name="Rectangle 19">
            <a:extLst>
              <a:ext uri="{FF2B5EF4-FFF2-40B4-BE49-F238E27FC236}">
                <a16:creationId xmlns:a16="http://schemas.microsoft.com/office/drawing/2014/main" id="{7CB5B638-98ED-481C-AC97-ECF7B9BC9E72}"/>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2186286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500"/>
                                        <p:tgtEl>
                                          <p:spTgt spid="6"/>
                                        </p:tgtEl>
                                      </p:cBhvr>
                                    </p:animEffect>
                                    <p:set>
                                      <p:cBhvr>
                                        <p:cTn id="42" dur="1" fill="hold">
                                          <p:stCondLst>
                                            <p:cond delay="499"/>
                                          </p:stCondLst>
                                        </p:cTn>
                                        <p:tgtEl>
                                          <p:spTgt spid="6"/>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7"/>
                                        </p:tgtEl>
                                      </p:cBhvr>
                                    </p:animEffect>
                                    <p:set>
                                      <p:cBhvr>
                                        <p:cTn id="45" dur="1" fill="hold">
                                          <p:stCondLst>
                                            <p:cond delay="499"/>
                                          </p:stCondLst>
                                        </p:cTn>
                                        <p:tgtEl>
                                          <p:spTgt spid="7"/>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8"/>
                                        </p:tgtEl>
                                      </p:cBhvr>
                                    </p:animEffect>
                                    <p:set>
                                      <p:cBhvr>
                                        <p:cTn id="48" dur="1" fill="hold">
                                          <p:stCondLst>
                                            <p:cond delay="499"/>
                                          </p:stCondLst>
                                        </p:cTn>
                                        <p:tgtEl>
                                          <p:spTgt spid="8"/>
                                        </p:tgtEl>
                                        <p:attrNameLst>
                                          <p:attrName>style.visibility</p:attrName>
                                        </p:attrNameLst>
                                      </p:cBhvr>
                                      <p:to>
                                        <p:strVal val="hidden"/>
                                      </p:to>
                                    </p:set>
                                  </p:childTnLst>
                                </p:cTn>
                              </p:par>
                              <p:par>
                                <p:cTn id="49" presetID="10" presetClass="exit" presetSubtype="0" fill="hold" grpId="1" nodeType="withEffect">
                                  <p:stCondLst>
                                    <p:cond delay="0"/>
                                  </p:stCondLst>
                                  <p:childTnLst>
                                    <p:animEffect transition="out" filter="fade">
                                      <p:cBhvr>
                                        <p:cTn id="50" dur="500"/>
                                        <p:tgtEl>
                                          <p:spTgt spid="9"/>
                                        </p:tgtEl>
                                      </p:cBhvr>
                                    </p:animEffect>
                                    <p:set>
                                      <p:cBhvr>
                                        <p:cTn id="51" dur="1" fill="hold">
                                          <p:stCondLst>
                                            <p:cond delay="499"/>
                                          </p:stCondLst>
                                        </p:cTn>
                                        <p:tgtEl>
                                          <p:spTgt spid="9"/>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par>
                                <p:cTn id="57" presetID="10" presetClass="entr" presetSubtype="0" fill="hold"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500"/>
                                        <p:tgtEl>
                                          <p:spTgt spid="16"/>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500"/>
                                        <p:tgtEl>
                                          <p:spTgt spid="19"/>
                                        </p:tgtEl>
                                      </p:cBhvr>
                                    </p:animEffect>
                                  </p:childTnLst>
                                </p:cTn>
                              </p:par>
                              <p:par>
                                <p:cTn id="70" presetID="10" presetClass="entr" presetSubtype="0" fill="hold" nodeType="with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500"/>
                                        <p:tgtEl>
                                          <p:spTgt spid="21"/>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fade">
                                      <p:cBhvr>
                                        <p:cTn id="7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P spid="9" grpId="0" animBg="1"/>
      <p:bldP spid="9" grpId="1" animBg="1"/>
      <p:bldP spid="10" grpId="0"/>
      <p:bldP spid="11" grpId="0"/>
      <p:bldP spid="12" grpId="0"/>
      <p:bldP spid="23" grpId="0"/>
      <p:bldP spid="2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F97A60-6235-421D-BFEE-04A002FD6D3A}"/>
              </a:ext>
            </a:extLst>
          </p:cNvPr>
          <p:cNvPicPr>
            <a:picLocks noChangeAspect="1"/>
          </p:cNvPicPr>
          <p:nvPr/>
        </p:nvPicPr>
        <p:blipFill>
          <a:blip r:embed="rId3"/>
          <a:stretch>
            <a:fillRect/>
          </a:stretch>
        </p:blipFill>
        <p:spPr>
          <a:xfrm>
            <a:off x="122832" y="122832"/>
            <a:ext cx="5926401" cy="4221332"/>
          </a:xfrm>
          <a:prstGeom prst="rect">
            <a:avLst/>
          </a:prstGeom>
        </p:spPr>
      </p:pic>
      <p:sp>
        <p:nvSpPr>
          <p:cNvPr id="2" name="Rectangle 1">
            <a:extLst>
              <a:ext uri="{FF2B5EF4-FFF2-40B4-BE49-F238E27FC236}">
                <a16:creationId xmlns:a16="http://schemas.microsoft.com/office/drawing/2014/main" id="{3798C912-84AA-495C-A4E4-2D4314746CDA}"/>
              </a:ext>
            </a:extLst>
          </p:cNvPr>
          <p:cNvSpPr/>
          <p:nvPr/>
        </p:nvSpPr>
        <p:spPr>
          <a:xfrm>
            <a:off x="6096000" y="51516"/>
            <a:ext cx="6096000" cy="2554545"/>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Here are four triangles drawn on a square grid. Write the letter for each triangle in the correct region of the sorting diagram. One has been done for you.</a:t>
            </a:r>
            <a:endParaRPr lang="en-GB" sz="3200" b="1" dirty="0">
              <a:latin typeface="Calibri" panose="020F0502020204030204" pitchFamily="34" charset="0"/>
            </a:endParaRPr>
          </a:p>
        </p:txBody>
      </p:sp>
      <p:pic>
        <p:nvPicPr>
          <p:cNvPr id="4" name="Picture 3">
            <a:extLst>
              <a:ext uri="{FF2B5EF4-FFF2-40B4-BE49-F238E27FC236}">
                <a16:creationId xmlns:a16="http://schemas.microsoft.com/office/drawing/2014/main" id="{2315E82E-0473-41C4-87B1-EC6F23737DCC}"/>
              </a:ext>
            </a:extLst>
          </p:cNvPr>
          <p:cNvPicPr>
            <a:picLocks noChangeAspect="1"/>
          </p:cNvPicPr>
          <p:nvPr/>
        </p:nvPicPr>
        <p:blipFill>
          <a:blip r:embed="rId4"/>
          <a:stretch>
            <a:fillRect/>
          </a:stretch>
        </p:blipFill>
        <p:spPr>
          <a:xfrm>
            <a:off x="5089031" y="3261815"/>
            <a:ext cx="7007646" cy="3494584"/>
          </a:xfrm>
          <a:prstGeom prst="rect">
            <a:avLst/>
          </a:prstGeom>
        </p:spPr>
      </p:pic>
      <p:cxnSp>
        <p:nvCxnSpPr>
          <p:cNvPr id="5" name="Straight Connector 4">
            <a:extLst>
              <a:ext uri="{FF2B5EF4-FFF2-40B4-BE49-F238E27FC236}">
                <a16:creationId xmlns:a16="http://schemas.microsoft.com/office/drawing/2014/main" id="{CE420B0A-75E0-4491-A202-324C9B595966}"/>
              </a:ext>
            </a:extLst>
          </p:cNvPr>
          <p:cNvCxnSpPr>
            <a:cxnSpLocks/>
          </p:cNvCxnSpPr>
          <p:nvPr/>
        </p:nvCxnSpPr>
        <p:spPr>
          <a:xfrm>
            <a:off x="2655677" y="550197"/>
            <a:ext cx="1647996" cy="84448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6F26391-7B4F-4D64-85AA-A6EFCF2DD1A1}"/>
              </a:ext>
            </a:extLst>
          </p:cNvPr>
          <p:cNvCxnSpPr>
            <a:cxnSpLocks/>
          </p:cNvCxnSpPr>
          <p:nvPr/>
        </p:nvCxnSpPr>
        <p:spPr>
          <a:xfrm flipV="1">
            <a:off x="2655677" y="1394678"/>
            <a:ext cx="1647996" cy="82373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C75B56D4-BED7-4BAA-B82F-2276EFB9BA22}"/>
              </a:ext>
            </a:extLst>
          </p:cNvPr>
          <p:cNvSpPr/>
          <p:nvPr/>
        </p:nvSpPr>
        <p:spPr>
          <a:xfrm>
            <a:off x="10908149" y="4262276"/>
            <a:ext cx="583814" cy="707886"/>
          </a:xfrm>
          <a:prstGeom prst="rect">
            <a:avLst/>
          </a:prstGeom>
        </p:spPr>
        <p:txBody>
          <a:bodyPr wrap="none">
            <a:spAutoFit/>
          </a:bodyPr>
          <a:lstStyle/>
          <a:p>
            <a:r>
              <a:rPr lang="en-GB" sz="4000" b="1" dirty="0">
                <a:solidFill>
                  <a:srgbClr val="FF0000"/>
                </a:solidFill>
                <a:latin typeface="Arial Black" panose="020B0A04020102020204" pitchFamily="34" charset="0"/>
              </a:rPr>
              <a:t>B</a:t>
            </a:r>
          </a:p>
        </p:txBody>
      </p:sp>
      <p:sp>
        <p:nvSpPr>
          <p:cNvPr id="13" name="L-Shape 12">
            <a:extLst>
              <a:ext uri="{FF2B5EF4-FFF2-40B4-BE49-F238E27FC236}">
                <a16:creationId xmlns:a16="http://schemas.microsoft.com/office/drawing/2014/main" id="{132C96DF-93D0-4767-9BF2-A0B0D5C1D9A7}"/>
              </a:ext>
            </a:extLst>
          </p:cNvPr>
          <p:cNvSpPr/>
          <p:nvPr/>
        </p:nvSpPr>
        <p:spPr>
          <a:xfrm rot="5400000" flipH="1">
            <a:off x="981047" y="3496900"/>
            <a:ext cx="383784" cy="349616"/>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9427FBD7-0046-4687-B455-64E20FFDC970}"/>
              </a:ext>
            </a:extLst>
          </p:cNvPr>
          <p:cNvSpPr/>
          <p:nvPr/>
        </p:nvSpPr>
        <p:spPr>
          <a:xfrm>
            <a:off x="8986334" y="5667300"/>
            <a:ext cx="583814" cy="707886"/>
          </a:xfrm>
          <a:prstGeom prst="rect">
            <a:avLst/>
          </a:prstGeom>
        </p:spPr>
        <p:txBody>
          <a:bodyPr wrap="none">
            <a:spAutoFit/>
          </a:bodyPr>
          <a:lstStyle/>
          <a:p>
            <a:r>
              <a:rPr lang="en-GB" sz="4000" b="1" dirty="0">
                <a:solidFill>
                  <a:srgbClr val="FF0000"/>
                </a:solidFill>
                <a:latin typeface="Arial Black" panose="020B0A04020102020204" pitchFamily="34" charset="0"/>
              </a:rPr>
              <a:t>C</a:t>
            </a:r>
          </a:p>
        </p:txBody>
      </p:sp>
      <p:sp>
        <p:nvSpPr>
          <p:cNvPr id="15" name="L-Shape 14">
            <a:extLst>
              <a:ext uri="{FF2B5EF4-FFF2-40B4-BE49-F238E27FC236}">
                <a16:creationId xmlns:a16="http://schemas.microsoft.com/office/drawing/2014/main" id="{A08E2086-BAD5-4C7D-A4BA-352B840D1141}"/>
              </a:ext>
            </a:extLst>
          </p:cNvPr>
          <p:cNvSpPr/>
          <p:nvPr/>
        </p:nvSpPr>
        <p:spPr>
          <a:xfrm rot="10800000" flipH="1">
            <a:off x="3491708" y="2226433"/>
            <a:ext cx="383784" cy="349616"/>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C88D9611-B05D-4130-9057-8CBF56C06F58}"/>
              </a:ext>
            </a:extLst>
          </p:cNvPr>
          <p:cNvSpPr/>
          <p:nvPr/>
        </p:nvSpPr>
        <p:spPr>
          <a:xfrm>
            <a:off x="7125507" y="5667300"/>
            <a:ext cx="583814" cy="707886"/>
          </a:xfrm>
          <a:prstGeom prst="rect">
            <a:avLst/>
          </a:prstGeom>
        </p:spPr>
        <p:txBody>
          <a:bodyPr wrap="none">
            <a:spAutoFit/>
          </a:bodyPr>
          <a:lstStyle/>
          <a:p>
            <a:r>
              <a:rPr lang="en-GB" sz="4000" b="1" dirty="0">
                <a:solidFill>
                  <a:srgbClr val="FF0000"/>
                </a:solidFill>
                <a:latin typeface="Arial Black" panose="020B0A04020102020204" pitchFamily="34" charset="0"/>
              </a:rPr>
              <a:t>D</a:t>
            </a:r>
          </a:p>
        </p:txBody>
      </p:sp>
      <p:sp>
        <p:nvSpPr>
          <p:cNvPr id="17" name="Rectangle 16">
            <a:extLst>
              <a:ext uri="{FF2B5EF4-FFF2-40B4-BE49-F238E27FC236}">
                <a16:creationId xmlns:a16="http://schemas.microsoft.com/office/drawing/2014/main" id="{ABF31362-1EE5-47F8-AF7A-6880F175F11B}"/>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1094985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p:bldP spid="15" grpId="0" animBg="1"/>
      <p:bldP spid="1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711078-59FA-4076-8ABE-33C769CB13C1}"/>
              </a:ext>
            </a:extLst>
          </p:cNvPr>
          <p:cNvSpPr/>
          <p:nvPr/>
        </p:nvSpPr>
        <p:spPr>
          <a:xfrm>
            <a:off x="103032" y="51516"/>
            <a:ext cx="11874320" cy="1569660"/>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An isosceles triangle has a perimeter of 12cm. One of its sides is 5cm. What could the length of each of the other two sides be? </a:t>
            </a: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Two different answers are possible. Give both answers.</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9F4329BE-F878-46C0-968E-F8806614EEA8}"/>
              </a:ext>
            </a:extLst>
          </p:cNvPr>
          <p:cNvSpPr/>
          <p:nvPr/>
        </p:nvSpPr>
        <p:spPr>
          <a:xfrm>
            <a:off x="800597" y="1926573"/>
            <a:ext cx="8218711" cy="646331"/>
          </a:xfrm>
          <a:prstGeom prst="rect">
            <a:avLst/>
          </a:prstGeom>
        </p:spPr>
        <p:txBody>
          <a:bodyPr wrap="square">
            <a:spAutoFit/>
          </a:bodyPr>
          <a:lstStyle/>
          <a:p>
            <a:r>
              <a:rPr lang="en-GB" sz="3600" b="1" dirty="0">
                <a:solidFill>
                  <a:srgbClr val="FF0000"/>
                </a:solidFill>
                <a:latin typeface="Arial Black" panose="020B0A04020102020204" pitchFamily="34" charset="0"/>
              </a:rPr>
              <a:t>5cm + ______ + ______ = 12cm</a:t>
            </a:r>
          </a:p>
        </p:txBody>
      </p:sp>
      <p:sp>
        <p:nvSpPr>
          <p:cNvPr id="4" name="Rectangle 3">
            <a:extLst>
              <a:ext uri="{FF2B5EF4-FFF2-40B4-BE49-F238E27FC236}">
                <a16:creationId xmlns:a16="http://schemas.microsoft.com/office/drawing/2014/main" id="{5168F119-60CC-4167-827C-CEABA9757AE7}"/>
              </a:ext>
            </a:extLst>
          </p:cNvPr>
          <p:cNvSpPr/>
          <p:nvPr/>
        </p:nvSpPr>
        <p:spPr>
          <a:xfrm>
            <a:off x="800596" y="3242755"/>
            <a:ext cx="8218711" cy="646331"/>
          </a:xfrm>
          <a:prstGeom prst="rect">
            <a:avLst/>
          </a:prstGeom>
        </p:spPr>
        <p:txBody>
          <a:bodyPr wrap="square">
            <a:spAutoFit/>
          </a:bodyPr>
          <a:lstStyle/>
          <a:p>
            <a:r>
              <a:rPr lang="en-GB" sz="3600" b="1" dirty="0">
                <a:solidFill>
                  <a:srgbClr val="FF0000"/>
                </a:solidFill>
                <a:latin typeface="Arial Black" panose="020B0A04020102020204" pitchFamily="34" charset="0"/>
              </a:rPr>
              <a:t>5cm + _______ + _______ = 12cm</a:t>
            </a:r>
          </a:p>
        </p:txBody>
      </p:sp>
      <p:sp>
        <p:nvSpPr>
          <p:cNvPr id="5" name="Rectangle 4">
            <a:extLst>
              <a:ext uri="{FF2B5EF4-FFF2-40B4-BE49-F238E27FC236}">
                <a16:creationId xmlns:a16="http://schemas.microsoft.com/office/drawing/2014/main" id="{5A329257-3D33-4B98-9003-045A0711A303}"/>
              </a:ext>
            </a:extLst>
          </p:cNvPr>
          <p:cNvSpPr/>
          <p:nvPr/>
        </p:nvSpPr>
        <p:spPr>
          <a:xfrm>
            <a:off x="2698402" y="1926573"/>
            <a:ext cx="1726225" cy="646331"/>
          </a:xfrm>
          <a:prstGeom prst="rect">
            <a:avLst/>
          </a:prstGeom>
        </p:spPr>
        <p:txBody>
          <a:bodyPr wrap="square">
            <a:spAutoFit/>
          </a:bodyPr>
          <a:lstStyle/>
          <a:p>
            <a:r>
              <a:rPr lang="en-GB" sz="3600" b="1" dirty="0">
                <a:solidFill>
                  <a:srgbClr val="FF0000"/>
                </a:solidFill>
                <a:latin typeface="Arial Black" panose="020B0A04020102020204" pitchFamily="34" charset="0"/>
              </a:rPr>
              <a:t>5cm</a:t>
            </a:r>
          </a:p>
        </p:txBody>
      </p:sp>
      <p:sp>
        <p:nvSpPr>
          <p:cNvPr id="6" name="Rectangle 5">
            <a:extLst>
              <a:ext uri="{FF2B5EF4-FFF2-40B4-BE49-F238E27FC236}">
                <a16:creationId xmlns:a16="http://schemas.microsoft.com/office/drawing/2014/main" id="{2E3E0BEE-34EF-4AAB-A06B-C4AE5F8E9012}"/>
              </a:ext>
            </a:extLst>
          </p:cNvPr>
          <p:cNvSpPr/>
          <p:nvPr/>
        </p:nvSpPr>
        <p:spPr>
          <a:xfrm>
            <a:off x="4596207" y="1926573"/>
            <a:ext cx="1726225" cy="646331"/>
          </a:xfrm>
          <a:prstGeom prst="rect">
            <a:avLst/>
          </a:prstGeom>
        </p:spPr>
        <p:txBody>
          <a:bodyPr wrap="square">
            <a:spAutoFit/>
          </a:bodyPr>
          <a:lstStyle/>
          <a:p>
            <a:r>
              <a:rPr lang="en-GB" sz="3600" b="1" dirty="0">
                <a:solidFill>
                  <a:srgbClr val="FF0000"/>
                </a:solidFill>
                <a:latin typeface="Arial Black" panose="020B0A04020102020204" pitchFamily="34" charset="0"/>
              </a:rPr>
              <a:t>2cm</a:t>
            </a:r>
          </a:p>
        </p:txBody>
      </p:sp>
      <p:sp>
        <p:nvSpPr>
          <p:cNvPr id="7" name="Rectangle 6">
            <a:extLst>
              <a:ext uri="{FF2B5EF4-FFF2-40B4-BE49-F238E27FC236}">
                <a16:creationId xmlns:a16="http://schemas.microsoft.com/office/drawing/2014/main" id="{ECA2D190-EBB6-4C12-8FEC-3BD34DEB68ED}"/>
              </a:ext>
            </a:extLst>
          </p:cNvPr>
          <p:cNvSpPr/>
          <p:nvPr/>
        </p:nvSpPr>
        <p:spPr>
          <a:xfrm>
            <a:off x="3164344" y="4481265"/>
            <a:ext cx="5116771" cy="523220"/>
          </a:xfrm>
          <a:prstGeom prst="rect">
            <a:avLst/>
          </a:prstGeom>
        </p:spPr>
        <p:txBody>
          <a:bodyPr wrap="square">
            <a:spAutoFit/>
          </a:bodyPr>
          <a:lstStyle/>
          <a:p>
            <a:r>
              <a:rPr lang="en-GB" sz="2800" b="1" dirty="0">
                <a:solidFill>
                  <a:srgbClr val="FF0000"/>
                </a:solidFill>
                <a:latin typeface="Arial Black" panose="020B0A04020102020204" pitchFamily="34" charset="0"/>
              </a:rPr>
              <a:t>12cm – 5cm = 7cm</a:t>
            </a:r>
          </a:p>
        </p:txBody>
      </p:sp>
      <p:sp>
        <p:nvSpPr>
          <p:cNvPr id="8" name="Rectangle 7">
            <a:extLst>
              <a:ext uri="{FF2B5EF4-FFF2-40B4-BE49-F238E27FC236}">
                <a16:creationId xmlns:a16="http://schemas.microsoft.com/office/drawing/2014/main" id="{DD653D8D-79BD-4068-9B0C-D4530911B572}"/>
              </a:ext>
            </a:extLst>
          </p:cNvPr>
          <p:cNvSpPr/>
          <p:nvPr/>
        </p:nvSpPr>
        <p:spPr>
          <a:xfrm>
            <a:off x="3164344" y="5100516"/>
            <a:ext cx="3679801" cy="523220"/>
          </a:xfrm>
          <a:prstGeom prst="rect">
            <a:avLst/>
          </a:prstGeom>
        </p:spPr>
        <p:txBody>
          <a:bodyPr wrap="square">
            <a:spAutoFit/>
          </a:bodyPr>
          <a:lstStyle/>
          <a:p>
            <a:r>
              <a:rPr lang="en-GB" sz="2800" b="1" dirty="0">
                <a:solidFill>
                  <a:srgbClr val="FF0000"/>
                </a:solidFill>
                <a:latin typeface="Arial Black" panose="020B0A04020102020204" pitchFamily="34" charset="0"/>
              </a:rPr>
              <a:t>7cm ÷ 2 = 3.5cm</a:t>
            </a:r>
          </a:p>
        </p:txBody>
      </p:sp>
      <p:sp>
        <p:nvSpPr>
          <p:cNvPr id="10" name="Rectangle 9">
            <a:extLst>
              <a:ext uri="{FF2B5EF4-FFF2-40B4-BE49-F238E27FC236}">
                <a16:creationId xmlns:a16="http://schemas.microsoft.com/office/drawing/2014/main" id="{9991FC6B-E87C-4FAA-9213-760F7389D039}"/>
              </a:ext>
            </a:extLst>
          </p:cNvPr>
          <p:cNvSpPr/>
          <p:nvPr/>
        </p:nvSpPr>
        <p:spPr>
          <a:xfrm>
            <a:off x="2541880" y="3242755"/>
            <a:ext cx="1787213" cy="646331"/>
          </a:xfrm>
          <a:prstGeom prst="rect">
            <a:avLst/>
          </a:prstGeom>
        </p:spPr>
        <p:txBody>
          <a:bodyPr wrap="square">
            <a:spAutoFit/>
          </a:bodyPr>
          <a:lstStyle/>
          <a:p>
            <a:r>
              <a:rPr lang="en-GB" sz="3600" b="1" dirty="0">
                <a:solidFill>
                  <a:srgbClr val="FF0000"/>
                </a:solidFill>
                <a:latin typeface="Arial Black" panose="020B0A04020102020204" pitchFamily="34" charset="0"/>
              </a:rPr>
              <a:t>3.5cm</a:t>
            </a:r>
          </a:p>
        </p:txBody>
      </p:sp>
      <p:sp>
        <p:nvSpPr>
          <p:cNvPr id="11" name="Rectangle 10">
            <a:extLst>
              <a:ext uri="{FF2B5EF4-FFF2-40B4-BE49-F238E27FC236}">
                <a16:creationId xmlns:a16="http://schemas.microsoft.com/office/drawing/2014/main" id="{9C38746C-285B-45B8-AD0B-CAF5414597CA}"/>
              </a:ext>
            </a:extLst>
          </p:cNvPr>
          <p:cNvSpPr/>
          <p:nvPr/>
        </p:nvSpPr>
        <p:spPr>
          <a:xfrm>
            <a:off x="4729040" y="3242754"/>
            <a:ext cx="2159567" cy="646331"/>
          </a:xfrm>
          <a:prstGeom prst="rect">
            <a:avLst/>
          </a:prstGeom>
        </p:spPr>
        <p:txBody>
          <a:bodyPr wrap="square">
            <a:spAutoFit/>
          </a:bodyPr>
          <a:lstStyle/>
          <a:p>
            <a:r>
              <a:rPr lang="en-GB" sz="3600" b="1" dirty="0">
                <a:solidFill>
                  <a:srgbClr val="FF0000"/>
                </a:solidFill>
                <a:latin typeface="Arial Black" panose="020B0A04020102020204" pitchFamily="34" charset="0"/>
              </a:rPr>
              <a:t>3.5cm</a:t>
            </a:r>
          </a:p>
        </p:txBody>
      </p:sp>
      <p:sp>
        <p:nvSpPr>
          <p:cNvPr id="12" name="Rectangle 11">
            <a:extLst>
              <a:ext uri="{FF2B5EF4-FFF2-40B4-BE49-F238E27FC236}">
                <a16:creationId xmlns:a16="http://schemas.microsoft.com/office/drawing/2014/main" id="{AF305DAF-DF25-41EA-A232-9675AEDE8210}"/>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2828572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10" grpId="0"/>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4CBBF9-0661-46FF-BE58-0A1E668B37FC}"/>
              </a:ext>
            </a:extLst>
          </p:cNvPr>
          <p:cNvPicPr>
            <a:picLocks noChangeAspect="1"/>
          </p:cNvPicPr>
          <p:nvPr/>
        </p:nvPicPr>
        <p:blipFill>
          <a:blip r:embed="rId3"/>
          <a:stretch>
            <a:fillRect/>
          </a:stretch>
        </p:blipFill>
        <p:spPr>
          <a:xfrm>
            <a:off x="717453" y="1275841"/>
            <a:ext cx="5521250" cy="5247141"/>
          </a:xfrm>
          <a:prstGeom prst="rect">
            <a:avLst/>
          </a:prstGeom>
        </p:spPr>
      </p:pic>
      <p:grpSp>
        <p:nvGrpSpPr>
          <p:cNvPr id="16" name="Group 15">
            <a:extLst>
              <a:ext uri="{FF2B5EF4-FFF2-40B4-BE49-F238E27FC236}">
                <a16:creationId xmlns:a16="http://schemas.microsoft.com/office/drawing/2014/main" id="{D72FF974-F25D-47DF-869D-3A51133E6534}"/>
              </a:ext>
            </a:extLst>
          </p:cNvPr>
          <p:cNvGrpSpPr/>
          <p:nvPr/>
        </p:nvGrpSpPr>
        <p:grpSpPr>
          <a:xfrm>
            <a:off x="1069675" y="1500996"/>
            <a:ext cx="3419198" cy="4816677"/>
            <a:chOff x="1069675" y="1500996"/>
            <a:chExt cx="3419198" cy="4816677"/>
          </a:xfrm>
        </p:grpSpPr>
        <p:cxnSp>
          <p:nvCxnSpPr>
            <p:cNvPr id="4" name="Straight Connector 3">
              <a:extLst>
                <a:ext uri="{FF2B5EF4-FFF2-40B4-BE49-F238E27FC236}">
                  <a16:creationId xmlns:a16="http://schemas.microsoft.com/office/drawing/2014/main" id="{36D262BF-3F4D-41DC-8C42-BA2E5BA54D1A}"/>
                </a:ext>
              </a:extLst>
            </p:cNvPr>
            <p:cNvCxnSpPr>
              <a:cxnSpLocks/>
            </p:cNvCxnSpPr>
            <p:nvPr/>
          </p:nvCxnSpPr>
          <p:spPr>
            <a:xfrm>
              <a:off x="1069675" y="4882551"/>
              <a:ext cx="3419198" cy="143512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3102D53-36A9-4173-B9E4-61C340A71845}"/>
                </a:ext>
              </a:extLst>
            </p:cNvPr>
            <p:cNvCxnSpPr>
              <a:cxnSpLocks/>
            </p:cNvCxnSpPr>
            <p:nvPr/>
          </p:nvCxnSpPr>
          <p:spPr>
            <a:xfrm>
              <a:off x="4488873" y="1500996"/>
              <a:ext cx="0" cy="481667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BBAFB56-A7C5-4891-BFE8-38527391F164}"/>
                </a:ext>
              </a:extLst>
            </p:cNvPr>
            <p:cNvCxnSpPr>
              <a:cxnSpLocks/>
            </p:cNvCxnSpPr>
            <p:nvPr/>
          </p:nvCxnSpPr>
          <p:spPr>
            <a:xfrm flipH="1">
              <a:off x="1069675" y="1500996"/>
              <a:ext cx="3419198" cy="33815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8" name="Rectangle 7">
            <a:extLst>
              <a:ext uri="{FF2B5EF4-FFF2-40B4-BE49-F238E27FC236}">
                <a16:creationId xmlns:a16="http://schemas.microsoft.com/office/drawing/2014/main" id="{14673E0A-4FDF-4F30-A609-85848A70C36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10" name="Rectangle 9">
            <a:extLst>
              <a:ext uri="{FF2B5EF4-FFF2-40B4-BE49-F238E27FC236}">
                <a16:creationId xmlns:a16="http://schemas.microsoft.com/office/drawing/2014/main" id="{E1497383-2EF8-4B55-9913-2910DA858C73}"/>
              </a:ext>
            </a:extLst>
          </p:cNvPr>
          <p:cNvSpPr/>
          <p:nvPr/>
        </p:nvSpPr>
        <p:spPr>
          <a:xfrm>
            <a:off x="103032" y="51516"/>
            <a:ext cx="12192000" cy="1077218"/>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Here is a regular octagon. </a:t>
            </a:r>
          </a:p>
          <a:p>
            <a:r>
              <a:rPr lang="en-GB" sz="3200" b="1" dirty="0">
                <a:latin typeface="Calibri" panose="020F0502020204030204" pitchFamily="34" charset="0"/>
                <a:ea typeface="Calibri" panose="020F0502020204030204" pitchFamily="34" charset="0"/>
                <a:cs typeface="Times New Roman" panose="02020603050405020304" pitchFamily="18" charset="0"/>
              </a:rPr>
              <a:t>Join three of the dots to make an isosceles triangle.</a:t>
            </a:r>
            <a:endParaRPr lang="en-GB" sz="3200" b="1" dirty="0">
              <a:latin typeface="Calibri" panose="020F0502020204030204" pitchFamily="34" charset="0"/>
            </a:endParaRPr>
          </a:p>
        </p:txBody>
      </p:sp>
    </p:spTree>
    <p:extLst>
      <p:ext uri="{BB962C8B-B14F-4D97-AF65-F5344CB8AC3E}">
        <p14:creationId xmlns:p14="http://schemas.microsoft.com/office/powerpoint/2010/main" val="2160276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4CBBF9-0661-46FF-BE58-0A1E668B37FC}"/>
              </a:ext>
            </a:extLst>
          </p:cNvPr>
          <p:cNvPicPr>
            <a:picLocks noChangeAspect="1"/>
          </p:cNvPicPr>
          <p:nvPr/>
        </p:nvPicPr>
        <p:blipFill>
          <a:blip r:embed="rId3"/>
          <a:stretch>
            <a:fillRect/>
          </a:stretch>
        </p:blipFill>
        <p:spPr>
          <a:xfrm>
            <a:off x="717453" y="1275841"/>
            <a:ext cx="5521250" cy="5247141"/>
          </a:xfrm>
          <a:prstGeom prst="rect">
            <a:avLst/>
          </a:prstGeom>
        </p:spPr>
      </p:pic>
      <p:grpSp>
        <p:nvGrpSpPr>
          <p:cNvPr id="16" name="Group 15">
            <a:extLst>
              <a:ext uri="{FF2B5EF4-FFF2-40B4-BE49-F238E27FC236}">
                <a16:creationId xmlns:a16="http://schemas.microsoft.com/office/drawing/2014/main" id="{D72FF974-F25D-47DF-869D-3A51133E6534}"/>
              </a:ext>
            </a:extLst>
          </p:cNvPr>
          <p:cNvGrpSpPr/>
          <p:nvPr/>
        </p:nvGrpSpPr>
        <p:grpSpPr>
          <a:xfrm rot="2762531">
            <a:off x="1258853" y="988577"/>
            <a:ext cx="3419198" cy="4816677"/>
            <a:chOff x="1069675" y="1500996"/>
            <a:chExt cx="3419198" cy="4816677"/>
          </a:xfrm>
        </p:grpSpPr>
        <p:cxnSp>
          <p:nvCxnSpPr>
            <p:cNvPr id="4" name="Straight Connector 3">
              <a:extLst>
                <a:ext uri="{FF2B5EF4-FFF2-40B4-BE49-F238E27FC236}">
                  <a16:creationId xmlns:a16="http://schemas.microsoft.com/office/drawing/2014/main" id="{36D262BF-3F4D-41DC-8C42-BA2E5BA54D1A}"/>
                </a:ext>
              </a:extLst>
            </p:cNvPr>
            <p:cNvCxnSpPr>
              <a:cxnSpLocks/>
            </p:cNvCxnSpPr>
            <p:nvPr/>
          </p:nvCxnSpPr>
          <p:spPr>
            <a:xfrm>
              <a:off x="1069675" y="4882551"/>
              <a:ext cx="3419198" cy="143512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3102D53-36A9-4173-B9E4-61C340A71845}"/>
                </a:ext>
              </a:extLst>
            </p:cNvPr>
            <p:cNvCxnSpPr>
              <a:cxnSpLocks/>
            </p:cNvCxnSpPr>
            <p:nvPr/>
          </p:nvCxnSpPr>
          <p:spPr>
            <a:xfrm>
              <a:off x="4488873" y="1500996"/>
              <a:ext cx="0" cy="481667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BBAFB56-A7C5-4891-BFE8-38527391F164}"/>
                </a:ext>
              </a:extLst>
            </p:cNvPr>
            <p:cNvCxnSpPr>
              <a:cxnSpLocks/>
            </p:cNvCxnSpPr>
            <p:nvPr/>
          </p:nvCxnSpPr>
          <p:spPr>
            <a:xfrm flipH="1">
              <a:off x="1069675" y="1500996"/>
              <a:ext cx="3419198" cy="33815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8" name="Rectangle 7">
            <a:extLst>
              <a:ext uri="{FF2B5EF4-FFF2-40B4-BE49-F238E27FC236}">
                <a16:creationId xmlns:a16="http://schemas.microsoft.com/office/drawing/2014/main" id="{A9AD111C-8C49-4817-8A5B-EB25FEEF90C2}"/>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10" name="Rectangle 9">
            <a:extLst>
              <a:ext uri="{FF2B5EF4-FFF2-40B4-BE49-F238E27FC236}">
                <a16:creationId xmlns:a16="http://schemas.microsoft.com/office/drawing/2014/main" id="{64FB893E-74FC-4366-92AA-E1327433CBCB}"/>
              </a:ext>
            </a:extLst>
          </p:cNvPr>
          <p:cNvSpPr/>
          <p:nvPr/>
        </p:nvSpPr>
        <p:spPr>
          <a:xfrm>
            <a:off x="103032" y="51516"/>
            <a:ext cx="12192000" cy="1077218"/>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Here is a regular octagon. </a:t>
            </a:r>
          </a:p>
          <a:p>
            <a:r>
              <a:rPr lang="en-GB" sz="3200" b="1" dirty="0">
                <a:latin typeface="Calibri" panose="020F0502020204030204" pitchFamily="34" charset="0"/>
                <a:ea typeface="Calibri" panose="020F0502020204030204" pitchFamily="34" charset="0"/>
                <a:cs typeface="Times New Roman" panose="02020603050405020304" pitchFamily="18" charset="0"/>
              </a:rPr>
              <a:t>Join three of the dots to make an isosceles triangle.</a:t>
            </a:r>
            <a:endParaRPr lang="en-GB" sz="3200" b="1" dirty="0">
              <a:latin typeface="Calibri" panose="020F0502020204030204" pitchFamily="34" charset="0"/>
            </a:endParaRPr>
          </a:p>
        </p:txBody>
      </p:sp>
    </p:spTree>
    <p:extLst>
      <p:ext uri="{BB962C8B-B14F-4D97-AF65-F5344CB8AC3E}">
        <p14:creationId xmlns:p14="http://schemas.microsoft.com/office/powerpoint/2010/main" val="35618232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4CBBF9-0661-46FF-BE58-0A1E668B37FC}"/>
              </a:ext>
            </a:extLst>
          </p:cNvPr>
          <p:cNvPicPr>
            <a:picLocks noChangeAspect="1"/>
          </p:cNvPicPr>
          <p:nvPr/>
        </p:nvPicPr>
        <p:blipFill>
          <a:blip r:embed="rId3"/>
          <a:stretch>
            <a:fillRect/>
          </a:stretch>
        </p:blipFill>
        <p:spPr>
          <a:xfrm>
            <a:off x="717453" y="1275841"/>
            <a:ext cx="5521250" cy="5247141"/>
          </a:xfrm>
          <a:prstGeom prst="rect">
            <a:avLst/>
          </a:prstGeom>
        </p:spPr>
      </p:pic>
      <p:grpSp>
        <p:nvGrpSpPr>
          <p:cNvPr id="16" name="Group 15">
            <a:extLst>
              <a:ext uri="{FF2B5EF4-FFF2-40B4-BE49-F238E27FC236}">
                <a16:creationId xmlns:a16="http://schemas.microsoft.com/office/drawing/2014/main" id="{D72FF974-F25D-47DF-869D-3A51133E6534}"/>
              </a:ext>
            </a:extLst>
          </p:cNvPr>
          <p:cNvGrpSpPr/>
          <p:nvPr/>
        </p:nvGrpSpPr>
        <p:grpSpPr>
          <a:xfrm rot="5400000">
            <a:off x="1768479" y="778448"/>
            <a:ext cx="3419198" cy="4816677"/>
            <a:chOff x="1069675" y="1500996"/>
            <a:chExt cx="3419198" cy="4816677"/>
          </a:xfrm>
        </p:grpSpPr>
        <p:cxnSp>
          <p:nvCxnSpPr>
            <p:cNvPr id="4" name="Straight Connector 3">
              <a:extLst>
                <a:ext uri="{FF2B5EF4-FFF2-40B4-BE49-F238E27FC236}">
                  <a16:creationId xmlns:a16="http://schemas.microsoft.com/office/drawing/2014/main" id="{36D262BF-3F4D-41DC-8C42-BA2E5BA54D1A}"/>
                </a:ext>
              </a:extLst>
            </p:cNvPr>
            <p:cNvCxnSpPr>
              <a:cxnSpLocks/>
            </p:cNvCxnSpPr>
            <p:nvPr/>
          </p:nvCxnSpPr>
          <p:spPr>
            <a:xfrm>
              <a:off x="1069675" y="4882551"/>
              <a:ext cx="3419198" cy="143512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3102D53-36A9-4173-B9E4-61C340A71845}"/>
                </a:ext>
              </a:extLst>
            </p:cNvPr>
            <p:cNvCxnSpPr>
              <a:cxnSpLocks/>
            </p:cNvCxnSpPr>
            <p:nvPr/>
          </p:nvCxnSpPr>
          <p:spPr>
            <a:xfrm>
              <a:off x="4488873" y="1500996"/>
              <a:ext cx="0" cy="481667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BBAFB56-A7C5-4891-BFE8-38527391F164}"/>
                </a:ext>
              </a:extLst>
            </p:cNvPr>
            <p:cNvCxnSpPr>
              <a:cxnSpLocks/>
            </p:cNvCxnSpPr>
            <p:nvPr/>
          </p:nvCxnSpPr>
          <p:spPr>
            <a:xfrm flipH="1">
              <a:off x="1069675" y="1500996"/>
              <a:ext cx="3419198" cy="33815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8" name="Rectangle 7">
            <a:extLst>
              <a:ext uri="{FF2B5EF4-FFF2-40B4-BE49-F238E27FC236}">
                <a16:creationId xmlns:a16="http://schemas.microsoft.com/office/drawing/2014/main" id="{042BF6EE-215C-4E27-A76E-ABCF5F6AD394}"/>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10" name="Rectangle 9">
            <a:extLst>
              <a:ext uri="{FF2B5EF4-FFF2-40B4-BE49-F238E27FC236}">
                <a16:creationId xmlns:a16="http://schemas.microsoft.com/office/drawing/2014/main" id="{D10AC2A8-8DF0-4731-8645-0C1B36610EB2}"/>
              </a:ext>
            </a:extLst>
          </p:cNvPr>
          <p:cNvSpPr/>
          <p:nvPr/>
        </p:nvSpPr>
        <p:spPr>
          <a:xfrm>
            <a:off x="103032" y="51516"/>
            <a:ext cx="12192000" cy="1077218"/>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Here is a regular octagon. </a:t>
            </a:r>
          </a:p>
          <a:p>
            <a:r>
              <a:rPr lang="en-GB" sz="3200" b="1" dirty="0">
                <a:latin typeface="Calibri" panose="020F0502020204030204" pitchFamily="34" charset="0"/>
                <a:ea typeface="Calibri" panose="020F0502020204030204" pitchFamily="34" charset="0"/>
                <a:cs typeface="Times New Roman" panose="02020603050405020304" pitchFamily="18" charset="0"/>
              </a:rPr>
              <a:t>Join three of the dots to make an isosceles triangle.</a:t>
            </a:r>
            <a:endParaRPr lang="en-GB" sz="3200" b="1" dirty="0">
              <a:latin typeface="Calibri" panose="020F0502020204030204" pitchFamily="34" charset="0"/>
            </a:endParaRPr>
          </a:p>
        </p:txBody>
      </p:sp>
    </p:spTree>
    <p:extLst>
      <p:ext uri="{BB962C8B-B14F-4D97-AF65-F5344CB8AC3E}">
        <p14:creationId xmlns:p14="http://schemas.microsoft.com/office/powerpoint/2010/main" val="1902710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4CBBF9-0661-46FF-BE58-0A1E668B37FC}"/>
              </a:ext>
            </a:extLst>
          </p:cNvPr>
          <p:cNvPicPr>
            <a:picLocks noChangeAspect="1"/>
          </p:cNvPicPr>
          <p:nvPr/>
        </p:nvPicPr>
        <p:blipFill>
          <a:blip r:embed="rId3"/>
          <a:stretch>
            <a:fillRect/>
          </a:stretch>
        </p:blipFill>
        <p:spPr>
          <a:xfrm>
            <a:off x="717453" y="1275841"/>
            <a:ext cx="5521250" cy="5247141"/>
          </a:xfrm>
          <a:prstGeom prst="rect">
            <a:avLst/>
          </a:prstGeom>
        </p:spPr>
      </p:pic>
      <p:grpSp>
        <p:nvGrpSpPr>
          <p:cNvPr id="16" name="Group 15">
            <a:extLst>
              <a:ext uri="{FF2B5EF4-FFF2-40B4-BE49-F238E27FC236}">
                <a16:creationId xmlns:a16="http://schemas.microsoft.com/office/drawing/2014/main" id="{D72FF974-F25D-47DF-869D-3A51133E6534}"/>
              </a:ext>
            </a:extLst>
          </p:cNvPr>
          <p:cNvGrpSpPr/>
          <p:nvPr/>
        </p:nvGrpSpPr>
        <p:grpSpPr>
          <a:xfrm rot="8129584">
            <a:off x="2303880" y="1020661"/>
            <a:ext cx="3419198" cy="4816677"/>
            <a:chOff x="1069675" y="1500996"/>
            <a:chExt cx="3419198" cy="4816677"/>
          </a:xfrm>
        </p:grpSpPr>
        <p:cxnSp>
          <p:nvCxnSpPr>
            <p:cNvPr id="4" name="Straight Connector 3">
              <a:extLst>
                <a:ext uri="{FF2B5EF4-FFF2-40B4-BE49-F238E27FC236}">
                  <a16:creationId xmlns:a16="http://schemas.microsoft.com/office/drawing/2014/main" id="{36D262BF-3F4D-41DC-8C42-BA2E5BA54D1A}"/>
                </a:ext>
              </a:extLst>
            </p:cNvPr>
            <p:cNvCxnSpPr>
              <a:cxnSpLocks/>
            </p:cNvCxnSpPr>
            <p:nvPr/>
          </p:nvCxnSpPr>
          <p:spPr>
            <a:xfrm>
              <a:off x="1069675" y="4882551"/>
              <a:ext cx="3419198" cy="143512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3102D53-36A9-4173-B9E4-61C340A71845}"/>
                </a:ext>
              </a:extLst>
            </p:cNvPr>
            <p:cNvCxnSpPr>
              <a:cxnSpLocks/>
            </p:cNvCxnSpPr>
            <p:nvPr/>
          </p:nvCxnSpPr>
          <p:spPr>
            <a:xfrm>
              <a:off x="4488873" y="1500996"/>
              <a:ext cx="0" cy="481667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BBAFB56-A7C5-4891-BFE8-38527391F164}"/>
                </a:ext>
              </a:extLst>
            </p:cNvPr>
            <p:cNvCxnSpPr>
              <a:cxnSpLocks/>
            </p:cNvCxnSpPr>
            <p:nvPr/>
          </p:nvCxnSpPr>
          <p:spPr>
            <a:xfrm flipH="1">
              <a:off x="1069675" y="1500996"/>
              <a:ext cx="3419198" cy="33815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8" name="Rectangle 7">
            <a:extLst>
              <a:ext uri="{FF2B5EF4-FFF2-40B4-BE49-F238E27FC236}">
                <a16:creationId xmlns:a16="http://schemas.microsoft.com/office/drawing/2014/main" id="{F05341C1-5FA4-45AC-B3F7-E94C12EDE16A}"/>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10" name="Rectangle 9">
            <a:extLst>
              <a:ext uri="{FF2B5EF4-FFF2-40B4-BE49-F238E27FC236}">
                <a16:creationId xmlns:a16="http://schemas.microsoft.com/office/drawing/2014/main" id="{635CE7CF-F631-4754-8614-A7901599138D}"/>
              </a:ext>
            </a:extLst>
          </p:cNvPr>
          <p:cNvSpPr/>
          <p:nvPr/>
        </p:nvSpPr>
        <p:spPr>
          <a:xfrm>
            <a:off x="103032" y="51516"/>
            <a:ext cx="12192000" cy="1077218"/>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Here is a regular octagon. </a:t>
            </a:r>
          </a:p>
          <a:p>
            <a:r>
              <a:rPr lang="en-GB" sz="3200" b="1" dirty="0">
                <a:latin typeface="Calibri" panose="020F0502020204030204" pitchFamily="34" charset="0"/>
                <a:ea typeface="Calibri" panose="020F0502020204030204" pitchFamily="34" charset="0"/>
                <a:cs typeface="Times New Roman" panose="02020603050405020304" pitchFamily="18" charset="0"/>
              </a:rPr>
              <a:t>Join three of the dots to make an isosceles triangle.</a:t>
            </a:r>
            <a:endParaRPr lang="en-GB" sz="3200" b="1" dirty="0">
              <a:latin typeface="Calibri" panose="020F0502020204030204" pitchFamily="34" charset="0"/>
            </a:endParaRPr>
          </a:p>
        </p:txBody>
      </p:sp>
    </p:spTree>
    <p:extLst>
      <p:ext uri="{BB962C8B-B14F-4D97-AF65-F5344CB8AC3E}">
        <p14:creationId xmlns:p14="http://schemas.microsoft.com/office/powerpoint/2010/main" val="5826943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4CBBF9-0661-46FF-BE58-0A1E668B37FC}"/>
              </a:ext>
            </a:extLst>
          </p:cNvPr>
          <p:cNvPicPr>
            <a:picLocks noChangeAspect="1"/>
          </p:cNvPicPr>
          <p:nvPr/>
        </p:nvPicPr>
        <p:blipFill>
          <a:blip r:embed="rId3"/>
          <a:stretch>
            <a:fillRect/>
          </a:stretch>
        </p:blipFill>
        <p:spPr>
          <a:xfrm>
            <a:off x="717453" y="1275841"/>
            <a:ext cx="5521250" cy="5247141"/>
          </a:xfrm>
          <a:prstGeom prst="rect">
            <a:avLst/>
          </a:prstGeom>
        </p:spPr>
      </p:pic>
      <p:grpSp>
        <p:nvGrpSpPr>
          <p:cNvPr id="16" name="Group 15">
            <a:extLst>
              <a:ext uri="{FF2B5EF4-FFF2-40B4-BE49-F238E27FC236}">
                <a16:creationId xmlns:a16="http://schemas.microsoft.com/office/drawing/2014/main" id="{D72FF974-F25D-47DF-869D-3A51133E6534}"/>
              </a:ext>
            </a:extLst>
          </p:cNvPr>
          <p:cNvGrpSpPr/>
          <p:nvPr/>
        </p:nvGrpSpPr>
        <p:grpSpPr>
          <a:xfrm rot="10800000">
            <a:off x="2463537" y="1491072"/>
            <a:ext cx="3419198" cy="4816677"/>
            <a:chOff x="1069675" y="1500996"/>
            <a:chExt cx="3419198" cy="4816677"/>
          </a:xfrm>
        </p:grpSpPr>
        <p:cxnSp>
          <p:nvCxnSpPr>
            <p:cNvPr id="4" name="Straight Connector 3">
              <a:extLst>
                <a:ext uri="{FF2B5EF4-FFF2-40B4-BE49-F238E27FC236}">
                  <a16:creationId xmlns:a16="http://schemas.microsoft.com/office/drawing/2014/main" id="{36D262BF-3F4D-41DC-8C42-BA2E5BA54D1A}"/>
                </a:ext>
              </a:extLst>
            </p:cNvPr>
            <p:cNvCxnSpPr>
              <a:cxnSpLocks/>
            </p:cNvCxnSpPr>
            <p:nvPr/>
          </p:nvCxnSpPr>
          <p:spPr>
            <a:xfrm>
              <a:off x="1069675" y="4882551"/>
              <a:ext cx="3419198" cy="143512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3102D53-36A9-4173-B9E4-61C340A71845}"/>
                </a:ext>
              </a:extLst>
            </p:cNvPr>
            <p:cNvCxnSpPr>
              <a:cxnSpLocks/>
            </p:cNvCxnSpPr>
            <p:nvPr/>
          </p:nvCxnSpPr>
          <p:spPr>
            <a:xfrm>
              <a:off x="4488873" y="1500996"/>
              <a:ext cx="0" cy="481667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BBAFB56-A7C5-4891-BFE8-38527391F164}"/>
                </a:ext>
              </a:extLst>
            </p:cNvPr>
            <p:cNvCxnSpPr>
              <a:cxnSpLocks/>
            </p:cNvCxnSpPr>
            <p:nvPr/>
          </p:nvCxnSpPr>
          <p:spPr>
            <a:xfrm flipH="1">
              <a:off x="1069675" y="1500996"/>
              <a:ext cx="3419198" cy="33815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8" name="Rectangle 7">
            <a:extLst>
              <a:ext uri="{FF2B5EF4-FFF2-40B4-BE49-F238E27FC236}">
                <a16:creationId xmlns:a16="http://schemas.microsoft.com/office/drawing/2014/main" id="{370C567D-7708-4389-B099-DBEF3EE740D0}"/>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10" name="Rectangle 9">
            <a:extLst>
              <a:ext uri="{FF2B5EF4-FFF2-40B4-BE49-F238E27FC236}">
                <a16:creationId xmlns:a16="http://schemas.microsoft.com/office/drawing/2014/main" id="{1F8190BB-2C29-4622-865C-B79081024DA2}"/>
              </a:ext>
            </a:extLst>
          </p:cNvPr>
          <p:cNvSpPr/>
          <p:nvPr/>
        </p:nvSpPr>
        <p:spPr>
          <a:xfrm>
            <a:off x="103032" y="51516"/>
            <a:ext cx="12192000" cy="1077218"/>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Here is a regular octagon. </a:t>
            </a:r>
          </a:p>
          <a:p>
            <a:r>
              <a:rPr lang="en-GB" sz="3200" b="1" dirty="0">
                <a:latin typeface="Calibri" panose="020F0502020204030204" pitchFamily="34" charset="0"/>
                <a:ea typeface="Calibri" panose="020F0502020204030204" pitchFamily="34" charset="0"/>
                <a:cs typeface="Times New Roman" panose="02020603050405020304" pitchFamily="18" charset="0"/>
              </a:rPr>
              <a:t>Join three of the dots to make an isosceles triangle.</a:t>
            </a:r>
            <a:endParaRPr lang="en-GB" sz="3200" b="1" dirty="0">
              <a:latin typeface="Calibri" panose="020F0502020204030204" pitchFamily="34" charset="0"/>
            </a:endParaRPr>
          </a:p>
        </p:txBody>
      </p:sp>
    </p:spTree>
    <p:extLst>
      <p:ext uri="{BB962C8B-B14F-4D97-AF65-F5344CB8AC3E}">
        <p14:creationId xmlns:p14="http://schemas.microsoft.com/office/powerpoint/2010/main" val="25170191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4CBBF9-0661-46FF-BE58-0A1E668B37FC}"/>
              </a:ext>
            </a:extLst>
          </p:cNvPr>
          <p:cNvPicPr>
            <a:picLocks noChangeAspect="1"/>
          </p:cNvPicPr>
          <p:nvPr/>
        </p:nvPicPr>
        <p:blipFill>
          <a:blip r:embed="rId3"/>
          <a:stretch>
            <a:fillRect/>
          </a:stretch>
        </p:blipFill>
        <p:spPr>
          <a:xfrm>
            <a:off x="717453" y="1275841"/>
            <a:ext cx="5521250" cy="5247141"/>
          </a:xfrm>
          <a:prstGeom prst="rect">
            <a:avLst/>
          </a:prstGeom>
        </p:spPr>
      </p:pic>
      <p:grpSp>
        <p:nvGrpSpPr>
          <p:cNvPr id="16" name="Group 15">
            <a:extLst>
              <a:ext uri="{FF2B5EF4-FFF2-40B4-BE49-F238E27FC236}">
                <a16:creationId xmlns:a16="http://schemas.microsoft.com/office/drawing/2014/main" id="{D72FF974-F25D-47DF-869D-3A51133E6534}"/>
              </a:ext>
            </a:extLst>
          </p:cNvPr>
          <p:cNvGrpSpPr/>
          <p:nvPr/>
        </p:nvGrpSpPr>
        <p:grpSpPr>
          <a:xfrm rot="13461278">
            <a:off x="2274851" y="1984558"/>
            <a:ext cx="3419198" cy="4816677"/>
            <a:chOff x="1069675" y="1500996"/>
            <a:chExt cx="3419198" cy="4816677"/>
          </a:xfrm>
        </p:grpSpPr>
        <p:cxnSp>
          <p:nvCxnSpPr>
            <p:cNvPr id="4" name="Straight Connector 3">
              <a:extLst>
                <a:ext uri="{FF2B5EF4-FFF2-40B4-BE49-F238E27FC236}">
                  <a16:creationId xmlns:a16="http://schemas.microsoft.com/office/drawing/2014/main" id="{36D262BF-3F4D-41DC-8C42-BA2E5BA54D1A}"/>
                </a:ext>
              </a:extLst>
            </p:cNvPr>
            <p:cNvCxnSpPr>
              <a:cxnSpLocks/>
            </p:cNvCxnSpPr>
            <p:nvPr/>
          </p:nvCxnSpPr>
          <p:spPr>
            <a:xfrm>
              <a:off x="1069675" y="4882551"/>
              <a:ext cx="3419198" cy="143512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3102D53-36A9-4173-B9E4-61C340A71845}"/>
                </a:ext>
              </a:extLst>
            </p:cNvPr>
            <p:cNvCxnSpPr>
              <a:cxnSpLocks/>
            </p:cNvCxnSpPr>
            <p:nvPr/>
          </p:nvCxnSpPr>
          <p:spPr>
            <a:xfrm>
              <a:off x="4488873" y="1500996"/>
              <a:ext cx="0" cy="481667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BBAFB56-A7C5-4891-BFE8-38527391F164}"/>
                </a:ext>
              </a:extLst>
            </p:cNvPr>
            <p:cNvCxnSpPr>
              <a:cxnSpLocks/>
            </p:cNvCxnSpPr>
            <p:nvPr/>
          </p:nvCxnSpPr>
          <p:spPr>
            <a:xfrm flipH="1">
              <a:off x="1069675" y="1500996"/>
              <a:ext cx="3419198" cy="33815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8" name="Rectangle 7">
            <a:extLst>
              <a:ext uri="{FF2B5EF4-FFF2-40B4-BE49-F238E27FC236}">
                <a16:creationId xmlns:a16="http://schemas.microsoft.com/office/drawing/2014/main" id="{0EECE331-1CE8-46DC-867B-40E969056BB1}"/>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10" name="Rectangle 9">
            <a:extLst>
              <a:ext uri="{FF2B5EF4-FFF2-40B4-BE49-F238E27FC236}">
                <a16:creationId xmlns:a16="http://schemas.microsoft.com/office/drawing/2014/main" id="{4ABF422D-A170-4478-841D-59B0FAC3856E}"/>
              </a:ext>
            </a:extLst>
          </p:cNvPr>
          <p:cNvSpPr/>
          <p:nvPr/>
        </p:nvSpPr>
        <p:spPr>
          <a:xfrm>
            <a:off x="103032" y="51516"/>
            <a:ext cx="12192000" cy="1077218"/>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Here is a regular octagon. </a:t>
            </a:r>
          </a:p>
          <a:p>
            <a:r>
              <a:rPr lang="en-GB" sz="3200" b="1" dirty="0">
                <a:latin typeface="Calibri" panose="020F0502020204030204" pitchFamily="34" charset="0"/>
                <a:ea typeface="Calibri" panose="020F0502020204030204" pitchFamily="34" charset="0"/>
                <a:cs typeface="Times New Roman" panose="02020603050405020304" pitchFamily="18" charset="0"/>
              </a:rPr>
              <a:t>Join three of the dots to make an isosceles triangle.</a:t>
            </a:r>
            <a:endParaRPr lang="en-GB" sz="3200" b="1" dirty="0">
              <a:latin typeface="Calibri" panose="020F0502020204030204" pitchFamily="34" charset="0"/>
            </a:endParaRPr>
          </a:p>
        </p:txBody>
      </p:sp>
    </p:spTree>
    <p:extLst>
      <p:ext uri="{BB962C8B-B14F-4D97-AF65-F5344CB8AC3E}">
        <p14:creationId xmlns:p14="http://schemas.microsoft.com/office/powerpoint/2010/main" val="11291535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4CBBF9-0661-46FF-BE58-0A1E668B37FC}"/>
              </a:ext>
            </a:extLst>
          </p:cNvPr>
          <p:cNvPicPr>
            <a:picLocks noChangeAspect="1"/>
          </p:cNvPicPr>
          <p:nvPr/>
        </p:nvPicPr>
        <p:blipFill>
          <a:blip r:embed="rId3"/>
          <a:stretch>
            <a:fillRect/>
          </a:stretch>
        </p:blipFill>
        <p:spPr>
          <a:xfrm>
            <a:off x="717453" y="1275841"/>
            <a:ext cx="5521250" cy="5247141"/>
          </a:xfrm>
          <a:prstGeom prst="rect">
            <a:avLst/>
          </a:prstGeom>
        </p:spPr>
      </p:pic>
      <p:grpSp>
        <p:nvGrpSpPr>
          <p:cNvPr id="16" name="Group 15">
            <a:extLst>
              <a:ext uri="{FF2B5EF4-FFF2-40B4-BE49-F238E27FC236}">
                <a16:creationId xmlns:a16="http://schemas.microsoft.com/office/drawing/2014/main" id="{D72FF974-F25D-47DF-869D-3A51133E6534}"/>
              </a:ext>
            </a:extLst>
          </p:cNvPr>
          <p:cNvGrpSpPr/>
          <p:nvPr/>
        </p:nvGrpSpPr>
        <p:grpSpPr>
          <a:xfrm rot="16200000">
            <a:off x="1768478" y="2187756"/>
            <a:ext cx="3419198" cy="4816677"/>
            <a:chOff x="1069675" y="1500996"/>
            <a:chExt cx="3419198" cy="4816677"/>
          </a:xfrm>
        </p:grpSpPr>
        <p:cxnSp>
          <p:nvCxnSpPr>
            <p:cNvPr id="4" name="Straight Connector 3">
              <a:extLst>
                <a:ext uri="{FF2B5EF4-FFF2-40B4-BE49-F238E27FC236}">
                  <a16:creationId xmlns:a16="http://schemas.microsoft.com/office/drawing/2014/main" id="{36D262BF-3F4D-41DC-8C42-BA2E5BA54D1A}"/>
                </a:ext>
              </a:extLst>
            </p:cNvPr>
            <p:cNvCxnSpPr>
              <a:cxnSpLocks/>
            </p:cNvCxnSpPr>
            <p:nvPr/>
          </p:nvCxnSpPr>
          <p:spPr>
            <a:xfrm>
              <a:off x="1069675" y="4882551"/>
              <a:ext cx="3419198" cy="143512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3102D53-36A9-4173-B9E4-61C340A71845}"/>
                </a:ext>
              </a:extLst>
            </p:cNvPr>
            <p:cNvCxnSpPr>
              <a:cxnSpLocks/>
            </p:cNvCxnSpPr>
            <p:nvPr/>
          </p:nvCxnSpPr>
          <p:spPr>
            <a:xfrm>
              <a:off x="4488873" y="1500996"/>
              <a:ext cx="0" cy="481667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BBAFB56-A7C5-4891-BFE8-38527391F164}"/>
                </a:ext>
              </a:extLst>
            </p:cNvPr>
            <p:cNvCxnSpPr>
              <a:cxnSpLocks/>
            </p:cNvCxnSpPr>
            <p:nvPr/>
          </p:nvCxnSpPr>
          <p:spPr>
            <a:xfrm flipH="1">
              <a:off x="1069675" y="1500996"/>
              <a:ext cx="3419198" cy="33815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8" name="Rectangle 7">
            <a:extLst>
              <a:ext uri="{FF2B5EF4-FFF2-40B4-BE49-F238E27FC236}">
                <a16:creationId xmlns:a16="http://schemas.microsoft.com/office/drawing/2014/main" id="{8A737320-6951-4E1A-8AE5-28068C5E7865}"/>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10" name="Rectangle 9">
            <a:extLst>
              <a:ext uri="{FF2B5EF4-FFF2-40B4-BE49-F238E27FC236}">
                <a16:creationId xmlns:a16="http://schemas.microsoft.com/office/drawing/2014/main" id="{159584C7-4589-4262-AE7A-2CAE85E87BFC}"/>
              </a:ext>
            </a:extLst>
          </p:cNvPr>
          <p:cNvSpPr/>
          <p:nvPr/>
        </p:nvSpPr>
        <p:spPr>
          <a:xfrm>
            <a:off x="103032" y="51516"/>
            <a:ext cx="12192000" cy="1077218"/>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Here is a regular octagon. </a:t>
            </a:r>
          </a:p>
          <a:p>
            <a:r>
              <a:rPr lang="en-GB" sz="3200" b="1" dirty="0">
                <a:latin typeface="Calibri" panose="020F0502020204030204" pitchFamily="34" charset="0"/>
                <a:ea typeface="Calibri" panose="020F0502020204030204" pitchFamily="34" charset="0"/>
                <a:cs typeface="Times New Roman" panose="02020603050405020304" pitchFamily="18" charset="0"/>
              </a:rPr>
              <a:t>Join three of the dots to make an isosceles triangle.</a:t>
            </a:r>
            <a:endParaRPr lang="en-GB" sz="3200" b="1" dirty="0">
              <a:latin typeface="Calibri" panose="020F0502020204030204" pitchFamily="34" charset="0"/>
            </a:endParaRPr>
          </a:p>
        </p:txBody>
      </p:sp>
    </p:spTree>
    <p:extLst>
      <p:ext uri="{BB962C8B-B14F-4D97-AF65-F5344CB8AC3E}">
        <p14:creationId xmlns:p14="http://schemas.microsoft.com/office/powerpoint/2010/main" val="36410950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4CBBF9-0661-46FF-BE58-0A1E668B37FC}"/>
              </a:ext>
            </a:extLst>
          </p:cNvPr>
          <p:cNvPicPr>
            <a:picLocks noChangeAspect="1"/>
          </p:cNvPicPr>
          <p:nvPr/>
        </p:nvPicPr>
        <p:blipFill>
          <a:blip r:embed="rId3"/>
          <a:stretch>
            <a:fillRect/>
          </a:stretch>
        </p:blipFill>
        <p:spPr>
          <a:xfrm>
            <a:off x="717453" y="1275841"/>
            <a:ext cx="5521250" cy="5247141"/>
          </a:xfrm>
          <a:prstGeom prst="rect">
            <a:avLst/>
          </a:prstGeom>
        </p:spPr>
      </p:pic>
      <p:grpSp>
        <p:nvGrpSpPr>
          <p:cNvPr id="16" name="Group 15">
            <a:extLst>
              <a:ext uri="{FF2B5EF4-FFF2-40B4-BE49-F238E27FC236}">
                <a16:creationId xmlns:a16="http://schemas.microsoft.com/office/drawing/2014/main" id="{D72FF974-F25D-47DF-869D-3A51133E6534}"/>
              </a:ext>
            </a:extLst>
          </p:cNvPr>
          <p:cNvGrpSpPr/>
          <p:nvPr/>
        </p:nvGrpSpPr>
        <p:grpSpPr>
          <a:xfrm rot="18901703">
            <a:off x="1260478" y="1984555"/>
            <a:ext cx="3419198" cy="4816677"/>
            <a:chOff x="1069675" y="1500996"/>
            <a:chExt cx="3419198" cy="4816677"/>
          </a:xfrm>
        </p:grpSpPr>
        <p:cxnSp>
          <p:nvCxnSpPr>
            <p:cNvPr id="4" name="Straight Connector 3">
              <a:extLst>
                <a:ext uri="{FF2B5EF4-FFF2-40B4-BE49-F238E27FC236}">
                  <a16:creationId xmlns:a16="http://schemas.microsoft.com/office/drawing/2014/main" id="{36D262BF-3F4D-41DC-8C42-BA2E5BA54D1A}"/>
                </a:ext>
              </a:extLst>
            </p:cNvPr>
            <p:cNvCxnSpPr>
              <a:cxnSpLocks/>
            </p:cNvCxnSpPr>
            <p:nvPr/>
          </p:nvCxnSpPr>
          <p:spPr>
            <a:xfrm>
              <a:off x="1069675" y="4882551"/>
              <a:ext cx="3419198" cy="143512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3102D53-36A9-4173-B9E4-61C340A71845}"/>
                </a:ext>
              </a:extLst>
            </p:cNvPr>
            <p:cNvCxnSpPr>
              <a:cxnSpLocks/>
            </p:cNvCxnSpPr>
            <p:nvPr/>
          </p:nvCxnSpPr>
          <p:spPr>
            <a:xfrm>
              <a:off x="4488873" y="1500996"/>
              <a:ext cx="0" cy="481667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BBAFB56-A7C5-4891-BFE8-38527391F164}"/>
                </a:ext>
              </a:extLst>
            </p:cNvPr>
            <p:cNvCxnSpPr>
              <a:cxnSpLocks/>
            </p:cNvCxnSpPr>
            <p:nvPr/>
          </p:nvCxnSpPr>
          <p:spPr>
            <a:xfrm flipH="1">
              <a:off x="1069675" y="1500996"/>
              <a:ext cx="3419198" cy="33815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8" name="Rectangle 7">
            <a:extLst>
              <a:ext uri="{FF2B5EF4-FFF2-40B4-BE49-F238E27FC236}">
                <a16:creationId xmlns:a16="http://schemas.microsoft.com/office/drawing/2014/main" id="{B50ACE86-6CAC-4BE9-A914-7EC3F5879919}"/>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10" name="Rectangle 9">
            <a:extLst>
              <a:ext uri="{FF2B5EF4-FFF2-40B4-BE49-F238E27FC236}">
                <a16:creationId xmlns:a16="http://schemas.microsoft.com/office/drawing/2014/main" id="{B7E63215-3E69-488D-91CD-198988076682}"/>
              </a:ext>
            </a:extLst>
          </p:cNvPr>
          <p:cNvSpPr/>
          <p:nvPr/>
        </p:nvSpPr>
        <p:spPr>
          <a:xfrm>
            <a:off x="103032" y="51516"/>
            <a:ext cx="12192000" cy="1077218"/>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Here is a regular octagon. </a:t>
            </a:r>
          </a:p>
          <a:p>
            <a:r>
              <a:rPr lang="en-GB" sz="3200" b="1" dirty="0">
                <a:latin typeface="Calibri" panose="020F0502020204030204" pitchFamily="34" charset="0"/>
                <a:ea typeface="Calibri" panose="020F0502020204030204" pitchFamily="34" charset="0"/>
                <a:cs typeface="Times New Roman" panose="02020603050405020304" pitchFamily="18" charset="0"/>
              </a:rPr>
              <a:t>Join three of the dots to make an isosceles triangle.</a:t>
            </a:r>
            <a:endParaRPr lang="en-GB" sz="3200" b="1" dirty="0">
              <a:latin typeface="Calibri" panose="020F0502020204030204" pitchFamily="34" charset="0"/>
            </a:endParaRPr>
          </a:p>
        </p:txBody>
      </p:sp>
    </p:spTree>
    <p:extLst>
      <p:ext uri="{BB962C8B-B14F-4D97-AF65-F5344CB8AC3E}">
        <p14:creationId xmlns:p14="http://schemas.microsoft.com/office/powerpoint/2010/main" val="9457287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4CBBF9-0661-46FF-BE58-0A1E668B37FC}"/>
              </a:ext>
            </a:extLst>
          </p:cNvPr>
          <p:cNvPicPr>
            <a:picLocks noChangeAspect="1"/>
          </p:cNvPicPr>
          <p:nvPr/>
        </p:nvPicPr>
        <p:blipFill>
          <a:blip r:embed="rId3"/>
          <a:stretch>
            <a:fillRect/>
          </a:stretch>
        </p:blipFill>
        <p:spPr>
          <a:xfrm>
            <a:off x="717453" y="1275841"/>
            <a:ext cx="5521250" cy="5247141"/>
          </a:xfrm>
          <a:prstGeom prst="rect">
            <a:avLst/>
          </a:prstGeom>
        </p:spPr>
      </p:pic>
      <p:grpSp>
        <p:nvGrpSpPr>
          <p:cNvPr id="14" name="Group 13">
            <a:extLst>
              <a:ext uri="{FF2B5EF4-FFF2-40B4-BE49-F238E27FC236}">
                <a16:creationId xmlns:a16="http://schemas.microsoft.com/office/drawing/2014/main" id="{3FFBC827-4E10-429A-AF02-D091DBE04826}"/>
              </a:ext>
            </a:extLst>
          </p:cNvPr>
          <p:cNvGrpSpPr/>
          <p:nvPr/>
        </p:nvGrpSpPr>
        <p:grpSpPr>
          <a:xfrm>
            <a:off x="1069674" y="1500996"/>
            <a:ext cx="4794097" cy="3404833"/>
            <a:chOff x="1069674" y="1500996"/>
            <a:chExt cx="4794097" cy="3404833"/>
          </a:xfrm>
        </p:grpSpPr>
        <p:cxnSp>
          <p:nvCxnSpPr>
            <p:cNvPr id="4" name="Straight Connector 3">
              <a:extLst>
                <a:ext uri="{FF2B5EF4-FFF2-40B4-BE49-F238E27FC236}">
                  <a16:creationId xmlns:a16="http://schemas.microsoft.com/office/drawing/2014/main" id="{36D262BF-3F4D-41DC-8C42-BA2E5BA54D1A}"/>
                </a:ext>
              </a:extLst>
            </p:cNvPr>
            <p:cNvCxnSpPr>
              <a:cxnSpLocks/>
            </p:cNvCxnSpPr>
            <p:nvPr/>
          </p:nvCxnSpPr>
          <p:spPr>
            <a:xfrm>
              <a:off x="1069674" y="2917371"/>
              <a:ext cx="4794097" cy="198845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3102D53-36A9-4173-B9E4-61C340A71845}"/>
                </a:ext>
              </a:extLst>
            </p:cNvPr>
            <p:cNvCxnSpPr>
              <a:cxnSpLocks/>
            </p:cNvCxnSpPr>
            <p:nvPr/>
          </p:nvCxnSpPr>
          <p:spPr>
            <a:xfrm>
              <a:off x="4488873" y="1500996"/>
              <a:ext cx="1374898" cy="340483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BBAFB56-A7C5-4891-BFE8-38527391F164}"/>
                </a:ext>
              </a:extLst>
            </p:cNvPr>
            <p:cNvCxnSpPr>
              <a:cxnSpLocks/>
            </p:cNvCxnSpPr>
            <p:nvPr/>
          </p:nvCxnSpPr>
          <p:spPr>
            <a:xfrm flipH="1">
              <a:off x="1132114" y="1500996"/>
              <a:ext cx="3356760" cy="141637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8" name="Rectangle 7">
            <a:extLst>
              <a:ext uri="{FF2B5EF4-FFF2-40B4-BE49-F238E27FC236}">
                <a16:creationId xmlns:a16="http://schemas.microsoft.com/office/drawing/2014/main" id="{6747797C-A90E-4434-AADD-5828238A30F6}"/>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10" name="Rectangle 9">
            <a:extLst>
              <a:ext uri="{FF2B5EF4-FFF2-40B4-BE49-F238E27FC236}">
                <a16:creationId xmlns:a16="http://schemas.microsoft.com/office/drawing/2014/main" id="{EF4A5244-AB2A-4B19-BD53-7B2A92353802}"/>
              </a:ext>
            </a:extLst>
          </p:cNvPr>
          <p:cNvSpPr/>
          <p:nvPr/>
        </p:nvSpPr>
        <p:spPr>
          <a:xfrm>
            <a:off x="103032" y="51516"/>
            <a:ext cx="12192000" cy="1077218"/>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Here is a regular octagon. </a:t>
            </a:r>
          </a:p>
          <a:p>
            <a:r>
              <a:rPr lang="en-GB" sz="3200" b="1" dirty="0">
                <a:latin typeface="Calibri" panose="020F0502020204030204" pitchFamily="34" charset="0"/>
                <a:ea typeface="Calibri" panose="020F0502020204030204" pitchFamily="34" charset="0"/>
                <a:cs typeface="Times New Roman" panose="02020603050405020304" pitchFamily="18" charset="0"/>
              </a:rPr>
              <a:t>Join three of the dots to make an isosceles triangle.</a:t>
            </a:r>
            <a:endParaRPr lang="en-GB" sz="3200" b="1" dirty="0">
              <a:latin typeface="Calibri" panose="020F0502020204030204" pitchFamily="34" charset="0"/>
            </a:endParaRPr>
          </a:p>
        </p:txBody>
      </p:sp>
    </p:spTree>
    <p:extLst>
      <p:ext uri="{BB962C8B-B14F-4D97-AF65-F5344CB8AC3E}">
        <p14:creationId xmlns:p14="http://schemas.microsoft.com/office/powerpoint/2010/main" val="62537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4CBBF9-0661-46FF-BE58-0A1E668B37FC}"/>
              </a:ext>
            </a:extLst>
          </p:cNvPr>
          <p:cNvPicPr>
            <a:picLocks noChangeAspect="1"/>
          </p:cNvPicPr>
          <p:nvPr/>
        </p:nvPicPr>
        <p:blipFill>
          <a:blip r:embed="rId3"/>
          <a:stretch>
            <a:fillRect/>
          </a:stretch>
        </p:blipFill>
        <p:spPr>
          <a:xfrm>
            <a:off x="717453" y="1275841"/>
            <a:ext cx="5521250" cy="5247141"/>
          </a:xfrm>
          <a:prstGeom prst="rect">
            <a:avLst/>
          </a:prstGeom>
        </p:spPr>
      </p:pic>
      <p:sp>
        <p:nvSpPr>
          <p:cNvPr id="2" name="Rectangle 1">
            <a:extLst>
              <a:ext uri="{FF2B5EF4-FFF2-40B4-BE49-F238E27FC236}">
                <a16:creationId xmlns:a16="http://schemas.microsoft.com/office/drawing/2014/main" id="{8298B16B-7157-4BFF-874A-57BE8CBA1D68}"/>
              </a:ext>
            </a:extLst>
          </p:cNvPr>
          <p:cNvSpPr/>
          <p:nvPr/>
        </p:nvSpPr>
        <p:spPr>
          <a:xfrm>
            <a:off x="103032" y="51516"/>
            <a:ext cx="12192000" cy="1077218"/>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Here is a regular octagon. </a:t>
            </a:r>
          </a:p>
          <a:p>
            <a:r>
              <a:rPr lang="en-GB" sz="3200" b="1" dirty="0">
                <a:latin typeface="Calibri" panose="020F0502020204030204" pitchFamily="34" charset="0"/>
                <a:ea typeface="Calibri" panose="020F0502020204030204" pitchFamily="34" charset="0"/>
                <a:cs typeface="Times New Roman" panose="02020603050405020304" pitchFamily="18" charset="0"/>
              </a:rPr>
              <a:t>Join three of the dots to make an isosceles triangle.</a:t>
            </a:r>
            <a:endParaRPr lang="en-GB" sz="3200" b="1" dirty="0">
              <a:latin typeface="Calibri" panose="020F0502020204030204" pitchFamily="34" charset="0"/>
            </a:endParaRPr>
          </a:p>
        </p:txBody>
      </p:sp>
      <p:grpSp>
        <p:nvGrpSpPr>
          <p:cNvPr id="15" name="Group 14">
            <a:extLst>
              <a:ext uri="{FF2B5EF4-FFF2-40B4-BE49-F238E27FC236}">
                <a16:creationId xmlns:a16="http://schemas.microsoft.com/office/drawing/2014/main" id="{C7D83A65-C204-418B-95AA-4EFBCB56F75C}"/>
              </a:ext>
            </a:extLst>
          </p:cNvPr>
          <p:cNvGrpSpPr/>
          <p:nvPr/>
        </p:nvGrpSpPr>
        <p:grpSpPr>
          <a:xfrm>
            <a:off x="2375959" y="1500995"/>
            <a:ext cx="3531355" cy="1416376"/>
            <a:chOff x="2375959" y="1500995"/>
            <a:chExt cx="3531355" cy="1416376"/>
          </a:xfrm>
        </p:grpSpPr>
        <p:cxnSp>
          <p:nvCxnSpPr>
            <p:cNvPr id="4" name="Straight Connector 3">
              <a:extLst>
                <a:ext uri="{FF2B5EF4-FFF2-40B4-BE49-F238E27FC236}">
                  <a16:creationId xmlns:a16="http://schemas.microsoft.com/office/drawing/2014/main" id="{36D262BF-3F4D-41DC-8C42-BA2E5BA54D1A}"/>
                </a:ext>
              </a:extLst>
            </p:cNvPr>
            <p:cNvCxnSpPr>
              <a:cxnSpLocks/>
            </p:cNvCxnSpPr>
            <p:nvPr/>
          </p:nvCxnSpPr>
          <p:spPr>
            <a:xfrm>
              <a:off x="2375959" y="1500995"/>
              <a:ext cx="3531355" cy="141637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3102D53-36A9-4173-B9E4-61C340A71845}"/>
                </a:ext>
              </a:extLst>
            </p:cNvPr>
            <p:cNvCxnSpPr>
              <a:cxnSpLocks/>
            </p:cNvCxnSpPr>
            <p:nvPr/>
          </p:nvCxnSpPr>
          <p:spPr>
            <a:xfrm>
              <a:off x="4488873" y="1500996"/>
              <a:ext cx="1418441" cy="141637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BBAFB56-A7C5-4891-BFE8-38527391F164}"/>
                </a:ext>
              </a:extLst>
            </p:cNvPr>
            <p:cNvCxnSpPr>
              <a:cxnSpLocks/>
            </p:cNvCxnSpPr>
            <p:nvPr/>
          </p:nvCxnSpPr>
          <p:spPr>
            <a:xfrm flipH="1">
              <a:off x="2496457" y="1500996"/>
              <a:ext cx="1992418"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8" name="Rectangle 7">
            <a:extLst>
              <a:ext uri="{FF2B5EF4-FFF2-40B4-BE49-F238E27FC236}">
                <a16:creationId xmlns:a16="http://schemas.microsoft.com/office/drawing/2014/main" id="{D54DAC38-F961-47C2-9DEC-641989709200}"/>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1497501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A9C42-BE0D-4FF4-B41A-A79B08A683A0}"/>
              </a:ext>
            </a:extLst>
          </p:cNvPr>
          <p:cNvSpPr>
            <a:spLocks noGrp="1"/>
          </p:cNvSpPr>
          <p:nvPr>
            <p:ph type="title"/>
          </p:nvPr>
        </p:nvSpPr>
        <p:spPr/>
        <p:txBody>
          <a:bodyPr/>
          <a:lstStyle/>
          <a:p>
            <a:r>
              <a:rPr lang="en-GB" dirty="0"/>
              <a:t>Recognise equilateral triangles</a:t>
            </a:r>
          </a:p>
        </p:txBody>
      </p:sp>
      <p:sp>
        <p:nvSpPr>
          <p:cNvPr id="3" name="Content Placeholder 2">
            <a:extLst>
              <a:ext uri="{FF2B5EF4-FFF2-40B4-BE49-F238E27FC236}">
                <a16:creationId xmlns:a16="http://schemas.microsoft.com/office/drawing/2014/main" id="{47DE9F5E-59CB-4242-A367-C36D9E84BEAC}"/>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1458408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1824F5A-3331-4CCC-8A3E-6C51566CFF67}"/>
              </a:ext>
            </a:extLst>
          </p:cNvPr>
          <p:cNvSpPr/>
          <p:nvPr/>
        </p:nvSpPr>
        <p:spPr>
          <a:xfrm>
            <a:off x="103032" y="51516"/>
            <a:ext cx="6096000" cy="1077218"/>
          </a:xfrm>
          <a:prstGeom prst="rect">
            <a:avLst/>
          </a:prstGeom>
        </p:spPr>
        <p:txBody>
          <a:bodyPr>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Complete this sentence.</a:t>
            </a:r>
          </a:p>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All equilateral triangles have</a:t>
            </a:r>
          </a:p>
        </p:txBody>
      </p:sp>
      <p:sp>
        <p:nvSpPr>
          <p:cNvPr id="4" name="Rectangle 3">
            <a:extLst>
              <a:ext uri="{FF2B5EF4-FFF2-40B4-BE49-F238E27FC236}">
                <a16:creationId xmlns:a16="http://schemas.microsoft.com/office/drawing/2014/main" id="{C8036A95-01C6-47E8-BAB1-093876FBC124}"/>
              </a:ext>
            </a:extLst>
          </p:cNvPr>
          <p:cNvSpPr/>
          <p:nvPr/>
        </p:nvSpPr>
        <p:spPr>
          <a:xfrm>
            <a:off x="703908" y="1128734"/>
            <a:ext cx="5615956" cy="523220"/>
          </a:xfrm>
          <a:prstGeom prst="rect">
            <a:avLst/>
          </a:prstGeom>
        </p:spPr>
        <p:txBody>
          <a:bodyPr wrap="square">
            <a:spAutoFit/>
          </a:bodyPr>
          <a:lstStyle/>
          <a:p>
            <a:r>
              <a:rPr lang="en-GB" sz="2800" b="1" dirty="0">
                <a:solidFill>
                  <a:srgbClr val="FF0000"/>
                </a:solidFill>
                <a:latin typeface="Arial Black" panose="020B0A04020102020204" pitchFamily="34" charset="0"/>
              </a:rPr>
              <a:t>sides of the same length</a:t>
            </a:r>
          </a:p>
        </p:txBody>
      </p:sp>
      <p:sp>
        <p:nvSpPr>
          <p:cNvPr id="5" name="Rectangle 4">
            <a:extLst>
              <a:ext uri="{FF2B5EF4-FFF2-40B4-BE49-F238E27FC236}">
                <a16:creationId xmlns:a16="http://schemas.microsoft.com/office/drawing/2014/main" id="{58D34A6C-2B1B-4A01-9502-611C0A6BBBA1}"/>
              </a:ext>
            </a:extLst>
          </p:cNvPr>
          <p:cNvSpPr/>
          <p:nvPr/>
        </p:nvSpPr>
        <p:spPr>
          <a:xfrm>
            <a:off x="703908" y="1682730"/>
            <a:ext cx="5851585" cy="523220"/>
          </a:xfrm>
          <a:prstGeom prst="rect">
            <a:avLst/>
          </a:prstGeom>
        </p:spPr>
        <p:txBody>
          <a:bodyPr wrap="square">
            <a:spAutoFit/>
          </a:bodyPr>
          <a:lstStyle/>
          <a:p>
            <a:r>
              <a:rPr lang="en-GB" sz="2800" b="1" dirty="0">
                <a:solidFill>
                  <a:srgbClr val="FF0000"/>
                </a:solidFill>
                <a:latin typeface="Arial Black" panose="020B0A04020102020204" pitchFamily="34" charset="0"/>
              </a:rPr>
              <a:t>angles of the same size (60°)</a:t>
            </a:r>
          </a:p>
        </p:txBody>
      </p:sp>
      <p:sp>
        <p:nvSpPr>
          <p:cNvPr id="6" name="Rectangle 5">
            <a:extLst>
              <a:ext uri="{FF2B5EF4-FFF2-40B4-BE49-F238E27FC236}">
                <a16:creationId xmlns:a16="http://schemas.microsoft.com/office/drawing/2014/main" id="{47A43F1A-796B-41C4-B54C-D8799F3B3DE6}"/>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21782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D5BDA90-7022-4270-B593-5173BFFA0510}"/>
              </a:ext>
            </a:extLst>
          </p:cNvPr>
          <p:cNvSpPr/>
          <p:nvPr/>
        </p:nvSpPr>
        <p:spPr>
          <a:xfrm>
            <a:off x="103032" y="51516"/>
            <a:ext cx="8564450" cy="1569660"/>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Two of the angles in a triangle are 70° and 40°. </a:t>
            </a:r>
          </a:p>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Jack says, ‘The triangle is equilateral.’ </a:t>
            </a:r>
          </a:p>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Explain why Jack is not correct. </a:t>
            </a:r>
          </a:p>
        </p:txBody>
      </p:sp>
      <p:sp>
        <p:nvSpPr>
          <p:cNvPr id="3" name="Rectangle 2">
            <a:extLst>
              <a:ext uri="{FF2B5EF4-FFF2-40B4-BE49-F238E27FC236}">
                <a16:creationId xmlns:a16="http://schemas.microsoft.com/office/drawing/2014/main" id="{3665ECB2-760D-4170-BF2F-B6143AF95CB0}"/>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4" name="Rectangle 3">
            <a:extLst>
              <a:ext uri="{FF2B5EF4-FFF2-40B4-BE49-F238E27FC236}">
                <a16:creationId xmlns:a16="http://schemas.microsoft.com/office/drawing/2014/main" id="{CD2EA499-627A-4DC6-9D80-9272901109D3}"/>
              </a:ext>
            </a:extLst>
          </p:cNvPr>
          <p:cNvSpPr/>
          <p:nvPr/>
        </p:nvSpPr>
        <p:spPr>
          <a:xfrm>
            <a:off x="843392" y="1775720"/>
            <a:ext cx="7479197" cy="954107"/>
          </a:xfrm>
          <a:prstGeom prst="rect">
            <a:avLst/>
          </a:prstGeom>
        </p:spPr>
        <p:txBody>
          <a:bodyPr wrap="square">
            <a:spAutoFit/>
          </a:bodyPr>
          <a:lstStyle/>
          <a:p>
            <a:r>
              <a:rPr lang="en-GB" sz="2800" b="1" dirty="0">
                <a:solidFill>
                  <a:srgbClr val="FF0000"/>
                </a:solidFill>
                <a:latin typeface="Arial Black" panose="020B0A04020102020204" pitchFamily="34" charset="0"/>
              </a:rPr>
              <a:t>The angles in an equilateral triangle are always the same (60°)</a:t>
            </a:r>
          </a:p>
        </p:txBody>
      </p:sp>
    </p:spTree>
    <p:extLst>
      <p:ext uri="{BB962C8B-B14F-4D97-AF65-F5344CB8AC3E}">
        <p14:creationId xmlns:p14="http://schemas.microsoft.com/office/powerpoint/2010/main" val="1707124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9045A3-06E8-4CC7-BE66-F72F0723D2D5}"/>
              </a:ext>
            </a:extLst>
          </p:cNvPr>
          <p:cNvSpPr/>
          <p:nvPr/>
        </p:nvSpPr>
        <p:spPr>
          <a:xfrm>
            <a:off x="103032" y="48384"/>
            <a:ext cx="4597052" cy="2554545"/>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Here are six triangles. One of them is an equilateral triangle. Put a tick in the equilateral triangle.</a:t>
            </a:r>
          </a:p>
        </p:txBody>
      </p:sp>
      <p:pic>
        <p:nvPicPr>
          <p:cNvPr id="3" name="Picture 2" descr="https://app.doublestruck.eu/content/K2_REAS/HTML/Q/Q98A10_files/image003.jpg">
            <a:extLst>
              <a:ext uri="{FF2B5EF4-FFF2-40B4-BE49-F238E27FC236}">
                <a16:creationId xmlns:a16="http://schemas.microsoft.com/office/drawing/2014/main" id="{6DA7C2C7-75E5-4FC3-89F4-95FA37B1B96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7052" y="189293"/>
            <a:ext cx="7324608" cy="4117295"/>
          </a:xfrm>
          <a:prstGeom prst="rect">
            <a:avLst/>
          </a:prstGeom>
          <a:noFill/>
          <a:ln>
            <a:noFill/>
          </a:ln>
        </p:spPr>
      </p:pic>
      <p:sp>
        <p:nvSpPr>
          <p:cNvPr id="6" name="Rectangle 5">
            <a:extLst>
              <a:ext uri="{FF2B5EF4-FFF2-40B4-BE49-F238E27FC236}">
                <a16:creationId xmlns:a16="http://schemas.microsoft.com/office/drawing/2014/main" id="{D5EDF25B-35C8-406F-8C41-013212A908F2}"/>
              </a:ext>
            </a:extLst>
          </p:cNvPr>
          <p:cNvSpPr/>
          <p:nvPr/>
        </p:nvSpPr>
        <p:spPr>
          <a:xfrm>
            <a:off x="10650320" y="808732"/>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7" name="Rectangle 6">
            <a:extLst>
              <a:ext uri="{FF2B5EF4-FFF2-40B4-BE49-F238E27FC236}">
                <a16:creationId xmlns:a16="http://schemas.microsoft.com/office/drawing/2014/main" id="{7706B481-3E38-4567-BC8A-1202BF6DA0D2}"/>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2717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A840D82-4E1E-4555-B56F-2745ABDA3820}"/>
              </a:ext>
            </a:extLst>
          </p:cNvPr>
          <p:cNvPicPr>
            <a:picLocks noChangeAspect="1"/>
          </p:cNvPicPr>
          <p:nvPr/>
        </p:nvPicPr>
        <p:blipFill>
          <a:blip r:embed="rId3"/>
          <a:stretch>
            <a:fillRect/>
          </a:stretch>
        </p:blipFill>
        <p:spPr>
          <a:xfrm>
            <a:off x="299441" y="1352990"/>
            <a:ext cx="6261908" cy="5105868"/>
          </a:xfrm>
          <a:prstGeom prst="rect">
            <a:avLst/>
          </a:prstGeom>
        </p:spPr>
      </p:pic>
      <p:grpSp>
        <p:nvGrpSpPr>
          <p:cNvPr id="11" name="Group 10">
            <a:extLst>
              <a:ext uri="{FF2B5EF4-FFF2-40B4-BE49-F238E27FC236}">
                <a16:creationId xmlns:a16="http://schemas.microsoft.com/office/drawing/2014/main" id="{D384486F-831D-4A86-BD86-C88314759122}"/>
              </a:ext>
            </a:extLst>
          </p:cNvPr>
          <p:cNvGrpSpPr/>
          <p:nvPr/>
        </p:nvGrpSpPr>
        <p:grpSpPr>
          <a:xfrm>
            <a:off x="663274" y="1512698"/>
            <a:ext cx="4126440" cy="4742959"/>
            <a:chOff x="663274" y="1512698"/>
            <a:chExt cx="4126440" cy="4742959"/>
          </a:xfrm>
        </p:grpSpPr>
        <p:cxnSp>
          <p:nvCxnSpPr>
            <p:cNvPr id="5" name="Straight Connector 4">
              <a:extLst>
                <a:ext uri="{FF2B5EF4-FFF2-40B4-BE49-F238E27FC236}">
                  <a16:creationId xmlns:a16="http://schemas.microsoft.com/office/drawing/2014/main" id="{8A8890F1-290F-42BD-B529-D92CE8F12714}"/>
                </a:ext>
              </a:extLst>
            </p:cNvPr>
            <p:cNvCxnSpPr>
              <a:cxnSpLocks/>
            </p:cNvCxnSpPr>
            <p:nvPr/>
          </p:nvCxnSpPr>
          <p:spPr>
            <a:xfrm>
              <a:off x="663274" y="3905924"/>
              <a:ext cx="4126440" cy="234973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352FDE5-7E25-411F-A514-413AB87D96D9}"/>
                </a:ext>
              </a:extLst>
            </p:cNvPr>
            <p:cNvCxnSpPr>
              <a:cxnSpLocks/>
            </p:cNvCxnSpPr>
            <p:nvPr/>
          </p:nvCxnSpPr>
          <p:spPr>
            <a:xfrm>
              <a:off x="4789714" y="1535701"/>
              <a:ext cx="0" cy="471995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B93C48F-E65A-41B4-9D37-E5F5B502529A}"/>
                </a:ext>
              </a:extLst>
            </p:cNvPr>
            <p:cNvCxnSpPr>
              <a:cxnSpLocks/>
            </p:cNvCxnSpPr>
            <p:nvPr/>
          </p:nvCxnSpPr>
          <p:spPr>
            <a:xfrm flipH="1">
              <a:off x="663274" y="1512698"/>
              <a:ext cx="4126440" cy="238298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8" name="Rectangle 7">
            <a:extLst>
              <a:ext uri="{FF2B5EF4-FFF2-40B4-BE49-F238E27FC236}">
                <a16:creationId xmlns:a16="http://schemas.microsoft.com/office/drawing/2014/main" id="{38DD8989-AF13-4150-B3C5-FC9AA47E9C5E}"/>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9" name="Rectangle 8">
            <a:extLst>
              <a:ext uri="{FF2B5EF4-FFF2-40B4-BE49-F238E27FC236}">
                <a16:creationId xmlns:a16="http://schemas.microsoft.com/office/drawing/2014/main" id="{DD454466-48D7-4252-9359-B0538CEC9790}"/>
              </a:ext>
            </a:extLst>
          </p:cNvPr>
          <p:cNvSpPr/>
          <p:nvPr/>
        </p:nvSpPr>
        <p:spPr>
          <a:xfrm>
            <a:off x="115911" y="51516"/>
            <a:ext cx="11320528" cy="1077218"/>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Here is a regular hexagon. </a:t>
            </a: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Join three of the dots to make an equilateral triangle.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4032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A840D82-4E1E-4555-B56F-2745ABDA3820}"/>
              </a:ext>
            </a:extLst>
          </p:cNvPr>
          <p:cNvPicPr>
            <a:picLocks noChangeAspect="1"/>
          </p:cNvPicPr>
          <p:nvPr/>
        </p:nvPicPr>
        <p:blipFill>
          <a:blip r:embed="rId3"/>
          <a:stretch>
            <a:fillRect/>
          </a:stretch>
        </p:blipFill>
        <p:spPr>
          <a:xfrm>
            <a:off x="299441" y="1352990"/>
            <a:ext cx="6261908" cy="5105868"/>
          </a:xfrm>
          <a:prstGeom prst="rect">
            <a:avLst/>
          </a:prstGeom>
        </p:spPr>
      </p:pic>
      <p:grpSp>
        <p:nvGrpSpPr>
          <p:cNvPr id="11" name="Group 10">
            <a:extLst>
              <a:ext uri="{FF2B5EF4-FFF2-40B4-BE49-F238E27FC236}">
                <a16:creationId xmlns:a16="http://schemas.microsoft.com/office/drawing/2014/main" id="{D384486F-831D-4A86-BD86-C88314759122}"/>
              </a:ext>
            </a:extLst>
          </p:cNvPr>
          <p:cNvGrpSpPr/>
          <p:nvPr/>
        </p:nvGrpSpPr>
        <p:grpSpPr>
          <a:xfrm rot="3626491">
            <a:off x="1003584" y="929654"/>
            <a:ext cx="4126440" cy="4742959"/>
            <a:chOff x="663274" y="1512698"/>
            <a:chExt cx="4126440" cy="4742959"/>
          </a:xfrm>
        </p:grpSpPr>
        <p:cxnSp>
          <p:nvCxnSpPr>
            <p:cNvPr id="5" name="Straight Connector 4">
              <a:extLst>
                <a:ext uri="{FF2B5EF4-FFF2-40B4-BE49-F238E27FC236}">
                  <a16:creationId xmlns:a16="http://schemas.microsoft.com/office/drawing/2014/main" id="{8A8890F1-290F-42BD-B529-D92CE8F12714}"/>
                </a:ext>
              </a:extLst>
            </p:cNvPr>
            <p:cNvCxnSpPr>
              <a:cxnSpLocks/>
            </p:cNvCxnSpPr>
            <p:nvPr/>
          </p:nvCxnSpPr>
          <p:spPr>
            <a:xfrm>
              <a:off x="663274" y="3905924"/>
              <a:ext cx="4126440" cy="234973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352FDE5-7E25-411F-A514-413AB87D96D9}"/>
                </a:ext>
              </a:extLst>
            </p:cNvPr>
            <p:cNvCxnSpPr>
              <a:cxnSpLocks/>
            </p:cNvCxnSpPr>
            <p:nvPr/>
          </p:nvCxnSpPr>
          <p:spPr>
            <a:xfrm>
              <a:off x="4789714" y="1535701"/>
              <a:ext cx="0" cy="471995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B93C48F-E65A-41B4-9D37-E5F5B502529A}"/>
                </a:ext>
              </a:extLst>
            </p:cNvPr>
            <p:cNvCxnSpPr>
              <a:cxnSpLocks/>
            </p:cNvCxnSpPr>
            <p:nvPr/>
          </p:nvCxnSpPr>
          <p:spPr>
            <a:xfrm flipH="1">
              <a:off x="663274" y="1512698"/>
              <a:ext cx="4126440" cy="238298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8" name="Rectangle 7">
            <a:extLst>
              <a:ext uri="{FF2B5EF4-FFF2-40B4-BE49-F238E27FC236}">
                <a16:creationId xmlns:a16="http://schemas.microsoft.com/office/drawing/2014/main" id="{7E90F464-F50F-4839-87AC-B9479BD09D6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9" name="Rectangle 8">
            <a:extLst>
              <a:ext uri="{FF2B5EF4-FFF2-40B4-BE49-F238E27FC236}">
                <a16:creationId xmlns:a16="http://schemas.microsoft.com/office/drawing/2014/main" id="{64A9C421-7D21-45B6-BAE2-6E72F2DD599E}"/>
              </a:ext>
            </a:extLst>
          </p:cNvPr>
          <p:cNvSpPr/>
          <p:nvPr/>
        </p:nvSpPr>
        <p:spPr>
          <a:xfrm>
            <a:off x="115911" y="51516"/>
            <a:ext cx="11320528" cy="1077218"/>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Here is a regular hexagon. </a:t>
            </a: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Join three of the dots to make an equilateral triangle.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45288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E5EA49-D79C-4108-9348-30A2B66FDA6B}"/>
              </a:ext>
            </a:extLst>
          </p:cNvPr>
          <p:cNvPicPr>
            <a:picLocks noChangeAspect="1"/>
          </p:cNvPicPr>
          <p:nvPr/>
        </p:nvPicPr>
        <p:blipFill>
          <a:blip r:embed="rId3"/>
          <a:stretch>
            <a:fillRect/>
          </a:stretch>
        </p:blipFill>
        <p:spPr>
          <a:xfrm>
            <a:off x="1457906" y="1316442"/>
            <a:ext cx="4193200" cy="3555641"/>
          </a:xfrm>
          <a:prstGeom prst="rect">
            <a:avLst/>
          </a:prstGeom>
        </p:spPr>
      </p:pic>
      <p:sp>
        <p:nvSpPr>
          <p:cNvPr id="2" name="Rectangle 1">
            <a:extLst>
              <a:ext uri="{FF2B5EF4-FFF2-40B4-BE49-F238E27FC236}">
                <a16:creationId xmlns:a16="http://schemas.microsoft.com/office/drawing/2014/main" id="{A93A950D-BEC5-4977-A02A-20396A687AB0}"/>
              </a:ext>
            </a:extLst>
          </p:cNvPr>
          <p:cNvSpPr/>
          <p:nvPr/>
        </p:nvSpPr>
        <p:spPr>
          <a:xfrm>
            <a:off x="103032" y="51516"/>
            <a:ext cx="12192000" cy="1077218"/>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These two shaded triangles are each inside a regular hexagon. </a:t>
            </a: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Under each hexagon, tick the correct name of the shaded triangle.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68979735-F254-4210-B1A4-3219F739E04B}"/>
              </a:ext>
            </a:extLst>
          </p:cNvPr>
          <p:cNvSpPr/>
          <p:nvPr/>
        </p:nvSpPr>
        <p:spPr>
          <a:xfrm>
            <a:off x="2307103" y="4872083"/>
            <a:ext cx="2278207" cy="1569660"/>
          </a:xfrm>
          <a:prstGeom prst="rect">
            <a:avLst/>
          </a:prstGeom>
        </p:spPr>
        <p:txBody>
          <a:bodyPr wrap="square">
            <a:spAutoFit/>
          </a:bodyPr>
          <a:lstStyle/>
          <a:p>
            <a:pPr algn="ctr">
              <a:spcAft>
                <a:spcPts val="0"/>
              </a:spcAft>
            </a:pPr>
            <a:r>
              <a:rPr lang="en-US" sz="3200" dirty="0">
                <a:latin typeface="Calibri" panose="020F0502020204030204" pitchFamily="34" charset="0"/>
                <a:ea typeface="Times New Roman" panose="02020603050405020304" pitchFamily="18" charset="0"/>
                <a:cs typeface="Times New Roman" panose="02020603050405020304" pitchFamily="18" charset="0"/>
              </a:rPr>
              <a:t>equilateral  </a:t>
            </a:r>
            <a:endParaRPr lang="en-GB" sz="3200" dirty="0">
              <a:latin typeface="Calibri" panose="020F0502020204030204" pitchFamily="34" charset="0"/>
              <a:ea typeface="Times New Roman" panose="02020603050405020304" pitchFamily="18" charset="0"/>
              <a:cs typeface="Times New Roman" panose="02020603050405020304" pitchFamily="18" charset="0"/>
            </a:endParaRPr>
          </a:p>
          <a:p>
            <a:pPr algn="ctr">
              <a:spcAft>
                <a:spcPts val="0"/>
              </a:spcAft>
            </a:pPr>
            <a:r>
              <a:rPr lang="en-US" sz="3200" dirty="0">
                <a:latin typeface="Calibri" panose="020F0502020204030204" pitchFamily="34" charset="0"/>
                <a:ea typeface="Times New Roman" panose="02020603050405020304" pitchFamily="18" charset="0"/>
                <a:cs typeface="Times New Roman" panose="02020603050405020304" pitchFamily="18" charset="0"/>
              </a:rPr>
              <a:t>isosceles </a:t>
            </a:r>
            <a:endParaRPr lang="en-GB" sz="3200" dirty="0">
              <a:latin typeface="Calibri" panose="020F0502020204030204" pitchFamily="34" charset="0"/>
              <a:ea typeface="Times New Roman" panose="02020603050405020304" pitchFamily="18" charset="0"/>
              <a:cs typeface="Times New Roman" panose="02020603050405020304" pitchFamily="18" charset="0"/>
            </a:endParaRPr>
          </a:p>
          <a:p>
            <a:pPr algn="ctr"/>
            <a:r>
              <a:rPr lang="en-GB" sz="3200" dirty="0">
                <a:latin typeface="Calibri" panose="020F0502020204030204" pitchFamily="34" charset="0"/>
                <a:ea typeface="Calibri" panose="020F0502020204030204" pitchFamily="34" charset="0"/>
                <a:cs typeface="Times New Roman" panose="02020603050405020304" pitchFamily="18" charset="0"/>
              </a:rPr>
              <a:t>scalene</a:t>
            </a:r>
            <a:endParaRPr lang="en-GB" sz="3200" dirty="0">
              <a:latin typeface="Calibri" panose="020F0502020204030204" pitchFamily="34" charset="0"/>
            </a:endParaRPr>
          </a:p>
        </p:txBody>
      </p:sp>
      <p:sp>
        <p:nvSpPr>
          <p:cNvPr id="6" name="Rectangle 5">
            <a:extLst>
              <a:ext uri="{FF2B5EF4-FFF2-40B4-BE49-F238E27FC236}">
                <a16:creationId xmlns:a16="http://schemas.microsoft.com/office/drawing/2014/main" id="{F4C35050-05AF-4DD2-BB56-219046034DBE}"/>
              </a:ext>
            </a:extLst>
          </p:cNvPr>
          <p:cNvSpPr/>
          <p:nvPr/>
        </p:nvSpPr>
        <p:spPr>
          <a:xfrm>
            <a:off x="6434363" y="4917552"/>
            <a:ext cx="2845625" cy="1569660"/>
          </a:xfrm>
          <a:prstGeom prst="rect">
            <a:avLst/>
          </a:prstGeom>
        </p:spPr>
        <p:txBody>
          <a:bodyPr wrap="square">
            <a:spAutoFit/>
          </a:bodyPr>
          <a:lstStyle/>
          <a:p>
            <a:pPr algn="ctr">
              <a:spcAft>
                <a:spcPts val="0"/>
              </a:spcAft>
            </a:pPr>
            <a:r>
              <a:rPr lang="en-US" sz="3200" dirty="0">
                <a:latin typeface="Calibri" panose="020F0502020204030204" pitchFamily="34" charset="0"/>
                <a:ea typeface="Times New Roman" panose="02020603050405020304" pitchFamily="18" charset="0"/>
                <a:cs typeface="Times New Roman" panose="02020603050405020304" pitchFamily="18" charset="0"/>
              </a:rPr>
              <a:t>equilateral  </a:t>
            </a:r>
            <a:endParaRPr lang="en-GB" sz="3200" dirty="0">
              <a:latin typeface="Calibri" panose="020F0502020204030204" pitchFamily="34" charset="0"/>
              <a:ea typeface="Times New Roman" panose="02020603050405020304" pitchFamily="18" charset="0"/>
              <a:cs typeface="Times New Roman" panose="02020603050405020304" pitchFamily="18" charset="0"/>
            </a:endParaRPr>
          </a:p>
          <a:p>
            <a:pPr algn="ctr">
              <a:spcAft>
                <a:spcPts val="0"/>
              </a:spcAft>
            </a:pPr>
            <a:r>
              <a:rPr lang="en-US" sz="3200" dirty="0">
                <a:latin typeface="Calibri" panose="020F0502020204030204" pitchFamily="34" charset="0"/>
                <a:ea typeface="Times New Roman" panose="02020603050405020304" pitchFamily="18" charset="0"/>
                <a:cs typeface="Times New Roman" panose="02020603050405020304" pitchFamily="18" charset="0"/>
              </a:rPr>
              <a:t>isosceles </a:t>
            </a:r>
            <a:endParaRPr lang="en-GB" sz="3200" dirty="0">
              <a:latin typeface="Calibri" panose="020F0502020204030204" pitchFamily="34" charset="0"/>
              <a:ea typeface="Times New Roman" panose="02020603050405020304" pitchFamily="18" charset="0"/>
              <a:cs typeface="Times New Roman" panose="02020603050405020304" pitchFamily="18" charset="0"/>
            </a:endParaRPr>
          </a:p>
          <a:p>
            <a:pPr algn="ctr"/>
            <a:r>
              <a:rPr lang="en-GB" sz="3200" dirty="0">
                <a:latin typeface="Calibri" panose="020F0502020204030204" pitchFamily="34" charset="0"/>
                <a:ea typeface="Calibri" panose="020F0502020204030204" pitchFamily="34" charset="0"/>
                <a:cs typeface="Times New Roman" panose="02020603050405020304" pitchFamily="18" charset="0"/>
              </a:rPr>
              <a:t>scalene</a:t>
            </a:r>
            <a:endParaRPr lang="en-GB" sz="3200" dirty="0">
              <a:latin typeface="Calibri" panose="020F0502020204030204" pitchFamily="34" charset="0"/>
            </a:endParaRPr>
          </a:p>
        </p:txBody>
      </p:sp>
      <p:sp>
        <p:nvSpPr>
          <p:cNvPr id="7" name="Rectangle 6">
            <a:extLst>
              <a:ext uri="{FF2B5EF4-FFF2-40B4-BE49-F238E27FC236}">
                <a16:creationId xmlns:a16="http://schemas.microsoft.com/office/drawing/2014/main" id="{20FE2FA5-5B42-4734-B32A-E474DFDD2B26}"/>
              </a:ext>
            </a:extLst>
          </p:cNvPr>
          <p:cNvSpPr/>
          <p:nvPr/>
        </p:nvSpPr>
        <p:spPr>
          <a:xfrm>
            <a:off x="4190347" y="5238414"/>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8" name="Rectangle 7">
            <a:extLst>
              <a:ext uri="{FF2B5EF4-FFF2-40B4-BE49-F238E27FC236}">
                <a16:creationId xmlns:a16="http://schemas.microsoft.com/office/drawing/2014/main" id="{6B73B172-F815-4807-AC0F-A589665D55D0}"/>
              </a:ext>
            </a:extLst>
          </p:cNvPr>
          <p:cNvSpPr/>
          <p:nvPr/>
        </p:nvSpPr>
        <p:spPr>
          <a:xfrm>
            <a:off x="8484611" y="5740606"/>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9" name="Rectangle 8">
            <a:extLst>
              <a:ext uri="{FF2B5EF4-FFF2-40B4-BE49-F238E27FC236}">
                <a16:creationId xmlns:a16="http://schemas.microsoft.com/office/drawing/2014/main" id="{66D1A011-67E5-41BE-B72B-9A2A0AFCB8BC}"/>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pic>
        <p:nvPicPr>
          <p:cNvPr id="10" name="Picture 9">
            <a:extLst>
              <a:ext uri="{FF2B5EF4-FFF2-40B4-BE49-F238E27FC236}">
                <a16:creationId xmlns:a16="http://schemas.microsoft.com/office/drawing/2014/main" id="{B7BE920C-8141-434D-8E7D-CC7C089AE352}"/>
              </a:ext>
            </a:extLst>
          </p:cNvPr>
          <p:cNvPicPr>
            <a:picLocks noChangeAspect="1"/>
          </p:cNvPicPr>
          <p:nvPr/>
        </p:nvPicPr>
        <p:blipFill>
          <a:blip r:embed="rId4"/>
          <a:stretch>
            <a:fillRect/>
          </a:stretch>
        </p:blipFill>
        <p:spPr>
          <a:xfrm>
            <a:off x="6082837" y="1404768"/>
            <a:ext cx="3838036" cy="3324395"/>
          </a:xfrm>
          <a:prstGeom prst="rect">
            <a:avLst/>
          </a:prstGeom>
        </p:spPr>
      </p:pic>
    </p:spTree>
    <p:extLst>
      <p:ext uri="{BB962C8B-B14F-4D97-AF65-F5344CB8AC3E}">
        <p14:creationId xmlns:p14="http://schemas.microsoft.com/office/powerpoint/2010/main" val="2437722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6B709-A6DA-415A-BB24-DD626272B6D9}"/>
              </a:ext>
            </a:extLst>
          </p:cNvPr>
          <p:cNvSpPr>
            <a:spLocks noGrp="1"/>
          </p:cNvSpPr>
          <p:nvPr>
            <p:ph type="title"/>
          </p:nvPr>
        </p:nvSpPr>
        <p:spPr/>
        <p:txBody>
          <a:bodyPr/>
          <a:lstStyle/>
          <a:p>
            <a:r>
              <a:rPr lang="en-GB" dirty="0"/>
              <a:t>Recognise parallel and perpendicular lines</a:t>
            </a:r>
          </a:p>
        </p:txBody>
      </p:sp>
      <p:sp>
        <p:nvSpPr>
          <p:cNvPr id="3" name="Content Placeholder 2">
            <a:extLst>
              <a:ext uri="{FF2B5EF4-FFF2-40B4-BE49-F238E27FC236}">
                <a16:creationId xmlns:a16="http://schemas.microsoft.com/office/drawing/2014/main" id="{879B42EB-A10E-48D0-AB3B-459CCB11F31E}"/>
              </a:ext>
            </a:extLst>
          </p:cNvPr>
          <p:cNvSpPr>
            <a:spLocks noGrp="1"/>
          </p:cNvSpPr>
          <p:nvPr>
            <p:ph idx="1"/>
          </p:nvPr>
        </p:nvSpPr>
        <p:spPr/>
        <p:txBody>
          <a:bodyPr/>
          <a:lstStyle/>
          <a:p>
            <a:endParaRPr lang="en-GB" dirty="0"/>
          </a:p>
        </p:txBody>
      </p:sp>
    </p:spTree>
    <p:extLst>
      <p:ext uri="{BB962C8B-B14F-4D97-AF65-F5344CB8AC3E}">
        <p14:creationId xmlns:p14="http://schemas.microsoft.com/office/powerpoint/2010/main" val="28079241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BC1F42F-680C-4E1E-9C7E-274E1904758C}"/>
              </a:ext>
            </a:extLst>
          </p:cNvPr>
          <p:cNvPicPr>
            <a:picLocks noChangeAspect="1"/>
          </p:cNvPicPr>
          <p:nvPr/>
        </p:nvPicPr>
        <p:blipFill>
          <a:blip r:embed="rId3"/>
          <a:stretch>
            <a:fillRect/>
          </a:stretch>
        </p:blipFill>
        <p:spPr>
          <a:xfrm>
            <a:off x="5639572" y="103114"/>
            <a:ext cx="6399254" cy="6417261"/>
          </a:xfrm>
          <a:prstGeom prst="rect">
            <a:avLst/>
          </a:prstGeom>
        </p:spPr>
      </p:pic>
      <p:sp>
        <p:nvSpPr>
          <p:cNvPr id="23" name="L-Shape 22">
            <a:extLst>
              <a:ext uri="{FF2B5EF4-FFF2-40B4-BE49-F238E27FC236}">
                <a16:creationId xmlns:a16="http://schemas.microsoft.com/office/drawing/2014/main" id="{C7A402AA-4FDC-4F40-B7DF-DFFA96A5FB14}"/>
              </a:ext>
            </a:extLst>
          </p:cNvPr>
          <p:cNvSpPr/>
          <p:nvPr/>
        </p:nvSpPr>
        <p:spPr>
          <a:xfrm rot="2691130">
            <a:off x="8488405" y="3179443"/>
            <a:ext cx="263236" cy="263236"/>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L-Shape 21">
            <a:extLst>
              <a:ext uri="{FF2B5EF4-FFF2-40B4-BE49-F238E27FC236}">
                <a16:creationId xmlns:a16="http://schemas.microsoft.com/office/drawing/2014/main" id="{2C6D7F0A-7050-427C-9018-A63632287FD8}"/>
              </a:ext>
            </a:extLst>
          </p:cNvPr>
          <p:cNvSpPr/>
          <p:nvPr/>
        </p:nvSpPr>
        <p:spPr>
          <a:xfrm rot="18871082">
            <a:off x="8715265" y="3435946"/>
            <a:ext cx="263236" cy="263236"/>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L-Shape 20">
            <a:extLst>
              <a:ext uri="{FF2B5EF4-FFF2-40B4-BE49-F238E27FC236}">
                <a16:creationId xmlns:a16="http://schemas.microsoft.com/office/drawing/2014/main" id="{F481200C-EAFA-4BDB-9D95-7052F65A2AE9}"/>
              </a:ext>
            </a:extLst>
          </p:cNvPr>
          <p:cNvSpPr/>
          <p:nvPr/>
        </p:nvSpPr>
        <p:spPr>
          <a:xfrm rot="13494628">
            <a:off x="8943948" y="3194576"/>
            <a:ext cx="263236" cy="263236"/>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L-Shape 23">
            <a:extLst>
              <a:ext uri="{FF2B5EF4-FFF2-40B4-BE49-F238E27FC236}">
                <a16:creationId xmlns:a16="http://schemas.microsoft.com/office/drawing/2014/main" id="{DC8E33A2-2B8B-49D8-8EDA-01053AC31979}"/>
              </a:ext>
            </a:extLst>
          </p:cNvPr>
          <p:cNvSpPr/>
          <p:nvPr/>
        </p:nvSpPr>
        <p:spPr>
          <a:xfrm rot="8073004">
            <a:off x="8701313" y="2972688"/>
            <a:ext cx="263236" cy="263236"/>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2E6C55F1-6440-4F4F-BDCE-20A426DA5FD6}"/>
              </a:ext>
            </a:extLst>
          </p:cNvPr>
          <p:cNvSpPr/>
          <p:nvPr/>
        </p:nvSpPr>
        <p:spPr>
          <a:xfrm>
            <a:off x="103032" y="51516"/>
            <a:ext cx="5396248" cy="2554545"/>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The diagram shows four lines drawn on a square grid. The lines are AB, BC, CD and DA. Which two of the lines are parallel?</a:t>
            </a:r>
            <a:endParaRPr lang="en-GB" sz="3200" b="1" dirty="0">
              <a:latin typeface="Calibri" panose="020F0502020204030204" pitchFamily="34" charset="0"/>
            </a:endParaRPr>
          </a:p>
        </p:txBody>
      </p:sp>
      <p:sp>
        <p:nvSpPr>
          <p:cNvPr id="3" name="Rectangle 2">
            <a:extLst>
              <a:ext uri="{FF2B5EF4-FFF2-40B4-BE49-F238E27FC236}">
                <a16:creationId xmlns:a16="http://schemas.microsoft.com/office/drawing/2014/main" id="{0741E70C-6026-4713-87BC-6525B91118E3}"/>
              </a:ext>
            </a:extLst>
          </p:cNvPr>
          <p:cNvSpPr/>
          <p:nvPr/>
        </p:nvSpPr>
        <p:spPr>
          <a:xfrm>
            <a:off x="103032" y="3443068"/>
            <a:ext cx="5639572" cy="1077218"/>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Which two of the lines are perpendicular?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7" name="Straight Connector 6">
            <a:extLst>
              <a:ext uri="{FF2B5EF4-FFF2-40B4-BE49-F238E27FC236}">
                <a16:creationId xmlns:a16="http://schemas.microsoft.com/office/drawing/2014/main" id="{6EEF35B3-9449-4A1D-8040-A2A0E26D6BCF}"/>
              </a:ext>
            </a:extLst>
          </p:cNvPr>
          <p:cNvCxnSpPr>
            <a:cxnSpLocks/>
          </p:cNvCxnSpPr>
          <p:nvPr/>
        </p:nvCxnSpPr>
        <p:spPr>
          <a:xfrm flipV="1">
            <a:off x="6527409" y="2554545"/>
            <a:ext cx="1536821" cy="308660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64A00FF-14FB-45DC-9F2B-119A2880B33B}"/>
              </a:ext>
            </a:extLst>
          </p:cNvPr>
          <p:cNvCxnSpPr>
            <a:cxnSpLocks/>
          </p:cNvCxnSpPr>
          <p:nvPr/>
        </p:nvCxnSpPr>
        <p:spPr>
          <a:xfrm flipV="1">
            <a:off x="9613509" y="1011245"/>
            <a:ext cx="1536821" cy="308660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5D2A50CD-28C8-453A-A670-C996F08E5996}"/>
              </a:ext>
            </a:extLst>
          </p:cNvPr>
          <p:cNvSpPr/>
          <p:nvPr/>
        </p:nvSpPr>
        <p:spPr>
          <a:xfrm>
            <a:off x="2007972" y="1936977"/>
            <a:ext cx="2102242" cy="707886"/>
          </a:xfrm>
          <a:prstGeom prst="rect">
            <a:avLst/>
          </a:prstGeom>
        </p:spPr>
        <p:txBody>
          <a:bodyPr wrap="none">
            <a:spAutoFit/>
          </a:bodyPr>
          <a:lstStyle/>
          <a:p>
            <a:r>
              <a:rPr lang="en-GB" sz="4000" b="1" dirty="0">
                <a:solidFill>
                  <a:srgbClr val="FF0000"/>
                </a:solidFill>
                <a:latin typeface="Arial Black" panose="020B0A04020102020204" pitchFamily="34" charset="0"/>
              </a:rPr>
              <a:t>DA, BC</a:t>
            </a:r>
          </a:p>
        </p:txBody>
      </p:sp>
      <p:grpSp>
        <p:nvGrpSpPr>
          <p:cNvPr id="18" name="Group 17">
            <a:extLst>
              <a:ext uri="{FF2B5EF4-FFF2-40B4-BE49-F238E27FC236}">
                <a16:creationId xmlns:a16="http://schemas.microsoft.com/office/drawing/2014/main" id="{3E124638-89F5-4061-BD8E-5BBC2E9AF7FB}"/>
              </a:ext>
            </a:extLst>
          </p:cNvPr>
          <p:cNvGrpSpPr/>
          <p:nvPr/>
        </p:nvGrpSpPr>
        <p:grpSpPr>
          <a:xfrm>
            <a:off x="8064230" y="2554545"/>
            <a:ext cx="1556436" cy="1543300"/>
            <a:chOff x="8064230" y="2554545"/>
            <a:chExt cx="1556436" cy="1543300"/>
          </a:xfrm>
        </p:grpSpPr>
        <p:cxnSp>
          <p:nvCxnSpPr>
            <p:cNvPr id="6" name="Straight Connector 5">
              <a:extLst>
                <a:ext uri="{FF2B5EF4-FFF2-40B4-BE49-F238E27FC236}">
                  <a16:creationId xmlns:a16="http://schemas.microsoft.com/office/drawing/2014/main" id="{8F6BEDE2-AFD7-4D14-8E1B-9680D3BD2E10}"/>
                </a:ext>
              </a:extLst>
            </p:cNvPr>
            <p:cNvCxnSpPr>
              <a:cxnSpLocks/>
            </p:cNvCxnSpPr>
            <p:nvPr/>
          </p:nvCxnSpPr>
          <p:spPr>
            <a:xfrm>
              <a:off x="8091002" y="2595783"/>
              <a:ext cx="1522507" cy="150206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593E7F6-2B30-42C1-92C1-A73D4E3685CE}"/>
                </a:ext>
              </a:extLst>
            </p:cNvPr>
            <p:cNvCxnSpPr>
              <a:cxnSpLocks/>
            </p:cNvCxnSpPr>
            <p:nvPr/>
          </p:nvCxnSpPr>
          <p:spPr>
            <a:xfrm flipH="1">
              <a:off x="8064230" y="2554545"/>
              <a:ext cx="1556436" cy="154330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9" name="Rectangle 18">
            <a:extLst>
              <a:ext uri="{FF2B5EF4-FFF2-40B4-BE49-F238E27FC236}">
                <a16:creationId xmlns:a16="http://schemas.microsoft.com/office/drawing/2014/main" id="{0EDE2B62-431B-4BE8-9876-AE0FA4C32F00}"/>
              </a:ext>
            </a:extLst>
          </p:cNvPr>
          <p:cNvSpPr/>
          <p:nvPr/>
        </p:nvSpPr>
        <p:spPr>
          <a:xfrm>
            <a:off x="2997471" y="3981677"/>
            <a:ext cx="2137060" cy="707886"/>
          </a:xfrm>
          <a:prstGeom prst="rect">
            <a:avLst/>
          </a:prstGeom>
        </p:spPr>
        <p:txBody>
          <a:bodyPr wrap="none">
            <a:spAutoFit/>
          </a:bodyPr>
          <a:lstStyle/>
          <a:p>
            <a:r>
              <a:rPr lang="en-GB" sz="4000" b="1" dirty="0">
                <a:solidFill>
                  <a:srgbClr val="FF0000"/>
                </a:solidFill>
                <a:latin typeface="Arial Black" panose="020B0A04020102020204" pitchFamily="34" charset="0"/>
              </a:rPr>
              <a:t>AB, CD</a:t>
            </a:r>
          </a:p>
        </p:txBody>
      </p:sp>
      <p:sp>
        <p:nvSpPr>
          <p:cNvPr id="16" name="Rectangle 15">
            <a:extLst>
              <a:ext uri="{FF2B5EF4-FFF2-40B4-BE49-F238E27FC236}">
                <a16:creationId xmlns:a16="http://schemas.microsoft.com/office/drawing/2014/main" id="{ABAB6C12-BAD5-4759-AF20-06ED33CAA8A9}"/>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1854072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12"/>
                                        </p:tgtEl>
                                      </p:cBhvr>
                                    </p:animEffect>
                                    <p:set>
                                      <p:cBhvr>
                                        <p:cTn id="20" dur="1" fill="hold">
                                          <p:stCondLst>
                                            <p:cond delay="499"/>
                                          </p:stCondLst>
                                        </p:cTn>
                                        <p:tgtEl>
                                          <p:spTgt spid="12"/>
                                        </p:tgtEl>
                                        <p:attrNameLst>
                                          <p:attrName>style.visibility</p:attrName>
                                        </p:attrNameLst>
                                      </p:cBhvr>
                                      <p:to>
                                        <p:strVal val="hidden"/>
                                      </p:to>
                                    </p:set>
                                  </p:childTnLst>
                                </p:cTn>
                              </p:par>
                              <p:par>
                                <p:cTn id="21" presetID="10" presetClass="exit" presetSubtype="0" fill="hold" nodeType="withEffect">
                                  <p:stCondLst>
                                    <p:cond delay="0"/>
                                  </p:stCondLst>
                                  <p:childTnLst>
                                    <p:animEffect transition="out" filter="fade">
                                      <p:cBhvr>
                                        <p:cTn id="22" dur="500"/>
                                        <p:tgtEl>
                                          <p:spTgt spid="7"/>
                                        </p:tgtEl>
                                      </p:cBhvr>
                                    </p:animEffect>
                                    <p:set>
                                      <p:cBhvr>
                                        <p:cTn id="23" dur="1" fill="hold">
                                          <p:stCondLst>
                                            <p:cond delay="499"/>
                                          </p:stCondLst>
                                        </p:cTn>
                                        <p:tgtEl>
                                          <p:spTgt spid="7"/>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500"/>
                                        <p:tgtEl>
                                          <p:spTgt spid="22"/>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nodeType="clickEffect">
                                  <p:stCondLst>
                                    <p:cond delay="0"/>
                                  </p:stCondLst>
                                  <p:childTnLst>
                                    <p:animEffect transition="out" filter="fade">
                                      <p:cBhvr>
                                        <p:cTn id="57" dur="500"/>
                                        <p:tgtEl>
                                          <p:spTgt spid="18"/>
                                        </p:tgtEl>
                                      </p:cBhvr>
                                    </p:animEffect>
                                    <p:set>
                                      <p:cBhvr>
                                        <p:cTn id="58" dur="1" fill="hold">
                                          <p:stCondLst>
                                            <p:cond delay="4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2" grpId="0" animBg="1"/>
      <p:bldP spid="21" grpId="0" animBg="1"/>
      <p:bldP spid="24" grpId="0" animBg="1"/>
      <p:bldP spid="13" grpId="0"/>
      <p:bldP spid="1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F1B3FC-E315-4625-A206-E0C211066DDB}"/>
              </a:ext>
            </a:extLst>
          </p:cNvPr>
          <p:cNvPicPr>
            <a:picLocks noChangeAspect="1"/>
          </p:cNvPicPr>
          <p:nvPr/>
        </p:nvPicPr>
        <p:blipFill>
          <a:blip r:embed="rId3"/>
          <a:stretch>
            <a:fillRect/>
          </a:stretch>
        </p:blipFill>
        <p:spPr>
          <a:xfrm>
            <a:off x="1193169" y="1720087"/>
            <a:ext cx="9465372" cy="1244678"/>
          </a:xfrm>
          <a:prstGeom prst="rect">
            <a:avLst/>
          </a:prstGeom>
        </p:spPr>
      </p:pic>
      <p:sp>
        <p:nvSpPr>
          <p:cNvPr id="18" name="L-Shape 17">
            <a:extLst>
              <a:ext uri="{FF2B5EF4-FFF2-40B4-BE49-F238E27FC236}">
                <a16:creationId xmlns:a16="http://schemas.microsoft.com/office/drawing/2014/main" id="{731BF9A0-C653-4BC9-8207-6E1446BCA75D}"/>
              </a:ext>
            </a:extLst>
          </p:cNvPr>
          <p:cNvSpPr/>
          <p:nvPr/>
        </p:nvSpPr>
        <p:spPr>
          <a:xfrm flipH="1">
            <a:off x="5842239" y="2334012"/>
            <a:ext cx="263236" cy="263236"/>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L-Shape 16">
            <a:extLst>
              <a:ext uri="{FF2B5EF4-FFF2-40B4-BE49-F238E27FC236}">
                <a16:creationId xmlns:a16="http://schemas.microsoft.com/office/drawing/2014/main" id="{E662D59F-06CC-4046-82D8-C58AB22784E0}"/>
              </a:ext>
            </a:extLst>
          </p:cNvPr>
          <p:cNvSpPr/>
          <p:nvPr/>
        </p:nvSpPr>
        <p:spPr>
          <a:xfrm flipH="1" flipV="1">
            <a:off x="5866980" y="2017219"/>
            <a:ext cx="235243" cy="282159"/>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C2903E81-F7C9-4915-8C55-4033CA7461B8}"/>
              </a:ext>
            </a:extLst>
          </p:cNvPr>
          <p:cNvSpPr/>
          <p:nvPr/>
        </p:nvSpPr>
        <p:spPr>
          <a:xfrm>
            <a:off x="103032" y="51516"/>
            <a:ext cx="12192000" cy="1077218"/>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Look at the letters below. </a:t>
            </a: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Circle the letter that has both parallel and perpendicular lines.</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grpSp>
        <p:nvGrpSpPr>
          <p:cNvPr id="9" name="Group 8">
            <a:extLst>
              <a:ext uri="{FF2B5EF4-FFF2-40B4-BE49-F238E27FC236}">
                <a16:creationId xmlns:a16="http://schemas.microsoft.com/office/drawing/2014/main" id="{CD2E1C57-0724-4431-A52D-B26BE5A8F9C8}"/>
              </a:ext>
            </a:extLst>
          </p:cNvPr>
          <p:cNvGrpSpPr/>
          <p:nvPr/>
        </p:nvGrpSpPr>
        <p:grpSpPr>
          <a:xfrm>
            <a:off x="5753686" y="1885700"/>
            <a:ext cx="678692" cy="905512"/>
            <a:chOff x="5753686" y="1885700"/>
            <a:chExt cx="678692" cy="905512"/>
          </a:xfrm>
        </p:grpSpPr>
        <p:cxnSp>
          <p:nvCxnSpPr>
            <p:cNvPr id="4" name="Straight Connector 3">
              <a:extLst>
                <a:ext uri="{FF2B5EF4-FFF2-40B4-BE49-F238E27FC236}">
                  <a16:creationId xmlns:a16="http://schemas.microsoft.com/office/drawing/2014/main" id="{C0F54526-45E8-404E-9DE4-7A1F15571386}"/>
                </a:ext>
              </a:extLst>
            </p:cNvPr>
            <p:cNvCxnSpPr>
              <a:cxnSpLocks/>
            </p:cNvCxnSpPr>
            <p:nvPr/>
          </p:nvCxnSpPr>
          <p:spPr>
            <a:xfrm>
              <a:off x="5753686" y="1885700"/>
              <a:ext cx="678692"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E704A957-0652-49D5-B814-610D16BB4E36}"/>
                </a:ext>
              </a:extLst>
            </p:cNvPr>
            <p:cNvCxnSpPr>
              <a:cxnSpLocks/>
            </p:cNvCxnSpPr>
            <p:nvPr/>
          </p:nvCxnSpPr>
          <p:spPr>
            <a:xfrm>
              <a:off x="5753686" y="2334012"/>
              <a:ext cx="647592"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EAB2E9A-4464-4999-9B58-BD884DC7E768}"/>
                </a:ext>
              </a:extLst>
            </p:cNvPr>
            <p:cNvCxnSpPr>
              <a:cxnSpLocks/>
            </p:cNvCxnSpPr>
            <p:nvPr/>
          </p:nvCxnSpPr>
          <p:spPr>
            <a:xfrm>
              <a:off x="5769236" y="2791212"/>
              <a:ext cx="647592"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D4B34744-2BFD-43D4-ADB5-7F6520357794}"/>
              </a:ext>
            </a:extLst>
          </p:cNvPr>
          <p:cNvCxnSpPr>
            <a:cxnSpLocks/>
          </p:cNvCxnSpPr>
          <p:nvPr/>
        </p:nvCxnSpPr>
        <p:spPr>
          <a:xfrm>
            <a:off x="5794121" y="1885700"/>
            <a:ext cx="0" cy="94621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F2C7F4AE-7BDA-4631-B27E-8288170D86BE}"/>
              </a:ext>
            </a:extLst>
          </p:cNvPr>
          <p:cNvSpPr/>
          <p:nvPr/>
        </p:nvSpPr>
        <p:spPr>
          <a:xfrm>
            <a:off x="5179368" y="1447353"/>
            <a:ext cx="1872785" cy="1846992"/>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2086C706-B35A-44CC-8C6A-189A1C7DE64E}"/>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2008136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9"/>
                                        </p:tgtEl>
                                      </p:cBhvr>
                                    </p:animEffect>
                                    <p:set>
                                      <p:cBhvr>
                                        <p:cTn id="27" dur="1" fill="hold">
                                          <p:stCondLst>
                                            <p:cond delay="499"/>
                                          </p:stCondLst>
                                        </p:cTn>
                                        <p:tgtEl>
                                          <p:spTgt spid="9"/>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11"/>
                                        </p:tgtEl>
                                      </p:cBhvr>
                                    </p:animEffect>
                                    <p:set>
                                      <p:cBhvr>
                                        <p:cTn id="30" dur="1" fill="hold">
                                          <p:stCondLst>
                                            <p:cond delay="499"/>
                                          </p:stCondLst>
                                        </p:cTn>
                                        <p:tgtEl>
                                          <p:spTgt spid="11"/>
                                        </p:tgtEl>
                                        <p:attrNameLst>
                                          <p:attrName>style.visibility</p:attrName>
                                        </p:attrNameLst>
                                      </p:cBhvr>
                                      <p:to>
                                        <p:strVal val="hidden"/>
                                      </p:to>
                                    </p:set>
                                  </p:childTnLst>
                                </p:cTn>
                              </p:par>
                              <p:par>
                                <p:cTn id="31" presetID="10" presetClass="exit" presetSubtype="0" fill="hold" grpId="1" nodeType="withEffect">
                                  <p:stCondLst>
                                    <p:cond delay="0"/>
                                  </p:stCondLst>
                                  <p:childTnLst>
                                    <p:animEffect transition="out" filter="fade">
                                      <p:cBhvr>
                                        <p:cTn id="32" dur="500"/>
                                        <p:tgtEl>
                                          <p:spTgt spid="18"/>
                                        </p:tgtEl>
                                      </p:cBhvr>
                                    </p:animEffect>
                                    <p:set>
                                      <p:cBhvr>
                                        <p:cTn id="33" dur="1" fill="hold">
                                          <p:stCondLst>
                                            <p:cond delay="499"/>
                                          </p:stCondLst>
                                        </p:cTn>
                                        <p:tgtEl>
                                          <p:spTgt spid="18"/>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500"/>
                                        <p:tgtEl>
                                          <p:spTgt spid="17"/>
                                        </p:tgtEl>
                                      </p:cBhvr>
                                    </p:animEffect>
                                    <p:set>
                                      <p:cBhvr>
                                        <p:cTn id="36" dur="1" fill="hold">
                                          <p:stCondLst>
                                            <p:cond delay="499"/>
                                          </p:stCondLst>
                                        </p:cTn>
                                        <p:tgtEl>
                                          <p:spTgt spid="17"/>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7" grpId="0" animBg="1"/>
      <p:bldP spid="17" grpId="1" animBg="1"/>
      <p:bldP spid="1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CD5BF6-4C67-4B99-9CD4-E23B8F91B77A}"/>
              </a:ext>
            </a:extLst>
          </p:cNvPr>
          <p:cNvPicPr>
            <a:picLocks noChangeAspect="1"/>
          </p:cNvPicPr>
          <p:nvPr/>
        </p:nvPicPr>
        <p:blipFill>
          <a:blip r:embed="rId3"/>
          <a:stretch>
            <a:fillRect/>
          </a:stretch>
        </p:blipFill>
        <p:spPr>
          <a:xfrm>
            <a:off x="372836" y="1302295"/>
            <a:ext cx="7753205" cy="5225115"/>
          </a:xfrm>
          <a:prstGeom prst="rect">
            <a:avLst/>
          </a:prstGeom>
        </p:spPr>
      </p:pic>
      <p:sp>
        <p:nvSpPr>
          <p:cNvPr id="2" name="Rectangle 1">
            <a:extLst>
              <a:ext uri="{FF2B5EF4-FFF2-40B4-BE49-F238E27FC236}">
                <a16:creationId xmlns:a16="http://schemas.microsoft.com/office/drawing/2014/main" id="{7128A58D-BB89-4575-8090-F588A6603728}"/>
              </a:ext>
            </a:extLst>
          </p:cNvPr>
          <p:cNvSpPr/>
          <p:nvPr/>
        </p:nvSpPr>
        <p:spPr>
          <a:xfrm>
            <a:off x="103032" y="51516"/>
            <a:ext cx="11681138" cy="1077218"/>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Here are some shapes on a grid. Write the letter of each shape that has one pair of parallel sides.</a:t>
            </a:r>
            <a:endParaRPr lang="en-GB" sz="3200" b="1" dirty="0">
              <a:latin typeface="Calibri" panose="020F0502020204030204" pitchFamily="34" charset="0"/>
            </a:endParaRPr>
          </a:p>
        </p:txBody>
      </p:sp>
      <p:cxnSp>
        <p:nvCxnSpPr>
          <p:cNvPr id="5" name="Straight Connector 4">
            <a:extLst>
              <a:ext uri="{FF2B5EF4-FFF2-40B4-BE49-F238E27FC236}">
                <a16:creationId xmlns:a16="http://schemas.microsoft.com/office/drawing/2014/main" id="{257BF0ED-8D78-403A-9410-7E09B8D5FDCB}"/>
              </a:ext>
            </a:extLst>
          </p:cNvPr>
          <p:cNvCxnSpPr>
            <a:cxnSpLocks/>
          </p:cNvCxnSpPr>
          <p:nvPr/>
        </p:nvCxnSpPr>
        <p:spPr>
          <a:xfrm>
            <a:off x="1935665" y="1869658"/>
            <a:ext cx="1048167"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22372CF-ECB2-4D8F-A0A2-982EFB10A266}"/>
              </a:ext>
            </a:extLst>
          </p:cNvPr>
          <p:cNvCxnSpPr>
            <a:cxnSpLocks/>
          </p:cNvCxnSpPr>
          <p:nvPr/>
        </p:nvCxnSpPr>
        <p:spPr>
          <a:xfrm flipV="1">
            <a:off x="1427747" y="3914852"/>
            <a:ext cx="507918" cy="101007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1AFBBE7-A0F3-4248-87C3-D6A27E33AD8B}"/>
              </a:ext>
            </a:extLst>
          </p:cNvPr>
          <p:cNvCxnSpPr>
            <a:cxnSpLocks/>
          </p:cNvCxnSpPr>
          <p:nvPr/>
        </p:nvCxnSpPr>
        <p:spPr>
          <a:xfrm flipV="1">
            <a:off x="2459748" y="3914852"/>
            <a:ext cx="1021389" cy="204260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8E0DF8F-0937-44FC-A02E-67A7EFCE5F5C}"/>
              </a:ext>
            </a:extLst>
          </p:cNvPr>
          <p:cNvCxnSpPr>
            <a:cxnSpLocks/>
          </p:cNvCxnSpPr>
          <p:nvPr/>
        </p:nvCxnSpPr>
        <p:spPr>
          <a:xfrm>
            <a:off x="931025" y="2888332"/>
            <a:ext cx="2550112"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D6C01C6F-0045-463C-A02F-234C55325F50}"/>
              </a:ext>
            </a:extLst>
          </p:cNvPr>
          <p:cNvSpPr/>
          <p:nvPr/>
        </p:nvSpPr>
        <p:spPr>
          <a:xfrm>
            <a:off x="5280599" y="561143"/>
            <a:ext cx="1326004" cy="707886"/>
          </a:xfrm>
          <a:prstGeom prst="rect">
            <a:avLst/>
          </a:prstGeom>
        </p:spPr>
        <p:txBody>
          <a:bodyPr wrap="none">
            <a:spAutoFit/>
          </a:bodyPr>
          <a:lstStyle/>
          <a:p>
            <a:r>
              <a:rPr lang="en-GB" sz="4000" b="1" dirty="0">
                <a:solidFill>
                  <a:srgbClr val="FF0000"/>
                </a:solidFill>
                <a:latin typeface="Arial Black" panose="020B0A04020102020204" pitchFamily="34" charset="0"/>
              </a:rPr>
              <a:t>A, C</a:t>
            </a:r>
          </a:p>
        </p:txBody>
      </p:sp>
      <p:sp>
        <p:nvSpPr>
          <p:cNvPr id="10" name="Rectangle 9">
            <a:extLst>
              <a:ext uri="{FF2B5EF4-FFF2-40B4-BE49-F238E27FC236}">
                <a16:creationId xmlns:a16="http://schemas.microsoft.com/office/drawing/2014/main" id="{04363D92-B2EB-4B97-9330-B0DFE659351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280995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2EDD5FE-F629-494A-AA37-74E69CB7FD21}"/>
              </a:ext>
            </a:extLst>
          </p:cNvPr>
          <p:cNvPicPr>
            <a:picLocks noChangeAspect="1"/>
          </p:cNvPicPr>
          <p:nvPr/>
        </p:nvPicPr>
        <p:blipFill>
          <a:blip r:embed="rId3"/>
          <a:stretch>
            <a:fillRect/>
          </a:stretch>
        </p:blipFill>
        <p:spPr>
          <a:xfrm>
            <a:off x="5904927" y="269462"/>
            <a:ext cx="6096000" cy="6015876"/>
          </a:xfrm>
          <a:prstGeom prst="rect">
            <a:avLst/>
          </a:prstGeom>
        </p:spPr>
      </p:pic>
      <p:sp>
        <p:nvSpPr>
          <p:cNvPr id="6" name="L-Shape 5">
            <a:extLst>
              <a:ext uri="{FF2B5EF4-FFF2-40B4-BE49-F238E27FC236}">
                <a16:creationId xmlns:a16="http://schemas.microsoft.com/office/drawing/2014/main" id="{E5F7C2F8-9A54-4F46-B00D-FC64E0A5F676}"/>
              </a:ext>
            </a:extLst>
          </p:cNvPr>
          <p:cNvSpPr/>
          <p:nvPr/>
        </p:nvSpPr>
        <p:spPr>
          <a:xfrm rot="18893106" flipV="1">
            <a:off x="7171985" y="3092993"/>
            <a:ext cx="385440" cy="368814"/>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7" name="Straight Connector 16">
            <a:extLst>
              <a:ext uri="{FF2B5EF4-FFF2-40B4-BE49-F238E27FC236}">
                <a16:creationId xmlns:a16="http://schemas.microsoft.com/office/drawing/2014/main" id="{24073986-AC84-46AB-953F-5E3FB5634BA1}"/>
              </a:ext>
            </a:extLst>
          </p:cNvPr>
          <p:cNvCxnSpPr>
            <a:cxnSpLocks/>
          </p:cNvCxnSpPr>
          <p:nvPr/>
        </p:nvCxnSpPr>
        <p:spPr>
          <a:xfrm flipH="1" flipV="1">
            <a:off x="8348671" y="2075103"/>
            <a:ext cx="2360868" cy="238072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AD9B167-4E61-4F68-8A32-118BD1D21997}"/>
              </a:ext>
            </a:extLst>
          </p:cNvPr>
          <p:cNvCxnSpPr>
            <a:cxnSpLocks/>
          </p:cNvCxnSpPr>
          <p:nvPr/>
        </p:nvCxnSpPr>
        <p:spPr>
          <a:xfrm flipV="1">
            <a:off x="7168362" y="2075103"/>
            <a:ext cx="1180309" cy="118203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4B1508FE-D372-4B12-9F37-3A880304C349}"/>
              </a:ext>
            </a:extLst>
          </p:cNvPr>
          <p:cNvSpPr/>
          <p:nvPr/>
        </p:nvSpPr>
        <p:spPr>
          <a:xfrm>
            <a:off x="103032" y="51516"/>
            <a:ext cx="6096000" cy="2062103"/>
          </a:xfrm>
          <a:prstGeom prst="rect">
            <a:avLst/>
          </a:prstGeom>
        </p:spPr>
        <p:txBody>
          <a:bodyPr>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Here is a shape on a square grid. For each of the four sentences below, put a tick if it is true. </a:t>
            </a:r>
          </a:p>
          <a:p>
            <a:r>
              <a:rPr lang="en-GB" sz="3200" b="1" dirty="0">
                <a:latin typeface="Calibri" panose="020F0502020204030204" pitchFamily="34" charset="0"/>
                <a:ea typeface="Calibri" panose="020F0502020204030204" pitchFamily="34" charset="0"/>
                <a:cs typeface="Times New Roman" panose="02020603050405020304" pitchFamily="18" charset="0"/>
              </a:rPr>
              <a:t>Put a cross if it is not true.</a:t>
            </a:r>
            <a:endParaRPr lang="en-GB" sz="3200" b="1" dirty="0">
              <a:latin typeface="Calibri" panose="020F0502020204030204" pitchFamily="34" charset="0"/>
            </a:endParaRPr>
          </a:p>
        </p:txBody>
      </p:sp>
      <p:sp>
        <p:nvSpPr>
          <p:cNvPr id="3" name="Rectangle 2">
            <a:extLst>
              <a:ext uri="{FF2B5EF4-FFF2-40B4-BE49-F238E27FC236}">
                <a16:creationId xmlns:a16="http://schemas.microsoft.com/office/drawing/2014/main" id="{2677E5C5-9168-42AD-AC50-E0D1F289CBD4}"/>
              </a:ext>
            </a:extLst>
          </p:cNvPr>
          <p:cNvSpPr/>
          <p:nvPr/>
        </p:nvSpPr>
        <p:spPr>
          <a:xfrm>
            <a:off x="103033" y="2554545"/>
            <a:ext cx="5387926" cy="4031873"/>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1) Angle C is </a:t>
            </a: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an obtuse angle.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2) Angle D is </a:t>
            </a: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an acute angle.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3) Line AD is </a:t>
            </a: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parallel to line BC.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r>
              <a:rPr lang="en-GB" sz="3200" b="1" dirty="0">
                <a:latin typeface="Calibri" panose="020F0502020204030204" pitchFamily="34" charset="0"/>
                <a:ea typeface="Calibri" panose="020F0502020204030204" pitchFamily="34" charset="0"/>
                <a:cs typeface="Times New Roman" panose="02020603050405020304" pitchFamily="18" charset="0"/>
              </a:rPr>
              <a:t>4) Line AB is </a:t>
            </a:r>
          </a:p>
          <a:p>
            <a:r>
              <a:rPr lang="en-GB" sz="3200" b="1" dirty="0">
                <a:latin typeface="Calibri" panose="020F0502020204030204" pitchFamily="34" charset="0"/>
                <a:ea typeface="Calibri" panose="020F0502020204030204" pitchFamily="34" charset="0"/>
                <a:cs typeface="Times New Roman" panose="02020603050405020304" pitchFamily="18" charset="0"/>
              </a:rPr>
              <a:t>perpendicular to line AD.</a:t>
            </a:r>
            <a:endParaRPr lang="en-GB" sz="3200" b="1" dirty="0">
              <a:latin typeface="Calibri" panose="020F0502020204030204" pitchFamily="34" charset="0"/>
            </a:endParaRPr>
          </a:p>
        </p:txBody>
      </p:sp>
      <p:sp>
        <p:nvSpPr>
          <p:cNvPr id="5" name="Rectangle 4">
            <a:extLst>
              <a:ext uri="{FF2B5EF4-FFF2-40B4-BE49-F238E27FC236}">
                <a16:creationId xmlns:a16="http://schemas.microsoft.com/office/drawing/2014/main" id="{01656D72-F74A-4120-B051-FEFFC95A1487}"/>
              </a:ext>
            </a:extLst>
          </p:cNvPr>
          <p:cNvSpPr/>
          <p:nvPr/>
        </p:nvSpPr>
        <p:spPr>
          <a:xfrm>
            <a:off x="2954551" y="2863333"/>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7" name="Rectangle 6">
            <a:extLst>
              <a:ext uri="{FF2B5EF4-FFF2-40B4-BE49-F238E27FC236}">
                <a16:creationId xmlns:a16="http://schemas.microsoft.com/office/drawing/2014/main" id="{E5777FB9-D6B1-41AE-9F9D-6B61584AE0F6}"/>
              </a:ext>
            </a:extLst>
          </p:cNvPr>
          <p:cNvSpPr/>
          <p:nvPr/>
        </p:nvSpPr>
        <p:spPr>
          <a:xfrm>
            <a:off x="2745673" y="3890305"/>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sp>
        <p:nvSpPr>
          <p:cNvPr id="8" name="Rectangle 7">
            <a:extLst>
              <a:ext uri="{FF2B5EF4-FFF2-40B4-BE49-F238E27FC236}">
                <a16:creationId xmlns:a16="http://schemas.microsoft.com/office/drawing/2014/main" id="{D55FA7A8-1F38-4E80-A466-3A5363DD7E01}"/>
              </a:ext>
            </a:extLst>
          </p:cNvPr>
          <p:cNvSpPr/>
          <p:nvPr/>
        </p:nvSpPr>
        <p:spPr>
          <a:xfrm>
            <a:off x="3351454" y="4906586"/>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sp>
        <p:nvSpPr>
          <p:cNvPr id="9" name="L-Shape 8">
            <a:extLst>
              <a:ext uri="{FF2B5EF4-FFF2-40B4-BE49-F238E27FC236}">
                <a16:creationId xmlns:a16="http://schemas.microsoft.com/office/drawing/2014/main" id="{D7A648AE-A0A7-4A89-8204-B68021AF7329}"/>
              </a:ext>
            </a:extLst>
          </p:cNvPr>
          <p:cNvSpPr/>
          <p:nvPr/>
        </p:nvSpPr>
        <p:spPr>
          <a:xfrm rot="2700369" flipV="1">
            <a:off x="8165188" y="2121259"/>
            <a:ext cx="385440" cy="368814"/>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7664A92E-06B4-4608-AA78-A94F94DB1EA7}"/>
              </a:ext>
            </a:extLst>
          </p:cNvPr>
          <p:cNvSpPr/>
          <p:nvPr/>
        </p:nvSpPr>
        <p:spPr>
          <a:xfrm>
            <a:off x="4521820" y="5872847"/>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cxnSp>
        <p:nvCxnSpPr>
          <p:cNvPr id="15" name="Straight Connector 14">
            <a:extLst>
              <a:ext uri="{FF2B5EF4-FFF2-40B4-BE49-F238E27FC236}">
                <a16:creationId xmlns:a16="http://schemas.microsoft.com/office/drawing/2014/main" id="{BBA8D814-2B45-4582-9044-B559A6FF5CEA}"/>
              </a:ext>
            </a:extLst>
          </p:cNvPr>
          <p:cNvCxnSpPr>
            <a:cxnSpLocks/>
          </p:cNvCxnSpPr>
          <p:nvPr/>
        </p:nvCxnSpPr>
        <p:spPr>
          <a:xfrm>
            <a:off x="8339434" y="4455829"/>
            <a:ext cx="2370105"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FDF2762A-9DC9-4D32-83A5-08FFA77CCD16}"/>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2899387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6"/>
                                        </p:tgtEl>
                                      </p:cBhvr>
                                    </p:animEffect>
                                    <p:set>
                                      <p:cBhvr>
                                        <p:cTn id="22" dur="1" fill="hold">
                                          <p:stCondLst>
                                            <p:cond delay="499"/>
                                          </p:stCondLst>
                                        </p:cTn>
                                        <p:tgtEl>
                                          <p:spTgt spid="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500"/>
                                        <p:tgtEl>
                                          <p:spTgt spid="11"/>
                                        </p:tgtEl>
                                      </p:cBhvr>
                                    </p:animEffect>
                                    <p:set>
                                      <p:cBhvr>
                                        <p:cTn id="42" dur="1" fill="hold">
                                          <p:stCondLst>
                                            <p:cond delay="499"/>
                                          </p:stCondLst>
                                        </p:cTn>
                                        <p:tgtEl>
                                          <p:spTgt spid="11"/>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15"/>
                                        </p:tgtEl>
                                      </p:cBhvr>
                                    </p:animEffect>
                                    <p:set>
                                      <p:cBhvr>
                                        <p:cTn id="45" dur="1" fill="hold">
                                          <p:stCondLst>
                                            <p:cond delay="499"/>
                                          </p:stCondLst>
                                        </p:cTn>
                                        <p:tgtEl>
                                          <p:spTgt spid="15"/>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fade">
                                      <p:cBhvr>
                                        <p:cTn id="60" dur="500"/>
                                        <p:tgtEl>
                                          <p:spTgt spid="9"/>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fade">
                                      <p:cBhvr>
                                        <p:cTn id="65" dur="500"/>
                                        <p:tgtEl>
                                          <p:spTgt spid="10"/>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xit" presetSubtype="0" fill="hold" nodeType="clickEffect">
                                  <p:stCondLst>
                                    <p:cond delay="0"/>
                                  </p:stCondLst>
                                  <p:childTnLst>
                                    <p:animEffect transition="out" filter="fade">
                                      <p:cBhvr>
                                        <p:cTn id="69" dur="500"/>
                                        <p:tgtEl>
                                          <p:spTgt spid="17"/>
                                        </p:tgtEl>
                                      </p:cBhvr>
                                    </p:animEffect>
                                    <p:set>
                                      <p:cBhvr>
                                        <p:cTn id="70" dur="1" fill="hold">
                                          <p:stCondLst>
                                            <p:cond delay="499"/>
                                          </p:stCondLst>
                                        </p:cTn>
                                        <p:tgtEl>
                                          <p:spTgt spid="17"/>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11"/>
                                        </p:tgtEl>
                                      </p:cBhvr>
                                    </p:animEffect>
                                    <p:set>
                                      <p:cBhvr>
                                        <p:cTn id="73"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5" grpId="0"/>
      <p:bldP spid="7" grpId="0"/>
      <p:bldP spid="8" grpId="0"/>
      <p:bldP spid="9" grpId="0" animBg="1"/>
      <p:bldP spid="1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582E5B-7DAE-4806-AD54-E8F7A8D1E8D5}"/>
              </a:ext>
            </a:extLst>
          </p:cNvPr>
          <p:cNvPicPr>
            <a:picLocks noChangeAspect="1"/>
          </p:cNvPicPr>
          <p:nvPr/>
        </p:nvPicPr>
        <p:blipFill>
          <a:blip r:embed="rId3"/>
          <a:stretch>
            <a:fillRect/>
          </a:stretch>
        </p:blipFill>
        <p:spPr>
          <a:xfrm>
            <a:off x="112540" y="1077218"/>
            <a:ext cx="5725551" cy="5675397"/>
          </a:xfrm>
          <a:prstGeom prst="rect">
            <a:avLst/>
          </a:prstGeom>
        </p:spPr>
      </p:pic>
      <p:sp>
        <p:nvSpPr>
          <p:cNvPr id="30" name="L-Shape 29">
            <a:extLst>
              <a:ext uri="{FF2B5EF4-FFF2-40B4-BE49-F238E27FC236}">
                <a16:creationId xmlns:a16="http://schemas.microsoft.com/office/drawing/2014/main" id="{1B236108-0147-415E-BA30-36965AB09391}"/>
              </a:ext>
            </a:extLst>
          </p:cNvPr>
          <p:cNvSpPr/>
          <p:nvPr/>
        </p:nvSpPr>
        <p:spPr>
          <a:xfrm rot="3598230" flipV="1">
            <a:off x="2240989" y="5552810"/>
            <a:ext cx="385440" cy="368814"/>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L-Shape 28">
            <a:extLst>
              <a:ext uri="{FF2B5EF4-FFF2-40B4-BE49-F238E27FC236}">
                <a16:creationId xmlns:a16="http://schemas.microsoft.com/office/drawing/2014/main" id="{B19A9C80-424A-4EEB-87F4-D72981610782}"/>
              </a:ext>
            </a:extLst>
          </p:cNvPr>
          <p:cNvSpPr/>
          <p:nvPr/>
        </p:nvSpPr>
        <p:spPr>
          <a:xfrm rot="9003779" flipV="1">
            <a:off x="1028965" y="3172626"/>
            <a:ext cx="385440" cy="368814"/>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F204FC7B-CB75-4DF0-8951-01AA06E7DF93}"/>
              </a:ext>
            </a:extLst>
          </p:cNvPr>
          <p:cNvSpPr/>
          <p:nvPr/>
        </p:nvSpPr>
        <p:spPr>
          <a:xfrm>
            <a:off x="103032" y="51516"/>
            <a:ext cx="12192000" cy="1077218"/>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The diagram shows a shaded octagon on a square grid. </a:t>
            </a:r>
          </a:p>
          <a:p>
            <a:r>
              <a:rPr lang="en-GB" sz="3200" b="1" dirty="0">
                <a:latin typeface="Calibri" panose="020F0502020204030204" pitchFamily="34" charset="0"/>
                <a:ea typeface="Calibri" panose="020F0502020204030204" pitchFamily="34" charset="0"/>
                <a:cs typeface="Times New Roman" panose="02020603050405020304" pitchFamily="18" charset="0"/>
              </a:rPr>
              <a:t>Line A joins two vertices of the octagon. </a:t>
            </a:r>
            <a:endParaRPr lang="en-GB" sz="3200" b="1" dirty="0">
              <a:latin typeface="Calibri" panose="020F0502020204030204" pitchFamily="34" charset="0"/>
            </a:endParaRPr>
          </a:p>
        </p:txBody>
      </p:sp>
      <p:sp>
        <p:nvSpPr>
          <p:cNvPr id="3" name="Rectangle 2">
            <a:extLst>
              <a:ext uri="{FF2B5EF4-FFF2-40B4-BE49-F238E27FC236}">
                <a16:creationId xmlns:a16="http://schemas.microsoft.com/office/drawing/2014/main" id="{2B9013E3-31F1-4F23-8F25-FEF96072477C}"/>
              </a:ext>
            </a:extLst>
          </p:cNvPr>
          <p:cNvSpPr/>
          <p:nvPr/>
        </p:nvSpPr>
        <p:spPr>
          <a:xfrm>
            <a:off x="5950631" y="1169411"/>
            <a:ext cx="6555544" cy="1077218"/>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a) Join two vertices to draw a line perpendicular to line A.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690C2215-A22E-4339-B088-7C65BF30E655}"/>
              </a:ext>
            </a:extLst>
          </p:cNvPr>
          <p:cNvSpPr/>
          <p:nvPr/>
        </p:nvSpPr>
        <p:spPr>
          <a:xfrm>
            <a:off x="5902094" y="2351782"/>
            <a:ext cx="6604081" cy="1077218"/>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b) Join two other vertices to draw a line parallel to line A.</a:t>
            </a:r>
            <a:endParaRPr lang="en-GB" sz="3200" b="1" dirty="0">
              <a:latin typeface="Calibri" panose="020F0502020204030204" pitchFamily="34" charset="0"/>
            </a:endParaRPr>
          </a:p>
        </p:txBody>
      </p:sp>
      <p:cxnSp>
        <p:nvCxnSpPr>
          <p:cNvPr id="8" name="Straight Connector 7">
            <a:extLst>
              <a:ext uri="{FF2B5EF4-FFF2-40B4-BE49-F238E27FC236}">
                <a16:creationId xmlns:a16="http://schemas.microsoft.com/office/drawing/2014/main" id="{3A165B0B-1E2F-4254-973A-4BC120D21C29}"/>
              </a:ext>
            </a:extLst>
          </p:cNvPr>
          <p:cNvCxnSpPr>
            <a:cxnSpLocks/>
          </p:cNvCxnSpPr>
          <p:nvPr/>
        </p:nvCxnSpPr>
        <p:spPr>
          <a:xfrm flipH="1" flipV="1">
            <a:off x="962651" y="3279996"/>
            <a:ext cx="1358518" cy="271635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E5B7329-A915-4A2D-AFAC-9C1F5A14095D}"/>
              </a:ext>
            </a:extLst>
          </p:cNvPr>
          <p:cNvCxnSpPr>
            <a:cxnSpLocks/>
          </p:cNvCxnSpPr>
          <p:nvPr/>
        </p:nvCxnSpPr>
        <p:spPr>
          <a:xfrm flipV="1">
            <a:off x="962651" y="1856096"/>
            <a:ext cx="2722245" cy="1423901"/>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DCD74C8-EC0F-4414-9325-531CB05EF443}"/>
              </a:ext>
            </a:extLst>
          </p:cNvPr>
          <p:cNvCxnSpPr>
            <a:cxnSpLocks/>
          </p:cNvCxnSpPr>
          <p:nvPr/>
        </p:nvCxnSpPr>
        <p:spPr>
          <a:xfrm flipV="1">
            <a:off x="2323773" y="4572453"/>
            <a:ext cx="2722245" cy="1423901"/>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5B65A06-3BA9-4E20-B401-C2FA40B0D4C5}"/>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4058133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18"/>
                                        </p:tgtEl>
                                      </p:cBhvr>
                                    </p:animEffect>
                                    <p:set>
                                      <p:cBhvr>
                                        <p:cTn id="17" dur="1" fill="hold">
                                          <p:stCondLst>
                                            <p:cond delay="499"/>
                                          </p:stCondLst>
                                        </p:cTn>
                                        <p:tgtEl>
                                          <p:spTgt spid="18"/>
                                        </p:tgtEl>
                                        <p:attrNameLst>
                                          <p:attrName>style.visibility</p:attrName>
                                        </p:attrNameLst>
                                      </p:cBhvr>
                                      <p:to>
                                        <p:strVal val="hidden"/>
                                      </p:to>
                                    </p:set>
                                  </p:childTnLst>
                                </p:cTn>
                              </p:par>
                              <p:par>
                                <p:cTn id="18" presetID="10" presetClass="exit" presetSubtype="0" fill="hold" grpId="1" nodeType="withEffect">
                                  <p:stCondLst>
                                    <p:cond delay="0"/>
                                  </p:stCondLst>
                                  <p:childTnLst>
                                    <p:animEffect transition="out" filter="fade">
                                      <p:cBhvr>
                                        <p:cTn id="19" dur="500"/>
                                        <p:tgtEl>
                                          <p:spTgt spid="29"/>
                                        </p:tgtEl>
                                      </p:cBhvr>
                                    </p:animEffect>
                                    <p:set>
                                      <p:cBhvr>
                                        <p:cTn id="20" dur="1" fill="hold">
                                          <p:stCondLst>
                                            <p:cond delay="499"/>
                                          </p:stCondLst>
                                        </p:cTn>
                                        <p:tgtEl>
                                          <p:spTgt spid="29"/>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path" presetSubtype="0" accel="50000" decel="50000" fill="hold" nodeType="clickEffect">
                                  <p:stCondLst>
                                    <p:cond delay="0"/>
                                  </p:stCondLst>
                                  <p:childTnLst>
                                    <p:animMotion origin="layout" path="M -0.00053 -0.00556 L 0.22356 -0.20347 " pathEditMode="relative" rAng="0" ptsTypes="AA">
                                      <p:cBhvr>
                                        <p:cTn id="39" dur="2000" fill="hold"/>
                                        <p:tgtEl>
                                          <p:spTgt spid="8"/>
                                        </p:tgtEl>
                                        <p:attrNameLst>
                                          <p:attrName>ppt_x</p:attrName>
                                          <p:attrName>ppt_y</p:attrName>
                                        </p:attrNameLst>
                                      </p:cBhvr>
                                      <p:rCtr x="11198" y="-990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9" grpId="0" animBg="1"/>
      <p:bldP spid="29" grpId="1"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E4C349E-22BA-43A2-A64E-FDDA368A2730}"/>
              </a:ext>
            </a:extLst>
          </p:cNvPr>
          <p:cNvPicPr>
            <a:picLocks noChangeAspect="1"/>
          </p:cNvPicPr>
          <p:nvPr/>
        </p:nvPicPr>
        <p:blipFill>
          <a:blip r:embed="rId3"/>
          <a:stretch>
            <a:fillRect/>
          </a:stretch>
        </p:blipFill>
        <p:spPr>
          <a:xfrm>
            <a:off x="226996" y="1569660"/>
            <a:ext cx="5639827" cy="4764849"/>
          </a:xfrm>
          <a:prstGeom prst="rect">
            <a:avLst/>
          </a:prstGeom>
        </p:spPr>
      </p:pic>
      <p:sp>
        <p:nvSpPr>
          <p:cNvPr id="2" name="Rectangle 1">
            <a:extLst>
              <a:ext uri="{FF2B5EF4-FFF2-40B4-BE49-F238E27FC236}">
                <a16:creationId xmlns:a16="http://schemas.microsoft.com/office/drawing/2014/main" id="{E425CDF7-21C9-4ACA-8772-133EFE2B22E5}"/>
              </a:ext>
            </a:extLst>
          </p:cNvPr>
          <p:cNvSpPr/>
          <p:nvPr/>
        </p:nvSpPr>
        <p:spPr>
          <a:xfrm>
            <a:off x="103032" y="51516"/>
            <a:ext cx="12192000" cy="1077218"/>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Here is a regular octagon with two vertices joined to make the line AB. Join two other vertices to draw one line that is parallel to the line AB.</a:t>
            </a:r>
            <a:endParaRPr lang="en-GB" sz="3200" b="1" dirty="0">
              <a:latin typeface="Calibri" panose="020F0502020204030204" pitchFamily="34" charset="0"/>
            </a:endParaRPr>
          </a:p>
        </p:txBody>
      </p:sp>
      <p:cxnSp>
        <p:nvCxnSpPr>
          <p:cNvPr id="5" name="Straight Connector 4">
            <a:extLst>
              <a:ext uri="{FF2B5EF4-FFF2-40B4-BE49-F238E27FC236}">
                <a16:creationId xmlns:a16="http://schemas.microsoft.com/office/drawing/2014/main" id="{1F561A20-E4E1-4229-82F9-BB7B99250FCA}"/>
              </a:ext>
            </a:extLst>
          </p:cNvPr>
          <p:cNvCxnSpPr>
            <a:cxnSpLocks/>
          </p:cNvCxnSpPr>
          <p:nvPr/>
        </p:nvCxnSpPr>
        <p:spPr>
          <a:xfrm flipH="1" flipV="1">
            <a:off x="816267" y="3067302"/>
            <a:ext cx="4420327" cy="182378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E0E02A8-8DD8-45C1-80D9-D695BDF40137}"/>
              </a:ext>
            </a:extLst>
          </p:cNvPr>
          <p:cNvCxnSpPr>
            <a:cxnSpLocks/>
          </p:cNvCxnSpPr>
          <p:nvPr/>
        </p:nvCxnSpPr>
        <p:spPr>
          <a:xfrm flipH="1" flipV="1">
            <a:off x="2079633" y="1797302"/>
            <a:ext cx="3156961" cy="127000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289CE38-1F80-412E-A7F9-4B30690F7472}"/>
              </a:ext>
            </a:extLst>
          </p:cNvPr>
          <p:cNvCxnSpPr>
            <a:cxnSpLocks/>
          </p:cNvCxnSpPr>
          <p:nvPr/>
        </p:nvCxnSpPr>
        <p:spPr>
          <a:xfrm flipH="1" flipV="1">
            <a:off x="816267" y="4908884"/>
            <a:ext cx="3156961" cy="127000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406F789-F172-439E-A664-03704FB5807E}"/>
              </a:ext>
            </a:extLst>
          </p:cNvPr>
          <p:cNvCxnSpPr>
            <a:cxnSpLocks/>
          </p:cNvCxnSpPr>
          <p:nvPr/>
        </p:nvCxnSpPr>
        <p:spPr>
          <a:xfrm flipH="1" flipV="1">
            <a:off x="816266" y="3067302"/>
            <a:ext cx="4420327" cy="182378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667D3314-4C69-4779-BDE2-ABAF607DFC77}"/>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4280220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2.91667E-6 -2.59259E-6 L 0.04909 -0.2287 " pathEditMode="relative" rAng="0" ptsTypes="AA">
                                      <p:cBhvr>
                                        <p:cTn id="11" dur="2000" fill="hold"/>
                                        <p:tgtEl>
                                          <p:spTgt spid="5"/>
                                        </p:tgtEl>
                                        <p:attrNameLst>
                                          <p:attrName>ppt_x</p:attrName>
                                          <p:attrName>ppt_y</p:attrName>
                                        </p:attrNameLst>
                                      </p:cBhvr>
                                      <p:rCtr x="2448" y="-11435"/>
                                    </p:animMotion>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xit" presetSubtype="0" fill="hold" nodeType="withEffect">
                                  <p:stCondLst>
                                    <p:cond delay="0"/>
                                  </p:stCondLst>
                                  <p:childTnLst>
                                    <p:animEffect transition="out" filter="fade">
                                      <p:cBhvr>
                                        <p:cTn id="17" dur="500"/>
                                        <p:tgtEl>
                                          <p:spTgt spid="5"/>
                                        </p:tgtEl>
                                      </p:cBhvr>
                                    </p:animEffect>
                                    <p:set>
                                      <p:cBhvr>
                                        <p:cTn id="18" dur="1" fill="hold">
                                          <p:stCondLst>
                                            <p:cond delay="499"/>
                                          </p:stCondLst>
                                        </p:cTn>
                                        <p:tgtEl>
                                          <p:spTgt spid="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7"/>
                                        </p:tgtEl>
                                      </p:cBhvr>
                                    </p:animEffect>
                                    <p:set>
                                      <p:cBhvr>
                                        <p:cTn id="23" dur="1" fill="hold">
                                          <p:stCondLst>
                                            <p:cond delay="499"/>
                                          </p:stCondLst>
                                        </p:cTn>
                                        <p:tgtEl>
                                          <p:spTgt spid="7"/>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500"/>
                                        <p:tgtEl>
                                          <p:spTgt spid="36"/>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path" presetSubtype="0" accel="50000" decel="50000" fill="hold" nodeType="clickEffect">
                                  <p:stCondLst>
                                    <p:cond delay="0"/>
                                  </p:stCondLst>
                                  <p:childTnLst>
                                    <p:animMotion origin="layout" path="M 2.91667E-6 -2.59259E-6 L -0.05078 0.22963 " pathEditMode="relative" rAng="0" ptsTypes="AA">
                                      <p:cBhvr>
                                        <p:cTn id="32" dur="2000" fill="hold"/>
                                        <p:tgtEl>
                                          <p:spTgt spid="36"/>
                                        </p:tgtEl>
                                        <p:attrNameLst>
                                          <p:attrName>ppt_x</p:attrName>
                                          <p:attrName>ppt_y</p:attrName>
                                        </p:attrNameLst>
                                      </p:cBhvr>
                                      <p:rCtr x="-2539" y="11481"/>
                                    </p:animMotion>
                                  </p:childTnLst>
                                </p:cTn>
                              </p:par>
                            </p:childTnLst>
                          </p:cTn>
                        </p:par>
                        <p:par>
                          <p:cTn id="33" fill="hold">
                            <p:stCondLst>
                              <p:cond delay="2000"/>
                            </p:stCondLst>
                            <p:childTnLst>
                              <p:par>
                                <p:cTn id="34" presetID="10" presetClass="exit" presetSubtype="0" fill="hold" nodeType="afterEffect">
                                  <p:stCondLst>
                                    <p:cond delay="0"/>
                                  </p:stCondLst>
                                  <p:childTnLst>
                                    <p:animEffect transition="out" filter="fade">
                                      <p:cBhvr>
                                        <p:cTn id="35" dur="500"/>
                                        <p:tgtEl>
                                          <p:spTgt spid="36"/>
                                        </p:tgtEl>
                                      </p:cBhvr>
                                    </p:animEffect>
                                    <p:set>
                                      <p:cBhvr>
                                        <p:cTn id="36" dur="1" fill="hold">
                                          <p:stCondLst>
                                            <p:cond delay="499"/>
                                          </p:stCondLst>
                                        </p:cTn>
                                        <p:tgtEl>
                                          <p:spTgt spid="36"/>
                                        </p:tgtEl>
                                        <p:attrNameLst>
                                          <p:attrName>style.visibility</p:attrName>
                                        </p:attrNameLst>
                                      </p:cBhvr>
                                      <p:to>
                                        <p:strVal val="hidden"/>
                                      </p:to>
                                    </p:set>
                                  </p:childTnLst>
                                </p:cTn>
                              </p:par>
                              <p:par>
                                <p:cTn id="37" presetID="10" presetClass="entr" presetSubtype="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E4C349E-22BA-43A2-A64E-FDDA368A2730}"/>
              </a:ext>
            </a:extLst>
          </p:cNvPr>
          <p:cNvPicPr>
            <a:picLocks noChangeAspect="1"/>
          </p:cNvPicPr>
          <p:nvPr/>
        </p:nvPicPr>
        <p:blipFill>
          <a:blip r:embed="rId3"/>
          <a:stretch>
            <a:fillRect/>
          </a:stretch>
        </p:blipFill>
        <p:spPr>
          <a:xfrm>
            <a:off x="226996" y="1569660"/>
            <a:ext cx="5639827" cy="4764849"/>
          </a:xfrm>
          <a:prstGeom prst="rect">
            <a:avLst/>
          </a:prstGeom>
        </p:spPr>
      </p:pic>
      <p:sp>
        <p:nvSpPr>
          <p:cNvPr id="7" name="L-Shape 6">
            <a:extLst>
              <a:ext uri="{FF2B5EF4-FFF2-40B4-BE49-F238E27FC236}">
                <a16:creationId xmlns:a16="http://schemas.microsoft.com/office/drawing/2014/main" id="{C73A7420-8707-49DE-B503-3289E7E2D11B}"/>
              </a:ext>
            </a:extLst>
          </p:cNvPr>
          <p:cNvSpPr/>
          <p:nvPr/>
        </p:nvSpPr>
        <p:spPr>
          <a:xfrm rot="6814212" flipV="1">
            <a:off x="3129941" y="3699736"/>
            <a:ext cx="385440" cy="368814"/>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F9A05F6A-B914-41EE-B60F-A08A6023322B}"/>
              </a:ext>
            </a:extLst>
          </p:cNvPr>
          <p:cNvSpPr/>
          <p:nvPr/>
        </p:nvSpPr>
        <p:spPr>
          <a:xfrm>
            <a:off x="103032" y="51516"/>
            <a:ext cx="12192000" cy="1077218"/>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Here is the octagon again. Join two vertices to draw one line that is perpendicular to the line AB. </a:t>
            </a:r>
            <a:endParaRPr lang="en-GB" sz="3200" b="1" dirty="0">
              <a:latin typeface="Calibri" panose="020F0502020204030204" pitchFamily="34" charset="0"/>
            </a:endParaRPr>
          </a:p>
        </p:txBody>
      </p:sp>
      <p:cxnSp>
        <p:nvCxnSpPr>
          <p:cNvPr id="5" name="Straight Connector 4">
            <a:extLst>
              <a:ext uri="{FF2B5EF4-FFF2-40B4-BE49-F238E27FC236}">
                <a16:creationId xmlns:a16="http://schemas.microsoft.com/office/drawing/2014/main" id="{2B96D89B-2C5C-45D2-8067-6AD45138078B}"/>
              </a:ext>
            </a:extLst>
          </p:cNvPr>
          <p:cNvCxnSpPr>
            <a:cxnSpLocks/>
          </p:cNvCxnSpPr>
          <p:nvPr/>
        </p:nvCxnSpPr>
        <p:spPr>
          <a:xfrm flipH="1">
            <a:off x="2112048" y="1790700"/>
            <a:ext cx="1850354" cy="441325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0813A9F-C6BC-43AA-8E82-432BEAE42233}"/>
              </a:ext>
            </a:extLst>
          </p:cNvPr>
          <p:cNvCxnSpPr>
            <a:cxnSpLocks/>
          </p:cNvCxnSpPr>
          <p:nvPr/>
        </p:nvCxnSpPr>
        <p:spPr>
          <a:xfrm flipH="1">
            <a:off x="833719" y="1790700"/>
            <a:ext cx="1278329" cy="312016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EB0828A-82E9-4084-9682-6A6CAB915948}"/>
              </a:ext>
            </a:extLst>
          </p:cNvPr>
          <p:cNvCxnSpPr>
            <a:cxnSpLocks/>
          </p:cNvCxnSpPr>
          <p:nvPr/>
        </p:nvCxnSpPr>
        <p:spPr>
          <a:xfrm flipH="1">
            <a:off x="3926821" y="3070534"/>
            <a:ext cx="1299847" cy="313341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9AC7D5C-8196-4E16-87C9-02265EE337AD}"/>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685129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7"/>
                                        </p:tgtEl>
                                      </p:cBhvr>
                                    </p:animEffect>
                                    <p:set>
                                      <p:cBhvr>
                                        <p:cTn id="17" dur="1" fill="hold">
                                          <p:stCondLst>
                                            <p:cond delay="499"/>
                                          </p:stCondLst>
                                        </p:cTn>
                                        <p:tgtEl>
                                          <p:spTgt spid="7"/>
                                        </p:tgtEl>
                                        <p:attrNameLst>
                                          <p:attrName>style.visibility</p:attrName>
                                        </p:attrNameLst>
                                      </p:cBhvr>
                                      <p:to>
                                        <p:strVal val="hidden"/>
                                      </p:to>
                                    </p:set>
                                  </p:childTnLst>
                                </p:cTn>
                              </p:par>
                              <p:par>
                                <p:cTn id="18" presetID="10" presetClass="exit" presetSubtype="0" fill="hold" nodeType="withEffect">
                                  <p:stCondLst>
                                    <p:cond delay="0"/>
                                  </p:stCondLst>
                                  <p:childTnLst>
                                    <p:animEffect transition="out" filter="fade">
                                      <p:cBhvr>
                                        <p:cTn id="19" dur="500"/>
                                        <p:tgtEl>
                                          <p:spTgt spid="5"/>
                                        </p:tgtEl>
                                      </p:cBhvr>
                                    </p:animEffect>
                                    <p:set>
                                      <p:cBhvr>
                                        <p:cTn id="20" dur="1" fill="hold">
                                          <p:stCondLst>
                                            <p:cond delay="499"/>
                                          </p:stCondLst>
                                        </p:cTn>
                                        <p:tgtEl>
                                          <p:spTgt spid="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nodeType="clickEffect">
                                  <p:stCondLst>
                                    <p:cond delay="0"/>
                                  </p:stCondLst>
                                  <p:childTnLst>
                                    <p:animEffect transition="out" filter="fade">
                                      <p:cBhvr>
                                        <p:cTn id="29" dur="500"/>
                                        <p:tgtEl>
                                          <p:spTgt spid="8"/>
                                        </p:tgtEl>
                                      </p:cBhvr>
                                    </p:animEffect>
                                    <p:set>
                                      <p:cBhvr>
                                        <p:cTn id="30" dur="1" fill="hold">
                                          <p:stCondLst>
                                            <p:cond delay="499"/>
                                          </p:stCondLst>
                                        </p:cTn>
                                        <p:tgtEl>
                                          <p:spTgt spid="8"/>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C17AC08-BC73-4AE3-A1CA-F0635E3BB340}"/>
              </a:ext>
            </a:extLst>
          </p:cNvPr>
          <p:cNvPicPr>
            <a:picLocks noChangeAspect="1"/>
          </p:cNvPicPr>
          <p:nvPr/>
        </p:nvPicPr>
        <p:blipFill>
          <a:blip r:embed="rId3"/>
          <a:stretch>
            <a:fillRect/>
          </a:stretch>
        </p:blipFill>
        <p:spPr>
          <a:xfrm>
            <a:off x="226996" y="1569660"/>
            <a:ext cx="5639827" cy="4764849"/>
          </a:xfrm>
          <a:prstGeom prst="rect">
            <a:avLst/>
          </a:prstGeom>
        </p:spPr>
      </p:pic>
      <p:cxnSp>
        <p:nvCxnSpPr>
          <p:cNvPr id="10" name="Straight Connector 9">
            <a:extLst>
              <a:ext uri="{FF2B5EF4-FFF2-40B4-BE49-F238E27FC236}">
                <a16:creationId xmlns:a16="http://schemas.microsoft.com/office/drawing/2014/main" id="{F3553BF5-0393-4470-8844-CD79CEFEA763}"/>
              </a:ext>
            </a:extLst>
          </p:cNvPr>
          <p:cNvCxnSpPr>
            <a:cxnSpLocks/>
          </p:cNvCxnSpPr>
          <p:nvPr/>
        </p:nvCxnSpPr>
        <p:spPr>
          <a:xfrm rot="20280000" flipH="1">
            <a:off x="4072089" y="2447557"/>
            <a:ext cx="1299847" cy="313341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4CF8169-C11E-42DF-A250-162ED8351AA0}"/>
              </a:ext>
            </a:extLst>
          </p:cNvPr>
          <p:cNvCxnSpPr>
            <a:cxnSpLocks/>
          </p:cNvCxnSpPr>
          <p:nvPr/>
        </p:nvCxnSpPr>
        <p:spPr>
          <a:xfrm flipH="1">
            <a:off x="3046909" y="1550068"/>
            <a:ext cx="15700" cy="484706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91E5A6B-4DBD-410C-87C9-B1E480EA0EDB}"/>
              </a:ext>
            </a:extLst>
          </p:cNvPr>
          <p:cNvCxnSpPr>
            <a:cxnSpLocks/>
          </p:cNvCxnSpPr>
          <p:nvPr/>
        </p:nvCxnSpPr>
        <p:spPr>
          <a:xfrm rot="20280000" flipH="1">
            <a:off x="737582" y="2406894"/>
            <a:ext cx="1299847" cy="313341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45F7C757-E13B-4508-A089-8C494836B15E}"/>
              </a:ext>
            </a:extLst>
          </p:cNvPr>
          <p:cNvSpPr/>
          <p:nvPr/>
        </p:nvSpPr>
        <p:spPr>
          <a:xfrm>
            <a:off x="103032" y="51516"/>
            <a:ext cx="12192000" cy="1077218"/>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Here is the octagon again. Join two vertices to draw one line that is perpendicular to the line AB. </a:t>
            </a:r>
            <a:endParaRPr lang="en-GB" sz="3200" b="1" dirty="0">
              <a:latin typeface="Calibri" panose="020F0502020204030204" pitchFamily="34" charset="0"/>
            </a:endParaRPr>
          </a:p>
        </p:txBody>
      </p:sp>
      <p:sp>
        <p:nvSpPr>
          <p:cNvPr id="7" name="Rectangle 6">
            <a:extLst>
              <a:ext uri="{FF2B5EF4-FFF2-40B4-BE49-F238E27FC236}">
                <a16:creationId xmlns:a16="http://schemas.microsoft.com/office/drawing/2014/main" id="{ECA56EEE-CC85-44BA-B545-D6F9D8140C75}"/>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2521304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1320000">
                                      <p:cBhvr>
                                        <p:cTn id="6" dur="2000" fill="hold"/>
                                        <p:tgtEl>
                                          <p:spTgt spid="4"/>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09C5E-9060-48F3-B055-08E038C6C9D9}"/>
              </a:ext>
            </a:extLst>
          </p:cNvPr>
          <p:cNvSpPr>
            <a:spLocks noGrp="1"/>
          </p:cNvSpPr>
          <p:nvPr>
            <p:ph type="title"/>
          </p:nvPr>
        </p:nvSpPr>
        <p:spPr/>
        <p:txBody>
          <a:bodyPr/>
          <a:lstStyle/>
          <a:p>
            <a:r>
              <a:rPr lang="en-GB" dirty="0"/>
              <a:t>Measure angles and lines</a:t>
            </a:r>
          </a:p>
        </p:txBody>
      </p:sp>
      <p:sp>
        <p:nvSpPr>
          <p:cNvPr id="3" name="Content Placeholder 2">
            <a:extLst>
              <a:ext uri="{FF2B5EF4-FFF2-40B4-BE49-F238E27FC236}">
                <a16:creationId xmlns:a16="http://schemas.microsoft.com/office/drawing/2014/main" id="{3875FEC5-9DAA-4BC5-A3DD-CC99EB0522F3}"/>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5229673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B9B20D91-2205-41C6-B42E-DD2B3DAB850D}"/>
              </a:ext>
            </a:extLst>
          </p:cNvPr>
          <p:cNvSpPr/>
          <p:nvPr/>
        </p:nvSpPr>
        <p:spPr>
          <a:xfrm>
            <a:off x="56123" y="50000"/>
            <a:ext cx="11676531" cy="1077218"/>
          </a:xfrm>
          <a:prstGeom prst="rect">
            <a:avLst/>
          </a:prstGeom>
        </p:spPr>
        <p:txBody>
          <a:bodyPr wrap="square">
            <a:spAutoFit/>
          </a:bodyPr>
          <a:lstStyle/>
          <a:p>
            <a:r>
              <a:rPr lang="en-US" sz="3200" b="1" dirty="0"/>
              <a:t>Measure angle x accurately.</a:t>
            </a:r>
          </a:p>
          <a:p>
            <a:r>
              <a:rPr lang="en-US" sz="3200" b="1" dirty="0"/>
              <a:t>Use a protractor (angle measurer). </a:t>
            </a:r>
          </a:p>
        </p:txBody>
      </p:sp>
      <p:pic>
        <p:nvPicPr>
          <p:cNvPr id="2" name="Picture 1">
            <a:extLst>
              <a:ext uri="{FF2B5EF4-FFF2-40B4-BE49-F238E27FC236}">
                <a16:creationId xmlns:a16="http://schemas.microsoft.com/office/drawing/2014/main" id="{2C3935A8-B3CA-4419-9E81-4F22A44A5859}"/>
              </a:ext>
            </a:extLst>
          </p:cNvPr>
          <p:cNvPicPr>
            <a:picLocks noChangeAspect="1"/>
          </p:cNvPicPr>
          <p:nvPr/>
        </p:nvPicPr>
        <p:blipFill>
          <a:blip r:embed="rId3"/>
          <a:stretch>
            <a:fillRect/>
          </a:stretch>
        </p:blipFill>
        <p:spPr>
          <a:xfrm>
            <a:off x="1766204" y="1507635"/>
            <a:ext cx="8256367" cy="4919948"/>
          </a:xfrm>
          <a:prstGeom prst="rect">
            <a:avLst/>
          </a:prstGeom>
        </p:spPr>
      </p:pic>
      <p:pic>
        <p:nvPicPr>
          <p:cNvPr id="5" name="Graphic 4">
            <a:extLst>
              <a:ext uri="{FF2B5EF4-FFF2-40B4-BE49-F238E27FC236}">
                <a16:creationId xmlns:a16="http://schemas.microsoft.com/office/drawing/2014/main" id="{8E3917C2-0392-4681-8609-E23D80A5883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8514460">
            <a:off x="3839198" y="993396"/>
            <a:ext cx="4343400" cy="2514600"/>
          </a:xfrm>
          <a:prstGeom prst="rect">
            <a:avLst/>
          </a:prstGeom>
        </p:spPr>
      </p:pic>
      <p:sp>
        <p:nvSpPr>
          <p:cNvPr id="7" name="Rectangle 6">
            <a:extLst>
              <a:ext uri="{FF2B5EF4-FFF2-40B4-BE49-F238E27FC236}">
                <a16:creationId xmlns:a16="http://schemas.microsoft.com/office/drawing/2014/main" id="{38F770EA-85A1-48C5-951A-E29AC4762E0D}"/>
              </a:ext>
            </a:extLst>
          </p:cNvPr>
          <p:cNvSpPr/>
          <p:nvPr/>
        </p:nvSpPr>
        <p:spPr>
          <a:xfrm>
            <a:off x="4526842" y="1008410"/>
            <a:ext cx="974547" cy="584775"/>
          </a:xfrm>
          <a:prstGeom prst="rect">
            <a:avLst/>
          </a:prstGeom>
        </p:spPr>
        <p:txBody>
          <a:bodyPr wrap="square">
            <a:spAutoFit/>
          </a:bodyPr>
          <a:lstStyle/>
          <a:p>
            <a:r>
              <a:rPr lang="en-GB" sz="3200" b="1" dirty="0">
                <a:solidFill>
                  <a:srgbClr val="FF0000"/>
                </a:solidFill>
                <a:latin typeface="Calibri" panose="020F0502020204030204" pitchFamily="34" charset="0"/>
              </a:rPr>
              <a:t>95°</a:t>
            </a:r>
          </a:p>
        </p:txBody>
      </p:sp>
      <p:pic>
        <p:nvPicPr>
          <p:cNvPr id="8" name="Graphic 7">
            <a:extLst>
              <a:ext uri="{FF2B5EF4-FFF2-40B4-BE49-F238E27FC236}">
                <a16:creationId xmlns:a16="http://schemas.microsoft.com/office/drawing/2014/main" id="{499AFE70-E3E2-446E-B7F9-45DE1CF4526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3606456">
            <a:off x="2591641" y="903080"/>
            <a:ext cx="4343400" cy="2514600"/>
          </a:xfrm>
          <a:prstGeom prst="rect">
            <a:avLst/>
          </a:prstGeom>
        </p:spPr>
      </p:pic>
    </p:spTree>
    <p:extLst>
      <p:ext uri="{BB962C8B-B14F-4D97-AF65-F5344CB8AC3E}">
        <p14:creationId xmlns:p14="http://schemas.microsoft.com/office/powerpoint/2010/main" val="966412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8"/>
                                        </p:tgtEl>
                                      </p:cBhvr>
                                    </p:animEffect>
                                    <p:set>
                                      <p:cBhvr>
                                        <p:cTn id="2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8F3F363F-BCDE-416B-AC4F-5B95DFF6B979}"/>
              </a:ext>
            </a:extLst>
          </p:cNvPr>
          <p:cNvSpPr/>
          <p:nvPr/>
        </p:nvSpPr>
        <p:spPr>
          <a:xfrm>
            <a:off x="56123" y="50000"/>
            <a:ext cx="11676531" cy="584775"/>
          </a:xfrm>
          <a:prstGeom prst="rect">
            <a:avLst/>
          </a:prstGeom>
        </p:spPr>
        <p:txBody>
          <a:bodyPr wrap="square">
            <a:spAutoFit/>
          </a:bodyPr>
          <a:lstStyle/>
          <a:p>
            <a:r>
              <a:rPr lang="en-US" sz="3200" b="1" dirty="0"/>
              <a:t>Measure angle A accurately. Use a protractor (angle measurer). </a:t>
            </a:r>
          </a:p>
        </p:txBody>
      </p:sp>
      <p:pic>
        <p:nvPicPr>
          <p:cNvPr id="2" name="Picture 1">
            <a:extLst>
              <a:ext uri="{FF2B5EF4-FFF2-40B4-BE49-F238E27FC236}">
                <a16:creationId xmlns:a16="http://schemas.microsoft.com/office/drawing/2014/main" id="{31318BE9-EA0A-44D2-8676-B9BC4EF3221C}"/>
              </a:ext>
            </a:extLst>
          </p:cNvPr>
          <p:cNvPicPr>
            <a:picLocks noChangeAspect="1"/>
          </p:cNvPicPr>
          <p:nvPr/>
        </p:nvPicPr>
        <p:blipFill>
          <a:blip r:embed="rId3"/>
          <a:stretch>
            <a:fillRect/>
          </a:stretch>
        </p:blipFill>
        <p:spPr>
          <a:xfrm>
            <a:off x="3058876" y="860023"/>
            <a:ext cx="4215382" cy="4229696"/>
          </a:xfrm>
          <a:prstGeom prst="rect">
            <a:avLst/>
          </a:prstGeom>
        </p:spPr>
      </p:pic>
      <p:pic>
        <p:nvPicPr>
          <p:cNvPr id="6" name="Graphic 5">
            <a:extLst>
              <a:ext uri="{FF2B5EF4-FFF2-40B4-BE49-F238E27FC236}">
                <a16:creationId xmlns:a16="http://schemas.microsoft.com/office/drawing/2014/main" id="{BB3AA51B-1195-41DA-82E4-5D9080E663E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1060769">
            <a:off x="810336" y="2838787"/>
            <a:ext cx="4343400" cy="2514600"/>
          </a:xfrm>
          <a:prstGeom prst="rect">
            <a:avLst/>
          </a:prstGeom>
        </p:spPr>
      </p:pic>
      <p:sp>
        <p:nvSpPr>
          <p:cNvPr id="7" name="Rectangle 6">
            <a:extLst>
              <a:ext uri="{FF2B5EF4-FFF2-40B4-BE49-F238E27FC236}">
                <a16:creationId xmlns:a16="http://schemas.microsoft.com/office/drawing/2014/main" id="{5952175D-1538-4158-A007-75F753146E87}"/>
              </a:ext>
            </a:extLst>
          </p:cNvPr>
          <p:cNvSpPr/>
          <p:nvPr/>
        </p:nvSpPr>
        <p:spPr>
          <a:xfrm>
            <a:off x="3931097" y="2390096"/>
            <a:ext cx="974547" cy="584775"/>
          </a:xfrm>
          <a:prstGeom prst="rect">
            <a:avLst/>
          </a:prstGeom>
        </p:spPr>
        <p:txBody>
          <a:bodyPr wrap="square">
            <a:spAutoFit/>
          </a:bodyPr>
          <a:lstStyle/>
          <a:p>
            <a:r>
              <a:rPr lang="en-GB" sz="3200" b="1" dirty="0">
                <a:solidFill>
                  <a:srgbClr val="FF0000"/>
                </a:solidFill>
                <a:latin typeface="Calibri" panose="020F0502020204030204" pitchFamily="34" charset="0"/>
              </a:rPr>
              <a:t>75°</a:t>
            </a:r>
          </a:p>
        </p:txBody>
      </p:sp>
      <p:pic>
        <p:nvPicPr>
          <p:cNvPr id="8" name="Graphic 7">
            <a:extLst>
              <a:ext uri="{FF2B5EF4-FFF2-40B4-BE49-F238E27FC236}">
                <a16:creationId xmlns:a16="http://schemas.microsoft.com/office/drawing/2014/main" id="{71571D31-6672-4937-A808-CFD95AC8C43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775723">
            <a:off x="1873613" y="3834071"/>
            <a:ext cx="4343400" cy="2514600"/>
          </a:xfrm>
          <a:prstGeom prst="rect">
            <a:avLst/>
          </a:prstGeom>
        </p:spPr>
      </p:pic>
    </p:spTree>
    <p:extLst>
      <p:ext uri="{BB962C8B-B14F-4D97-AF65-F5344CB8AC3E}">
        <p14:creationId xmlns:p14="http://schemas.microsoft.com/office/powerpoint/2010/main" val="680305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8"/>
                                        </p:tgtEl>
                                      </p:cBhvr>
                                    </p:animEffect>
                                    <p:set>
                                      <p:cBhvr>
                                        <p:cTn id="2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F1E5A612-111A-4D79-88F9-BDB34292C4AC}"/>
              </a:ext>
            </a:extLst>
          </p:cNvPr>
          <p:cNvSpPr/>
          <p:nvPr/>
        </p:nvSpPr>
        <p:spPr>
          <a:xfrm>
            <a:off x="56123" y="50000"/>
            <a:ext cx="11676531" cy="1077218"/>
          </a:xfrm>
          <a:prstGeom prst="rect">
            <a:avLst/>
          </a:prstGeom>
        </p:spPr>
        <p:txBody>
          <a:bodyPr wrap="square">
            <a:spAutoFit/>
          </a:bodyPr>
          <a:lstStyle/>
          <a:p>
            <a:r>
              <a:rPr lang="en-US" sz="3200" b="1" dirty="0"/>
              <a:t>Measure accurately the longest side of this shape.</a:t>
            </a:r>
          </a:p>
          <a:p>
            <a:r>
              <a:rPr lang="en-US" sz="3200" b="1" dirty="0"/>
              <a:t>Give your answer in </a:t>
            </a:r>
            <a:r>
              <a:rPr lang="en-US" sz="3200" b="1" dirty="0" err="1"/>
              <a:t>millimetres</a:t>
            </a:r>
            <a:r>
              <a:rPr lang="en-US" sz="3200" b="1" dirty="0"/>
              <a:t>.</a:t>
            </a:r>
          </a:p>
        </p:txBody>
      </p:sp>
      <p:pic>
        <p:nvPicPr>
          <p:cNvPr id="2" name="Picture 1">
            <a:extLst>
              <a:ext uri="{FF2B5EF4-FFF2-40B4-BE49-F238E27FC236}">
                <a16:creationId xmlns:a16="http://schemas.microsoft.com/office/drawing/2014/main" id="{14790227-6FE0-4506-B651-1A7F36BEA267}"/>
              </a:ext>
            </a:extLst>
          </p:cNvPr>
          <p:cNvPicPr>
            <a:picLocks noChangeAspect="1"/>
          </p:cNvPicPr>
          <p:nvPr/>
        </p:nvPicPr>
        <p:blipFill>
          <a:blip r:embed="rId3"/>
          <a:stretch>
            <a:fillRect/>
          </a:stretch>
        </p:blipFill>
        <p:spPr>
          <a:xfrm>
            <a:off x="3684029" y="1127218"/>
            <a:ext cx="8048625" cy="5286375"/>
          </a:xfrm>
          <a:prstGeom prst="rect">
            <a:avLst/>
          </a:prstGeom>
        </p:spPr>
      </p:pic>
      <p:sp>
        <p:nvSpPr>
          <p:cNvPr id="6" name="Rectangle 5">
            <a:extLst>
              <a:ext uri="{FF2B5EF4-FFF2-40B4-BE49-F238E27FC236}">
                <a16:creationId xmlns:a16="http://schemas.microsoft.com/office/drawing/2014/main" id="{A78974C0-9E5E-4885-BE17-C8BE889E3493}"/>
              </a:ext>
            </a:extLst>
          </p:cNvPr>
          <p:cNvSpPr/>
          <p:nvPr/>
        </p:nvSpPr>
        <p:spPr>
          <a:xfrm>
            <a:off x="56123" y="2890391"/>
            <a:ext cx="5457573" cy="1077218"/>
          </a:xfrm>
          <a:prstGeom prst="rect">
            <a:avLst/>
          </a:prstGeom>
        </p:spPr>
        <p:txBody>
          <a:bodyPr wrap="square">
            <a:spAutoFit/>
          </a:bodyPr>
          <a:lstStyle/>
          <a:p>
            <a:r>
              <a:rPr lang="en-US" sz="3200" b="1" dirty="0"/>
              <a:t>Measure accurately the smallest angle in the shape.</a:t>
            </a:r>
          </a:p>
        </p:txBody>
      </p:sp>
      <p:sp>
        <p:nvSpPr>
          <p:cNvPr id="7" name="Rectangle 6">
            <a:extLst>
              <a:ext uri="{FF2B5EF4-FFF2-40B4-BE49-F238E27FC236}">
                <a16:creationId xmlns:a16="http://schemas.microsoft.com/office/drawing/2014/main" id="{616C4584-4A55-44F0-A960-3D61816CB63E}"/>
              </a:ext>
            </a:extLst>
          </p:cNvPr>
          <p:cNvSpPr/>
          <p:nvPr/>
        </p:nvSpPr>
        <p:spPr>
          <a:xfrm>
            <a:off x="56123" y="3853202"/>
            <a:ext cx="6218960" cy="584775"/>
          </a:xfrm>
          <a:prstGeom prst="rect">
            <a:avLst/>
          </a:prstGeom>
        </p:spPr>
        <p:txBody>
          <a:bodyPr wrap="square">
            <a:spAutoFit/>
          </a:bodyPr>
          <a:lstStyle/>
          <a:p>
            <a:r>
              <a:rPr lang="en-US" sz="3200" b="1" dirty="0"/>
              <a:t>Use a protractor (angle measurer).</a:t>
            </a:r>
          </a:p>
        </p:txBody>
      </p:sp>
      <p:pic>
        <p:nvPicPr>
          <p:cNvPr id="8" name="Graphic 7">
            <a:extLst>
              <a:ext uri="{FF2B5EF4-FFF2-40B4-BE49-F238E27FC236}">
                <a16:creationId xmlns:a16="http://schemas.microsoft.com/office/drawing/2014/main" id="{6E6200CF-4BCA-4B4D-9072-3E67BB9BF45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14815">
            <a:off x="3168862" y="2986990"/>
            <a:ext cx="12385028" cy="2068134"/>
          </a:xfrm>
          <a:prstGeom prst="rect">
            <a:avLst/>
          </a:prstGeom>
        </p:spPr>
      </p:pic>
      <p:sp>
        <p:nvSpPr>
          <p:cNvPr id="9" name="Rectangle 8">
            <a:extLst>
              <a:ext uri="{FF2B5EF4-FFF2-40B4-BE49-F238E27FC236}">
                <a16:creationId xmlns:a16="http://schemas.microsoft.com/office/drawing/2014/main" id="{CDA38CAB-4702-459B-8CB4-CEF1E3256C5B}"/>
              </a:ext>
            </a:extLst>
          </p:cNvPr>
          <p:cNvSpPr/>
          <p:nvPr/>
        </p:nvSpPr>
        <p:spPr>
          <a:xfrm>
            <a:off x="10674493" y="2844225"/>
            <a:ext cx="1662996" cy="584775"/>
          </a:xfrm>
          <a:prstGeom prst="rect">
            <a:avLst/>
          </a:prstGeom>
        </p:spPr>
        <p:txBody>
          <a:bodyPr wrap="square">
            <a:spAutoFit/>
          </a:bodyPr>
          <a:lstStyle/>
          <a:p>
            <a:r>
              <a:rPr lang="en-GB" sz="3200" b="1" dirty="0">
                <a:solidFill>
                  <a:srgbClr val="FF0000"/>
                </a:solidFill>
                <a:latin typeface="Calibri" panose="020F0502020204030204" pitchFamily="34" charset="0"/>
              </a:rPr>
              <a:t>10.2 cm</a:t>
            </a:r>
          </a:p>
        </p:txBody>
      </p:sp>
      <p:sp>
        <p:nvSpPr>
          <p:cNvPr id="10" name="Rectangle 9">
            <a:extLst>
              <a:ext uri="{FF2B5EF4-FFF2-40B4-BE49-F238E27FC236}">
                <a16:creationId xmlns:a16="http://schemas.microsoft.com/office/drawing/2014/main" id="{253F3C63-162B-44B2-B69F-73767947C837}"/>
              </a:ext>
            </a:extLst>
          </p:cNvPr>
          <p:cNvSpPr/>
          <p:nvPr/>
        </p:nvSpPr>
        <p:spPr>
          <a:xfrm>
            <a:off x="5598651" y="538465"/>
            <a:ext cx="2304378" cy="584775"/>
          </a:xfrm>
          <a:prstGeom prst="rect">
            <a:avLst/>
          </a:prstGeom>
        </p:spPr>
        <p:txBody>
          <a:bodyPr wrap="square">
            <a:spAutoFit/>
          </a:bodyPr>
          <a:lstStyle/>
          <a:p>
            <a:r>
              <a:rPr lang="en-GB" sz="3200" b="1" dirty="0">
                <a:solidFill>
                  <a:srgbClr val="FF0000"/>
                </a:solidFill>
                <a:latin typeface="Calibri" panose="020F0502020204030204" pitchFamily="34" charset="0"/>
              </a:rPr>
              <a:t>10.2 x 10 = </a:t>
            </a:r>
          </a:p>
        </p:txBody>
      </p:sp>
      <p:sp>
        <p:nvSpPr>
          <p:cNvPr id="11" name="Rectangle 10">
            <a:extLst>
              <a:ext uri="{FF2B5EF4-FFF2-40B4-BE49-F238E27FC236}">
                <a16:creationId xmlns:a16="http://schemas.microsoft.com/office/drawing/2014/main" id="{62FAA20C-20F4-4A87-B1FA-F3254A736431}"/>
              </a:ext>
            </a:extLst>
          </p:cNvPr>
          <p:cNvSpPr/>
          <p:nvPr/>
        </p:nvSpPr>
        <p:spPr>
          <a:xfrm>
            <a:off x="7541980" y="534487"/>
            <a:ext cx="3197006" cy="584775"/>
          </a:xfrm>
          <a:prstGeom prst="rect">
            <a:avLst/>
          </a:prstGeom>
        </p:spPr>
        <p:txBody>
          <a:bodyPr wrap="square">
            <a:spAutoFit/>
          </a:bodyPr>
          <a:lstStyle/>
          <a:p>
            <a:r>
              <a:rPr lang="en-GB" sz="3200" b="1" dirty="0">
                <a:solidFill>
                  <a:srgbClr val="FF0000"/>
                </a:solidFill>
                <a:latin typeface="Calibri" panose="020F0502020204030204" pitchFamily="34" charset="0"/>
              </a:rPr>
              <a:t>102 millimetres</a:t>
            </a:r>
          </a:p>
        </p:txBody>
      </p:sp>
      <p:sp>
        <p:nvSpPr>
          <p:cNvPr id="12" name="Rectangle 11">
            <a:extLst>
              <a:ext uri="{FF2B5EF4-FFF2-40B4-BE49-F238E27FC236}">
                <a16:creationId xmlns:a16="http://schemas.microsoft.com/office/drawing/2014/main" id="{991EACB5-83D2-4683-9957-F206E3F9B5CE}"/>
              </a:ext>
            </a:extLst>
          </p:cNvPr>
          <p:cNvSpPr/>
          <p:nvPr/>
        </p:nvSpPr>
        <p:spPr>
          <a:xfrm>
            <a:off x="7541980" y="1119262"/>
            <a:ext cx="3090216" cy="830997"/>
          </a:xfrm>
          <a:prstGeom prst="rect">
            <a:avLst/>
          </a:prstGeom>
        </p:spPr>
        <p:txBody>
          <a:bodyPr wrap="square">
            <a:spAutoFit/>
          </a:bodyPr>
          <a:lstStyle/>
          <a:p>
            <a:r>
              <a:rPr lang="en-GB" sz="2400" b="1" dirty="0">
                <a:solidFill>
                  <a:srgbClr val="FF0000"/>
                </a:solidFill>
                <a:latin typeface="Calibri" panose="020F0502020204030204" pitchFamily="34" charset="0"/>
              </a:rPr>
              <a:t>101 mm and 103 mm also get you the mark. </a:t>
            </a:r>
          </a:p>
        </p:txBody>
      </p:sp>
      <p:pic>
        <p:nvPicPr>
          <p:cNvPr id="13" name="Graphic 12">
            <a:extLst>
              <a:ext uri="{FF2B5EF4-FFF2-40B4-BE49-F238E27FC236}">
                <a16:creationId xmlns:a16="http://schemas.microsoft.com/office/drawing/2014/main" id="{21B52997-6B6F-46D8-907E-C260C85024B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1818573">
            <a:off x="544553" y="732515"/>
            <a:ext cx="5744253" cy="3325620"/>
          </a:xfrm>
          <a:prstGeom prst="rect">
            <a:avLst/>
          </a:prstGeom>
        </p:spPr>
      </p:pic>
      <p:sp>
        <p:nvSpPr>
          <p:cNvPr id="14" name="Rectangle 13">
            <a:extLst>
              <a:ext uri="{FF2B5EF4-FFF2-40B4-BE49-F238E27FC236}">
                <a16:creationId xmlns:a16="http://schemas.microsoft.com/office/drawing/2014/main" id="{E11F6234-95B1-45EA-BF8B-3FAC2107453D}"/>
              </a:ext>
            </a:extLst>
          </p:cNvPr>
          <p:cNvSpPr/>
          <p:nvPr/>
        </p:nvSpPr>
        <p:spPr>
          <a:xfrm>
            <a:off x="3495670" y="4458382"/>
            <a:ext cx="974547" cy="584775"/>
          </a:xfrm>
          <a:prstGeom prst="rect">
            <a:avLst/>
          </a:prstGeom>
        </p:spPr>
        <p:txBody>
          <a:bodyPr wrap="square">
            <a:spAutoFit/>
          </a:bodyPr>
          <a:lstStyle/>
          <a:p>
            <a:r>
              <a:rPr lang="en-GB" sz="3200" b="1" dirty="0">
                <a:solidFill>
                  <a:srgbClr val="FF0000"/>
                </a:solidFill>
                <a:latin typeface="Calibri" panose="020F0502020204030204" pitchFamily="34" charset="0"/>
              </a:rPr>
              <a:t>22°</a:t>
            </a:r>
          </a:p>
        </p:txBody>
      </p:sp>
      <p:sp>
        <p:nvSpPr>
          <p:cNvPr id="15" name="Rectangle 14">
            <a:extLst>
              <a:ext uri="{FF2B5EF4-FFF2-40B4-BE49-F238E27FC236}">
                <a16:creationId xmlns:a16="http://schemas.microsoft.com/office/drawing/2014/main" id="{57C3412D-65B3-4785-8AFC-2AD190DAF074}"/>
              </a:ext>
            </a:extLst>
          </p:cNvPr>
          <p:cNvSpPr/>
          <p:nvPr/>
        </p:nvSpPr>
        <p:spPr>
          <a:xfrm>
            <a:off x="3523515" y="5043157"/>
            <a:ext cx="2625597" cy="830997"/>
          </a:xfrm>
          <a:prstGeom prst="rect">
            <a:avLst/>
          </a:prstGeom>
        </p:spPr>
        <p:txBody>
          <a:bodyPr wrap="square">
            <a:spAutoFit/>
          </a:bodyPr>
          <a:lstStyle/>
          <a:p>
            <a:r>
              <a:rPr lang="en-GB" sz="2400" b="1" dirty="0">
                <a:solidFill>
                  <a:srgbClr val="FF0000"/>
                </a:solidFill>
                <a:latin typeface="Calibri" panose="020F0502020204030204" pitchFamily="34" charset="0"/>
              </a:rPr>
              <a:t>21° and 23° also get you the mark. </a:t>
            </a:r>
          </a:p>
        </p:txBody>
      </p:sp>
    </p:spTree>
    <p:extLst>
      <p:ext uri="{BB962C8B-B14F-4D97-AF65-F5344CB8AC3E}">
        <p14:creationId xmlns:p14="http://schemas.microsoft.com/office/powerpoint/2010/main" val="1624929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8"/>
                                        </p:tgtEl>
                                      </p:cBhvr>
                                    </p:animEffect>
                                    <p:set>
                                      <p:cBhvr>
                                        <p:cTn id="32" dur="1" fill="hold">
                                          <p:stCondLst>
                                            <p:cond delay="499"/>
                                          </p:stCondLst>
                                        </p:cTn>
                                        <p:tgtEl>
                                          <p:spTgt spid="8"/>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4" grpId="0"/>
      <p:bldP spid="15"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C03D1E55-48E3-4C24-9417-38BFD237EDFA}"/>
              </a:ext>
            </a:extLst>
          </p:cNvPr>
          <p:cNvSpPr/>
          <p:nvPr/>
        </p:nvSpPr>
        <p:spPr>
          <a:xfrm>
            <a:off x="56123" y="50000"/>
            <a:ext cx="11676531" cy="1077218"/>
          </a:xfrm>
          <a:prstGeom prst="rect">
            <a:avLst/>
          </a:prstGeom>
        </p:spPr>
        <p:txBody>
          <a:bodyPr wrap="square">
            <a:spAutoFit/>
          </a:bodyPr>
          <a:lstStyle/>
          <a:p>
            <a:r>
              <a:rPr lang="en-US" sz="3200" b="1" dirty="0"/>
              <a:t>Use a ruler to measure accurately the width of the star, from P to Q.</a:t>
            </a:r>
          </a:p>
          <a:p>
            <a:r>
              <a:rPr lang="en-US" sz="3200" b="1" dirty="0"/>
              <a:t>Give your answer in </a:t>
            </a:r>
            <a:r>
              <a:rPr lang="en-US" sz="3200" b="1" dirty="0" err="1"/>
              <a:t>millimetres</a:t>
            </a:r>
            <a:r>
              <a:rPr lang="en-US" sz="3200" b="1" dirty="0"/>
              <a:t>.</a:t>
            </a:r>
          </a:p>
        </p:txBody>
      </p:sp>
      <p:sp>
        <p:nvSpPr>
          <p:cNvPr id="5" name="Rectangle 4">
            <a:extLst>
              <a:ext uri="{FF2B5EF4-FFF2-40B4-BE49-F238E27FC236}">
                <a16:creationId xmlns:a16="http://schemas.microsoft.com/office/drawing/2014/main" id="{A171B852-6893-4B0E-B9A4-D4359678F250}"/>
              </a:ext>
            </a:extLst>
          </p:cNvPr>
          <p:cNvSpPr/>
          <p:nvPr/>
        </p:nvSpPr>
        <p:spPr>
          <a:xfrm>
            <a:off x="56123" y="2890390"/>
            <a:ext cx="5894301" cy="1077218"/>
          </a:xfrm>
          <a:prstGeom prst="rect">
            <a:avLst/>
          </a:prstGeom>
        </p:spPr>
        <p:txBody>
          <a:bodyPr wrap="square">
            <a:spAutoFit/>
          </a:bodyPr>
          <a:lstStyle/>
          <a:p>
            <a:r>
              <a:rPr lang="en-US" sz="3200" b="1" dirty="0"/>
              <a:t>Use a protractor (angle measurer) to measure angle b.</a:t>
            </a:r>
          </a:p>
        </p:txBody>
      </p:sp>
      <p:pic>
        <p:nvPicPr>
          <p:cNvPr id="2" name="Picture 1">
            <a:extLst>
              <a:ext uri="{FF2B5EF4-FFF2-40B4-BE49-F238E27FC236}">
                <a16:creationId xmlns:a16="http://schemas.microsoft.com/office/drawing/2014/main" id="{96E59E16-A89F-4BE6-8B1F-0A88A5930975}"/>
              </a:ext>
            </a:extLst>
          </p:cNvPr>
          <p:cNvPicPr>
            <a:picLocks noChangeAspect="1"/>
          </p:cNvPicPr>
          <p:nvPr/>
        </p:nvPicPr>
        <p:blipFill>
          <a:blip r:embed="rId3"/>
          <a:stretch>
            <a:fillRect/>
          </a:stretch>
        </p:blipFill>
        <p:spPr>
          <a:xfrm>
            <a:off x="6458589" y="652957"/>
            <a:ext cx="5270705" cy="5843377"/>
          </a:xfrm>
          <a:prstGeom prst="rect">
            <a:avLst/>
          </a:prstGeom>
        </p:spPr>
      </p:pic>
      <p:pic>
        <p:nvPicPr>
          <p:cNvPr id="7" name="Graphic 6">
            <a:extLst>
              <a:ext uri="{FF2B5EF4-FFF2-40B4-BE49-F238E27FC236}">
                <a16:creationId xmlns:a16="http://schemas.microsoft.com/office/drawing/2014/main" id="{8C13CCE8-FC65-44A2-8BF8-A26AE050428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547773" y="3574645"/>
            <a:ext cx="6050884" cy="1010417"/>
          </a:xfrm>
          <a:prstGeom prst="rect">
            <a:avLst/>
          </a:prstGeom>
        </p:spPr>
      </p:pic>
      <p:sp>
        <p:nvSpPr>
          <p:cNvPr id="8" name="Rectangle 7">
            <a:extLst>
              <a:ext uri="{FF2B5EF4-FFF2-40B4-BE49-F238E27FC236}">
                <a16:creationId xmlns:a16="http://schemas.microsoft.com/office/drawing/2014/main" id="{D3C0ACDD-AC0F-462F-B8FA-8B987CC8275D}"/>
              </a:ext>
            </a:extLst>
          </p:cNvPr>
          <p:cNvSpPr/>
          <p:nvPr/>
        </p:nvSpPr>
        <p:spPr>
          <a:xfrm>
            <a:off x="10574463" y="2305615"/>
            <a:ext cx="1662996" cy="584775"/>
          </a:xfrm>
          <a:prstGeom prst="rect">
            <a:avLst/>
          </a:prstGeom>
        </p:spPr>
        <p:txBody>
          <a:bodyPr wrap="square">
            <a:spAutoFit/>
          </a:bodyPr>
          <a:lstStyle/>
          <a:p>
            <a:r>
              <a:rPr lang="en-GB" sz="3200" b="1" dirty="0">
                <a:solidFill>
                  <a:srgbClr val="FF0000"/>
                </a:solidFill>
                <a:latin typeface="Calibri" panose="020F0502020204030204" pitchFamily="34" charset="0"/>
              </a:rPr>
              <a:t>12.7 cm</a:t>
            </a:r>
          </a:p>
        </p:txBody>
      </p:sp>
      <p:sp>
        <p:nvSpPr>
          <p:cNvPr id="9" name="Rectangle 8">
            <a:extLst>
              <a:ext uri="{FF2B5EF4-FFF2-40B4-BE49-F238E27FC236}">
                <a16:creationId xmlns:a16="http://schemas.microsoft.com/office/drawing/2014/main" id="{549C4020-EEE0-4FF3-A3E2-B7E0ADD86368}"/>
              </a:ext>
            </a:extLst>
          </p:cNvPr>
          <p:cNvSpPr/>
          <p:nvPr/>
        </p:nvSpPr>
        <p:spPr>
          <a:xfrm>
            <a:off x="855474" y="1174008"/>
            <a:ext cx="2304378" cy="584775"/>
          </a:xfrm>
          <a:prstGeom prst="rect">
            <a:avLst/>
          </a:prstGeom>
        </p:spPr>
        <p:txBody>
          <a:bodyPr wrap="square">
            <a:spAutoFit/>
          </a:bodyPr>
          <a:lstStyle/>
          <a:p>
            <a:r>
              <a:rPr lang="en-GB" sz="3200" b="1" dirty="0">
                <a:solidFill>
                  <a:srgbClr val="FF0000"/>
                </a:solidFill>
                <a:latin typeface="Calibri" panose="020F0502020204030204" pitchFamily="34" charset="0"/>
              </a:rPr>
              <a:t>12.7 x 10 = </a:t>
            </a:r>
          </a:p>
        </p:txBody>
      </p:sp>
      <p:sp>
        <p:nvSpPr>
          <p:cNvPr id="10" name="Rectangle 9">
            <a:extLst>
              <a:ext uri="{FF2B5EF4-FFF2-40B4-BE49-F238E27FC236}">
                <a16:creationId xmlns:a16="http://schemas.microsoft.com/office/drawing/2014/main" id="{197CB700-38B0-4A24-93F7-B94EBA838134}"/>
              </a:ext>
            </a:extLst>
          </p:cNvPr>
          <p:cNvSpPr/>
          <p:nvPr/>
        </p:nvSpPr>
        <p:spPr>
          <a:xfrm>
            <a:off x="2798803" y="1170030"/>
            <a:ext cx="3197006" cy="584775"/>
          </a:xfrm>
          <a:prstGeom prst="rect">
            <a:avLst/>
          </a:prstGeom>
        </p:spPr>
        <p:txBody>
          <a:bodyPr wrap="square">
            <a:spAutoFit/>
          </a:bodyPr>
          <a:lstStyle/>
          <a:p>
            <a:r>
              <a:rPr lang="en-GB" sz="3200" b="1" dirty="0">
                <a:solidFill>
                  <a:srgbClr val="FF0000"/>
                </a:solidFill>
                <a:latin typeface="Calibri" panose="020F0502020204030204" pitchFamily="34" charset="0"/>
              </a:rPr>
              <a:t>127 millimetres</a:t>
            </a:r>
          </a:p>
        </p:txBody>
      </p:sp>
      <p:sp>
        <p:nvSpPr>
          <p:cNvPr id="11" name="Rectangle 10">
            <a:extLst>
              <a:ext uri="{FF2B5EF4-FFF2-40B4-BE49-F238E27FC236}">
                <a16:creationId xmlns:a16="http://schemas.microsoft.com/office/drawing/2014/main" id="{95C79F4B-D92E-460A-860E-8B72826CC937}"/>
              </a:ext>
            </a:extLst>
          </p:cNvPr>
          <p:cNvSpPr/>
          <p:nvPr/>
        </p:nvSpPr>
        <p:spPr>
          <a:xfrm>
            <a:off x="2798803" y="1754805"/>
            <a:ext cx="3090216" cy="830997"/>
          </a:xfrm>
          <a:prstGeom prst="rect">
            <a:avLst/>
          </a:prstGeom>
        </p:spPr>
        <p:txBody>
          <a:bodyPr wrap="square">
            <a:spAutoFit/>
          </a:bodyPr>
          <a:lstStyle/>
          <a:p>
            <a:r>
              <a:rPr lang="en-GB" sz="2400" b="1" dirty="0">
                <a:solidFill>
                  <a:srgbClr val="FF0000"/>
                </a:solidFill>
                <a:latin typeface="Calibri" panose="020F0502020204030204" pitchFamily="34" charset="0"/>
              </a:rPr>
              <a:t>126 mm and 128 mm also get you the mark. </a:t>
            </a:r>
          </a:p>
        </p:txBody>
      </p:sp>
      <p:pic>
        <p:nvPicPr>
          <p:cNvPr id="12" name="Graphic 11">
            <a:extLst>
              <a:ext uri="{FF2B5EF4-FFF2-40B4-BE49-F238E27FC236}">
                <a16:creationId xmlns:a16="http://schemas.microsoft.com/office/drawing/2014/main" id="{B063D8B5-E2FA-4055-B4B4-4C014E50F79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4753638">
            <a:off x="7816359" y="4979641"/>
            <a:ext cx="4343400" cy="2514600"/>
          </a:xfrm>
          <a:prstGeom prst="rect">
            <a:avLst/>
          </a:prstGeom>
        </p:spPr>
      </p:pic>
      <p:sp>
        <p:nvSpPr>
          <p:cNvPr id="13" name="Rectangle 12">
            <a:extLst>
              <a:ext uri="{FF2B5EF4-FFF2-40B4-BE49-F238E27FC236}">
                <a16:creationId xmlns:a16="http://schemas.microsoft.com/office/drawing/2014/main" id="{1CBF2F8E-5A57-4CFF-A0DD-0075E6AFF716}"/>
              </a:ext>
            </a:extLst>
          </p:cNvPr>
          <p:cNvSpPr/>
          <p:nvPr/>
        </p:nvSpPr>
        <p:spPr>
          <a:xfrm>
            <a:off x="3486351" y="3382833"/>
            <a:ext cx="974547" cy="584775"/>
          </a:xfrm>
          <a:prstGeom prst="rect">
            <a:avLst/>
          </a:prstGeom>
        </p:spPr>
        <p:txBody>
          <a:bodyPr wrap="square">
            <a:spAutoFit/>
          </a:bodyPr>
          <a:lstStyle/>
          <a:p>
            <a:r>
              <a:rPr lang="en-GB" sz="3200" b="1" dirty="0">
                <a:solidFill>
                  <a:srgbClr val="FF0000"/>
                </a:solidFill>
                <a:latin typeface="Calibri" panose="020F0502020204030204" pitchFamily="34" charset="0"/>
              </a:rPr>
              <a:t>22°</a:t>
            </a:r>
          </a:p>
        </p:txBody>
      </p:sp>
      <p:sp>
        <p:nvSpPr>
          <p:cNvPr id="14" name="Rectangle 13">
            <a:extLst>
              <a:ext uri="{FF2B5EF4-FFF2-40B4-BE49-F238E27FC236}">
                <a16:creationId xmlns:a16="http://schemas.microsoft.com/office/drawing/2014/main" id="{1E107E49-C213-4CCC-987B-6FFBD774654F}"/>
              </a:ext>
            </a:extLst>
          </p:cNvPr>
          <p:cNvSpPr/>
          <p:nvPr/>
        </p:nvSpPr>
        <p:spPr>
          <a:xfrm>
            <a:off x="3514196" y="3967608"/>
            <a:ext cx="2625597" cy="830997"/>
          </a:xfrm>
          <a:prstGeom prst="rect">
            <a:avLst/>
          </a:prstGeom>
        </p:spPr>
        <p:txBody>
          <a:bodyPr wrap="square">
            <a:spAutoFit/>
          </a:bodyPr>
          <a:lstStyle/>
          <a:p>
            <a:r>
              <a:rPr lang="en-GB" sz="2400" b="1" dirty="0">
                <a:solidFill>
                  <a:srgbClr val="FF0000"/>
                </a:solidFill>
                <a:latin typeface="Calibri" panose="020F0502020204030204" pitchFamily="34" charset="0"/>
              </a:rPr>
              <a:t>21° and 23° also get you the mark. </a:t>
            </a:r>
          </a:p>
        </p:txBody>
      </p:sp>
    </p:spTree>
    <p:extLst>
      <p:ext uri="{BB962C8B-B14F-4D97-AF65-F5344CB8AC3E}">
        <p14:creationId xmlns:p14="http://schemas.microsoft.com/office/powerpoint/2010/main" val="3563337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7"/>
                                        </p:tgtEl>
                                      </p:cBhvr>
                                    </p:animEffect>
                                    <p:set>
                                      <p:cBhvr>
                                        <p:cTn id="32" dur="1" fill="hold">
                                          <p:stCondLst>
                                            <p:cond delay="499"/>
                                          </p:stCondLst>
                                        </p:cTn>
                                        <p:tgtEl>
                                          <p:spTgt spid="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3" grpId="0"/>
      <p:bldP spid="14"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FD179519-FA1D-4E63-AD95-3D79226A0E9E}"/>
              </a:ext>
            </a:extLst>
          </p:cNvPr>
          <p:cNvSpPr/>
          <p:nvPr/>
        </p:nvSpPr>
        <p:spPr>
          <a:xfrm>
            <a:off x="7851891" y="50000"/>
            <a:ext cx="4250028" cy="4524315"/>
          </a:xfrm>
          <a:prstGeom prst="rect">
            <a:avLst/>
          </a:prstGeom>
        </p:spPr>
        <p:txBody>
          <a:bodyPr wrap="square">
            <a:spAutoFit/>
          </a:bodyPr>
          <a:lstStyle/>
          <a:p>
            <a:r>
              <a:rPr lang="en-GB" sz="3200" b="1" dirty="0"/>
              <a:t>Measure the length of the shortest side of this triangle in millimetres.</a:t>
            </a:r>
          </a:p>
          <a:p>
            <a:endParaRPr lang="en-GB" sz="3200" b="1" dirty="0"/>
          </a:p>
          <a:p>
            <a:endParaRPr lang="en-GB" sz="3200" b="1" dirty="0"/>
          </a:p>
          <a:p>
            <a:endParaRPr lang="en-GB" sz="3200" b="1" dirty="0"/>
          </a:p>
          <a:p>
            <a:r>
              <a:rPr lang="en-GB" sz="3200" b="1" dirty="0"/>
              <a:t>Measure the size of the largest angle in this triangle.</a:t>
            </a:r>
          </a:p>
        </p:txBody>
      </p:sp>
      <p:pic>
        <p:nvPicPr>
          <p:cNvPr id="3" name="Picture 2">
            <a:extLst>
              <a:ext uri="{FF2B5EF4-FFF2-40B4-BE49-F238E27FC236}">
                <a16:creationId xmlns:a16="http://schemas.microsoft.com/office/drawing/2014/main" id="{2D8B1347-65AA-4ED3-B1FF-BAF96F4D84BE}"/>
              </a:ext>
            </a:extLst>
          </p:cNvPr>
          <p:cNvPicPr>
            <a:picLocks noChangeAspect="1"/>
          </p:cNvPicPr>
          <p:nvPr/>
        </p:nvPicPr>
        <p:blipFill>
          <a:blip r:embed="rId3"/>
          <a:stretch>
            <a:fillRect/>
          </a:stretch>
        </p:blipFill>
        <p:spPr>
          <a:xfrm>
            <a:off x="727278" y="543066"/>
            <a:ext cx="6685714" cy="4380952"/>
          </a:xfrm>
          <a:prstGeom prst="rect">
            <a:avLst/>
          </a:prstGeom>
        </p:spPr>
      </p:pic>
      <p:pic>
        <p:nvPicPr>
          <p:cNvPr id="6" name="Graphic 5">
            <a:extLst>
              <a:ext uri="{FF2B5EF4-FFF2-40B4-BE49-F238E27FC236}">
                <a16:creationId xmlns:a16="http://schemas.microsoft.com/office/drawing/2014/main" id="{87157477-ADA4-471B-852A-7779EC2DAB7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6705" y="4865207"/>
            <a:ext cx="8260243" cy="1379350"/>
          </a:xfrm>
          <a:prstGeom prst="rect">
            <a:avLst/>
          </a:prstGeom>
        </p:spPr>
      </p:pic>
      <p:sp>
        <p:nvSpPr>
          <p:cNvPr id="7" name="Rectangle 6">
            <a:extLst>
              <a:ext uri="{FF2B5EF4-FFF2-40B4-BE49-F238E27FC236}">
                <a16:creationId xmlns:a16="http://schemas.microsoft.com/office/drawing/2014/main" id="{22962B68-D1D9-4421-8BC1-0CFFD71D90F0}"/>
              </a:ext>
            </a:extLst>
          </p:cNvPr>
          <p:cNvSpPr/>
          <p:nvPr/>
        </p:nvSpPr>
        <p:spPr>
          <a:xfrm>
            <a:off x="4649913" y="4328577"/>
            <a:ext cx="1662996" cy="584775"/>
          </a:xfrm>
          <a:prstGeom prst="rect">
            <a:avLst/>
          </a:prstGeom>
        </p:spPr>
        <p:txBody>
          <a:bodyPr wrap="square">
            <a:spAutoFit/>
          </a:bodyPr>
          <a:lstStyle/>
          <a:p>
            <a:r>
              <a:rPr lang="en-GB" sz="3200" b="1" dirty="0">
                <a:solidFill>
                  <a:srgbClr val="FF0000"/>
                </a:solidFill>
                <a:latin typeface="Calibri" panose="020F0502020204030204" pitchFamily="34" charset="0"/>
              </a:rPr>
              <a:t>6.7 cm</a:t>
            </a:r>
          </a:p>
        </p:txBody>
      </p:sp>
      <p:sp>
        <p:nvSpPr>
          <p:cNvPr id="8" name="Rectangle 7">
            <a:extLst>
              <a:ext uri="{FF2B5EF4-FFF2-40B4-BE49-F238E27FC236}">
                <a16:creationId xmlns:a16="http://schemas.microsoft.com/office/drawing/2014/main" id="{596ABDBB-2BC2-4FC1-90FA-D648FA18CC16}"/>
              </a:ext>
            </a:extLst>
          </p:cNvPr>
          <p:cNvSpPr/>
          <p:nvPr/>
        </p:nvSpPr>
        <p:spPr>
          <a:xfrm>
            <a:off x="7122207" y="1578778"/>
            <a:ext cx="2304378" cy="584775"/>
          </a:xfrm>
          <a:prstGeom prst="rect">
            <a:avLst/>
          </a:prstGeom>
        </p:spPr>
        <p:txBody>
          <a:bodyPr wrap="square">
            <a:spAutoFit/>
          </a:bodyPr>
          <a:lstStyle/>
          <a:p>
            <a:r>
              <a:rPr lang="en-GB" sz="3200" b="1" dirty="0">
                <a:solidFill>
                  <a:srgbClr val="FF0000"/>
                </a:solidFill>
                <a:latin typeface="Calibri" panose="020F0502020204030204" pitchFamily="34" charset="0"/>
              </a:rPr>
              <a:t>6.7 x 10 = </a:t>
            </a:r>
          </a:p>
        </p:txBody>
      </p:sp>
      <p:sp>
        <p:nvSpPr>
          <p:cNvPr id="9" name="Rectangle 8">
            <a:extLst>
              <a:ext uri="{FF2B5EF4-FFF2-40B4-BE49-F238E27FC236}">
                <a16:creationId xmlns:a16="http://schemas.microsoft.com/office/drawing/2014/main" id="{B33B6046-C458-4FCA-B85A-61CD7146F5FE}"/>
              </a:ext>
            </a:extLst>
          </p:cNvPr>
          <p:cNvSpPr/>
          <p:nvPr/>
        </p:nvSpPr>
        <p:spPr>
          <a:xfrm>
            <a:off x="8836936" y="1574800"/>
            <a:ext cx="3197006" cy="584775"/>
          </a:xfrm>
          <a:prstGeom prst="rect">
            <a:avLst/>
          </a:prstGeom>
        </p:spPr>
        <p:txBody>
          <a:bodyPr wrap="square">
            <a:spAutoFit/>
          </a:bodyPr>
          <a:lstStyle/>
          <a:p>
            <a:r>
              <a:rPr lang="en-GB" sz="3200" b="1" dirty="0">
                <a:solidFill>
                  <a:srgbClr val="FF0000"/>
                </a:solidFill>
                <a:latin typeface="Calibri" panose="020F0502020204030204" pitchFamily="34" charset="0"/>
              </a:rPr>
              <a:t>67 millimetres</a:t>
            </a:r>
          </a:p>
        </p:txBody>
      </p:sp>
      <p:sp>
        <p:nvSpPr>
          <p:cNvPr id="10" name="Rectangle 9">
            <a:extLst>
              <a:ext uri="{FF2B5EF4-FFF2-40B4-BE49-F238E27FC236}">
                <a16:creationId xmlns:a16="http://schemas.microsoft.com/office/drawing/2014/main" id="{08627C62-1A54-4A4F-B6FF-16389C6D3900}"/>
              </a:ext>
            </a:extLst>
          </p:cNvPr>
          <p:cNvSpPr/>
          <p:nvPr/>
        </p:nvSpPr>
        <p:spPr>
          <a:xfrm>
            <a:off x="7893211" y="2159575"/>
            <a:ext cx="4108289" cy="830997"/>
          </a:xfrm>
          <a:prstGeom prst="rect">
            <a:avLst/>
          </a:prstGeom>
        </p:spPr>
        <p:txBody>
          <a:bodyPr wrap="square">
            <a:spAutoFit/>
          </a:bodyPr>
          <a:lstStyle/>
          <a:p>
            <a:r>
              <a:rPr lang="en-GB" sz="2400" b="1" dirty="0">
                <a:solidFill>
                  <a:srgbClr val="FF0000"/>
                </a:solidFill>
                <a:latin typeface="Calibri" panose="020F0502020204030204" pitchFamily="34" charset="0"/>
              </a:rPr>
              <a:t>An answer between 65 mm and 69 mm gets you the mark. </a:t>
            </a:r>
          </a:p>
        </p:txBody>
      </p:sp>
      <p:pic>
        <p:nvPicPr>
          <p:cNvPr id="11" name="Graphic 10">
            <a:extLst>
              <a:ext uri="{FF2B5EF4-FFF2-40B4-BE49-F238E27FC236}">
                <a16:creationId xmlns:a16="http://schemas.microsoft.com/office/drawing/2014/main" id="{8F235EAC-0BBF-4174-9AFD-4A68D39D86F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231393" y="2682612"/>
            <a:ext cx="4343400" cy="2514600"/>
          </a:xfrm>
          <a:prstGeom prst="rect">
            <a:avLst/>
          </a:prstGeom>
        </p:spPr>
      </p:pic>
      <p:sp>
        <p:nvSpPr>
          <p:cNvPr id="12" name="Rectangle 11">
            <a:extLst>
              <a:ext uri="{FF2B5EF4-FFF2-40B4-BE49-F238E27FC236}">
                <a16:creationId xmlns:a16="http://schemas.microsoft.com/office/drawing/2014/main" id="{A3FF9E39-407B-42F6-86A0-1BFA3CB675F2}"/>
              </a:ext>
            </a:extLst>
          </p:cNvPr>
          <p:cNvSpPr/>
          <p:nvPr/>
        </p:nvSpPr>
        <p:spPr>
          <a:xfrm>
            <a:off x="9451533" y="3989540"/>
            <a:ext cx="974547" cy="584775"/>
          </a:xfrm>
          <a:prstGeom prst="rect">
            <a:avLst/>
          </a:prstGeom>
        </p:spPr>
        <p:txBody>
          <a:bodyPr wrap="square">
            <a:spAutoFit/>
          </a:bodyPr>
          <a:lstStyle/>
          <a:p>
            <a:r>
              <a:rPr lang="en-GB" sz="3200" b="1" dirty="0">
                <a:solidFill>
                  <a:srgbClr val="FF0000"/>
                </a:solidFill>
                <a:latin typeface="Calibri" panose="020F0502020204030204" pitchFamily="34" charset="0"/>
              </a:rPr>
              <a:t>125°</a:t>
            </a:r>
          </a:p>
        </p:txBody>
      </p:sp>
      <p:sp>
        <p:nvSpPr>
          <p:cNvPr id="13" name="Rectangle 12">
            <a:extLst>
              <a:ext uri="{FF2B5EF4-FFF2-40B4-BE49-F238E27FC236}">
                <a16:creationId xmlns:a16="http://schemas.microsoft.com/office/drawing/2014/main" id="{BC0C04D3-E3C1-4B9D-95E2-6A8E50AE2CB5}"/>
              </a:ext>
            </a:extLst>
          </p:cNvPr>
          <p:cNvSpPr/>
          <p:nvPr/>
        </p:nvSpPr>
        <p:spPr>
          <a:xfrm>
            <a:off x="9479379" y="4574315"/>
            <a:ext cx="2393308" cy="1569660"/>
          </a:xfrm>
          <a:prstGeom prst="rect">
            <a:avLst/>
          </a:prstGeom>
        </p:spPr>
        <p:txBody>
          <a:bodyPr wrap="square">
            <a:spAutoFit/>
          </a:bodyPr>
          <a:lstStyle/>
          <a:p>
            <a:r>
              <a:rPr lang="en-GB" sz="2400" b="1" dirty="0">
                <a:solidFill>
                  <a:srgbClr val="FF0000"/>
                </a:solidFill>
                <a:latin typeface="Calibri" panose="020F0502020204030204" pitchFamily="34" charset="0"/>
              </a:rPr>
              <a:t>An answer between 123° and 127° gets you the mark. </a:t>
            </a:r>
          </a:p>
        </p:txBody>
      </p:sp>
    </p:spTree>
    <p:extLst>
      <p:ext uri="{BB962C8B-B14F-4D97-AF65-F5344CB8AC3E}">
        <p14:creationId xmlns:p14="http://schemas.microsoft.com/office/powerpoint/2010/main" val="1729109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6"/>
                                        </p:tgtEl>
                                      </p:cBhvr>
                                    </p:animEffect>
                                    <p:set>
                                      <p:cBhvr>
                                        <p:cTn id="32" dur="1" fill="hold">
                                          <p:stCondLst>
                                            <p:cond delay="499"/>
                                          </p:stCondLst>
                                        </p:cTn>
                                        <p:tgtEl>
                                          <p:spTgt spid="6"/>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2" grpId="0"/>
      <p:bldP spid="1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C4C13-29E1-4D89-9087-894530C39949}"/>
              </a:ext>
            </a:extLst>
          </p:cNvPr>
          <p:cNvSpPr>
            <a:spLocks noGrp="1"/>
          </p:cNvSpPr>
          <p:nvPr>
            <p:ph type="title"/>
          </p:nvPr>
        </p:nvSpPr>
        <p:spPr/>
        <p:txBody>
          <a:bodyPr/>
          <a:lstStyle/>
          <a:p>
            <a:r>
              <a:rPr lang="en-GB" dirty="0"/>
              <a:t>Identify different types of quadrilateral from descriptions</a:t>
            </a:r>
          </a:p>
        </p:txBody>
      </p:sp>
      <p:sp>
        <p:nvSpPr>
          <p:cNvPr id="3" name="Content Placeholder 2">
            <a:extLst>
              <a:ext uri="{FF2B5EF4-FFF2-40B4-BE49-F238E27FC236}">
                <a16:creationId xmlns:a16="http://schemas.microsoft.com/office/drawing/2014/main" id="{58BAD562-060B-4C4E-9740-034AC427AAAC}"/>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2547189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E5323AB-AE78-4555-AA97-5BB08C2D244A}"/>
              </a:ext>
            </a:extLst>
          </p:cNvPr>
          <p:cNvSpPr/>
          <p:nvPr/>
        </p:nvSpPr>
        <p:spPr>
          <a:xfrm>
            <a:off x="103032" y="51516"/>
            <a:ext cx="9504607" cy="1569660"/>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A square always has four sides. </a:t>
            </a: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Is it true that a four-sided shape is always a square? </a:t>
            </a: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Explain how you know.</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EC893664-51D9-4B8F-9B80-09E5EA7F9705}"/>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5" name="Rectangle 4">
            <a:extLst>
              <a:ext uri="{FF2B5EF4-FFF2-40B4-BE49-F238E27FC236}">
                <a16:creationId xmlns:a16="http://schemas.microsoft.com/office/drawing/2014/main" id="{4689517A-B008-4160-A14F-3B2EB1AAE002}"/>
              </a:ext>
            </a:extLst>
          </p:cNvPr>
          <p:cNvSpPr/>
          <p:nvPr/>
        </p:nvSpPr>
        <p:spPr>
          <a:xfrm>
            <a:off x="419538" y="1621176"/>
            <a:ext cx="10493627" cy="584775"/>
          </a:xfrm>
          <a:prstGeom prst="rect">
            <a:avLst/>
          </a:prstGeom>
        </p:spPr>
        <p:txBody>
          <a:bodyPr wrap="square">
            <a:spAutoFit/>
          </a:bodyPr>
          <a:lstStyle/>
          <a:p>
            <a:r>
              <a:rPr lang="en-GB" sz="3200" b="1" dirty="0">
                <a:solidFill>
                  <a:srgbClr val="FF0000"/>
                </a:solidFill>
                <a:latin typeface="Calibri" panose="020F0502020204030204" pitchFamily="34" charset="0"/>
              </a:rPr>
              <a:t>No. A rectangle had 4 sides but it’s not a square. </a:t>
            </a:r>
          </a:p>
        </p:txBody>
      </p:sp>
      <p:sp>
        <p:nvSpPr>
          <p:cNvPr id="6" name="Rectangle 5">
            <a:extLst>
              <a:ext uri="{FF2B5EF4-FFF2-40B4-BE49-F238E27FC236}">
                <a16:creationId xmlns:a16="http://schemas.microsoft.com/office/drawing/2014/main" id="{68C5AC03-CF01-4E91-869F-84B4A204DDCE}"/>
              </a:ext>
            </a:extLst>
          </p:cNvPr>
          <p:cNvSpPr/>
          <p:nvPr/>
        </p:nvSpPr>
        <p:spPr>
          <a:xfrm>
            <a:off x="419538" y="2329062"/>
            <a:ext cx="10493627" cy="1077218"/>
          </a:xfrm>
          <a:prstGeom prst="rect">
            <a:avLst/>
          </a:prstGeom>
        </p:spPr>
        <p:txBody>
          <a:bodyPr wrap="square">
            <a:spAutoFit/>
          </a:bodyPr>
          <a:lstStyle/>
          <a:p>
            <a:r>
              <a:rPr lang="en-GB" sz="3200" b="1" dirty="0">
                <a:solidFill>
                  <a:srgbClr val="FF0000"/>
                </a:solidFill>
                <a:latin typeface="Calibri" panose="020F0502020204030204" pitchFamily="34" charset="0"/>
              </a:rPr>
              <a:t>A square is a four-sided shape where </a:t>
            </a:r>
            <a:r>
              <a:rPr lang="en-GB" sz="3200" b="1" u="sng" dirty="0">
                <a:solidFill>
                  <a:srgbClr val="FF0000"/>
                </a:solidFill>
                <a:latin typeface="Calibri" panose="020F0502020204030204" pitchFamily="34" charset="0"/>
              </a:rPr>
              <a:t>all</a:t>
            </a:r>
            <a:r>
              <a:rPr lang="en-GB" sz="3200" b="1" dirty="0">
                <a:solidFill>
                  <a:srgbClr val="FF0000"/>
                </a:solidFill>
                <a:latin typeface="Calibri" panose="020F0502020204030204" pitchFamily="34" charset="0"/>
              </a:rPr>
              <a:t> sides are the same length and </a:t>
            </a:r>
            <a:r>
              <a:rPr lang="en-GB" sz="3200" b="1" u="sng" dirty="0">
                <a:solidFill>
                  <a:srgbClr val="FF0000"/>
                </a:solidFill>
                <a:latin typeface="Calibri" panose="020F0502020204030204" pitchFamily="34" charset="0"/>
              </a:rPr>
              <a:t>all</a:t>
            </a:r>
            <a:r>
              <a:rPr lang="en-GB" sz="3200" b="1" dirty="0">
                <a:solidFill>
                  <a:srgbClr val="FF0000"/>
                </a:solidFill>
                <a:latin typeface="Calibri" panose="020F0502020204030204" pitchFamily="34" charset="0"/>
              </a:rPr>
              <a:t> angles are 90°.</a:t>
            </a:r>
          </a:p>
        </p:txBody>
      </p:sp>
    </p:spTree>
    <p:extLst>
      <p:ext uri="{BB962C8B-B14F-4D97-AF65-F5344CB8AC3E}">
        <p14:creationId xmlns:p14="http://schemas.microsoft.com/office/powerpoint/2010/main" val="4108431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20AED3-1147-48BC-91C4-0A03B3A61BCB}"/>
              </a:ext>
            </a:extLst>
          </p:cNvPr>
          <p:cNvSpPr/>
          <p:nvPr/>
        </p:nvSpPr>
        <p:spPr>
          <a:xfrm>
            <a:off x="103032" y="51516"/>
            <a:ext cx="12192000" cy="1569660"/>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A shape has 4 right angles. </a:t>
            </a: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It has 4 sides which are not all the same length. </a:t>
            </a: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Write the name of this shape.</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C248F4B4-C078-487C-B3A6-8B2F83CD9E78}"/>
              </a:ext>
            </a:extLst>
          </p:cNvPr>
          <p:cNvSpPr/>
          <p:nvPr/>
        </p:nvSpPr>
        <p:spPr>
          <a:xfrm>
            <a:off x="1453205" y="1847558"/>
            <a:ext cx="1766189" cy="584775"/>
          </a:xfrm>
          <a:prstGeom prst="rect">
            <a:avLst/>
          </a:prstGeom>
        </p:spPr>
        <p:txBody>
          <a:bodyPr wrap="none">
            <a:spAutoFit/>
          </a:bodyPr>
          <a:lstStyle/>
          <a:p>
            <a:r>
              <a:rPr lang="en-GB" sz="3200" b="1" dirty="0">
                <a:solidFill>
                  <a:srgbClr val="FF0000"/>
                </a:solidFill>
                <a:latin typeface="Calibri" panose="020F0502020204030204" pitchFamily="34" charset="0"/>
              </a:rPr>
              <a:t>rectangle</a:t>
            </a:r>
          </a:p>
        </p:txBody>
      </p:sp>
      <p:sp>
        <p:nvSpPr>
          <p:cNvPr id="6" name="Rectangle 5">
            <a:extLst>
              <a:ext uri="{FF2B5EF4-FFF2-40B4-BE49-F238E27FC236}">
                <a16:creationId xmlns:a16="http://schemas.microsoft.com/office/drawing/2014/main" id="{C87AEB30-DFF8-4907-9AAA-7EA00423F518}"/>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4095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1CBFD42-7511-4325-8FF6-04998813FF66}"/>
              </a:ext>
            </a:extLst>
          </p:cNvPr>
          <p:cNvSpPr/>
          <p:nvPr/>
        </p:nvSpPr>
        <p:spPr>
          <a:xfrm>
            <a:off x="103032" y="51516"/>
            <a:ext cx="11370365" cy="3046988"/>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Sarah draws a quadrilateral. It has these properties:</a:t>
            </a:r>
          </a:p>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    it has 2 long sides the same length;</a:t>
            </a:r>
          </a:p>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    it has 2 short sides the same length;</a:t>
            </a:r>
          </a:p>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    it does NOT have any right angles;</a:t>
            </a:r>
          </a:p>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    it does NOT have reflective symmetry.</a:t>
            </a:r>
          </a:p>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Write the mathematical name for Sarah’s quadrilateral.</a:t>
            </a:r>
          </a:p>
        </p:txBody>
      </p:sp>
      <p:sp>
        <p:nvSpPr>
          <p:cNvPr id="3" name="Rectangle 2">
            <a:extLst>
              <a:ext uri="{FF2B5EF4-FFF2-40B4-BE49-F238E27FC236}">
                <a16:creationId xmlns:a16="http://schemas.microsoft.com/office/drawing/2014/main" id="{C248F4B4-C078-487C-B3A6-8B2F83CD9E78}"/>
              </a:ext>
            </a:extLst>
          </p:cNvPr>
          <p:cNvSpPr/>
          <p:nvPr/>
        </p:nvSpPr>
        <p:spPr>
          <a:xfrm>
            <a:off x="1697131" y="3110508"/>
            <a:ext cx="2542234" cy="584775"/>
          </a:xfrm>
          <a:prstGeom prst="rect">
            <a:avLst/>
          </a:prstGeom>
        </p:spPr>
        <p:txBody>
          <a:bodyPr wrap="none">
            <a:spAutoFit/>
          </a:bodyPr>
          <a:lstStyle/>
          <a:p>
            <a:r>
              <a:rPr lang="en-GB" sz="3200" b="1" dirty="0">
                <a:solidFill>
                  <a:srgbClr val="FF0000"/>
                </a:solidFill>
                <a:latin typeface="Calibri" panose="020F0502020204030204" pitchFamily="34" charset="0"/>
              </a:rPr>
              <a:t>parallelogram</a:t>
            </a:r>
          </a:p>
        </p:txBody>
      </p:sp>
      <p:pic>
        <p:nvPicPr>
          <p:cNvPr id="2050" name="Picture 2" descr="Image result for parallelogr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6339" y="3314323"/>
            <a:ext cx="3593465" cy="188002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94864E4-94AF-4B80-8FE8-7E13264F95E1}"/>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69426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26C063-534F-4AAD-AF5D-E76FF09B499C}"/>
              </a:ext>
            </a:extLst>
          </p:cNvPr>
          <p:cNvSpPr/>
          <p:nvPr/>
        </p:nvSpPr>
        <p:spPr>
          <a:xfrm>
            <a:off x="103032" y="51516"/>
            <a:ext cx="12192000" cy="1569660"/>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The following quadrilaterals all have a perimeter of 36 cm. Here is a table to show the length of each side. </a:t>
            </a:r>
          </a:p>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Complete the table. One quadrilateral is done for you.</a:t>
            </a:r>
          </a:p>
        </p:txBody>
      </p:sp>
      <p:pic>
        <p:nvPicPr>
          <p:cNvPr id="3" name="Picture 2">
            <a:extLst>
              <a:ext uri="{FF2B5EF4-FFF2-40B4-BE49-F238E27FC236}">
                <a16:creationId xmlns:a16="http://schemas.microsoft.com/office/drawing/2014/main" id="{6D805725-3670-4509-BC3C-E0C874C11C2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693918" y="1621176"/>
            <a:ext cx="10260662" cy="4608538"/>
          </a:xfrm>
          <a:prstGeom prst="rect">
            <a:avLst/>
          </a:prstGeom>
          <a:noFill/>
          <a:ln>
            <a:noFill/>
          </a:ln>
        </p:spPr>
      </p:pic>
      <p:sp>
        <p:nvSpPr>
          <p:cNvPr id="7" name="Rectangle 6">
            <a:extLst>
              <a:ext uri="{FF2B5EF4-FFF2-40B4-BE49-F238E27FC236}">
                <a16:creationId xmlns:a16="http://schemas.microsoft.com/office/drawing/2014/main" id="{43358CE9-BB83-4115-9A92-662D4E8F3E23}"/>
              </a:ext>
            </a:extLst>
          </p:cNvPr>
          <p:cNvSpPr/>
          <p:nvPr/>
        </p:nvSpPr>
        <p:spPr>
          <a:xfrm>
            <a:off x="815370" y="2649166"/>
            <a:ext cx="720000" cy="7200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F6AFBDE3-9731-49AA-9452-024F002F25E4}"/>
              </a:ext>
            </a:extLst>
          </p:cNvPr>
          <p:cNvSpPr/>
          <p:nvPr/>
        </p:nvSpPr>
        <p:spPr>
          <a:xfrm>
            <a:off x="472308" y="3678620"/>
            <a:ext cx="1062455" cy="49364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30" name="Picture 6" descr="Image result for 2d shapes rhombus">
            <a:extLst>
              <a:ext uri="{FF2B5EF4-FFF2-40B4-BE49-F238E27FC236}">
                <a16:creationId xmlns:a16="http://schemas.microsoft.com/office/drawing/2014/main" id="{9359D221-8708-4A78-B12D-5B8B4EB37F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219" y="4481723"/>
            <a:ext cx="1052404" cy="61458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0C2C1C06-9EAD-43E6-B787-7DA2547B01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1219" y="5217927"/>
            <a:ext cx="1052404" cy="1290105"/>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7D538E4C-5385-4120-ACB6-E340AAE9F9B6}"/>
              </a:ext>
            </a:extLst>
          </p:cNvPr>
          <p:cNvSpPr/>
          <p:nvPr/>
        </p:nvSpPr>
        <p:spPr>
          <a:xfrm>
            <a:off x="6759705" y="3571501"/>
            <a:ext cx="1191352" cy="707886"/>
          </a:xfrm>
          <a:prstGeom prst="rect">
            <a:avLst/>
          </a:prstGeom>
        </p:spPr>
        <p:txBody>
          <a:bodyPr wrap="none">
            <a:spAutoFit/>
          </a:bodyPr>
          <a:lstStyle/>
          <a:p>
            <a:r>
              <a:rPr lang="en-GB" sz="4000" b="1" dirty="0">
                <a:solidFill>
                  <a:srgbClr val="FF0000"/>
                </a:solidFill>
                <a:latin typeface="Calibri" panose="020F0502020204030204" pitchFamily="34" charset="0"/>
              </a:rPr>
              <a:t>3 cm</a:t>
            </a:r>
          </a:p>
        </p:txBody>
      </p:sp>
      <p:sp>
        <p:nvSpPr>
          <p:cNvPr id="12" name="Rectangle 11">
            <a:extLst>
              <a:ext uri="{FF2B5EF4-FFF2-40B4-BE49-F238E27FC236}">
                <a16:creationId xmlns:a16="http://schemas.microsoft.com/office/drawing/2014/main" id="{3526A214-5766-4CDB-B2FF-0CF2E8DE4070}"/>
              </a:ext>
            </a:extLst>
          </p:cNvPr>
          <p:cNvSpPr/>
          <p:nvPr/>
        </p:nvSpPr>
        <p:spPr>
          <a:xfrm>
            <a:off x="8398412" y="3571501"/>
            <a:ext cx="1554406" cy="707886"/>
          </a:xfrm>
          <a:prstGeom prst="rect">
            <a:avLst/>
          </a:prstGeom>
        </p:spPr>
        <p:txBody>
          <a:bodyPr wrap="square">
            <a:spAutoFit/>
          </a:bodyPr>
          <a:lstStyle/>
          <a:p>
            <a:r>
              <a:rPr lang="en-GB" sz="4000" b="1" dirty="0">
                <a:solidFill>
                  <a:srgbClr val="FF0000"/>
                </a:solidFill>
                <a:latin typeface="Calibri" panose="020F0502020204030204" pitchFamily="34" charset="0"/>
              </a:rPr>
              <a:t>15 cm</a:t>
            </a:r>
          </a:p>
        </p:txBody>
      </p:sp>
      <p:sp>
        <p:nvSpPr>
          <p:cNvPr id="13" name="Rectangle 12">
            <a:extLst>
              <a:ext uri="{FF2B5EF4-FFF2-40B4-BE49-F238E27FC236}">
                <a16:creationId xmlns:a16="http://schemas.microsoft.com/office/drawing/2014/main" id="{F8D3187A-E83F-4E9B-8E8D-4858519745FD}"/>
              </a:ext>
            </a:extLst>
          </p:cNvPr>
          <p:cNvSpPr/>
          <p:nvPr/>
        </p:nvSpPr>
        <p:spPr>
          <a:xfrm>
            <a:off x="10111366" y="3571501"/>
            <a:ext cx="1451038" cy="707886"/>
          </a:xfrm>
          <a:prstGeom prst="rect">
            <a:avLst/>
          </a:prstGeom>
        </p:spPr>
        <p:txBody>
          <a:bodyPr wrap="none">
            <a:spAutoFit/>
          </a:bodyPr>
          <a:lstStyle/>
          <a:p>
            <a:r>
              <a:rPr lang="en-GB" sz="4000" b="1" dirty="0">
                <a:solidFill>
                  <a:srgbClr val="FF0000"/>
                </a:solidFill>
                <a:latin typeface="Calibri" panose="020F0502020204030204" pitchFamily="34" charset="0"/>
              </a:rPr>
              <a:t>15 cm</a:t>
            </a:r>
          </a:p>
        </p:txBody>
      </p:sp>
      <p:sp>
        <p:nvSpPr>
          <p:cNvPr id="14" name="Rectangle 13">
            <a:extLst>
              <a:ext uri="{FF2B5EF4-FFF2-40B4-BE49-F238E27FC236}">
                <a16:creationId xmlns:a16="http://schemas.microsoft.com/office/drawing/2014/main" id="{98F99BD4-5737-431F-B16E-AF622A6FF987}"/>
              </a:ext>
            </a:extLst>
          </p:cNvPr>
          <p:cNvSpPr/>
          <p:nvPr/>
        </p:nvSpPr>
        <p:spPr>
          <a:xfrm>
            <a:off x="6759705" y="4481723"/>
            <a:ext cx="1191352" cy="707886"/>
          </a:xfrm>
          <a:prstGeom prst="rect">
            <a:avLst/>
          </a:prstGeom>
        </p:spPr>
        <p:txBody>
          <a:bodyPr wrap="none">
            <a:spAutoFit/>
          </a:bodyPr>
          <a:lstStyle/>
          <a:p>
            <a:r>
              <a:rPr lang="en-GB" sz="4000" b="1" dirty="0">
                <a:solidFill>
                  <a:srgbClr val="FF0000"/>
                </a:solidFill>
                <a:latin typeface="Calibri" panose="020F0502020204030204" pitchFamily="34" charset="0"/>
              </a:rPr>
              <a:t>9 cm</a:t>
            </a:r>
          </a:p>
        </p:txBody>
      </p:sp>
      <p:sp>
        <p:nvSpPr>
          <p:cNvPr id="15" name="Rectangle 14">
            <a:extLst>
              <a:ext uri="{FF2B5EF4-FFF2-40B4-BE49-F238E27FC236}">
                <a16:creationId xmlns:a16="http://schemas.microsoft.com/office/drawing/2014/main" id="{B5645875-4A8D-4986-AE53-1FA2BB6657E2}"/>
              </a:ext>
            </a:extLst>
          </p:cNvPr>
          <p:cNvSpPr/>
          <p:nvPr/>
        </p:nvSpPr>
        <p:spPr>
          <a:xfrm>
            <a:off x="8529402" y="4481723"/>
            <a:ext cx="1438405" cy="707886"/>
          </a:xfrm>
          <a:prstGeom prst="rect">
            <a:avLst/>
          </a:prstGeom>
        </p:spPr>
        <p:txBody>
          <a:bodyPr wrap="square">
            <a:spAutoFit/>
          </a:bodyPr>
          <a:lstStyle/>
          <a:p>
            <a:r>
              <a:rPr lang="en-GB" sz="4000" b="1" dirty="0">
                <a:solidFill>
                  <a:srgbClr val="FF0000"/>
                </a:solidFill>
                <a:latin typeface="Calibri" panose="020F0502020204030204" pitchFamily="34" charset="0"/>
              </a:rPr>
              <a:t>9 cm</a:t>
            </a:r>
          </a:p>
        </p:txBody>
      </p:sp>
      <p:sp>
        <p:nvSpPr>
          <p:cNvPr id="16" name="Rectangle 15">
            <a:extLst>
              <a:ext uri="{FF2B5EF4-FFF2-40B4-BE49-F238E27FC236}">
                <a16:creationId xmlns:a16="http://schemas.microsoft.com/office/drawing/2014/main" id="{756A58DC-D397-4D07-9549-85E8B84CC1A3}"/>
              </a:ext>
            </a:extLst>
          </p:cNvPr>
          <p:cNvSpPr/>
          <p:nvPr/>
        </p:nvSpPr>
        <p:spPr>
          <a:xfrm>
            <a:off x="10253272" y="4481723"/>
            <a:ext cx="1290432" cy="707886"/>
          </a:xfrm>
          <a:prstGeom prst="rect">
            <a:avLst/>
          </a:prstGeom>
        </p:spPr>
        <p:txBody>
          <a:bodyPr wrap="square">
            <a:spAutoFit/>
          </a:bodyPr>
          <a:lstStyle/>
          <a:p>
            <a:r>
              <a:rPr lang="en-GB" sz="4000" b="1" dirty="0">
                <a:solidFill>
                  <a:srgbClr val="FF0000"/>
                </a:solidFill>
                <a:latin typeface="Calibri" panose="020F0502020204030204" pitchFamily="34" charset="0"/>
              </a:rPr>
              <a:t>9 cm</a:t>
            </a:r>
          </a:p>
        </p:txBody>
      </p:sp>
      <p:sp>
        <p:nvSpPr>
          <p:cNvPr id="17" name="Rectangle 16">
            <a:extLst>
              <a:ext uri="{FF2B5EF4-FFF2-40B4-BE49-F238E27FC236}">
                <a16:creationId xmlns:a16="http://schemas.microsoft.com/office/drawing/2014/main" id="{614B47AF-560F-4B77-93D4-2B1E2B4675D3}"/>
              </a:ext>
            </a:extLst>
          </p:cNvPr>
          <p:cNvSpPr/>
          <p:nvPr/>
        </p:nvSpPr>
        <p:spPr>
          <a:xfrm>
            <a:off x="6624795" y="5355718"/>
            <a:ext cx="1451038" cy="707886"/>
          </a:xfrm>
          <a:prstGeom prst="rect">
            <a:avLst/>
          </a:prstGeom>
        </p:spPr>
        <p:txBody>
          <a:bodyPr wrap="none">
            <a:spAutoFit/>
          </a:bodyPr>
          <a:lstStyle/>
          <a:p>
            <a:r>
              <a:rPr lang="en-GB" sz="4000" b="1" dirty="0">
                <a:solidFill>
                  <a:srgbClr val="FF0000"/>
                </a:solidFill>
                <a:latin typeface="Calibri" panose="020F0502020204030204" pitchFamily="34" charset="0"/>
              </a:rPr>
              <a:t>10 cm</a:t>
            </a:r>
          </a:p>
        </p:txBody>
      </p:sp>
      <p:sp>
        <p:nvSpPr>
          <p:cNvPr id="18" name="Rectangle 17">
            <a:extLst>
              <a:ext uri="{FF2B5EF4-FFF2-40B4-BE49-F238E27FC236}">
                <a16:creationId xmlns:a16="http://schemas.microsoft.com/office/drawing/2014/main" id="{3D2E68B8-5DF5-4694-8E85-C48164F3ED69}"/>
              </a:ext>
            </a:extLst>
          </p:cNvPr>
          <p:cNvSpPr/>
          <p:nvPr/>
        </p:nvSpPr>
        <p:spPr>
          <a:xfrm>
            <a:off x="8529402" y="5355718"/>
            <a:ext cx="1438405" cy="707886"/>
          </a:xfrm>
          <a:prstGeom prst="rect">
            <a:avLst/>
          </a:prstGeom>
        </p:spPr>
        <p:txBody>
          <a:bodyPr wrap="square">
            <a:spAutoFit/>
          </a:bodyPr>
          <a:lstStyle/>
          <a:p>
            <a:r>
              <a:rPr lang="en-GB" sz="4000" b="1" dirty="0">
                <a:solidFill>
                  <a:srgbClr val="FF0000"/>
                </a:solidFill>
                <a:latin typeface="Calibri" panose="020F0502020204030204" pitchFamily="34" charset="0"/>
              </a:rPr>
              <a:t>8 cm</a:t>
            </a:r>
          </a:p>
        </p:txBody>
      </p:sp>
      <p:sp>
        <p:nvSpPr>
          <p:cNvPr id="19" name="Rectangle 18">
            <a:extLst>
              <a:ext uri="{FF2B5EF4-FFF2-40B4-BE49-F238E27FC236}">
                <a16:creationId xmlns:a16="http://schemas.microsoft.com/office/drawing/2014/main" id="{805DA53E-4162-4356-A104-9AC7A3489159}"/>
              </a:ext>
            </a:extLst>
          </p:cNvPr>
          <p:cNvSpPr/>
          <p:nvPr/>
        </p:nvSpPr>
        <p:spPr>
          <a:xfrm>
            <a:off x="10253272" y="5355718"/>
            <a:ext cx="1290432" cy="707886"/>
          </a:xfrm>
          <a:prstGeom prst="rect">
            <a:avLst/>
          </a:prstGeom>
        </p:spPr>
        <p:txBody>
          <a:bodyPr wrap="square">
            <a:spAutoFit/>
          </a:bodyPr>
          <a:lstStyle/>
          <a:p>
            <a:r>
              <a:rPr lang="en-GB" sz="4000" b="1" dirty="0">
                <a:solidFill>
                  <a:srgbClr val="FF0000"/>
                </a:solidFill>
                <a:latin typeface="Calibri" panose="020F0502020204030204" pitchFamily="34" charset="0"/>
              </a:rPr>
              <a:t>8 cm</a:t>
            </a:r>
          </a:p>
        </p:txBody>
      </p:sp>
      <p:sp>
        <p:nvSpPr>
          <p:cNvPr id="20" name="Rectangle 19">
            <a:extLst>
              <a:ext uri="{FF2B5EF4-FFF2-40B4-BE49-F238E27FC236}">
                <a16:creationId xmlns:a16="http://schemas.microsoft.com/office/drawing/2014/main" id="{CF5C1EE5-1147-471D-9487-A335F1B4FEF7}"/>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97144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30"/>
                                        </p:tgtEl>
                                        <p:attrNameLst>
                                          <p:attrName>style.visibility</p:attrName>
                                        </p:attrNameLst>
                                      </p:cBhvr>
                                      <p:to>
                                        <p:strVal val="visible"/>
                                      </p:to>
                                    </p:set>
                                    <p:animEffect transition="in" filter="fade">
                                      <p:cBhvr>
                                        <p:cTn id="32" dur="500"/>
                                        <p:tgtEl>
                                          <p:spTgt spid="103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032"/>
                                        </p:tgtEl>
                                        <p:attrNameLst>
                                          <p:attrName>style.visibility</p:attrName>
                                        </p:attrNameLst>
                                      </p:cBhvr>
                                      <p:to>
                                        <p:strVal val="visible"/>
                                      </p:to>
                                    </p:set>
                                    <p:animEffect transition="in" filter="fade">
                                      <p:cBhvr>
                                        <p:cTn id="52" dur="500"/>
                                        <p:tgtEl>
                                          <p:spTgt spid="103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p:bldP spid="12" grpId="0"/>
      <p:bldP spid="13" grpId="0"/>
      <p:bldP spid="14" grpId="0"/>
      <p:bldP spid="15" grpId="0"/>
      <p:bldP spid="16" grpId="0"/>
      <p:bldP spid="17" grpId="0"/>
      <p:bldP spid="18" grpId="0"/>
      <p:bldP spid="19"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1BA936A-9EBD-434A-BEE9-36D2F4EB4417}"/>
              </a:ext>
            </a:extLst>
          </p:cNvPr>
          <p:cNvSpPr/>
          <p:nvPr/>
        </p:nvSpPr>
        <p:spPr>
          <a:xfrm>
            <a:off x="103032" y="51516"/>
            <a:ext cx="6948472" cy="2554545"/>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These diagrams show the diagonals </a:t>
            </a:r>
          </a:p>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of three quadrilaterals. </a:t>
            </a:r>
          </a:p>
          <a:p>
            <a:pPr>
              <a:spcAft>
                <a:spcPts val="0"/>
              </a:spcAft>
            </a:pPr>
            <a:endParaRPr lang="en-GB" sz="3200" b="1"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Write the names of the quadrilaterals in the boxes.</a:t>
            </a:r>
          </a:p>
        </p:txBody>
      </p:sp>
      <p:pic>
        <p:nvPicPr>
          <p:cNvPr id="3" name="Picture 2" descr="https://app.doublestruck.eu/content/K2_REAS/HTML/Q/Q03A15_files/image001.jpg">
            <a:extLst>
              <a:ext uri="{FF2B5EF4-FFF2-40B4-BE49-F238E27FC236}">
                <a16:creationId xmlns:a16="http://schemas.microsoft.com/office/drawing/2014/main" id="{D9E97A82-0130-4D6B-A9F7-F14A8D38DD9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948472" y="0"/>
            <a:ext cx="5004990" cy="6858000"/>
          </a:xfrm>
          <a:prstGeom prst="rect">
            <a:avLst/>
          </a:prstGeom>
          <a:noFill/>
          <a:ln>
            <a:noFill/>
          </a:ln>
        </p:spPr>
      </p:pic>
      <p:sp>
        <p:nvSpPr>
          <p:cNvPr id="4" name="Rectangle 3">
            <a:extLst>
              <a:ext uri="{FF2B5EF4-FFF2-40B4-BE49-F238E27FC236}">
                <a16:creationId xmlns:a16="http://schemas.microsoft.com/office/drawing/2014/main" id="{0468F166-2E83-456C-9FC8-0EA54CAF2478}"/>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5" name="Rectangle 4">
            <a:extLst>
              <a:ext uri="{FF2B5EF4-FFF2-40B4-BE49-F238E27FC236}">
                <a16:creationId xmlns:a16="http://schemas.microsoft.com/office/drawing/2014/main" id="{5D39477D-4B7F-4AA7-9D54-EC551DBBAB5A}"/>
              </a:ext>
            </a:extLst>
          </p:cNvPr>
          <p:cNvSpPr/>
          <p:nvPr/>
        </p:nvSpPr>
        <p:spPr>
          <a:xfrm>
            <a:off x="7321731" y="370278"/>
            <a:ext cx="1896192" cy="6486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4500EA4F-D7F8-44BF-9BAB-1021BD044B93}"/>
              </a:ext>
            </a:extLst>
          </p:cNvPr>
          <p:cNvSpPr/>
          <p:nvPr/>
        </p:nvSpPr>
        <p:spPr>
          <a:xfrm>
            <a:off x="9897823" y="379257"/>
            <a:ext cx="1766189" cy="584775"/>
          </a:xfrm>
          <a:prstGeom prst="rect">
            <a:avLst/>
          </a:prstGeom>
        </p:spPr>
        <p:txBody>
          <a:bodyPr wrap="none">
            <a:spAutoFit/>
          </a:bodyPr>
          <a:lstStyle/>
          <a:p>
            <a:r>
              <a:rPr lang="en-GB" sz="3200" b="1" dirty="0">
                <a:solidFill>
                  <a:srgbClr val="FF0000"/>
                </a:solidFill>
                <a:latin typeface="Calibri" panose="020F0502020204030204" pitchFamily="34" charset="0"/>
              </a:rPr>
              <a:t>rectangle</a:t>
            </a:r>
          </a:p>
        </p:txBody>
      </p:sp>
      <p:cxnSp>
        <p:nvCxnSpPr>
          <p:cNvPr id="9" name="Straight Connector 8">
            <a:extLst>
              <a:ext uri="{FF2B5EF4-FFF2-40B4-BE49-F238E27FC236}">
                <a16:creationId xmlns:a16="http://schemas.microsoft.com/office/drawing/2014/main" id="{E7A7E327-5EBC-429C-A6BF-0017B28E4FF9}"/>
              </a:ext>
            </a:extLst>
          </p:cNvPr>
          <p:cNvCxnSpPr>
            <a:cxnSpLocks/>
          </p:cNvCxnSpPr>
          <p:nvPr/>
        </p:nvCxnSpPr>
        <p:spPr>
          <a:xfrm flipH="1">
            <a:off x="7629525" y="2260283"/>
            <a:ext cx="640303" cy="32575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5F1B211-EF81-402B-92EF-5021BE57D53F}"/>
              </a:ext>
            </a:extLst>
          </p:cNvPr>
          <p:cNvCxnSpPr>
            <a:cxnSpLocks/>
          </p:cNvCxnSpPr>
          <p:nvPr/>
        </p:nvCxnSpPr>
        <p:spPr>
          <a:xfrm>
            <a:off x="8269827" y="2260283"/>
            <a:ext cx="634143" cy="32575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B9FC12C-F0BA-43E7-8F27-22D94516D329}"/>
              </a:ext>
            </a:extLst>
          </p:cNvPr>
          <p:cNvCxnSpPr>
            <a:cxnSpLocks/>
          </p:cNvCxnSpPr>
          <p:nvPr/>
        </p:nvCxnSpPr>
        <p:spPr>
          <a:xfrm>
            <a:off x="7625035" y="2586038"/>
            <a:ext cx="644791" cy="98869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2E30A2D-316C-4143-9887-7DF4CA840367}"/>
              </a:ext>
            </a:extLst>
          </p:cNvPr>
          <p:cNvCxnSpPr>
            <a:cxnSpLocks/>
          </p:cNvCxnSpPr>
          <p:nvPr/>
        </p:nvCxnSpPr>
        <p:spPr>
          <a:xfrm flipH="1">
            <a:off x="8269826" y="2586038"/>
            <a:ext cx="634144" cy="98869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95C24EDB-80D3-499E-B6F5-1A82B0C6D297}"/>
              </a:ext>
            </a:extLst>
          </p:cNvPr>
          <p:cNvSpPr/>
          <p:nvPr/>
        </p:nvSpPr>
        <p:spPr>
          <a:xfrm>
            <a:off x="10486284" y="2491400"/>
            <a:ext cx="827278" cy="584775"/>
          </a:xfrm>
          <a:prstGeom prst="rect">
            <a:avLst/>
          </a:prstGeom>
        </p:spPr>
        <p:txBody>
          <a:bodyPr wrap="none">
            <a:spAutoFit/>
          </a:bodyPr>
          <a:lstStyle/>
          <a:p>
            <a:r>
              <a:rPr lang="en-GB" sz="3200" b="1" dirty="0">
                <a:solidFill>
                  <a:srgbClr val="FF0000"/>
                </a:solidFill>
                <a:latin typeface="Calibri" panose="020F0502020204030204" pitchFamily="34" charset="0"/>
              </a:rPr>
              <a:t>kite</a:t>
            </a:r>
          </a:p>
        </p:txBody>
      </p:sp>
      <p:sp>
        <p:nvSpPr>
          <p:cNvPr id="22" name="Rectangle 21">
            <a:extLst>
              <a:ext uri="{FF2B5EF4-FFF2-40B4-BE49-F238E27FC236}">
                <a16:creationId xmlns:a16="http://schemas.microsoft.com/office/drawing/2014/main" id="{13A2085C-1E86-47EF-BA1C-BEBFC82072E6}"/>
              </a:ext>
            </a:extLst>
          </p:cNvPr>
          <p:cNvSpPr/>
          <p:nvPr/>
        </p:nvSpPr>
        <p:spPr>
          <a:xfrm rot="7442435">
            <a:off x="7516948" y="5044806"/>
            <a:ext cx="1188267" cy="1188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F104C478-ABA7-472B-8588-F3591E8823B2}"/>
              </a:ext>
            </a:extLst>
          </p:cNvPr>
          <p:cNvSpPr/>
          <p:nvPr/>
        </p:nvSpPr>
        <p:spPr>
          <a:xfrm>
            <a:off x="10152586" y="5514521"/>
            <a:ext cx="1337417" cy="584775"/>
          </a:xfrm>
          <a:prstGeom prst="rect">
            <a:avLst/>
          </a:prstGeom>
        </p:spPr>
        <p:txBody>
          <a:bodyPr wrap="none">
            <a:spAutoFit/>
          </a:bodyPr>
          <a:lstStyle/>
          <a:p>
            <a:r>
              <a:rPr lang="en-GB" sz="3200" b="1" dirty="0">
                <a:solidFill>
                  <a:srgbClr val="FF0000"/>
                </a:solidFill>
                <a:latin typeface="Calibri" panose="020F0502020204030204" pitchFamily="34" charset="0"/>
              </a:rPr>
              <a:t>square</a:t>
            </a:r>
          </a:p>
        </p:txBody>
      </p:sp>
    </p:spTree>
    <p:extLst>
      <p:ext uri="{BB962C8B-B14F-4D97-AF65-F5344CB8AC3E}">
        <p14:creationId xmlns:p14="http://schemas.microsoft.com/office/powerpoint/2010/main" val="3134704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ntr" presetSubtype="0"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childTnLst>
                          </p:cTn>
                        </p:par>
                      </p:childTnLst>
                    </p:cTn>
                  </p:par>
                  <p:par>
                    <p:cTn id="42" fill="hold">
                      <p:stCondLst>
                        <p:cond delay="indefinite"/>
                      </p:stCondLst>
                      <p:childTnLst>
                        <p:par>
                          <p:cTn id="43" fill="hold">
                            <p:stCondLst>
                              <p:cond delay="0"/>
                            </p:stCondLst>
                            <p:childTnLst>
                              <p:par>
                                <p:cTn id="44" presetID="8" presetClass="emph" presetSubtype="0" fill="hold" grpId="1" nodeType="clickEffect">
                                  <p:stCondLst>
                                    <p:cond delay="0"/>
                                  </p:stCondLst>
                                  <p:childTnLst>
                                    <p:animRot by="-2040000">
                                      <p:cBhvr>
                                        <p:cTn id="45" dur="2000" fill="hold"/>
                                        <p:tgtEl>
                                          <p:spTgt spid="22"/>
                                        </p:tgtEl>
                                        <p:attrNameLst>
                                          <p:attrName>r</p:attrName>
                                        </p:attrNameLst>
                                      </p:cBhvr>
                                    </p:animRot>
                                  </p:childTnLst>
                                </p:cTn>
                              </p:par>
                            </p:childTnLst>
                          </p:cTn>
                        </p:par>
                      </p:childTnLst>
                    </p:cTn>
                  </p:par>
                  <p:par>
                    <p:cTn id="46" fill="hold">
                      <p:stCondLst>
                        <p:cond delay="indefinite"/>
                      </p:stCondLst>
                      <p:childTnLst>
                        <p:par>
                          <p:cTn id="47" fill="hold">
                            <p:stCondLst>
                              <p:cond delay="0"/>
                            </p:stCondLst>
                            <p:childTnLst>
                              <p:par>
                                <p:cTn id="48" presetID="8" presetClass="emph" presetSubtype="0" fill="hold" grpId="2" nodeType="clickEffect">
                                  <p:stCondLst>
                                    <p:cond delay="0"/>
                                  </p:stCondLst>
                                  <p:childTnLst>
                                    <p:animRot by="2040000">
                                      <p:cBhvr>
                                        <p:cTn id="49" dur="2000" fill="hold"/>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21" grpId="0"/>
      <p:bldP spid="22" grpId="0" animBg="1"/>
      <p:bldP spid="22" grpId="1" animBg="1"/>
      <p:bldP spid="22" grpId="2" animBg="1"/>
      <p:bldP spid="23"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38097-CF9E-43D5-9BAE-60A600CAC14A}"/>
              </a:ext>
            </a:extLst>
          </p:cNvPr>
          <p:cNvSpPr>
            <a:spLocks noGrp="1"/>
          </p:cNvSpPr>
          <p:nvPr>
            <p:ph type="title"/>
          </p:nvPr>
        </p:nvSpPr>
        <p:spPr/>
        <p:txBody>
          <a:bodyPr/>
          <a:lstStyle/>
          <a:p>
            <a:r>
              <a:rPr lang="en-GB" dirty="0"/>
              <a:t>Rotate shapes mentally</a:t>
            </a:r>
          </a:p>
        </p:txBody>
      </p:sp>
      <p:sp>
        <p:nvSpPr>
          <p:cNvPr id="3" name="Content Placeholder 2">
            <a:extLst>
              <a:ext uri="{FF2B5EF4-FFF2-40B4-BE49-F238E27FC236}">
                <a16:creationId xmlns:a16="http://schemas.microsoft.com/office/drawing/2014/main" id="{2D1D2472-E6DA-4B60-B29B-495880FC25FE}"/>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3607910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35F03F-427E-41A0-8DB3-E421373EF34A}"/>
              </a:ext>
            </a:extLst>
          </p:cNvPr>
          <p:cNvPicPr>
            <a:picLocks noChangeAspect="1"/>
          </p:cNvPicPr>
          <p:nvPr/>
        </p:nvPicPr>
        <p:blipFill>
          <a:blip r:embed="rId3"/>
          <a:stretch>
            <a:fillRect/>
          </a:stretch>
        </p:blipFill>
        <p:spPr>
          <a:xfrm>
            <a:off x="6295475" y="0"/>
            <a:ext cx="5896525" cy="6858000"/>
          </a:xfrm>
          <a:prstGeom prst="rect">
            <a:avLst/>
          </a:prstGeom>
        </p:spPr>
      </p:pic>
      <p:sp>
        <p:nvSpPr>
          <p:cNvPr id="2" name="Rectangle 1">
            <a:extLst>
              <a:ext uri="{FF2B5EF4-FFF2-40B4-BE49-F238E27FC236}">
                <a16:creationId xmlns:a16="http://schemas.microsoft.com/office/drawing/2014/main" id="{8636ACE6-7B4C-416E-B293-4DEC3E09BA60}"/>
              </a:ext>
            </a:extLst>
          </p:cNvPr>
          <p:cNvSpPr/>
          <p:nvPr/>
        </p:nvSpPr>
        <p:spPr>
          <a:xfrm>
            <a:off x="115911" y="51516"/>
            <a:ext cx="6096000" cy="2062103"/>
          </a:xfrm>
          <a:prstGeom prst="rect">
            <a:avLst/>
          </a:prstGeom>
        </p:spPr>
        <p:txBody>
          <a:bodyPr>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Here are six rectangles on a grid. Which two rectangles fit together, without overlapping, to make a square?</a:t>
            </a:r>
            <a:endParaRPr lang="en-GB" sz="3200" b="1" dirty="0">
              <a:latin typeface="Calibri" panose="020F0502020204030204" pitchFamily="34" charset="0"/>
            </a:endParaRPr>
          </a:p>
        </p:txBody>
      </p:sp>
      <p:grpSp>
        <p:nvGrpSpPr>
          <p:cNvPr id="10" name="Group 9">
            <a:extLst>
              <a:ext uri="{FF2B5EF4-FFF2-40B4-BE49-F238E27FC236}">
                <a16:creationId xmlns:a16="http://schemas.microsoft.com/office/drawing/2014/main" id="{417986D0-1CE8-482A-830C-5C9C746F1C2B}"/>
              </a:ext>
            </a:extLst>
          </p:cNvPr>
          <p:cNvGrpSpPr/>
          <p:nvPr/>
        </p:nvGrpSpPr>
        <p:grpSpPr>
          <a:xfrm>
            <a:off x="6838333" y="4396915"/>
            <a:ext cx="446159" cy="1438341"/>
            <a:chOff x="6838333" y="4396915"/>
            <a:chExt cx="446159" cy="1438341"/>
          </a:xfrm>
        </p:grpSpPr>
        <p:cxnSp>
          <p:nvCxnSpPr>
            <p:cNvPr id="4" name="Straight Connector 3">
              <a:extLst>
                <a:ext uri="{FF2B5EF4-FFF2-40B4-BE49-F238E27FC236}">
                  <a16:creationId xmlns:a16="http://schemas.microsoft.com/office/drawing/2014/main" id="{A90E1CE9-5B4B-4E96-BDF7-3BA65C6DEED6}"/>
                </a:ext>
              </a:extLst>
            </p:cNvPr>
            <p:cNvCxnSpPr>
              <a:cxnSpLocks/>
            </p:cNvCxnSpPr>
            <p:nvPr/>
          </p:nvCxnSpPr>
          <p:spPr>
            <a:xfrm flipH="1">
              <a:off x="6856164" y="4396915"/>
              <a:ext cx="1" cy="143834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26C7B3C-30A6-478A-8629-3E0E9B3A9082}"/>
                </a:ext>
              </a:extLst>
            </p:cNvPr>
            <p:cNvCxnSpPr>
              <a:cxnSpLocks/>
            </p:cNvCxnSpPr>
            <p:nvPr/>
          </p:nvCxnSpPr>
          <p:spPr>
            <a:xfrm flipH="1">
              <a:off x="7266661" y="4396915"/>
              <a:ext cx="1" cy="143834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CA89ADD-0E43-4E63-9768-B6EF1DC0C417}"/>
                </a:ext>
              </a:extLst>
            </p:cNvPr>
            <p:cNvCxnSpPr>
              <a:cxnSpLocks/>
            </p:cNvCxnSpPr>
            <p:nvPr/>
          </p:nvCxnSpPr>
          <p:spPr>
            <a:xfrm flipH="1">
              <a:off x="6856164" y="4437863"/>
              <a:ext cx="428328"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EAFDC67-5F42-4210-94A9-209C3E848202}"/>
                </a:ext>
              </a:extLst>
            </p:cNvPr>
            <p:cNvCxnSpPr>
              <a:cxnSpLocks/>
            </p:cNvCxnSpPr>
            <p:nvPr/>
          </p:nvCxnSpPr>
          <p:spPr>
            <a:xfrm flipH="1">
              <a:off x="6838333" y="5800049"/>
              <a:ext cx="428328"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452C1F84-A7B7-4402-8CE1-DE97E5A53677}"/>
              </a:ext>
            </a:extLst>
          </p:cNvPr>
          <p:cNvGrpSpPr/>
          <p:nvPr/>
        </p:nvGrpSpPr>
        <p:grpSpPr>
          <a:xfrm rot="5400000">
            <a:off x="6849763" y="4431204"/>
            <a:ext cx="446159" cy="1438341"/>
            <a:chOff x="6838333" y="4396915"/>
            <a:chExt cx="446159" cy="1438341"/>
          </a:xfrm>
        </p:grpSpPr>
        <p:cxnSp>
          <p:nvCxnSpPr>
            <p:cNvPr id="12" name="Straight Connector 11">
              <a:extLst>
                <a:ext uri="{FF2B5EF4-FFF2-40B4-BE49-F238E27FC236}">
                  <a16:creationId xmlns:a16="http://schemas.microsoft.com/office/drawing/2014/main" id="{1803C32F-5C64-4C40-AC14-3BEB498BBDE6}"/>
                </a:ext>
              </a:extLst>
            </p:cNvPr>
            <p:cNvCxnSpPr>
              <a:cxnSpLocks/>
            </p:cNvCxnSpPr>
            <p:nvPr/>
          </p:nvCxnSpPr>
          <p:spPr>
            <a:xfrm flipH="1">
              <a:off x="6856164" y="4396915"/>
              <a:ext cx="1" cy="143834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CC7FE62-292E-4E09-80D8-993402FBD9DD}"/>
                </a:ext>
              </a:extLst>
            </p:cNvPr>
            <p:cNvCxnSpPr>
              <a:cxnSpLocks/>
            </p:cNvCxnSpPr>
            <p:nvPr/>
          </p:nvCxnSpPr>
          <p:spPr>
            <a:xfrm flipH="1">
              <a:off x="7266661" y="4396915"/>
              <a:ext cx="1" cy="143834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1DD40C8-05F9-40BA-A5A1-1D3C472D418F}"/>
                </a:ext>
              </a:extLst>
            </p:cNvPr>
            <p:cNvCxnSpPr>
              <a:cxnSpLocks/>
            </p:cNvCxnSpPr>
            <p:nvPr/>
          </p:nvCxnSpPr>
          <p:spPr>
            <a:xfrm flipH="1">
              <a:off x="6856164" y="4437863"/>
              <a:ext cx="428328"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C0B6C1F-E02A-490A-A64D-9BCD157665F5}"/>
                </a:ext>
              </a:extLst>
            </p:cNvPr>
            <p:cNvCxnSpPr>
              <a:cxnSpLocks/>
            </p:cNvCxnSpPr>
            <p:nvPr/>
          </p:nvCxnSpPr>
          <p:spPr>
            <a:xfrm flipH="1">
              <a:off x="6838333" y="5800049"/>
              <a:ext cx="428328"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D2E08549-5D64-4FA7-A8A5-C59C2D20D011}"/>
              </a:ext>
            </a:extLst>
          </p:cNvPr>
          <p:cNvGrpSpPr/>
          <p:nvPr/>
        </p:nvGrpSpPr>
        <p:grpSpPr>
          <a:xfrm>
            <a:off x="9717708" y="2949567"/>
            <a:ext cx="1446869" cy="1447348"/>
            <a:chOff x="9725800" y="2949567"/>
            <a:chExt cx="1446869" cy="1447348"/>
          </a:xfrm>
        </p:grpSpPr>
        <p:cxnSp>
          <p:nvCxnSpPr>
            <p:cNvPr id="22" name="Straight Connector 21">
              <a:extLst>
                <a:ext uri="{FF2B5EF4-FFF2-40B4-BE49-F238E27FC236}">
                  <a16:creationId xmlns:a16="http://schemas.microsoft.com/office/drawing/2014/main" id="{C5BD35B4-7B1B-4D06-A499-13D1640E059C}"/>
                </a:ext>
              </a:extLst>
            </p:cNvPr>
            <p:cNvCxnSpPr>
              <a:cxnSpLocks/>
            </p:cNvCxnSpPr>
            <p:nvPr/>
          </p:nvCxnSpPr>
          <p:spPr>
            <a:xfrm flipH="1">
              <a:off x="9765634" y="2958574"/>
              <a:ext cx="3" cy="143834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26D3925-4D07-4A20-B181-A207781EB4A8}"/>
                </a:ext>
              </a:extLst>
            </p:cNvPr>
            <p:cNvCxnSpPr>
              <a:cxnSpLocks/>
            </p:cNvCxnSpPr>
            <p:nvPr/>
          </p:nvCxnSpPr>
          <p:spPr>
            <a:xfrm flipH="1">
              <a:off x="11136101" y="2949567"/>
              <a:ext cx="3" cy="143834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45DB4D7-862E-4752-A045-50A785830083}"/>
                </a:ext>
              </a:extLst>
            </p:cNvPr>
            <p:cNvCxnSpPr>
              <a:cxnSpLocks/>
            </p:cNvCxnSpPr>
            <p:nvPr/>
          </p:nvCxnSpPr>
          <p:spPr>
            <a:xfrm flipH="1">
              <a:off x="9725800" y="2986284"/>
              <a:ext cx="1402168"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80080E6-E257-4244-AC99-1676AA4532D8}"/>
                </a:ext>
              </a:extLst>
            </p:cNvPr>
            <p:cNvCxnSpPr>
              <a:cxnSpLocks/>
            </p:cNvCxnSpPr>
            <p:nvPr/>
          </p:nvCxnSpPr>
          <p:spPr>
            <a:xfrm flipH="1">
              <a:off x="9733935" y="4361708"/>
              <a:ext cx="1438734"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9" name="Rectangle 18">
            <a:extLst>
              <a:ext uri="{FF2B5EF4-FFF2-40B4-BE49-F238E27FC236}">
                <a16:creationId xmlns:a16="http://schemas.microsoft.com/office/drawing/2014/main" id="{DA6FEF9B-9A4B-4E99-B7F0-F458810BA696}"/>
              </a:ext>
            </a:extLst>
          </p:cNvPr>
          <p:cNvSpPr/>
          <p:nvPr/>
        </p:nvSpPr>
        <p:spPr>
          <a:xfrm>
            <a:off x="1593736" y="1528844"/>
            <a:ext cx="2343185" cy="584775"/>
          </a:xfrm>
          <a:prstGeom prst="rect">
            <a:avLst/>
          </a:prstGeom>
        </p:spPr>
        <p:txBody>
          <a:bodyPr wrap="square">
            <a:spAutoFit/>
          </a:bodyPr>
          <a:lstStyle/>
          <a:p>
            <a:r>
              <a:rPr lang="en-GB" sz="3200" b="1" dirty="0">
                <a:solidFill>
                  <a:srgbClr val="FF0000"/>
                </a:solidFill>
                <a:latin typeface="Calibri" panose="020F0502020204030204" pitchFamily="34" charset="0"/>
              </a:rPr>
              <a:t>D and E</a:t>
            </a:r>
          </a:p>
        </p:txBody>
      </p:sp>
      <p:sp>
        <p:nvSpPr>
          <p:cNvPr id="20" name="Rectangle 19">
            <a:extLst>
              <a:ext uri="{FF2B5EF4-FFF2-40B4-BE49-F238E27FC236}">
                <a16:creationId xmlns:a16="http://schemas.microsoft.com/office/drawing/2014/main" id="{793B44E3-A249-46A1-B144-60E240661A87}"/>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3834198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8" presetClass="emph" presetSubtype="0" fill="hold" nodeType="clickEffect">
                                  <p:stCondLst>
                                    <p:cond delay="0"/>
                                  </p:stCondLst>
                                  <p:childTnLst>
                                    <p:animRot by="5400000">
                                      <p:cBhvr>
                                        <p:cTn id="11" dur="2000" fill="hold"/>
                                        <p:tgtEl>
                                          <p:spTgt spid="10"/>
                                        </p:tgtEl>
                                        <p:attrNameLst>
                                          <p:attrName>r</p:attrName>
                                        </p:attrNameLst>
                                      </p:cBhvr>
                                    </p:animRot>
                                  </p:childTnLst>
                                </p:cTn>
                              </p:par>
                            </p:childTnLst>
                          </p:cTn>
                        </p:par>
                        <p:par>
                          <p:cTn id="12" fill="hold">
                            <p:stCondLst>
                              <p:cond delay="2000"/>
                            </p:stCondLst>
                            <p:childTnLst>
                              <p:par>
                                <p:cTn id="13" presetID="1" presetClass="exit" presetSubtype="0" fill="hold" nodeType="afterEffect">
                                  <p:stCondLst>
                                    <p:cond delay="0"/>
                                  </p:stCondLst>
                                  <p:childTnLst>
                                    <p:set>
                                      <p:cBhvr>
                                        <p:cTn id="14" dur="1" fill="hold">
                                          <p:stCondLst>
                                            <p:cond delay="0"/>
                                          </p:stCondLst>
                                        </p:cTn>
                                        <p:tgtEl>
                                          <p:spTgt spid="10"/>
                                        </p:tgtEl>
                                        <p:attrNameLst>
                                          <p:attrName>style.visibility</p:attrName>
                                        </p:attrNameLst>
                                      </p:cBhvr>
                                      <p:to>
                                        <p:strVal val="hidden"/>
                                      </p:to>
                                    </p:set>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childTnLst>
                                </p:cTn>
                              </p:par>
                            </p:childTnLst>
                          </p:cTn>
                        </p:par>
                        <p:par>
                          <p:cTn id="18" fill="hold">
                            <p:stCondLst>
                              <p:cond delay="2000"/>
                            </p:stCondLst>
                            <p:childTnLst>
                              <p:par>
                                <p:cTn id="19" presetID="0" presetClass="path" presetSubtype="0" accel="50000" decel="50000" fill="hold" nodeType="afterEffect">
                                  <p:stCondLst>
                                    <p:cond delay="0"/>
                                  </p:stCondLst>
                                  <p:childTnLst>
                                    <p:animMotion origin="layout" path="M 0.0013 0.00138 L 0.0013 0.00138 C 0.00547 0.00069 0.00976 0.00046 0.01393 -0.00024 C 0.022 -0.00209 0.02396 -0.00394 0.03125 -0.00672 C 0.03268 -0.00741 0.03424 -0.00787 0.03581 -0.00834 C 0.03698 -0.0088 0.03815 -0.00949 0.03945 -0.00996 C 0.04284 -0.01135 0.05482 -0.01459 0.05573 -0.01482 C 0.06081 -0.01598 0.06575 -0.01621 0.07083 -0.01737 C 0.07656 -0.01852 0.08229 -0.02084 0.08802 -0.02223 C 0.09232 -0.02315 0.09648 -0.02362 0.10078 -0.02454 C 0.10403 -0.02524 0.10716 -0.02639 0.11028 -0.02709 C 0.11224 -0.02732 0.11432 -0.02755 0.11627 -0.02778 L 0.12669 -0.0294 C 0.12903 -0.02987 0.13125 -0.03033 0.13346 -0.03102 C 0.13906 -0.03264 0.13581 -0.03264 0.14075 -0.03357 C 0.14674 -0.03449 0.14948 -0.03426 0.15573 -0.03588 C 0.15885 -0.03681 0.16185 -0.0382 0.16484 -0.03912 C 0.16758 -0.04005 0.17044 -0.04005 0.17305 -0.04167 C 0.17552 -0.04306 0.17396 -0.04237 0.17799 -0.04329 C 0.18515 -0.04815 0.17396 -0.04051 0.18398 -0.04653 C 0.18463 -0.04676 0.18515 -0.04769 0.18581 -0.04792 C 0.18919 -0.05024 0.1931 -0.05116 0.19622 -0.0544 C 0.19831 -0.05672 0.20039 -0.05903 0.2026 -0.06088 C 0.20325 -0.06158 0.20377 -0.06204 0.20443 -0.0625 C 0.20534 -0.0632 0.20625 -0.06366 0.20716 -0.06412 C 0.20794 -0.06528 0.20859 -0.06667 0.20937 -0.06737 C 0.21002 -0.06806 0.21068 -0.06783 0.2112 -0.06829 C 0.21172 -0.06852 0.21211 -0.06945 0.21263 -0.06991 C 0.21328 -0.07037 0.21419 -0.07037 0.21484 -0.07061 C 0.21562 -0.07107 0.2164 -0.07176 0.21719 -0.07223 C 0.21771 -0.07269 0.21836 -0.07269 0.21901 -0.07315 C 0.2194 -0.07338 0.21992 -0.07362 0.22031 -0.07385 C 0.22148 -0.07454 0.22396 -0.07547 0.22396 -0.07547 C 0.22448 -0.07639 0.22474 -0.07732 0.22539 -0.07801 C 0.22604 -0.07871 0.22682 -0.07894 0.2276 -0.07963 C 0.22825 -0.0801 0.22877 -0.08056 0.22943 -0.08125 C 0.23034 -0.08218 0.23125 -0.08334 0.23216 -0.08449 C 0.23255 -0.08496 0.23294 -0.08565 0.23346 -0.08612 C 0.2362 -0.08797 0.23776 -0.08866 0.24036 -0.0926 C 0.24193 -0.09491 0.24245 -0.09561 0.24401 -0.09723 C 0.24544 -0.09908 0.24713 -0.10024 0.24857 -0.10209 C 0.24909 -0.10301 0.24974 -0.10371 0.25039 -0.10463 C 0.25078 -0.10533 0.25117 -0.10649 0.25169 -0.10695 C 0.25273 -0.10811 0.25377 -0.10857 0.25482 -0.10949 C 0.25534 -0.11019 0.25573 -0.11112 0.25625 -0.11181 C 0.25677 -0.1125 0.25755 -0.11274 0.25807 -0.11343 C 0.25846 -0.11412 0.25859 -0.11528 0.25898 -0.11598 C 0.26055 -0.11875 0.26263 -0.12061 0.26445 -0.12315 C 0.26497 -0.12385 0.26523 -0.12477 0.26575 -0.1257 C 0.2664 -0.12639 0.26693 -0.12732 0.26758 -0.12801 C 0.2681 -0.12871 0.26849 -0.12894 0.26901 -0.12963 C 0.2694 -0.13033 0.26979 -0.13125 0.27031 -0.13218 C 0.27291 -0.13588 0.27213 -0.13172 0.27539 -0.14028 L 0.27721 -0.14491 " pathEditMode="relative" ptsTypes="AAAAAAAAAAAAAAAAAAAAAAAAAAAAAAAAAAAAAAAAAAAAAAAAAAAAAA">
                                      <p:cBhvr>
                                        <p:cTn id="20" dur="2000" fill="hold"/>
                                        <p:tgtEl>
                                          <p:spTgt spid="11"/>
                                        </p:tgtEl>
                                        <p:attrNameLst>
                                          <p:attrName>ppt_x</p:attrName>
                                          <p:attrName>ppt_y</p:attrName>
                                        </p:attrNameLst>
                                      </p:cBhvr>
                                    </p:animMotion>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11"/>
                                        </p:tgtEl>
                                      </p:cBhvr>
                                    </p:animEffect>
                                    <p:set>
                                      <p:cBhvr>
                                        <p:cTn id="25" dur="1" fill="hold">
                                          <p:stCondLst>
                                            <p:cond delay="499"/>
                                          </p:stCondLst>
                                        </p:cTn>
                                        <p:tgtEl>
                                          <p:spTgt spid="11"/>
                                        </p:tgtEl>
                                        <p:attrNameLst>
                                          <p:attrName>style.visibility</p:attrName>
                                        </p:attrNameLst>
                                      </p:cBhvr>
                                      <p:to>
                                        <p:strVal val="hidden"/>
                                      </p:to>
                                    </p:set>
                                  </p:childTnLst>
                                </p:cTn>
                              </p:par>
                              <p:par>
                                <p:cTn id="26" presetID="10" presetClass="entr" presetSubtype="0" fill="hold"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9F2CB43-50DA-408A-BA5D-AE1BD3783A43}"/>
              </a:ext>
            </a:extLst>
          </p:cNvPr>
          <p:cNvPicPr>
            <a:picLocks noChangeAspect="1"/>
          </p:cNvPicPr>
          <p:nvPr/>
        </p:nvPicPr>
        <p:blipFill>
          <a:blip r:embed="rId3"/>
          <a:stretch>
            <a:fillRect/>
          </a:stretch>
        </p:blipFill>
        <p:spPr>
          <a:xfrm>
            <a:off x="4954611" y="150128"/>
            <a:ext cx="7087261" cy="6541477"/>
          </a:xfrm>
          <a:prstGeom prst="rect">
            <a:avLst/>
          </a:prstGeom>
        </p:spPr>
      </p:pic>
      <p:sp>
        <p:nvSpPr>
          <p:cNvPr id="2" name="Rectangle 1">
            <a:extLst>
              <a:ext uri="{FF2B5EF4-FFF2-40B4-BE49-F238E27FC236}">
                <a16:creationId xmlns:a16="http://schemas.microsoft.com/office/drawing/2014/main" id="{7A78BFE6-892F-4A08-B370-E32FA61FD503}"/>
              </a:ext>
            </a:extLst>
          </p:cNvPr>
          <p:cNvSpPr/>
          <p:nvPr/>
        </p:nvSpPr>
        <p:spPr>
          <a:xfrm>
            <a:off x="103032" y="51516"/>
            <a:ext cx="4943061" cy="2062103"/>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Here are five shapes on a square grid. </a:t>
            </a:r>
          </a:p>
          <a:p>
            <a:r>
              <a:rPr lang="en-GB" sz="3200" b="1" dirty="0">
                <a:latin typeface="Calibri" panose="020F0502020204030204" pitchFamily="34" charset="0"/>
                <a:ea typeface="Calibri" panose="020F0502020204030204" pitchFamily="34" charset="0"/>
                <a:cs typeface="Times New Roman" panose="02020603050405020304" pitchFamily="18" charset="0"/>
              </a:rPr>
              <a:t>Which two shapes fit together to make a square?</a:t>
            </a:r>
            <a:endParaRPr lang="en-GB" sz="3200" b="1" dirty="0">
              <a:latin typeface="Calibri" panose="020F0502020204030204" pitchFamily="34" charset="0"/>
            </a:endParaRPr>
          </a:p>
        </p:txBody>
      </p:sp>
      <p:grpSp>
        <p:nvGrpSpPr>
          <p:cNvPr id="14" name="Group 13">
            <a:extLst>
              <a:ext uri="{FF2B5EF4-FFF2-40B4-BE49-F238E27FC236}">
                <a16:creationId xmlns:a16="http://schemas.microsoft.com/office/drawing/2014/main" id="{CF9F3F4F-8843-4746-91FB-EDF83F8835BA}"/>
              </a:ext>
            </a:extLst>
          </p:cNvPr>
          <p:cNvGrpSpPr/>
          <p:nvPr/>
        </p:nvGrpSpPr>
        <p:grpSpPr>
          <a:xfrm>
            <a:off x="5586039" y="5048095"/>
            <a:ext cx="2010833" cy="1049866"/>
            <a:chOff x="5736167" y="4897967"/>
            <a:chExt cx="2010833" cy="1049866"/>
          </a:xfrm>
        </p:grpSpPr>
        <p:cxnSp>
          <p:nvCxnSpPr>
            <p:cNvPr id="4" name="Straight Connector 3">
              <a:extLst>
                <a:ext uri="{FF2B5EF4-FFF2-40B4-BE49-F238E27FC236}">
                  <a16:creationId xmlns:a16="http://schemas.microsoft.com/office/drawing/2014/main" id="{8A6EB94D-C798-428A-B254-508AC3A4213E}"/>
                </a:ext>
              </a:extLst>
            </p:cNvPr>
            <p:cNvCxnSpPr>
              <a:cxnSpLocks/>
            </p:cNvCxnSpPr>
            <p:nvPr/>
          </p:nvCxnSpPr>
          <p:spPr>
            <a:xfrm flipH="1" flipV="1">
              <a:off x="5736168" y="4944534"/>
              <a:ext cx="1981199" cy="97366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958C5ED-9765-43DB-BA47-0F442C2E3171}"/>
                </a:ext>
              </a:extLst>
            </p:cNvPr>
            <p:cNvCxnSpPr>
              <a:cxnSpLocks/>
            </p:cNvCxnSpPr>
            <p:nvPr/>
          </p:nvCxnSpPr>
          <p:spPr>
            <a:xfrm flipV="1">
              <a:off x="5736168" y="4897967"/>
              <a:ext cx="0" cy="104986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A5A4851-E517-484D-801A-FE7B5DBC313F}"/>
                </a:ext>
              </a:extLst>
            </p:cNvPr>
            <p:cNvCxnSpPr>
              <a:cxnSpLocks/>
            </p:cNvCxnSpPr>
            <p:nvPr/>
          </p:nvCxnSpPr>
          <p:spPr>
            <a:xfrm>
              <a:off x="5736167" y="5909734"/>
              <a:ext cx="2010833" cy="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98685242-E4AE-4819-A98F-662B9E5502FD}"/>
              </a:ext>
            </a:extLst>
          </p:cNvPr>
          <p:cNvGrpSpPr/>
          <p:nvPr/>
        </p:nvGrpSpPr>
        <p:grpSpPr>
          <a:xfrm rot="5400000">
            <a:off x="5559145" y="5029668"/>
            <a:ext cx="2010833" cy="1049866"/>
            <a:chOff x="5736167" y="4897967"/>
            <a:chExt cx="2010833" cy="1049866"/>
          </a:xfrm>
        </p:grpSpPr>
        <p:cxnSp>
          <p:nvCxnSpPr>
            <p:cNvPr id="25" name="Straight Connector 24">
              <a:extLst>
                <a:ext uri="{FF2B5EF4-FFF2-40B4-BE49-F238E27FC236}">
                  <a16:creationId xmlns:a16="http://schemas.microsoft.com/office/drawing/2014/main" id="{F6838E21-99D7-415B-8699-5C7CDA127904}"/>
                </a:ext>
              </a:extLst>
            </p:cNvPr>
            <p:cNvCxnSpPr>
              <a:cxnSpLocks/>
            </p:cNvCxnSpPr>
            <p:nvPr/>
          </p:nvCxnSpPr>
          <p:spPr>
            <a:xfrm flipH="1" flipV="1">
              <a:off x="5736168" y="4944534"/>
              <a:ext cx="1981199" cy="97366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E1AB1EF-A14A-404F-BD9D-2E97D0B419D1}"/>
                </a:ext>
              </a:extLst>
            </p:cNvPr>
            <p:cNvCxnSpPr>
              <a:cxnSpLocks/>
            </p:cNvCxnSpPr>
            <p:nvPr/>
          </p:nvCxnSpPr>
          <p:spPr>
            <a:xfrm flipV="1">
              <a:off x="5736168" y="4897967"/>
              <a:ext cx="0" cy="104986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56D8176-FFE3-41D9-B125-9E1F0C54BA31}"/>
                </a:ext>
              </a:extLst>
            </p:cNvPr>
            <p:cNvCxnSpPr>
              <a:cxnSpLocks/>
            </p:cNvCxnSpPr>
            <p:nvPr/>
          </p:nvCxnSpPr>
          <p:spPr>
            <a:xfrm>
              <a:off x="5736167" y="5909734"/>
              <a:ext cx="2010833" cy="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8F9BFDEC-531A-476D-B9A9-8B8C2526B1F9}"/>
              </a:ext>
            </a:extLst>
          </p:cNvPr>
          <p:cNvGrpSpPr/>
          <p:nvPr/>
        </p:nvGrpSpPr>
        <p:grpSpPr>
          <a:xfrm>
            <a:off x="9305757" y="787067"/>
            <a:ext cx="2132642" cy="2050126"/>
            <a:chOff x="9455885" y="636939"/>
            <a:chExt cx="2132642" cy="2050126"/>
          </a:xfrm>
        </p:grpSpPr>
        <p:cxnSp>
          <p:nvCxnSpPr>
            <p:cNvPr id="30" name="Straight Connector 29">
              <a:extLst>
                <a:ext uri="{FF2B5EF4-FFF2-40B4-BE49-F238E27FC236}">
                  <a16:creationId xmlns:a16="http://schemas.microsoft.com/office/drawing/2014/main" id="{1AA76BF5-1477-40D2-833F-006DA683A9CE}"/>
                </a:ext>
              </a:extLst>
            </p:cNvPr>
            <p:cNvCxnSpPr>
              <a:cxnSpLocks/>
            </p:cNvCxnSpPr>
            <p:nvPr/>
          </p:nvCxnSpPr>
          <p:spPr>
            <a:xfrm flipV="1">
              <a:off x="9455885" y="636940"/>
              <a:ext cx="2132642" cy="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8D027EF-8057-4CDB-BA5F-94200FA1CD5F}"/>
                </a:ext>
              </a:extLst>
            </p:cNvPr>
            <p:cNvCxnSpPr>
              <a:cxnSpLocks/>
            </p:cNvCxnSpPr>
            <p:nvPr/>
          </p:nvCxnSpPr>
          <p:spPr>
            <a:xfrm rot="5400000">
              <a:off x="8488567" y="1642356"/>
              <a:ext cx="2010833" cy="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4D34C7A-C898-4BFF-8859-F7E274D41F3C}"/>
                </a:ext>
              </a:extLst>
            </p:cNvPr>
            <p:cNvCxnSpPr>
              <a:cxnSpLocks/>
            </p:cNvCxnSpPr>
            <p:nvPr/>
          </p:nvCxnSpPr>
          <p:spPr>
            <a:xfrm flipV="1">
              <a:off x="9455885" y="2687064"/>
              <a:ext cx="2132642" cy="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826D4E8-F557-4F46-8B94-8B90B30F50C2}"/>
                </a:ext>
              </a:extLst>
            </p:cNvPr>
            <p:cNvCxnSpPr>
              <a:cxnSpLocks/>
            </p:cNvCxnSpPr>
            <p:nvPr/>
          </p:nvCxnSpPr>
          <p:spPr>
            <a:xfrm rot="5400000">
              <a:off x="10543287" y="1642355"/>
              <a:ext cx="2010833" cy="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7" name="Rectangle 16">
            <a:extLst>
              <a:ext uri="{FF2B5EF4-FFF2-40B4-BE49-F238E27FC236}">
                <a16:creationId xmlns:a16="http://schemas.microsoft.com/office/drawing/2014/main" id="{ADE7B8EA-4175-48A4-8E2D-B7CA311B020A}"/>
              </a:ext>
            </a:extLst>
          </p:cNvPr>
          <p:cNvSpPr/>
          <p:nvPr/>
        </p:nvSpPr>
        <p:spPr>
          <a:xfrm>
            <a:off x="3024556" y="2084781"/>
            <a:ext cx="2343185" cy="584775"/>
          </a:xfrm>
          <a:prstGeom prst="rect">
            <a:avLst/>
          </a:prstGeom>
        </p:spPr>
        <p:txBody>
          <a:bodyPr wrap="square">
            <a:spAutoFit/>
          </a:bodyPr>
          <a:lstStyle/>
          <a:p>
            <a:r>
              <a:rPr lang="en-GB" sz="3200" b="1" dirty="0">
                <a:solidFill>
                  <a:srgbClr val="FF0000"/>
                </a:solidFill>
                <a:latin typeface="Calibri" panose="020F0502020204030204" pitchFamily="34" charset="0"/>
              </a:rPr>
              <a:t>B and D</a:t>
            </a:r>
          </a:p>
        </p:txBody>
      </p:sp>
      <p:sp>
        <p:nvSpPr>
          <p:cNvPr id="18" name="Rectangle 17">
            <a:extLst>
              <a:ext uri="{FF2B5EF4-FFF2-40B4-BE49-F238E27FC236}">
                <a16:creationId xmlns:a16="http://schemas.microsoft.com/office/drawing/2014/main" id="{74145362-7932-4A6B-98F8-0C29E78C72C7}"/>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570509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mph" presetSubtype="0" fill="hold" nodeType="clickEffect">
                                  <p:stCondLst>
                                    <p:cond delay="0"/>
                                  </p:stCondLst>
                                  <p:childTnLst>
                                    <p:animRot by="5400000">
                                      <p:cBhvr>
                                        <p:cTn id="11" dur="2000" fill="hold"/>
                                        <p:tgtEl>
                                          <p:spTgt spid="14"/>
                                        </p:tgtEl>
                                        <p:attrNameLst>
                                          <p:attrName>r</p:attrName>
                                        </p:attrNameLst>
                                      </p:cBhvr>
                                    </p:animRot>
                                  </p:childTnLst>
                                </p:cTn>
                              </p:par>
                            </p:childTnLst>
                          </p:cTn>
                        </p:par>
                        <p:par>
                          <p:cTn id="12" fill="hold">
                            <p:stCondLst>
                              <p:cond delay="2000"/>
                            </p:stCondLst>
                            <p:childTnLst>
                              <p:par>
                                <p:cTn id="13" presetID="1" presetClass="exit" presetSubtype="0" fill="hold" nodeType="afterEffect">
                                  <p:stCondLst>
                                    <p:cond delay="0"/>
                                  </p:stCondLst>
                                  <p:childTnLst>
                                    <p:set>
                                      <p:cBhvr>
                                        <p:cTn id="14" dur="1" fill="hold">
                                          <p:stCondLst>
                                            <p:cond delay="0"/>
                                          </p:stCondLst>
                                        </p:cTn>
                                        <p:tgtEl>
                                          <p:spTgt spid="14"/>
                                        </p:tgtEl>
                                        <p:attrNameLst>
                                          <p:attrName>style.visibility</p:attrName>
                                        </p:attrNameLst>
                                      </p:cBhvr>
                                      <p:to>
                                        <p:strVal val="hidden"/>
                                      </p:to>
                                    </p:set>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childTnLst>
                                </p:cTn>
                              </p:par>
                            </p:childTnLst>
                          </p:cTn>
                        </p:par>
                        <p:par>
                          <p:cTn id="18" fill="hold">
                            <p:stCondLst>
                              <p:cond delay="2000"/>
                            </p:stCondLst>
                            <p:childTnLst>
                              <p:par>
                                <p:cTn id="19" presetID="42" presetClass="path" presetSubtype="0" accel="50000" decel="50000" fill="hold" nodeType="afterEffect">
                                  <p:stCondLst>
                                    <p:cond delay="0"/>
                                  </p:stCondLst>
                                  <p:childTnLst>
                                    <p:animMotion origin="layout" path="M -1.04167E-6 -2.96296E-6 L 0.26797 -0.54652 " pathEditMode="relative" rAng="0" ptsTypes="AA">
                                      <p:cBhvr>
                                        <p:cTn id="20" dur="2000" fill="hold"/>
                                        <p:tgtEl>
                                          <p:spTgt spid="24"/>
                                        </p:tgtEl>
                                        <p:attrNameLst>
                                          <p:attrName>ppt_x</p:attrName>
                                          <p:attrName>ppt_y</p:attrName>
                                        </p:attrNameLst>
                                      </p:cBhvr>
                                      <p:rCtr x="13398" y="-27338"/>
                                    </p:animMotion>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24"/>
                                        </p:tgtEl>
                                      </p:cBhvr>
                                    </p:animEffect>
                                    <p:set>
                                      <p:cBhvr>
                                        <p:cTn id="25" dur="1" fill="hold">
                                          <p:stCondLst>
                                            <p:cond delay="499"/>
                                          </p:stCondLst>
                                        </p:cTn>
                                        <p:tgtEl>
                                          <p:spTgt spid="24"/>
                                        </p:tgtEl>
                                        <p:attrNameLst>
                                          <p:attrName>style.visibility</p:attrName>
                                        </p:attrNameLst>
                                      </p:cBhvr>
                                      <p:to>
                                        <p:strVal val="hidden"/>
                                      </p:to>
                                    </p:se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fade">
                                      <p:cBhvr>
                                        <p:cTn id="29" dur="500"/>
                                        <p:tgtEl>
                                          <p:spTgt spid="3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A98CB01-C9AA-4456-9D5A-50F710E3DAC4}"/>
              </a:ext>
            </a:extLst>
          </p:cNvPr>
          <p:cNvSpPr/>
          <p:nvPr/>
        </p:nvSpPr>
        <p:spPr>
          <a:xfrm>
            <a:off x="6495058" y="51516"/>
            <a:ext cx="5645426" cy="3046988"/>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Here are some tiles on a square grid. Three different tiles can be fitted together without overlapping to make a shape identical to tile A. Write the letters of the three tiles.</a:t>
            </a:r>
          </a:p>
        </p:txBody>
      </p:sp>
      <p:pic>
        <p:nvPicPr>
          <p:cNvPr id="3" name="Picture 2" descr="https://app.doublestruck.eu/content/K2_REAS/HTML/Q/Q12B16_files/image001.jpg">
            <a:extLst>
              <a:ext uri="{FF2B5EF4-FFF2-40B4-BE49-F238E27FC236}">
                <a16:creationId xmlns:a16="http://schemas.microsoft.com/office/drawing/2014/main" id="{6C8BD1B3-4646-4AD9-9B8E-993D1C7C8FA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61822" y="196358"/>
            <a:ext cx="6384752" cy="6312812"/>
          </a:xfrm>
          <a:prstGeom prst="rect">
            <a:avLst/>
          </a:prstGeom>
          <a:noFill/>
          <a:ln>
            <a:noFill/>
          </a:ln>
        </p:spPr>
      </p:pic>
      <p:sp>
        <p:nvSpPr>
          <p:cNvPr id="4" name="Rectangle 3">
            <a:extLst>
              <a:ext uri="{FF2B5EF4-FFF2-40B4-BE49-F238E27FC236}">
                <a16:creationId xmlns:a16="http://schemas.microsoft.com/office/drawing/2014/main" id="{195128A4-843C-45B6-9F68-30A9B30DB509}"/>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grpSp>
        <p:nvGrpSpPr>
          <p:cNvPr id="16" name="Group 15">
            <a:extLst>
              <a:ext uri="{FF2B5EF4-FFF2-40B4-BE49-F238E27FC236}">
                <a16:creationId xmlns:a16="http://schemas.microsoft.com/office/drawing/2014/main" id="{B4A33E4A-95B9-48C0-81C8-8A8616D82C6B}"/>
              </a:ext>
            </a:extLst>
          </p:cNvPr>
          <p:cNvGrpSpPr/>
          <p:nvPr/>
        </p:nvGrpSpPr>
        <p:grpSpPr>
          <a:xfrm>
            <a:off x="4053955" y="1082390"/>
            <a:ext cx="771564" cy="1516433"/>
            <a:chOff x="4053955" y="1082390"/>
            <a:chExt cx="771564" cy="1516433"/>
          </a:xfrm>
        </p:grpSpPr>
        <p:cxnSp>
          <p:nvCxnSpPr>
            <p:cNvPr id="5" name="Straight Connector 4">
              <a:extLst>
                <a:ext uri="{FF2B5EF4-FFF2-40B4-BE49-F238E27FC236}">
                  <a16:creationId xmlns:a16="http://schemas.microsoft.com/office/drawing/2014/main" id="{398BF05C-C02E-4D7B-94D3-124058DB8B82}"/>
                </a:ext>
              </a:extLst>
            </p:cNvPr>
            <p:cNvCxnSpPr>
              <a:cxnSpLocks/>
            </p:cNvCxnSpPr>
            <p:nvPr/>
          </p:nvCxnSpPr>
          <p:spPr>
            <a:xfrm flipH="1">
              <a:off x="4053955" y="1093968"/>
              <a:ext cx="77156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EE43BDA-9647-43BD-BD3F-8686A3093BDA}"/>
                </a:ext>
              </a:extLst>
            </p:cNvPr>
            <p:cNvCxnSpPr>
              <a:cxnSpLocks/>
            </p:cNvCxnSpPr>
            <p:nvPr/>
          </p:nvCxnSpPr>
          <p:spPr>
            <a:xfrm flipH="1" flipV="1">
              <a:off x="4053955" y="1844843"/>
              <a:ext cx="770708" cy="75398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15C1EB2-782D-46C7-82CF-5A2BEDF4D790}"/>
                </a:ext>
              </a:extLst>
            </p:cNvPr>
            <p:cNvCxnSpPr>
              <a:cxnSpLocks/>
            </p:cNvCxnSpPr>
            <p:nvPr/>
          </p:nvCxnSpPr>
          <p:spPr>
            <a:xfrm flipV="1">
              <a:off x="4821508" y="1090412"/>
              <a:ext cx="0" cy="1504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FA2BA1C-2C06-4B10-A5A5-E0A5E291B770}"/>
                </a:ext>
              </a:extLst>
            </p:cNvPr>
            <p:cNvCxnSpPr>
              <a:cxnSpLocks/>
            </p:cNvCxnSpPr>
            <p:nvPr/>
          </p:nvCxnSpPr>
          <p:spPr>
            <a:xfrm flipV="1">
              <a:off x="4071536" y="1082390"/>
              <a:ext cx="0" cy="76022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11D9772E-3D96-4197-A454-45B291812814}"/>
              </a:ext>
            </a:extLst>
          </p:cNvPr>
          <p:cNvGrpSpPr/>
          <p:nvPr/>
        </p:nvGrpSpPr>
        <p:grpSpPr>
          <a:xfrm rot="5400000">
            <a:off x="3675673" y="4484316"/>
            <a:ext cx="770708" cy="1519495"/>
            <a:chOff x="4053955" y="1079328"/>
            <a:chExt cx="770708" cy="1519495"/>
          </a:xfrm>
        </p:grpSpPr>
        <p:cxnSp>
          <p:nvCxnSpPr>
            <p:cNvPr id="19" name="Straight Connector 18">
              <a:extLst>
                <a:ext uri="{FF2B5EF4-FFF2-40B4-BE49-F238E27FC236}">
                  <a16:creationId xmlns:a16="http://schemas.microsoft.com/office/drawing/2014/main" id="{3F67BF68-2638-4E43-A520-0370EE16242C}"/>
                </a:ext>
              </a:extLst>
            </p:cNvPr>
            <p:cNvCxnSpPr>
              <a:cxnSpLocks/>
            </p:cNvCxnSpPr>
            <p:nvPr/>
          </p:nvCxnSpPr>
          <p:spPr>
            <a:xfrm flipH="1" flipV="1">
              <a:off x="4053955" y="1844843"/>
              <a:ext cx="770708" cy="75398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AFD5A5A-6542-40B0-940D-DC4AF38966A6}"/>
                </a:ext>
              </a:extLst>
            </p:cNvPr>
            <p:cNvCxnSpPr>
              <a:cxnSpLocks/>
            </p:cNvCxnSpPr>
            <p:nvPr/>
          </p:nvCxnSpPr>
          <p:spPr>
            <a:xfrm flipV="1">
              <a:off x="4821508" y="1090412"/>
              <a:ext cx="0" cy="1504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3BCBDDB-355D-4107-B27F-6FF4D528D2DE}"/>
                </a:ext>
              </a:extLst>
            </p:cNvPr>
            <p:cNvCxnSpPr>
              <a:cxnSpLocks/>
            </p:cNvCxnSpPr>
            <p:nvPr/>
          </p:nvCxnSpPr>
          <p:spPr>
            <a:xfrm rot="16200000">
              <a:off x="4064886" y="1080442"/>
              <a:ext cx="752200" cy="74997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B32DCF9C-4502-43AF-91FB-CB37251F72F6}"/>
              </a:ext>
            </a:extLst>
          </p:cNvPr>
          <p:cNvGrpSpPr/>
          <p:nvPr/>
        </p:nvGrpSpPr>
        <p:grpSpPr>
          <a:xfrm rot="5400000">
            <a:off x="1016424" y="3359552"/>
            <a:ext cx="773861" cy="753981"/>
            <a:chOff x="4050802" y="1844842"/>
            <a:chExt cx="773861" cy="753981"/>
          </a:xfrm>
        </p:grpSpPr>
        <p:cxnSp>
          <p:nvCxnSpPr>
            <p:cNvPr id="24" name="Straight Connector 23">
              <a:extLst>
                <a:ext uri="{FF2B5EF4-FFF2-40B4-BE49-F238E27FC236}">
                  <a16:creationId xmlns:a16="http://schemas.microsoft.com/office/drawing/2014/main" id="{8929DF51-A926-4C31-A26F-B476FF03CB7F}"/>
                </a:ext>
              </a:extLst>
            </p:cNvPr>
            <p:cNvCxnSpPr>
              <a:cxnSpLocks/>
            </p:cNvCxnSpPr>
            <p:nvPr/>
          </p:nvCxnSpPr>
          <p:spPr>
            <a:xfrm flipH="1" flipV="1">
              <a:off x="4053955" y="1844843"/>
              <a:ext cx="770708" cy="75398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8C961A8-CAA9-413D-9EE8-5DCF3F5EEBF4}"/>
                </a:ext>
              </a:extLst>
            </p:cNvPr>
            <p:cNvCxnSpPr>
              <a:cxnSpLocks/>
            </p:cNvCxnSpPr>
            <p:nvPr/>
          </p:nvCxnSpPr>
          <p:spPr>
            <a:xfrm rot="16200000" flipV="1">
              <a:off x="4442128" y="2215432"/>
              <a:ext cx="0" cy="75876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BD46F30-98CE-472B-9E3A-0C484A51A54A}"/>
                </a:ext>
              </a:extLst>
            </p:cNvPr>
            <p:cNvCxnSpPr>
              <a:cxnSpLocks/>
            </p:cNvCxnSpPr>
            <p:nvPr/>
          </p:nvCxnSpPr>
          <p:spPr>
            <a:xfrm rot="16200000" flipV="1">
              <a:off x="3681790" y="2213854"/>
              <a:ext cx="749969" cy="1194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0" name="Rectangle 29">
            <a:extLst>
              <a:ext uri="{FF2B5EF4-FFF2-40B4-BE49-F238E27FC236}">
                <a16:creationId xmlns:a16="http://schemas.microsoft.com/office/drawing/2014/main" id="{92FC42B7-4D2C-43C6-A42A-B38D1EEE7A2C}"/>
              </a:ext>
            </a:extLst>
          </p:cNvPr>
          <p:cNvSpPr/>
          <p:nvPr/>
        </p:nvSpPr>
        <p:spPr>
          <a:xfrm>
            <a:off x="6962384" y="2995669"/>
            <a:ext cx="2507457" cy="707886"/>
          </a:xfrm>
          <a:prstGeom prst="rect">
            <a:avLst/>
          </a:prstGeom>
        </p:spPr>
        <p:txBody>
          <a:bodyPr wrap="square">
            <a:spAutoFit/>
          </a:bodyPr>
          <a:lstStyle/>
          <a:p>
            <a:r>
              <a:rPr lang="en-GB" sz="4000" b="1" dirty="0">
                <a:solidFill>
                  <a:srgbClr val="FF0000"/>
                </a:solidFill>
                <a:latin typeface="Calibri" panose="020F0502020204030204" pitchFamily="34" charset="0"/>
              </a:rPr>
              <a:t>B, C and G</a:t>
            </a:r>
          </a:p>
        </p:txBody>
      </p:sp>
    </p:spTree>
    <p:extLst>
      <p:ext uri="{BB962C8B-B14F-4D97-AF65-F5344CB8AC3E}">
        <p14:creationId xmlns:p14="http://schemas.microsoft.com/office/powerpoint/2010/main" val="312676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0.00091 2.96296E-6 L -0.1858 2.96296E-6 " pathEditMode="relative" rAng="0" ptsTypes="AA">
                                      <p:cBhvr>
                                        <p:cTn id="11" dur="2000" fill="hold"/>
                                        <p:tgtEl>
                                          <p:spTgt spid="16"/>
                                        </p:tgtEl>
                                        <p:attrNameLst>
                                          <p:attrName>ppt_x</p:attrName>
                                          <p:attrName>ppt_y</p:attrName>
                                        </p:attrNameLst>
                                      </p:cBhvr>
                                      <p:rCtr x="-9245" y="0"/>
                                    </p:animMotion>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path" presetSubtype="0" accel="50000" decel="50000" fill="hold" nodeType="clickEffect">
                                  <p:stCondLst>
                                    <p:cond delay="0"/>
                                  </p:stCondLst>
                                  <p:childTnLst>
                                    <p:animMotion origin="layout" path="M -2.91667E-6 0.00324 L -0.18593 -0.44097 " pathEditMode="relative" rAng="0" ptsTypes="AA">
                                      <p:cBhvr>
                                        <p:cTn id="20" dur="2000" fill="hold"/>
                                        <p:tgtEl>
                                          <p:spTgt spid="17"/>
                                        </p:tgtEl>
                                        <p:attrNameLst>
                                          <p:attrName>ppt_x</p:attrName>
                                          <p:attrName>ppt_y</p:attrName>
                                        </p:attrNameLst>
                                      </p:cBhvr>
                                      <p:rCtr x="-9297" y="-22222"/>
                                    </p:animMotion>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path" presetSubtype="0" accel="50000" decel="50000" fill="hold" nodeType="clickEffect">
                                  <p:stCondLst>
                                    <p:cond delay="0"/>
                                  </p:stCondLst>
                                  <p:childTnLst>
                                    <p:animMotion origin="layout" path="M 0.00092 4.07407E-6 L 0.00092 -0.21945 " pathEditMode="relative" rAng="0" ptsTypes="AA">
                                      <p:cBhvr>
                                        <p:cTn id="29" dur="2000" fill="hold"/>
                                        <p:tgtEl>
                                          <p:spTgt spid="23"/>
                                        </p:tgtEl>
                                        <p:attrNameLst>
                                          <p:attrName>ppt_x</p:attrName>
                                          <p:attrName>ppt_y</p:attrName>
                                        </p:attrNameLst>
                                      </p:cBhvr>
                                      <p:rCtr x="0" y="-10972"/>
                                    </p:animMotion>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38097-CF9E-43D5-9BAE-60A600CAC14A}"/>
              </a:ext>
            </a:extLst>
          </p:cNvPr>
          <p:cNvSpPr>
            <a:spLocks noGrp="1"/>
          </p:cNvSpPr>
          <p:nvPr>
            <p:ph type="title"/>
          </p:nvPr>
        </p:nvSpPr>
        <p:spPr/>
        <p:txBody>
          <a:bodyPr/>
          <a:lstStyle/>
          <a:p>
            <a:r>
              <a:rPr lang="en-GB" dirty="0"/>
              <a:t>Make 2D shapes</a:t>
            </a:r>
          </a:p>
        </p:txBody>
      </p:sp>
      <p:sp>
        <p:nvSpPr>
          <p:cNvPr id="3" name="Content Placeholder 2">
            <a:extLst>
              <a:ext uri="{FF2B5EF4-FFF2-40B4-BE49-F238E27FC236}">
                <a16:creationId xmlns:a16="http://schemas.microsoft.com/office/drawing/2014/main" id="{2D1D2472-E6DA-4B60-B29B-495880FC25FE}"/>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7745480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1569660"/>
          </a:xfrm>
          <a:prstGeom prst="rect">
            <a:avLst/>
          </a:prstGeom>
        </p:spPr>
        <p:txBody>
          <a:bodyPr wrap="square">
            <a:spAutoFit/>
          </a:bodyPr>
          <a:lstStyle/>
          <a:p>
            <a:r>
              <a:rPr lang="en-US" sz="3200" b="1" dirty="0"/>
              <a:t>Here is a grid of centimetre squares.</a:t>
            </a:r>
          </a:p>
          <a:p>
            <a:r>
              <a:rPr lang="en-US" sz="3200" b="1" dirty="0"/>
              <a:t>On the grid draw a quadrilateral.</a:t>
            </a:r>
          </a:p>
          <a:p>
            <a:r>
              <a:rPr lang="en-US" sz="3200" b="1" dirty="0"/>
              <a:t>It must have only one pair of parallel sides.</a:t>
            </a:r>
          </a:p>
        </p:txBody>
      </p:sp>
      <p:pic>
        <p:nvPicPr>
          <p:cNvPr id="194562" name="Picture 2">
            <a:extLst>
              <a:ext uri="{FF2B5EF4-FFF2-40B4-BE49-F238E27FC236}">
                <a16:creationId xmlns:a16="http://schemas.microsoft.com/office/drawing/2014/main" id="{1343B2B9-C909-4BF6-AB43-D8073F1055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1677" y="1619660"/>
            <a:ext cx="4826402" cy="4826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a:extLst>
              <a:ext uri="{FF2B5EF4-FFF2-40B4-BE49-F238E27FC236}">
                <a16:creationId xmlns:a16="http://schemas.microsoft.com/office/drawing/2014/main" id="{E5AB829C-6265-45A9-87E7-C934A9E4B7A5}"/>
              </a:ext>
            </a:extLst>
          </p:cNvPr>
          <p:cNvCxnSpPr>
            <a:cxnSpLocks/>
          </p:cNvCxnSpPr>
          <p:nvPr/>
        </p:nvCxnSpPr>
        <p:spPr>
          <a:xfrm flipH="1">
            <a:off x="3725843" y="2442949"/>
            <a:ext cx="118735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BC58A42-0BE0-47D4-A30D-B4F8AA4A5196}"/>
              </a:ext>
            </a:extLst>
          </p:cNvPr>
          <p:cNvCxnSpPr>
            <a:cxnSpLocks/>
          </p:cNvCxnSpPr>
          <p:nvPr/>
        </p:nvCxnSpPr>
        <p:spPr>
          <a:xfrm flipH="1">
            <a:off x="2936548" y="3236794"/>
            <a:ext cx="235878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0A96A90-D31A-462B-9DC3-44E424CDE94D}"/>
              </a:ext>
            </a:extLst>
          </p:cNvPr>
          <p:cNvCxnSpPr>
            <a:cxnSpLocks/>
          </p:cNvCxnSpPr>
          <p:nvPr/>
        </p:nvCxnSpPr>
        <p:spPr>
          <a:xfrm flipH="1">
            <a:off x="2936548" y="2442949"/>
            <a:ext cx="789295" cy="79384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0089B00-49BB-456C-B179-E77F404D9C40}"/>
              </a:ext>
            </a:extLst>
          </p:cNvPr>
          <p:cNvCxnSpPr>
            <a:cxnSpLocks/>
          </p:cNvCxnSpPr>
          <p:nvPr/>
        </p:nvCxnSpPr>
        <p:spPr>
          <a:xfrm>
            <a:off x="4913194" y="2442949"/>
            <a:ext cx="382137" cy="79384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B9F1F8EF-9CFC-42DA-809D-7751B11F463B}"/>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00594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54D60DD-9163-40C7-B06D-CBC325A83DD3}"/>
              </a:ext>
            </a:extLst>
          </p:cNvPr>
          <p:cNvSpPr/>
          <p:nvPr/>
        </p:nvSpPr>
        <p:spPr>
          <a:xfrm>
            <a:off x="56123" y="50000"/>
            <a:ext cx="12192000" cy="1077218"/>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The lines drawn on the grid are two sides of a pentagon. </a:t>
            </a:r>
          </a:p>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Complete the pentagon. </a:t>
            </a:r>
          </a:p>
        </p:txBody>
      </p:sp>
      <p:pic>
        <p:nvPicPr>
          <p:cNvPr id="3" name="Picture 2" descr="https://app.doublestruck.eu/content/K2_REAS/HTML/Q/Q03Y5A07_files/image002.jpg">
            <a:extLst>
              <a:ext uri="{FF2B5EF4-FFF2-40B4-BE49-F238E27FC236}">
                <a16:creationId xmlns:a16="http://schemas.microsoft.com/office/drawing/2014/main" id="{E850780E-3F26-4426-BB20-01BACEA544C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850295" y="677310"/>
            <a:ext cx="5817704" cy="5802554"/>
          </a:xfrm>
          <a:prstGeom prst="rect">
            <a:avLst/>
          </a:prstGeom>
          <a:noFill/>
          <a:ln>
            <a:noFill/>
          </a:ln>
        </p:spPr>
      </p:pic>
      <p:sp>
        <p:nvSpPr>
          <p:cNvPr id="4" name="Rectangle 3">
            <a:extLst>
              <a:ext uri="{FF2B5EF4-FFF2-40B4-BE49-F238E27FC236}">
                <a16:creationId xmlns:a16="http://schemas.microsoft.com/office/drawing/2014/main" id="{4DB4D5C5-6FA8-4480-87FF-3936A4BFD809}"/>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cxnSp>
        <p:nvCxnSpPr>
          <p:cNvPr id="5" name="Straight Connector 4">
            <a:extLst>
              <a:ext uri="{FF2B5EF4-FFF2-40B4-BE49-F238E27FC236}">
                <a16:creationId xmlns:a16="http://schemas.microsoft.com/office/drawing/2014/main" id="{D3FEF36E-537B-4125-9B49-5086DA2924B4}"/>
              </a:ext>
            </a:extLst>
          </p:cNvPr>
          <p:cNvCxnSpPr>
            <a:cxnSpLocks/>
          </p:cNvCxnSpPr>
          <p:nvPr/>
        </p:nvCxnSpPr>
        <p:spPr>
          <a:xfrm flipH="1" flipV="1">
            <a:off x="5473976" y="2436745"/>
            <a:ext cx="1731894" cy="114184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D7125A3-17B3-4692-9F15-7EC1CC4D424F}"/>
              </a:ext>
            </a:extLst>
          </p:cNvPr>
          <p:cNvCxnSpPr>
            <a:cxnSpLocks/>
          </p:cNvCxnSpPr>
          <p:nvPr/>
        </p:nvCxnSpPr>
        <p:spPr>
          <a:xfrm flipV="1">
            <a:off x="7205870" y="2436745"/>
            <a:ext cx="0" cy="114184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328EBF3-3D78-4317-9113-EC86F196C893}"/>
              </a:ext>
            </a:extLst>
          </p:cNvPr>
          <p:cNvCxnSpPr>
            <a:cxnSpLocks/>
          </p:cNvCxnSpPr>
          <p:nvPr/>
        </p:nvCxnSpPr>
        <p:spPr>
          <a:xfrm flipH="1">
            <a:off x="7205870" y="2436745"/>
            <a:ext cx="1669774"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2966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DEFFA51-BE61-4596-85A7-2A15F892E4C3}"/>
              </a:ext>
            </a:extLst>
          </p:cNvPr>
          <p:cNvPicPr>
            <a:picLocks noChangeAspect="1"/>
          </p:cNvPicPr>
          <p:nvPr/>
        </p:nvPicPr>
        <p:blipFill>
          <a:blip r:embed="rId3"/>
          <a:stretch>
            <a:fillRect/>
          </a:stretch>
        </p:blipFill>
        <p:spPr>
          <a:xfrm>
            <a:off x="181108" y="654291"/>
            <a:ext cx="7931685" cy="6203709"/>
          </a:xfrm>
          <a:prstGeom prst="rect">
            <a:avLst/>
          </a:prstGeom>
        </p:spPr>
      </p:pic>
      <p:sp>
        <p:nvSpPr>
          <p:cNvPr id="2" name="Rectangle 1">
            <a:extLst>
              <a:ext uri="{FF2B5EF4-FFF2-40B4-BE49-F238E27FC236}">
                <a16:creationId xmlns:a16="http://schemas.microsoft.com/office/drawing/2014/main" id="{9DE9B6A7-A581-4CC9-AA6A-EA28A14B4BE7}"/>
              </a:ext>
            </a:extLst>
          </p:cNvPr>
          <p:cNvSpPr/>
          <p:nvPr/>
        </p:nvSpPr>
        <p:spPr>
          <a:xfrm>
            <a:off x="103032" y="51516"/>
            <a:ext cx="8663847" cy="584775"/>
          </a:xfrm>
          <a:prstGeom prst="rect">
            <a:avLst/>
          </a:prstGeom>
        </p:spPr>
        <p:txBody>
          <a:bodyPr wrap="non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Draw two more straight lines to make a rectangle.</a:t>
            </a:r>
            <a:endParaRPr lang="en-GB" sz="3200" b="1" dirty="0">
              <a:latin typeface="Calibri" panose="020F0502020204030204" pitchFamily="34" charset="0"/>
            </a:endParaRPr>
          </a:p>
        </p:txBody>
      </p:sp>
      <p:grpSp>
        <p:nvGrpSpPr>
          <p:cNvPr id="16" name="Group 15">
            <a:extLst>
              <a:ext uri="{FF2B5EF4-FFF2-40B4-BE49-F238E27FC236}">
                <a16:creationId xmlns:a16="http://schemas.microsoft.com/office/drawing/2014/main" id="{5EAB8A76-B719-4B34-AB11-96EB0EB00099}"/>
              </a:ext>
            </a:extLst>
          </p:cNvPr>
          <p:cNvGrpSpPr/>
          <p:nvPr/>
        </p:nvGrpSpPr>
        <p:grpSpPr>
          <a:xfrm>
            <a:off x="1154939" y="1630522"/>
            <a:ext cx="867736" cy="1687205"/>
            <a:chOff x="1154939" y="1630522"/>
            <a:chExt cx="867736" cy="1687205"/>
          </a:xfrm>
        </p:grpSpPr>
        <p:cxnSp>
          <p:nvCxnSpPr>
            <p:cNvPr id="4" name="Straight Connector 3">
              <a:extLst>
                <a:ext uri="{FF2B5EF4-FFF2-40B4-BE49-F238E27FC236}">
                  <a16:creationId xmlns:a16="http://schemas.microsoft.com/office/drawing/2014/main" id="{F8501235-1978-4333-A6C3-187B00586E3D}"/>
                </a:ext>
              </a:extLst>
            </p:cNvPr>
            <p:cNvCxnSpPr>
              <a:cxnSpLocks/>
            </p:cNvCxnSpPr>
            <p:nvPr/>
          </p:nvCxnSpPr>
          <p:spPr>
            <a:xfrm flipH="1">
              <a:off x="1154939" y="3317726"/>
              <a:ext cx="86773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B87D6A5-0293-48A3-8FED-2B45353F8940}"/>
                </a:ext>
              </a:extLst>
            </p:cNvPr>
            <p:cNvCxnSpPr>
              <a:cxnSpLocks/>
            </p:cNvCxnSpPr>
            <p:nvPr/>
          </p:nvCxnSpPr>
          <p:spPr>
            <a:xfrm flipV="1">
              <a:off x="1987006" y="1630522"/>
              <a:ext cx="0" cy="168720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3" name="Oval 12">
            <a:extLst>
              <a:ext uri="{FF2B5EF4-FFF2-40B4-BE49-F238E27FC236}">
                <a16:creationId xmlns:a16="http://schemas.microsoft.com/office/drawing/2014/main" id="{9E186406-3BB7-40C3-9A5C-CDCED833F496}"/>
              </a:ext>
            </a:extLst>
          </p:cNvPr>
          <p:cNvSpPr/>
          <p:nvPr/>
        </p:nvSpPr>
        <p:spPr>
          <a:xfrm>
            <a:off x="1030584" y="3223476"/>
            <a:ext cx="164274" cy="16761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1EF6B523-62C7-4A0C-A853-9C16414536E3}"/>
              </a:ext>
            </a:extLst>
          </p:cNvPr>
          <p:cNvSpPr/>
          <p:nvPr/>
        </p:nvSpPr>
        <p:spPr>
          <a:xfrm>
            <a:off x="1898320" y="1496169"/>
            <a:ext cx="164274" cy="16761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73D58F0F-0784-4DF2-8987-7FD318E64FF1}"/>
              </a:ext>
            </a:extLst>
          </p:cNvPr>
          <p:cNvSpPr/>
          <p:nvPr/>
        </p:nvSpPr>
        <p:spPr>
          <a:xfrm>
            <a:off x="4509758" y="4977220"/>
            <a:ext cx="164274" cy="16761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a:extLst>
              <a:ext uri="{FF2B5EF4-FFF2-40B4-BE49-F238E27FC236}">
                <a16:creationId xmlns:a16="http://schemas.microsoft.com/office/drawing/2014/main" id="{F9F5038F-7F83-4242-BFAD-606A863B86A3}"/>
              </a:ext>
            </a:extLst>
          </p:cNvPr>
          <p:cNvGrpSpPr/>
          <p:nvPr/>
        </p:nvGrpSpPr>
        <p:grpSpPr>
          <a:xfrm>
            <a:off x="4629473" y="3373823"/>
            <a:ext cx="867736" cy="1687205"/>
            <a:chOff x="1154939" y="1630522"/>
            <a:chExt cx="867736" cy="1687205"/>
          </a:xfrm>
        </p:grpSpPr>
        <p:cxnSp>
          <p:nvCxnSpPr>
            <p:cNvPr id="18" name="Straight Connector 17">
              <a:extLst>
                <a:ext uri="{FF2B5EF4-FFF2-40B4-BE49-F238E27FC236}">
                  <a16:creationId xmlns:a16="http://schemas.microsoft.com/office/drawing/2014/main" id="{2E97B01F-9BDF-4262-88BB-A227EFA43E96}"/>
                </a:ext>
              </a:extLst>
            </p:cNvPr>
            <p:cNvCxnSpPr>
              <a:cxnSpLocks/>
            </p:cNvCxnSpPr>
            <p:nvPr/>
          </p:nvCxnSpPr>
          <p:spPr>
            <a:xfrm flipH="1">
              <a:off x="1154939" y="3317726"/>
              <a:ext cx="86773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ABAED85-5D0B-44EF-8745-E2731A9DC0CF}"/>
                </a:ext>
              </a:extLst>
            </p:cNvPr>
            <p:cNvCxnSpPr>
              <a:cxnSpLocks/>
            </p:cNvCxnSpPr>
            <p:nvPr/>
          </p:nvCxnSpPr>
          <p:spPr>
            <a:xfrm flipV="1">
              <a:off x="1987006" y="1630522"/>
              <a:ext cx="0" cy="168720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0" name="Oval 19">
            <a:extLst>
              <a:ext uri="{FF2B5EF4-FFF2-40B4-BE49-F238E27FC236}">
                <a16:creationId xmlns:a16="http://schemas.microsoft.com/office/drawing/2014/main" id="{2CCA6DB3-C329-4695-9134-57B59EF1931D}"/>
              </a:ext>
            </a:extLst>
          </p:cNvPr>
          <p:cNvSpPr/>
          <p:nvPr/>
        </p:nvSpPr>
        <p:spPr>
          <a:xfrm>
            <a:off x="5367316" y="3234863"/>
            <a:ext cx="164274" cy="16761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3" name="Straight Connector 22">
            <a:extLst>
              <a:ext uri="{FF2B5EF4-FFF2-40B4-BE49-F238E27FC236}">
                <a16:creationId xmlns:a16="http://schemas.microsoft.com/office/drawing/2014/main" id="{763C563F-C37F-43C0-8168-042A9376C58C}"/>
              </a:ext>
            </a:extLst>
          </p:cNvPr>
          <p:cNvCxnSpPr>
            <a:cxnSpLocks/>
          </p:cNvCxnSpPr>
          <p:nvPr/>
        </p:nvCxnSpPr>
        <p:spPr>
          <a:xfrm>
            <a:off x="2003618" y="1579977"/>
            <a:ext cx="3454967" cy="173774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102C01C-DE1F-40B6-9A6D-5748F311291B}"/>
              </a:ext>
            </a:extLst>
          </p:cNvPr>
          <p:cNvCxnSpPr>
            <a:cxnSpLocks/>
          </p:cNvCxnSpPr>
          <p:nvPr/>
        </p:nvCxnSpPr>
        <p:spPr>
          <a:xfrm flipV="1">
            <a:off x="4589253" y="3317726"/>
            <a:ext cx="866290" cy="170859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34" name="L-Shape 33">
            <a:extLst>
              <a:ext uri="{FF2B5EF4-FFF2-40B4-BE49-F238E27FC236}">
                <a16:creationId xmlns:a16="http://schemas.microsoft.com/office/drawing/2014/main" id="{0B62A867-49F2-4578-96AF-2A9B8EB3AAFA}"/>
              </a:ext>
            </a:extLst>
          </p:cNvPr>
          <p:cNvSpPr/>
          <p:nvPr/>
        </p:nvSpPr>
        <p:spPr>
          <a:xfrm rot="17893645" flipH="1">
            <a:off x="1165870" y="3094534"/>
            <a:ext cx="263236" cy="263236"/>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L-Shape 34">
            <a:extLst>
              <a:ext uri="{FF2B5EF4-FFF2-40B4-BE49-F238E27FC236}">
                <a16:creationId xmlns:a16="http://schemas.microsoft.com/office/drawing/2014/main" id="{90F94D81-244E-451E-9B60-9C337B7C62D3}"/>
              </a:ext>
            </a:extLst>
          </p:cNvPr>
          <p:cNvSpPr/>
          <p:nvPr/>
        </p:nvSpPr>
        <p:spPr>
          <a:xfrm rot="1617072" flipH="1">
            <a:off x="1891057" y="1648894"/>
            <a:ext cx="263236" cy="263236"/>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L-Shape 35">
            <a:extLst>
              <a:ext uri="{FF2B5EF4-FFF2-40B4-BE49-F238E27FC236}">
                <a16:creationId xmlns:a16="http://schemas.microsoft.com/office/drawing/2014/main" id="{4B2FD8DB-6F38-46B9-ADDF-0CC4BC1E636E}"/>
              </a:ext>
            </a:extLst>
          </p:cNvPr>
          <p:cNvSpPr/>
          <p:nvPr/>
        </p:nvSpPr>
        <p:spPr>
          <a:xfrm rot="7037962" flipH="1">
            <a:off x="5116931" y="3244921"/>
            <a:ext cx="263236" cy="263236"/>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L-Shape 36">
            <a:extLst>
              <a:ext uri="{FF2B5EF4-FFF2-40B4-BE49-F238E27FC236}">
                <a16:creationId xmlns:a16="http://schemas.microsoft.com/office/drawing/2014/main" id="{90E2F5B3-AC01-446A-869B-54BEB3337649}"/>
              </a:ext>
            </a:extLst>
          </p:cNvPr>
          <p:cNvSpPr/>
          <p:nvPr/>
        </p:nvSpPr>
        <p:spPr>
          <a:xfrm rot="12475886" flipH="1">
            <a:off x="4387586" y="4699248"/>
            <a:ext cx="263236" cy="263236"/>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664E4396-02E0-481B-BEC0-DEE054BF5852}"/>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2932218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16"/>
                                        </p:tgtEl>
                                      </p:cBhvr>
                                    </p:animEffect>
                                    <p:set>
                                      <p:cBhvr>
                                        <p:cTn id="37" dur="1" fill="hold">
                                          <p:stCondLst>
                                            <p:cond delay="499"/>
                                          </p:stCondLst>
                                        </p:cTn>
                                        <p:tgtEl>
                                          <p:spTgt spid="16"/>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500"/>
                                        <p:tgtEl>
                                          <p:spTgt spid="17"/>
                                        </p:tgtEl>
                                      </p:cBhvr>
                                    </p:animEffect>
                                    <p:set>
                                      <p:cBhvr>
                                        <p:cTn id="40" dur="1" fill="hold">
                                          <p:stCondLst>
                                            <p:cond delay="499"/>
                                          </p:stCondLst>
                                        </p:cTn>
                                        <p:tgtEl>
                                          <p:spTgt spid="17"/>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500"/>
                                        <p:tgtEl>
                                          <p:spTgt spid="35"/>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500"/>
                                        <p:tgtEl>
                                          <p:spTgt spid="36"/>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37"/>
                                        </p:tgtEl>
                                        <p:attrNameLst>
                                          <p:attrName>style.visibility</p:attrName>
                                        </p:attrNameLst>
                                      </p:cBhvr>
                                      <p:to>
                                        <p:strVal val="visible"/>
                                      </p:to>
                                    </p:set>
                                    <p:animEffect transition="in" filter="fade">
                                      <p:cBhvr>
                                        <p:cTn id="7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20" grpId="0" animBg="1"/>
      <p:bldP spid="34" grpId="0" animBg="1"/>
      <p:bldP spid="35" grpId="0" animBg="1"/>
      <p:bldP spid="36" grpId="0" animBg="1"/>
      <p:bldP spid="37"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EB511D3-8B4E-4AEC-B38A-D55801BF4EF9}"/>
              </a:ext>
            </a:extLst>
          </p:cNvPr>
          <p:cNvPicPr>
            <a:picLocks noChangeAspect="1"/>
          </p:cNvPicPr>
          <p:nvPr/>
        </p:nvPicPr>
        <p:blipFill>
          <a:blip r:embed="rId3"/>
          <a:stretch>
            <a:fillRect/>
          </a:stretch>
        </p:blipFill>
        <p:spPr>
          <a:xfrm>
            <a:off x="181108" y="654291"/>
            <a:ext cx="7931685" cy="6203709"/>
          </a:xfrm>
          <a:prstGeom prst="rect">
            <a:avLst/>
          </a:prstGeom>
        </p:spPr>
      </p:pic>
      <p:sp>
        <p:nvSpPr>
          <p:cNvPr id="5" name="Rectangle 4">
            <a:extLst>
              <a:ext uri="{FF2B5EF4-FFF2-40B4-BE49-F238E27FC236}">
                <a16:creationId xmlns:a16="http://schemas.microsoft.com/office/drawing/2014/main" id="{DC161F1A-90B8-4768-A42C-ABDED29BD4A1}"/>
              </a:ext>
            </a:extLst>
          </p:cNvPr>
          <p:cNvSpPr/>
          <p:nvPr/>
        </p:nvSpPr>
        <p:spPr>
          <a:xfrm>
            <a:off x="103032" y="51516"/>
            <a:ext cx="8663847" cy="584775"/>
          </a:xfrm>
          <a:prstGeom prst="rect">
            <a:avLst/>
          </a:prstGeom>
        </p:spPr>
        <p:txBody>
          <a:bodyPr wrap="non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Draw two more straight lines to make a rectangle.</a:t>
            </a:r>
            <a:endParaRPr lang="en-GB" sz="3200" b="1" dirty="0">
              <a:latin typeface="Calibri" panose="020F0502020204030204" pitchFamily="34" charset="0"/>
            </a:endParaRPr>
          </a:p>
        </p:txBody>
      </p:sp>
      <p:cxnSp>
        <p:nvCxnSpPr>
          <p:cNvPr id="6" name="Straight Connector 5">
            <a:extLst>
              <a:ext uri="{FF2B5EF4-FFF2-40B4-BE49-F238E27FC236}">
                <a16:creationId xmlns:a16="http://schemas.microsoft.com/office/drawing/2014/main" id="{41071706-8A6A-483A-B8A5-82FA0C15369B}"/>
              </a:ext>
            </a:extLst>
          </p:cNvPr>
          <p:cNvCxnSpPr>
            <a:cxnSpLocks/>
          </p:cNvCxnSpPr>
          <p:nvPr/>
        </p:nvCxnSpPr>
        <p:spPr>
          <a:xfrm>
            <a:off x="1196789" y="2779844"/>
            <a:ext cx="3939987"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4A79CB1-7985-4B42-93B3-ED34D166105A}"/>
              </a:ext>
            </a:extLst>
          </p:cNvPr>
          <p:cNvCxnSpPr>
            <a:cxnSpLocks/>
          </p:cNvCxnSpPr>
          <p:nvPr/>
        </p:nvCxnSpPr>
        <p:spPr>
          <a:xfrm flipV="1">
            <a:off x="5096435" y="2752952"/>
            <a:ext cx="0" cy="198041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611DD4E4-8F1F-498F-86D2-89D91EE31E5A}"/>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1731165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1560000">
                                      <p:cBhvr>
                                        <p:cTn id="6" dur="2000" fill="hold"/>
                                        <p:tgtEl>
                                          <p:spTgt spid="4"/>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DC08393-A15A-4F7A-84B7-7E7ACFFE6EF8}"/>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5194749" y="277836"/>
            <a:ext cx="6997251" cy="6302327"/>
          </a:xfrm>
          <a:prstGeom prst="rect">
            <a:avLst/>
          </a:prstGeom>
        </p:spPr>
      </p:pic>
      <p:sp>
        <p:nvSpPr>
          <p:cNvPr id="2" name="Rectangle 1">
            <a:extLst>
              <a:ext uri="{FF2B5EF4-FFF2-40B4-BE49-F238E27FC236}">
                <a16:creationId xmlns:a16="http://schemas.microsoft.com/office/drawing/2014/main" id="{BAE9E520-0273-4838-A2BD-F1B0705B0095}"/>
              </a:ext>
            </a:extLst>
          </p:cNvPr>
          <p:cNvSpPr/>
          <p:nvPr/>
        </p:nvSpPr>
        <p:spPr>
          <a:xfrm>
            <a:off x="103032" y="51516"/>
            <a:ext cx="5194749" cy="2554545"/>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Here is a square grid. Two sides of a kite are drawn on the grid. Complete the kite by drawing the two missing sides.</a:t>
            </a:r>
            <a:endParaRPr lang="en-GB" sz="3200" b="1" dirty="0">
              <a:latin typeface="Calibri" panose="020F0502020204030204" pitchFamily="34" charset="0"/>
            </a:endParaRPr>
          </a:p>
        </p:txBody>
      </p:sp>
      <p:sp>
        <p:nvSpPr>
          <p:cNvPr id="8" name="Oval 7">
            <a:extLst>
              <a:ext uri="{FF2B5EF4-FFF2-40B4-BE49-F238E27FC236}">
                <a16:creationId xmlns:a16="http://schemas.microsoft.com/office/drawing/2014/main" id="{0ACF41C3-3B28-40FA-85A8-CC60EAD3CD5D}"/>
              </a:ext>
            </a:extLst>
          </p:cNvPr>
          <p:cNvSpPr/>
          <p:nvPr/>
        </p:nvSpPr>
        <p:spPr>
          <a:xfrm>
            <a:off x="5944703" y="2643192"/>
            <a:ext cx="164274" cy="16761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9B011841-282D-4B0A-8CE1-E2D243D5DDD3}"/>
              </a:ext>
            </a:extLst>
          </p:cNvPr>
          <p:cNvSpPr/>
          <p:nvPr/>
        </p:nvSpPr>
        <p:spPr>
          <a:xfrm>
            <a:off x="10793978" y="2643192"/>
            <a:ext cx="164274" cy="16761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a:extLst>
              <a:ext uri="{FF2B5EF4-FFF2-40B4-BE49-F238E27FC236}">
                <a16:creationId xmlns:a16="http://schemas.microsoft.com/office/drawing/2014/main" id="{7DF47D7E-5A07-4FA1-A5D9-2C95281E9259}"/>
              </a:ext>
            </a:extLst>
          </p:cNvPr>
          <p:cNvCxnSpPr>
            <a:cxnSpLocks/>
          </p:cNvCxnSpPr>
          <p:nvPr/>
        </p:nvCxnSpPr>
        <p:spPr>
          <a:xfrm>
            <a:off x="8444753" y="1309998"/>
            <a:ext cx="2420471" cy="141866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88DFD50-12A7-4AE8-8B2F-628A4224FEB4}"/>
              </a:ext>
            </a:extLst>
          </p:cNvPr>
          <p:cNvCxnSpPr>
            <a:cxnSpLocks/>
          </p:cNvCxnSpPr>
          <p:nvPr/>
        </p:nvCxnSpPr>
        <p:spPr>
          <a:xfrm flipV="1">
            <a:off x="8444753" y="2716306"/>
            <a:ext cx="2420471" cy="335504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FF6AEA8C-691B-49D4-8337-F660844820C1}"/>
              </a:ext>
            </a:extLst>
          </p:cNvPr>
          <p:cNvCxnSpPr>
            <a:cxnSpLocks/>
          </p:cNvCxnSpPr>
          <p:nvPr/>
        </p:nvCxnSpPr>
        <p:spPr>
          <a:xfrm>
            <a:off x="8444753" y="277836"/>
            <a:ext cx="0" cy="6580164"/>
          </a:xfrm>
          <a:prstGeom prst="line">
            <a:avLst/>
          </a:prstGeom>
          <a:ln w="76200">
            <a:solidFill>
              <a:srgbClr val="002060"/>
            </a:solidFill>
            <a:prstDash val="lgDash"/>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4FF6F1C8-BFF6-425D-B9DF-83208D85C1CE}"/>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3804584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700000">
                                      <p:cBhvr>
                                        <p:cTn id="6" dur="2000" fill="hold"/>
                                        <p:tgtEl>
                                          <p:spTgt spid="3"/>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1077218"/>
          </a:xfrm>
          <a:prstGeom prst="rect">
            <a:avLst/>
          </a:prstGeom>
        </p:spPr>
        <p:txBody>
          <a:bodyPr wrap="square">
            <a:spAutoFit/>
          </a:bodyPr>
          <a:lstStyle/>
          <a:p>
            <a:r>
              <a:rPr lang="en-US" sz="3200" b="1" dirty="0"/>
              <a:t>The line on the grid is one side of a square.</a:t>
            </a:r>
          </a:p>
          <a:p>
            <a:r>
              <a:rPr lang="en-US" sz="3200" b="1" dirty="0"/>
              <a:t>On the grid, draw the other three sides of the square.</a:t>
            </a:r>
          </a:p>
        </p:txBody>
      </p:sp>
      <p:pic>
        <p:nvPicPr>
          <p:cNvPr id="6146" name="Picture 2">
            <a:extLst>
              <a:ext uri="{FF2B5EF4-FFF2-40B4-BE49-F238E27FC236}">
                <a16:creationId xmlns:a16="http://schemas.microsoft.com/office/drawing/2014/main" id="{82B83D23-6435-4640-956E-242F3C05B8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0836" y="1472954"/>
            <a:ext cx="4335418" cy="4335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a:extLst>
              <a:ext uri="{FF2B5EF4-FFF2-40B4-BE49-F238E27FC236}">
                <a16:creationId xmlns:a16="http://schemas.microsoft.com/office/drawing/2014/main" id="{E099952D-11D1-4812-B3A4-6074EC458DD8}"/>
              </a:ext>
            </a:extLst>
          </p:cNvPr>
          <p:cNvGrpSpPr/>
          <p:nvPr/>
        </p:nvGrpSpPr>
        <p:grpSpPr>
          <a:xfrm rot="5400000" flipV="1">
            <a:off x="3284838" y="2098250"/>
            <a:ext cx="820946" cy="1581256"/>
            <a:chOff x="7254390" y="1822525"/>
            <a:chExt cx="1406201" cy="2043203"/>
          </a:xfrm>
        </p:grpSpPr>
        <p:cxnSp>
          <p:nvCxnSpPr>
            <p:cNvPr id="6" name="Straight Connector 5">
              <a:extLst>
                <a:ext uri="{FF2B5EF4-FFF2-40B4-BE49-F238E27FC236}">
                  <a16:creationId xmlns:a16="http://schemas.microsoft.com/office/drawing/2014/main" id="{A54AC1C3-7FAD-4E09-A0EC-60DD434EDAFE}"/>
                </a:ext>
              </a:extLst>
            </p:cNvPr>
            <p:cNvCxnSpPr>
              <a:cxnSpLocks/>
            </p:cNvCxnSpPr>
            <p:nvPr/>
          </p:nvCxnSpPr>
          <p:spPr>
            <a:xfrm flipH="1">
              <a:off x="7254390" y="3857069"/>
              <a:ext cx="1406201"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F108284-918E-44C7-8D79-CB628136FB37}"/>
                </a:ext>
              </a:extLst>
            </p:cNvPr>
            <p:cNvCxnSpPr>
              <a:cxnSpLocks/>
            </p:cNvCxnSpPr>
            <p:nvPr/>
          </p:nvCxnSpPr>
          <p:spPr>
            <a:xfrm flipV="1">
              <a:off x="8595891" y="1822525"/>
              <a:ext cx="0" cy="204320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4D58D053-EACE-40B4-9764-B7C74961E3D9}"/>
              </a:ext>
            </a:extLst>
          </p:cNvPr>
          <p:cNvGrpSpPr/>
          <p:nvPr/>
        </p:nvGrpSpPr>
        <p:grpSpPr>
          <a:xfrm rot="10800000" flipV="1">
            <a:off x="2895158" y="3223479"/>
            <a:ext cx="820946" cy="1581256"/>
            <a:chOff x="7254390" y="1822525"/>
            <a:chExt cx="1406201" cy="2043203"/>
          </a:xfrm>
        </p:grpSpPr>
        <p:cxnSp>
          <p:nvCxnSpPr>
            <p:cNvPr id="9" name="Straight Connector 8">
              <a:extLst>
                <a:ext uri="{FF2B5EF4-FFF2-40B4-BE49-F238E27FC236}">
                  <a16:creationId xmlns:a16="http://schemas.microsoft.com/office/drawing/2014/main" id="{E15A21AB-D58C-433C-B3F3-A85E74A0ADF6}"/>
                </a:ext>
              </a:extLst>
            </p:cNvPr>
            <p:cNvCxnSpPr>
              <a:cxnSpLocks/>
            </p:cNvCxnSpPr>
            <p:nvPr/>
          </p:nvCxnSpPr>
          <p:spPr>
            <a:xfrm flipH="1">
              <a:off x="7254390" y="3857069"/>
              <a:ext cx="1406201"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5BFA441-E963-44F3-8007-B8269491756E}"/>
                </a:ext>
              </a:extLst>
            </p:cNvPr>
            <p:cNvCxnSpPr>
              <a:cxnSpLocks/>
            </p:cNvCxnSpPr>
            <p:nvPr/>
          </p:nvCxnSpPr>
          <p:spPr>
            <a:xfrm flipV="1">
              <a:off x="8595891" y="1822525"/>
              <a:ext cx="0" cy="204320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1" name="Oval 10">
            <a:extLst>
              <a:ext uri="{FF2B5EF4-FFF2-40B4-BE49-F238E27FC236}">
                <a16:creationId xmlns:a16="http://schemas.microsoft.com/office/drawing/2014/main" id="{464A95E1-5487-4A0B-8BB3-B8004BFC825E}"/>
              </a:ext>
            </a:extLst>
          </p:cNvPr>
          <p:cNvSpPr/>
          <p:nvPr/>
        </p:nvSpPr>
        <p:spPr>
          <a:xfrm>
            <a:off x="3641980" y="4731571"/>
            <a:ext cx="128207" cy="13292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Connector 11">
            <a:extLst>
              <a:ext uri="{FF2B5EF4-FFF2-40B4-BE49-F238E27FC236}">
                <a16:creationId xmlns:a16="http://schemas.microsoft.com/office/drawing/2014/main" id="{68EEDB96-D6BF-44BB-BFD4-923E6AD5F915}"/>
              </a:ext>
            </a:extLst>
          </p:cNvPr>
          <p:cNvCxnSpPr>
            <a:cxnSpLocks/>
          </p:cNvCxnSpPr>
          <p:nvPr/>
        </p:nvCxnSpPr>
        <p:spPr>
          <a:xfrm flipH="1" flipV="1">
            <a:off x="2932930" y="3261579"/>
            <a:ext cx="783174" cy="15297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47D15141-C034-4F81-8C75-F0474BE2B995}"/>
              </a:ext>
            </a:extLst>
          </p:cNvPr>
          <p:cNvGrpSpPr/>
          <p:nvPr/>
        </p:nvGrpSpPr>
        <p:grpSpPr>
          <a:xfrm rot="5400000" flipV="1">
            <a:off x="4059654" y="3638209"/>
            <a:ext cx="820946" cy="1581256"/>
            <a:chOff x="7254390" y="1822525"/>
            <a:chExt cx="1406201" cy="2043203"/>
          </a:xfrm>
        </p:grpSpPr>
        <p:cxnSp>
          <p:nvCxnSpPr>
            <p:cNvPr id="17" name="Straight Connector 16">
              <a:extLst>
                <a:ext uri="{FF2B5EF4-FFF2-40B4-BE49-F238E27FC236}">
                  <a16:creationId xmlns:a16="http://schemas.microsoft.com/office/drawing/2014/main" id="{1D03985F-ADDD-4971-BBB7-1CBE5CED8B58}"/>
                </a:ext>
              </a:extLst>
            </p:cNvPr>
            <p:cNvCxnSpPr>
              <a:cxnSpLocks/>
            </p:cNvCxnSpPr>
            <p:nvPr/>
          </p:nvCxnSpPr>
          <p:spPr>
            <a:xfrm flipH="1">
              <a:off x="7254390" y="3857069"/>
              <a:ext cx="1406201"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9D2FA4F-E39E-4DDC-81A9-10CA636B2452}"/>
                </a:ext>
              </a:extLst>
            </p:cNvPr>
            <p:cNvCxnSpPr>
              <a:cxnSpLocks/>
            </p:cNvCxnSpPr>
            <p:nvPr/>
          </p:nvCxnSpPr>
          <p:spPr>
            <a:xfrm flipV="1">
              <a:off x="8595891" y="1822525"/>
              <a:ext cx="0" cy="204320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9" name="Oval 18">
            <a:extLst>
              <a:ext uri="{FF2B5EF4-FFF2-40B4-BE49-F238E27FC236}">
                <a16:creationId xmlns:a16="http://schemas.microsoft.com/office/drawing/2014/main" id="{A942A10B-F5E7-4381-A1C3-C385232D79F6}"/>
              </a:ext>
            </a:extLst>
          </p:cNvPr>
          <p:cNvSpPr/>
          <p:nvPr/>
        </p:nvSpPr>
        <p:spPr>
          <a:xfrm>
            <a:off x="5185089" y="3946886"/>
            <a:ext cx="128207" cy="13292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0" name="Straight Connector 19">
            <a:extLst>
              <a:ext uri="{FF2B5EF4-FFF2-40B4-BE49-F238E27FC236}">
                <a16:creationId xmlns:a16="http://schemas.microsoft.com/office/drawing/2014/main" id="{66FC5688-D5F3-4815-A9ED-03A482D70CA4}"/>
              </a:ext>
            </a:extLst>
          </p:cNvPr>
          <p:cNvCxnSpPr>
            <a:cxnSpLocks/>
          </p:cNvCxnSpPr>
          <p:nvPr/>
        </p:nvCxnSpPr>
        <p:spPr>
          <a:xfrm flipV="1">
            <a:off x="3716104" y="4014108"/>
            <a:ext cx="1524393" cy="75775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3E14B3B-0AC0-4904-AB88-F72CE13987C5}"/>
              </a:ext>
            </a:extLst>
          </p:cNvPr>
          <p:cNvCxnSpPr>
            <a:cxnSpLocks/>
          </p:cNvCxnSpPr>
          <p:nvPr/>
        </p:nvCxnSpPr>
        <p:spPr>
          <a:xfrm flipH="1" flipV="1">
            <a:off x="4470127" y="2469513"/>
            <a:ext cx="783174" cy="15297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502DF99C-2F04-42E2-8151-F6546FD82C9C}"/>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53436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5"/>
                                        </p:tgtEl>
                                      </p:cBhvr>
                                    </p:animEffect>
                                    <p:set>
                                      <p:cBhvr>
                                        <p:cTn id="22" dur="1" fill="hold">
                                          <p:stCondLst>
                                            <p:cond delay="499"/>
                                          </p:stCondLst>
                                        </p:cTn>
                                        <p:tgtEl>
                                          <p:spTgt spid="5"/>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8"/>
                                        </p:tgtEl>
                                      </p:cBhvr>
                                    </p:animEffect>
                                    <p:set>
                                      <p:cBhvr>
                                        <p:cTn id="25" dur="1" fill="hold">
                                          <p:stCondLst>
                                            <p:cond delay="499"/>
                                          </p:stCondLst>
                                        </p:cTn>
                                        <p:tgtEl>
                                          <p:spTgt spid="8"/>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nodeType="clickEffect">
                                  <p:stCondLst>
                                    <p:cond delay="0"/>
                                  </p:stCondLst>
                                  <p:childTnLst>
                                    <p:animEffect transition="out" filter="fade">
                                      <p:cBhvr>
                                        <p:cTn id="44" dur="500"/>
                                        <p:tgtEl>
                                          <p:spTgt spid="16"/>
                                        </p:tgtEl>
                                      </p:cBhvr>
                                    </p:animEffect>
                                    <p:set>
                                      <p:cBhvr>
                                        <p:cTn id="45" dur="1" fill="hold">
                                          <p:stCondLst>
                                            <p:cond delay="499"/>
                                          </p:stCondLst>
                                        </p:cTn>
                                        <p:tgtEl>
                                          <p:spTgt spid="16"/>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582B8688-FB8D-45D0-A39A-99908353B130}"/>
              </a:ext>
            </a:extLst>
          </p:cNvPr>
          <p:cNvSpPr/>
          <p:nvPr/>
        </p:nvSpPr>
        <p:spPr>
          <a:xfrm>
            <a:off x="56123" y="50000"/>
            <a:ext cx="11676531" cy="584775"/>
          </a:xfrm>
          <a:prstGeom prst="rect">
            <a:avLst/>
          </a:prstGeom>
        </p:spPr>
        <p:txBody>
          <a:bodyPr wrap="square">
            <a:spAutoFit/>
          </a:bodyPr>
          <a:lstStyle/>
          <a:p>
            <a:r>
              <a:rPr lang="en-US" sz="3200" b="1" dirty="0"/>
              <a:t>Draw two more lines on this grid to make a square. </a:t>
            </a:r>
          </a:p>
        </p:txBody>
      </p:sp>
      <p:pic>
        <p:nvPicPr>
          <p:cNvPr id="2" name="Picture 1">
            <a:extLst>
              <a:ext uri="{FF2B5EF4-FFF2-40B4-BE49-F238E27FC236}">
                <a16:creationId xmlns:a16="http://schemas.microsoft.com/office/drawing/2014/main" id="{ABF93660-5BD6-4587-998C-155572BF1933}"/>
              </a:ext>
            </a:extLst>
          </p:cNvPr>
          <p:cNvPicPr>
            <a:picLocks noChangeAspect="1"/>
          </p:cNvPicPr>
          <p:nvPr/>
        </p:nvPicPr>
        <p:blipFill>
          <a:blip r:embed="rId3"/>
          <a:stretch>
            <a:fillRect/>
          </a:stretch>
        </p:blipFill>
        <p:spPr>
          <a:xfrm>
            <a:off x="2603500" y="738755"/>
            <a:ext cx="6581775" cy="5762625"/>
          </a:xfrm>
          <a:prstGeom prst="rect">
            <a:avLst/>
          </a:prstGeom>
        </p:spPr>
      </p:pic>
      <p:grpSp>
        <p:nvGrpSpPr>
          <p:cNvPr id="5" name="Group 4">
            <a:extLst>
              <a:ext uri="{FF2B5EF4-FFF2-40B4-BE49-F238E27FC236}">
                <a16:creationId xmlns:a16="http://schemas.microsoft.com/office/drawing/2014/main" id="{00200F87-25B5-4C28-BC37-590B26337D4E}"/>
              </a:ext>
            </a:extLst>
          </p:cNvPr>
          <p:cNvGrpSpPr/>
          <p:nvPr/>
        </p:nvGrpSpPr>
        <p:grpSpPr>
          <a:xfrm>
            <a:off x="3447763" y="1668431"/>
            <a:ext cx="867736" cy="3180120"/>
            <a:chOff x="1154939" y="1630522"/>
            <a:chExt cx="867736" cy="1687205"/>
          </a:xfrm>
        </p:grpSpPr>
        <p:cxnSp>
          <p:nvCxnSpPr>
            <p:cNvPr id="6" name="Straight Connector 5">
              <a:extLst>
                <a:ext uri="{FF2B5EF4-FFF2-40B4-BE49-F238E27FC236}">
                  <a16:creationId xmlns:a16="http://schemas.microsoft.com/office/drawing/2014/main" id="{C40C4C67-6EE1-4FCA-926E-9B584DD442BA}"/>
                </a:ext>
              </a:extLst>
            </p:cNvPr>
            <p:cNvCxnSpPr>
              <a:cxnSpLocks/>
            </p:cNvCxnSpPr>
            <p:nvPr/>
          </p:nvCxnSpPr>
          <p:spPr>
            <a:xfrm flipH="1">
              <a:off x="1154939" y="3317726"/>
              <a:ext cx="86773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C9310C9-F7F0-49B8-B1A4-6A8A99D2F110}"/>
                </a:ext>
              </a:extLst>
            </p:cNvPr>
            <p:cNvCxnSpPr>
              <a:cxnSpLocks/>
            </p:cNvCxnSpPr>
            <p:nvPr/>
          </p:nvCxnSpPr>
          <p:spPr>
            <a:xfrm flipV="1">
              <a:off x="1987006" y="1630522"/>
              <a:ext cx="0" cy="168720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8" name="Oval 7">
            <a:extLst>
              <a:ext uri="{FF2B5EF4-FFF2-40B4-BE49-F238E27FC236}">
                <a16:creationId xmlns:a16="http://schemas.microsoft.com/office/drawing/2014/main" id="{FF621872-2822-4D35-97B8-C8F997A7BE19}"/>
              </a:ext>
            </a:extLst>
          </p:cNvPr>
          <p:cNvSpPr/>
          <p:nvPr/>
        </p:nvSpPr>
        <p:spPr>
          <a:xfrm>
            <a:off x="3392922" y="4747243"/>
            <a:ext cx="164274" cy="16761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6A81FF54-9C03-4F51-9F31-EA2896687381}"/>
              </a:ext>
            </a:extLst>
          </p:cNvPr>
          <p:cNvSpPr/>
          <p:nvPr/>
        </p:nvSpPr>
        <p:spPr>
          <a:xfrm>
            <a:off x="4191144" y="1534077"/>
            <a:ext cx="164274" cy="16761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 name="Group 9">
            <a:extLst>
              <a:ext uri="{FF2B5EF4-FFF2-40B4-BE49-F238E27FC236}">
                <a16:creationId xmlns:a16="http://schemas.microsoft.com/office/drawing/2014/main" id="{80516A54-4693-4CA6-A144-D86DA1781C5D}"/>
              </a:ext>
            </a:extLst>
          </p:cNvPr>
          <p:cNvGrpSpPr/>
          <p:nvPr/>
        </p:nvGrpSpPr>
        <p:grpSpPr>
          <a:xfrm>
            <a:off x="6695055" y="2453877"/>
            <a:ext cx="867736" cy="3180120"/>
            <a:chOff x="1154939" y="1630522"/>
            <a:chExt cx="867736" cy="1687205"/>
          </a:xfrm>
        </p:grpSpPr>
        <p:cxnSp>
          <p:nvCxnSpPr>
            <p:cNvPr id="11" name="Straight Connector 10">
              <a:extLst>
                <a:ext uri="{FF2B5EF4-FFF2-40B4-BE49-F238E27FC236}">
                  <a16:creationId xmlns:a16="http://schemas.microsoft.com/office/drawing/2014/main" id="{CA238AB2-339E-4E90-829D-F86ADD8DD5B7}"/>
                </a:ext>
              </a:extLst>
            </p:cNvPr>
            <p:cNvCxnSpPr>
              <a:cxnSpLocks/>
            </p:cNvCxnSpPr>
            <p:nvPr/>
          </p:nvCxnSpPr>
          <p:spPr>
            <a:xfrm flipH="1">
              <a:off x="1154939" y="3317726"/>
              <a:ext cx="86773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4339E36-380B-45C5-BE7B-62E732DB971E}"/>
                </a:ext>
              </a:extLst>
            </p:cNvPr>
            <p:cNvCxnSpPr>
              <a:cxnSpLocks/>
            </p:cNvCxnSpPr>
            <p:nvPr/>
          </p:nvCxnSpPr>
          <p:spPr>
            <a:xfrm flipV="1">
              <a:off x="1987006" y="1630522"/>
              <a:ext cx="0" cy="168720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3" name="Oval 12">
            <a:extLst>
              <a:ext uri="{FF2B5EF4-FFF2-40B4-BE49-F238E27FC236}">
                <a16:creationId xmlns:a16="http://schemas.microsoft.com/office/drawing/2014/main" id="{8F15F14B-734D-4267-8D96-DFBD8B264503}"/>
              </a:ext>
            </a:extLst>
          </p:cNvPr>
          <p:cNvSpPr/>
          <p:nvPr/>
        </p:nvSpPr>
        <p:spPr>
          <a:xfrm>
            <a:off x="7444985" y="2334495"/>
            <a:ext cx="164274" cy="16761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a:extLst>
              <a:ext uri="{FF2B5EF4-FFF2-40B4-BE49-F238E27FC236}">
                <a16:creationId xmlns:a16="http://schemas.microsoft.com/office/drawing/2014/main" id="{72DB1151-8F1E-4F7C-8997-858151AC3D0F}"/>
              </a:ext>
            </a:extLst>
          </p:cNvPr>
          <p:cNvCxnSpPr>
            <a:cxnSpLocks/>
            <a:endCxn id="13" idx="6"/>
          </p:cNvCxnSpPr>
          <p:nvPr/>
        </p:nvCxnSpPr>
        <p:spPr>
          <a:xfrm>
            <a:off x="4279830" y="1593390"/>
            <a:ext cx="3329429" cy="82491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71B6003-EE58-421A-BF58-A1E85AA5AC7E}"/>
              </a:ext>
            </a:extLst>
          </p:cNvPr>
          <p:cNvCxnSpPr>
            <a:cxnSpLocks/>
            <a:endCxn id="13" idx="0"/>
          </p:cNvCxnSpPr>
          <p:nvPr/>
        </p:nvCxnSpPr>
        <p:spPr>
          <a:xfrm flipV="1">
            <a:off x="6695055" y="2334495"/>
            <a:ext cx="832067" cy="329950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2568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5"/>
                                        </p:tgtEl>
                                      </p:cBhvr>
                                    </p:animEffect>
                                    <p:set>
                                      <p:cBhvr>
                                        <p:cTn id="32" dur="1" fill="hold">
                                          <p:stCondLst>
                                            <p:cond delay="499"/>
                                          </p:stCondLst>
                                        </p:cTn>
                                        <p:tgtEl>
                                          <p:spTgt spid="5"/>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500"/>
                                        <p:tgtEl>
                                          <p:spTgt spid="10"/>
                                        </p:tgtEl>
                                      </p:cBhvr>
                                    </p:animEffect>
                                    <p:set>
                                      <p:cBhvr>
                                        <p:cTn id="35" dur="1" fill="hold">
                                          <p:stCondLst>
                                            <p:cond delay="499"/>
                                          </p:stCondLst>
                                        </p:cTn>
                                        <p:tgtEl>
                                          <p:spTgt spid="10"/>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3"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582B8688-FB8D-45D0-A39A-99908353B130}"/>
              </a:ext>
            </a:extLst>
          </p:cNvPr>
          <p:cNvSpPr/>
          <p:nvPr/>
        </p:nvSpPr>
        <p:spPr>
          <a:xfrm>
            <a:off x="56123" y="50000"/>
            <a:ext cx="11676531" cy="584775"/>
          </a:xfrm>
          <a:prstGeom prst="rect">
            <a:avLst/>
          </a:prstGeom>
        </p:spPr>
        <p:txBody>
          <a:bodyPr wrap="square">
            <a:spAutoFit/>
          </a:bodyPr>
          <a:lstStyle/>
          <a:p>
            <a:r>
              <a:rPr lang="en-US" sz="3200" b="1" dirty="0"/>
              <a:t>Draw two more lines on this grid to make a square. </a:t>
            </a:r>
          </a:p>
        </p:txBody>
      </p:sp>
      <p:pic>
        <p:nvPicPr>
          <p:cNvPr id="2" name="Picture 1">
            <a:extLst>
              <a:ext uri="{FF2B5EF4-FFF2-40B4-BE49-F238E27FC236}">
                <a16:creationId xmlns:a16="http://schemas.microsoft.com/office/drawing/2014/main" id="{ABF93660-5BD6-4587-998C-155572BF1933}"/>
              </a:ext>
            </a:extLst>
          </p:cNvPr>
          <p:cNvPicPr>
            <a:picLocks noChangeAspect="1"/>
          </p:cNvPicPr>
          <p:nvPr/>
        </p:nvPicPr>
        <p:blipFill>
          <a:blip r:embed="rId3"/>
          <a:stretch>
            <a:fillRect/>
          </a:stretch>
        </p:blipFill>
        <p:spPr>
          <a:xfrm>
            <a:off x="2603500" y="738755"/>
            <a:ext cx="6581775" cy="5762625"/>
          </a:xfrm>
          <a:prstGeom prst="rect">
            <a:avLst/>
          </a:prstGeom>
        </p:spPr>
      </p:pic>
      <p:sp>
        <p:nvSpPr>
          <p:cNvPr id="17" name="Oval 16">
            <a:extLst>
              <a:ext uri="{FF2B5EF4-FFF2-40B4-BE49-F238E27FC236}">
                <a16:creationId xmlns:a16="http://schemas.microsoft.com/office/drawing/2014/main" id="{AFEB2B3E-7C62-4F51-9FB1-F7496604D2D3}"/>
              </a:ext>
            </a:extLst>
          </p:cNvPr>
          <p:cNvSpPr/>
          <p:nvPr/>
        </p:nvSpPr>
        <p:spPr>
          <a:xfrm>
            <a:off x="3392922" y="4747243"/>
            <a:ext cx="164274" cy="16761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11AEC856-69B4-4E3E-B3CE-115B1921034E}"/>
              </a:ext>
            </a:extLst>
          </p:cNvPr>
          <p:cNvSpPr/>
          <p:nvPr/>
        </p:nvSpPr>
        <p:spPr>
          <a:xfrm>
            <a:off x="6624855" y="5543370"/>
            <a:ext cx="164274" cy="16761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0" name="Group 19">
            <a:extLst>
              <a:ext uri="{FF2B5EF4-FFF2-40B4-BE49-F238E27FC236}">
                <a16:creationId xmlns:a16="http://schemas.microsoft.com/office/drawing/2014/main" id="{755A56EE-850D-4843-B787-0789637F4E36}"/>
              </a:ext>
            </a:extLst>
          </p:cNvPr>
          <p:cNvGrpSpPr/>
          <p:nvPr/>
        </p:nvGrpSpPr>
        <p:grpSpPr>
          <a:xfrm rot="5400000">
            <a:off x="4600927" y="3648387"/>
            <a:ext cx="867736" cy="3180120"/>
            <a:chOff x="1154939" y="1630522"/>
            <a:chExt cx="867736" cy="1687205"/>
          </a:xfrm>
        </p:grpSpPr>
        <p:cxnSp>
          <p:nvCxnSpPr>
            <p:cNvPr id="21" name="Straight Connector 20">
              <a:extLst>
                <a:ext uri="{FF2B5EF4-FFF2-40B4-BE49-F238E27FC236}">
                  <a16:creationId xmlns:a16="http://schemas.microsoft.com/office/drawing/2014/main" id="{9375AC9A-3490-49EE-972F-23CA2AB27F01}"/>
                </a:ext>
              </a:extLst>
            </p:cNvPr>
            <p:cNvCxnSpPr>
              <a:cxnSpLocks/>
            </p:cNvCxnSpPr>
            <p:nvPr/>
          </p:nvCxnSpPr>
          <p:spPr>
            <a:xfrm flipH="1">
              <a:off x="1154939" y="3317726"/>
              <a:ext cx="86773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B359288-92D8-4826-99C8-E7A02917518F}"/>
                </a:ext>
              </a:extLst>
            </p:cNvPr>
            <p:cNvCxnSpPr>
              <a:cxnSpLocks/>
            </p:cNvCxnSpPr>
            <p:nvPr/>
          </p:nvCxnSpPr>
          <p:spPr>
            <a:xfrm flipV="1">
              <a:off x="1987006" y="1630522"/>
              <a:ext cx="0" cy="168720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73757153-B7A7-47CC-9031-78B6CD5DBA32}"/>
              </a:ext>
            </a:extLst>
          </p:cNvPr>
          <p:cNvGrpSpPr/>
          <p:nvPr/>
        </p:nvGrpSpPr>
        <p:grpSpPr>
          <a:xfrm rot="5400000">
            <a:off x="5460519" y="424540"/>
            <a:ext cx="867736" cy="3180120"/>
            <a:chOff x="1154939" y="1630522"/>
            <a:chExt cx="867736" cy="1687205"/>
          </a:xfrm>
        </p:grpSpPr>
        <p:cxnSp>
          <p:nvCxnSpPr>
            <p:cNvPr id="24" name="Straight Connector 23">
              <a:extLst>
                <a:ext uri="{FF2B5EF4-FFF2-40B4-BE49-F238E27FC236}">
                  <a16:creationId xmlns:a16="http://schemas.microsoft.com/office/drawing/2014/main" id="{6774A879-A972-4735-A77E-BC19973810B2}"/>
                </a:ext>
              </a:extLst>
            </p:cNvPr>
            <p:cNvCxnSpPr>
              <a:cxnSpLocks/>
            </p:cNvCxnSpPr>
            <p:nvPr/>
          </p:nvCxnSpPr>
          <p:spPr>
            <a:xfrm flipH="1">
              <a:off x="1154939" y="3317726"/>
              <a:ext cx="86773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32E3436-A474-40CE-9A9D-DA2AC1ED5F7D}"/>
                </a:ext>
              </a:extLst>
            </p:cNvPr>
            <p:cNvCxnSpPr>
              <a:cxnSpLocks/>
            </p:cNvCxnSpPr>
            <p:nvPr/>
          </p:nvCxnSpPr>
          <p:spPr>
            <a:xfrm flipV="1">
              <a:off x="1987006" y="1630522"/>
              <a:ext cx="0" cy="168720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6" name="Oval 25">
            <a:extLst>
              <a:ext uri="{FF2B5EF4-FFF2-40B4-BE49-F238E27FC236}">
                <a16:creationId xmlns:a16="http://schemas.microsoft.com/office/drawing/2014/main" id="{EB5111ED-14CA-48D8-ADCA-571E04D30367}"/>
              </a:ext>
            </a:extLst>
          </p:cNvPr>
          <p:cNvSpPr/>
          <p:nvPr/>
        </p:nvSpPr>
        <p:spPr>
          <a:xfrm>
            <a:off x="7402310" y="2328991"/>
            <a:ext cx="164274" cy="16761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7" name="Straight Connector 26">
            <a:extLst>
              <a:ext uri="{FF2B5EF4-FFF2-40B4-BE49-F238E27FC236}">
                <a16:creationId xmlns:a16="http://schemas.microsoft.com/office/drawing/2014/main" id="{038106D1-51E7-4578-8677-3D0C0B095A36}"/>
              </a:ext>
            </a:extLst>
          </p:cNvPr>
          <p:cNvCxnSpPr>
            <a:cxnSpLocks/>
          </p:cNvCxnSpPr>
          <p:nvPr/>
        </p:nvCxnSpPr>
        <p:spPr>
          <a:xfrm>
            <a:off x="4279830" y="1593390"/>
            <a:ext cx="3329429" cy="82491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F3C7C88-F6A8-478C-95F1-DC5F5AB7D0CB}"/>
              </a:ext>
            </a:extLst>
          </p:cNvPr>
          <p:cNvCxnSpPr>
            <a:cxnSpLocks/>
          </p:cNvCxnSpPr>
          <p:nvPr/>
        </p:nvCxnSpPr>
        <p:spPr>
          <a:xfrm flipV="1">
            <a:off x="6695055" y="2334495"/>
            <a:ext cx="832067" cy="329950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0884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17"/>
                                        </p:tgtEl>
                                      </p:cBhvr>
                                    </p:animEffect>
                                    <p:set>
                                      <p:cBhvr>
                                        <p:cTn id="32" dur="1" fill="hold">
                                          <p:stCondLst>
                                            <p:cond delay="499"/>
                                          </p:stCondLst>
                                        </p:cTn>
                                        <p:tgtEl>
                                          <p:spTgt spid="17"/>
                                        </p:tgtEl>
                                        <p:attrNameLst>
                                          <p:attrName>style.visibility</p:attrName>
                                        </p:attrNameLst>
                                      </p:cBhvr>
                                      <p:to>
                                        <p:strVal val="hidden"/>
                                      </p:to>
                                    </p:set>
                                  </p:childTnLst>
                                </p:cTn>
                              </p:par>
                              <p:par>
                                <p:cTn id="33" presetID="10" presetClass="exit" presetSubtype="0" fill="hold" grpId="1" nodeType="withEffect">
                                  <p:stCondLst>
                                    <p:cond delay="0"/>
                                  </p:stCondLst>
                                  <p:childTnLst>
                                    <p:animEffect transition="out" filter="fade">
                                      <p:cBhvr>
                                        <p:cTn id="34" dur="500"/>
                                        <p:tgtEl>
                                          <p:spTgt spid="19"/>
                                        </p:tgtEl>
                                      </p:cBhvr>
                                    </p:animEffect>
                                    <p:set>
                                      <p:cBhvr>
                                        <p:cTn id="35" dur="1" fill="hold">
                                          <p:stCondLst>
                                            <p:cond delay="499"/>
                                          </p:stCondLst>
                                        </p:cTn>
                                        <p:tgtEl>
                                          <p:spTgt spid="19"/>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500"/>
                                        <p:tgtEl>
                                          <p:spTgt spid="20"/>
                                        </p:tgtEl>
                                      </p:cBhvr>
                                    </p:animEffect>
                                    <p:set>
                                      <p:cBhvr>
                                        <p:cTn id="38" dur="1" fill="hold">
                                          <p:stCondLst>
                                            <p:cond delay="499"/>
                                          </p:stCondLst>
                                        </p:cTn>
                                        <p:tgtEl>
                                          <p:spTgt spid="20"/>
                                        </p:tgtEl>
                                        <p:attrNameLst>
                                          <p:attrName>style.visibility</p:attrName>
                                        </p:attrNameLst>
                                      </p:cBhvr>
                                      <p:to>
                                        <p:strVal val="hidden"/>
                                      </p:to>
                                    </p:set>
                                  </p:childTnLst>
                                </p:cTn>
                              </p:par>
                              <p:par>
                                <p:cTn id="39" presetID="10" presetClass="exit" presetSubtype="0" fill="hold" nodeType="withEffect">
                                  <p:stCondLst>
                                    <p:cond delay="0"/>
                                  </p:stCondLst>
                                  <p:childTnLst>
                                    <p:animEffect transition="out" filter="fade">
                                      <p:cBhvr>
                                        <p:cTn id="40" dur="500"/>
                                        <p:tgtEl>
                                          <p:spTgt spid="23"/>
                                        </p:tgtEl>
                                      </p:cBhvr>
                                    </p:animEffect>
                                    <p:set>
                                      <p:cBhvr>
                                        <p:cTn id="41" dur="1" fill="hold">
                                          <p:stCondLst>
                                            <p:cond delay="499"/>
                                          </p:stCondLst>
                                        </p:cTn>
                                        <p:tgtEl>
                                          <p:spTgt spid="23"/>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500"/>
                                        <p:tgtEl>
                                          <p:spTgt spid="27"/>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19" grpId="0" animBg="1"/>
      <p:bldP spid="19" grpId="1" animBg="1"/>
      <p:bldP spid="26"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5EF64739-B3E8-4416-8C9C-2E84C3CA7AF6}"/>
              </a:ext>
            </a:extLst>
          </p:cNvPr>
          <p:cNvSpPr/>
          <p:nvPr/>
        </p:nvSpPr>
        <p:spPr>
          <a:xfrm>
            <a:off x="56123" y="50000"/>
            <a:ext cx="11676531" cy="584775"/>
          </a:xfrm>
          <a:prstGeom prst="rect">
            <a:avLst/>
          </a:prstGeom>
        </p:spPr>
        <p:txBody>
          <a:bodyPr wrap="square">
            <a:spAutoFit/>
          </a:bodyPr>
          <a:lstStyle/>
          <a:p>
            <a:r>
              <a:rPr lang="en-US" sz="3200" b="1" dirty="0"/>
              <a:t>Draw two more lines on this grid to complete the rectangle. </a:t>
            </a:r>
          </a:p>
        </p:txBody>
      </p:sp>
      <p:pic>
        <p:nvPicPr>
          <p:cNvPr id="2" name="Picture 1">
            <a:extLst>
              <a:ext uri="{FF2B5EF4-FFF2-40B4-BE49-F238E27FC236}">
                <a16:creationId xmlns:a16="http://schemas.microsoft.com/office/drawing/2014/main" id="{8DCBCDD1-D8FE-44D6-BAEA-AC91FD921D48}"/>
              </a:ext>
            </a:extLst>
          </p:cNvPr>
          <p:cNvPicPr>
            <a:picLocks noChangeAspect="1"/>
          </p:cNvPicPr>
          <p:nvPr/>
        </p:nvPicPr>
        <p:blipFill>
          <a:blip r:embed="rId3"/>
          <a:stretch>
            <a:fillRect/>
          </a:stretch>
        </p:blipFill>
        <p:spPr>
          <a:xfrm>
            <a:off x="2243137" y="671512"/>
            <a:ext cx="7705725" cy="5514975"/>
          </a:xfrm>
          <a:prstGeom prst="rect">
            <a:avLst/>
          </a:prstGeom>
        </p:spPr>
      </p:pic>
      <p:grpSp>
        <p:nvGrpSpPr>
          <p:cNvPr id="5" name="Group 4">
            <a:extLst>
              <a:ext uri="{FF2B5EF4-FFF2-40B4-BE49-F238E27FC236}">
                <a16:creationId xmlns:a16="http://schemas.microsoft.com/office/drawing/2014/main" id="{E1931A61-EBEC-4CE0-9D4C-35B3BB1CE31E}"/>
              </a:ext>
            </a:extLst>
          </p:cNvPr>
          <p:cNvGrpSpPr/>
          <p:nvPr/>
        </p:nvGrpSpPr>
        <p:grpSpPr>
          <a:xfrm>
            <a:off x="3889753" y="1280261"/>
            <a:ext cx="1154835" cy="1609812"/>
            <a:chOff x="1147819" y="1630522"/>
            <a:chExt cx="867736" cy="1687205"/>
          </a:xfrm>
        </p:grpSpPr>
        <p:cxnSp>
          <p:nvCxnSpPr>
            <p:cNvPr id="6" name="Straight Connector 5">
              <a:extLst>
                <a:ext uri="{FF2B5EF4-FFF2-40B4-BE49-F238E27FC236}">
                  <a16:creationId xmlns:a16="http://schemas.microsoft.com/office/drawing/2014/main" id="{4267C66A-5173-414D-9240-79B7830578DC}"/>
                </a:ext>
              </a:extLst>
            </p:cNvPr>
            <p:cNvCxnSpPr>
              <a:cxnSpLocks/>
            </p:cNvCxnSpPr>
            <p:nvPr/>
          </p:nvCxnSpPr>
          <p:spPr>
            <a:xfrm flipH="1">
              <a:off x="1147819" y="3317726"/>
              <a:ext cx="86773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79F68B4-5E50-4734-A80C-9B3EE76523A4}"/>
                </a:ext>
              </a:extLst>
            </p:cNvPr>
            <p:cNvCxnSpPr>
              <a:cxnSpLocks/>
            </p:cNvCxnSpPr>
            <p:nvPr/>
          </p:nvCxnSpPr>
          <p:spPr>
            <a:xfrm flipV="1">
              <a:off x="1987006" y="1630522"/>
              <a:ext cx="0" cy="168720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8" name="Oval 7">
            <a:extLst>
              <a:ext uri="{FF2B5EF4-FFF2-40B4-BE49-F238E27FC236}">
                <a16:creationId xmlns:a16="http://schemas.microsoft.com/office/drawing/2014/main" id="{1B3D7468-B2FD-4EA2-B5BB-F1455B644263}"/>
              </a:ext>
            </a:extLst>
          </p:cNvPr>
          <p:cNvSpPr/>
          <p:nvPr/>
        </p:nvSpPr>
        <p:spPr>
          <a:xfrm>
            <a:off x="3827630" y="2805902"/>
            <a:ext cx="164274" cy="16761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3FDF0CFA-CE01-4C77-8B26-F0D087B4D656}"/>
              </a:ext>
            </a:extLst>
          </p:cNvPr>
          <p:cNvSpPr/>
          <p:nvPr/>
        </p:nvSpPr>
        <p:spPr>
          <a:xfrm>
            <a:off x="4922664" y="1196453"/>
            <a:ext cx="164274" cy="16761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 name="Group 9">
            <a:extLst>
              <a:ext uri="{FF2B5EF4-FFF2-40B4-BE49-F238E27FC236}">
                <a16:creationId xmlns:a16="http://schemas.microsoft.com/office/drawing/2014/main" id="{99194BC3-16D2-418F-B04D-0EF1220F5D47}"/>
              </a:ext>
            </a:extLst>
          </p:cNvPr>
          <p:cNvGrpSpPr/>
          <p:nvPr/>
        </p:nvGrpSpPr>
        <p:grpSpPr>
          <a:xfrm>
            <a:off x="7138280" y="3428999"/>
            <a:ext cx="1154835" cy="1609812"/>
            <a:chOff x="1147819" y="1630522"/>
            <a:chExt cx="867736" cy="1687205"/>
          </a:xfrm>
        </p:grpSpPr>
        <p:cxnSp>
          <p:nvCxnSpPr>
            <p:cNvPr id="11" name="Straight Connector 10">
              <a:extLst>
                <a:ext uri="{FF2B5EF4-FFF2-40B4-BE49-F238E27FC236}">
                  <a16:creationId xmlns:a16="http://schemas.microsoft.com/office/drawing/2014/main" id="{D243A809-AA60-4698-90AF-FFE5CE7177C5}"/>
                </a:ext>
              </a:extLst>
            </p:cNvPr>
            <p:cNvCxnSpPr>
              <a:cxnSpLocks/>
            </p:cNvCxnSpPr>
            <p:nvPr/>
          </p:nvCxnSpPr>
          <p:spPr>
            <a:xfrm flipH="1">
              <a:off x="1147819" y="3317726"/>
              <a:ext cx="86773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2A9724B-3EA1-4E7C-ADAA-782F3376EA7C}"/>
                </a:ext>
              </a:extLst>
            </p:cNvPr>
            <p:cNvCxnSpPr>
              <a:cxnSpLocks/>
            </p:cNvCxnSpPr>
            <p:nvPr/>
          </p:nvCxnSpPr>
          <p:spPr>
            <a:xfrm flipV="1">
              <a:off x="1987006" y="1630522"/>
              <a:ext cx="0" cy="168720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3" name="Oval 12">
            <a:extLst>
              <a:ext uri="{FF2B5EF4-FFF2-40B4-BE49-F238E27FC236}">
                <a16:creationId xmlns:a16="http://schemas.microsoft.com/office/drawing/2014/main" id="{97920B4C-8136-417E-8E8E-DD049C7DAFAB}"/>
              </a:ext>
            </a:extLst>
          </p:cNvPr>
          <p:cNvSpPr/>
          <p:nvPr/>
        </p:nvSpPr>
        <p:spPr>
          <a:xfrm>
            <a:off x="8172983" y="3344432"/>
            <a:ext cx="164274" cy="16761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a:extLst>
              <a:ext uri="{FF2B5EF4-FFF2-40B4-BE49-F238E27FC236}">
                <a16:creationId xmlns:a16="http://schemas.microsoft.com/office/drawing/2014/main" id="{0E77D18F-7520-46ED-8469-9E9AC2ED0EE9}"/>
              </a:ext>
            </a:extLst>
          </p:cNvPr>
          <p:cNvCxnSpPr>
            <a:cxnSpLocks/>
            <a:endCxn id="13" idx="1"/>
          </p:cNvCxnSpPr>
          <p:nvPr/>
        </p:nvCxnSpPr>
        <p:spPr>
          <a:xfrm>
            <a:off x="5004801" y="1280261"/>
            <a:ext cx="3192239" cy="208871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3DBBE68-1961-4C0E-A6EB-D8B8BDA75606}"/>
              </a:ext>
            </a:extLst>
          </p:cNvPr>
          <p:cNvCxnSpPr>
            <a:cxnSpLocks/>
            <a:endCxn id="13" idx="3"/>
          </p:cNvCxnSpPr>
          <p:nvPr/>
        </p:nvCxnSpPr>
        <p:spPr>
          <a:xfrm flipV="1">
            <a:off x="7147414" y="3487501"/>
            <a:ext cx="1049626" cy="155131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4871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8"/>
                                        </p:tgtEl>
                                      </p:cBhvr>
                                    </p:animEffect>
                                    <p:set>
                                      <p:cBhvr>
                                        <p:cTn id="32" dur="1" fill="hold">
                                          <p:stCondLst>
                                            <p:cond delay="499"/>
                                          </p:stCondLst>
                                        </p:cTn>
                                        <p:tgtEl>
                                          <p:spTgt spid="8"/>
                                        </p:tgtEl>
                                        <p:attrNameLst>
                                          <p:attrName>style.visibility</p:attrName>
                                        </p:attrNameLst>
                                      </p:cBhvr>
                                      <p:to>
                                        <p:strVal val="hidden"/>
                                      </p:to>
                                    </p:set>
                                  </p:childTnLst>
                                </p:cTn>
                              </p:par>
                              <p:par>
                                <p:cTn id="33" presetID="10" presetClass="exit" presetSubtype="0" fill="hold" grpId="1" nodeType="withEffect">
                                  <p:stCondLst>
                                    <p:cond delay="0"/>
                                  </p:stCondLst>
                                  <p:childTnLst>
                                    <p:animEffect transition="out" filter="fade">
                                      <p:cBhvr>
                                        <p:cTn id="34" dur="500"/>
                                        <p:tgtEl>
                                          <p:spTgt spid="9"/>
                                        </p:tgtEl>
                                      </p:cBhvr>
                                    </p:animEffect>
                                    <p:set>
                                      <p:cBhvr>
                                        <p:cTn id="35" dur="1" fill="hold">
                                          <p:stCondLst>
                                            <p:cond delay="499"/>
                                          </p:stCondLst>
                                        </p:cTn>
                                        <p:tgtEl>
                                          <p:spTgt spid="9"/>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500"/>
                                        <p:tgtEl>
                                          <p:spTgt spid="5"/>
                                        </p:tgtEl>
                                      </p:cBhvr>
                                    </p:animEffect>
                                    <p:set>
                                      <p:cBhvr>
                                        <p:cTn id="38" dur="1" fill="hold">
                                          <p:stCondLst>
                                            <p:cond delay="499"/>
                                          </p:stCondLst>
                                        </p:cTn>
                                        <p:tgtEl>
                                          <p:spTgt spid="5"/>
                                        </p:tgtEl>
                                        <p:attrNameLst>
                                          <p:attrName>style.visibility</p:attrName>
                                        </p:attrNameLst>
                                      </p:cBhvr>
                                      <p:to>
                                        <p:strVal val="hidden"/>
                                      </p:to>
                                    </p:set>
                                  </p:childTnLst>
                                </p:cTn>
                              </p:par>
                              <p:par>
                                <p:cTn id="39" presetID="10" presetClass="exit" presetSubtype="0" fill="hold" nodeType="withEffect">
                                  <p:stCondLst>
                                    <p:cond delay="0"/>
                                  </p:stCondLst>
                                  <p:childTnLst>
                                    <p:animEffect transition="out" filter="fade">
                                      <p:cBhvr>
                                        <p:cTn id="40" dur="500"/>
                                        <p:tgtEl>
                                          <p:spTgt spid="10"/>
                                        </p:tgtEl>
                                      </p:cBhvr>
                                    </p:animEffect>
                                    <p:set>
                                      <p:cBhvr>
                                        <p:cTn id="41" dur="1" fill="hold">
                                          <p:stCondLst>
                                            <p:cond delay="499"/>
                                          </p:stCondLst>
                                        </p:cTn>
                                        <p:tgtEl>
                                          <p:spTgt spid="10"/>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3"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DA1F6BA7-0BA8-43B4-A8B3-9414532C9C27}"/>
              </a:ext>
            </a:extLst>
          </p:cNvPr>
          <p:cNvSpPr/>
          <p:nvPr/>
        </p:nvSpPr>
        <p:spPr>
          <a:xfrm>
            <a:off x="56122" y="50000"/>
            <a:ext cx="11895471" cy="584775"/>
          </a:xfrm>
          <a:prstGeom prst="rect">
            <a:avLst/>
          </a:prstGeom>
        </p:spPr>
        <p:txBody>
          <a:bodyPr wrap="square">
            <a:spAutoFit/>
          </a:bodyPr>
          <a:lstStyle/>
          <a:p>
            <a:r>
              <a:rPr lang="en-US" sz="3200" b="1" dirty="0"/>
              <a:t>Join dots on the grid to make a quadrilateral that has 3 acute angles.</a:t>
            </a:r>
            <a:endParaRPr lang="en-GB" sz="3200" b="1" dirty="0"/>
          </a:p>
        </p:txBody>
      </p:sp>
      <p:pic>
        <p:nvPicPr>
          <p:cNvPr id="3" name="Picture 2">
            <a:extLst>
              <a:ext uri="{FF2B5EF4-FFF2-40B4-BE49-F238E27FC236}">
                <a16:creationId xmlns:a16="http://schemas.microsoft.com/office/drawing/2014/main" id="{19E8F278-52F4-4546-92C9-55CDACF49E9B}"/>
              </a:ext>
            </a:extLst>
          </p:cNvPr>
          <p:cNvPicPr>
            <a:picLocks noChangeAspect="1"/>
          </p:cNvPicPr>
          <p:nvPr/>
        </p:nvPicPr>
        <p:blipFill>
          <a:blip r:embed="rId3"/>
          <a:stretch>
            <a:fillRect/>
          </a:stretch>
        </p:blipFill>
        <p:spPr>
          <a:xfrm>
            <a:off x="619249" y="1121387"/>
            <a:ext cx="5209524" cy="5200000"/>
          </a:xfrm>
          <a:prstGeom prst="rect">
            <a:avLst/>
          </a:prstGeom>
        </p:spPr>
      </p:pic>
      <p:cxnSp>
        <p:nvCxnSpPr>
          <p:cNvPr id="5" name="Straight Connector 4">
            <a:extLst>
              <a:ext uri="{FF2B5EF4-FFF2-40B4-BE49-F238E27FC236}">
                <a16:creationId xmlns:a16="http://schemas.microsoft.com/office/drawing/2014/main" id="{3A7E82F9-FC73-49A2-99A4-6E6706BC2124}"/>
              </a:ext>
            </a:extLst>
          </p:cNvPr>
          <p:cNvCxnSpPr>
            <a:cxnSpLocks/>
          </p:cNvCxnSpPr>
          <p:nvPr/>
        </p:nvCxnSpPr>
        <p:spPr>
          <a:xfrm flipV="1">
            <a:off x="768096" y="1257301"/>
            <a:ext cx="1" cy="369874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D649F37-8D45-489C-895E-C4FADFF971D2}"/>
              </a:ext>
            </a:extLst>
          </p:cNvPr>
          <p:cNvCxnSpPr>
            <a:cxnSpLocks/>
          </p:cNvCxnSpPr>
          <p:nvPr/>
        </p:nvCxnSpPr>
        <p:spPr>
          <a:xfrm flipH="1" flipV="1">
            <a:off x="768096" y="1257301"/>
            <a:ext cx="4919473" cy="122986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320F62A-BE4D-4DC6-A54A-846DADC58C83}"/>
              </a:ext>
            </a:extLst>
          </p:cNvPr>
          <p:cNvCxnSpPr>
            <a:cxnSpLocks/>
          </p:cNvCxnSpPr>
          <p:nvPr/>
        </p:nvCxnSpPr>
        <p:spPr>
          <a:xfrm flipH="1">
            <a:off x="2029968" y="2487168"/>
            <a:ext cx="3657602"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BFC45C1-CF34-4D1C-86BE-8211DA126BF8}"/>
              </a:ext>
            </a:extLst>
          </p:cNvPr>
          <p:cNvCxnSpPr>
            <a:cxnSpLocks/>
          </p:cNvCxnSpPr>
          <p:nvPr/>
        </p:nvCxnSpPr>
        <p:spPr>
          <a:xfrm flipV="1">
            <a:off x="768096" y="2487168"/>
            <a:ext cx="1261872" cy="246408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4382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6F89EF05-F3F7-4EBA-9307-F6EB69FB1E77}"/>
              </a:ext>
            </a:extLst>
          </p:cNvPr>
          <p:cNvSpPr/>
          <p:nvPr/>
        </p:nvSpPr>
        <p:spPr>
          <a:xfrm>
            <a:off x="56123" y="50000"/>
            <a:ext cx="12079318" cy="1569660"/>
          </a:xfrm>
          <a:prstGeom prst="rect">
            <a:avLst/>
          </a:prstGeom>
        </p:spPr>
        <p:txBody>
          <a:bodyPr wrap="square">
            <a:spAutoFit/>
          </a:bodyPr>
          <a:lstStyle/>
          <a:p>
            <a:r>
              <a:rPr lang="en-US" sz="3200" b="1" dirty="0"/>
              <a:t>Here is a grid of dots. Point A and point B are joined by a straight line. Draw a line to join point A to another dot on the grid so that the two lines make a right angle.  </a:t>
            </a:r>
          </a:p>
        </p:txBody>
      </p:sp>
      <p:pic>
        <p:nvPicPr>
          <p:cNvPr id="2" name="Picture 1">
            <a:extLst>
              <a:ext uri="{FF2B5EF4-FFF2-40B4-BE49-F238E27FC236}">
                <a16:creationId xmlns:a16="http://schemas.microsoft.com/office/drawing/2014/main" id="{68F364F8-5CD9-492E-BE40-DFEDCC6E01E6}"/>
              </a:ext>
            </a:extLst>
          </p:cNvPr>
          <p:cNvPicPr>
            <a:picLocks noChangeAspect="1"/>
          </p:cNvPicPr>
          <p:nvPr/>
        </p:nvPicPr>
        <p:blipFill>
          <a:blip r:embed="rId3"/>
          <a:stretch>
            <a:fillRect/>
          </a:stretch>
        </p:blipFill>
        <p:spPr>
          <a:xfrm>
            <a:off x="4431897" y="1041566"/>
            <a:ext cx="5648325" cy="5648325"/>
          </a:xfrm>
          <a:prstGeom prst="rect">
            <a:avLst/>
          </a:prstGeom>
        </p:spPr>
      </p:pic>
      <p:grpSp>
        <p:nvGrpSpPr>
          <p:cNvPr id="11" name="Group 10">
            <a:extLst>
              <a:ext uri="{FF2B5EF4-FFF2-40B4-BE49-F238E27FC236}">
                <a16:creationId xmlns:a16="http://schemas.microsoft.com/office/drawing/2014/main" id="{BEF4E574-D92E-4B60-96EA-206544D21582}"/>
              </a:ext>
            </a:extLst>
          </p:cNvPr>
          <p:cNvGrpSpPr/>
          <p:nvPr/>
        </p:nvGrpSpPr>
        <p:grpSpPr>
          <a:xfrm>
            <a:off x="7254390" y="1822525"/>
            <a:ext cx="1406201" cy="2043203"/>
            <a:chOff x="7254390" y="1822525"/>
            <a:chExt cx="1406201" cy="2043203"/>
          </a:xfrm>
        </p:grpSpPr>
        <p:cxnSp>
          <p:nvCxnSpPr>
            <p:cNvPr id="5" name="Straight Connector 4">
              <a:extLst>
                <a:ext uri="{FF2B5EF4-FFF2-40B4-BE49-F238E27FC236}">
                  <a16:creationId xmlns:a16="http://schemas.microsoft.com/office/drawing/2014/main" id="{B2621C6C-A991-4C4F-9DD7-D17DB615D492}"/>
                </a:ext>
              </a:extLst>
            </p:cNvPr>
            <p:cNvCxnSpPr>
              <a:cxnSpLocks/>
            </p:cNvCxnSpPr>
            <p:nvPr/>
          </p:nvCxnSpPr>
          <p:spPr>
            <a:xfrm flipH="1">
              <a:off x="7254390" y="3857069"/>
              <a:ext cx="1406201"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6E686E0-08AC-4EB8-BBD0-4614CBF34A55}"/>
                </a:ext>
              </a:extLst>
            </p:cNvPr>
            <p:cNvCxnSpPr>
              <a:cxnSpLocks/>
            </p:cNvCxnSpPr>
            <p:nvPr/>
          </p:nvCxnSpPr>
          <p:spPr>
            <a:xfrm flipV="1">
              <a:off x="8623533" y="1822525"/>
              <a:ext cx="0" cy="204320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933A6E5D-DBA1-40CA-A585-3E4CA869C4C6}"/>
              </a:ext>
            </a:extLst>
          </p:cNvPr>
          <p:cNvGrpSpPr/>
          <p:nvPr/>
        </p:nvGrpSpPr>
        <p:grpSpPr>
          <a:xfrm rot="5400000">
            <a:off x="7572891" y="3538568"/>
            <a:ext cx="1406201" cy="2043203"/>
            <a:chOff x="7254390" y="1822525"/>
            <a:chExt cx="1406201" cy="2043203"/>
          </a:xfrm>
        </p:grpSpPr>
        <p:cxnSp>
          <p:nvCxnSpPr>
            <p:cNvPr id="14" name="Straight Connector 13">
              <a:extLst>
                <a:ext uri="{FF2B5EF4-FFF2-40B4-BE49-F238E27FC236}">
                  <a16:creationId xmlns:a16="http://schemas.microsoft.com/office/drawing/2014/main" id="{6A86CF5C-E057-4294-97EB-22C60E779C22}"/>
                </a:ext>
              </a:extLst>
            </p:cNvPr>
            <p:cNvCxnSpPr>
              <a:cxnSpLocks/>
            </p:cNvCxnSpPr>
            <p:nvPr/>
          </p:nvCxnSpPr>
          <p:spPr>
            <a:xfrm flipH="1">
              <a:off x="7254390" y="3857069"/>
              <a:ext cx="1406201"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4842214-8F87-4D29-8585-186CFE845615}"/>
                </a:ext>
              </a:extLst>
            </p:cNvPr>
            <p:cNvCxnSpPr>
              <a:cxnSpLocks/>
            </p:cNvCxnSpPr>
            <p:nvPr/>
          </p:nvCxnSpPr>
          <p:spPr>
            <a:xfrm flipV="1">
              <a:off x="8623533" y="1822525"/>
              <a:ext cx="0" cy="204320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6" name="Oval 15">
            <a:extLst>
              <a:ext uri="{FF2B5EF4-FFF2-40B4-BE49-F238E27FC236}">
                <a16:creationId xmlns:a16="http://schemas.microsoft.com/office/drawing/2014/main" id="{B471FC71-F4C6-43F1-A10D-7DB47289A5A4}"/>
              </a:ext>
            </a:extLst>
          </p:cNvPr>
          <p:cNvSpPr/>
          <p:nvPr/>
        </p:nvSpPr>
        <p:spPr>
          <a:xfrm>
            <a:off x="9225348" y="5137096"/>
            <a:ext cx="144491" cy="14117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7" name="Straight Connector 16">
            <a:extLst>
              <a:ext uri="{FF2B5EF4-FFF2-40B4-BE49-F238E27FC236}">
                <a16:creationId xmlns:a16="http://schemas.microsoft.com/office/drawing/2014/main" id="{1DCB2CBE-611A-4FEB-904E-9D2CCC465CE2}"/>
              </a:ext>
            </a:extLst>
          </p:cNvPr>
          <p:cNvCxnSpPr>
            <a:cxnSpLocks/>
          </p:cNvCxnSpPr>
          <p:nvPr/>
        </p:nvCxnSpPr>
        <p:spPr>
          <a:xfrm flipH="1" flipV="1">
            <a:off x="7237495" y="3845659"/>
            <a:ext cx="2060099" cy="134349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21F1976D-E7D3-4832-80CF-E334CD238B03}"/>
              </a:ext>
            </a:extLst>
          </p:cNvPr>
          <p:cNvGrpSpPr/>
          <p:nvPr/>
        </p:nvGrpSpPr>
        <p:grpSpPr>
          <a:xfrm rot="5400000">
            <a:off x="5538741" y="2179126"/>
            <a:ext cx="1406201" cy="2043203"/>
            <a:chOff x="7254390" y="1822525"/>
            <a:chExt cx="1406201" cy="2043203"/>
          </a:xfrm>
        </p:grpSpPr>
        <p:cxnSp>
          <p:nvCxnSpPr>
            <p:cNvPr id="21" name="Straight Connector 20">
              <a:extLst>
                <a:ext uri="{FF2B5EF4-FFF2-40B4-BE49-F238E27FC236}">
                  <a16:creationId xmlns:a16="http://schemas.microsoft.com/office/drawing/2014/main" id="{A311D40C-F862-402C-8520-E02AA1FBFB3B}"/>
                </a:ext>
              </a:extLst>
            </p:cNvPr>
            <p:cNvCxnSpPr>
              <a:cxnSpLocks/>
            </p:cNvCxnSpPr>
            <p:nvPr/>
          </p:nvCxnSpPr>
          <p:spPr>
            <a:xfrm flipH="1">
              <a:off x="7254390" y="3857069"/>
              <a:ext cx="1406201"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A13B511-08CA-42A0-B6BC-344A5A10D9A2}"/>
                </a:ext>
              </a:extLst>
            </p:cNvPr>
            <p:cNvCxnSpPr>
              <a:cxnSpLocks/>
            </p:cNvCxnSpPr>
            <p:nvPr/>
          </p:nvCxnSpPr>
          <p:spPr>
            <a:xfrm flipV="1">
              <a:off x="8623533" y="1822525"/>
              <a:ext cx="0" cy="204320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3" name="Oval 22">
            <a:extLst>
              <a:ext uri="{FF2B5EF4-FFF2-40B4-BE49-F238E27FC236}">
                <a16:creationId xmlns:a16="http://schemas.microsoft.com/office/drawing/2014/main" id="{D04FCB08-7E78-403E-8F9B-307D09B00337}"/>
              </a:ext>
            </a:extLst>
          </p:cNvPr>
          <p:cNvSpPr/>
          <p:nvPr/>
        </p:nvSpPr>
        <p:spPr>
          <a:xfrm>
            <a:off x="5156653" y="2429198"/>
            <a:ext cx="144491" cy="14117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4" name="Straight Connector 23">
            <a:extLst>
              <a:ext uri="{FF2B5EF4-FFF2-40B4-BE49-F238E27FC236}">
                <a16:creationId xmlns:a16="http://schemas.microsoft.com/office/drawing/2014/main" id="{A9F1009C-40D9-4832-9E0B-C6B36F66608E}"/>
              </a:ext>
            </a:extLst>
          </p:cNvPr>
          <p:cNvCxnSpPr>
            <a:cxnSpLocks/>
          </p:cNvCxnSpPr>
          <p:nvPr/>
        </p:nvCxnSpPr>
        <p:spPr>
          <a:xfrm flipH="1" flipV="1">
            <a:off x="5202950" y="2497626"/>
            <a:ext cx="2060099" cy="134349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1669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11"/>
                                        </p:tgtEl>
                                      </p:cBhvr>
                                    </p:animEffect>
                                    <p:set>
                                      <p:cBhvr>
                                        <p:cTn id="22" dur="1" fill="hold">
                                          <p:stCondLst>
                                            <p:cond delay="499"/>
                                          </p:stCondLst>
                                        </p:cTn>
                                        <p:tgtEl>
                                          <p:spTgt spid="11"/>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13"/>
                                        </p:tgtEl>
                                      </p:cBhvr>
                                    </p:animEffect>
                                    <p:set>
                                      <p:cBhvr>
                                        <p:cTn id="25" dur="1" fill="hold">
                                          <p:stCondLst>
                                            <p:cond delay="499"/>
                                          </p:stCondLst>
                                        </p:cTn>
                                        <p:tgtEl>
                                          <p:spTgt spid="13"/>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nodeType="clickEffect">
                                  <p:stCondLst>
                                    <p:cond delay="0"/>
                                  </p:stCondLst>
                                  <p:childTnLst>
                                    <p:animEffect transition="out" filter="fade">
                                      <p:cBhvr>
                                        <p:cTn id="44" dur="500"/>
                                        <p:tgtEl>
                                          <p:spTgt spid="11"/>
                                        </p:tgtEl>
                                      </p:cBhvr>
                                    </p:animEffect>
                                    <p:set>
                                      <p:cBhvr>
                                        <p:cTn id="45" dur="1" fill="hold">
                                          <p:stCondLst>
                                            <p:cond delay="499"/>
                                          </p:stCondLst>
                                        </p:cTn>
                                        <p:tgtEl>
                                          <p:spTgt spid="11"/>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500"/>
                                        <p:tgtEl>
                                          <p:spTgt spid="20"/>
                                        </p:tgtEl>
                                      </p:cBhvr>
                                    </p:animEffect>
                                    <p:set>
                                      <p:cBhvr>
                                        <p:cTn id="48" dur="1" fill="hold">
                                          <p:stCondLst>
                                            <p:cond delay="499"/>
                                          </p:stCondLst>
                                        </p:cTn>
                                        <p:tgtEl>
                                          <p:spTgt spid="20"/>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3"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F3337B4D-BEDE-4A71-8F4B-AFC9259EDFA7}"/>
              </a:ext>
            </a:extLst>
          </p:cNvPr>
          <p:cNvSpPr/>
          <p:nvPr/>
        </p:nvSpPr>
        <p:spPr>
          <a:xfrm>
            <a:off x="56123" y="50000"/>
            <a:ext cx="11676531" cy="1077218"/>
          </a:xfrm>
          <a:prstGeom prst="rect">
            <a:avLst/>
          </a:prstGeom>
        </p:spPr>
        <p:txBody>
          <a:bodyPr wrap="square">
            <a:spAutoFit/>
          </a:bodyPr>
          <a:lstStyle/>
          <a:p>
            <a:r>
              <a:rPr lang="en-US" sz="3200" b="1" dirty="0"/>
              <a:t>On the grid join dots to make a triangle which does not have a right angle.</a:t>
            </a:r>
          </a:p>
        </p:txBody>
      </p:sp>
      <p:pic>
        <p:nvPicPr>
          <p:cNvPr id="2" name="Picture 1">
            <a:extLst>
              <a:ext uri="{FF2B5EF4-FFF2-40B4-BE49-F238E27FC236}">
                <a16:creationId xmlns:a16="http://schemas.microsoft.com/office/drawing/2014/main" id="{4F2481E6-29D8-410A-98ED-844433FB74B6}"/>
              </a:ext>
            </a:extLst>
          </p:cNvPr>
          <p:cNvPicPr>
            <a:picLocks noChangeAspect="1"/>
          </p:cNvPicPr>
          <p:nvPr/>
        </p:nvPicPr>
        <p:blipFill>
          <a:blip r:embed="rId3"/>
          <a:stretch>
            <a:fillRect/>
          </a:stretch>
        </p:blipFill>
        <p:spPr>
          <a:xfrm>
            <a:off x="3165475" y="823912"/>
            <a:ext cx="5457825" cy="5210175"/>
          </a:xfrm>
          <a:prstGeom prst="rect">
            <a:avLst/>
          </a:prstGeom>
        </p:spPr>
      </p:pic>
      <p:cxnSp>
        <p:nvCxnSpPr>
          <p:cNvPr id="5" name="Straight Connector 4">
            <a:extLst>
              <a:ext uri="{FF2B5EF4-FFF2-40B4-BE49-F238E27FC236}">
                <a16:creationId xmlns:a16="http://schemas.microsoft.com/office/drawing/2014/main" id="{7C498FCE-8646-4576-AA62-674DEC5D280D}"/>
              </a:ext>
            </a:extLst>
          </p:cNvPr>
          <p:cNvCxnSpPr>
            <a:cxnSpLocks/>
          </p:cNvCxnSpPr>
          <p:nvPr/>
        </p:nvCxnSpPr>
        <p:spPr>
          <a:xfrm flipH="1" flipV="1">
            <a:off x="3943351" y="1485901"/>
            <a:ext cx="1924049" cy="388619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96A69EC-59C0-4C6A-935D-7FE1861A8ABB}"/>
              </a:ext>
            </a:extLst>
          </p:cNvPr>
          <p:cNvCxnSpPr>
            <a:cxnSpLocks/>
          </p:cNvCxnSpPr>
          <p:nvPr/>
        </p:nvCxnSpPr>
        <p:spPr>
          <a:xfrm flipV="1">
            <a:off x="5867400" y="5372099"/>
            <a:ext cx="1962150" cy="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F8C56C3-16DB-4AB2-BCC1-7A5A479BD2C6}"/>
              </a:ext>
            </a:extLst>
          </p:cNvPr>
          <p:cNvCxnSpPr>
            <a:cxnSpLocks/>
          </p:cNvCxnSpPr>
          <p:nvPr/>
        </p:nvCxnSpPr>
        <p:spPr>
          <a:xfrm>
            <a:off x="3943351" y="1485900"/>
            <a:ext cx="3886199" cy="388619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4400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584775"/>
          </a:xfrm>
          <a:prstGeom prst="rect">
            <a:avLst/>
          </a:prstGeom>
        </p:spPr>
        <p:txBody>
          <a:bodyPr wrap="square">
            <a:spAutoFit/>
          </a:bodyPr>
          <a:lstStyle/>
          <a:p>
            <a:r>
              <a:rPr lang="en-US" sz="3200" b="1" dirty="0"/>
              <a:t>Use a ruler to draw 2 more lines to make an isosceles triangle.</a:t>
            </a:r>
          </a:p>
        </p:txBody>
      </p:sp>
      <p:pic>
        <p:nvPicPr>
          <p:cNvPr id="201730" name="Picture 2">
            <a:extLst>
              <a:ext uri="{FF2B5EF4-FFF2-40B4-BE49-F238E27FC236}">
                <a16:creationId xmlns:a16="http://schemas.microsoft.com/office/drawing/2014/main" id="{8860D764-B98E-4EB2-9DE1-FA61E51CD8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446" y="854768"/>
            <a:ext cx="4694439" cy="4350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Connector 3">
            <a:extLst>
              <a:ext uri="{FF2B5EF4-FFF2-40B4-BE49-F238E27FC236}">
                <a16:creationId xmlns:a16="http://schemas.microsoft.com/office/drawing/2014/main" id="{3C663331-63DE-491A-A0DC-A676C52DFD12}"/>
              </a:ext>
            </a:extLst>
          </p:cNvPr>
          <p:cNvCxnSpPr/>
          <p:nvPr/>
        </p:nvCxnSpPr>
        <p:spPr>
          <a:xfrm flipH="1">
            <a:off x="1719618" y="2593075"/>
            <a:ext cx="2756848" cy="83592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B026A24-A6A3-4B59-812B-5E18F3CCDB0B}"/>
              </a:ext>
            </a:extLst>
          </p:cNvPr>
          <p:cNvCxnSpPr>
            <a:cxnSpLocks/>
          </p:cNvCxnSpPr>
          <p:nvPr/>
        </p:nvCxnSpPr>
        <p:spPr>
          <a:xfrm>
            <a:off x="1692322" y="1774209"/>
            <a:ext cx="0" cy="165479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7C11947-913B-47E6-B6C5-57471D0B22CD}"/>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a:extLst>
              <a:ext uri="{FF2B5EF4-FFF2-40B4-BE49-F238E27FC236}">
                <a16:creationId xmlns:a16="http://schemas.microsoft.com/office/drawing/2014/main" id="{27394060-37A5-4F4C-8B5B-09017AA72AD4}"/>
              </a:ext>
            </a:extLst>
          </p:cNvPr>
          <p:cNvCxnSpPr>
            <a:cxnSpLocks/>
          </p:cNvCxnSpPr>
          <p:nvPr/>
        </p:nvCxnSpPr>
        <p:spPr>
          <a:xfrm flipH="1">
            <a:off x="2646096" y="2593075"/>
            <a:ext cx="1830370" cy="83592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75EAB82-3679-4626-B54D-6474C8C8D814}"/>
              </a:ext>
            </a:extLst>
          </p:cNvPr>
          <p:cNvCxnSpPr>
            <a:cxnSpLocks/>
          </p:cNvCxnSpPr>
          <p:nvPr/>
        </p:nvCxnSpPr>
        <p:spPr>
          <a:xfrm>
            <a:off x="1692322" y="1774209"/>
            <a:ext cx="929497" cy="165479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E283BBB-A56B-4A31-91BF-21F7DB986AC0}"/>
              </a:ext>
            </a:extLst>
          </p:cNvPr>
          <p:cNvCxnSpPr>
            <a:cxnSpLocks/>
          </p:cNvCxnSpPr>
          <p:nvPr/>
        </p:nvCxnSpPr>
        <p:spPr>
          <a:xfrm flipH="1">
            <a:off x="2644199" y="2593075"/>
            <a:ext cx="1832267" cy="173715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F5CC8D1-8FFE-444B-B94E-93E04E9EECE8}"/>
              </a:ext>
            </a:extLst>
          </p:cNvPr>
          <p:cNvCxnSpPr>
            <a:cxnSpLocks/>
          </p:cNvCxnSpPr>
          <p:nvPr/>
        </p:nvCxnSpPr>
        <p:spPr>
          <a:xfrm>
            <a:off x="1719618" y="1774209"/>
            <a:ext cx="900304" cy="255602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7922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4"/>
                                        </p:tgtEl>
                                      </p:cBhvr>
                                    </p:animEffect>
                                    <p:set>
                                      <p:cBhvr>
                                        <p:cTn id="17" dur="1" fill="hold">
                                          <p:stCondLst>
                                            <p:cond delay="499"/>
                                          </p:stCondLst>
                                        </p:cTn>
                                        <p:tgtEl>
                                          <p:spTgt spid="4"/>
                                        </p:tgtEl>
                                        <p:attrNameLst>
                                          <p:attrName>style.visibility</p:attrName>
                                        </p:attrNameLst>
                                      </p:cBhvr>
                                      <p:to>
                                        <p:strVal val="hidden"/>
                                      </p:to>
                                    </p:set>
                                  </p:childTnLst>
                                </p:cTn>
                              </p:par>
                              <p:par>
                                <p:cTn id="18" presetID="10" presetClass="exit" presetSubtype="0" fill="hold" nodeType="withEffect">
                                  <p:stCondLst>
                                    <p:cond delay="0"/>
                                  </p:stCondLst>
                                  <p:childTnLst>
                                    <p:animEffect transition="out" filter="fade">
                                      <p:cBhvr>
                                        <p:cTn id="19" dur="500"/>
                                        <p:tgtEl>
                                          <p:spTgt spid="7"/>
                                        </p:tgtEl>
                                      </p:cBhvr>
                                    </p:animEffect>
                                    <p:set>
                                      <p:cBhvr>
                                        <p:cTn id="20" dur="1" fill="hold">
                                          <p:stCondLst>
                                            <p:cond delay="499"/>
                                          </p:stCondLst>
                                        </p:cTn>
                                        <p:tgtEl>
                                          <p:spTgt spid="7"/>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nodeType="clickEffect">
                                  <p:stCondLst>
                                    <p:cond delay="0"/>
                                  </p:stCondLst>
                                  <p:childTnLst>
                                    <p:animEffect transition="out" filter="fade">
                                      <p:cBhvr>
                                        <p:cTn id="34" dur="500"/>
                                        <p:tgtEl>
                                          <p:spTgt spid="9"/>
                                        </p:tgtEl>
                                      </p:cBhvr>
                                    </p:animEffect>
                                    <p:set>
                                      <p:cBhvr>
                                        <p:cTn id="35" dur="1" fill="hold">
                                          <p:stCondLst>
                                            <p:cond delay="499"/>
                                          </p:stCondLst>
                                        </p:cTn>
                                        <p:tgtEl>
                                          <p:spTgt spid="9"/>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500"/>
                                        <p:tgtEl>
                                          <p:spTgt spid="10"/>
                                        </p:tgtEl>
                                      </p:cBhvr>
                                    </p:animEffect>
                                    <p:set>
                                      <p:cBhvr>
                                        <p:cTn id="38" dur="1" fill="hold">
                                          <p:stCondLst>
                                            <p:cond delay="499"/>
                                          </p:stCondLst>
                                        </p:cTn>
                                        <p:tgtEl>
                                          <p:spTgt spid="10"/>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500"/>
                                        <p:tgtEl>
                                          <p:spTgt spid="1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584775"/>
          </a:xfrm>
          <a:prstGeom prst="rect">
            <a:avLst/>
          </a:prstGeom>
        </p:spPr>
        <p:txBody>
          <a:bodyPr wrap="square">
            <a:spAutoFit/>
          </a:bodyPr>
          <a:lstStyle/>
          <a:p>
            <a:r>
              <a:rPr lang="en-US" sz="3200" b="1" dirty="0"/>
              <a:t>Use the dots to draw one different shape which has a right angle.</a:t>
            </a:r>
          </a:p>
        </p:txBody>
      </p:sp>
      <p:pic>
        <p:nvPicPr>
          <p:cNvPr id="122882" name="Picture 2">
            <a:extLst>
              <a:ext uri="{FF2B5EF4-FFF2-40B4-BE49-F238E27FC236}">
                <a16:creationId xmlns:a16="http://schemas.microsoft.com/office/drawing/2014/main" id="{E87B4AA8-CD5A-4F78-84E2-0A41C60CD8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6664" y="753101"/>
            <a:ext cx="4478672" cy="573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FFED1878-FFD7-4D74-97A1-E0C6EA9E941C}"/>
              </a:ext>
            </a:extLst>
          </p:cNvPr>
          <p:cNvCxnSpPr>
            <a:cxnSpLocks/>
          </p:cNvCxnSpPr>
          <p:nvPr/>
        </p:nvCxnSpPr>
        <p:spPr>
          <a:xfrm>
            <a:off x="5786651" y="1501254"/>
            <a:ext cx="1" cy="70103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0B555D4-55AC-4695-AF46-3E007745E916}"/>
              </a:ext>
            </a:extLst>
          </p:cNvPr>
          <p:cNvCxnSpPr>
            <a:cxnSpLocks/>
          </p:cNvCxnSpPr>
          <p:nvPr/>
        </p:nvCxnSpPr>
        <p:spPr>
          <a:xfrm flipH="1" flipV="1">
            <a:off x="5786651" y="2202287"/>
            <a:ext cx="1241947" cy="70468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25E2AFF-CDBB-4F52-B6DC-37794809DB0C}"/>
              </a:ext>
            </a:extLst>
          </p:cNvPr>
          <p:cNvCxnSpPr>
            <a:cxnSpLocks/>
          </p:cNvCxnSpPr>
          <p:nvPr/>
        </p:nvCxnSpPr>
        <p:spPr>
          <a:xfrm flipH="1" flipV="1">
            <a:off x="6398525" y="1501255"/>
            <a:ext cx="630072" cy="140571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59F8D32-072D-4D8D-B602-64F9DEC22439}"/>
              </a:ext>
            </a:extLst>
          </p:cNvPr>
          <p:cNvCxnSpPr>
            <a:cxnSpLocks/>
          </p:cNvCxnSpPr>
          <p:nvPr/>
        </p:nvCxnSpPr>
        <p:spPr>
          <a:xfrm flipH="1">
            <a:off x="5786653" y="1501254"/>
            <a:ext cx="62097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DFC12117-84B4-4BDE-B899-D3243867A339}"/>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74593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1077218"/>
          </a:xfrm>
          <a:prstGeom prst="rect">
            <a:avLst/>
          </a:prstGeom>
        </p:spPr>
        <p:txBody>
          <a:bodyPr wrap="square">
            <a:spAutoFit/>
          </a:bodyPr>
          <a:lstStyle/>
          <a:p>
            <a:r>
              <a:rPr lang="en-US" sz="3200" b="1" dirty="0"/>
              <a:t>On the grid below, use a ruler to draw a pentagon that has three right angles.</a:t>
            </a:r>
          </a:p>
        </p:txBody>
      </p:sp>
      <p:pic>
        <p:nvPicPr>
          <p:cNvPr id="78850" name="Picture 2">
            <a:extLst>
              <a:ext uri="{FF2B5EF4-FFF2-40B4-BE49-F238E27FC236}">
                <a16:creationId xmlns:a16="http://schemas.microsoft.com/office/drawing/2014/main" id="{C29A4358-A26D-441E-9C82-E3A56A64DA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3225" y="1127218"/>
            <a:ext cx="7347487" cy="5279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26621804-52AA-4D63-BE8B-DB6C84712F4A}"/>
              </a:ext>
            </a:extLst>
          </p:cNvPr>
          <p:cNvCxnSpPr>
            <a:cxnSpLocks/>
          </p:cNvCxnSpPr>
          <p:nvPr/>
        </p:nvCxnSpPr>
        <p:spPr>
          <a:xfrm flipH="1">
            <a:off x="3208665" y="1687054"/>
            <a:ext cx="26306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72B2537-C0DD-41FF-838F-8C3B41A6215A}"/>
              </a:ext>
            </a:extLst>
          </p:cNvPr>
          <p:cNvCxnSpPr>
            <a:cxnSpLocks/>
          </p:cNvCxnSpPr>
          <p:nvPr/>
        </p:nvCxnSpPr>
        <p:spPr>
          <a:xfrm flipV="1">
            <a:off x="3208665" y="1687054"/>
            <a:ext cx="0" cy="208284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2FE9885-EDE5-4D94-8F12-137C7BDE4D07}"/>
              </a:ext>
            </a:extLst>
          </p:cNvPr>
          <p:cNvCxnSpPr>
            <a:cxnSpLocks/>
          </p:cNvCxnSpPr>
          <p:nvPr/>
        </p:nvCxnSpPr>
        <p:spPr>
          <a:xfrm flipV="1">
            <a:off x="3208665" y="3767143"/>
            <a:ext cx="1587924"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599A3AB-D593-4F1D-AAF5-4E515C08FB71}"/>
              </a:ext>
            </a:extLst>
          </p:cNvPr>
          <p:cNvCxnSpPr>
            <a:cxnSpLocks/>
          </p:cNvCxnSpPr>
          <p:nvPr/>
        </p:nvCxnSpPr>
        <p:spPr>
          <a:xfrm>
            <a:off x="4796589" y="2202918"/>
            <a:ext cx="0" cy="156422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F512CB5-4D9D-430E-8BC6-97BFC3FB888B}"/>
              </a:ext>
            </a:extLst>
          </p:cNvPr>
          <p:cNvCxnSpPr>
            <a:cxnSpLocks/>
          </p:cNvCxnSpPr>
          <p:nvPr/>
        </p:nvCxnSpPr>
        <p:spPr>
          <a:xfrm flipV="1">
            <a:off x="4796589" y="1687055"/>
            <a:ext cx="1042737" cy="51586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B2148269-F2EF-4C57-B4BD-791E81F39F58}"/>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28446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1077218"/>
          </a:xfrm>
          <a:prstGeom prst="rect">
            <a:avLst/>
          </a:prstGeom>
        </p:spPr>
        <p:txBody>
          <a:bodyPr wrap="square">
            <a:spAutoFit/>
          </a:bodyPr>
          <a:lstStyle/>
          <a:p>
            <a:r>
              <a:rPr lang="en-US" sz="3200" b="1" dirty="0"/>
              <a:t>Use the dots to draw a shape that has 4 straight sides and no right angles.</a:t>
            </a:r>
          </a:p>
        </p:txBody>
      </p:sp>
      <p:pic>
        <p:nvPicPr>
          <p:cNvPr id="169986" name="Picture 2">
            <a:extLst>
              <a:ext uri="{FF2B5EF4-FFF2-40B4-BE49-F238E27FC236}">
                <a16:creationId xmlns:a16="http://schemas.microsoft.com/office/drawing/2014/main" id="{B9638127-9164-4E01-919D-AC4666251D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9624" y="1117559"/>
            <a:ext cx="4567237" cy="4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385C452F-FEEA-494B-9A8E-48711C98B39C}"/>
              </a:ext>
            </a:extLst>
          </p:cNvPr>
          <p:cNvCxnSpPr>
            <a:cxnSpLocks/>
          </p:cNvCxnSpPr>
          <p:nvPr/>
        </p:nvCxnSpPr>
        <p:spPr>
          <a:xfrm flipH="1">
            <a:off x="3016160" y="2088107"/>
            <a:ext cx="176055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A3AA787-CE29-4AAE-8909-2B163BEAEDBE}"/>
              </a:ext>
            </a:extLst>
          </p:cNvPr>
          <p:cNvCxnSpPr>
            <a:cxnSpLocks/>
          </p:cNvCxnSpPr>
          <p:nvPr/>
        </p:nvCxnSpPr>
        <p:spPr>
          <a:xfrm flipV="1">
            <a:off x="2142699" y="2088107"/>
            <a:ext cx="873461" cy="88710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6193447-AA10-4C69-A01E-5AE88153328C}"/>
              </a:ext>
            </a:extLst>
          </p:cNvPr>
          <p:cNvCxnSpPr>
            <a:cxnSpLocks/>
          </p:cNvCxnSpPr>
          <p:nvPr/>
        </p:nvCxnSpPr>
        <p:spPr>
          <a:xfrm>
            <a:off x="2142699" y="2975212"/>
            <a:ext cx="0" cy="264119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21497E6-A373-41F0-A232-17EF7928E78B}"/>
              </a:ext>
            </a:extLst>
          </p:cNvPr>
          <p:cNvCxnSpPr>
            <a:cxnSpLocks/>
          </p:cNvCxnSpPr>
          <p:nvPr/>
        </p:nvCxnSpPr>
        <p:spPr>
          <a:xfrm flipH="1">
            <a:off x="2142699" y="2088107"/>
            <a:ext cx="2634018" cy="352830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AA69E904-2D34-4564-B6D0-DD389D0A7875}"/>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92474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DB7A676-5163-44F3-A797-B292ED6C9BC1}"/>
              </a:ext>
            </a:extLst>
          </p:cNvPr>
          <p:cNvSpPr/>
          <p:nvPr/>
        </p:nvSpPr>
        <p:spPr>
          <a:xfrm>
            <a:off x="103032" y="51516"/>
            <a:ext cx="12192000" cy="1077218"/>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Here is a hexagon. Draw two straight lines across the hexagon to make two triangles and two quadrilaterals.</a:t>
            </a:r>
          </a:p>
        </p:txBody>
      </p:sp>
      <p:pic>
        <p:nvPicPr>
          <p:cNvPr id="3" name="Picture 2" descr="https://app.doublestruck.eu/content/K2_REAS/HTML/Q/Q15A13_files/image002.jpg">
            <a:extLst>
              <a:ext uri="{FF2B5EF4-FFF2-40B4-BE49-F238E27FC236}">
                <a16:creationId xmlns:a16="http://schemas.microsoft.com/office/drawing/2014/main" id="{9BA13A47-B042-41B1-8895-872E326E6B8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56591" y="1424608"/>
            <a:ext cx="5247862" cy="4856922"/>
          </a:xfrm>
          <a:prstGeom prst="rect">
            <a:avLst/>
          </a:prstGeom>
          <a:noFill/>
          <a:ln>
            <a:noFill/>
          </a:ln>
        </p:spPr>
      </p:pic>
      <p:sp>
        <p:nvSpPr>
          <p:cNvPr id="4" name="Rectangle 3">
            <a:extLst>
              <a:ext uri="{FF2B5EF4-FFF2-40B4-BE49-F238E27FC236}">
                <a16:creationId xmlns:a16="http://schemas.microsoft.com/office/drawing/2014/main" id="{E0AC94A2-0FF3-4E10-9DB1-1EC32B534022}"/>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cxnSp>
        <p:nvCxnSpPr>
          <p:cNvPr id="5" name="Straight Connector 4">
            <a:extLst>
              <a:ext uri="{FF2B5EF4-FFF2-40B4-BE49-F238E27FC236}">
                <a16:creationId xmlns:a16="http://schemas.microsoft.com/office/drawing/2014/main" id="{6D7E5669-1751-4453-8D79-4EAA79DF4752}"/>
              </a:ext>
            </a:extLst>
          </p:cNvPr>
          <p:cNvCxnSpPr>
            <a:cxnSpLocks/>
          </p:cNvCxnSpPr>
          <p:nvPr/>
        </p:nvCxnSpPr>
        <p:spPr>
          <a:xfrm>
            <a:off x="1935532" y="1575581"/>
            <a:ext cx="2518116" cy="466374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1F927FA-F877-4911-BD9F-231A96EAF4D4}"/>
              </a:ext>
            </a:extLst>
          </p:cNvPr>
          <p:cNvCxnSpPr>
            <a:cxnSpLocks/>
          </p:cNvCxnSpPr>
          <p:nvPr/>
        </p:nvCxnSpPr>
        <p:spPr>
          <a:xfrm flipH="1">
            <a:off x="694369" y="3894221"/>
            <a:ext cx="5017168"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275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584775"/>
          </a:xfrm>
          <a:prstGeom prst="rect">
            <a:avLst/>
          </a:prstGeom>
        </p:spPr>
        <p:txBody>
          <a:bodyPr wrap="square">
            <a:spAutoFit/>
          </a:bodyPr>
          <a:lstStyle/>
          <a:p>
            <a:r>
              <a:rPr lang="en-US" sz="3200" b="1" dirty="0"/>
              <a:t>Join the dots to make a pentagon with only one right angle.</a:t>
            </a:r>
          </a:p>
        </p:txBody>
      </p:sp>
      <p:pic>
        <p:nvPicPr>
          <p:cNvPr id="24578" name="Picture 2">
            <a:extLst>
              <a:ext uri="{FF2B5EF4-FFF2-40B4-BE49-F238E27FC236}">
                <a16:creationId xmlns:a16="http://schemas.microsoft.com/office/drawing/2014/main" id="{913435F5-37DC-4329-824C-E8AA0F9F8B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0607" y="766202"/>
            <a:ext cx="2260333" cy="2260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a:extLst>
              <a:ext uri="{FF2B5EF4-FFF2-40B4-BE49-F238E27FC236}">
                <a16:creationId xmlns:a16="http://schemas.microsoft.com/office/drawing/2014/main" id="{CD9A0069-5DD9-45FA-BCC2-42163F918C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0607" y="4176957"/>
            <a:ext cx="2260333" cy="2260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D11756E7-EE3E-4D4F-8E9B-2841A8DF7D48}"/>
              </a:ext>
            </a:extLst>
          </p:cNvPr>
          <p:cNvSpPr/>
          <p:nvPr/>
        </p:nvSpPr>
        <p:spPr>
          <a:xfrm>
            <a:off x="56122" y="3429000"/>
            <a:ext cx="11843957" cy="584775"/>
          </a:xfrm>
          <a:prstGeom prst="rect">
            <a:avLst/>
          </a:prstGeom>
        </p:spPr>
        <p:txBody>
          <a:bodyPr wrap="square">
            <a:spAutoFit/>
          </a:bodyPr>
          <a:lstStyle/>
          <a:p>
            <a:r>
              <a:rPr lang="en-US" sz="3200" b="1" dirty="0"/>
              <a:t>Now join the dots to make a pentagon with exactly two right angles. </a:t>
            </a:r>
          </a:p>
        </p:txBody>
      </p:sp>
      <p:cxnSp>
        <p:nvCxnSpPr>
          <p:cNvPr id="7" name="Straight Connector 6">
            <a:extLst>
              <a:ext uri="{FF2B5EF4-FFF2-40B4-BE49-F238E27FC236}">
                <a16:creationId xmlns:a16="http://schemas.microsoft.com/office/drawing/2014/main" id="{4313C456-6EAC-4F95-A8DF-EB60EF103BCE}"/>
              </a:ext>
            </a:extLst>
          </p:cNvPr>
          <p:cNvCxnSpPr>
            <a:cxnSpLocks/>
          </p:cNvCxnSpPr>
          <p:nvPr/>
        </p:nvCxnSpPr>
        <p:spPr>
          <a:xfrm flipH="1">
            <a:off x="2530608" y="798860"/>
            <a:ext cx="226033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E4D42BD-F9AA-42A8-ABB0-67CD49FF168C}"/>
              </a:ext>
            </a:extLst>
          </p:cNvPr>
          <p:cNvCxnSpPr>
            <a:cxnSpLocks/>
          </p:cNvCxnSpPr>
          <p:nvPr/>
        </p:nvCxnSpPr>
        <p:spPr>
          <a:xfrm flipV="1">
            <a:off x="2579594" y="798861"/>
            <a:ext cx="0" cy="222767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12EADC6-7A23-4B4E-AF98-6A431B07EDF6}"/>
              </a:ext>
            </a:extLst>
          </p:cNvPr>
          <p:cNvCxnSpPr>
            <a:cxnSpLocks/>
          </p:cNvCxnSpPr>
          <p:nvPr/>
        </p:nvCxnSpPr>
        <p:spPr>
          <a:xfrm flipV="1">
            <a:off x="2579594" y="2253343"/>
            <a:ext cx="1437235" cy="77319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A68403D-B050-40AA-867B-5C3B4E2887EA}"/>
              </a:ext>
            </a:extLst>
          </p:cNvPr>
          <p:cNvCxnSpPr>
            <a:cxnSpLocks/>
          </p:cNvCxnSpPr>
          <p:nvPr/>
        </p:nvCxnSpPr>
        <p:spPr>
          <a:xfrm>
            <a:off x="4033158" y="1502228"/>
            <a:ext cx="0" cy="73478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A14B107-867D-4C17-B731-55C878984140}"/>
              </a:ext>
            </a:extLst>
          </p:cNvPr>
          <p:cNvCxnSpPr>
            <a:cxnSpLocks/>
          </p:cNvCxnSpPr>
          <p:nvPr/>
        </p:nvCxnSpPr>
        <p:spPr>
          <a:xfrm flipH="1">
            <a:off x="4033158" y="798860"/>
            <a:ext cx="757782" cy="70336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7C4D348-541D-4363-89C0-3851ED913622}"/>
              </a:ext>
            </a:extLst>
          </p:cNvPr>
          <p:cNvCxnSpPr>
            <a:cxnSpLocks/>
          </p:cNvCxnSpPr>
          <p:nvPr/>
        </p:nvCxnSpPr>
        <p:spPr>
          <a:xfrm flipH="1">
            <a:off x="2535730" y="4209615"/>
            <a:ext cx="226033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5DFF304-E892-4B4A-9DCC-CDF1FE4E214E}"/>
              </a:ext>
            </a:extLst>
          </p:cNvPr>
          <p:cNvCxnSpPr>
            <a:cxnSpLocks/>
          </p:cNvCxnSpPr>
          <p:nvPr/>
        </p:nvCxnSpPr>
        <p:spPr>
          <a:xfrm flipV="1">
            <a:off x="2573958" y="4198858"/>
            <a:ext cx="0" cy="222767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F5A9509-CCB8-4713-BD1A-EA55B91617C3}"/>
              </a:ext>
            </a:extLst>
          </p:cNvPr>
          <p:cNvCxnSpPr>
            <a:cxnSpLocks/>
          </p:cNvCxnSpPr>
          <p:nvPr/>
        </p:nvCxnSpPr>
        <p:spPr>
          <a:xfrm flipH="1">
            <a:off x="2546936" y="6390590"/>
            <a:ext cx="224400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846852F-D127-40AA-AD4A-6D713496E3CB}"/>
              </a:ext>
            </a:extLst>
          </p:cNvPr>
          <p:cNvCxnSpPr>
            <a:cxnSpLocks/>
          </p:cNvCxnSpPr>
          <p:nvPr/>
        </p:nvCxnSpPr>
        <p:spPr>
          <a:xfrm flipH="1" flipV="1">
            <a:off x="4033158" y="4943139"/>
            <a:ext cx="716344" cy="144745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E6F83C0-42B1-41C2-804A-49BCB600F339}"/>
              </a:ext>
            </a:extLst>
          </p:cNvPr>
          <p:cNvCxnSpPr>
            <a:cxnSpLocks/>
          </p:cNvCxnSpPr>
          <p:nvPr/>
        </p:nvCxnSpPr>
        <p:spPr>
          <a:xfrm flipV="1">
            <a:off x="4033158" y="4209615"/>
            <a:ext cx="741645" cy="73352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75843AAD-F3D4-4BDB-B010-2C6C31771D6A}"/>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2203373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EBA9B5-F6DC-4575-94D7-26C7291EED27}"/>
              </a:ext>
            </a:extLst>
          </p:cNvPr>
          <p:cNvPicPr>
            <a:picLocks noChangeAspect="1"/>
          </p:cNvPicPr>
          <p:nvPr/>
        </p:nvPicPr>
        <p:blipFill>
          <a:blip r:embed="rId3"/>
          <a:stretch>
            <a:fillRect/>
          </a:stretch>
        </p:blipFill>
        <p:spPr>
          <a:xfrm>
            <a:off x="5713924" y="3134617"/>
            <a:ext cx="4730842" cy="3396362"/>
          </a:xfrm>
          <a:prstGeom prst="rect">
            <a:avLst/>
          </a:prstGeom>
        </p:spPr>
      </p:pic>
      <p:sp>
        <p:nvSpPr>
          <p:cNvPr id="4" name="Rectangle 3">
            <a:extLst>
              <a:ext uri="{FF2B5EF4-FFF2-40B4-BE49-F238E27FC236}">
                <a16:creationId xmlns:a16="http://schemas.microsoft.com/office/drawing/2014/main" id="{A44B7F04-BB1B-485E-8C4A-28FEBA7246DE}"/>
              </a:ext>
            </a:extLst>
          </p:cNvPr>
          <p:cNvSpPr/>
          <p:nvPr/>
        </p:nvSpPr>
        <p:spPr>
          <a:xfrm>
            <a:off x="56122" y="49999"/>
            <a:ext cx="12079318" cy="3539430"/>
          </a:xfrm>
          <a:prstGeom prst="rect">
            <a:avLst/>
          </a:prstGeom>
        </p:spPr>
        <p:txBody>
          <a:bodyPr wrap="square">
            <a:spAutoFit/>
          </a:bodyPr>
          <a:lstStyle/>
          <a:p>
            <a:r>
              <a:rPr lang="en-US" sz="3200" b="1" dirty="0"/>
              <a:t>Adam has this rectangular piece of card. It is marked with grid lines.</a:t>
            </a:r>
            <a:endParaRPr lang="en-GB" sz="3200" b="1" dirty="0"/>
          </a:p>
          <a:p>
            <a:r>
              <a:rPr lang="en-US" sz="3200" b="1" dirty="0"/>
              <a:t>Adam makes two straight cuts along the grid lines. </a:t>
            </a:r>
          </a:p>
          <a:p>
            <a:r>
              <a:rPr lang="en-US" sz="3200" b="1" dirty="0"/>
              <a:t>The two cuts divide the rectangle into 3 shapes: </a:t>
            </a:r>
          </a:p>
          <a:p>
            <a:r>
              <a:rPr lang="en-US" sz="3200" b="1" dirty="0"/>
              <a:t>• 2 squares of different size, and </a:t>
            </a:r>
          </a:p>
          <a:p>
            <a:r>
              <a:rPr lang="en-US" sz="3200" b="1" dirty="0"/>
              <a:t>• 1 rectangle. </a:t>
            </a:r>
          </a:p>
          <a:p>
            <a:r>
              <a:rPr lang="en-US" sz="3200" b="1" dirty="0"/>
              <a:t>Using the grid lines, draw two lines that show where Adam could have made his cuts. Use a ruler.</a:t>
            </a:r>
            <a:endParaRPr lang="en-GB" sz="3200" b="1" dirty="0"/>
          </a:p>
        </p:txBody>
      </p:sp>
      <p:sp>
        <p:nvSpPr>
          <p:cNvPr id="5" name="Rectangle 4">
            <a:extLst>
              <a:ext uri="{FF2B5EF4-FFF2-40B4-BE49-F238E27FC236}">
                <a16:creationId xmlns:a16="http://schemas.microsoft.com/office/drawing/2014/main" id="{7D14724F-CAD2-4A30-96DA-437BC7FAA48C}"/>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Connector 5">
            <a:extLst>
              <a:ext uri="{FF2B5EF4-FFF2-40B4-BE49-F238E27FC236}">
                <a16:creationId xmlns:a16="http://schemas.microsoft.com/office/drawing/2014/main" id="{C023C9E3-4AAF-4218-86D2-68C891BD2311}"/>
              </a:ext>
            </a:extLst>
          </p:cNvPr>
          <p:cNvCxnSpPr>
            <a:cxnSpLocks/>
          </p:cNvCxnSpPr>
          <p:nvPr/>
        </p:nvCxnSpPr>
        <p:spPr>
          <a:xfrm>
            <a:off x="9083731" y="3143277"/>
            <a:ext cx="0" cy="332053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3370FD6-9A26-4C14-B570-FFB9B2B567E5}"/>
              </a:ext>
            </a:extLst>
          </p:cNvPr>
          <p:cNvCxnSpPr>
            <a:cxnSpLocks/>
          </p:cNvCxnSpPr>
          <p:nvPr/>
        </p:nvCxnSpPr>
        <p:spPr>
          <a:xfrm>
            <a:off x="9083731" y="4492364"/>
            <a:ext cx="1314638"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6F1BF40-54B6-4F0C-A4AC-A1DD3662563D}"/>
              </a:ext>
            </a:extLst>
          </p:cNvPr>
          <p:cNvCxnSpPr>
            <a:cxnSpLocks/>
          </p:cNvCxnSpPr>
          <p:nvPr/>
        </p:nvCxnSpPr>
        <p:spPr>
          <a:xfrm>
            <a:off x="7083481" y="3172344"/>
            <a:ext cx="0" cy="332053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4FFD37B-5B1D-4699-9A45-16720AB536D8}"/>
              </a:ext>
            </a:extLst>
          </p:cNvPr>
          <p:cNvCxnSpPr>
            <a:cxnSpLocks/>
          </p:cNvCxnSpPr>
          <p:nvPr/>
        </p:nvCxnSpPr>
        <p:spPr>
          <a:xfrm>
            <a:off x="5749981" y="4502381"/>
            <a:ext cx="1314638"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7653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par>
                                <p:cTn id="18" presetID="10" presetClass="exit" presetSubtype="0" fill="hold" nodeType="withEffect">
                                  <p:stCondLst>
                                    <p:cond delay="0"/>
                                  </p:stCondLst>
                                  <p:childTnLst>
                                    <p:animEffect transition="out" filter="fade">
                                      <p:cBhvr>
                                        <p:cTn id="19" dur="500"/>
                                        <p:tgtEl>
                                          <p:spTgt spid="8"/>
                                        </p:tgtEl>
                                      </p:cBhvr>
                                    </p:animEffect>
                                    <p:set>
                                      <p:cBhvr>
                                        <p:cTn id="20" dur="1" fill="hold">
                                          <p:stCondLst>
                                            <p:cond delay="499"/>
                                          </p:stCondLst>
                                        </p:cTn>
                                        <p:tgtEl>
                                          <p:spTgt spid="8"/>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50000" decel="50000" fill="hold" nodeType="clickEffect">
                                  <p:stCondLst>
                                    <p:cond delay="0"/>
                                  </p:stCondLst>
                                  <p:childTnLst>
                                    <p:animMotion origin="layout" path="M -8.33333E-7 -1.48148E-6 L -8.33333E-7 0.09514 " pathEditMode="relative" rAng="0" ptsTypes="AA">
                                      <p:cBhvr>
                                        <p:cTn id="34" dur="2000" fill="hold"/>
                                        <p:tgtEl>
                                          <p:spTgt spid="14"/>
                                        </p:tgtEl>
                                        <p:attrNameLst>
                                          <p:attrName>ppt_x</p:attrName>
                                          <p:attrName>ppt_y</p:attrName>
                                        </p:attrNameLst>
                                      </p:cBhvr>
                                      <p:rCtr x="0" y="47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4799213" cy="1077218"/>
          </a:xfrm>
          <a:prstGeom prst="rect">
            <a:avLst/>
          </a:prstGeom>
        </p:spPr>
        <p:txBody>
          <a:bodyPr wrap="square">
            <a:spAutoFit/>
          </a:bodyPr>
          <a:lstStyle/>
          <a:p>
            <a:r>
              <a:rPr lang="en-US" sz="3200" b="1" dirty="0"/>
              <a:t>Here is an equilateral triangle drawn on a circle.</a:t>
            </a:r>
          </a:p>
        </p:txBody>
      </p:sp>
      <p:pic>
        <p:nvPicPr>
          <p:cNvPr id="204802" name="Picture 2">
            <a:extLst>
              <a:ext uri="{FF2B5EF4-FFF2-40B4-BE49-F238E27FC236}">
                <a16:creationId xmlns:a16="http://schemas.microsoft.com/office/drawing/2014/main" id="{C3A998C4-03EA-4F4E-8E53-1AC60F4F70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521" y="1241425"/>
            <a:ext cx="3640428" cy="3622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525D5BA4-B026-4A2A-8FC3-1ADFCC9868A2}"/>
              </a:ext>
            </a:extLst>
          </p:cNvPr>
          <p:cNvSpPr/>
          <p:nvPr/>
        </p:nvSpPr>
        <p:spPr>
          <a:xfrm>
            <a:off x="5707801" y="50000"/>
            <a:ext cx="5110453" cy="1077218"/>
          </a:xfrm>
          <a:prstGeom prst="rect">
            <a:avLst/>
          </a:prstGeom>
        </p:spPr>
        <p:txBody>
          <a:bodyPr wrap="square">
            <a:spAutoFit/>
          </a:bodyPr>
          <a:lstStyle/>
          <a:p>
            <a:r>
              <a:rPr lang="en-US" sz="3200" b="1" dirty="0"/>
              <a:t>Use a ruler to draw a regular hexagon on this circle.</a:t>
            </a:r>
          </a:p>
        </p:txBody>
      </p:sp>
      <p:pic>
        <p:nvPicPr>
          <p:cNvPr id="204803" name="Picture 3">
            <a:extLst>
              <a:ext uri="{FF2B5EF4-FFF2-40B4-BE49-F238E27FC236}">
                <a16:creationId xmlns:a16="http://schemas.microsoft.com/office/drawing/2014/main" id="{338FBB6B-16BF-49CF-AA28-0C8CB24E88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241425"/>
            <a:ext cx="3640428" cy="3622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6BCC3D46-9BB1-4BAD-BE2D-9AAFE7D0B327}"/>
              </a:ext>
            </a:extLst>
          </p:cNvPr>
          <p:cNvSpPr/>
          <p:nvPr/>
        </p:nvSpPr>
        <p:spPr>
          <a:xfrm>
            <a:off x="4125354" y="5354965"/>
            <a:ext cx="7800537" cy="523220"/>
          </a:xfrm>
          <a:prstGeom prst="rect">
            <a:avLst/>
          </a:prstGeom>
        </p:spPr>
        <p:txBody>
          <a:bodyPr wrap="square">
            <a:spAutoFit/>
          </a:bodyPr>
          <a:lstStyle/>
          <a:p>
            <a:r>
              <a:rPr lang="en-GB" sz="2800" b="1" dirty="0">
                <a:solidFill>
                  <a:srgbClr val="FF0000"/>
                </a:solidFill>
                <a:latin typeface="Calibri" panose="020F0502020204030204" pitchFamily="34" charset="0"/>
              </a:rPr>
              <a:t>12 points ÷ 6 = 2 points from one vertex to the next</a:t>
            </a:r>
          </a:p>
        </p:txBody>
      </p:sp>
      <p:sp>
        <p:nvSpPr>
          <p:cNvPr id="8" name="Oval 7">
            <a:extLst>
              <a:ext uri="{FF2B5EF4-FFF2-40B4-BE49-F238E27FC236}">
                <a16:creationId xmlns:a16="http://schemas.microsoft.com/office/drawing/2014/main" id="{A8483081-0777-43CD-9D22-DFA335E7B2D4}"/>
              </a:ext>
            </a:extLst>
          </p:cNvPr>
          <p:cNvSpPr/>
          <p:nvPr/>
        </p:nvSpPr>
        <p:spPr>
          <a:xfrm>
            <a:off x="8704675" y="1485802"/>
            <a:ext cx="128207" cy="13292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2DDD754D-AEBD-418E-8C88-953AAE93940A}"/>
              </a:ext>
            </a:extLst>
          </p:cNvPr>
          <p:cNvSpPr/>
          <p:nvPr/>
        </p:nvSpPr>
        <p:spPr>
          <a:xfrm>
            <a:off x="9582189" y="2975467"/>
            <a:ext cx="128207" cy="13292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8A4946CE-0164-4296-8AA3-FA4037720AE5}"/>
              </a:ext>
            </a:extLst>
          </p:cNvPr>
          <p:cNvSpPr/>
          <p:nvPr/>
        </p:nvSpPr>
        <p:spPr>
          <a:xfrm>
            <a:off x="8704675" y="4465757"/>
            <a:ext cx="128207" cy="13292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96DD876C-45E8-4BCA-97A0-B24926273BDA}"/>
              </a:ext>
            </a:extLst>
          </p:cNvPr>
          <p:cNvSpPr/>
          <p:nvPr/>
        </p:nvSpPr>
        <p:spPr>
          <a:xfrm>
            <a:off x="6990262" y="4455268"/>
            <a:ext cx="128207" cy="13292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BE193E7E-9B65-4A6A-9902-34FEC7753B51}"/>
              </a:ext>
            </a:extLst>
          </p:cNvPr>
          <p:cNvSpPr/>
          <p:nvPr/>
        </p:nvSpPr>
        <p:spPr>
          <a:xfrm>
            <a:off x="6127530" y="2974034"/>
            <a:ext cx="128207" cy="13292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3F52F3A2-2356-44BA-943F-570D0CF82B9D}"/>
              </a:ext>
            </a:extLst>
          </p:cNvPr>
          <p:cNvSpPr/>
          <p:nvPr/>
        </p:nvSpPr>
        <p:spPr>
          <a:xfrm>
            <a:off x="6980634" y="1476954"/>
            <a:ext cx="128207" cy="13292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Hexagon 3">
            <a:extLst>
              <a:ext uri="{FF2B5EF4-FFF2-40B4-BE49-F238E27FC236}">
                <a16:creationId xmlns:a16="http://schemas.microsoft.com/office/drawing/2014/main" id="{A498B79C-10FE-4932-9FAA-882B17D992DC}"/>
              </a:ext>
            </a:extLst>
          </p:cNvPr>
          <p:cNvSpPr/>
          <p:nvPr/>
        </p:nvSpPr>
        <p:spPr>
          <a:xfrm>
            <a:off x="6182167" y="1532906"/>
            <a:ext cx="3454658" cy="2997530"/>
          </a:xfrm>
          <a:prstGeom prst="hexagon">
            <a:avLst>
              <a:gd name="adj" fmla="val 28452"/>
              <a:gd name="vf" fmla="val 115470"/>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D5F042EB-C2B9-4080-9674-9950B8DF9681}"/>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26535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12" grpId="0" animBg="1"/>
      <p:bldP spid="13" grpId="0" animBg="1"/>
      <p:bldP spid="4"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AF6FB52-2874-49A9-9D25-B8EEDDD41A31}"/>
              </a:ext>
            </a:extLst>
          </p:cNvPr>
          <p:cNvSpPr/>
          <p:nvPr/>
        </p:nvSpPr>
        <p:spPr>
          <a:xfrm>
            <a:off x="103031" y="51516"/>
            <a:ext cx="5694609" cy="2062103"/>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There are twelve points marked around this circle. The points are equally spaced. </a:t>
            </a:r>
            <a:r>
              <a:rPr lang="en-GB" sz="3200" b="1" dirty="0">
                <a:latin typeface="Calibri" panose="020F0502020204030204" pitchFamily="34" charset="0"/>
                <a:ea typeface="Calibri" panose="020F0502020204030204" pitchFamily="34" charset="0"/>
                <a:cs typeface="Times New Roman" panose="02020603050405020304" pitchFamily="18" charset="0"/>
              </a:rPr>
              <a:t>Join 3 points to make an equilateral triangle.</a:t>
            </a:r>
            <a:endParaRPr lang="en-GB" sz="3200" b="1" dirty="0">
              <a:latin typeface="Calibri" panose="020F0502020204030204" pitchFamily="34" charset="0"/>
            </a:endParaRPr>
          </a:p>
        </p:txBody>
      </p:sp>
      <p:grpSp>
        <p:nvGrpSpPr>
          <p:cNvPr id="3" name="Group 2">
            <a:extLst>
              <a:ext uri="{FF2B5EF4-FFF2-40B4-BE49-F238E27FC236}">
                <a16:creationId xmlns:a16="http://schemas.microsoft.com/office/drawing/2014/main" id="{DFA5CBD7-6CC6-4C72-B5B2-364805399767}"/>
              </a:ext>
            </a:extLst>
          </p:cNvPr>
          <p:cNvGrpSpPr/>
          <p:nvPr/>
        </p:nvGrpSpPr>
        <p:grpSpPr>
          <a:xfrm>
            <a:off x="5973469" y="650036"/>
            <a:ext cx="5665201" cy="5592146"/>
            <a:chOff x="5973469" y="650036"/>
            <a:chExt cx="5665201" cy="5592146"/>
          </a:xfrm>
        </p:grpSpPr>
        <p:sp>
          <p:nvSpPr>
            <p:cNvPr id="4" name="Oval 3">
              <a:extLst>
                <a:ext uri="{FF2B5EF4-FFF2-40B4-BE49-F238E27FC236}">
                  <a16:creationId xmlns:a16="http://schemas.microsoft.com/office/drawing/2014/main" id="{4569DCE8-38F8-4AA8-AC6A-43A7F98CDFC3}"/>
                </a:ext>
              </a:extLst>
            </p:cNvPr>
            <p:cNvSpPr/>
            <p:nvPr/>
          </p:nvSpPr>
          <p:spPr>
            <a:xfrm>
              <a:off x="6096000" y="777290"/>
              <a:ext cx="5420139" cy="5303419"/>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B37DED5A-2BFC-44D0-BFBD-339B0195EA12}"/>
                </a:ext>
              </a:extLst>
            </p:cNvPr>
            <p:cNvSpPr/>
            <p:nvPr/>
          </p:nvSpPr>
          <p:spPr>
            <a:xfrm>
              <a:off x="7267697" y="1004671"/>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1645DBF8-A4A9-4289-804B-ACED5BA560AE}"/>
                </a:ext>
              </a:extLst>
            </p:cNvPr>
            <p:cNvSpPr/>
            <p:nvPr/>
          </p:nvSpPr>
          <p:spPr>
            <a:xfrm>
              <a:off x="8611393" y="650036"/>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713392A7-A3D0-4A0B-9EF6-DFB0BAC27F3D}"/>
                </a:ext>
              </a:extLst>
            </p:cNvPr>
            <p:cNvSpPr/>
            <p:nvPr/>
          </p:nvSpPr>
          <p:spPr>
            <a:xfrm>
              <a:off x="9974407" y="946605"/>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A3F50358-F5AE-485C-B756-384668CC88DA}"/>
                </a:ext>
              </a:extLst>
            </p:cNvPr>
            <p:cNvSpPr/>
            <p:nvPr/>
          </p:nvSpPr>
          <p:spPr>
            <a:xfrm>
              <a:off x="6310368" y="2019489"/>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2B885794-79A6-4D42-B45C-C8221608CC35}"/>
                </a:ext>
              </a:extLst>
            </p:cNvPr>
            <p:cNvSpPr/>
            <p:nvPr/>
          </p:nvSpPr>
          <p:spPr>
            <a:xfrm>
              <a:off x="5973469" y="3388105"/>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6955A2DA-E0B6-4656-AC5E-FCAA9C8CF748}"/>
                </a:ext>
              </a:extLst>
            </p:cNvPr>
            <p:cNvSpPr/>
            <p:nvPr/>
          </p:nvSpPr>
          <p:spPr>
            <a:xfrm>
              <a:off x="6389886" y="4735502"/>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7E0420B2-BFE5-4D6A-8359-DE59E91940D1}"/>
                </a:ext>
              </a:extLst>
            </p:cNvPr>
            <p:cNvSpPr/>
            <p:nvPr/>
          </p:nvSpPr>
          <p:spPr>
            <a:xfrm>
              <a:off x="7403531" y="5636185"/>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DEC311BF-2D86-4129-920D-DF3196493CFA}"/>
                </a:ext>
              </a:extLst>
            </p:cNvPr>
            <p:cNvSpPr/>
            <p:nvPr/>
          </p:nvSpPr>
          <p:spPr>
            <a:xfrm>
              <a:off x="8743965" y="5959809"/>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4A2DFBF4-C61F-4BF3-AB2B-60D7249657D1}"/>
                </a:ext>
              </a:extLst>
            </p:cNvPr>
            <p:cNvSpPr/>
            <p:nvPr/>
          </p:nvSpPr>
          <p:spPr>
            <a:xfrm>
              <a:off x="10060365" y="5601125"/>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12852FAB-98EB-48AA-B184-4E0B99363929}"/>
                </a:ext>
              </a:extLst>
            </p:cNvPr>
            <p:cNvSpPr/>
            <p:nvPr/>
          </p:nvSpPr>
          <p:spPr>
            <a:xfrm>
              <a:off x="11059030" y="4576911"/>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897DA4F3-9336-4469-9238-6651EFE8AA81}"/>
                </a:ext>
              </a:extLst>
            </p:cNvPr>
            <p:cNvSpPr/>
            <p:nvPr/>
          </p:nvSpPr>
          <p:spPr>
            <a:xfrm>
              <a:off x="11367001" y="3228179"/>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6D0088B3-9689-4730-8550-522100392E5B}"/>
                </a:ext>
              </a:extLst>
            </p:cNvPr>
            <p:cNvSpPr/>
            <p:nvPr/>
          </p:nvSpPr>
          <p:spPr>
            <a:xfrm>
              <a:off x="10965610" y="1888144"/>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 name="Rectangle 16">
            <a:extLst>
              <a:ext uri="{FF2B5EF4-FFF2-40B4-BE49-F238E27FC236}">
                <a16:creationId xmlns:a16="http://schemas.microsoft.com/office/drawing/2014/main" id="{CE761FD2-F34A-4B42-A540-40369DF06CE6}"/>
              </a:ext>
            </a:extLst>
          </p:cNvPr>
          <p:cNvSpPr/>
          <p:nvPr/>
        </p:nvSpPr>
        <p:spPr>
          <a:xfrm>
            <a:off x="103032" y="2704959"/>
            <a:ext cx="5420139" cy="954107"/>
          </a:xfrm>
          <a:prstGeom prst="rect">
            <a:avLst/>
          </a:prstGeom>
        </p:spPr>
        <p:txBody>
          <a:bodyPr wrap="square">
            <a:spAutoFit/>
          </a:bodyPr>
          <a:lstStyle/>
          <a:p>
            <a:r>
              <a:rPr lang="en-GB" sz="2800" dirty="0">
                <a:solidFill>
                  <a:srgbClr val="FF0000"/>
                </a:solidFill>
                <a:latin typeface="Calibri" panose="020F0502020204030204" pitchFamily="34" charset="0"/>
              </a:rPr>
              <a:t>The sides of an equilateral triangle are the same length. </a:t>
            </a:r>
          </a:p>
        </p:txBody>
      </p:sp>
      <p:sp>
        <p:nvSpPr>
          <p:cNvPr id="18" name="Rectangle 17">
            <a:extLst>
              <a:ext uri="{FF2B5EF4-FFF2-40B4-BE49-F238E27FC236}">
                <a16:creationId xmlns:a16="http://schemas.microsoft.com/office/drawing/2014/main" id="{10C61F9C-5684-4AAE-8E6D-AF59183C1E9C}"/>
              </a:ext>
            </a:extLst>
          </p:cNvPr>
          <p:cNvSpPr/>
          <p:nvPr/>
        </p:nvSpPr>
        <p:spPr>
          <a:xfrm>
            <a:off x="113264" y="3805928"/>
            <a:ext cx="5234121" cy="954107"/>
          </a:xfrm>
          <a:prstGeom prst="rect">
            <a:avLst/>
          </a:prstGeom>
        </p:spPr>
        <p:txBody>
          <a:bodyPr wrap="square">
            <a:spAutoFit/>
          </a:bodyPr>
          <a:lstStyle/>
          <a:p>
            <a:r>
              <a:rPr lang="en-GB" sz="2800" b="1" dirty="0">
                <a:solidFill>
                  <a:srgbClr val="FF0000"/>
                </a:solidFill>
                <a:latin typeface="Calibri" panose="020F0502020204030204" pitchFamily="34" charset="0"/>
              </a:rPr>
              <a:t>12 points ÷ 3 = 4 points from one vertex to the next</a:t>
            </a:r>
          </a:p>
        </p:txBody>
      </p:sp>
      <p:cxnSp>
        <p:nvCxnSpPr>
          <p:cNvPr id="19" name="Straight Connector 18">
            <a:extLst>
              <a:ext uri="{FF2B5EF4-FFF2-40B4-BE49-F238E27FC236}">
                <a16:creationId xmlns:a16="http://schemas.microsoft.com/office/drawing/2014/main" id="{5087544D-9A6F-47C1-8E19-6216416F6B26}"/>
              </a:ext>
            </a:extLst>
          </p:cNvPr>
          <p:cNvCxnSpPr>
            <a:cxnSpLocks/>
          </p:cNvCxnSpPr>
          <p:nvPr/>
        </p:nvCxnSpPr>
        <p:spPr>
          <a:xfrm flipV="1">
            <a:off x="6424861" y="2019489"/>
            <a:ext cx="4634169" cy="14118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8DFB5E0-AE9D-44FB-9FD0-CF3393F0CDD7}"/>
              </a:ext>
            </a:extLst>
          </p:cNvPr>
          <p:cNvCxnSpPr>
            <a:cxnSpLocks/>
          </p:cNvCxnSpPr>
          <p:nvPr/>
        </p:nvCxnSpPr>
        <p:spPr>
          <a:xfrm flipV="1">
            <a:off x="8883062" y="2019489"/>
            <a:ext cx="2175968" cy="406122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890BB9F-A8B7-4AF7-A2A2-4668407ECD21}"/>
              </a:ext>
            </a:extLst>
          </p:cNvPr>
          <p:cNvCxnSpPr>
            <a:cxnSpLocks/>
          </p:cNvCxnSpPr>
          <p:nvPr/>
        </p:nvCxnSpPr>
        <p:spPr>
          <a:xfrm>
            <a:off x="6424861" y="2160677"/>
            <a:ext cx="2458201" cy="392003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id="{5E8FAAC2-E42F-4A48-A8F7-84EBC6485F65}"/>
              </a:ext>
            </a:extLst>
          </p:cNvPr>
          <p:cNvSpPr/>
          <p:nvPr/>
        </p:nvSpPr>
        <p:spPr>
          <a:xfrm>
            <a:off x="6294284" y="2019489"/>
            <a:ext cx="271668" cy="28237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a:extLst>
              <a:ext uri="{FF2B5EF4-FFF2-40B4-BE49-F238E27FC236}">
                <a16:creationId xmlns:a16="http://schemas.microsoft.com/office/drawing/2014/main" id="{544B8147-F8E9-4FC5-A019-1A3841B86272}"/>
              </a:ext>
            </a:extLst>
          </p:cNvPr>
          <p:cNvSpPr/>
          <p:nvPr/>
        </p:nvSpPr>
        <p:spPr>
          <a:xfrm>
            <a:off x="10965611" y="1888145"/>
            <a:ext cx="271668" cy="28237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a:extLst>
              <a:ext uri="{FF2B5EF4-FFF2-40B4-BE49-F238E27FC236}">
                <a16:creationId xmlns:a16="http://schemas.microsoft.com/office/drawing/2014/main" id="{84A4BEB7-CDBC-4DBC-83DF-CBD3EC18029F}"/>
              </a:ext>
            </a:extLst>
          </p:cNvPr>
          <p:cNvSpPr/>
          <p:nvPr/>
        </p:nvSpPr>
        <p:spPr>
          <a:xfrm>
            <a:off x="8750021" y="5946374"/>
            <a:ext cx="271668" cy="28237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4FA5EAE3-DB3B-4600-83AC-418B73BB2919}"/>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44149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par>
                                <p:cTn id="33" presetID="10"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par>
                                <p:cTn id="36" presetID="10" presetClass="entr" presetSubtype="0" fill="hold"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8" grpId="0" animBg="1"/>
      <p:bldP spid="29" grpId="0" animBg="1"/>
      <p:bldP spid="30"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B1EA90-1D88-4B2B-BE16-D6CC9DE88DD6}"/>
              </a:ext>
            </a:extLst>
          </p:cNvPr>
          <p:cNvSpPr/>
          <p:nvPr/>
        </p:nvSpPr>
        <p:spPr>
          <a:xfrm>
            <a:off x="103032" y="51516"/>
            <a:ext cx="5556738" cy="2554545"/>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There are twelve points marked around this circle. The points are equally spaced. </a:t>
            </a:r>
            <a:r>
              <a:rPr lang="en-GB" sz="3200" b="1" dirty="0">
                <a:latin typeface="Calibri" panose="020F0502020204030204" pitchFamily="34" charset="0"/>
                <a:ea typeface="Calibri" panose="020F0502020204030204" pitchFamily="34" charset="0"/>
                <a:cs typeface="Times New Roman" panose="02020603050405020304" pitchFamily="18" charset="0"/>
              </a:rPr>
              <a:t>Join 3 points to make an isosceles triangle.</a:t>
            </a:r>
            <a:endParaRPr lang="en-GB" sz="3200" b="1" dirty="0">
              <a:latin typeface="Calibri" panose="020F0502020204030204" pitchFamily="34" charset="0"/>
            </a:endParaRPr>
          </a:p>
        </p:txBody>
      </p:sp>
      <p:grpSp>
        <p:nvGrpSpPr>
          <p:cNvPr id="3" name="Group 2">
            <a:extLst>
              <a:ext uri="{FF2B5EF4-FFF2-40B4-BE49-F238E27FC236}">
                <a16:creationId xmlns:a16="http://schemas.microsoft.com/office/drawing/2014/main" id="{A9D57AC6-3E0D-4652-995A-9F69996488A9}"/>
              </a:ext>
            </a:extLst>
          </p:cNvPr>
          <p:cNvGrpSpPr/>
          <p:nvPr/>
        </p:nvGrpSpPr>
        <p:grpSpPr>
          <a:xfrm>
            <a:off x="5973469" y="650036"/>
            <a:ext cx="5665201" cy="5592146"/>
            <a:chOff x="5973469" y="650036"/>
            <a:chExt cx="5665201" cy="5592146"/>
          </a:xfrm>
        </p:grpSpPr>
        <p:sp>
          <p:nvSpPr>
            <p:cNvPr id="4" name="Oval 3">
              <a:extLst>
                <a:ext uri="{FF2B5EF4-FFF2-40B4-BE49-F238E27FC236}">
                  <a16:creationId xmlns:a16="http://schemas.microsoft.com/office/drawing/2014/main" id="{3B832A3A-F133-482F-A31D-7BB57E44F653}"/>
                </a:ext>
              </a:extLst>
            </p:cNvPr>
            <p:cNvSpPr/>
            <p:nvPr/>
          </p:nvSpPr>
          <p:spPr>
            <a:xfrm>
              <a:off x="6096000" y="777290"/>
              <a:ext cx="5420139" cy="5303419"/>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B07EEB5F-B9E2-49A7-A7E4-7EE6632A014E}"/>
                </a:ext>
              </a:extLst>
            </p:cNvPr>
            <p:cNvSpPr/>
            <p:nvPr/>
          </p:nvSpPr>
          <p:spPr>
            <a:xfrm>
              <a:off x="7267697" y="1004671"/>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55F48C67-FC20-4464-9AA6-7E2C42B5E732}"/>
                </a:ext>
              </a:extLst>
            </p:cNvPr>
            <p:cNvSpPr/>
            <p:nvPr/>
          </p:nvSpPr>
          <p:spPr>
            <a:xfrm>
              <a:off x="8611393" y="650036"/>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3DE4AA8A-086D-4086-BE6E-F6B5000BFDC1}"/>
                </a:ext>
              </a:extLst>
            </p:cNvPr>
            <p:cNvSpPr/>
            <p:nvPr/>
          </p:nvSpPr>
          <p:spPr>
            <a:xfrm>
              <a:off x="9974407" y="946605"/>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EDF4458E-6D1D-40B9-B004-AAF45B2F5E82}"/>
                </a:ext>
              </a:extLst>
            </p:cNvPr>
            <p:cNvSpPr/>
            <p:nvPr/>
          </p:nvSpPr>
          <p:spPr>
            <a:xfrm>
              <a:off x="6310368" y="2019489"/>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71A3F578-C88B-4065-96DA-7E7BD0D4B883}"/>
                </a:ext>
              </a:extLst>
            </p:cNvPr>
            <p:cNvSpPr/>
            <p:nvPr/>
          </p:nvSpPr>
          <p:spPr>
            <a:xfrm>
              <a:off x="5973469" y="3388105"/>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A26368CD-C697-45EB-8EEA-BF96958D28FF}"/>
                </a:ext>
              </a:extLst>
            </p:cNvPr>
            <p:cNvSpPr/>
            <p:nvPr/>
          </p:nvSpPr>
          <p:spPr>
            <a:xfrm>
              <a:off x="6389886" y="4735502"/>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2549EBA0-016E-4EBD-B296-F66162856735}"/>
                </a:ext>
              </a:extLst>
            </p:cNvPr>
            <p:cNvSpPr/>
            <p:nvPr/>
          </p:nvSpPr>
          <p:spPr>
            <a:xfrm>
              <a:off x="7403531" y="5636185"/>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35816A94-233B-4A98-8884-A6EA89F3E948}"/>
                </a:ext>
              </a:extLst>
            </p:cNvPr>
            <p:cNvSpPr/>
            <p:nvPr/>
          </p:nvSpPr>
          <p:spPr>
            <a:xfrm>
              <a:off x="8743965" y="5959809"/>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BDB5031E-548D-4A2C-A79A-76B69762FB9C}"/>
                </a:ext>
              </a:extLst>
            </p:cNvPr>
            <p:cNvSpPr/>
            <p:nvPr/>
          </p:nvSpPr>
          <p:spPr>
            <a:xfrm>
              <a:off x="10060365" y="5601125"/>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45E97ABF-AF1A-4789-9A4F-3264D35E06FD}"/>
                </a:ext>
              </a:extLst>
            </p:cNvPr>
            <p:cNvSpPr/>
            <p:nvPr/>
          </p:nvSpPr>
          <p:spPr>
            <a:xfrm>
              <a:off x="11059030" y="4576911"/>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7E951403-5B75-4101-AE55-0ACD6AAD0D45}"/>
                </a:ext>
              </a:extLst>
            </p:cNvPr>
            <p:cNvSpPr/>
            <p:nvPr/>
          </p:nvSpPr>
          <p:spPr>
            <a:xfrm>
              <a:off x="11367001" y="3228179"/>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4E552A83-97BD-468F-8588-99233AE834F8}"/>
                </a:ext>
              </a:extLst>
            </p:cNvPr>
            <p:cNvSpPr/>
            <p:nvPr/>
          </p:nvSpPr>
          <p:spPr>
            <a:xfrm>
              <a:off x="10965610" y="1888144"/>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 name="Rectangle 16">
            <a:extLst>
              <a:ext uri="{FF2B5EF4-FFF2-40B4-BE49-F238E27FC236}">
                <a16:creationId xmlns:a16="http://schemas.microsoft.com/office/drawing/2014/main" id="{1F1DC465-D5B6-489D-8A6E-5B96C7A725C6}"/>
              </a:ext>
            </a:extLst>
          </p:cNvPr>
          <p:cNvSpPr/>
          <p:nvPr/>
        </p:nvSpPr>
        <p:spPr>
          <a:xfrm>
            <a:off x="103032" y="2704959"/>
            <a:ext cx="5420139" cy="954107"/>
          </a:xfrm>
          <a:prstGeom prst="rect">
            <a:avLst/>
          </a:prstGeom>
        </p:spPr>
        <p:txBody>
          <a:bodyPr wrap="square">
            <a:spAutoFit/>
          </a:bodyPr>
          <a:lstStyle/>
          <a:p>
            <a:r>
              <a:rPr lang="en-GB" sz="2800" dirty="0">
                <a:solidFill>
                  <a:srgbClr val="FF0000"/>
                </a:solidFill>
                <a:latin typeface="Calibri" panose="020F0502020204030204" pitchFamily="34" charset="0"/>
              </a:rPr>
              <a:t>Two sides of an isosceles triangle are the same length. </a:t>
            </a:r>
          </a:p>
        </p:txBody>
      </p:sp>
      <p:cxnSp>
        <p:nvCxnSpPr>
          <p:cNvPr id="18" name="Straight Connector 17">
            <a:extLst>
              <a:ext uri="{FF2B5EF4-FFF2-40B4-BE49-F238E27FC236}">
                <a16:creationId xmlns:a16="http://schemas.microsoft.com/office/drawing/2014/main" id="{7B22766C-27E4-475C-9801-1EB61EF78971}"/>
              </a:ext>
            </a:extLst>
          </p:cNvPr>
          <p:cNvCxnSpPr>
            <a:cxnSpLocks/>
            <a:stCxn id="11" idx="6"/>
            <a:endCxn id="13" idx="2"/>
          </p:cNvCxnSpPr>
          <p:nvPr/>
        </p:nvCxnSpPr>
        <p:spPr>
          <a:xfrm flipV="1">
            <a:off x="7675200" y="5742312"/>
            <a:ext cx="2385165" cy="3506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5922216-D989-420B-AD2C-DC068E6824EF}"/>
              </a:ext>
            </a:extLst>
          </p:cNvPr>
          <p:cNvCxnSpPr>
            <a:cxnSpLocks/>
          </p:cNvCxnSpPr>
          <p:nvPr/>
        </p:nvCxnSpPr>
        <p:spPr>
          <a:xfrm flipV="1">
            <a:off x="7536499" y="791222"/>
            <a:ext cx="1207466" cy="501680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A70B475-F888-4F17-ADD4-EF85073C8538}"/>
              </a:ext>
            </a:extLst>
          </p:cNvPr>
          <p:cNvCxnSpPr>
            <a:cxnSpLocks/>
          </p:cNvCxnSpPr>
          <p:nvPr/>
        </p:nvCxnSpPr>
        <p:spPr>
          <a:xfrm flipH="1" flipV="1">
            <a:off x="8752248" y="791223"/>
            <a:ext cx="1455624" cy="496502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579E1F5E-ED47-45B7-969A-2532D2377B3B}"/>
              </a:ext>
            </a:extLst>
          </p:cNvPr>
          <p:cNvSpPr/>
          <p:nvPr/>
        </p:nvSpPr>
        <p:spPr>
          <a:xfrm>
            <a:off x="8605265" y="669481"/>
            <a:ext cx="271668" cy="28237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a:extLst>
              <a:ext uri="{FF2B5EF4-FFF2-40B4-BE49-F238E27FC236}">
                <a16:creationId xmlns:a16="http://schemas.microsoft.com/office/drawing/2014/main" id="{788CDB84-0C8E-436F-BB8A-CFD2B0F9485D}"/>
              </a:ext>
            </a:extLst>
          </p:cNvPr>
          <p:cNvSpPr/>
          <p:nvPr/>
        </p:nvSpPr>
        <p:spPr>
          <a:xfrm>
            <a:off x="7411815" y="5633463"/>
            <a:ext cx="271668" cy="28237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a:extLst>
              <a:ext uri="{FF2B5EF4-FFF2-40B4-BE49-F238E27FC236}">
                <a16:creationId xmlns:a16="http://schemas.microsoft.com/office/drawing/2014/main" id="{B529BE9D-F80F-49CD-B6AB-56B0BEF3D420}"/>
              </a:ext>
            </a:extLst>
          </p:cNvPr>
          <p:cNvSpPr/>
          <p:nvPr/>
        </p:nvSpPr>
        <p:spPr>
          <a:xfrm>
            <a:off x="10058735" y="5633463"/>
            <a:ext cx="271668" cy="28237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F7AD2470-5003-48F0-AB77-B50C80D0DCC8}"/>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06807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par>
                                <p:cTn id="31" presetID="10"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9" grpId="0" animBg="1"/>
      <p:bldP spid="30" grpId="0" animBg="1"/>
      <p:bldP spid="31"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B1EA90-1D88-4B2B-BE16-D6CC9DE88DD6}"/>
              </a:ext>
            </a:extLst>
          </p:cNvPr>
          <p:cNvSpPr/>
          <p:nvPr/>
        </p:nvSpPr>
        <p:spPr>
          <a:xfrm>
            <a:off x="103032" y="51516"/>
            <a:ext cx="5556738" cy="2554545"/>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There are twelve points marked around this circle. The points are equally spaced. </a:t>
            </a:r>
            <a:r>
              <a:rPr lang="en-GB" sz="3200" b="1" dirty="0">
                <a:latin typeface="Calibri" panose="020F0502020204030204" pitchFamily="34" charset="0"/>
                <a:ea typeface="Calibri" panose="020F0502020204030204" pitchFamily="34" charset="0"/>
                <a:cs typeface="Times New Roman" panose="02020603050405020304" pitchFamily="18" charset="0"/>
              </a:rPr>
              <a:t>Join 3 points to make an isosceles triangle.</a:t>
            </a:r>
            <a:endParaRPr lang="en-GB" sz="3200" b="1" dirty="0">
              <a:latin typeface="Calibri" panose="020F0502020204030204" pitchFamily="34" charset="0"/>
            </a:endParaRPr>
          </a:p>
        </p:txBody>
      </p:sp>
      <p:grpSp>
        <p:nvGrpSpPr>
          <p:cNvPr id="3" name="Group 2">
            <a:extLst>
              <a:ext uri="{FF2B5EF4-FFF2-40B4-BE49-F238E27FC236}">
                <a16:creationId xmlns:a16="http://schemas.microsoft.com/office/drawing/2014/main" id="{A9D57AC6-3E0D-4652-995A-9F69996488A9}"/>
              </a:ext>
            </a:extLst>
          </p:cNvPr>
          <p:cNvGrpSpPr/>
          <p:nvPr/>
        </p:nvGrpSpPr>
        <p:grpSpPr>
          <a:xfrm>
            <a:off x="5973469" y="650036"/>
            <a:ext cx="5665201" cy="5592146"/>
            <a:chOff x="5973469" y="650036"/>
            <a:chExt cx="5665201" cy="5592146"/>
          </a:xfrm>
        </p:grpSpPr>
        <p:sp>
          <p:nvSpPr>
            <p:cNvPr id="4" name="Oval 3">
              <a:extLst>
                <a:ext uri="{FF2B5EF4-FFF2-40B4-BE49-F238E27FC236}">
                  <a16:creationId xmlns:a16="http://schemas.microsoft.com/office/drawing/2014/main" id="{3B832A3A-F133-482F-A31D-7BB57E44F653}"/>
                </a:ext>
              </a:extLst>
            </p:cNvPr>
            <p:cNvSpPr/>
            <p:nvPr/>
          </p:nvSpPr>
          <p:spPr>
            <a:xfrm>
              <a:off x="6096000" y="777290"/>
              <a:ext cx="5420139" cy="5303419"/>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B07EEB5F-B9E2-49A7-A7E4-7EE6632A014E}"/>
                </a:ext>
              </a:extLst>
            </p:cNvPr>
            <p:cNvSpPr/>
            <p:nvPr/>
          </p:nvSpPr>
          <p:spPr>
            <a:xfrm>
              <a:off x="7267697" y="1004671"/>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55F48C67-FC20-4464-9AA6-7E2C42B5E732}"/>
                </a:ext>
              </a:extLst>
            </p:cNvPr>
            <p:cNvSpPr/>
            <p:nvPr/>
          </p:nvSpPr>
          <p:spPr>
            <a:xfrm>
              <a:off x="8611393" y="650036"/>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3DE4AA8A-086D-4086-BE6E-F6B5000BFDC1}"/>
                </a:ext>
              </a:extLst>
            </p:cNvPr>
            <p:cNvSpPr/>
            <p:nvPr/>
          </p:nvSpPr>
          <p:spPr>
            <a:xfrm>
              <a:off x="9974407" y="946605"/>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EDF4458E-6D1D-40B9-B004-AAF45B2F5E82}"/>
                </a:ext>
              </a:extLst>
            </p:cNvPr>
            <p:cNvSpPr/>
            <p:nvPr/>
          </p:nvSpPr>
          <p:spPr>
            <a:xfrm>
              <a:off x="6310368" y="2019489"/>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71A3F578-C88B-4065-96DA-7E7BD0D4B883}"/>
                </a:ext>
              </a:extLst>
            </p:cNvPr>
            <p:cNvSpPr/>
            <p:nvPr/>
          </p:nvSpPr>
          <p:spPr>
            <a:xfrm>
              <a:off x="5973469" y="3388105"/>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A26368CD-C697-45EB-8EEA-BF96958D28FF}"/>
                </a:ext>
              </a:extLst>
            </p:cNvPr>
            <p:cNvSpPr/>
            <p:nvPr/>
          </p:nvSpPr>
          <p:spPr>
            <a:xfrm>
              <a:off x="6389886" y="4735502"/>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2549EBA0-016E-4EBD-B296-F66162856735}"/>
                </a:ext>
              </a:extLst>
            </p:cNvPr>
            <p:cNvSpPr/>
            <p:nvPr/>
          </p:nvSpPr>
          <p:spPr>
            <a:xfrm>
              <a:off x="7403531" y="5636185"/>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35816A94-233B-4A98-8884-A6EA89F3E948}"/>
                </a:ext>
              </a:extLst>
            </p:cNvPr>
            <p:cNvSpPr/>
            <p:nvPr/>
          </p:nvSpPr>
          <p:spPr>
            <a:xfrm>
              <a:off x="8743965" y="5959809"/>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BDB5031E-548D-4A2C-A79A-76B69762FB9C}"/>
                </a:ext>
              </a:extLst>
            </p:cNvPr>
            <p:cNvSpPr/>
            <p:nvPr/>
          </p:nvSpPr>
          <p:spPr>
            <a:xfrm>
              <a:off x="10060365" y="5601125"/>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45E97ABF-AF1A-4789-9A4F-3264D35E06FD}"/>
                </a:ext>
              </a:extLst>
            </p:cNvPr>
            <p:cNvSpPr/>
            <p:nvPr/>
          </p:nvSpPr>
          <p:spPr>
            <a:xfrm>
              <a:off x="11059030" y="4576911"/>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7E951403-5B75-4101-AE55-0ACD6AAD0D45}"/>
                </a:ext>
              </a:extLst>
            </p:cNvPr>
            <p:cNvSpPr/>
            <p:nvPr/>
          </p:nvSpPr>
          <p:spPr>
            <a:xfrm>
              <a:off x="11367001" y="3228179"/>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4E552A83-97BD-468F-8588-99233AE834F8}"/>
                </a:ext>
              </a:extLst>
            </p:cNvPr>
            <p:cNvSpPr/>
            <p:nvPr/>
          </p:nvSpPr>
          <p:spPr>
            <a:xfrm>
              <a:off x="10965610" y="1888144"/>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18" name="Straight Connector 17">
            <a:extLst>
              <a:ext uri="{FF2B5EF4-FFF2-40B4-BE49-F238E27FC236}">
                <a16:creationId xmlns:a16="http://schemas.microsoft.com/office/drawing/2014/main" id="{3048E653-3C79-43E1-8E8E-8B0F7E9CA648}"/>
              </a:ext>
            </a:extLst>
          </p:cNvPr>
          <p:cNvCxnSpPr>
            <a:cxnSpLocks/>
          </p:cNvCxnSpPr>
          <p:nvPr/>
        </p:nvCxnSpPr>
        <p:spPr>
          <a:xfrm flipV="1">
            <a:off x="6051565" y="3388105"/>
            <a:ext cx="5464574" cy="12502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00AB915-F39A-47B7-857E-4A06F0875163}"/>
              </a:ext>
            </a:extLst>
          </p:cNvPr>
          <p:cNvCxnSpPr>
            <a:cxnSpLocks/>
          </p:cNvCxnSpPr>
          <p:nvPr/>
        </p:nvCxnSpPr>
        <p:spPr>
          <a:xfrm flipV="1">
            <a:off x="6096000" y="791222"/>
            <a:ext cx="2647965" cy="271933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B21B002-CC5E-4B4B-AE07-F0D8B9EABEB6}"/>
              </a:ext>
            </a:extLst>
          </p:cNvPr>
          <p:cNvCxnSpPr>
            <a:cxnSpLocks/>
          </p:cNvCxnSpPr>
          <p:nvPr/>
        </p:nvCxnSpPr>
        <p:spPr>
          <a:xfrm flipH="1" flipV="1">
            <a:off x="8752248" y="791224"/>
            <a:ext cx="2763891" cy="259688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D597C242-9219-4B24-A2B8-914ACCEAA2C5}"/>
              </a:ext>
            </a:extLst>
          </p:cNvPr>
          <p:cNvSpPr/>
          <p:nvPr/>
        </p:nvSpPr>
        <p:spPr>
          <a:xfrm>
            <a:off x="8605265" y="669481"/>
            <a:ext cx="271668" cy="28237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B467F48F-B22C-48B8-9B74-C96479ED205C}"/>
              </a:ext>
            </a:extLst>
          </p:cNvPr>
          <p:cNvSpPr/>
          <p:nvPr/>
        </p:nvSpPr>
        <p:spPr>
          <a:xfrm>
            <a:off x="5981753" y="3390073"/>
            <a:ext cx="271668" cy="28237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70C24A7A-8B57-4EF8-B556-48A0D33A76E0}"/>
              </a:ext>
            </a:extLst>
          </p:cNvPr>
          <p:cNvSpPr/>
          <p:nvPr/>
        </p:nvSpPr>
        <p:spPr>
          <a:xfrm>
            <a:off x="11374760" y="3243150"/>
            <a:ext cx="271668" cy="28237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7BAC0AF6-6CF4-44CA-9593-20FFB9CCEE45}"/>
              </a:ext>
            </a:extLst>
          </p:cNvPr>
          <p:cNvSpPr/>
          <p:nvPr/>
        </p:nvSpPr>
        <p:spPr>
          <a:xfrm>
            <a:off x="103032" y="2704959"/>
            <a:ext cx="5420139" cy="954107"/>
          </a:xfrm>
          <a:prstGeom prst="rect">
            <a:avLst/>
          </a:prstGeom>
        </p:spPr>
        <p:txBody>
          <a:bodyPr wrap="square">
            <a:spAutoFit/>
          </a:bodyPr>
          <a:lstStyle/>
          <a:p>
            <a:r>
              <a:rPr lang="en-GB" sz="2800" dirty="0">
                <a:solidFill>
                  <a:srgbClr val="FF0000"/>
                </a:solidFill>
                <a:latin typeface="Calibri" panose="020F0502020204030204" pitchFamily="34" charset="0"/>
              </a:rPr>
              <a:t>Two sides of an isosceles triangle are the same length. </a:t>
            </a:r>
          </a:p>
        </p:txBody>
      </p:sp>
      <p:sp>
        <p:nvSpPr>
          <p:cNvPr id="30" name="Rectangle 29">
            <a:extLst>
              <a:ext uri="{FF2B5EF4-FFF2-40B4-BE49-F238E27FC236}">
                <a16:creationId xmlns:a16="http://schemas.microsoft.com/office/drawing/2014/main" id="{A4104E40-43BE-4CB3-967A-510AF80DCB7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88169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ntr" presetSubtype="0"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B1EA90-1D88-4B2B-BE16-D6CC9DE88DD6}"/>
              </a:ext>
            </a:extLst>
          </p:cNvPr>
          <p:cNvSpPr/>
          <p:nvPr/>
        </p:nvSpPr>
        <p:spPr>
          <a:xfrm>
            <a:off x="103032" y="51516"/>
            <a:ext cx="5556738" cy="2554545"/>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There are twelve points marked around this circle. The points are equally spaced. </a:t>
            </a:r>
            <a:r>
              <a:rPr lang="en-GB" sz="3200" b="1" dirty="0">
                <a:latin typeface="Calibri" panose="020F0502020204030204" pitchFamily="34" charset="0"/>
                <a:ea typeface="Calibri" panose="020F0502020204030204" pitchFamily="34" charset="0"/>
                <a:cs typeface="Times New Roman" panose="02020603050405020304" pitchFamily="18" charset="0"/>
              </a:rPr>
              <a:t>Join 3 points to make an isosceles triangle.</a:t>
            </a:r>
            <a:endParaRPr lang="en-GB" sz="3200" b="1" dirty="0">
              <a:latin typeface="Calibri" panose="020F0502020204030204" pitchFamily="34" charset="0"/>
            </a:endParaRPr>
          </a:p>
        </p:txBody>
      </p:sp>
      <p:grpSp>
        <p:nvGrpSpPr>
          <p:cNvPr id="3" name="Group 2">
            <a:extLst>
              <a:ext uri="{FF2B5EF4-FFF2-40B4-BE49-F238E27FC236}">
                <a16:creationId xmlns:a16="http://schemas.microsoft.com/office/drawing/2014/main" id="{A9D57AC6-3E0D-4652-995A-9F69996488A9}"/>
              </a:ext>
            </a:extLst>
          </p:cNvPr>
          <p:cNvGrpSpPr/>
          <p:nvPr/>
        </p:nvGrpSpPr>
        <p:grpSpPr>
          <a:xfrm>
            <a:off x="5973469" y="650036"/>
            <a:ext cx="5665201" cy="5592146"/>
            <a:chOff x="5973469" y="650036"/>
            <a:chExt cx="5665201" cy="5592146"/>
          </a:xfrm>
        </p:grpSpPr>
        <p:sp>
          <p:nvSpPr>
            <p:cNvPr id="4" name="Oval 3">
              <a:extLst>
                <a:ext uri="{FF2B5EF4-FFF2-40B4-BE49-F238E27FC236}">
                  <a16:creationId xmlns:a16="http://schemas.microsoft.com/office/drawing/2014/main" id="{3B832A3A-F133-482F-A31D-7BB57E44F653}"/>
                </a:ext>
              </a:extLst>
            </p:cNvPr>
            <p:cNvSpPr/>
            <p:nvPr/>
          </p:nvSpPr>
          <p:spPr>
            <a:xfrm>
              <a:off x="6096000" y="777290"/>
              <a:ext cx="5420139" cy="5303419"/>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B07EEB5F-B9E2-49A7-A7E4-7EE6632A014E}"/>
                </a:ext>
              </a:extLst>
            </p:cNvPr>
            <p:cNvSpPr/>
            <p:nvPr/>
          </p:nvSpPr>
          <p:spPr>
            <a:xfrm>
              <a:off x="7267697" y="1004671"/>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55F48C67-FC20-4464-9AA6-7E2C42B5E732}"/>
                </a:ext>
              </a:extLst>
            </p:cNvPr>
            <p:cNvSpPr/>
            <p:nvPr/>
          </p:nvSpPr>
          <p:spPr>
            <a:xfrm>
              <a:off x="8611393" y="650036"/>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3DE4AA8A-086D-4086-BE6E-F6B5000BFDC1}"/>
                </a:ext>
              </a:extLst>
            </p:cNvPr>
            <p:cNvSpPr/>
            <p:nvPr/>
          </p:nvSpPr>
          <p:spPr>
            <a:xfrm>
              <a:off x="9974407" y="946605"/>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EDF4458E-6D1D-40B9-B004-AAF45B2F5E82}"/>
                </a:ext>
              </a:extLst>
            </p:cNvPr>
            <p:cNvSpPr/>
            <p:nvPr/>
          </p:nvSpPr>
          <p:spPr>
            <a:xfrm>
              <a:off x="6310368" y="2019489"/>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71A3F578-C88B-4065-96DA-7E7BD0D4B883}"/>
                </a:ext>
              </a:extLst>
            </p:cNvPr>
            <p:cNvSpPr/>
            <p:nvPr/>
          </p:nvSpPr>
          <p:spPr>
            <a:xfrm>
              <a:off x="5973469" y="3388105"/>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A26368CD-C697-45EB-8EEA-BF96958D28FF}"/>
                </a:ext>
              </a:extLst>
            </p:cNvPr>
            <p:cNvSpPr/>
            <p:nvPr/>
          </p:nvSpPr>
          <p:spPr>
            <a:xfrm>
              <a:off x="6389886" y="4735502"/>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2549EBA0-016E-4EBD-B296-F66162856735}"/>
                </a:ext>
              </a:extLst>
            </p:cNvPr>
            <p:cNvSpPr/>
            <p:nvPr/>
          </p:nvSpPr>
          <p:spPr>
            <a:xfrm>
              <a:off x="7403531" y="5636185"/>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35816A94-233B-4A98-8884-A6EA89F3E948}"/>
                </a:ext>
              </a:extLst>
            </p:cNvPr>
            <p:cNvSpPr/>
            <p:nvPr/>
          </p:nvSpPr>
          <p:spPr>
            <a:xfrm>
              <a:off x="8743965" y="5959809"/>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BDB5031E-548D-4A2C-A79A-76B69762FB9C}"/>
                </a:ext>
              </a:extLst>
            </p:cNvPr>
            <p:cNvSpPr/>
            <p:nvPr/>
          </p:nvSpPr>
          <p:spPr>
            <a:xfrm>
              <a:off x="10060365" y="5601125"/>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45E97ABF-AF1A-4789-9A4F-3264D35E06FD}"/>
                </a:ext>
              </a:extLst>
            </p:cNvPr>
            <p:cNvSpPr/>
            <p:nvPr/>
          </p:nvSpPr>
          <p:spPr>
            <a:xfrm>
              <a:off x="11059030" y="4576911"/>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7E951403-5B75-4101-AE55-0ACD6AAD0D45}"/>
                </a:ext>
              </a:extLst>
            </p:cNvPr>
            <p:cNvSpPr/>
            <p:nvPr/>
          </p:nvSpPr>
          <p:spPr>
            <a:xfrm>
              <a:off x="11367001" y="3228179"/>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4E552A83-97BD-468F-8588-99233AE834F8}"/>
                </a:ext>
              </a:extLst>
            </p:cNvPr>
            <p:cNvSpPr/>
            <p:nvPr/>
          </p:nvSpPr>
          <p:spPr>
            <a:xfrm>
              <a:off x="10965610" y="1888144"/>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18" name="Straight Connector 17">
            <a:extLst>
              <a:ext uri="{FF2B5EF4-FFF2-40B4-BE49-F238E27FC236}">
                <a16:creationId xmlns:a16="http://schemas.microsoft.com/office/drawing/2014/main" id="{2F455671-0450-4630-81D7-C75634B743D0}"/>
              </a:ext>
            </a:extLst>
          </p:cNvPr>
          <p:cNvCxnSpPr>
            <a:cxnSpLocks/>
          </p:cNvCxnSpPr>
          <p:nvPr/>
        </p:nvCxnSpPr>
        <p:spPr>
          <a:xfrm flipV="1">
            <a:off x="6446202" y="2055584"/>
            <a:ext cx="4697641" cy="9115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E4C2A12-50F5-4FDC-A09A-72653F90270E}"/>
              </a:ext>
            </a:extLst>
          </p:cNvPr>
          <p:cNvCxnSpPr>
            <a:cxnSpLocks/>
          </p:cNvCxnSpPr>
          <p:nvPr/>
        </p:nvCxnSpPr>
        <p:spPr>
          <a:xfrm flipV="1">
            <a:off x="6389886" y="791222"/>
            <a:ext cx="2354079" cy="137929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A0C7A38-01D1-42D1-85B7-FC8CE97201FD}"/>
              </a:ext>
            </a:extLst>
          </p:cNvPr>
          <p:cNvCxnSpPr>
            <a:cxnSpLocks/>
          </p:cNvCxnSpPr>
          <p:nvPr/>
        </p:nvCxnSpPr>
        <p:spPr>
          <a:xfrm flipH="1" flipV="1">
            <a:off x="8752249" y="791225"/>
            <a:ext cx="2306781" cy="122826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8410E079-48ED-4964-B355-C35BC2EA7591}"/>
              </a:ext>
            </a:extLst>
          </p:cNvPr>
          <p:cNvSpPr/>
          <p:nvPr/>
        </p:nvSpPr>
        <p:spPr>
          <a:xfrm>
            <a:off x="8605265" y="669481"/>
            <a:ext cx="271668" cy="28237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58638D1C-884D-46C7-981C-445CCEAC3644}"/>
              </a:ext>
            </a:extLst>
          </p:cNvPr>
          <p:cNvSpPr/>
          <p:nvPr/>
        </p:nvSpPr>
        <p:spPr>
          <a:xfrm>
            <a:off x="6299976" y="2025459"/>
            <a:ext cx="271668" cy="28237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F0EA27D3-D286-47F2-9EB8-03586CCF67BB}"/>
              </a:ext>
            </a:extLst>
          </p:cNvPr>
          <p:cNvSpPr/>
          <p:nvPr/>
        </p:nvSpPr>
        <p:spPr>
          <a:xfrm>
            <a:off x="10965610" y="1892081"/>
            <a:ext cx="271668" cy="28237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5C8CE59E-67EF-4832-A9D3-31994BE9B33E}"/>
              </a:ext>
            </a:extLst>
          </p:cNvPr>
          <p:cNvSpPr/>
          <p:nvPr/>
        </p:nvSpPr>
        <p:spPr>
          <a:xfrm>
            <a:off x="103032" y="2704959"/>
            <a:ext cx="5420139" cy="954107"/>
          </a:xfrm>
          <a:prstGeom prst="rect">
            <a:avLst/>
          </a:prstGeom>
        </p:spPr>
        <p:txBody>
          <a:bodyPr wrap="square">
            <a:spAutoFit/>
          </a:bodyPr>
          <a:lstStyle/>
          <a:p>
            <a:r>
              <a:rPr lang="en-GB" sz="2800" dirty="0">
                <a:solidFill>
                  <a:srgbClr val="FF0000"/>
                </a:solidFill>
                <a:latin typeface="Calibri" panose="020F0502020204030204" pitchFamily="34" charset="0"/>
              </a:rPr>
              <a:t>Two sides of an isosceles triangle are the same length. </a:t>
            </a:r>
          </a:p>
        </p:txBody>
      </p:sp>
      <p:sp>
        <p:nvSpPr>
          <p:cNvPr id="30" name="Rectangle 29">
            <a:extLst>
              <a:ext uri="{FF2B5EF4-FFF2-40B4-BE49-F238E27FC236}">
                <a16:creationId xmlns:a16="http://schemas.microsoft.com/office/drawing/2014/main" id="{1E10C350-13A5-49AA-B62B-0C834E6AFDB4}"/>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55873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ntr" presetSubtype="0"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B1EA90-1D88-4B2B-BE16-D6CC9DE88DD6}"/>
              </a:ext>
            </a:extLst>
          </p:cNvPr>
          <p:cNvSpPr/>
          <p:nvPr/>
        </p:nvSpPr>
        <p:spPr>
          <a:xfrm>
            <a:off x="103032" y="51516"/>
            <a:ext cx="5556738" cy="2554545"/>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There are twelve points marked around this circle. The points are equally spaced. </a:t>
            </a:r>
            <a:r>
              <a:rPr lang="en-GB" sz="3200" b="1" dirty="0">
                <a:latin typeface="Calibri" panose="020F0502020204030204" pitchFamily="34" charset="0"/>
                <a:ea typeface="Calibri" panose="020F0502020204030204" pitchFamily="34" charset="0"/>
                <a:cs typeface="Times New Roman" panose="02020603050405020304" pitchFamily="18" charset="0"/>
              </a:rPr>
              <a:t>Join 3 points to make an isosceles triangle.</a:t>
            </a:r>
            <a:endParaRPr lang="en-GB" sz="3200" b="1" dirty="0">
              <a:latin typeface="Calibri" panose="020F0502020204030204" pitchFamily="34" charset="0"/>
            </a:endParaRPr>
          </a:p>
        </p:txBody>
      </p:sp>
      <p:grpSp>
        <p:nvGrpSpPr>
          <p:cNvPr id="3" name="Group 2">
            <a:extLst>
              <a:ext uri="{FF2B5EF4-FFF2-40B4-BE49-F238E27FC236}">
                <a16:creationId xmlns:a16="http://schemas.microsoft.com/office/drawing/2014/main" id="{A9D57AC6-3E0D-4652-995A-9F69996488A9}"/>
              </a:ext>
            </a:extLst>
          </p:cNvPr>
          <p:cNvGrpSpPr/>
          <p:nvPr/>
        </p:nvGrpSpPr>
        <p:grpSpPr>
          <a:xfrm>
            <a:off x="5973469" y="650036"/>
            <a:ext cx="5665201" cy="5592146"/>
            <a:chOff x="5973469" y="650036"/>
            <a:chExt cx="5665201" cy="5592146"/>
          </a:xfrm>
        </p:grpSpPr>
        <p:sp>
          <p:nvSpPr>
            <p:cNvPr id="4" name="Oval 3">
              <a:extLst>
                <a:ext uri="{FF2B5EF4-FFF2-40B4-BE49-F238E27FC236}">
                  <a16:creationId xmlns:a16="http://schemas.microsoft.com/office/drawing/2014/main" id="{3B832A3A-F133-482F-A31D-7BB57E44F653}"/>
                </a:ext>
              </a:extLst>
            </p:cNvPr>
            <p:cNvSpPr/>
            <p:nvPr/>
          </p:nvSpPr>
          <p:spPr>
            <a:xfrm>
              <a:off x="6096000" y="777290"/>
              <a:ext cx="5420139" cy="5303419"/>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B07EEB5F-B9E2-49A7-A7E4-7EE6632A014E}"/>
                </a:ext>
              </a:extLst>
            </p:cNvPr>
            <p:cNvSpPr/>
            <p:nvPr/>
          </p:nvSpPr>
          <p:spPr>
            <a:xfrm>
              <a:off x="7267697" y="1004671"/>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55F48C67-FC20-4464-9AA6-7E2C42B5E732}"/>
                </a:ext>
              </a:extLst>
            </p:cNvPr>
            <p:cNvSpPr/>
            <p:nvPr/>
          </p:nvSpPr>
          <p:spPr>
            <a:xfrm>
              <a:off x="8611393" y="650036"/>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3DE4AA8A-086D-4086-BE6E-F6B5000BFDC1}"/>
                </a:ext>
              </a:extLst>
            </p:cNvPr>
            <p:cNvSpPr/>
            <p:nvPr/>
          </p:nvSpPr>
          <p:spPr>
            <a:xfrm>
              <a:off x="9974407" y="946605"/>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EDF4458E-6D1D-40B9-B004-AAF45B2F5E82}"/>
                </a:ext>
              </a:extLst>
            </p:cNvPr>
            <p:cNvSpPr/>
            <p:nvPr/>
          </p:nvSpPr>
          <p:spPr>
            <a:xfrm>
              <a:off x="6310368" y="2019489"/>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71A3F578-C88B-4065-96DA-7E7BD0D4B883}"/>
                </a:ext>
              </a:extLst>
            </p:cNvPr>
            <p:cNvSpPr/>
            <p:nvPr/>
          </p:nvSpPr>
          <p:spPr>
            <a:xfrm>
              <a:off x="5973469" y="3388105"/>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A26368CD-C697-45EB-8EEA-BF96958D28FF}"/>
                </a:ext>
              </a:extLst>
            </p:cNvPr>
            <p:cNvSpPr/>
            <p:nvPr/>
          </p:nvSpPr>
          <p:spPr>
            <a:xfrm>
              <a:off x="6389886" y="4735502"/>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2549EBA0-016E-4EBD-B296-F66162856735}"/>
                </a:ext>
              </a:extLst>
            </p:cNvPr>
            <p:cNvSpPr/>
            <p:nvPr/>
          </p:nvSpPr>
          <p:spPr>
            <a:xfrm>
              <a:off x="7403531" y="5636185"/>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35816A94-233B-4A98-8884-A6EA89F3E948}"/>
                </a:ext>
              </a:extLst>
            </p:cNvPr>
            <p:cNvSpPr/>
            <p:nvPr/>
          </p:nvSpPr>
          <p:spPr>
            <a:xfrm>
              <a:off x="8743965" y="5959809"/>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BDB5031E-548D-4A2C-A79A-76B69762FB9C}"/>
                </a:ext>
              </a:extLst>
            </p:cNvPr>
            <p:cNvSpPr/>
            <p:nvPr/>
          </p:nvSpPr>
          <p:spPr>
            <a:xfrm>
              <a:off x="10060365" y="5601125"/>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45E97ABF-AF1A-4789-9A4F-3264D35E06FD}"/>
                </a:ext>
              </a:extLst>
            </p:cNvPr>
            <p:cNvSpPr/>
            <p:nvPr/>
          </p:nvSpPr>
          <p:spPr>
            <a:xfrm>
              <a:off x="11059030" y="4576911"/>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7E951403-5B75-4101-AE55-0ACD6AAD0D45}"/>
                </a:ext>
              </a:extLst>
            </p:cNvPr>
            <p:cNvSpPr/>
            <p:nvPr/>
          </p:nvSpPr>
          <p:spPr>
            <a:xfrm>
              <a:off x="11367001" y="3228179"/>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4E552A83-97BD-468F-8588-99233AE834F8}"/>
                </a:ext>
              </a:extLst>
            </p:cNvPr>
            <p:cNvSpPr/>
            <p:nvPr/>
          </p:nvSpPr>
          <p:spPr>
            <a:xfrm>
              <a:off x="10965610" y="1888144"/>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18" name="Straight Connector 17">
            <a:extLst>
              <a:ext uri="{FF2B5EF4-FFF2-40B4-BE49-F238E27FC236}">
                <a16:creationId xmlns:a16="http://schemas.microsoft.com/office/drawing/2014/main" id="{2F455671-0450-4630-81D7-C75634B743D0}"/>
              </a:ext>
            </a:extLst>
          </p:cNvPr>
          <p:cNvCxnSpPr>
            <a:cxnSpLocks/>
          </p:cNvCxnSpPr>
          <p:nvPr/>
        </p:nvCxnSpPr>
        <p:spPr>
          <a:xfrm flipV="1">
            <a:off x="7395246" y="1103238"/>
            <a:ext cx="2721937" cy="4261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E4C2A12-50F5-4FDC-A09A-72653F90270E}"/>
              </a:ext>
            </a:extLst>
          </p:cNvPr>
          <p:cNvCxnSpPr>
            <a:cxnSpLocks/>
          </p:cNvCxnSpPr>
          <p:nvPr/>
        </p:nvCxnSpPr>
        <p:spPr>
          <a:xfrm flipV="1">
            <a:off x="7403531" y="791223"/>
            <a:ext cx="1340434" cy="33218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A0C7A38-01D1-42D1-85B7-FC8CE97201FD}"/>
              </a:ext>
            </a:extLst>
          </p:cNvPr>
          <p:cNvCxnSpPr>
            <a:cxnSpLocks/>
          </p:cNvCxnSpPr>
          <p:nvPr/>
        </p:nvCxnSpPr>
        <p:spPr>
          <a:xfrm flipH="1" flipV="1">
            <a:off x="8752250" y="791226"/>
            <a:ext cx="1364933" cy="29952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D7D837F7-5D1A-459E-8475-6A8DB93A8139}"/>
              </a:ext>
            </a:extLst>
          </p:cNvPr>
          <p:cNvSpPr/>
          <p:nvPr/>
        </p:nvSpPr>
        <p:spPr>
          <a:xfrm>
            <a:off x="8605265" y="669481"/>
            <a:ext cx="271668" cy="28237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7B2D87C1-7B98-4764-9ED6-5F467BD8DD39}"/>
              </a:ext>
            </a:extLst>
          </p:cNvPr>
          <p:cNvSpPr/>
          <p:nvPr/>
        </p:nvSpPr>
        <p:spPr>
          <a:xfrm>
            <a:off x="7262413" y="1004671"/>
            <a:ext cx="271668" cy="28237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a:extLst>
              <a:ext uri="{FF2B5EF4-FFF2-40B4-BE49-F238E27FC236}">
                <a16:creationId xmlns:a16="http://schemas.microsoft.com/office/drawing/2014/main" id="{DABC66B1-6EA5-4556-89A7-C45CD7B515F3}"/>
              </a:ext>
            </a:extLst>
          </p:cNvPr>
          <p:cNvSpPr/>
          <p:nvPr/>
        </p:nvSpPr>
        <p:spPr>
          <a:xfrm>
            <a:off x="9978945" y="940414"/>
            <a:ext cx="271668" cy="28237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28F2DEA0-B186-4B7E-A84E-82004CA4ED7F}"/>
              </a:ext>
            </a:extLst>
          </p:cNvPr>
          <p:cNvSpPr/>
          <p:nvPr/>
        </p:nvSpPr>
        <p:spPr>
          <a:xfrm>
            <a:off x="103032" y="2704959"/>
            <a:ext cx="5420139" cy="954107"/>
          </a:xfrm>
          <a:prstGeom prst="rect">
            <a:avLst/>
          </a:prstGeom>
        </p:spPr>
        <p:txBody>
          <a:bodyPr wrap="square">
            <a:spAutoFit/>
          </a:bodyPr>
          <a:lstStyle/>
          <a:p>
            <a:r>
              <a:rPr lang="en-GB" sz="2800" dirty="0">
                <a:solidFill>
                  <a:srgbClr val="FF0000"/>
                </a:solidFill>
                <a:latin typeface="Calibri" panose="020F0502020204030204" pitchFamily="34" charset="0"/>
              </a:rPr>
              <a:t>Two sides of an isosceles triangle are the same length. </a:t>
            </a:r>
          </a:p>
        </p:txBody>
      </p:sp>
      <p:sp>
        <p:nvSpPr>
          <p:cNvPr id="30" name="Rectangle 29">
            <a:extLst>
              <a:ext uri="{FF2B5EF4-FFF2-40B4-BE49-F238E27FC236}">
                <a16:creationId xmlns:a16="http://schemas.microsoft.com/office/drawing/2014/main" id="{9AC69138-65D7-48D8-8F42-1F76699E6CEC}"/>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27158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ntr" presetSubtype="0"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EF8CE7-2F90-4D50-B2C0-589F8D7643DA}"/>
              </a:ext>
            </a:extLst>
          </p:cNvPr>
          <p:cNvSpPr/>
          <p:nvPr/>
        </p:nvSpPr>
        <p:spPr>
          <a:xfrm>
            <a:off x="101545" y="55068"/>
            <a:ext cx="5696095" cy="2062103"/>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There are twelve points marked around this circle. </a:t>
            </a: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The points are equally spaced.</a:t>
            </a:r>
          </a:p>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Join 4 points to make a square.</a:t>
            </a:r>
            <a:endParaRPr lang="en-GB" sz="3200" b="1" dirty="0">
              <a:latin typeface="Calibri" panose="020F0502020204030204" pitchFamily="34" charset="0"/>
            </a:endParaRPr>
          </a:p>
        </p:txBody>
      </p:sp>
      <p:grpSp>
        <p:nvGrpSpPr>
          <p:cNvPr id="25" name="Group 24">
            <a:extLst>
              <a:ext uri="{FF2B5EF4-FFF2-40B4-BE49-F238E27FC236}">
                <a16:creationId xmlns:a16="http://schemas.microsoft.com/office/drawing/2014/main" id="{6815D1FA-D2E1-4F80-B325-E08EAB35E8B5}"/>
              </a:ext>
            </a:extLst>
          </p:cNvPr>
          <p:cNvGrpSpPr/>
          <p:nvPr/>
        </p:nvGrpSpPr>
        <p:grpSpPr>
          <a:xfrm>
            <a:off x="5973469" y="650036"/>
            <a:ext cx="5665201" cy="5592146"/>
            <a:chOff x="5973469" y="650036"/>
            <a:chExt cx="5665201" cy="5592146"/>
          </a:xfrm>
        </p:grpSpPr>
        <p:sp>
          <p:nvSpPr>
            <p:cNvPr id="4" name="Oval 3">
              <a:extLst>
                <a:ext uri="{FF2B5EF4-FFF2-40B4-BE49-F238E27FC236}">
                  <a16:creationId xmlns:a16="http://schemas.microsoft.com/office/drawing/2014/main" id="{6E349FB8-7A6E-4B8B-A897-2C79FF5C1719}"/>
                </a:ext>
              </a:extLst>
            </p:cNvPr>
            <p:cNvSpPr/>
            <p:nvPr/>
          </p:nvSpPr>
          <p:spPr>
            <a:xfrm>
              <a:off x="6096000" y="777290"/>
              <a:ext cx="5420139" cy="5303419"/>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F8ECDA22-1523-494C-9112-B68AD54A436F}"/>
                </a:ext>
              </a:extLst>
            </p:cNvPr>
            <p:cNvSpPr/>
            <p:nvPr/>
          </p:nvSpPr>
          <p:spPr>
            <a:xfrm>
              <a:off x="7267697" y="1004671"/>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043CE2E3-7D5C-498C-88C7-A16DAEF5D5BF}"/>
                </a:ext>
              </a:extLst>
            </p:cNvPr>
            <p:cNvSpPr/>
            <p:nvPr/>
          </p:nvSpPr>
          <p:spPr>
            <a:xfrm>
              <a:off x="8611393" y="650036"/>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FB72CA30-18D8-4876-B609-C5DEE4B8175E}"/>
                </a:ext>
              </a:extLst>
            </p:cNvPr>
            <p:cNvSpPr/>
            <p:nvPr/>
          </p:nvSpPr>
          <p:spPr>
            <a:xfrm>
              <a:off x="9974407" y="946605"/>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A6E39990-E413-491D-B6CC-4734A6A79D5F}"/>
                </a:ext>
              </a:extLst>
            </p:cNvPr>
            <p:cNvSpPr/>
            <p:nvPr/>
          </p:nvSpPr>
          <p:spPr>
            <a:xfrm>
              <a:off x="6310368" y="2019489"/>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9D94A5B8-19F7-4EA8-AC55-AB5B0267D586}"/>
                </a:ext>
              </a:extLst>
            </p:cNvPr>
            <p:cNvSpPr/>
            <p:nvPr/>
          </p:nvSpPr>
          <p:spPr>
            <a:xfrm>
              <a:off x="5973469" y="3388105"/>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953E1DE6-FBA4-4761-AFAF-8F6B890FE259}"/>
                </a:ext>
              </a:extLst>
            </p:cNvPr>
            <p:cNvSpPr/>
            <p:nvPr/>
          </p:nvSpPr>
          <p:spPr>
            <a:xfrm>
              <a:off x="6389886" y="4735502"/>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3DB317F1-2546-49FF-BE50-88790BF68736}"/>
                </a:ext>
              </a:extLst>
            </p:cNvPr>
            <p:cNvSpPr/>
            <p:nvPr/>
          </p:nvSpPr>
          <p:spPr>
            <a:xfrm>
              <a:off x="7403531" y="5636185"/>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D8295E41-EF97-4DFA-B5BF-AAF2D2268EFA}"/>
                </a:ext>
              </a:extLst>
            </p:cNvPr>
            <p:cNvSpPr/>
            <p:nvPr/>
          </p:nvSpPr>
          <p:spPr>
            <a:xfrm>
              <a:off x="8743965" y="5959809"/>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0E6EFA07-428C-4249-863A-4D773872540B}"/>
                </a:ext>
              </a:extLst>
            </p:cNvPr>
            <p:cNvSpPr/>
            <p:nvPr/>
          </p:nvSpPr>
          <p:spPr>
            <a:xfrm>
              <a:off x="10060365" y="5601125"/>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3D71D275-F0FA-401B-9CF7-0595BA592DA8}"/>
                </a:ext>
              </a:extLst>
            </p:cNvPr>
            <p:cNvSpPr/>
            <p:nvPr/>
          </p:nvSpPr>
          <p:spPr>
            <a:xfrm>
              <a:off x="11059030" y="4576911"/>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FFC77A3D-C8E6-4AA0-9169-CFA2EF35E634}"/>
                </a:ext>
              </a:extLst>
            </p:cNvPr>
            <p:cNvSpPr/>
            <p:nvPr/>
          </p:nvSpPr>
          <p:spPr>
            <a:xfrm>
              <a:off x="11367001" y="3228179"/>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863D7A31-06ED-42ED-91EC-B2A2F2E9D8C0}"/>
                </a:ext>
              </a:extLst>
            </p:cNvPr>
            <p:cNvSpPr/>
            <p:nvPr/>
          </p:nvSpPr>
          <p:spPr>
            <a:xfrm>
              <a:off x="10965610" y="1888144"/>
              <a:ext cx="271669" cy="2823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 name="Rectangle 16">
            <a:extLst>
              <a:ext uri="{FF2B5EF4-FFF2-40B4-BE49-F238E27FC236}">
                <a16:creationId xmlns:a16="http://schemas.microsoft.com/office/drawing/2014/main" id="{8E16FE01-8756-46A3-9A56-BE09B4A92A49}"/>
              </a:ext>
            </a:extLst>
          </p:cNvPr>
          <p:cNvSpPr/>
          <p:nvPr/>
        </p:nvSpPr>
        <p:spPr>
          <a:xfrm>
            <a:off x="103032" y="2704959"/>
            <a:ext cx="4155141" cy="954107"/>
          </a:xfrm>
          <a:prstGeom prst="rect">
            <a:avLst/>
          </a:prstGeom>
        </p:spPr>
        <p:txBody>
          <a:bodyPr wrap="square">
            <a:spAutoFit/>
          </a:bodyPr>
          <a:lstStyle/>
          <a:p>
            <a:r>
              <a:rPr lang="en-GB" sz="2800" dirty="0">
                <a:solidFill>
                  <a:srgbClr val="FF0000"/>
                </a:solidFill>
                <a:latin typeface="Calibri" panose="020F0502020204030204" pitchFamily="34" charset="0"/>
              </a:rPr>
              <a:t>The sides of a square are the same length. </a:t>
            </a:r>
          </a:p>
        </p:txBody>
      </p:sp>
      <p:sp>
        <p:nvSpPr>
          <p:cNvPr id="18" name="Rectangle 17">
            <a:extLst>
              <a:ext uri="{FF2B5EF4-FFF2-40B4-BE49-F238E27FC236}">
                <a16:creationId xmlns:a16="http://schemas.microsoft.com/office/drawing/2014/main" id="{366D672C-80E7-43CB-AC48-C8D2E73D0AA0}"/>
              </a:ext>
            </a:extLst>
          </p:cNvPr>
          <p:cNvSpPr/>
          <p:nvPr/>
        </p:nvSpPr>
        <p:spPr>
          <a:xfrm>
            <a:off x="113264" y="3805928"/>
            <a:ext cx="5234121" cy="523220"/>
          </a:xfrm>
          <a:prstGeom prst="rect">
            <a:avLst/>
          </a:prstGeom>
        </p:spPr>
        <p:txBody>
          <a:bodyPr wrap="square">
            <a:spAutoFit/>
          </a:bodyPr>
          <a:lstStyle/>
          <a:p>
            <a:r>
              <a:rPr lang="en-GB" sz="2800" b="1" dirty="0">
                <a:solidFill>
                  <a:srgbClr val="FF0000"/>
                </a:solidFill>
                <a:latin typeface="Calibri" panose="020F0502020204030204" pitchFamily="34" charset="0"/>
              </a:rPr>
              <a:t>12 points ÷ 4 =</a:t>
            </a:r>
          </a:p>
        </p:txBody>
      </p:sp>
      <p:sp>
        <p:nvSpPr>
          <p:cNvPr id="19" name="Oval 18">
            <a:extLst>
              <a:ext uri="{FF2B5EF4-FFF2-40B4-BE49-F238E27FC236}">
                <a16:creationId xmlns:a16="http://schemas.microsoft.com/office/drawing/2014/main" id="{8C683414-0CC5-4F3E-AC10-628066A9957D}"/>
              </a:ext>
            </a:extLst>
          </p:cNvPr>
          <p:cNvSpPr/>
          <p:nvPr/>
        </p:nvSpPr>
        <p:spPr>
          <a:xfrm>
            <a:off x="6310369" y="2029330"/>
            <a:ext cx="271668" cy="28237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5293478A-664B-4221-8C33-1DDBF36E11B8}"/>
              </a:ext>
            </a:extLst>
          </p:cNvPr>
          <p:cNvSpPr/>
          <p:nvPr/>
        </p:nvSpPr>
        <p:spPr>
          <a:xfrm>
            <a:off x="9977878" y="964266"/>
            <a:ext cx="271668" cy="28237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2713A0D0-3391-4AB2-9F90-6E3991E5BF14}"/>
              </a:ext>
            </a:extLst>
          </p:cNvPr>
          <p:cNvSpPr/>
          <p:nvPr/>
        </p:nvSpPr>
        <p:spPr>
          <a:xfrm>
            <a:off x="11059031" y="4594316"/>
            <a:ext cx="271668" cy="28237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C9085990-E74D-472C-B054-0025EE073171}"/>
              </a:ext>
            </a:extLst>
          </p:cNvPr>
          <p:cNvSpPr/>
          <p:nvPr/>
        </p:nvSpPr>
        <p:spPr>
          <a:xfrm>
            <a:off x="7390596" y="5636186"/>
            <a:ext cx="271668" cy="28237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3" name="Straight Connector 22">
            <a:extLst>
              <a:ext uri="{FF2B5EF4-FFF2-40B4-BE49-F238E27FC236}">
                <a16:creationId xmlns:a16="http://schemas.microsoft.com/office/drawing/2014/main" id="{04539D4F-BF12-4BE4-A42C-1F4A64E0E237}"/>
              </a:ext>
            </a:extLst>
          </p:cNvPr>
          <p:cNvCxnSpPr>
            <a:cxnSpLocks/>
          </p:cNvCxnSpPr>
          <p:nvPr/>
        </p:nvCxnSpPr>
        <p:spPr>
          <a:xfrm flipV="1">
            <a:off x="6424861" y="1101724"/>
            <a:ext cx="3685380" cy="105895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BEDCE5B-B749-49C7-8D1F-B35A07A7CC1B}"/>
              </a:ext>
            </a:extLst>
          </p:cNvPr>
          <p:cNvCxnSpPr>
            <a:cxnSpLocks/>
          </p:cNvCxnSpPr>
          <p:nvPr/>
        </p:nvCxnSpPr>
        <p:spPr>
          <a:xfrm flipH="1" flipV="1">
            <a:off x="10097849" y="1081633"/>
            <a:ext cx="1097015" cy="363646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B2F0001-8903-45CC-905F-1B708C65B842}"/>
              </a:ext>
            </a:extLst>
          </p:cNvPr>
          <p:cNvCxnSpPr>
            <a:cxnSpLocks/>
          </p:cNvCxnSpPr>
          <p:nvPr/>
        </p:nvCxnSpPr>
        <p:spPr>
          <a:xfrm flipV="1">
            <a:off x="7551899" y="4699561"/>
            <a:ext cx="3685380" cy="105895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0390C34-D852-4E20-A4BC-825ED4C038F4}"/>
              </a:ext>
            </a:extLst>
          </p:cNvPr>
          <p:cNvCxnSpPr>
            <a:cxnSpLocks/>
          </p:cNvCxnSpPr>
          <p:nvPr/>
        </p:nvCxnSpPr>
        <p:spPr>
          <a:xfrm flipH="1" flipV="1">
            <a:off x="6429415" y="2160675"/>
            <a:ext cx="1097015" cy="363646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E93BD7AA-54F1-4B53-B259-4E75209A2158}"/>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29" name="Rectangle 28">
            <a:extLst>
              <a:ext uri="{FF2B5EF4-FFF2-40B4-BE49-F238E27FC236}">
                <a16:creationId xmlns:a16="http://schemas.microsoft.com/office/drawing/2014/main" id="{165102EF-CB44-46DB-AB2C-9A5ACCB5C7D6}"/>
              </a:ext>
            </a:extLst>
          </p:cNvPr>
          <p:cNvSpPr/>
          <p:nvPr/>
        </p:nvSpPr>
        <p:spPr>
          <a:xfrm>
            <a:off x="2402378" y="3805928"/>
            <a:ext cx="3213031" cy="954107"/>
          </a:xfrm>
          <a:prstGeom prst="rect">
            <a:avLst/>
          </a:prstGeom>
        </p:spPr>
        <p:txBody>
          <a:bodyPr wrap="square">
            <a:spAutoFit/>
          </a:bodyPr>
          <a:lstStyle/>
          <a:p>
            <a:r>
              <a:rPr lang="en-GB" sz="2800" b="1" dirty="0">
                <a:solidFill>
                  <a:srgbClr val="FF0000"/>
                </a:solidFill>
                <a:latin typeface="Calibri" panose="020F0502020204030204" pitchFamily="34" charset="0"/>
              </a:rPr>
              <a:t>3 points from one vertex to the next</a:t>
            </a:r>
          </a:p>
        </p:txBody>
      </p:sp>
    </p:spTree>
    <p:extLst>
      <p:ext uri="{BB962C8B-B14F-4D97-AF65-F5344CB8AC3E}">
        <p14:creationId xmlns:p14="http://schemas.microsoft.com/office/powerpoint/2010/main" val="2695782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par>
                                <p:cTn id="43" presetID="10" presetClass="entr" presetSubtype="0" fill="hold" nodeType="with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par>
                                <p:cTn id="46" presetID="10" presetClass="entr" presetSubtype="0" fill="hold"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500"/>
                                        <p:tgtEl>
                                          <p:spTgt spid="30"/>
                                        </p:tgtEl>
                                      </p:cBhvr>
                                    </p:animEffect>
                                  </p:childTnLst>
                                </p:cTn>
                              </p:par>
                              <p:par>
                                <p:cTn id="49" presetID="10" presetClass="entr" presetSubtype="0" fill="hold" nodeType="with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animBg="1"/>
      <p:bldP spid="20" grpId="0" animBg="1"/>
      <p:bldP spid="21" grpId="0" animBg="1"/>
      <p:bldP spid="22" grpId="0" animBg="1"/>
      <p:bldP spid="29"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1077218"/>
          </a:xfrm>
          <a:prstGeom prst="rect">
            <a:avLst/>
          </a:prstGeom>
        </p:spPr>
        <p:txBody>
          <a:bodyPr wrap="square">
            <a:spAutoFit/>
          </a:bodyPr>
          <a:lstStyle/>
          <a:p>
            <a:r>
              <a:rPr lang="en-US" sz="3200" b="1" dirty="0"/>
              <a:t>Mike has a triangle grid.</a:t>
            </a:r>
          </a:p>
          <a:p>
            <a:r>
              <a:rPr lang="en-US" sz="3200" b="1" dirty="0"/>
              <a:t>He shades in 2 triangles to make a shape with 4 sides.</a:t>
            </a:r>
          </a:p>
        </p:txBody>
      </p:sp>
      <p:pic>
        <p:nvPicPr>
          <p:cNvPr id="74754" name="Picture 2">
            <a:extLst>
              <a:ext uri="{FF2B5EF4-FFF2-40B4-BE49-F238E27FC236}">
                <a16:creationId xmlns:a16="http://schemas.microsoft.com/office/drawing/2014/main" id="{D4D91C4A-3DFF-401B-A3F5-893044C4D6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784" y="1210478"/>
            <a:ext cx="4026871" cy="284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720C8DB6-845E-4C89-B83C-3EF84D27113F}"/>
              </a:ext>
            </a:extLst>
          </p:cNvPr>
          <p:cNvSpPr/>
          <p:nvPr/>
        </p:nvSpPr>
        <p:spPr>
          <a:xfrm>
            <a:off x="4984125" y="1127218"/>
            <a:ext cx="6780335" cy="1077218"/>
          </a:xfrm>
          <a:prstGeom prst="rect">
            <a:avLst/>
          </a:prstGeom>
        </p:spPr>
        <p:txBody>
          <a:bodyPr wrap="square">
            <a:spAutoFit/>
          </a:bodyPr>
          <a:lstStyle/>
          <a:p>
            <a:r>
              <a:rPr lang="en-US" sz="3200" b="1" dirty="0"/>
              <a:t>Shade in 2 triangles on this grid to make a different shape with 4 sides.</a:t>
            </a:r>
          </a:p>
        </p:txBody>
      </p:sp>
      <p:pic>
        <p:nvPicPr>
          <p:cNvPr id="74755" name="Picture 3">
            <a:extLst>
              <a:ext uri="{FF2B5EF4-FFF2-40B4-BE49-F238E27FC236}">
                <a16:creationId xmlns:a16="http://schemas.microsoft.com/office/drawing/2014/main" id="{0C630704-867C-4D14-8874-23F9A784B7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1510" y="2353829"/>
            <a:ext cx="4026870" cy="291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ight Triangle 6">
            <a:extLst>
              <a:ext uri="{FF2B5EF4-FFF2-40B4-BE49-F238E27FC236}">
                <a16:creationId xmlns:a16="http://schemas.microsoft.com/office/drawing/2014/main" id="{F26A9CE5-0F9C-4CB3-AA12-65C5A9CF39A4}"/>
              </a:ext>
            </a:extLst>
          </p:cNvPr>
          <p:cNvSpPr/>
          <p:nvPr/>
        </p:nvSpPr>
        <p:spPr>
          <a:xfrm>
            <a:off x="7594899" y="3116281"/>
            <a:ext cx="1307053" cy="715385"/>
          </a:xfrm>
          <a:prstGeom prst="r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ight Triangle 7">
            <a:extLst>
              <a:ext uri="{FF2B5EF4-FFF2-40B4-BE49-F238E27FC236}">
                <a16:creationId xmlns:a16="http://schemas.microsoft.com/office/drawing/2014/main" id="{1FCF7922-5B31-458C-905A-70E05EDBDCA6}"/>
              </a:ext>
            </a:extLst>
          </p:cNvPr>
          <p:cNvSpPr/>
          <p:nvPr/>
        </p:nvSpPr>
        <p:spPr>
          <a:xfrm rot="10800000">
            <a:off x="7600277" y="3831666"/>
            <a:ext cx="1307053" cy="677730"/>
          </a:xfrm>
          <a:prstGeom prst="r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464D1F4-33E6-40CE-8D5E-BE8BCCE43A08}"/>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0672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1077218"/>
          </a:xfrm>
          <a:prstGeom prst="rect">
            <a:avLst/>
          </a:prstGeom>
        </p:spPr>
        <p:txBody>
          <a:bodyPr wrap="square">
            <a:spAutoFit/>
          </a:bodyPr>
          <a:lstStyle/>
          <a:p>
            <a:r>
              <a:rPr lang="en-US" sz="3200" b="1" dirty="0"/>
              <a:t>Mike has a triangle grid.</a:t>
            </a:r>
          </a:p>
          <a:p>
            <a:r>
              <a:rPr lang="en-US" sz="3200" b="1" dirty="0"/>
              <a:t>He shades in 2 triangles to make a shape with 4 sides.</a:t>
            </a:r>
          </a:p>
        </p:txBody>
      </p:sp>
      <p:sp>
        <p:nvSpPr>
          <p:cNvPr id="5" name="Rectangle 4">
            <a:extLst>
              <a:ext uri="{FF2B5EF4-FFF2-40B4-BE49-F238E27FC236}">
                <a16:creationId xmlns:a16="http://schemas.microsoft.com/office/drawing/2014/main" id="{720C8DB6-845E-4C89-B83C-3EF84D27113F}"/>
              </a:ext>
            </a:extLst>
          </p:cNvPr>
          <p:cNvSpPr/>
          <p:nvPr/>
        </p:nvSpPr>
        <p:spPr>
          <a:xfrm>
            <a:off x="4984125" y="1127218"/>
            <a:ext cx="6780335" cy="1077218"/>
          </a:xfrm>
          <a:prstGeom prst="rect">
            <a:avLst/>
          </a:prstGeom>
        </p:spPr>
        <p:txBody>
          <a:bodyPr wrap="square">
            <a:spAutoFit/>
          </a:bodyPr>
          <a:lstStyle/>
          <a:p>
            <a:r>
              <a:rPr lang="en-US" sz="3200" b="1" dirty="0"/>
              <a:t>Shade in 4 small triangles on this grid to make a bigger triangle.</a:t>
            </a:r>
          </a:p>
        </p:txBody>
      </p:sp>
      <p:pic>
        <p:nvPicPr>
          <p:cNvPr id="7" name="Picture 3">
            <a:extLst>
              <a:ext uri="{FF2B5EF4-FFF2-40B4-BE49-F238E27FC236}">
                <a16:creationId xmlns:a16="http://schemas.microsoft.com/office/drawing/2014/main" id="{6D9EBDF5-8711-47B2-83E3-CD130CC95A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1510" y="2353829"/>
            <a:ext cx="4026870" cy="291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ight Triangle 7">
            <a:extLst>
              <a:ext uri="{FF2B5EF4-FFF2-40B4-BE49-F238E27FC236}">
                <a16:creationId xmlns:a16="http://schemas.microsoft.com/office/drawing/2014/main" id="{B8FC723D-843B-4BBC-B2B7-30D516CE08AB}"/>
              </a:ext>
            </a:extLst>
          </p:cNvPr>
          <p:cNvSpPr/>
          <p:nvPr/>
        </p:nvSpPr>
        <p:spPr>
          <a:xfrm>
            <a:off x="7603952" y="3107228"/>
            <a:ext cx="1307053" cy="715385"/>
          </a:xfrm>
          <a:prstGeom prst="r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ight Triangle 8">
            <a:extLst>
              <a:ext uri="{FF2B5EF4-FFF2-40B4-BE49-F238E27FC236}">
                <a16:creationId xmlns:a16="http://schemas.microsoft.com/office/drawing/2014/main" id="{8BA421EF-20B6-4121-A63B-746FA8A2AC1D}"/>
              </a:ext>
            </a:extLst>
          </p:cNvPr>
          <p:cNvSpPr/>
          <p:nvPr/>
        </p:nvSpPr>
        <p:spPr>
          <a:xfrm rot="10800000">
            <a:off x="7600277" y="3831666"/>
            <a:ext cx="1307053" cy="677730"/>
          </a:xfrm>
          <a:prstGeom prst="r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ight Triangle 9">
            <a:extLst>
              <a:ext uri="{FF2B5EF4-FFF2-40B4-BE49-F238E27FC236}">
                <a16:creationId xmlns:a16="http://schemas.microsoft.com/office/drawing/2014/main" id="{2C8E0846-0D6C-4C28-A541-17F022C60547}"/>
              </a:ext>
            </a:extLst>
          </p:cNvPr>
          <p:cNvSpPr/>
          <p:nvPr/>
        </p:nvSpPr>
        <p:spPr>
          <a:xfrm>
            <a:off x="8925441" y="3821891"/>
            <a:ext cx="1307053" cy="715385"/>
          </a:xfrm>
          <a:prstGeom prst="r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ight Triangle 10">
            <a:extLst>
              <a:ext uri="{FF2B5EF4-FFF2-40B4-BE49-F238E27FC236}">
                <a16:creationId xmlns:a16="http://schemas.microsoft.com/office/drawing/2014/main" id="{2D1A9243-431C-424E-86E0-82E83155F193}"/>
              </a:ext>
            </a:extLst>
          </p:cNvPr>
          <p:cNvSpPr/>
          <p:nvPr/>
        </p:nvSpPr>
        <p:spPr>
          <a:xfrm>
            <a:off x="7602117" y="3812838"/>
            <a:ext cx="1307053" cy="715385"/>
          </a:xfrm>
          <a:prstGeom prst="r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2">
            <a:extLst>
              <a:ext uri="{FF2B5EF4-FFF2-40B4-BE49-F238E27FC236}">
                <a16:creationId xmlns:a16="http://schemas.microsoft.com/office/drawing/2014/main" id="{EE17E5F3-0D0B-4984-A80B-D0469DC987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9784" y="1210478"/>
            <a:ext cx="4026871" cy="284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a:extLst>
              <a:ext uri="{FF2B5EF4-FFF2-40B4-BE49-F238E27FC236}">
                <a16:creationId xmlns:a16="http://schemas.microsoft.com/office/drawing/2014/main" id="{CFD8A1ED-21CD-41DA-8760-40F58C6D0D2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19588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1077218"/>
          </a:xfrm>
          <a:prstGeom prst="rect">
            <a:avLst/>
          </a:prstGeom>
        </p:spPr>
        <p:txBody>
          <a:bodyPr wrap="square">
            <a:spAutoFit/>
          </a:bodyPr>
          <a:lstStyle/>
          <a:p>
            <a:r>
              <a:rPr lang="en-US" sz="3200" b="1" dirty="0"/>
              <a:t>Mike has a triangle grid.</a:t>
            </a:r>
          </a:p>
          <a:p>
            <a:r>
              <a:rPr lang="en-US" sz="3200" b="1" dirty="0"/>
              <a:t>He shades in 2 triangles to make a shape with 4 sides.</a:t>
            </a:r>
          </a:p>
        </p:txBody>
      </p:sp>
      <p:sp>
        <p:nvSpPr>
          <p:cNvPr id="5" name="Rectangle 4">
            <a:extLst>
              <a:ext uri="{FF2B5EF4-FFF2-40B4-BE49-F238E27FC236}">
                <a16:creationId xmlns:a16="http://schemas.microsoft.com/office/drawing/2014/main" id="{720C8DB6-845E-4C89-B83C-3EF84D27113F}"/>
              </a:ext>
            </a:extLst>
          </p:cNvPr>
          <p:cNvSpPr/>
          <p:nvPr/>
        </p:nvSpPr>
        <p:spPr>
          <a:xfrm>
            <a:off x="4984125" y="1127218"/>
            <a:ext cx="6780335" cy="1077218"/>
          </a:xfrm>
          <a:prstGeom prst="rect">
            <a:avLst/>
          </a:prstGeom>
        </p:spPr>
        <p:txBody>
          <a:bodyPr wrap="square">
            <a:spAutoFit/>
          </a:bodyPr>
          <a:lstStyle/>
          <a:p>
            <a:r>
              <a:rPr lang="en-US" sz="3200" b="1" dirty="0"/>
              <a:t>Shade in </a:t>
            </a:r>
            <a:r>
              <a:rPr lang="en-US" sz="3200" b="1" u="sng" dirty="0"/>
              <a:t>more</a:t>
            </a:r>
            <a:r>
              <a:rPr lang="en-US" sz="3200" b="1" dirty="0"/>
              <a:t> than 4 small triangles on this grid to make a bigger triangle.</a:t>
            </a:r>
          </a:p>
        </p:txBody>
      </p:sp>
      <p:pic>
        <p:nvPicPr>
          <p:cNvPr id="7" name="Picture 3">
            <a:extLst>
              <a:ext uri="{FF2B5EF4-FFF2-40B4-BE49-F238E27FC236}">
                <a16:creationId xmlns:a16="http://schemas.microsoft.com/office/drawing/2014/main" id="{6445A6CF-2EDC-43B2-BE90-87C634DA30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1510" y="2353829"/>
            <a:ext cx="4026870" cy="291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ight Triangle 7">
            <a:extLst>
              <a:ext uri="{FF2B5EF4-FFF2-40B4-BE49-F238E27FC236}">
                <a16:creationId xmlns:a16="http://schemas.microsoft.com/office/drawing/2014/main" id="{91D4DE07-6AD9-40CB-8973-CAC4C9564E24}"/>
              </a:ext>
            </a:extLst>
          </p:cNvPr>
          <p:cNvSpPr/>
          <p:nvPr/>
        </p:nvSpPr>
        <p:spPr>
          <a:xfrm>
            <a:off x="6281226" y="2447777"/>
            <a:ext cx="3931920" cy="2074985"/>
          </a:xfrm>
          <a:prstGeom prst="r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2">
            <a:extLst>
              <a:ext uri="{FF2B5EF4-FFF2-40B4-BE49-F238E27FC236}">
                <a16:creationId xmlns:a16="http://schemas.microsoft.com/office/drawing/2014/main" id="{777B2912-B04B-444D-A2AA-70C2A9103C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9784" y="1210478"/>
            <a:ext cx="4026871" cy="284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210E7293-B3BE-4E9F-A4A7-BEB011450733}"/>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61069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584775"/>
          </a:xfrm>
          <a:prstGeom prst="rect">
            <a:avLst/>
          </a:prstGeom>
        </p:spPr>
        <p:txBody>
          <a:bodyPr wrap="square">
            <a:spAutoFit/>
          </a:bodyPr>
          <a:lstStyle/>
          <a:p>
            <a:r>
              <a:rPr lang="en-US" sz="3200" b="1" dirty="0"/>
              <a:t>Look at this quadrilateral.</a:t>
            </a:r>
          </a:p>
        </p:txBody>
      </p:sp>
      <p:pic>
        <p:nvPicPr>
          <p:cNvPr id="80898" name="Picture 2">
            <a:extLst>
              <a:ext uri="{FF2B5EF4-FFF2-40B4-BE49-F238E27FC236}">
                <a16:creationId xmlns:a16="http://schemas.microsoft.com/office/drawing/2014/main" id="{36BAE84B-6791-4705-9157-7457631730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360" y="711193"/>
            <a:ext cx="3760199" cy="1222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37E05F0A-02C5-4EDF-B51C-7EAFD42AA886}"/>
              </a:ext>
            </a:extLst>
          </p:cNvPr>
          <p:cNvSpPr/>
          <p:nvPr/>
        </p:nvSpPr>
        <p:spPr>
          <a:xfrm>
            <a:off x="56121" y="2010359"/>
            <a:ext cx="4541637" cy="1569660"/>
          </a:xfrm>
          <a:prstGeom prst="rect">
            <a:avLst/>
          </a:prstGeom>
        </p:spPr>
        <p:txBody>
          <a:bodyPr wrap="square">
            <a:spAutoFit/>
          </a:bodyPr>
          <a:lstStyle/>
          <a:p>
            <a:r>
              <a:rPr lang="en-US" sz="3200" b="1" dirty="0"/>
              <a:t>You can draw one line on the quadrilateral to make two triangles.</a:t>
            </a:r>
          </a:p>
        </p:txBody>
      </p:sp>
      <p:pic>
        <p:nvPicPr>
          <p:cNvPr id="80899" name="Picture 3">
            <a:extLst>
              <a:ext uri="{FF2B5EF4-FFF2-40B4-BE49-F238E27FC236}">
                <a16:creationId xmlns:a16="http://schemas.microsoft.com/office/drawing/2014/main" id="{E3153AE7-D9E5-4260-B39D-EA3F981F3E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360" y="3644414"/>
            <a:ext cx="3760199" cy="1222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21A780FF-9071-4B81-A0B0-D6E193513A38}"/>
              </a:ext>
            </a:extLst>
          </p:cNvPr>
          <p:cNvSpPr/>
          <p:nvPr/>
        </p:nvSpPr>
        <p:spPr>
          <a:xfrm>
            <a:off x="5630527" y="1713092"/>
            <a:ext cx="6166521" cy="1569660"/>
          </a:xfrm>
          <a:prstGeom prst="rect">
            <a:avLst/>
          </a:prstGeom>
        </p:spPr>
        <p:txBody>
          <a:bodyPr wrap="square">
            <a:spAutoFit/>
          </a:bodyPr>
          <a:lstStyle/>
          <a:p>
            <a:r>
              <a:rPr lang="en-US" sz="3200" b="1" dirty="0"/>
              <a:t>Use a ruler to draw a line in a different place on the quadrilateral to make two triangles.</a:t>
            </a:r>
          </a:p>
        </p:txBody>
      </p:sp>
      <p:pic>
        <p:nvPicPr>
          <p:cNvPr id="80900" name="Picture 4">
            <a:extLst>
              <a:ext uri="{FF2B5EF4-FFF2-40B4-BE49-F238E27FC236}">
                <a16:creationId xmlns:a16="http://schemas.microsoft.com/office/drawing/2014/main" id="{E164618E-14C0-48E5-B6FA-F6890E93CF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354380"/>
            <a:ext cx="3760199" cy="1222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Connector 3">
            <a:extLst>
              <a:ext uri="{FF2B5EF4-FFF2-40B4-BE49-F238E27FC236}">
                <a16:creationId xmlns:a16="http://schemas.microsoft.com/office/drawing/2014/main" id="{52F16630-9E01-4DD5-B202-E2A64BFB47DC}"/>
              </a:ext>
            </a:extLst>
          </p:cNvPr>
          <p:cNvCxnSpPr>
            <a:cxnSpLocks/>
          </p:cNvCxnSpPr>
          <p:nvPr/>
        </p:nvCxnSpPr>
        <p:spPr>
          <a:xfrm>
            <a:off x="6425138" y="3400316"/>
            <a:ext cx="3356366" cy="112660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AD654D4-4232-4FFC-B494-1151BB651043}"/>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99368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584775"/>
          </a:xfrm>
          <a:prstGeom prst="rect">
            <a:avLst/>
          </a:prstGeom>
        </p:spPr>
        <p:txBody>
          <a:bodyPr wrap="square">
            <a:spAutoFit/>
          </a:bodyPr>
          <a:lstStyle/>
          <a:p>
            <a:r>
              <a:rPr lang="en-US" sz="3200" b="1" dirty="0"/>
              <a:t>Look at this quadrilateral.</a:t>
            </a:r>
          </a:p>
        </p:txBody>
      </p:sp>
      <p:pic>
        <p:nvPicPr>
          <p:cNvPr id="80898" name="Picture 2">
            <a:extLst>
              <a:ext uri="{FF2B5EF4-FFF2-40B4-BE49-F238E27FC236}">
                <a16:creationId xmlns:a16="http://schemas.microsoft.com/office/drawing/2014/main" id="{36BAE84B-6791-4705-9157-7457631730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360" y="711193"/>
            <a:ext cx="3760199" cy="1222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37E05F0A-02C5-4EDF-B51C-7EAFD42AA886}"/>
              </a:ext>
            </a:extLst>
          </p:cNvPr>
          <p:cNvSpPr/>
          <p:nvPr/>
        </p:nvSpPr>
        <p:spPr>
          <a:xfrm>
            <a:off x="56121" y="2010359"/>
            <a:ext cx="4541637" cy="1569660"/>
          </a:xfrm>
          <a:prstGeom prst="rect">
            <a:avLst/>
          </a:prstGeom>
        </p:spPr>
        <p:txBody>
          <a:bodyPr wrap="square">
            <a:spAutoFit/>
          </a:bodyPr>
          <a:lstStyle/>
          <a:p>
            <a:r>
              <a:rPr lang="en-US" sz="3200" b="1" dirty="0"/>
              <a:t>You can draw one line on the quadrilateral to make two triangles.</a:t>
            </a:r>
          </a:p>
        </p:txBody>
      </p:sp>
      <p:pic>
        <p:nvPicPr>
          <p:cNvPr id="80899" name="Picture 3">
            <a:extLst>
              <a:ext uri="{FF2B5EF4-FFF2-40B4-BE49-F238E27FC236}">
                <a16:creationId xmlns:a16="http://schemas.microsoft.com/office/drawing/2014/main" id="{E3153AE7-D9E5-4260-B39D-EA3F981F3E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360" y="3644414"/>
            <a:ext cx="3760199" cy="1222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21A780FF-9071-4B81-A0B0-D6E193513A38}"/>
              </a:ext>
            </a:extLst>
          </p:cNvPr>
          <p:cNvSpPr/>
          <p:nvPr/>
        </p:nvSpPr>
        <p:spPr>
          <a:xfrm>
            <a:off x="5630527" y="1713092"/>
            <a:ext cx="6166521" cy="1569660"/>
          </a:xfrm>
          <a:prstGeom prst="rect">
            <a:avLst/>
          </a:prstGeom>
        </p:spPr>
        <p:txBody>
          <a:bodyPr wrap="square">
            <a:spAutoFit/>
          </a:bodyPr>
          <a:lstStyle/>
          <a:p>
            <a:r>
              <a:rPr lang="en-US" sz="3200" b="1" dirty="0"/>
              <a:t>Now draw one line on the quadrilateral to make a quadrilateral and a triangle.</a:t>
            </a:r>
          </a:p>
        </p:txBody>
      </p:sp>
      <p:pic>
        <p:nvPicPr>
          <p:cNvPr id="80900" name="Picture 4">
            <a:extLst>
              <a:ext uri="{FF2B5EF4-FFF2-40B4-BE49-F238E27FC236}">
                <a16:creationId xmlns:a16="http://schemas.microsoft.com/office/drawing/2014/main" id="{E164618E-14C0-48E5-B6FA-F6890E93CF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354380"/>
            <a:ext cx="3760199" cy="1222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a:extLst>
              <a:ext uri="{FF2B5EF4-FFF2-40B4-BE49-F238E27FC236}">
                <a16:creationId xmlns:a16="http://schemas.microsoft.com/office/drawing/2014/main" id="{BDBAD271-F783-441F-B09B-445236584300}"/>
              </a:ext>
            </a:extLst>
          </p:cNvPr>
          <p:cNvCxnSpPr>
            <a:cxnSpLocks/>
          </p:cNvCxnSpPr>
          <p:nvPr/>
        </p:nvCxnSpPr>
        <p:spPr>
          <a:xfrm>
            <a:off x="7924136" y="3403107"/>
            <a:ext cx="0" cy="11258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C5D3FC49-7860-4226-8B29-B653BA5C8AFC}"/>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25852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584775"/>
          </a:xfrm>
          <a:prstGeom prst="rect">
            <a:avLst/>
          </a:prstGeom>
        </p:spPr>
        <p:txBody>
          <a:bodyPr wrap="square">
            <a:spAutoFit/>
          </a:bodyPr>
          <a:lstStyle/>
          <a:p>
            <a:r>
              <a:rPr lang="en-US" sz="3200" b="1" dirty="0"/>
              <a:t>Look at this quadrilateral.</a:t>
            </a:r>
          </a:p>
        </p:txBody>
      </p:sp>
      <p:pic>
        <p:nvPicPr>
          <p:cNvPr id="80898" name="Picture 2">
            <a:extLst>
              <a:ext uri="{FF2B5EF4-FFF2-40B4-BE49-F238E27FC236}">
                <a16:creationId xmlns:a16="http://schemas.microsoft.com/office/drawing/2014/main" id="{36BAE84B-6791-4705-9157-7457631730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360" y="711193"/>
            <a:ext cx="3760199" cy="1222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37E05F0A-02C5-4EDF-B51C-7EAFD42AA886}"/>
              </a:ext>
            </a:extLst>
          </p:cNvPr>
          <p:cNvSpPr/>
          <p:nvPr/>
        </p:nvSpPr>
        <p:spPr>
          <a:xfrm>
            <a:off x="56121" y="2010359"/>
            <a:ext cx="4541637" cy="1569660"/>
          </a:xfrm>
          <a:prstGeom prst="rect">
            <a:avLst/>
          </a:prstGeom>
        </p:spPr>
        <p:txBody>
          <a:bodyPr wrap="square">
            <a:spAutoFit/>
          </a:bodyPr>
          <a:lstStyle/>
          <a:p>
            <a:r>
              <a:rPr lang="en-US" sz="3200" b="1" dirty="0"/>
              <a:t>You can draw one line on the quadrilateral to make two triangles.</a:t>
            </a:r>
          </a:p>
        </p:txBody>
      </p:sp>
      <p:pic>
        <p:nvPicPr>
          <p:cNvPr id="80899" name="Picture 3">
            <a:extLst>
              <a:ext uri="{FF2B5EF4-FFF2-40B4-BE49-F238E27FC236}">
                <a16:creationId xmlns:a16="http://schemas.microsoft.com/office/drawing/2014/main" id="{E3153AE7-D9E5-4260-B39D-EA3F981F3E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360" y="3644414"/>
            <a:ext cx="3760199" cy="1222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21A780FF-9071-4B81-A0B0-D6E193513A38}"/>
              </a:ext>
            </a:extLst>
          </p:cNvPr>
          <p:cNvSpPr/>
          <p:nvPr/>
        </p:nvSpPr>
        <p:spPr>
          <a:xfrm>
            <a:off x="5630527" y="1713092"/>
            <a:ext cx="6166521" cy="1569660"/>
          </a:xfrm>
          <a:prstGeom prst="rect">
            <a:avLst/>
          </a:prstGeom>
        </p:spPr>
        <p:txBody>
          <a:bodyPr wrap="square">
            <a:spAutoFit/>
          </a:bodyPr>
          <a:lstStyle/>
          <a:p>
            <a:r>
              <a:rPr lang="en-US" sz="3200" b="1" dirty="0"/>
              <a:t>Now draw one line on the quadrilateral to make two quadrilaterals.</a:t>
            </a:r>
          </a:p>
        </p:txBody>
      </p:sp>
      <p:pic>
        <p:nvPicPr>
          <p:cNvPr id="80900" name="Picture 4">
            <a:extLst>
              <a:ext uri="{FF2B5EF4-FFF2-40B4-BE49-F238E27FC236}">
                <a16:creationId xmlns:a16="http://schemas.microsoft.com/office/drawing/2014/main" id="{E164618E-14C0-48E5-B6FA-F6890E93CF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354380"/>
            <a:ext cx="3760199" cy="1222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a:extLst>
              <a:ext uri="{FF2B5EF4-FFF2-40B4-BE49-F238E27FC236}">
                <a16:creationId xmlns:a16="http://schemas.microsoft.com/office/drawing/2014/main" id="{6F3F21E1-EE1A-4789-962E-430C3B7BEA10}"/>
              </a:ext>
            </a:extLst>
          </p:cNvPr>
          <p:cNvCxnSpPr>
            <a:cxnSpLocks/>
          </p:cNvCxnSpPr>
          <p:nvPr/>
        </p:nvCxnSpPr>
        <p:spPr>
          <a:xfrm>
            <a:off x="7461683" y="3403107"/>
            <a:ext cx="0" cy="11258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26DED853-C6CE-437F-8AED-933CE463EBB0}"/>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13482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1077218"/>
          </a:xfrm>
          <a:prstGeom prst="rect">
            <a:avLst/>
          </a:prstGeom>
        </p:spPr>
        <p:txBody>
          <a:bodyPr wrap="square">
            <a:spAutoFit/>
          </a:bodyPr>
          <a:lstStyle/>
          <a:p>
            <a:r>
              <a:rPr lang="en-US" sz="3200" b="1" dirty="0"/>
              <a:t>Draw two lines on the square below to make four triangles that are all the same size.</a:t>
            </a:r>
          </a:p>
        </p:txBody>
      </p:sp>
      <p:pic>
        <p:nvPicPr>
          <p:cNvPr id="81922" name="Picture 2">
            <a:extLst>
              <a:ext uri="{FF2B5EF4-FFF2-40B4-BE49-F238E27FC236}">
                <a16:creationId xmlns:a16="http://schemas.microsoft.com/office/drawing/2014/main" id="{95BF1A5E-4502-40D8-86FC-C6D9939543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3942" y="1432730"/>
            <a:ext cx="3396848" cy="3396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37257B27-4ADF-4C84-A67E-FF9F9A256591}"/>
              </a:ext>
            </a:extLst>
          </p:cNvPr>
          <p:cNvCxnSpPr>
            <a:cxnSpLocks/>
          </p:cNvCxnSpPr>
          <p:nvPr/>
        </p:nvCxnSpPr>
        <p:spPr>
          <a:xfrm>
            <a:off x="1303942" y="1432730"/>
            <a:ext cx="3396848" cy="33968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C2B1D3D-5585-4E08-BE03-1ECB317C7A92}"/>
              </a:ext>
            </a:extLst>
          </p:cNvPr>
          <p:cNvCxnSpPr>
            <a:cxnSpLocks/>
          </p:cNvCxnSpPr>
          <p:nvPr/>
        </p:nvCxnSpPr>
        <p:spPr>
          <a:xfrm flipH="1">
            <a:off x="1303942" y="1432730"/>
            <a:ext cx="3396848" cy="33968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2A6E6BF1-0AC5-4D9A-B877-95408C82C213}"/>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88871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1077218"/>
          </a:xfrm>
          <a:prstGeom prst="rect">
            <a:avLst/>
          </a:prstGeom>
        </p:spPr>
        <p:txBody>
          <a:bodyPr wrap="square">
            <a:spAutoFit/>
          </a:bodyPr>
          <a:lstStyle/>
          <a:p>
            <a:r>
              <a:rPr lang="en-US" sz="3200" b="1" dirty="0"/>
              <a:t>Now draw two lines on the square below to make four squares that are all the same size.</a:t>
            </a:r>
          </a:p>
        </p:txBody>
      </p:sp>
      <p:pic>
        <p:nvPicPr>
          <p:cNvPr id="82946" name="Picture 2">
            <a:extLst>
              <a:ext uri="{FF2B5EF4-FFF2-40B4-BE49-F238E27FC236}">
                <a16:creationId xmlns:a16="http://schemas.microsoft.com/office/drawing/2014/main" id="{1C2145F9-EF87-4531-9020-065674C9A3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4673" y="1046439"/>
            <a:ext cx="4784591" cy="4765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0AEBF833-0F75-400E-AC5B-17DA9E70BF7A}"/>
              </a:ext>
            </a:extLst>
          </p:cNvPr>
          <p:cNvCxnSpPr>
            <a:cxnSpLocks/>
          </p:cNvCxnSpPr>
          <p:nvPr/>
        </p:nvCxnSpPr>
        <p:spPr>
          <a:xfrm>
            <a:off x="4148544" y="1730576"/>
            <a:ext cx="3396848" cy="33968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989758C4-86AC-4894-AFED-1695D9EF3B60}"/>
              </a:ext>
            </a:extLst>
          </p:cNvPr>
          <p:cNvCxnSpPr>
            <a:cxnSpLocks/>
          </p:cNvCxnSpPr>
          <p:nvPr/>
        </p:nvCxnSpPr>
        <p:spPr>
          <a:xfrm flipH="1">
            <a:off x="4148544" y="1730576"/>
            <a:ext cx="3396848" cy="33968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2D9FBE27-C0DE-4588-9AC6-D60C578F6B0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66892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3" y="50000"/>
            <a:ext cx="11581695" cy="1077218"/>
          </a:xfrm>
          <a:prstGeom prst="rect">
            <a:avLst/>
          </a:prstGeom>
        </p:spPr>
        <p:txBody>
          <a:bodyPr wrap="square">
            <a:spAutoFit/>
          </a:bodyPr>
          <a:lstStyle/>
          <a:p>
            <a:r>
              <a:rPr lang="en-US" sz="3200" b="1" dirty="0"/>
              <a:t>Join the dots to make 4 different triangles.</a:t>
            </a:r>
          </a:p>
          <a:p>
            <a:r>
              <a:rPr lang="en-US" sz="3200" b="1" dirty="0"/>
              <a:t>One has been done for you.</a:t>
            </a:r>
          </a:p>
        </p:txBody>
      </p:sp>
      <p:pic>
        <p:nvPicPr>
          <p:cNvPr id="26626" name="Picture 2">
            <a:extLst>
              <a:ext uri="{FF2B5EF4-FFF2-40B4-BE49-F238E27FC236}">
                <a16:creationId xmlns:a16="http://schemas.microsoft.com/office/drawing/2014/main" id="{6C906625-DB5A-4C4A-BCC6-1BE269CBAA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6" y="1281359"/>
            <a:ext cx="9896384" cy="1474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1B580816-8BB6-4C40-BEE2-2564B7A6A80D}"/>
              </a:ext>
            </a:extLst>
          </p:cNvPr>
          <p:cNvCxnSpPr>
            <a:cxnSpLocks/>
          </p:cNvCxnSpPr>
          <p:nvPr/>
        </p:nvCxnSpPr>
        <p:spPr>
          <a:xfrm flipV="1">
            <a:off x="3455894" y="1281359"/>
            <a:ext cx="0" cy="147472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611DC727-7CD5-4E49-BC2F-C9F7CE9245E6}"/>
              </a:ext>
            </a:extLst>
          </p:cNvPr>
          <p:cNvCxnSpPr>
            <a:cxnSpLocks/>
          </p:cNvCxnSpPr>
          <p:nvPr/>
        </p:nvCxnSpPr>
        <p:spPr>
          <a:xfrm>
            <a:off x="3493994" y="2717979"/>
            <a:ext cx="67795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294E526-6F2D-4B1D-9077-EA25BF3860D1}"/>
              </a:ext>
            </a:extLst>
          </p:cNvPr>
          <p:cNvCxnSpPr>
            <a:cxnSpLocks/>
          </p:cNvCxnSpPr>
          <p:nvPr/>
        </p:nvCxnSpPr>
        <p:spPr>
          <a:xfrm>
            <a:off x="3455894" y="1281359"/>
            <a:ext cx="716056" cy="147472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A9C91D9-9E37-4B85-9324-A0116E4C7CA0}"/>
              </a:ext>
            </a:extLst>
          </p:cNvPr>
          <p:cNvCxnSpPr>
            <a:cxnSpLocks/>
          </p:cNvCxnSpPr>
          <p:nvPr/>
        </p:nvCxnSpPr>
        <p:spPr>
          <a:xfrm flipV="1">
            <a:off x="6260623" y="1300409"/>
            <a:ext cx="0" cy="147472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85DB758-5566-4DDB-8F7D-E2B6C75B96AF}"/>
              </a:ext>
            </a:extLst>
          </p:cNvPr>
          <p:cNvCxnSpPr>
            <a:cxnSpLocks/>
          </p:cNvCxnSpPr>
          <p:nvPr/>
        </p:nvCxnSpPr>
        <p:spPr>
          <a:xfrm flipV="1">
            <a:off x="6298723" y="2038350"/>
            <a:ext cx="1340327" cy="69867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58D498A-6F65-4512-A5C5-6C0EBB06884E}"/>
              </a:ext>
            </a:extLst>
          </p:cNvPr>
          <p:cNvCxnSpPr>
            <a:cxnSpLocks/>
          </p:cNvCxnSpPr>
          <p:nvPr/>
        </p:nvCxnSpPr>
        <p:spPr>
          <a:xfrm>
            <a:off x="6260623" y="1300409"/>
            <a:ext cx="1416526" cy="73794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9BC1304-8DA5-4432-9269-72F5E4EE7BB5}"/>
              </a:ext>
            </a:extLst>
          </p:cNvPr>
          <p:cNvCxnSpPr>
            <a:cxnSpLocks/>
          </p:cNvCxnSpPr>
          <p:nvPr/>
        </p:nvCxnSpPr>
        <p:spPr>
          <a:xfrm flipV="1">
            <a:off x="9084402" y="1281359"/>
            <a:ext cx="0" cy="147472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6726151-CA95-44D9-826D-1925D923A0F2}"/>
              </a:ext>
            </a:extLst>
          </p:cNvPr>
          <p:cNvCxnSpPr>
            <a:cxnSpLocks/>
          </p:cNvCxnSpPr>
          <p:nvPr/>
        </p:nvCxnSpPr>
        <p:spPr>
          <a:xfrm flipV="1">
            <a:off x="9122502" y="2038350"/>
            <a:ext cx="677956" cy="67962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7C26473-3AFF-46DD-A526-636BDDA5A107}"/>
              </a:ext>
            </a:extLst>
          </p:cNvPr>
          <p:cNvCxnSpPr>
            <a:cxnSpLocks/>
          </p:cNvCxnSpPr>
          <p:nvPr/>
        </p:nvCxnSpPr>
        <p:spPr>
          <a:xfrm>
            <a:off x="9084402" y="1281359"/>
            <a:ext cx="716056" cy="75699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A7AFED3F-9B44-4BF3-A0FB-F7A67CD33714}"/>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5687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3" y="50000"/>
            <a:ext cx="5134064" cy="1077218"/>
          </a:xfrm>
          <a:prstGeom prst="rect">
            <a:avLst/>
          </a:prstGeom>
        </p:spPr>
        <p:txBody>
          <a:bodyPr wrap="square">
            <a:spAutoFit/>
          </a:bodyPr>
          <a:lstStyle/>
          <a:p>
            <a:r>
              <a:rPr lang="en-US" sz="3200" b="1" dirty="0"/>
              <a:t>Here is a triangle made using the pins on a pin board.</a:t>
            </a:r>
          </a:p>
        </p:txBody>
      </p:sp>
      <p:pic>
        <p:nvPicPr>
          <p:cNvPr id="89090" name="Picture 2">
            <a:extLst>
              <a:ext uri="{FF2B5EF4-FFF2-40B4-BE49-F238E27FC236}">
                <a16:creationId xmlns:a16="http://schemas.microsoft.com/office/drawing/2014/main" id="{074B9C09-1073-4EFB-8DF3-D354E1FE07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025" y="1130568"/>
            <a:ext cx="2283020" cy="229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EAD7633D-F4FF-49ED-A2F2-B7EBA40FCE29}"/>
              </a:ext>
            </a:extLst>
          </p:cNvPr>
          <p:cNvSpPr/>
          <p:nvPr/>
        </p:nvSpPr>
        <p:spPr>
          <a:xfrm>
            <a:off x="5267260" y="1428170"/>
            <a:ext cx="5558277" cy="1077218"/>
          </a:xfrm>
          <a:prstGeom prst="rect">
            <a:avLst/>
          </a:prstGeom>
        </p:spPr>
        <p:txBody>
          <a:bodyPr wrap="square">
            <a:spAutoFit/>
          </a:bodyPr>
          <a:lstStyle/>
          <a:p>
            <a:r>
              <a:rPr lang="en-US" sz="3200" b="1" dirty="0"/>
              <a:t>Show how to make a square. Use the pins below.</a:t>
            </a:r>
          </a:p>
        </p:txBody>
      </p:sp>
      <p:pic>
        <p:nvPicPr>
          <p:cNvPr id="89091" name="Picture 3">
            <a:extLst>
              <a:ext uri="{FF2B5EF4-FFF2-40B4-BE49-F238E27FC236}">
                <a16:creationId xmlns:a16="http://schemas.microsoft.com/office/drawing/2014/main" id="{DF1F2873-3521-4377-9D35-12B0D592D3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8566" y="2505388"/>
            <a:ext cx="2789381" cy="229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1DDA1C1C-71C7-4DC1-8C52-9E99D8457C5B}"/>
              </a:ext>
            </a:extLst>
          </p:cNvPr>
          <p:cNvSpPr/>
          <p:nvPr/>
        </p:nvSpPr>
        <p:spPr>
          <a:xfrm>
            <a:off x="6639339" y="2882348"/>
            <a:ext cx="1530626" cy="157038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FC6F5B07-DF03-4629-94A8-3AEAEA7EEC2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0808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3" y="50000"/>
            <a:ext cx="5134064" cy="1077218"/>
          </a:xfrm>
          <a:prstGeom prst="rect">
            <a:avLst/>
          </a:prstGeom>
        </p:spPr>
        <p:txBody>
          <a:bodyPr wrap="square">
            <a:spAutoFit/>
          </a:bodyPr>
          <a:lstStyle/>
          <a:p>
            <a:r>
              <a:rPr lang="en-US" sz="3200" b="1" dirty="0"/>
              <a:t>Here is a triangle made using the pins on a pin board.</a:t>
            </a:r>
          </a:p>
        </p:txBody>
      </p:sp>
      <p:pic>
        <p:nvPicPr>
          <p:cNvPr id="89090" name="Picture 2">
            <a:extLst>
              <a:ext uri="{FF2B5EF4-FFF2-40B4-BE49-F238E27FC236}">
                <a16:creationId xmlns:a16="http://schemas.microsoft.com/office/drawing/2014/main" id="{074B9C09-1073-4EFB-8DF3-D354E1FE07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025" y="1130568"/>
            <a:ext cx="2283020" cy="229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EAD7633D-F4FF-49ED-A2F2-B7EBA40FCE29}"/>
              </a:ext>
            </a:extLst>
          </p:cNvPr>
          <p:cNvSpPr/>
          <p:nvPr/>
        </p:nvSpPr>
        <p:spPr>
          <a:xfrm>
            <a:off x="5267260" y="1428170"/>
            <a:ext cx="6388120" cy="1077218"/>
          </a:xfrm>
          <a:prstGeom prst="rect">
            <a:avLst/>
          </a:prstGeom>
        </p:spPr>
        <p:txBody>
          <a:bodyPr wrap="square">
            <a:spAutoFit/>
          </a:bodyPr>
          <a:lstStyle/>
          <a:p>
            <a:r>
              <a:rPr lang="en-US" sz="3200" b="1" dirty="0"/>
              <a:t>Now show how to make a different sized square. Use the pins below.</a:t>
            </a:r>
          </a:p>
        </p:txBody>
      </p:sp>
      <p:pic>
        <p:nvPicPr>
          <p:cNvPr id="89091" name="Picture 3">
            <a:extLst>
              <a:ext uri="{FF2B5EF4-FFF2-40B4-BE49-F238E27FC236}">
                <a16:creationId xmlns:a16="http://schemas.microsoft.com/office/drawing/2014/main" id="{DF1F2873-3521-4377-9D35-12B0D592D3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8566" y="2505388"/>
            <a:ext cx="2789381" cy="229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D8B196AF-F2B3-434B-9B51-7ABA3665C5D1}"/>
              </a:ext>
            </a:extLst>
          </p:cNvPr>
          <p:cNvSpPr/>
          <p:nvPr/>
        </p:nvSpPr>
        <p:spPr>
          <a:xfrm>
            <a:off x="6639339" y="2882349"/>
            <a:ext cx="795131" cy="78498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B2EEAB0C-59A1-4781-8687-538D004ED830}"/>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74429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3" y="50000"/>
            <a:ext cx="5134064" cy="1077218"/>
          </a:xfrm>
          <a:prstGeom prst="rect">
            <a:avLst/>
          </a:prstGeom>
        </p:spPr>
        <p:txBody>
          <a:bodyPr wrap="square">
            <a:spAutoFit/>
          </a:bodyPr>
          <a:lstStyle/>
          <a:p>
            <a:r>
              <a:rPr lang="en-US" sz="3200" b="1" dirty="0"/>
              <a:t>Here is a triangle made using the pins on a pin board.</a:t>
            </a:r>
          </a:p>
        </p:txBody>
      </p:sp>
      <p:pic>
        <p:nvPicPr>
          <p:cNvPr id="89090" name="Picture 2">
            <a:extLst>
              <a:ext uri="{FF2B5EF4-FFF2-40B4-BE49-F238E27FC236}">
                <a16:creationId xmlns:a16="http://schemas.microsoft.com/office/drawing/2014/main" id="{074B9C09-1073-4EFB-8DF3-D354E1FE07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025" y="1130568"/>
            <a:ext cx="2283020" cy="229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EAD7633D-F4FF-49ED-A2F2-B7EBA40FCE29}"/>
              </a:ext>
            </a:extLst>
          </p:cNvPr>
          <p:cNvSpPr/>
          <p:nvPr/>
        </p:nvSpPr>
        <p:spPr>
          <a:xfrm>
            <a:off x="5267260" y="1428170"/>
            <a:ext cx="6388120" cy="2062103"/>
          </a:xfrm>
          <a:prstGeom prst="rect">
            <a:avLst/>
          </a:prstGeom>
        </p:spPr>
        <p:txBody>
          <a:bodyPr wrap="square">
            <a:spAutoFit/>
          </a:bodyPr>
          <a:lstStyle/>
          <a:p>
            <a:r>
              <a:rPr lang="en-US" sz="3200" b="1" dirty="0"/>
              <a:t>Now show how to make another square which is a different size to the ones you have drawn.</a:t>
            </a:r>
          </a:p>
          <a:p>
            <a:r>
              <a:rPr lang="en-US" sz="3200" b="1" dirty="0"/>
              <a:t>Use the pins below.</a:t>
            </a:r>
          </a:p>
        </p:txBody>
      </p:sp>
      <p:pic>
        <p:nvPicPr>
          <p:cNvPr id="89091" name="Picture 3">
            <a:extLst>
              <a:ext uri="{FF2B5EF4-FFF2-40B4-BE49-F238E27FC236}">
                <a16:creationId xmlns:a16="http://schemas.microsoft.com/office/drawing/2014/main" id="{DF1F2873-3521-4377-9D35-12B0D592D3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8566" y="3612971"/>
            <a:ext cx="2789381" cy="229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1A11594A-D990-4A92-A381-561343FE91DF}"/>
              </a:ext>
            </a:extLst>
          </p:cNvPr>
          <p:cNvSpPr/>
          <p:nvPr/>
        </p:nvSpPr>
        <p:spPr>
          <a:xfrm rot="2728095">
            <a:off x="6883962" y="4212566"/>
            <a:ext cx="1072819" cy="110258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135A0C85-0C48-4DDB-9A98-5F82D14B51A0}"/>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3967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2062103"/>
          </a:xfrm>
          <a:prstGeom prst="rect">
            <a:avLst/>
          </a:prstGeom>
        </p:spPr>
        <p:txBody>
          <a:bodyPr wrap="square">
            <a:spAutoFit/>
          </a:bodyPr>
          <a:lstStyle/>
          <a:p>
            <a:r>
              <a:rPr lang="en-US" sz="3200" b="1" dirty="0"/>
              <a:t>A shape has 4 right angles.</a:t>
            </a:r>
          </a:p>
          <a:p>
            <a:r>
              <a:rPr lang="en-US" sz="3200" b="1" dirty="0"/>
              <a:t>It has 4 straight sides.</a:t>
            </a:r>
          </a:p>
          <a:p>
            <a:r>
              <a:rPr lang="en-US" sz="3200" b="1" dirty="0"/>
              <a:t>All 4 sides are the same length.</a:t>
            </a:r>
          </a:p>
          <a:p>
            <a:r>
              <a:rPr lang="en-US" sz="3200" b="1" dirty="0"/>
              <a:t>Draw what the shape could be.</a:t>
            </a:r>
          </a:p>
        </p:txBody>
      </p:sp>
      <p:pic>
        <p:nvPicPr>
          <p:cNvPr id="84994" name="Picture 2">
            <a:extLst>
              <a:ext uri="{FF2B5EF4-FFF2-40B4-BE49-F238E27FC236}">
                <a16:creationId xmlns:a16="http://schemas.microsoft.com/office/drawing/2014/main" id="{3A1E887C-6DF6-4D16-B208-AB4722BB89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5054" y="325148"/>
            <a:ext cx="4362763" cy="43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E64840A9-E164-41E0-8323-E25B431890B7}"/>
              </a:ext>
            </a:extLst>
          </p:cNvPr>
          <p:cNvSpPr/>
          <p:nvPr/>
        </p:nvSpPr>
        <p:spPr>
          <a:xfrm>
            <a:off x="8050695" y="1081051"/>
            <a:ext cx="1404081" cy="14350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EEB55E54-9D04-4C5F-925A-A6411988C944}"/>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09859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2554545"/>
          </a:xfrm>
          <a:prstGeom prst="rect">
            <a:avLst/>
          </a:prstGeom>
        </p:spPr>
        <p:txBody>
          <a:bodyPr wrap="square">
            <a:spAutoFit/>
          </a:bodyPr>
          <a:lstStyle/>
          <a:p>
            <a:r>
              <a:rPr lang="en-US" sz="3200" b="1" dirty="0"/>
              <a:t>A different shape has 4 right angles.</a:t>
            </a:r>
          </a:p>
          <a:p>
            <a:r>
              <a:rPr lang="en-US" sz="3200" b="1" dirty="0"/>
              <a:t>It has 4 straight sides.</a:t>
            </a:r>
          </a:p>
          <a:p>
            <a:r>
              <a:rPr lang="en-US" sz="3200" b="1" dirty="0"/>
              <a:t>It has 2 pairs of parallel lines.</a:t>
            </a:r>
          </a:p>
          <a:p>
            <a:r>
              <a:rPr lang="en-US" sz="3200" b="1" dirty="0"/>
              <a:t>Draw what the shape could be.</a:t>
            </a:r>
          </a:p>
          <a:p>
            <a:endParaRPr lang="en-US" sz="3200" b="1" dirty="0"/>
          </a:p>
        </p:txBody>
      </p:sp>
      <p:pic>
        <p:nvPicPr>
          <p:cNvPr id="84994" name="Picture 2">
            <a:extLst>
              <a:ext uri="{FF2B5EF4-FFF2-40B4-BE49-F238E27FC236}">
                <a16:creationId xmlns:a16="http://schemas.microsoft.com/office/drawing/2014/main" id="{3A1E887C-6DF6-4D16-B208-AB4722BB89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5054" y="325148"/>
            <a:ext cx="4362763" cy="43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E4CB6DF9-9D79-4393-A1D2-ECA6D5D80662}"/>
              </a:ext>
            </a:extLst>
          </p:cNvPr>
          <p:cNvSpPr/>
          <p:nvPr/>
        </p:nvSpPr>
        <p:spPr>
          <a:xfrm>
            <a:off x="8050695" y="1081051"/>
            <a:ext cx="2103239" cy="14350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AD47D2F7-0DB7-43AF-8BF1-1F8F12054368}"/>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6187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2554545"/>
          </a:xfrm>
          <a:prstGeom prst="rect">
            <a:avLst/>
          </a:prstGeom>
        </p:spPr>
        <p:txBody>
          <a:bodyPr wrap="square">
            <a:spAutoFit/>
          </a:bodyPr>
          <a:lstStyle/>
          <a:p>
            <a:r>
              <a:rPr lang="en-US" sz="3200" b="1" dirty="0"/>
              <a:t>A shape has no right angles.</a:t>
            </a:r>
          </a:p>
          <a:p>
            <a:r>
              <a:rPr lang="en-US" sz="3200" b="1" dirty="0"/>
              <a:t>It has 4 straight sides.</a:t>
            </a:r>
          </a:p>
          <a:p>
            <a:r>
              <a:rPr lang="en-US" sz="3200" b="1" dirty="0"/>
              <a:t>It has 2 pairs of parallel lines.</a:t>
            </a:r>
          </a:p>
          <a:p>
            <a:r>
              <a:rPr lang="en-US" sz="3200" b="1" dirty="0"/>
              <a:t>Draw what the shape could be.</a:t>
            </a:r>
          </a:p>
          <a:p>
            <a:endParaRPr lang="en-US" sz="3200" b="1" dirty="0"/>
          </a:p>
        </p:txBody>
      </p:sp>
      <p:pic>
        <p:nvPicPr>
          <p:cNvPr id="84994" name="Picture 2">
            <a:extLst>
              <a:ext uri="{FF2B5EF4-FFF2-40B4-BE49-F238E27FC236}">
                <a16:creationId xmlns:a16="http://schemas.microsoft.com/office/drawing/2014/main" id="{3A1E887C-6DF6-4D16-B208-AB4722BB89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5054" y="325148"/>
            <a:ext cx="4362763" cy="43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arallelogram 2">
            <a:extLst>
              <a:ext uri="{FF2B5EF4-FFF2-40B4-BE49-F238E27FC236}">
                <a16:creationId xmlns:a16="http://schemas.microsoft.com/office/drawing/2014/main" id="{F09F5F64-7CE2-4171-A3D7-E8268FC12B26}"/>
              </a:ext>
            </a:extLst>
          </p:cNvPr>
          <p:cNvSpPr/>
          <p:nvPr/>
        </p:nvSpPr>
        <p:spPr>
          <a:xfrm>
            <a:off x="8037068" y="1087161"/>
            <a:ext cx="2838734" cy="1419368"/>
          </a:xfrm>
          <a:prstGeom prst="parallelogram">
            <a:avLst>
              <a:gd name="adj" fmla="val 50962"/>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08B05B0D-C252-4BCB-89FC-20795C0B9571}"/>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41139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8C3C6-2441-4AD9-8248-C9B994A41A8D}"/>
              </a:ext>
            </a:extLst>
          </p:cNvPr>
          <p:cNvSpPr>
            <a:spLocks noGrp="1"/>
          </p:cNvSpPr>
          <p:nvPr>
            <p:ph type="title"/>
          </p:nvPr>
        </p:nvSpPr>
        <p:spPr/>
        <p:txBody>
          <a:bodyPr/>
          <a:lstStyle/>
          <a:p>
            <a:r>
              <a:rPr lang="en-GB" dirty="0"/>
              <a:t>Recognise angles in 2D shapes</a:t>
            </a:r>
          </a:p>
        </p:txBody>
      </p:sp>
      <p:sp>
        <p:nvSpPr>
          <p:cNvPr id="3" name="Content Placeholder 2">
            <a:extLst>
              <a:ext uri="{FF2B5EF4-FFF2-40B4-BE49-F238E27FC236}">
                <a16:creationId xmlns:a16="http://schemas.microsoft.com/office/drawing/2014/main" id="{09AA3D44-233A-448D-B17B-74CB92E174C0}"/>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203947331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D0F5ABD-7793-405F-B55F-DFB029810240}"/>
              </a:ext>
            </a:extLst>
          </p:cNvPr>
          <p:cNvPicPr>
            <a:picLocks noChangeAspect="1"/>
          </p:cNvPicPr>
          <p:nvPr/>
        </p:nvPicPr>
        <p:blipFill>
          <a:blip r:embed="rId3"/>
          <a:stretch>
            <a:fillRect/>
          </a:stretch>
        </p:blipFill>
        <p:spPr>
          <a:xfrm>
            <a:off x="3694445" y="507228"/>
            <a:ext cx="8376487" cy="5843544"/>
          </a:xfrm>
          <a:prstGeom prst="rect">
            <a:avLst/>
          </a:prstGeom>
        </p:spPr>
      </p:pic>
      <p:sp>
        <p:nvSpPr>
          <p:cNvPr id="4" name="Rectangle 3">
            <a:extLst>
              <a:ext uri="{FF2B5EF4-FFF2-40B4-BE49-F238E27FC236}">
                <a16:creationId xmlns:a16="http://schemas.microsoft.com/office/drawing/2014/main" id="{54D0C7DF-853B-4445-B55F-D9841D5ED4CD}"/>
              </a:ext>
            </a:extLst>
          </p:cNvPr>
          <p:cNvSpPr/>
          <p:nvPr/>
        </p:nvSpPr>
        <p:spPr>
          <a:xfrm>
            <a:off x="103032" y="51516"/>
            <a:ext cx="3694445" cy="5509200"/>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Here are some shaded shapes on a square grid. Write the letters of the two shapes which are hexagons. </a:t>
            </a:r>
          </a:p>
          <a:p>
            <a:endParaRPr lang="en-GB" sz="3200" b="1" dirty="0">
              <a:latin typeface="Calibri" panose="020F0502020204030204" pitchFamily="34" charset="0"/>
              <a:ea typeface="Calibri" panose="020F0502020204030204" pitchFamily="34" charset="0"/>
              <a:cs typeface="Times New Roman" panose="02020603050405020304" pitchFamily="18" charset="0"/>
            </a:endParaRPr>
          </a:p>
          <a:p>
            <a:r>
              <a:rPr lang="en-GB" sz="3200" b="1" dirty="0">
                <a:latin typeface="Calibri" panose="020F0502020204030204" pitchFamily="34" charset="0"/>
                <a:ea typeface="Calibri" panose="020F0502020204030204" pitchFamily="34" charset="0"/>
                <a:cs typeface="Times New Roman" panose="02020603050405020304" pitchFamily="18" charset="0"/>
              </a:rPr>
              <a:t>Write the letters of the two shapes which have right angles.</a:t>
            </a:r>
            <a:endParaRPr lang="en-GB" sz="3200" b="1" dirty="0">
              <a:latin typeface="Calibri" panose="020F0502020204030204" pitchFamily="34" charset="0"/>
            </a:endParaRPr>
          </a:p>
        </p:txBody>
      </p:sp>
      <p:sp>
        <p:nvSpPr>
          <p:cNvPr id="6" name="Rectangle 5">
            <a:extLst>
              <a:ext uri="{FF2B5EF4-FFF2-40B4-BE49-F238E27FC236}">
                <a16:creationId xmlns:a16="http://schemas.microsoft.com/office/drawing/2014/main" id="{99875BA5-55CD-4E9A-B489-38D1C3D23F87}"/>
              </a:ext>
            </a:extLst>
          </p:cNvPr>
          <p:cNvSpPr/>
          <p:nvPr/>
        </p:nvSpPr>
        <p:spPr>
          <a:xfrm>
            <a:off x="5159926" y="2292935"/>
            <a:ext cx="444352" cy="707886"/>
          </a:xfrm>
          <a:prstGeom prst="rect">
            <a:avLst/>
          </a:prstGeom>
        </p:spPr>
        <p:txBody>
          <a:bodyPr wrap="none">
            <a:spAutoFit/>
          </a:bodyPr>
          <a:lstStyle/>
          <a:p>
            <a:r>
              <a:rPr lang="en-GB" sz="4000" b="1" dirty="0">
                <a:solidFill>
                  <a:srgbClr val="FF0000"/>
                </a:solidFill>
                <a:latin typeface="Calibri" panose="020F0502020204030204" pitchFamily="34" charset="0"/>
              </a:rPr>
              <a:t>4</a:t>
            </a:r>
          </a:p>
        </p:txBody>
      </p:sp>
      <p:sp>
        <p:nvSpPr>
          <p:cNvPr id="7" name="Rectangle 6">
            <a:extLst>
              <a:ext uri="{FF2B5EF4-FFF2-40B4-BE49-F238E27FC236}">
                <a16:creationId xmlns:a16="http://schemas.microsoft.com/office/drawing/2014/main" id="{42BE51F6-2B7D-4AFB-8FD4-B81D03D5FC0A}"/>
              </a:ext>
            </a:extLst>
          </p:cNvPr>
          <p:cNvSpPr/>
          <p:nvPr/>
        </p:nvSpPr>
        <p:spPr>
          <a:xfrm>
            <a:off x="6783544" y="2412287"/>
            <a:ext cx="444352" cy="707886"/>
          </a:xfrm>
          <a:prstGeom prst="rect">
            <a:avLst/>
          </a:prstGeom>
        </p:spPr>
        <p:txBody>
          <a:bodyPr wrap="none">
            <a:spAutoFit/>
          </a:bodyPr>
          <a:lstStyle/>
          <a:p>
            <a:r>
              <a:rPr lang="en-GB" sz="4000" b="1" dirty="0">
                <a:solidFill>
                  <a:srgbClr val="FF0000"/>
                </a:solidFill>
                <a:latin typeface="Calibri" panose="020F0502020204030204" pitchFamily="34" charset="0"/>
              </a:rPr>
              <a:t>6</a:t>
            </a:r>
          </a:p>
        </p:txBody>
      </p:sp>
      <p:sp>
        <p:nvSpPr>
          <p:cNvPr id="8" name="Rectangle 7">
            <a:extLst>
              <a:ext uri="{FF2B5EF4-FFF2-40B4-BE49-F238E27FC236}">
                <a16:creationId xmlns:a16="http://schemas.microsoft.com/office/drawing/2014/main" id="{9FE3DCE2-5698-4FB8-990E-038D52A1048C}"/>
              </a:ext>
            </a:extLst>
          </p:cNvPr>
          <p:cNvSpPr/>
          <p:nvPr/>
        </p:nvSpPr>
        <p:spPr>
          <a:xfrm>
            <a:off x="2571728" y="2397487"/>
            <a:ext cx="471604" cy="707886"/>
          </a:xfrm>
          <a:prstGeom prst="rect">
            <a:avLst/>
          </a:prstGeom>
        </p:spPr>
        <p:txBody>
          <a:bodyPr wrap="none">
            <a:spAutoFit/>
          </a:bodyPr>
          <a:lstStyle/>
          <a:p>
            <a:r>
              <a:rPr lang="en-GB" sz="4000" b="1" dirty="0">
                <a:solidFill>
                  <a:srgbClr val="FF0000"/>
                </a:solidFill>
                <a:latin typeface="Calibri" panose="020F0502020204030204" pitchFamily="34" charset="0"/>
              </a:rPr>
              <a:t>B</a:t>
            </a:r>
          </a:p>
        </p:txBody>
      </p:sp>
      <p:sp>
        <p:nvSpPr>
          <p:cNvPr id="9" name="Rectangle 8">
            <a:extLst>
              <a:ext uri="{FF2B5EF4-FFF2-40B4-BE49-F238E27FC236}">
                <a16:creationId xmlns:a16="http://schemas.microsoft.com/office/drawing/2014/main" id="{10F4904E-26C3-4E5E-8F02-394B6724E163}"/>
              </a:ext>
            </a:extLst>
          </p:cNvPr>
          <p:cNvSpPr/>
          <p:nvPr/>
        </p:nvSpPr>
        <p:spPr>
          <a:xfrm>
            <a:off x="10447304" y="2429947"/>
            <a:ext cx="444352" cy="707886"/>
          </a:xfrm>
          <a:prstGeom prst="rect">
            <a:avLst/>
          </a:prstGeom>
        </p:spPr>
        <p:txBody>
          <a:bodyPr wrap="none">
            <a:spAutoFit/>
          </a:bodyPr>
          <a:lstStyle/>
          <a:p>
            <a:r>
              <a:rPr lang="en-GB" sz="4000" b="1" dirty="0">
                <a:solidFill>
                  <a:srgbClr val="FF0000"/>
                </a:solidFill>
                <a:latin typeface="Calibri" panose="020F0502020204030204" pitchFamily="34" charset="0"/>
              </a:rPr>
              <a:t>5</a:t>
            </a:r>
          </a:p>
        </p:txBody>
      </p:sp>
      <p:sp>
        <p:nvSpPr>
          <p:cNvPr id="10" name="Rectangle 9">
            <a:extLst>
              <a:ext uri="{FF2B5EF4-FFF2-40B4-BE49-F238E27FC236}">
                <a16:creationId xmlns:a16="http://schemas.microsoft.com/office/drawing/2014/main" id="{C757657D-3EED-4B92-A23D-A0022D3352F3}"/>
              </a:ext>
            </a:extLst>
          </p:cNvPr>
          <p:cNvSpPr/>
          <p:nvPr/>
        </p:nvSpPr>
        <p:spPr>
          <a:xfrm>
            <a:off x="7725787" y="4917384"/>
            <a:ext cx="444352" cy="707886"/>
          </a:xfrm>
          <a:prstGeom prst="rect">
            <a:avLst/>
          </a:prstGeom>
        </p:spPr>
        <p:txBody>
          <a:bodyPr wrap="none">
            <a:spAutoFit/>
          </a:bodyPr>
          <a:lstStyle/>
          <a:p>
            <a:r>
              <a:rPr lang="en-GB" sz="4000" b="1" dirty="0">
                <a:solidFill>
                  <a:srgbClr val="FF0000"/>
                </a:solidFill>
                <a:latin typeface="Calibri" panose="020F0502020204030204" pitchFamily="34" charset="0"/>
              </a:rPr>
              <a:t>6</a:t>
            </a:r>
          </a:p>
        </p:txBody>
      </p:sp>
      <p:sp>
        <p:nvSpPr>
          <p:cNvPr id="11" name="Rectangle 10">
            <a:extLst>
              <a:ext uri="{FF2B5EF4-FFF2-40B4-BE49-F238E27FC236}">
                <a16:creationId xmlns:a16="http://schemas.microsoft.com/office/drawing/2014/main" id="{711900D0-5B42-4ED8-AD81-5E506F3721AE}"/>
              </a:ext>
            </a:extLst>
          </p:cNvPr>
          <p:cNvSpPr/>
          <p:nvPr/>
        </p:nvSpPr>
        <p:spPr>
          <a:xfrm>
            <a:off x="2847650" y="2397487"/>
            <a:ext cx="756938" cy="707886"/>
          </a:xfrm>
          <a:prstGeom prst="rect">
            <a:avLst/>
          </a:prstGeom>
        </p:spPr>
        <p:txBody>
          <a:bodyPr wrap="none">
            <a:spAutoFit/>
          </a:bodyPr>
          <a:lstStyle/>
          <a:p>
            <a:r>
              <a:rPr lang="en-GB" sz="4000" b="1" dirty="0">
                <a:solidFill>
                  <a:srgbClr val="FF0000"/>
                </a:solidFill>
                <a:latin typeface="Calibri" panose="020F0502020204030204" pitchFamily="34" charset="0"/>
              </a:rPr>
              <a:t>, D</a:t>
            </a:r>
          </a:p>
        </p:txBody>
      </p:sp>
      <p:sp>
        <p:nvSpPr>
          <p:cNvPr id="12" name="Rectangle 11">
            <a:extLst>
              <a:ext uri="{FF2B5EF4-FFF2-40B4-BE49-F238E27FC236}">
                <a16:creationId xmlns:a16="http://schemas.microsoft.com/office/drawing/2014/main" id="{99C1C0FD-3854-4FA3-9E62-BB4A56AB956A}"/>
              </a:ext>
            </a:extLst>
          </p:cNvPr>
          <p:cNvSpPr/>
          <p:nvPr/>
        </p:nvSpPr>
        <p:spPr>
          <a:xfrm>
            <a:off x="9217672" y="4941168"/>
            <a:ext cx="444352" cy="707886"/>
          </a:xfrm>
          <a:prstGeom prst="rect">
            <a:avLst/>
          </a:prstGeom>
        </p:spPr>
        <p:txBody>
          <a:bodyPr wrap="none">
            <a:spAutoFit/>
          </a:bodyPr>
          <a:lstStyle/>
          <a:p>
            <a:r>
              <a:rPr lang="en-GB" sz="4000" b="1" dirty="0">
                <a:solidFill>
                  <a:srgbClr val="FF0000"/>
                </a:solidFill>
                <a:latin typeface="Calibri" panose="020F0502020204030204" pitchFamily="34" charset="0"/>
              </a:rPr>
              <a:t>5</a:t>
            </a:r>
          </a:p>
        </p:txBody>
      </p:sp>
      <p:sp>
        <p:nvSpPr>
          <p:cNvPr id="26" name="Rectangle 25">
            <a:extLst>
              <a:ext uri="{FF2B5EF4-FFF2-40B4-BE49-F238E27FC236}">
                <a16:creationId xmlns:a16="http://schemas.microsoft.com/office/drawing/2014/main" id="{CB4AC4F5-1DAA-456B-89F3-DA9329EDBFB9}"/>
              </a:ext>
            </a:extLst>
          </p:cNvPr>
          <p:cNvSpPr/>
          <p:nvPr/>
        </p:nvSpPr>
        <p:spPr>
          <a:xfrm>
            <a:off x="6229812" y="158148"/>
            <a:ext cx="3019941" cy="461665"/>
          </a:xfrm>
          <a:prstGeom prst="rect">
            <a:avLst/>
          </a:prstGeom>
        </p:spPr>
        <p:txBody>
          <a:bodyPr wrap="square">
            <a:spAutoFit/>
          </a:bodyPr>
          <a:lstStyle/>
          <a:p>
            <a:r>
              <a:rPr lang="en-GB" sz="2400" b="1" dirty="0">
                <a:solidFill>
                  <a:srgbClr val="FF0000"/>
                </a:solidFill>
                <a:latin typeface="Calibri" panose="020F0502020204030204" pitchFamily="34" charset="0"/>
              </a:rPr>
              <a:t>not a right angle</a:t>
            </a:r>
          </a:p>
        </p:txBody>
      </p:sp>
      <p:sp>
        <p:nvSpPr>
          <p:cNvPr id="27" name="L-Shape 26">
            <a:extLst>
              <a:ext uri="{FF2B5EF4-FFF2-40B4-BE49-F238E27FC236}">
                <a16:creationId xmlns:a16="http://schemas.microsoft.com/office/drawing/2014/main" id="{E4D37153-4B1E-4DAA-9ED2-F3885B47A284}"/>
              </a:ext>
            </a:extLst>
          </p:cNvPr>
          <p:cNvSpPr/>
          <p:nvPr/>
        </p:nvSpPr>
        <p:spPr>
          <a:xfrm rot="3730778" flipH="1">
            <a:off x="7242029" y="1292602"/>
            <a:ext cx="388619" cy="403155"/>
          </a:xfrm>
          <a:prstGeom prst="corner">
            <a:avLst>
              <a:gd name="adj1" fmla="val 26604"/>
              <a:gd name="adj2" fmla="val 24327"/>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L-Shape 27">
            <a:extLst>
              <a:ext uri="{FF2B5EF4-FFF2-40B4-BE49-F238E27FC236}">
                <a16:creationId xmlns:a16="http://schemas.microsoft.com/office/drawing/2014/main" id="{083728F4-7592-40B3-A680-300A9EEE451A}"/>
              </a:ext>
            </a:extLst>
          </p:cNvPr>
          <p:cNvSpPr/>
          <p:nvPr/>
        </p:nvSpPr>
        <p:spPr>
          <a:xfrm rot="2647502" flipH="1">
            <a:off x="9948489" y="1268083"/>
            <a:ext cx="263236" cy="263236"/>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L-Shape 28">
            <a:extLst>
              <a:ext uri="{FF2B5EF4-FFF2-40B4-BE49-F238E27FC236}">
                <a16:creationId xmlns:a16="http://schemas.microsoft.com/office/drawing/2014/main" id="{3A71DD6C-BEF8-4669-AB39-479F23132981}"/>
              </a:ext>
            </a:extLst>
          </p:cNvPr>
          <p:cNvSpPr/>
          <p:nvPr/>
        </p:nvSpPr>
        <p:spPr>
          <a:xfrm rot="5400000" flipH="1">
            <a:off x="10447304" y="3745390"/>
            <a:ext cx="263236" cy="263236"/>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8EC164B8-FBA1-4963-8156-D9CD37B92860}"/>
              </a:ext>
            </a:extLst>
          </p:cNvPr>
          <p:cNvSpPr/>
          <p:nvPr/>
        </p:nvSpPr>
        <p:spPr>
          <a:xfrm>
            <a:off x="1372456" y="4852830"/>
            <a:ext cx="455574" cy="707886"/>
          </a:xfrm>
          <a:prstGeom prst="rect">
            <a:avLst/>
          </a:prstGeom>
        </p:spPr>
        <p:txBody>
          <a:bodyPr wrap="none">
            <a:spAutoFit/>
          </a:bodyPr>
          <a:lstStyle/>
          <a:p>
            <a:r>
              <a:rPr lang="en-GB" sz="4000" b="1" dirty="0">
                <a:solidFill>
                  <a:srgbClr val="FF0000"/>
                </a:solidFill>
                <a:latin typeface="Calibri" panose="020F0502020204030204" pitchFamily="34" charset="0"/>
              </a:rPr>
              <a:t>C</a:t>
            </a:r>
          </a:p>
        </p:txBody>
      </p:sp>
      <p:sp>
        <p:nvSpPr>
          <p:cNvPr id="31" name="Rectangle 30">
            <a:extLst>
              <a:ext uri="{FF2B5EF4-FFF2-40B4-BE49-F238E27FC236}">
                <a16:creationId xmlns:a16="http://schemas.microsoft.com/office/drawing/2014/main" id="{FA3BE965-9DEE-42CC-8039-73CD23A71BB2}"/>
              </a:ext>
            </a:extLst>
          </p:cNvPr>
          <p:cNvSpPr/>
          <p:nvPr/>
        </p:nvSpPr>
        <p:spPr>
          <a:xfrm>
            <a:off x="1634730" y="4852830"/>
            <a:ext cx="691215" cy="707886"/>
          </a:xfrm>
          <a:prstGeom prst="rect">
            <a:avLst/>
          </a:prstGeom>
        </p:spPr>
        <p:txBody>
          <a:bodyPr wrap="none">
            <a:spAutoFit/>
          </a:bodyPr>
          <a:lstStyle/>
          <a:p>
            <a:r>
              <a:rPr lang="en-GB" sz="4000" b="1" dirty="0">
                <a:solidFill>
                  <a:srgbClr val="FF0000"/>
                </a:solidFill>
                <a:latin typeface="Calibri" panose="020F0502020204030204" pitchFamily="34" charset="0"/>
              </a:rPr>
              <a:t>, E</a:t>
            </a:r>
          </a:p>
        </p:txBody>
      </p:sp>
      <p:cxnSp>
        <p:nvCxnSpPr>
          <p:cNvPr id="25" name="Straight Connector 24">
            <a:extLst>
              <a:ext uri="{FF2B5EF4-FFF2-40B4-BE49-F238E27FC236}">
                <a16:creationId xmlns:a16="http://schemas.microsoft.com/office/drawing/2014/main" id="{A69DEC7E-96F3-4422-9549-5E2CEBD98B99}"/>
              </a:ext>
            </a:extLst>
          </p:cNvPr>
          <p:cNvCxnSpPr>
            <a:cxnSpLocks/>
          </p:cNvCxnSpPr>
          <p:nvPr/>
        </p:nvCxnSpPr>
        <p:spPr>
          <a:xfrm flipV="1">
            <a:off x="10059515" y="1221971"/>
            <a:ext cx="20592" cy="125539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AD1B0A1-AA3B-4AD1-A7C3-BE06ECE6E72E}"/>
              </a:ext>
            </a:extLst>
          </p:cNvPr>
          <p:cNvCxnSpPr>
            <a:cxnSpLocks/>
          </p:cNvCxnSpPr>
          <p:nvPr/>
        </p:nvCxnSpPr>
        <p:spPr>
          <a:xfrm flipH="1">
            <a:off x="8819873" y="2467636"/>
            <a:ext cx="1260234"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95F47B8-AAF6-4017-9C17-362D4B7B89CE}"/>
              </a:ext>
            </a:extLst>
          </p:cNvPr>
          <p:cNvCxnSpPr>
            <a:cxnSpLocks/>
          </p:cNvCxnSpPr>
          <p:nvPr/>
        </p:nvCxnSpPr>
        <p:spPr>
          <a:xfrm flipH="1">
            <a:off x="10059515" y="2467636"/>
            <a:ext cx="1283307"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28970CB-B5D8-4758-ABE4-136A46E4C425}"/>
              </a:ext>
            </a:extLst>
          </p:cNvPr>
          <p:cNvCxnSpPr>
            <a:cxnSpLocks/>
          </p:cNvCxnSpPr>
          <p:nvPr/>
        </p:nvCxnSpPr>
        <p:spPr>
          <a:xfrm flipV="1">
            <a:off x="7553935" y="1203048"/>
            <a:ext cx="0" cy="63808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E3EADE77-267D-4607-8F78-E392AD01322D}"/>
              </a:ext>
            </a:extLst>
          </p:cNvPr>
          <p:cNvCxnSpPr>
            <a:cxnSpLocks/>
          </p:cNvCxnSpPr>
          <p:nvPr/>
        </p:nvCxnSpPr>
        <p:spPr>
          <a:xfrm>
            <a:off x="7541981" y="586123"/>
            <a:ext cx="8574" cy="905931"/>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4AF65FD-16DA-41BB-B998-DF91DC255728}"/>
              </a:ext>
            </a:extLst>
          </p:cNvPr>
          <p:cNvCxnSpPr>
            <a:cxnSpLocks/>
          </p:cNvCxnSpPr>
          <p:nvPr/>
        </p:nvCxnSpPr>
        <p:spPr>
          <a:xfrm>
            <a:off x="6286221" y="1841134"/>
            <a:ext cx="1307135"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D97F788-21CE-4574-8DAA-BC5A8938512E}"/>
              </a:ext>
            </a:extLst>
          </p:cNvPr>
          <p:cNvCxnSpPr>
            <a:cxnSpLocks/>
          </p:cNvCxnSpPr>
          <p:nvPr/>
        </p:nvCxnSpPr>
        <p:spPr>
          <a:xfrm>
            <a:off x="7550555" y="1842810"/>
            <a:ext cx="63894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8231D7DB-8259-48FF-9FD6-C841B8DBD149}"/>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1967612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500"/>
                                        <p:tgtEl>
                                          <p:spTgt spid="34"/>
                                        </p:tgtEl>
                                      </p:cBhvr>
                                    </p:animEffect>
                                  </p:childTnLst>
                                </p:cTn>
                              </p:par>
                              <p:par>
                                <p:cTn id="43" presetID="10" presetClass="entr" presetSubtype="0" fill="hold" nodeType="with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fade">
                                      <p:cBhvr>
                                        <p:cTn id="45" dur="500"/>
                                        <p:tgtEl>
                                          <p:spTgt spid="39"/>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nodeType="clickEffect">
                                  <p:stCondLst>
                                    <p:cond delay="0"/>
                                  </p:stCondLst>
                                  <p:childTnLst>
                                    <p:animEffect transition="out" filter="fade">
                                      <p:cBhvr>
                                        <p:cTn id="49" dur="500"/>
                                        <p:tgtEl>
                                          <p:spTgt spid="34"/>
                                        </p:tgtEl>
                                      </p:cBhvr>
                                    </p:animEffect>
                                    <p:set>
                                      <p:cBhvr>
                                        <p:cTn id="50" dur="1" fill="hold">
                                          <p:stCondLst>
                                            <p:cond delay="499"/>
                                          </p:stCondLst>
                                        </p:cTn>
                                        <p:tgtEl>
                                          <p:spTgt spid="34"/>
                                        </p:tgtEl>
                                        <p:attrNameLst>
                                          <p:attrName>style.visibility</p:attrName>
                                        </p:attrNameLst>
                                      </p:cBhvr>
                                      <p:to>
                                        <p:strVal val="hidden"/>
                                      </p:to>
                                    </p:set>
                                  </p:childTnLst>
                                </p:cTn>
                              </p:par>
                              <p:par>
                                <p:cTn id="51" presetID="10" presetClass="exit" presetSubtype="0" fill="hold" nodeType="withEffect">
                                  <p:stCondLst>
                                    <p:cond delay="0"/>
                                  </p:stCondLst>
                                  <p:childTnLst>
                                    <p:animEffect transition="out" filter="fade">
                                      <p:cBhvr>
                                        <p:cTn id="52" dur="500"/>
                                        <p:tgtEl>
                                          <p:spTgt spid="39"/>
                                        </p:tgtEl>
                                      </p:cBhvr>
                                    </p:animEffect>
                                    <p:set>
                                      <p:cBhvr>
                                        <p:cTn id="53" dur="1" fill="hold">
                                          <p:stCondLst>
                                            <p:cond delay="499"/>
                                          </p:stCondLst>
                                        </p:cTn>
                                        <p:tgtEl>
                                          <p:spTgt spid="39"/>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fade">
                                      <p:cBhvr>
                                        <p:cTn id="58" dur="500"/>
                                        <p:tgtEl>
                                          <p:spTgt spid="34"/>
                                        </p:tgtEl>
                                      </p:cBhvr>
                                    </p:animEffect>
                                  </p:childTnLst>
                                </p:cTn>
                              </p:par>
                              <p:par>
                                <p:cTn id="59" presetID="10" presetClass="entr" presetSubtype="0" fill="hold" nodeType="with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fade">
                                      <p:cBhvr>
                                        <p:cTn id="61" dur="500"/>
                                        <p:tgtEl>
                                          <p:spTgt spid="35"/>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xit" presetSubtype="0" fill="hold" nodeType="clickEffect">
                                  <p:stCondLst>
                                    <p:cond delay="0"/>
                                  </p:stCondLst>
                                  <p:childTnLst>
                                    <p:animEffect transition="out" filter="fade">
                                      <p:cBhvr>
                                        <p:cTn id="65" dur="500"/>
                                        <p:tgtEl>
                                          <p:spTgt spid="34"/>
                                        </p:tgtEl>
                                      </p:cBhvr>
                                    </p:animEffect>
                                    <p:set>
                                      <p:cBhvr>
                                        <p:cTn id="66" dur="1" fill="hold">
                                          <p:stCondLst>
                                            <p:cond delay="499"/>
                                          </p:stCondLst>
                                        </p:cTn>
                                        <p:tgtEl>
                                          <p:spTgt spid="34"/>
                                        </p:tgtEl>
                                        <p:attrNameLst>
                                          <p:attrName>style.visibility</p:attrName>
                                        </p:attrNameLst>
                                      </p:cBhvr>
                                      <p:to>
                                        <p:strVal val="hidden"/>
                                      </p:to>
                                    </p:set>
                                  </p:childTnLst>
                                </p:cTn>
                              </p:par>
                              <p:par>
                                <p:cTn id="67" presetID="10" presetClass="exit" presetSubtype="0" fill="hold" nodeType="withEffect">
                                  <p:stCondLst>
                                    <p:cond delay="0"/>
                                  </p:stCondLst>
                                  <p:childTnLst>
                                    <p:animEffect transition="out" filter="fade">
                                      <p:cBhvr>
                                        <p:cTn id="68" dur="500"/>
                                        <p:tgtEl>
                                          <p:spTgt spid="35"/>
                                        </p:tgtEl>
                                      </p:cBhvr>
                                    </p:animEffect>
                                    <p:set>
                                      <p:cBhvr>
                                        <p:cTn id="69" dur="1" fill="hold">
                                          <p:stCondLst>
                                            <p:cond delay="499"/>
                                          </p:stCondLst>
                                        </p:cTn>
                                        <p:tgtEl>
                                          <p:spTgt spid="35"/>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fade">
                                      <p:cBhvr>
                                        <p:cTn id="74" dur="500"/>
                                        <p:tgtEl>
                                          <p:spTgt spid="27"/>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fade">
                                      <p:cBhvr>
                                        <p:cTn id="79" dur="500"/>
                                        <p:tgtEl>
                                          <p:spTgt spid="24"/>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fade">
                                      <p:cBhvr>
                                        <p:cTn id="82" dur="500"/>
                                        <p:tgtEl>
                                          <p:spTgt spid="26"/>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xit" presetSubtype="0" fill="hold" grpId="1" nodeType="clickEffect">
                                  <p:stCondLst>
                                    <p:cond delay="0"/>
                                  </p:stCondLst>
                                  <p:childTnLst>
                                    <p:animEffect transition="out" filter="fade">
                                      <p:cBhvr>
                                        <p:cTn id="86" dur="500"/>
                                        <p:tgtEl>
                                          <p:spTgt spid="27"/>
                                        </p:tgtEl>
                                      </p:cBhvr>
                                    </p:animEffect>
                                    <p:set>
                                      <p:cBhvr>
                                        <p:cTn id="87" dur="1" fill="hold">
                                          <p:stCondLst>
                                            <p:cond delay="499"/>
                                          </p:stCondLst>
                                        </p:cTn>
                                        <p:tgtEl>
                                          <p:spTgt spid="27"/>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nodeType="clickEffect">
                                  <p:stCondLst>
                                    <p:cond delay="0"/>
                                  </p:stCondLst>
                                  <p:childTnLst>
                                    <p:animEffect transition="out" filter="fad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par>
                                <p:cTn id="93" presetID="10" presetClass="exit" presetSubtype="0" fill="hold" grpId="1" nodeType="withEffect">
                                  <p:stCondLst>
                                    <p:cond delay="0"/>
                                  </p:stCondLst>
                                  <p:childTnLst>
                                    <p:animEffect transition="out" filter="fade">
                                      <p:cBhvr>
                                        <p:cTn id="94" dur="500"/>
                                        <p:tgtEl>
                                          <p:spTgt spid="26"/>
                                        </p:tgtEl>
                                      </p:cBhvr>
                                    </p:animEffect>
                                    <p:set>
                                      <p:cBhvr>
                                        <p:cTn id="95" dur="1" fill="hold">
                                          <p:stCondLst>
                                            <p:cond delay="499"/>
                                          </p:stCondLst>
                                        </p:cTn>
                                        <p:tgtEl>
                                          <p:spTgt spid="26"/>
                                        </p:tgtEl>
                                        <p:attrNameLst>
                                          <p:attrName>style.visibility</p:attrName>
                                        </p:attrNameLst>
                                      </p:cBhvr>
                                      <p:to>
                                        <p:strVal val="hidden"/>
                                      </p:to>
                                    </p:se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nodeType="clickEffect">
                                  <p:stCondLst>
                                    <p:cond delay="0"/>
                                  </p:stCondLst>
                                  <p:childTnLst>
                                    <p:set>
                                      <p:cBhvr>
                                        <p:cTn id="99" dur="1" fill="hold">
                                          <p:stCondLst>
                                            <p:cond delay="0"/>
                                          </p:stCondLst>
                                        </p:cTn>
                                        <p:tgtEl>
                                          <p:spTgt spid="25"/>
                                        </p:tgtEl>
                                        <p:attrNameLst>
                                          <p:attrName>style.visibility</p:attrName>
                                        </p:attrNameLst>
                                      </p:cBhvr>
                                      <p:to>
                                        <p:strVal val="visible"/>
                                      </p:to>
                                    </p:set>
                                    <p:animEffect transition="in" filter="fade">
                                      <p:cBhvr>
                                        <p:cTn id="100" dur="500"/>
                                        <p:tgtEl>
                                          <p:spTgt spid="25"/>
                                        </p:tgtEl>
                                      </p:cBhvr>
                                    </p:animEffect>
                                  </p:childTnLst>
                                </p:cTn>
                              </p:par>
                              <p:par>
                                <p:cTn id="101" presetID="10" presetClass="entr" presetSubtype="0" fill="hold" nodeType="with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500"/>
                                        <p:tgtEl>
                                          <p:spTgt spid="33"/>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xit" presetSubtype="0" fill="hold" nodeType="clickEffect">
                                  <p:stCondLst>
                                    <p:cond delay="0"/>
                                  </p:stCondLst>
                                  <p:childTnLst>
                                    <p:animEffect transition="out" filter="fade">
                                      <p:cBhvr>
                                        <p:cTn id="107" dur="500"/>
                                        <p:tgtEl>
                                          <p:spTgt spid="25"/>
                                        </p:tgtEl>
                                      </p:cBhvr>
                                    </p:animEffect>
                                    <p:set>
                                      <p:cBhvr>
                                        <p:cTn id="108" dur="1" fill="hold">
                                          <p:stCondLst>
                                            <p:cond delay="499"/>
                                          </p:stCondLst>
                                        </p:cTn>
                                        <p:tgtEl>
                                          <p:spTgt spid="25"/>
                                        </p:tgtEl>
                                        <p:attrNameLst>
                                          <p:attrName>style.visibility</p:attrName>
                                        </p:attrNameLst>
                                      </p:cBhvr>
                                      <p:to>
                                        <p:strVal val="hidden"/>
                                      </p:to>
                                    </p:set>
                                  </p:childTnLst>
                                </p:cTn>
                              </p:par>
                              <p:par>
                                <p:cTn id="109" presetID="10" presetClass="exit" presetSubtype="0" fill="hold" nodeType="withEffect">
                                  <p:stCondLst>
                                    <p:cond delay="0"/>
                                  </p:stCondLst>
                                  <p:childTnLst>
                                    <p:animEffect transition="out" filter="fade">
                                      <p:cBhvr>
                                        <p:cTn id="110" dur="500"/>
                                        <p:tgtEl>
                                          <p:spTgt spid="33"/>
                                        </p:tgtEl>
                                      </p:cBhvr>
                                    </p:animEffect>
                                    <p:set>
                                      <p:cBhvr>
                                        <p:cTn id="111" dur="1" fill="hold">
                                          <p:stCondLst>
                                            <p:cond delay="499"/>
                                          </p:stCondLst>
                                        </p:cTn>
                                        <p:tgtEl>
                                          <p:spTgt spid="33"/>
                                        </p:tgtEl>
                                        <p:attrNameLst>
                                          <p:attrName>style.visibility</p:attrName>
                                        </p:attrNameLst>
                                      </p:cBhvr>
                                      <p:to>
                                        <p:strVal val="hidden"/>
                                      </p:to>
                                    </p:se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nodeType="clickEffect">
                                  <p:stCondLst>
                                    <p:cond delay="0"/>
                                  </p:stCondLst>
                                  <p:childTnLst>
                                    <p:set>
                                      <p:cBhvr>
                                        <p:cTn id="115" dur="1" fill="hold">
                                          <p:stCondLst>
                                            <p:cond delay="0"/>
                                          </p:stCondLst>
                                        </p:cTn>
                                        <p:tgtEl>
                                          <p:spTgt spid="25"/>
                                        </p:tgtEl>
                                        <p:attrNameLst>
                                          <p:attrName>style.visibility</p:attrName>
                                        </p:attrNameLst>
                                      </p:cBhvr>
                                      <p:to>
                                        <p:strVal val="visible"/>
                                      </p:to>
                                    </p:set>
                                    <p:animEffect transition="in" filter="fade">
                                      <p:cBhvr>
                                        <p:cTn id="116" dur="500"/>
                                        <p:tgtEl>
                                          <p:spTgt spid="25"/>
                                        </p:tgtEl>
                                      </p:cBhvr>
                                    </p:animEffect>
                                  </p:childTnLst>
                                </p:cTn>
                              </p:par>
                              <p:par>
                                <p:cTn id="117" presetID="10" presetClass="entr" presetSubtype="0" fill="hold" nodeType="withEffect">
                                  <p:stCondLst>
                                    <p:cond delay="0"/>
                                  </p:stCondLst>
                                  <p:childTnLst>
                                    <p:set>
                                      <p:cBhvr>
                                        <p:cTn id="118" dur="1" fill="hold">
                                          <p:stCondLst>
                                            <p:cond delay="0"/>
                                          </p:stCondLst>
                                        </p:cTn>
                                        <p:tgtEl>
                                          <p:spTgt spid="32"/>
                                        </p:tgtEl>
                                        <p:attrNameLst>
                                          <p:attrName>style.visibility</p:attrName>
                                        </p:attrNameLst>
                                      </p:cBhvr>
                                      <p:to>
                                        <p:strVal val="visible"/>
                                      </p:to>
                                    </p:set>
                                    <p:animEffect transition="in" filter="fade">
                                      <p:cBhvr>
                                        <p:cTn id="119" dur="500"/>
                                        <p:tgtEl>
                                          <p:spTgt spid="32"/>
                                        </p:tgtEl>
                                      </p:cBhvr>
                                    </p:animEffect>
                                  </p:childTnLst>
                                </p:cTn>
                              </p:par>
                            </p:childTnLst>
                          </p:cTn>
                        </p:par>
                      </p:childTnLst>
                    </p:cTn>
                  </p:par>
                  <p:par>
                    <p:cTn id="120" fill="hold">
                      <p:stCondLst>
                        <p:cond delay="indefinite"/>
                      </p:stCondLst>
                      <p:childTnLst>
                        <p:par>
                          <p:cTn id="121" fill="hold">
                            <p:stCondLst>
                              <p:cond delay="0"/>
                            </p:stCondLst>
                            <p:childTnLst>
                              <p:par>
                                <p:cTn id="122" presetID="10" presetClass="exit" presetSubtype="0" fill="hold" nodeType="clickEffect">
                                  <p:stCondLst>
                                    <p:cond delay="0"/>
                                  </p:stCondLst>
                                  <p:childTnLst>
                                    <p:animEffect transition="out" filter="fade">
                                      <p:cBhvr>
                                        <p:cTn id="123" dur="500"/>
                                        <p:tgtEl>
                                          <p:spTgt spid="25"/>
                                        </p:tgtEl>
                                      </p:cBhvr>
                                    </p:animEffect>
                                    <p:set>
                                      <p:cBhvr>
                                        <p:cTn id="124" dur="1" fill="hold">
                                          <p:stCondLst>
                                            <p:cond delay="499"/>
                                          </p:stCondLst>
                                        </p:cTn>
                                        <p:tgtEl>
                                          <p:spTgt spid="25"/>
                                        </p:tgtEl>
                                        <p:attrNameLst>
                                          <p:attrName>style.visibility</p:attrName>
                                        </p:attrNameLst>
                                      </p:cBhvr>
                                      <p:to>
                                        <p:strVal val="hidden"/>
                                      </p:to>
                                    </p:set>
                                  </p:childTnLst>
                                </p:cTn>
                              </p:par>
                              <p:par>
                                <p:cTn id="125" presetID="10" presetClass="exit" presetSubtype="0" fill="hold" nodeType="withEffect">
                                  <p:stCondLst>
                                    <p:cond delay="0"/>
                                  </p:stCondLst>
                                  <p:childTnLst>
                                    <p:animEffect transition="out" filter="fade">
                                      <p:cBhvr>
                                        <p:cTn id="126" dur="500"/>
                                        <p:tgtEl>
                                          <p:spTgt spid="32"/>
                                        </p:tgtEl>
                                      </p:cBhvr>
                                    </p:animEffect>
                                    <p:set>
                                      <p:cBhvr>
                                        <p:cTn id="127" dur="1" fill="hold">
                                          <p:stCondLst>
                                            <p:cond delay="499"/>
                                          </p:stCondLst>
                                        </p:cTn>
                                        <p:tgtEl>
                                          <p:spTgt spid="32"/>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grpId="0" nodeType="clickEffect">
                                  <p:stCondLst>
                                    <p:cond delay="0"/>
                                  </p:stCondLst>
                                  <p:childTnLst>
                                    <p:set>
                                      <p:cBhvr>
                                        <p:cTn id="131" dur="1" fill="hold">
                                          <p:stCondLst>
                                            <p:cond delay="0"/>
                                          </p:stCondLst>
                                        </p:cTn>
                                        <p:tgtEl>
                                          <p:spTgt spid="28"/>
                                        </p:tgtEl>
                                        <p:attrNameLst>
                                          <p:attrName>style.visibility</p:attrName>
                                        </p:attrNameLst>
                                      </p:cBhvr>
                                      <p:to>
                                        <p:strVal val="visible"/>
                                      </p:to>
                                    </p:set>
                                    <p:animEffect transition="in" filter="fade">
                                      <p:cBhvr>
                                        <p:cTn id="132" dur="500"/>
                                        <p:tgtEl>
                                          <p:spTgt spid="28"/>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grpId="0" nodeType="clickEffect">
                                  <p:stCondLst>
                                    <p:cond delay="0"/>
                                  </p:stCondLst>
                                  <p:childTnLst>
                                    <p:set>
                                      <p:cBhvr>
                                        <p:cTn id="136" dur="1" fill="hold">
                                          <p:stCondLst>
                                            <p:cond delay="0"/>
                                          </p:stCondLst>
                                        </p:cTn>
                                        <p:tgtEl>
                                          <p:spTgt spid="30"/>
                                        </p:tgtEl>
                                        <p:attrNameLst>
                                          <p:attrName>style.visibility</p:attrName>
                                        </p:attrNameLst>
                                      </p:cBhvr>
                                      <p:to>
                                        <p:strVal val="visible"/>
                                      </p:to>
                                    </p:set>
                                    <p:animEffect transition="in" filter="fade">
                                      <p:cBhvr>
                                        <p:cTn id="137" dur="500"/>
                                        <p:tgtEl>
                                          <p:spTgt spid="30"/>
                                        </p:tgtEl>
                                      </p:cBhvr>
                                    </p:animEffect>
                                  </p:childTnLst>
                                </p:cTn>
                              </p:par>
                            </p:childTnLst>
                          </p:cTn>
                        </p:par>
                      </p:childTnLst>
                    </p:cTn>
                  </p:par>
                  <p:par>
                    <p:cTn id="138" fill="hold">
                      <p:stCondLst>
                        <p:cond delay="indefinite"/>
                      </p:stCondLst>
                      <p:childTnLst>
                        <p:par>
                          <p:cTn id="139" fill="hold">
                            <p:stCondLst>
                              <p:cond delay="0"/>
                            </p:stCondLst>
                            <p:childTnLst>
                              <p:par>
                                <p:cTn id="140" presetID="10" presetClass="entr" presetSubtype="0" fill="hold" grpId="0" nodeType="clickEffect">
                                  <p:stCondLst>
                                    <p:cond delay="0"/>
                                  </p:stCondLst>
                                  <p:childTnLst>
                                    <p:set>
                                      <p:cBhvr>
                                        <p:cTn id="141" dur="1" fill="hold">
                                          <p:stCondLst>
                                            <p:cond delay="0"/>
                                          </p:stCondLst>
                                        </p:cTn>
                                        <p:tgtEl>
                                          <p:spTgt spid="29"/>
                                        </p:tgtEl>
                                        <p:attrNameLst>
                                          <p:attrName>style.visibility</p:attrName>
                                        </p:attrNameLst>
                                      </p:cBhvr>
                                      <p:to>
                                        <p:strVal val="visible"/>
                                      </p:to>
                                    </p:set>
                                    <p:animEffect transition="in" filter="fade">
                                      <p:cBhvr>
                                        <p:cTn id="142" dur="500"/>
                                        <p:tgtEl>
                                          <p:spTgt spid="29"/>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grpId="0" nodeType="clickEffect">
                                  <p:stCondLst>
                                    <p:cond delay="0"/>
                                  </p:stCondLst>
                                  <p:childTnLst>
                                    <p:set>
                                      <p:cBhvr>
                                        <p:cTn id="146" dur="1" fill="hold">
                                          <p:stCondLst>
                                            <p:cond delay="0"/>
                                          </p:stCondLst>
                                        </p:cTn>
                                        <p:tgtEl>
                                          <p:spTgt spid="31"/>
                                        </p:tgtEl>
                                        <p:attrNameLst>
                                          <p:attrName>style.visibility</p:attrName>
                                        </p:attrNameLst>
                                      </p:cBhvr>
                                      <p:to>
                                        <p:strVal val="visible"/>
                                      </p:to>
                                    </p:set>
                                    <p:animEffect transition="in" filter="fade">
                                      <p:cBhvr>
                                        <p:cTn id="14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26" grpId="0"/>
      <p:bldP spid="26" grpId="1"/>
      <p:bldP spid="27" grpId="0" animBg="1"/>
      <p:bldP spid="27" grpId="1" animBg="1"/>
      <p:bldP spid="28" grpId="0" animBg="1"/>
      <p:bldP spid="29" grpId="0" animBg="1"/>
      <p:bldP spid="30" grpId="0"/>
      <p:bldP spid="31"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26AD85-0693-4198-A1D8-E1E337A8170C}"/>
              </a:ext>
            </a:extLst>
          </p:cNvPr>
          <p:cNvPicPr>
            <a:picLocks noChangeAspect="1"/>
          </p:cNvPicPr>
          <p:nvPr/>
        </p:nvPicPr>
        <p:blipFill>
          <a:blip r:embed="rId3"/>
          <a:stretch>
            <a:fillRect/>
          </a:stretch>
        </p:blipFill>
        <p:spPr>
          <a:xfrm>
            <a:off x="4351944" y="140511"/>
            <a:ext cx="7605596" cy="5472405"/>
          </a:xfrm>
          <a:prstGeom prst="rect">
            <a:avLst/>
          </a:prstGeom>
        </p:spPr>
      </p:pic>
      <p:sp>
        <p:nvSpPr>
          <p:cNvPr id="2" name="Rectangle 1">
            <a:extLst>
              <a:ext uri="{FF2B5EF4-FFF2-40B4-BE49-F238E27FC236}">
                <a16:creationId xmlns:a16="http://schemas.microsoft.com/office/drawing/2014/main" id="{6F7DB072-45EB-43AE-B58A-3A2E4548E582}"/>
              </a:ext>
            </a:extLst>
          </p:cNvPr>
          <p:cNvSpPr/>
          <p:nvPr/>
        </p:nvSpPr>
        <p:spPr>
          <a:xfrm>
            <a:off x="116737" y="114753"/>
            <a:ext cx="4729681" cy="5509200"/>
          </a:xfrm>
          <a:prstGeom prst="rect">
            <a:avLst/>
          </a:prstGeom>
          <a:solidFill>
            <a:schemeClr val="bg1"/>
          </a:solidFill>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Look at these shapes. Complete the sentences below.</a:t>
            </a: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__is a kite </a:t>
            </a:r>
          </a:p>
          <a:p>
            <a:pPr>
              <a:spcAft>
                <a:spcPts val="0"/>
              </a:spcAft>
            </a:pP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__is not a quadrilateral </a:t>
            </a:r>
          </a:p>
          <a:p>
            <a:pPr>
              <a:spcAft>
                <a:spcPts val="0"/>
              </a:spcAft>
            </a:pP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__has only 2 right angles </a:t>
            </a:r>
          </a:p>
          <a:p>
            <a:pPr>
              <a:spcAft>
                <a:spcPts val="0"/>
              </a:spcAft>
            </a:pP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__has 2 acute angles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4" name="Straight Connector 3">
            <a:extLst>
              <a:ext uri="{FF2B5EF4-FFF2-40B4-BE49-F238E27FC236}">
                <a16:creationId xmlns:a16="http://schemas.microsoft.com/office/drawing/2014/main" id="{38C94D0D-97A5-43C2-BA9C-E1499C1EB17D}"/>
              </a:ext>
            </a:extLst>
          </p:cNvPr>
          <p:cNvCxnSpPr>
            <a:cxnSpLocks/>
          </p:cNvCxnSpPr>
          <p:nvPr/>
        </p:nvCxnSpPr>
        <p:spPr>
          <a:xfrm flipH="1">
            <a:off x="4748463" y="304800"/>
            <a:ext cx="2775284" cy="2727158"/>
          </a:xfrm>
          <a:prstGeom prst="line">
            <a:avLst/>
          </a:prstGeom>
          <a:ln w="76200">
            <a:solidFill>
              <a:srgbClr val="002060"/>
            </a:solidFill>
            <a:prstDash val="lgDash"/>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6A3527AE-F709-4E23-A263-CE39D690A4BC}"/>
              </a:ext>
            </a:extLst>
          </p:cNvPr>
          <p:cNvSpPr/>
          <p:nvPr/>
        </p:nvSpPr>
        <p:spPr>
          <a:xfrm>
            <a:off x="194011" y="1987186"/>
            <a:ext cx="495649" cy="707886"/>
          </a:xfrm>
          <a:prstGeom prst="rect">
            <a:avLst/>
          </a:prstGeom>
        </p:spPr>
        <p:txBody>
          <a:bodyPr wrap="none">
            <a:spAutoFit/>
          </a:bodyPr>
          <a:lstStyle/>
          <a:p>
            <a:r>
              <a:rPr lang="en-GB" sz="4000" b="1" dirty="0">
                <a:solidFill>
                  <a:srgbClr val="FF0000"/>
                </a:solidFill>
                <a:latin typeface="Calibri" panose="020F0502020204030204" pitchFamily="34" charset="0"/>
              </a:rPr>
              <a:t>A</a:t>
            </a:r>
          </a:p>
        </p:txBody>
      </p:sp>
      <p:sp>
        <p:nvSpPr>
          <p:cNvPr id="9" name="Rectangle 8">
            <a:extLst>
              <a:ext uri="{FF2B5EF4-FFF2-40B4-BE49-F238E27FC236}">
                <a16:creationId xmlns:a16="http://schemas.microsoft.com/office/drawing/2014/main" id="{B154BA0C-F5D8-4495-9988-2D4AA3016BB9}"/>
              </a:ext>
            </a:extLst>
          </p:cNvPr>
          <p:cNvSpPr/>
          <p:nvPr/>
        </p:nvSpPr>
        <p:spPr>
          <a:xfrm>
            <a:off x="194010" y="2930015"/>
            <a:ext cx="420308" cy="707886"/>
          </a:xfrm>
          <a:prstGeom prst="rect">
            <a:avLst/>
          </a:prstGeom>
        </p:spPr>
        <p:txBody>
          <a:bodyPr wrap="none">
            <a:spAutoFit/>
          </a:bodyPr>
          <a:lstStyle/>
          <a:p>
            <a:r>
              <a:rPr lang="en-GB" sz="4000" b="1" dirty="0">
                <a:solidFill>
                  <a:srgbClr val="FF0000"/>
                </a:solidFill>
                <a:latin typeface="Calibri" panose="020F0502020204030204" pitchFamily="34" charset="0"/>
              </a:rPr>
              <a:t>F</a:t>
            </a:r>
          </a:p>
        </p:txBody>
      </p:sp>
      <p:sp>
        <p:nvSpPr>
          <p:cNvPr id="10" name="L-Shape 9">
            <a:extLst>
              <a:ext uri="{FF2B5EF4-FFF2-40B4-BE49-F238E27FC236}">
                <a16:creationId xmlns:a16="http://schemas.microsoft.com/office/drawing/2014/main" id="{7E3A09A7-5C84-454C-9F56-27D40D93AC2E}"/>
              </a:ext>
            </a:extLst>
          </p:cNvPr>
          <p:cNvSpPr/>
          <p:nvPr/>
        </p:nvSpPr>
        <p:spPr>
          <a:xfrm flipH="1">
            <a:off x="6551939" y="3954828"/>
            <a:ext cx="263236" cy="263236"/>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L-Shape 10">
            <a:extLst>
              <a:ext uri="{FF2B5EF4-FFF2-40B4-BE49-F238E27FC236}">
                <a16:creationId xmlns:a16="http://schemas.microsoft.com/office/drawing/2014/main" id="{A15E1147-B04E-4225-BF45-D6B741C7B0DE}"/>
              </a:ext>
            </a:extLst>
          </p:cNvPr>
          <p:cNvSpPr/>
          <p:nvPr/>
        </p:nvSpPr>
        <p:spPr>
          <a:xfrm rot="16200000" flipH="1">
            <a:off x="6551939" y="4744537"/>
            <a:ext cx="263236" cy="263236"/>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4BA49956-2775-4D16-BF91-001451113761}"/>
              </a:ext>
            </a:extLst>
          </p:cNvPr>
          <p:cNvSpPr/>
          <p:nvPr/>
        </p:nvSpPr>
        <p:spPr>
          <a:xfrm>
            <a:off x="194493" y="3923643"/>
            <a:ext cx="434734" cy="707886"/>
          </a:xfrm>
          <a:prstGeom prst="rect">
            <a:avLst/>
          </a:prstGeom>
        </p:spPr>
        <p:txBody>
          <a:bodyPr wrap="none">
            <a:spAutoFit/>
          </a:bodyPr>
          <a:lstStyle/>
          <a:p>
            <a:r>
              <a:rPr lang="en-GB" sz="4000" b="1" dirty="0">
                <a:solidFill>
                  <a:srgbClr val="FF0000"/>
                </a:solidFill>
                <a:latin typeface="Calibri" panose="020F0502020204030204" pitchFamily="34" charset="0"/>
              </a:rPr>
              <a:t>E</a:t>
            </a:r>
          </a:p>
        </p:txBody>
      </p:sp>
      <p:sp>
        <p:nvSpPr>
          <p:cNvPr id="13" name="Arc 12">
            <a:extLst>
              <a:ext uri="{FF2B5EF4-FFF2-40B4-BE49-F238E27FC236}">
                <a16:creationId xmlns:a16="http://schemas.microsoft.com/office/drawing/2014/main" id="{A99930CC-5156-4D27-ACF8-DE29A30390D6}"/>
              </a:ext>
            </a:extLst>
          </p:cNvPr>
          <p:cNvSpPr/>
          <p:nvPr/>
        </p:nvSpPr>
        <p:spPr>
          <a:xfrm rot="168542">
            <a:off x="6815175" y="2621316"/>
            <a:ext cx="637309" cy="510793"/>
          </a:xfrm>
          <a:prstGeom prst="arc">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4" name="Arc 13">
            <a:extLst>
              <a:ext uri="{FF2B5EF4-FFF2-40B4-BE49-F238E27FC236}">
                <a16:creationId xmlns:a16="http://schemas.microsoft.com/office/drawing/2014/main" id="{E978461C-A400-4218-A6DD-53BF13BF1B4B}"/>
              </a:ext>
            </a:extLst>
          </p:cNvPr>
          <p:cNvSpPr/>
          <p:nvPr/>
        </p:nvSpPr>
        <p:spPr>
          <a:xfrm rot="11556126">
            <a:off x="8856513" y="562422"/>
            <a:ext cx="637309" cy="510793"/>
          </a:xfrm>
          <a:prstGeom prst="arc">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Rectangle 14">
            <a:extLst>
              <a:ext uri="{FF2B5EF4-FFF2-40B4-BE49-F238E27FC236}">
                <a16:creationId xmlns:a16="http://schemas.microsoft.com/office/drawing/2014/main" id="{5F2A848A-BBCA-4E54-B3FD-12A97A1C902E}"/>
              </a:ext>
            </a:extLst>
          </p:cNvPr>
          <p:cNvSpPr/>
          <p:nvPr/>
        </p:nvSpPr>
        <p:spPr>
          <a:xfrm>
            <a:off x="184392" y="4898831"/>
            <a:ext cx="471604" cy="707886"/>
          </a:xfrm>
          <a:prstGeom prst="rect">
            <a:avLst/>
          </a:prstGeom>
        </p:spPr>
        <p:txBody>
          <a:bodyPr wrap="none">
            <a:spAutoFit/>
          </a:bodyPr>
          <a:lstStyle/>
          <a:p>
            <a:r>
              <a:rPr lang="en-GB" sz="4000" b="1" dirty="0">
                <a:solidFill>
                  <a:srgbClr val="FF0000"/>
                </a:solidFill>
                <a:latin typeface="Calibri" panose="020F0502020204030204" pitchFamily="34" charset="0"/>
              </a:rPr>
              <a:t>B</a:t>
            </a:r>
          </a:p>
        </p:txBody>
      </p:sp>
      <p:sp>
        <p:nvSpPr>
          <p:cNvPr id="16" name="Rectangle 15">
            <a:extLst>
              <a:ext uri="{FF2B5EF4-FFF2-40B4-BE49-F238E27FC236}">
                <a16:creationId xmlns:a16="http://schemas.microsoft.com/office/drawing/2014/main" id="{D4C6BB52-B954-47C2-A701-CF015212D1A9}"/>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771236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animBg="1"/>
      <p:bldP spid="11" grpId="0" animBg="1"/>
      <p:bldP spid="12" grpId="0"/>
      <p:bldP spid="13" grpId="0" animBg="1"/>
      <p:bldP spid="14" grpId="0" animBg="1"/>
      <p:bldP spid="15"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0EB8F6-4B45-48D8-9795-5BAE0BCDDC85}"/>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6096000" y="404446"/>
            <a:ext cx="3799697" cy="5802923"/>
          </a:xfrm>
          <a:prstGeom prst="rect">
            <a:avLst/>
          </a:prstGeom>
        </p:spPr>
      </p:pic>
      <p:sp>
        <p:nvSpPr>
          <p:cNvPr id="2" name="Rectangle 1">
            <a:extLst>
              <a:ext uri="{FF2B5EF4-FFF2-40B4-BE49-F238E27FC236}">
                <a16:creationId xmlns:a16="http://schemas.microsoft.com/office/drawing/2014/main" id="{2DFE7127-FE35-4A0C-940D-BB3923DD6257}"/>
              </a:ext>
            </a:extLst>
          </p:cNvPr>
          <p:cNvSpPr/>
          <p:nvPr/>
        </p:nvSpPr>
        <p:spPr>
          <a:xfrm>
            <a:off x="103032" y="51516"/>
            <a:ext cx="5475294" cy="1077218"/>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Circle the pentagon with exactly four acute angles.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BAD0347C-DA76-483F-8288-BCBD46C6B61B}"/>
              </a:ext>
            </a:extLst>
          </p:cNvPr>
          <p:cNvSpPr/>
          <p:nvPr/>
        </p:nvSpPr>
        <p:spPr>
          <a:xfrm>
            <a:off x="3639757" y="1306513"/>
            <a:ext cx="3019941" cy="461665"/>
          </a:xfrm>
          <a:prstGeom prst="rect">
            <a:avLst/>
          </a:prstGeom>
        </p:spPr>
        <p:txBody>
          <a:bodyPr wrap="square">
            <a:spAutoFit/>
          </a:bodyPr>
          <a:lstStyle/>
          <a:p>
            <a:r>
              <a:rPr lang="en-GB" sz="2400" b="1" dirty="0">
                <a:solidFill>
                  <a:srgbClr val="FF0000"/>
                </a:solidFill>
                <a:latin typeface="Calibri" panose="020F0502020204030204" pitchFamily="34" charset="0"/>
              </a:rPr>
              <a:t>all obtuse angles</a:t>
            </a:r>
          </a:p>
        </p:txBody>
      </p:sp>
      <p:sp>
        <p:nvSpPr>
          <p:cNvPr id="9" name="Rectangle 8">
            <a:extLst>
              <a:ext uri="{FF2B5EF4-FFF2-40B4-BE49-F238E27FC236}">
                <a16:creationId xmlns:a16="http://schemas.microsoft.com/office/drawing/2014/main" id="{9DFC70BD-1377-4BDF-BED7-2D442AA12BEF}"/>
              </a:ext>
            </a:extLst>
          </p:cNvPr>
          <p:cNvSpPr/>
          <p:nvPr/>
        </p:nvSpPr>
        <p:spPr>
          <a:xfrm>
            <a:off x="9740954" y="551106"/>
            <a:ext cx="1958677" cy="830997"/>
          </a:xfrm>
          <a:prstGeom prst="rect">
            <a:avLst/>
          </a:prstGeom>
        </p:spPr>
        <p:txBody>
          <a:bodyPr wrap="square">
            <a:spAutoFit/>
          </a:bodyPr>
          <a:lstStyle/>
          <a:p>
            <a:r>
              <a:rPr lang="en-GB" sz="2400" b="1" dirty="0">
                <a:solidFill>
                  <a:srgbClr val="FF0000"/>
                </a:solidFill>
                <a:latin typeface="Calibri" panose="020F0502020204030204" pitchFamily="34" charset="0"/>
              </a:rPr>
              <a:t>only 1 acute angle</a:t>
            </a:r>
          </a:p>
        </p:txBody>
      </p:sp>
      <p:sp>
        <p:nvSpPr>
          <p:cNvPr id="10" name="Arc 9">
            <a:extLst>
              <a:ext uri="{FF2B5EF4-FFF2-40B4-BE49-F238E27FC236}">
                <a16:creationId xmlns:a16="http://schemas.microsoft.com/office/drawing/2014/main" id="{DCBA3B36-38EE-4C85-AF29-191DAFFBEDA0}"/>
              </a:ext>
            </a:extLst>
          </p:cNvPr>
          <p:cNvSpPr/>
          <p:nvPr/>
        </p:nvSpPr>
        <p:spPr>
          <a:xfrm rot="8306861">
            <a:off x="6270461" y="2800021"/>
            <a:ext cx="534829" cy="378308"/>
          </a:xfrm>
          <a:prstGeom prst="arc">
            <a:avLst>
              <a:gd name="adj1" fmla="val 16200000"/>
              <a:gd name="adj2" fmla="val 21183397"/>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1" name="Arc 10">
            <a:extLst>
              <a:ext uri="{FF2B5EF4-FFF2-40B4-BE49-F238E27FC236}">
                <a16:creationId xmlns:a16="http://schemas.microsoft.com/office/drawing/2014/main" id="{31595BF2-75E4-4D9A-9584-E21AB9B4E555}"/>
              </a:ext>
            </a:extLst>
          </p:cNvPr>
          <p:cNvSpPr/>
          <p:nvPr/>
        </p:nvSpPr>
        <p:spPr>
          <a:xfrm rot="8924173">
            <a:off x="7105495" y="2785216"/>
            <a:ext cx="399739" cy="404371"/>
          </a:xfrm>
          <a:prstGeom prst="arc">
            <a:avLst>
              <a:gd name="adj1" fmla="val 16200000"/>
              <a:gd name="adj2" fmla="val 21395308"/>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2" name="Arc 11">
            <a:extLst>
              <a:ext uri="{FF2B5EF4-FFF2-40B4-BE49-F238E27FC236}">
                <a16:creationId xmlns:a16="http://schemas.microsoft.com/office/drawing/2014/main" id="{1FF2ACC1-56C9-40A4-966C-6D7BFB6C3CCF}"/>
              </a:ext>
            </a:extLst>
          </p:cNvPr>
          <p:cNvSpPr/>
          <p:nvPr/>
        </p:nvSpPr>
        <p:spPr>
          <a:xfrm rot="1691246">
            <a:off x="5941231" y="3805904"/>
            <a:ext cx="534829" cy="378308"/>
          </a:xfrm>
          <a:prstGeom prst="arc">
            <a:avLst>
              <a:gd name="adj1" fmla="val 14921834"/>
              <a:gd name="adj2" fmla="val 20727617"/>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3" name="Arc 12">
            <a:extLst>
              <a:ext uri="{FF2B5EF4-FFF2-40B4-BE49-F238E27FC236}">
                <a16:creationId xmlns:a16="http://schemas.microsoft.com/office/drawing/2014/main" id="{59C7916F-278E-495E-AA17-22ECE405052B}"/>
              </a:ext>
            </a:extLst>
          </p:cNvPr>
          <p:cNvSpPr/>
          <p:nvPr/>
        </p:nvSpPr>
        <p:spPr>
          <a:xfrm rot="16981373">
            <a:off x="7282497" y="3841528"/>
            <a:ext cx="534829" cy="378308"/>
          </a:xfrm>
          <a:prstGeom prst="arc">
            <a:avLst>
              <a:gd name="adj1" fmla="val 14921834"/>
              <a:gd name="adj2" fmla="val 20727617"/>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15" name="Rectangle 14">
            <a:extLst>
              <a:ext uri="{FF2B5EF4-FFF2-40B4-BE49-F238E27FC236}">
                <a16:creationId xmlns:a16="http://schemas.microsoft.com/office/drawing/2014/main" id="{5E63916F-3224-41CF-8BE3-DA603B6F3688}"/>
              </a:ext>
            </a:extLst>
          </p:cNvPr>
          <p:cNvSpPr/>
          <p:nvPr/>
        </p:nvSpPr>
        <p:spPr>
          <a:xfrm>
            <a:off x="3584748" y="3199103"/>
            <a:ext cx="2186731" cy="830997"/>
          </a:xfrm>
          <a:prstGeom prst="rect">
            <a:avLst/>
          </a:prstGeom>
        </p:spPr>
        <p:txBody>
          <a:bodyPr wrap="square">
            <a:spAutoFit/>
          </a:bodyPr>
          <a:lstStyle/>
          <a:p>
            <a:r>
              <a:rPr lang="en-GB" sz="2400" b="1" dirty="0">
                <a:solidFill>
                  <a:srgbClr val="FF0000"/>
                </a:solidFill>
                <a:latin typeface="Calibri" panose="020F0502020204030204" pitchFamily="34" charset="0"/>
              </a:rPr>
              <a:t>4 acute angles (1 reflex angle)</a:t>
            </a:r>
          </a:p>
        </p:txBody>
      </p:sp>
      <p:sp>
        <p:nvSpPr>
          <p:cNvPr id="19" name="Rectangle 18">
            <a:extLst>
              <a:ext uri="{FF2B5EF4-FFF2-40B4-BE49-F238E27FC236}">
                <a16:creationId xmlns:a16="http://schemas.microsoft.com/office/drawing/2014/main" id="{16F5B390-A9A7-4318-B98E-B5C752434A8F}"/>
              </a:ext>
            </a:extLst>
          </p:cNvPr>
          <p:cNvSpPr/>
          <p:nvPr/>
        </p:nvSpPr>
        <p:spPr>
          <a:xfrm>
            <a:off x="8747545" y="4844447"/>
            <a:ext cx="2623840" cy="1200329"/>
          </a:xfrm>
          <a:prstGeom prst="rect">
            <a:avLst/>
          </a:prstGeom>
        </p:spPr>
        <p:txBody>
          <a:bodyPr wrap="square">
            <a:spAutoFit/>
          </a:bodyPr>
          <a:lstStyle/>
          <a:p>
            <a:r>
              <a:rPr lang="en-GB" sz="2400" b="1" dirty="0">
                <a:solidFill>
                  <a:srgbClr val="FF0000"/>
                </a:solidFill>
                <a:latin typeface="Calibri" panose="020F0502020204030204" pitchFamily="34" charset="0"/>
              </a:rPr>
              <a:t>All obtuse angles and not a pentagon</a:t>
            </a:r>
          </a:p>
        </p:txBody>
      </p:sp>
      <p:sp>
        <p:nvSpPr>
          <p:cNvPr id="20" name="Oval 19">
            <a:extLst>
              <a:ext uri="{FF2B5EF4-FFF2-40B4-BE49-F238E27FC236}">
                <a16:creationId xmlns:a16="http://schemas.microsoft.com/office/drawing/2014/main" id="{FC8B00D2-D247-4557-8D44-A5FCB0306024}"/>
              </a:ext>
            </a:extLst>
          </p:cNvPr>
          <p:cNvSpPr/>
          <p:nvPr/>
        </p:nvSpPr>
        <p:spPr>
          <a:xfrm>
            <a:off x="5837711" y="2486204"/>
            <a:ext cx="2067951" cy="211015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17" name="Rectangle 16">
            <a:extLst>
              <a:ext uri="{FF2B5EF4-FFF2-40B4-BE49-F238E27FC236}">
                <a16:creationId xmlns:a16="http://schemas.microsoft.com/office/drawing/2014/main" id="{60B6ED9B-9CBD-4E19-8D14-1FB28E14B3B3}"/>
              </a:ext>
            </a:extLst>
          </p:cNvPr>
          <p:cNvSpPr/>
          <p:nvPr/>
        </p:nvSpPr>
        <p:spPr>
          <a:xfrm>
            <a:off x="9895697" y="2710847"/>
            <a:ext cx="2296303" cy="1200329"/>
          </a:xfrm>
          <a:prstGeom prst="rect">
            <a:avLst/>
          </a:prstGeom>
        </p:spPr>
        <p:txBody>
          <a:bodyPr wrap="square">
            <a:spAutoFit/>
          </a:bodyPr>
          <a:lstStyle/>
          <a:p>
            <a:r>
              <a:rPr lang="en-GB" sz="2400" b="1" dirty="0">
                <a:solidFill>
                  <a:srgbClr val="FF0000"/>
                </a:solidFill>
                <a:latin typeface="Calibri" panose="020F0502020204030204" pitchFamily="34" charset="0"/>
              </a:rPr>
              <a:t>4 acute angles but not a pentagon</a:t>
            </a:r>
          </a:p>
        </p:txBody>
      </p:sp>
      <p:sp>
        <p:nvSpPr>
          <p:cNvPr id="14" name="Rectangle 13">
            <a:extLst>
              <a:ext uri="{FF2B5EF4-FFF2-40B4-BE49-F238E27FC236}">
                <a16:creationId xmlns:a16="http://schemas.microsoft.com/office/drawing/2014/main" id="{79F0A779-AFAF-4546-AB3D-AA08C6D951F2}"/>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2017831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animBg="1"/>
      <p:bldP spid="11" grpId="0" animBg="1"/>
      <p:bldP spid="12" grpId="0" animBg="1"/>
      <p:bldP spid="13" grpId="0" animBg="1"/>
      <p:bldP spid="15" grpId="0"/>
      <p:bldP spid="19" grpId="0"/>
      <p:bldP spid="20" grpId="0" animBg="1"/>
      <p:bldP spid="17"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0164D-4FAF-4694-8380-A366D65D2D9A}"/>
              </a:ext>
            </a:extLst>
          </p:cNvPr>
          <p:cNvSpPr>
            <a:spLocks noGrp="1"/>
          </p:cNvSpPr>
          <p:nvPr>
            <p:ph type="title"/>
          </p:nvPr>
        </p:nvSpPr>
        <p:spPr/>
        <p:txBody>
          <a:bodyPr>
            <a:normAutofit/>
          </a:bodyPr>
          <a:lstStyle/>
          <a:p>
            <a:r>
              <a:rPr lang="en-GB" dirty="0"/>
              <a:t>Recognise angles and parallel lines in 2D shapes</a:t>
            </a:r>
          </a:p>
        </p:txBody>
      </p:sp>
      <p:sp>
        <p:nvSpPr>
          <p:cNvPr id="3" name="Content Placeholder 2">
            <a:extLst>
              <a:ext uri="{FF2B5EF4-FFF2-40B4-BE49-F238E27FC236}">
                <a16:creationId xmlns:a16="http://schemas.microsoft.com/office/drawing/2014/main" id="{66097A16-6BDE-4C32-B87C-83092D331725}"/>
              </a:ext>
            </a:extLst>
          </p:cNvPr>
          <p:cNvSpPr>
            <a:spLocks noGrp="1"/>
          </p:cNvSpPr>
          <p:nvPr>
            <p:ph idx="1"/>
          </p:nvPr>
        </p:nvSpPr>
        <p:spPr/>
        <p:txBody>
          <a:bodyPr/>
          <a:lstStyle/>
          <a:p>
            <a:endParaRPr lang="en-GB" dirty="0"/>
          </a:p>
        </p:txBody>
      </p:sp>
    </p:spTree>
    <p:extLst>
      <p:ext uri="{BB962C8B-B14F-4D97-AF65-F5344CB8AC3E}">
        <p14:creationId xmlns:p14="http://schemas.microsoft.com/office/powerpoint/2010/main" val="355655887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0614F2-7246-41EE-9F16-CF7574143C9D}"/>
              </a:ext>
            </a:extLst>
          </p:cNvPr>
          <p:cNvSpPr/>
          <p:nvPr/>
        </p:nvSpPr>
        <p:spPr>
          <a:xfrm>
            <a:off x="103032" y="51516"/>
            <a:ext cx="3558346" cy="584775"/>
          </a:xfrm>
          <a:prstGeom prst="rect">
            <a:avLst/>
          </a:prstGeom>
        </p:spPr>
        <p:txBody>
          <a:bodyPr wrap="non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Complete the table.</a:t>
            </a:r>
          </a:p>
        </p:txBody>
      </p:sp>
      <p:pic>
        <p:nvPicPr>
          <p:cNvPr id="5" name="Picture 4" descr="https://app.doublestruck.eu/content/K2_REAS/HTML/Q/Q96A05_files/image002.jpg">
            <a:extLst>
              <a:ext uri="{FF2B5EF4-FFF2-40B4-BE49-F238E27FC236}">
                <a16:creationId xmlns:a16="http://schemas.microsoft.com/office/drawing/2014/main" id="{215A122B-4338-4A73-98C7-672039D02CA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3478" y="689735"/>
            <a:ext cx="11185043" cy="5790838"/>
          </a:xfrm>
          <a:prstGeom prst="rect">
            <a:avLst/>
          </a:prstGeom>
          <a:noFill/>
          <a:ln>
            <a:noFill/>
          </a:ln>
        </p:spPr>
      </p:pic>
      <p:sp>
        <p:nvSpPr>
          <p:cNvPr id="7" name="Rectangle 6">
            <a:extLst>
              <a:ext uri="{FF2B5EF4-FFF2-40B4-BE49-F238E27FC236}">
                <a16:creationId xmlns:a16="http://schemas.microsoft.com/office/drawing/2014/main" id="{4C9EB5A8-E628-4FE0-8D61-E8C832BE2FE0}"/>
              </a:ext>
            </a:extLst>
          </p:cNvPr>
          <p:cNvSpPr/>
          <p:nvPr/>
        </p:nvSpPr>
        <p:spPr>
          <a:xfrm>
            <a:off x="3148444" y="4147687"/>
            <a:ext cx="957930" cy="707886"/>
          </a:xfrm>
          <a:prstGeom prst="rect">
            <a:avLst/>
          </a:prstGeom>
        </p:spPr>
        <p:txBody>
          <a:bodyPr wrap="squar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8" name="Rectangle 7">
            <a:extLst>
              <a:ext uri="{FF2B5EF4-FFF2-40B4-BE49-F238E27FC236}">
                <a16:creationId xmlns:a16="http://schemas.microsoft.com/office/drawing/2014/main" id="{866417CF-776E-48EE-AC14-C5AC0A9698CF}"/>
              </a:ext>
            </a:extLst>
          </p:cNvPr>
          <p:cNvSpPr/>
          <p:nvPr/>
        </p:nvSpPr>
        <p:spPr>
          <a:xfrm>
            <a:off x="3148444" y="5248702"/>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sp>
        <p:nvSpPr>
          <p:cNvPr id="9" name="Rectangle 8">
            <a:extLst>
              <a:ext uri="{FF2B5EF4-FFF2-40B4-BE49-F238E27FC236}">
                <a16:creationId xmlns:a16="http://schemas.microsoft.com/office/drawing/2014/main" id="{B584FD8E-F3F3-4B7F-93DD-4BDA9E962604}"/>
              </a:ext>
            </a:extLst>
          </p:cNvPr>
          <p:cNvSpPr/>
          <p:nvPr/>
        </p:nvSpPr>
        <p:spPr>
          <a:xfrm>
            <a:off x="6351697" y="4147687"/>
            <a:ext cx="957930" cy="707886"/>
          </a:xfrm>
          <a:prstGeom prst="rect">
            <a:avLst/>
          </a:prstGeom>
        </p:spPr>
        <p:txBody>
          <a:bodyPr wrap="squar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10" name="Rectangle 9">
            <a:extLst>
              <a:ext uri="{FF2B5EF4-FFF2-40B4-BE49-F238E27FC236}">
                <a16:creationId xmlns:a16="http://schemas.microsoft.com/office/drawing/2014/main" id="{B371F25A-EFEB-4553-B12F-0F00F8EEE1F0}"/>
              </a:ext>
            </a:extLst>
          </p:cNvPr>
          <p:cNvSpPr/>
          <p:nvPr/>
        </p:nvSpPr>
        <p:spPr>
          <a:xfrm>
            <a:off x="9769495" y="4147687"/>
            <a:ext cx="957930" cy="707886"/>
          </a:xfrm>
          <a:prstGeom prst="rect">
            <a:avLst/>
          </a:prstGeom>
        </p:spPr>
        <p:txBody>
          <a:bodyPr wrap="squar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11" name="Rectangle 10">
            <a:extLst>
              <a:ext uri="{FF2B5EF4-FFF2-40B4-BE49-F238E27FC236}">
                <a16:creationId xmlns:a16="http://schemas.microsoft.com/office/drawing/2014/main" id="{A294A860-38FF-43C1-BD42-72E50D218AF2}"/>
              </a:ext>
            </a:extLst>
          </p:cNvPr>
          <p:cNvSpPr/>
          <p:nvPr/>
        </p:nvSpPr>
        <p:spPr>
          <a:xfrm>
            <a:off x="6351697" y="5248702"/>
            <a:ext cx="957930" cy="707886"/>
          </a:xfrm>
          <a:prstGeom prst="rect">
            <a:avLst/>
          </a:prstGeom>
        </p:spPr>
        <p:txBody>
          <a:bodyPr wrap="squar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12" name="Rectangle 11">
            <a:extLst>
              <a:ext uri="{FF2B5EF4-FFF2-40B4-BE49-F238E27FC236}">
                <a16:creationId xmlns:a16="http://schemas.microsoft.com/office/drawing/2014/main" id="{60B07A67-78C4-4777-884D-F768C6EDAB2F}"/>
              </a:ext>
            </a:extLst>
          </p:cNvPr>
          <p:cNvSpPr/>
          <p:nvPr/>
        </p:nvSpPr>
        <p:spPr>
          <a:xfrm>
            <a:off x="9777906" y="5248702"/>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sp>
        <p:nvSpPr>
          <p:cNvPr id="13" name="Rectangle 12">
            <a:extLst>
              <a:ext uri="{FF2B5EF4-FFF2-40B4-BE49-F238E27FC236}">
                <a16:creationId xmlns:a16="http://schemas.microsoft.com/office/drawing/2014/main" id="{E0B22E61-81F4-4C0F-B78E-2175BA889397}"/>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99651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app.doublestruck.eu/content/K2_REAS/HTML/Q/QGK302A204_files/image003.jpg">
            <a:extLst>
              <a:ext uri="{FF2B5EF4-FFF2-40B4-BE49-F238E27FC236}">
                <a16:creationId xmlns:a16="http://schemas.microsoft.com/office/drawing/2014/main" id="{0FA269D7-1C87-44D6-8853-33021840607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02479" y="222839"/>
            <a:ext cx="3758703" cy="3743577"/>
          </a:xfrm>
          <a:prstGeom prst="rect">
            <a:avLst/>
          </a:prstGeom>
          <a:noFill/>
          <a:ln>
            <a:noFill/>
          </a:ln>
        </p:spPr>
      </p:pic>
      <p:sp>
        <p:nvSpPr>
          <p:cNvPr id="6" name="Rectangle 5">
            <a:extLst>
              <a:ext uri="{FF2B5EF4-FFF2-40B4-BE49-F238E27FC236}">
                <a16:creationId xmlns:a16="http://schemas.microsoft.com/office/drawing/2014/main" id="{FAB720C5-E357-4E95-AA8F-E0B95EB25E01}"/>
              </a:ext>
            </a:extLst>
          </p:cNvPr>
          <p:cNvSpPr/>
          <p:nvPr/>
        </p:nvSpPr>
        <p:spPr>
          <a:xfrm>
            <a:off x="4390659" y="222839"/>
            <a:ext cx="6708118" cy="584775"/>
          </a:xfrm>
          <a:prstGeom prst="rect">
            <a:avLst/>
          </a:prstGeom>
        </p:spPr>
        <p:txBody>
          <a:bodyPr wrap="non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Fill in the gaps in the sentences below.</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F242C9C0-7BEE-4062-8E91-E0C57115A60E}"/>
              </a:ext>
            </a:extLst>
          </p:cNvPr>
          <p:cNvSpPr/>
          <p:nvPr/>
        </p:nvSpPr>
        <p:spPr>
          <a:xfrm>
            <a:off x="4390659" y="1143088"/>
            <a:ext cx="7169428" cy="3539430"/>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The shape has ____ right angles.</a:t>
            </a:r>
          </a:p>
          <a:p>
            <a:pPr>
              <a:spcAft>
                <a:spcPts val="0"/>
              </a:spcAft>
            </a:pP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It has ____ straight sides.</a:t>
            </a:r>
          </a:p>
          <a:p>
            <a:pPr>
              <a:spcAft>
                <a:spcPts val="0"/>
              </a:spcAft>
            </a:pP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It has ____ pairs of parallel lines.</a:t>
            </a:r>
          </a:p>
          <a:p>
            <a:pPr>
              <a:spcAft>
                <a:spcPts val="0"/>
              </a:spcAft>
            </a:pP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____ sides are the same length.</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DF46D793-2AE7-480E-A016-BC6DAC18D08B}"/>
              </a:ext>
            </a:extLst>
          </p:cNvPr>
          <p:cNvSpPr/>
          <p:nvPr/>
        </p:nvSpPr>
        <p:spPr>
          <a:xfrm>
            <a:off x="7201652" y="978935"/>
            <a:ext cx="444352" cy="707886"/>
          </a:xfrm>
          <a:prstGeom prst="rect">
            <a:avLst/>
          </a:prstGeom>
        </p:spPr>
        <p:txBody>
          <a:bodyPr wrap="none">
            <a:spAutoFit/>
          </a:bodyPr>
          <a:lstStyle/>
          <a:p>
            <a:r>
              <a:rPr lang="en-GB" sz="4000" b="1" dirty="0">
                <a:solidFill>
                  <a:srgbClr val="FF0000"/>
                </a:solidFill>
                <a:latin typeface="Calibri" panose="020F0502020204030204" pitchFamily="34" charset="0"/>
              </a:rPr>
              <a:t>4</a:t>
            </a:r>
          </a:p>
        </p:txBody>
      </p:sp>
      <p:sp>
        <p:nvSpPr>
          <p:cNvPr id="9" name="Rectangle 8">
            <a:extLst>
              <a:ext uri="{FF2B5EF4-FFF2-40B4-BE49-F238E27FC236}">
                <a16:creationId xmlns:a16="http://schemas.microsoft.com/office/drawing/2014/main" id="{0E502F73-AD58-4E84-835C-FBE66D772930}"/>
              </a:ext>
            </a:extLst>
          </p:cNvPr>
          <p:cNvSpPr/>
          <p:nvPr/>
        </p:nvSpPr>
        <p:spPr>
          <a:xfrm>
            <a:off x="5742966" y="1964900"/>
            <a:ext cx="444352" cy="707886"/>
          </a:xfrm>
          <a:prstGeom prst="rect">
            <a:avLst/>
          </a:prstGeom>
        </p:spPr>
        <p:txBody>
          <a:bodyPr wrap="none">
            <a:spAutoFit/>
          </a:bodyPr>
          <a:lstStyle/>
          <a:p>
            <a:r>
              <a:rPr lang="en-GB" sz="4000" b="1" dirty="0">
                <a:solidFill>
                  <a:srgbClr val="FF0000"/>
                </a:solidFill>
                <a:latin typeface="Calibri" panose="020F0502020204030204" pitchFamily="34" charset="0"/>
              </a:rPr>
              <a:t>4</a:t>
            </a:r>
          </a:p>
        </p:txBody>
      </p:sp>
      <p:sp>
        <p:nvSpPr>
          <p:cNvPr id="10" name="Rectangle 9">
            <a:extLst>
              <a:ext uri="{FF2B5EF4-FFF2-40B4-BE49-F238E27FC236}">
                <a16:creationId xmlns:a16="http://schemas.microsoft.com/office/drawing/2014/main" id="{310E81A3-9714-49F3-B074-9F8E1CACCAB7}"/>
              </a:ext>
            </a:extLst>
          </p:cNvPr>
          <p:cNvSpPr/>
          <p:nvPr/>
        </p:nvSpPr>
        <p:spPr>
          <a:xfrm>
            <a:off x="5742966" y="2912803"/>
            <a:ext cx="444352" cy="707886"/>
          </a:xfrm>
          <a:prstGeom prst="rect">
            <a:avLst/>
          </a:prstGeom>
        </p:spPr>
        <p:txBody>
          <a:bodyPr wrap="square">
            <a:spAutoFit/>
          </a:bodyPr>
          <a:lstStyle/>
          <a:p>
            <a:r>
              <a:rPr lang="en-GB" sz="4000" b="1" dirty="0">
                <a:solidFill>
                  <a:srgbClr val="FF0000"/>
                </a:solidFill>
                <a:latin typeface="Calibri" panose="020F0502020204030204" pitchFamily="34" charset="0"/>
              </a:rPr>
              <a:t>2</a:t>
            </a:r>
          </a:p>
        </p:txBody>
      </p:sp>
      <p:sp>
        <p:nvSpPr>
          <p:cNvPr id="11" name="Rectangle 10">
            <a:extLst>
              <a:ext uri="{FF2B5EF4-FFF2-40B4-BE49-F238E27FC236}">
                <a16:creationId xmlns:a16="http://schemas.microsoft.com/office/drawing/2014/main" id="{B59E70B7-CB0E-475E-95E9-1C4649E04681}"/>
              </a:ext>
            </a:extLst>
          </p:cNvPr>
          <p:cNvSpPr/>
          <p:nvPr/>
        </p:nvSpPr>
        <p:spPr>
          <a:xfrm>
            <a:off x="4697938" y="3944645"/>
            <a:ext cx="444352" cy="707886"/>
          </a:xfrm>
          <a:prstGeom prst="rect">
            <a:avLst/>
          </a:prstGeom>
        </p:spPr>
        <p:txBody>
          <a:bodyPr wrap="none">
            <a:spAutoFit/>
          </a:bodyPr>
          <a:lstStyle/>
          <a:p>
            <a:r>
              <a:rPr lang="en-GB" sz="4000" b="1" dirty="0">
                <a:solidFill>
                  <a:srgbClr val="FF0000"/>
                </a:solidFill>
                <a:latin typeface="Calibri" panose="020F0502020204030204" pitchFamily="34" charset="0"/>
              </a:rPr>
              <a:t>4</a:t>
            </a:r>
          </a:p>
        </p:txBody>
      </p:sp>
      <p:sp>
        <p:nvSpPr>
          <p:cNvPr id="12" name="Rectangle 11">
            <a:extLst>
              <a:ext uri="{FF2B5EF4-FFF2-40B4-BE49-F238E27FC236}">
                <a16:creationId xmlns:a16="http://schemas.microsoft.com/office/drawing/2014/main" id="{A0CD0305-1291-4C42-9CF7-BB24EB2DD6B9}"/>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17130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A04D024-323E-4B98-B648-9C35354FE8D7}"/>
              </a:ext>
            </a:extLst>
          </p:cNvPr>
          <p:cNvPicPr>
            <a:picLocks noChangeAspect="1"/>
          </p:cNvPicPr>
          <p:nvPr/>
        </p:nvPicPr>
        <p:blipFill>
          <a:blip r:embed="rId3"/>
          <a:stretch>
            <a:fillRect/>
          </a:stretch>
        </p:blipFill>
        <p:spPr>
          <a:xfrm>
            <a:off x="0" y="1429902"/>
            <a:ext cx="4025568" cy="2156833"/>
          </a:xfrm>
          <a:prstGeom prst="rect">
            <a:avLst/>
          </a:prstGeom>
        </p:spPr>
      </p:pic>
      <p:pic>
        <p:nvPicPr>
          <p:cNvPr id="5" name="Picture 4">
            <a:extLst>
              <a:ext uri="{FF2B5EF4-FFF2-40B4-BE49-F238E27FC236}">
                <a16:creationId xmlns:a16="http://schemas.microsoft.com/office/drawing/2014/main" id="{41DB98F5-62DE-49AE-8910-0852B25FCFF6}"/>
              </a:ext>
            </a:extLst>
          </p:cNvPr>
          <p:cNvPicPr>
            <a:picLocks noChangeAspect="1"/>
          </p:cNvPicPr>
          <p:nvPr/>
        </p:nvPicPr>
        <p:blipFill>
          <a:blip r:embed="rId4"/>
          <a:stretch>
            <a:fillRect/>
          </a:stretch>
        </p:blipFill>
        <p:spPr>
          <a:xfrm>
            <a:off x="5333999" y="0"/>
            <a:ext cx="6858000" cy="6858000"/>
          </a:xfrm>
          <a:prstGeom prst="rect">
            <a:avLst/>
          </a:prstGeom>
        </p:spPr>
      </p:pic>
      <p:sp>
        <p:nvSpPr>
          <p:cNvPr id="2" name="Rectangle 1">
            <a:extLst>
              <a:ext uri="{FF2B5EF4-FFF2-40B4-BE49-F238E27FC236}">
                <a16:creationId xmlns:a16="http://schemas.microsoft.com/office/drawing/2014/main" id="{6C91C343-4977-46CB-AC47-A8CE775F78FF}"/>
              </a:ext>
            </a:extLst>
          </p:cNvPr>
          <p:cNvSpPr/>
          <p:nvPr/>
        </p:nvSpPr>
        <p:spPr>
          <a:xfrm>
            <a:off x="103033" y="51516"/>
            <a:ext cx="5225876" cy="1569660"/>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The diagonals of this quadrilateral cross at right angles.</a:t>
            </a:r>
            <a:endParaRPr lang="en-GB" sz="3200" b="1" dirty="0">
              <a:latin typeface="Calibri" panose="020F0502020204030204" pitchFamily="34" charset="0"/>
            </a:endParaRPr>
          </a:p>
        </p:txBody>
      </p:sp>
      <p:sp>
        <p:nvSpPr>
          <p:cNvPr id="3" name="Rectangle 2">
            <a:extLst>
              <a:ext uri="{FF2B5EF4-FFF2-40B4-BE49-F238E27FC236}">
                <a16:creationId xmlns:a16="http://schemas.microsoft.com/office/drawing/2014/main" id="{81BC3900-1962-4E9D-B5A5-06133012D608}"/>
              </a:ext>
            </a:extLst>
          </p:cNvPr>
          <p:cNvSpPr/>
          <p:nvPr/>
        </p:nvSpPr>
        <p:spPr>
          <a:xfrm>
            <a:off x="103032" y="4044852"/>
            <a:ext cx="4202723" cy="2062103"/>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Tick all the quadrilaterals that have diagonals which cross at right angles.</a:t>
            </a:r>
            <a:endParaRPr lang="en-GB" sz="3200" b="1" dirty="0">
              <a:latin typeface="Calibri" panose="020F0502020204030204" pitchFamily="34" charset="0"/>
            </a:endParaRPr>
          </a:p>
        </p:txBody>
      </p:sp>
      <p:cxnSp>
        <p:nvCxnSpPr>
          <p:cNvPr id="6" name="Straight Connector 5">
            <a:extLst>
              <a:ext uri="{FF2B5EF4-FFF2-40B4-BE49-F238E27FC236}">
                <a16:creationId xmlns:a16="http://schemas.microsoft.com/office/drawing/2014/main" id="{8DB091AD-CCBF-415B-8788-40E77CA70885}"/>
              </a:ext>
            </a:extLst>
          </p:cNvPr>
          <p:cNvCxnSpPr>
            <a:cxnSpLocks/>
          </p:cNvCxnSpPr>
          <p:nvPr/>
        </p:nvCxnSpPr>
        <p:spPr>
          <a:xfrm flipV="1">
            <a:off x="6842971" y="613770"/>
            <a:ext cx="0" cy="230953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3AA4557-B770-43D9-9403-6F6BA526D6D4}"/>
              </a:ext>
            </a:extLst>
          </p:cNvPr>
          <p:cNvCxnSpPr>
            <a:cxnSpLocks/>
          </p:cNvCxnSpPr>
          <p:nvPr/>
        </p:nvCxnSpPr>
        <p:spPr>
          <a:xfrm>
            <a:off x="5943600" y="1052945"/>
            <a:ext cx="18422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B7A2C9A2-2325-414C-9672-F7338DE85DDF}"/>
              </a:ext>
            </a:extLst>
          </p:cNvPr>
          <p:cNvSpPr/>
          <p:nvPr/>
        </p:nvSpPr>
        <p:spPr>
          <a:xfrm>
            <a:off x="6951094" y="1215717"/>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cxnSp>
        <p:nvCxnSpPr>
          <p:cNvPr id="12" name="Straight Connector 11">
            <a:extLst>
              <a:ext uri="{FF2B5EF4-FFF2-40B4-BE49-F238E27FC236}">
                <a16:creationId xmlns:a16="http://schemas.microsoft.com/office/drawing/2014/main" id="{98833043-6E73-4A87-B557-7EB8FC5FFAA8}"/>
              </a:ext>
            </a:extLst>
          </p:cNvPr>
          <p:cNvCxnSpPr>
            <a:cxnSpLocks/>
          </p:cNvCxnSpPr>
          <p:nvPr/>
        </p:nvCxnSpPr>
        <p:spPr>
          <a:xfrm>
            <a:off x="9717175" y="596677"/>
            <a:ext cx="1392358" cy="232663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42F5395-4BA8-4963-831F-2175C2FA435A}"/>
              </a:ext>
            </a:extLst>
          </p:cNvPr>
          <p:cNvCxnSpPr>
            <a:cxnSpLocks/>
          </p:cNvCxnSpPr>
          <p:nvPr/>
        </p:nvCxnSpPr>
        <p:spPr>
          <a:xfrm flipH="1">
            <a:off x="9717175" y="613770"/>
            <a:ext cx="1392358" cy="230953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AE3CB48-3C12-4231-8037-409F36A41F6E}"/>
              </a:ext>
            </a:extLst>
          </p:cNvPr>
          <p:cNvCxnSpPr>
            <a:cxnSpLocks/>
          </p:cNvCxnSpPr>
          <p:nvPr/>
        </p:nvCxnSpPr>
        <p:spPr>
          <a:xfrm>
            <a:off x="5903844" y="4386355"/>
            <a:ext cx="1396865" cy="137909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5AAECB6-5C15-4DA3-B024-D0C7A0CCC611}"/>
              </a:ext>
            </a:extLst>
          </p:cNvPr>
          <p:cNvCxnSpPr>
            <a:cxnSpLocks/>
          </p:cNvCxnSpPr>
          <p:nvPr/>
        </p:nvCxnSpPr>
        <p:spPr>
          <a:xfrm flipH="1">
            <a:off x="5903844" y="4386355"/>
            <a:ext cx="1396865" cy="1418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L-Shape 22">
            <a:extLst>
              <a:ext uri="{FF2B5EF4-FFF2-40B4-BE49-F238E27FC236}">
                <a16:creationId xmlns:a16="http://schemas.microsoft.com/office/drawing/2014/main" id="{42E09B54-F114-4F57-AFE7-78197D608E86}"/>
              </a:ext>
            </a:extLst>
          </p:cNvPr>
          <p:cNvSpPr/>
          <p:nvPr/>
        </p:nvSpPr>
        <p:spPr>
          <a:xfrm rot="13523999" flipH="1">
            <a:off x="6470658" y="4758153"/>
            <a:ext cx="263236" cy="263236"/>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L-Shape 23">
            <a:extLst>
              <a:ext uri="{FF2B5EF4-FFF2-40B4-BE49-F238E27FC236}">
                <a16:creationId xmlns:a16="http://schemas.microsoft.com/office/drawing/2014/main" id="{9F62B2BA-275E-401C-ABEB-76013969714E}"/>
              </a:ext>
            </a:extLst>
          </p:cNvPr>
          <p:cNvSpPr/>
          <p:nvPr/>
        </p:nvSpPr>
        <p:spPr>
          <a:xfrm rot="18828476" flipH="1">
            <a:off x="6656790" y="4945899"/>
            <a:ext cx="263236" cy="263236"/>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L-Shape 24">
            <a:extLst>
              <a:ext uri="{FF2B5EF4-FFF2-40B4-BE49-F238E27FC236}">
                <a16:creationId xmlns:a16="http://schemas.microsoft.com/office/drawing/2014/main" id="{4602F67C-E775-453D-B8C9-F378FAC37778}"/>
              </a:ext>
            </a:extLst>
          </p:cNvPr>
          <p:cNvSpPr/>
          <p:nvPr/>
        </p:nvSpPr>
        <p:spPr>
          <a:xfrm rot="2656837" flipH="1">
            <a:off x="6470757" y="5133744"/>
            <a:ext cx="263236" cy="263236"/>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L-Shape 25">
            <a:extLst>
              <a:ext uri="{FF2B5EF4-FFF2-40B4-BE49-F238E27FC236}">
                <a16:creationId xmlns:a16="http://schemas.microsoft.com/office/drawing/2014/main" id="{F64A946B-E2F8-420E-82D9-A56AE633F17A}"/>
              </a:ext>
            </a:extLst>
          </p:cNvPr>
          <p:cNvSpPr/>
          <p:nvPr/>
        </p:nvSpPr>
        <p:spPr>
          <a:xfrm rot="8067008" flipH="1">
            <a:off x="6280919" y="4945868"/>
            <a:ext cx="263236" cy="263236"/>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DFAB9DBE-BC96-4A76-BD61-DFFC36DE1708}"/>
              </a:ext>
            </a:extLst>
          </p:cNvPr>
          <p:cNvSpPr/>
          <p:nvPr/>
        </p:nvSpPr>
        <p:spPr>
          <a:xfrm>
            <a:off x="6298753" y="5226963"/>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cxnSp>
        <p:nvCxnSpPr>
          <p:cNvPr id="28" name="Straight Connector 27">
            <a:extLst>
              <a:ext uri="{FF2B5EF4-FFF2-40B4-BE49-F238E27FC236}">
                <a16:creationId xmlns:a16="http://schemas.microsoft.com/office/drawing/2014/main" id="{7ABF6DE7-9B4E-468C-AE11-98E65670AC17}"/>
              </a:ext>
            </a:extLst>
          </p:cNvPr>
          <p:cNvCxnSpPr>
            <a:cxnSpLocks/>
          </p:cNvCxnSpPr>
          <p:nvPr/>
        </p:nvCxnSpPr>
        <p:spPr>
          <a:xfrm>
            <a:off x="9201538" y="4386355"/>
            <a:ext cx="1907995" cy="1418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CB04400-C9F4-4DC1-9314-D6F8DEF26FD0}"/>
              </a:ext>
            </a:extLst>
          </p:cNvPr>
          <p:cNvCxnSpPr>
            <a:cxnSpLocks/>
          </p:cNvCxnSpPr>
          <p:nvPr/>
        </p:nvCxnSpPr>
        <p:spPr>
          <a:xfrm flipV="1">
            <a:off x="8762999" y="4386355"/>
            <a:ext cx="2823755" cy="1418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CB08C806-1F84-4036-BDEF-4E0BBDDA04D2}"/>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1069389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500"/>
                                        <p:tgtEl>
                                          <p:spTgt spid="2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3" grpId="0" animBg="1"/>
      <p:bldP spid="24" grpId="0" animBg="1"/>
      <p:bldP spid="25" grpId="0" animBg="1"/>
      <p:bldP spid="26" grpId="0" animBg="1"/>
      <p:bldP spid="27"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91D5E45-9BA0-4EDD-BAA1-30E381B12BF7}"/>
              </a:ext>
            </a:extLst>
          </p:cNvPr>
          <p:cNvPicPr>
            <a:picLocks noChangeAspect="1"/>
          </p:cNvPicPr>
          <p:nvPr/>
        </p:nvPicPr>
        <p:blipFill>
          <a:blip r:embed="rId3"/>
          <a:stretch>
            <a:fillRect/>
          </a:stretch>
        </p:blipFill>
        <p:spPr>
          <a:xfrm>
            <a:off x="5468815" y="967183"/>
            <a:ext cx="6332782" cy="4782986"/>
          </a:xfrm>
          <a:prstGeom prst="rect">
            <a:avLst/>
          </a:prstGeom>
        </p:spPr>
      </p:pic>
      <p:sp>
        <p:nvSpPr>
          <p:cNvPr id="2" name="Rectangle 1">
            <a:extLst>
              <a:ext uri="{FF2B5EF4-FFF2-40B4-BE49-F238E27FC236}">
                <a16:creationId xmlns:a16="http://schemas.microsoft.com/office/drawing/2014/main" id="{30ABA731-CFE3-4C90-B034-25D48400E0FB}"/>
              </a:ext>
            </a:extLst>
          </p:cNvPr>
          <p:cNvSpPr/>
          <p:nvPr/>
        </p:nvSpPr>
        <p:spPr>
          <a:xfrm>
            <a:off x="103032" y="51516"/>
            <a:ext cx="5468815" cy="6001643"/>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Look at the shaded shape on the square grid. For each statement below, tick or cross to show if it is True or False.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1)The shaded shape is a quadrilateral.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2)The shaded shape has four equal sides.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3)The shaded shape has four equal angles.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4)The shaded shape has two pairs of parallel sides.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F006D04B-C434-4A59-B801-9AE71C7C40D4}"/>
              </a:ext>
            </a:extLst>
          </p:cNvPr>
          <p:cNvSpPr/>
          <p:nvPr/>
        </p:nvSpPr>
        <p:spPr>
          <a:xfrm>
            <a:off x="2376410" y="2410408"/>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11" name="Rectangle 10">
            <a:extLst>
              <a:ext uri="{FF2B5EF4-FFF2-40B4-BE49-F238E27FC236}">
                <a16:creationId xmlns:a16="http://schemas.microsoft.com/office/drawing/2014/main" id="{44085C2A-4A08-4B1C-BAF9-49BEF7E28B8D}"/>
              </a:ext>
            </a:extLst>
          </p:cNvPr>
          <p:cNvSpPr/>
          <p:nvPr/>
        </p:nvSpPr>
        <p:spPr>
          <a:xfrm>
            <a:off x="2117710" y="3374488"/>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sp>
        <p:nvSpPr>
          <p:cNvPr id="12" name="Arc 11">
            <a:extLst>
              <a:ext uri="{FF2B5EF4-FFF2-40B4-BE49-F238E27FC236}">
                <a16:creationId xmlns:a16="http://schemas.microsoft.com/office/drawing/2014/main" id="{2B403EE5-EC32-4F11-9552-AE1DC1123452}"/>
              </a:ext>
            </a:extLst>
          </p:cNvPr>
          <p:cNvSpPr/>
          <p:nvPr/>
        </p:nvSpPr>
        <p:spPr>
          <a:xfrm rot="3114938">
            <a:off x="7541647" y="1570156"/>
            <a:ext cx="640944" cy="479909"/>
          </a:xfrm>
          <a:prstGeom prst="arc">
            <a:avLst>
              <a:gd name="adj1" fmla="val 18574070"/>
              <a:gd name="adj2" fmla="val 3691462"/>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 name="Arc 12">
            <a:extLst>
              <a:ext uri="{FF2B5EF4-FFF2-40B4-BE49-F238E27FC236}">
                <a16:creationId xmlns:a16="http://schemas.microsoft.com/office/drawing/2014/main" id="{9A430B94-E27F-42BE-B97C-670773848877}"/>
              </a:ext>
            </a:extLst>
          </p:cNvPr>
          <p:cNvSpPr/>
          <p:nvPr/>
        </p:nvSpPr>
        <p:spPr>
          <a:xfrm rot="13572612">
            <a:off x="9148068" y="4631691"/>
            <a:ext cx="640944" cy="479909"/>
          </a:xfrm>
          <a:prstGeom prst="arc">
            <a:avLst>
              <a:gd name="adj1" fmla="val 18574070"/>
              <a:gd name="adj2" fmla="val 3691462"/>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4" name="Arc 13">
            <a:extLst>
              <a:ext uri="{FF2B5EF4-FFF2-40B4-BE49-F238E27FC236}">
                <a16:creationId xmlns:a16="http://schemas.microsoft.com/office/drawing/2014/main" id="{706E584F-B7E7-4F8E-B6AD-29D0EF79CCCA}"/>
              </a:ext>
            </a:extLst>
          </p:cNvPr>
          <p:cNvSpPr/>
          <p:nvPr/>
        </p:nvSpPr>
        <p:spPr>
          <a:xfrm rot="19382355">
            <a:off x="6177803" y="4551449"/>
            <a:ext cx="578722" cy="677803"/>
          </a:xfrm>
          <a:prstGeom prst="arc">
            <a:avLst>
              <a:gd name="adj1" fmla="val 18574070"/>
              <a:gd name="adj2" fmla="val 2417449"/>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Arc 14">
            <a:extLst>
              <a:ext uri="{FF2B5EF4-FFF2-40B4-BE49-F238E27FC236}">
                <a16:creationId xmlns:a16="http://schemas.microsoft.com/office/drawing/2014/main" id="{0E06A3C9-6561-4714-B4C8-F53A335ADC0E}"/>
              </a:ext>
            </a:extLst>
          </p:cNvPr>
          <p:cNvSpPr/>
          <p:nvPr/>
        </p:nvSpPr>
        <p:spPr>
          <a:xfrm rot="8413786">
            <a:off x="10488873" y="1510668"/>
            <a:ext cx="560338" cy="677803"/>
          </a:xfrm>
          <a:prstGeom prst="arc">
            <a:avLst>
              <a:gd name="adj1" fmla="val 18443065"/>
              <a:gd name="adj2" fmla="val 3012185"/>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7" name="Straight Connector 6">
            <a:extLst>
              <a:ext uri="{FF2B5EF4-FFF2-40B4-BE49-F238E27FC236}">
                <a16:creationId xmlns:a16="http://schemas.microsoft.com/office/drawing/2014/main" id="{FC7AD1EB-F801-479C-93CA-FCB2CC28C03E}"/>
              </a:ext>
            </a:extLst>
          </p:cNvPr>
          <p:cNvCxnSpPr>
            <a:cxnSpLocks/>
          </p:cNvCxnSpPr>
          <p:nvPr/>
        </p:nvCxnSpPr>
        <p:spPr>
          <a:xfrm flipH="1">
            <a:off x="7871671" y="1810111"/>
            <a:ext cx="3101129"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55D2D44-8341-4F6E-A239-EA24FFB3E091}"/>
              </a:ext>
            </a:extLst>
          </p:cNvPr>
          <p:cNvCxnSpPr>
            <a:cxnSpLocks/>
          </p:cNvCxnSpPr>
          <p:nvPr/>
        </p:nvCxnSpPr>
        <p:spPr>
          <a:xfrm flipV="1">
            <a:off x="6309360" y="1810111"/>
            <a:ext cx="1562312" cy="308192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18A0E377-C26D-4F16-838B-ACF6F20430C3}"/>
              </a:ext>
            </a:extLst>
          </p:cNvPr>
          <p:cNvSpPr/>
          <p:nvPr/>
        </p:nvSpPr>
        <p:spPr>
          <a:xfrm>
            <a:off x="2338415" y="4338568"/>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cxnSp>
        <p:nvCxnSpPr>
          <p:cNvPr id="17" name="Straight Connector 16">
            <a:extLst>
              <a:ext uri="{FF2B5EF4-FFF2-40B4-BE49-F238E27FC236}">
                <a16:creationId xmlns:a16="http://schemas.microsoft.com/office/drawing/2014/main" id="{ECFB69AF-C538-40A7-A00C-F46220AB7F31}"/>
              </a:ext>
            </a:extLst>
          </p:cNvPr>
          <p:cNvCxnSpPr>
            <a:cxnSpLocks/>
          </p:cNvCxnSpPr>
          <p:nvPr/>
        </p:nvCxnSpPr>
        <p:spPr>
          <a:xfrm flipV="1">
            <a:off x="6313799" y="1810110"/>
            <a:ext cx="1557872" cy="309842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A6B94D2-F90F-41AF-A28F-E1C40CD0DE8B}"/>
              </a:ext>
            </a:extLst>
          </p:cNvPr>
          <p:cNvCxnSpPr>
            <a:cxnSpLocks/>
          </p:cNvCxnSpPr>
          <p:nvPr/>
        </p:nvCxnSpPr>
        <p:spPr>
          <a:xfrm flipV="1">
            <a:off x="9377800" y="1818010"/>
            <a:ext cx="1595000" cy="309772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76978AB-D822-4C2A-82E0-DE36A4E6C659}"/>
              </a:ext>
            </a:extLst>
          </p:cNvPr>
          <p:cNvCxnSpPr>
            <a:cxnSpLocks/>
          </p:cNvCxnSpPr>
          <p:nvPr/>
        </p:nvCxnSpPr>
        <p:spPr>
          <a:xfrm flipV="1">
            <a:off x="6309360" y="4899938"/>
            <a:ext cx="3112875" cy="19039"/>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E1443E2-7A93-4351-8A59-065BDFAB47CD}"/>
              </a:ext>
            </a:extLst>
          </p:cNvPr>
          <p:cNvCxnSpPr>
            <a:cxnSpLocks/>
          </p:cNvCxnSpPr>
          <p:nvPr/>
        </p:nvCxnSpPr>
        <p:spPr>
          <a:xfrm flipV="1">
            <a:off x="7871670" y="1814771"/>
            <a:ext cx="3101130" cy="3239"/>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D247DDB4-726A-4E53-8F7F-DA31FDA40919}"/>
              </a:ext>
            </a:extLst>
          </p:cNvPr>
          <p:cNvSpPr/>
          <p:nvPr/>
        </p:nvSpPr>
        <p:spPr>
          <a:xfrm>
            <a:off x="3867607" y="5286528"/>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22" name="Rectangle 21">
            <a:extLst>
              <a:ext uri="{FF2B5EF4-FFF2-40B4-BE49-F238E27FC236}">
                <a16:creationId xmlns:a16="http://schemas.microsoft.com/office/drawing/2014/main" id="{3EBBDFE2-081B-4FDC-B5A1-088FC6586923}"/>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01186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mph" presetSubtype="0" fill="hold" nodeType="clickEffect">
                                  <p:stCondLst>
                                    <p:cond delay="0"/>
                                  </p:stCondLst>
                                  <p:childTnLst>
                                    <p:animRot by="-1620000">
                                      <p:cBhvr>
                                        <p:cTn id="21" dur="2000" fill="hold"/>
                                        <p:tgtEl>
                                          <p:spTgt spid="9"/>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7"/>
                                        </p:tgtEl>
                                      </p:cBhvr>
                                    </p:animEffect>
                                    <p:set>
                                      <p:cBhvr>
                                        <p:cTn id="31" dur="1" fill="hold">
                                          <p:stCondLst>
                                            <p:cond delay="499"/>
                                          </p:stCondLst>
                                        </p:cTn>
                                        <p:tgtEl>
                                          <p:spTgt spid="7"/>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500"/>
                                        <p:tgtEl>
                                          <p:spTgt spid="9"/>
                                        </p:tgtEl>
                                      </p:cBhvr>
                                    </p:animEffect>
                                    <p:set>
                                      <p:cBhvr>
                                        <p:cTn id="34" dur="1" fill="hold">
                                          <p:stCondLst>
                                            <p:cond delay="499"/>
                                          </p:stCondLst>
                                        </p:cTn>
                                        <p:tgtEl>
                                          <p:spTgt spid="9"/>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500"/>
                                        <p:tgtEl>
                                          <p:spTgt spid="14"/>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500"/>
                                        <p:tgtEl>
                                          <p:spTgt spid="15"/>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500"/>
                                        <p:tgtEl>
                                          <p:spTgt spid="16"/>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xit" presetSubtype="0" fill="hold" grpId="1" nodeType="clickEffect">
                                  <p:stCondLst>
                                    <p:cond delay="0"/>
                                  </p:stCondLst>
                                  <p:childTnLst>
                                    <p:animEffect transition="out" filter="fade">
                                      <p:cBhvr>
                                        <p:cTn id="63" dur="500"/>
                                        <p:tgtEl>
                                          <p:spTgt spid="12"/>
                                        </p:tgtEl>
                                      </p:cBhvr>
                                    </p:animEffect>
                                    <p:set>
                                      <p:cBhvr>
                                        <p:cTn id="64" dur="1" fill="hold">
                                          <p:stCondLst>
                                            <p:cond delay="499"/>
                                          </p:stCondLst>
                                        </p:cTn>
                                        <p:tgtEl>
                                          <p:spTgt spid="12"/>
                                        </p:tgtEl>
                                        <p:attrNameLst>
                                          <p:attrName>style.visibility</p:attrName>
                                        </p:attrNameLst>
                                      </p:cBhvr>
                                      <p:to>
                                        <p:strVal val="hidden"/>
                                      </p:to>
                                    </p:set>
                                  </p:childTnLst>
                                </p:cTn>
                              </p:par>
                              <p:par>
                                <p:cTn id="65" presetID="10" presetClass="exit" presetSubtype="0" fill="hold" grpId="1" nodeType="withEffect">
                                  <p:stCondLst>
                                    <p:cond delay="0"/>
                                  </p:stCondLst>
                                  <p:childTnLst>
                                    <p:animEffect transition="out" filter="fade">
                                      <p:cBhvr>
                                        <p:cTn id="66" dur="500"/>
                                        <p:tgtEl>
                                          <p:spTgt spid="13"/>
                                        </p:tgtEl>
                                      </p:cBhvr>
                                    </p:animEffect>
                                    <p:set>
                                      <p:cBhvr>
                                        <p:cTn id="67" dur="1" fill="hold">
                                          <p:stCondLst>
                                            <p:cond delay="499"/>
                                          </p:stCondLst>
                                        </p:cTn>
                                        <p:tgtEl>
                                          <p:spTgt spid="13"/>
                                        </p:tgtEl>
                                        <p:attrNameLst>
                                          <p:attrName>style.visibility</p:attrName>
                                        </p:attrNameLst>
                                      </p:cBhvr>
                                      <p:to>
                                        <p:strVal val="hidden"/>
                                      </p:to>
                                    </p:set>
                                  </p:childTnLst>
                                </p:cTn>
                              </p:par>
                              <p:par>
                                <p:cTn id="68" presetID="10" presetClass="exit" presetSubtype="0" fill="hold" grpId="1" nodeType="withEffect">
                                  <p:stCondLst>
                                    <p:cond delay="0"/>
                                  </p:stCondLst>
                                  <p:childTnLst>
                                    <p:animEffect transition="out" filter="fade">
                                      <p:cBhvr>
                                        <p:cTn id="69" dur="500"/>
                                        <p:tgtEl>
                                          <p:spTgt spid="14"/>
                                        </p:tgtEl>
                                      </p:cBhvr>
                                    </p:animEffect>
                                    <p:set>
                                      <p:cBhvr>
                                        <p:cTn id="70" dur="1" fill="hold">
                                          <p:stCondLst>
                                            <p:cond delay="499"/>
                                          </p:stCondLst>
                                        </p:cTn>
                                        <p:tgtEl>
                                          <p:spTgt spid="14"/>
                                        </p:tgtEl>
                                        <p:attrNameLst>
                                          <p:attrName>style.visibility</p:attrName>
                                        </p:attrNameLst>
                                      </p:cBhvr>
                                      <p:to>
                                        <p:strVal val="hidden"/>
                                      </p:to>
                                    </p:set>
                                  </p:childTnLst>
                                </p:cTn>
                              </p:par>
                              <p:par>
                                <p:cTn id="71" presetID="10" presetClass="exit" presetSubtype="0" fill="hold" grpId="1" nodeType="withEffect">
                                  <p:stCondLst>
                                    <p:cond delay="0"/>
                                  </p:stCondLst>
                                  <p:childTnLst>
                                    <p:animEffect transition="out" filter="fade">
                                      <p:cBhvr>
                                        <p:cTn id="72" dur="500"/>
                                        <p:tgtEl>
                                          <p:spTgt spid="15"/>
                                        </p:tgtEl>
                                      </p:cBhvr>
                                    </p:animEffect>
                                    <p:set>
                                      <p:cBhvr>
                                        <p:cTn id="73" dur="1" fill="hold">
                                          <p:stCondLst>
                                            <p:cond delay="499"/>
                                          </p:stCondLst>
                                        </p:cTn>
                                        <p:tgtEl>
                                          <p:spTgt spid="15"/>
                                        </p:tgtEl>
                                        <p:attrNameLst>
                                          <p:attrName>style.visibility</p:attrName>
                                        </p:attrNameLst>
                                      </p:cBhvr>
                                      <p:to>
                                        <p:strVal val="hidden"/>
                                      </p:to>
                                    </p:se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fade">
                                      <p:cBhvr>
                                        <p:cTn id="78" dur="500"/>
                                        <p:tgtEl>
                                          <p:spTgt spid="17"/>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500"/>
                                        <p:tgtEl>
                                          <p:spTgt spid="18"/>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fade">
                                      <p:cBhvr>
                                        <p:cTn id="88" dur="500"/>
                                        <p:tgtEl>
                                          <p:spTgt spid="19"/>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nodeType="clickEffect">
                                  <p:stCondLst>
                                    <p:cond delay="0"/>
                                  </p:stCondLst>
                                  <p:childTnLst>
                                    <p:set>
                                      <p:cBhvr>
                                        <p:cTn id="92" dur="1" fill="hold">
                                          <p:stCondLst>
                                            <p:cond delay="0"/>
                                          </p:stCondLst>
                                        </p:cTn>
                                        <p:tgtEl>
                                          <p:spTgt spid="20"/>
                                        </p:tgtEl>
                                        <p:attrNameLst>
                                          <p:attrName>style.visibility</p:attrName>
                                        </p:attrNameLst>
                                      </p:cBhvr>
                                      <p:to>
                                        <p:strVal val="visible"/>
                                      </p:to>
                                    </p:set>
                                    <p:animEffect transition="in" filter="fade">
                                      <p:cBhvr>
                                        <p:cTn id="93" dur="500"/>
                                        <p:tgtEl>
                                          <p:spTgt spid="20"/>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26"/>
                                        </p:tgtEl>
                                        <p:attrNameLst>
                                          <p:attrName>style.visibility</p:attrName>
                                        </p:attrNameLst>
                                      </p:cBhvr>
                                      <p:to>
                                        <p:strVal val="visible"/>
                                      </p:to>
                                    </p:set>
                                    <p:animEffect transition="in" filter="fade">
                                      <p:cBhvr>
                                        <p:cTn id="9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2" grpId="0" animBg="1"/>
      <p:bldP spid="12" grpId="1" animBg="1"/>
      <p:bldP spid="13" grpId="0" animBg="1"/>
      <p:bldP spid="13" grpId="1" animBg="1"/>
      <p:bldP spid="14" grpId="0" animBg="1"/>
      <p:bldP spid="14" grpId="1" animBg="1"/>
      <p:bldP spid="15" grpId="0" animBg="1"/>
      <p:bldP spid="15" grpId="1" animBg="1"/>
      <p:bldP spid="16" grpId="0"/>
      <p:bldP spid="26"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592BD3-07E7-4AFF-945B-4459FFB9EDE5}"/>
              </a:ext>
            </a:extLst>
          </p:cNvPr>
          <p:cNvPicPr>
            <a:picLocks noChangeAspect="1"/>
          </p:cNvPicPr>
          <p:nvPr/>
        </p:nvPicPr>
        <p:blipFill>
          <a:blip r:embed="rId3"/>
          <a:stretch>
            <a:fillRect/>
          </a:stretch>
        </p:blipFill>
        <p:spPr>
          <a:xfrm>
            <a:off x="4815847" y="268325"/>
            <a:ext cx="7376153" cy="6321349"/>
          </a:xfrm>
          <a:prstGeom prst="rect">
            <a:avLst/>
          </a:prstGeom>
        </p:spPr>
      </p:pic>
      <p:sp>
        <p:nvSpPr>
          <p:cNvPr id="2" name="Rectangle 1">
            <a:extLst>
              <a:ext uri="{FF2B5EF4-FFF2-40B4-BE49-F238E27FC236}">
                <a16:creationId xmlns:a16="http://schemas.microsoft.com/office/drawing/2014/main" id="{2075A74F-83DB-493F-B4E6-8F67BC3A4508}"/>
              </a:ext>
            </a:extLst>
          </p:cNvPr>
          <p:cNvSpPr/>
          <p:nvPr/>
        </p:nvSpPr>
        <p:spPr>
          <a:xfrm>
            <a:off x="103032" y="51516"/>
            <a:ext cx="4815847" cy="4801314"/>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Here are five shapes made from equilateral triangles. Write the letter of the shape that is a rhombus.</a:t>
            </a:r>
          </a:p>
          <a:p>
            <a:pPr>
              <a:spcAft>
                <a:spcPts val="0"/>
              </a:spcAft>
            </a:pP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endParaRPr lang="en-GB"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Write the letter of the shape that has only one pair of parallel sides.</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FC13823D-693F-4B63-90A5-69143A20498F}"/>
              </a:ext>
            </a:extLst>
          </p:cNvPr>
          <p:cNvSpPr/>
          <p:nvPr/>
        </p:nvSpPr>
        <p:spPr>
          <a:xfrm>
            <a:off x="257577" y="2186521"/>
            <a:ext cx="5552380" cy="954107"/>
          </a:xfrm>
          <a:prstGeom prst="rect">
            <a:avLst/>
          </a:prstGeom>
        </p:spPr>
        <p:txBody>
          <a:bodyPr wrap="square">
            <a:spAutoFit/>
          </a:bodyPr>
          <a:lstStyle/>
          <a:p>
            <a:r>
              <a:rPr lang="en-GB" sz="2800" b="1" dirty="0">
                <a:solidFill>
                  <a:srgbClr val="FF0000"/>
                </a:solidFill>
                <a:latin typeface="Calibri" panose="020F0502020204030204" pitchFamily="34" charset="0"/>
              </a:rPr>
              <a:t>4 sides are the same length </a:t>
            </a:r>
          </a:p>
          <a:p>
            <a:r>
              <a:rPr lang="en-GB" sz="2800" b="1" dirty="0">
                <a:solidFill>
                  <a:srgbClr val="FF0000"/>
                </a:solidFill>
                <a:latin typeface="Calibri" panose="020F0502020204030204" pitchFamily="34" charset="0"/>
              </a:rPr>
              <a:t>(but angles are not right angles)</a:t>
            </a:r>
          </a:p>
        </p:txBody>
      </p:sp>
      <p:cxnSp>
        <p:nvCxnSpPr>
          <p:cNvPr id="5" name="Straight Connector 4">
            <a:extLst>
              <a:ext uri="{FF2B5EF4-FFF2-40B4-BE49-F238E27FC236}">
                <a16:creationId xmlns:a16="http://schemas.microsoft.com/office/drawing/2014/main" id="{6FE0DDF7-AF79-464B-94A7-8518722E8691}"/>
              </a:ext>
            </a:extLst>
          </p:cNvPr>
          <p:cNvCxnSpPr>
            <a:cxnSpLocks/>
          </p:cNvCxnSpPr>
          <p:nvPr/>
        </p:nvCxnSpPr>
        <p:spPr>
          <a:xfrm>
            <a:off x="7578649" y="4944318"/>
            <a:ext cx="946373"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5A69A64-C173-4EB4-85E9-AAA0DF7465A6}"/>
              </a:ext>
            </a:extLst>
          </p:cNvPr>
          <p:cNvCxnSpPr>
            <a:cxnSpLocks/>
          </p:cNvCxnSpPr>
          <p:nvPr/>
        </p:nvCxnSpPr>
        <p:spPr>
          <a:xfrm>
            <a:off x="7578649" y="4944318"/>
            <a:ext cx="439077" cy="75309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40257CD-66B2-4CDB-8742-46B66DCE25AB}"/>
              </a:ext>
            </a:extLst>
          </p:cNvPr>
          <p:cNvCxnSpPr>
            <a:cxnSpLocks/>
          </p:cNvCxnSpPr>
          <p:nvPr/>
        </p:nvCxnSpPr>
        <p:spPr>
          <a:xfrm>
            <a:off x="8476573" y="4944317"/>
            <a:ext cx="439077" cy="75309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D00007E-A60B-4A7F-AD3B-90990CEE8FE1}"/>
              </a:ext>
            </a:extLst>
          </p:cNvPr>
          <p:cNvCxnSpPr>
            <a:cxnSpLocks/>
          </p:cNvCxnSpPr>
          <p:nvPr/>
        </p:nvCxnSpPr>
        <p:spPr>
          <a:xfrm>
            <a:off x="7991029" y="5697414"/>
            <a:ext cx="946373"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24403D1-6EDB-4BD0-A584-C86EB0460C49}"/>
              </a:ext>
            </a:extLst>
          </p:cNvPr>
          <p:cNvSpPr/>
          <p:nvPr/>
        </p:nvSpPr>
        <p:spPr>
          <a:xfrm>
            <a:off x="4381113" y="1434183"/>
            <a:ext cx="434734" cy="707886"/>
          </a:xfrm>
          <a:prstGeom prst="rect">
            <a:avLst/>
          </a:prstGeom>
        </p:spPr>
        <p:txBody>
          <a:bodyPr wrap="none">
            <a:spAutoFit/>
          </a:bodyPr>
          <a:lstStyle/>
          <a:p>
            <a:r>
              <a:rPr lang="en-GB" sz="4000" b="1" dirty="0">
                <a:solidFill>
                  <a:srgbClr val="FF0000"/>
                </a:solidFill>
                <a:latin typeface="Calibri" panose="020F0502020204030204" pitchFamily="34" charset="0"/>
              </a:rPr>
              <a:t>E</a:t>
            </a:r>
          </a:p>
        </p:txBody>
      </p:sp>
      <p:cxnSp>
        <p:nvCxnSpPr>
          <p:cNvPr id="14" name="Straight Connector 13">
            <a:extLst>
              <a:ext uri="{FF2B5EF4-FFF2-40B4-BE49-F238E27FC236}">
                <a16:creationId xmlns:a16="http://schemas.microsoft.com/office/drawing/2014/main" id="{018ED827-E4F2-4045-B3FB-FFD39BE15418}"/>
              </a:ext>
            </a:extLst>
          </p:cNvPr>
          <p:cNvCxnSpPr>
            <a:cxnSpLocks/>
          </p:cNvCxnSpPr>
          <p:nvPr/>
        </p:nvCxnSpPr>
        <p:spPr>
          <a:xfrm flipV="1">
            <a:off x="5839453" y="1093486"/>
            <a:ext cx="458108" cy="76481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7811154-1BEB-4390-A222-392BB52AFC06}"/>
              </a:ext>
            </a:extLst>
          </p:cNvPr>
          <p:cNvCxnSpPr>
            <a:cxnSpLocks/>
          </p:cNvCxnSpPr>
          <p:nvPr/>
        </p:nvCxnSpPr>
        <p:spPr>
          <a:xfrm flipV="1">
            <a:off x="7569133" y="1109287"/>
            <a:ext cx="458108" cy="76481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EC8876A-1EA1-4DA7-85CC-67559F21269C}"/>
              </a:ext>
            </a:extLst>
          </p:cNvPr>
          <p:cNvCxnSpPr>
            <a:cxnSpLocks/>
          </p:cNvCxnSpPr>
          <p:nvPr/>
        </p:nvCxnSpPr>
        <p:spPr>
          <a:xfrm flipV="1">
            <a:off x="5839453" y="1858298"/>
            <a:ext cx="1729680" cy="1580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3240E36-4D9F-4C4D-80B5-81426F39046C}"/>
              </a:ext>
            </a:extLst>
          </p:cNvPr>
          <p:cNvCxnSpPr>
            <a:cxnSpLocks/>
          </p:cNvCxnSpPr>
          <p:nvPr/>
        </p:nvCxnSpPr>
        <p:spPr>
          <a:xfrm flipV="1">
            <a:off x="6269903" y="1085587"/>
            <a:ext cx="1729680" cy="1580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B3CEB1C0-DB1A-4299-B76C-66B0137ED2C2}"/>
              </a:ext>
            </a:extLst>
          </p:cNvPr>
          <p:cNvSpPr/>
          <p:nvPr/>
        </p:nvSpPr>
        <p:spPr>
          <a:xfrm>
            <a:off x="6328975" y="570266"/>
            <a:ext cx="1422642" cy="523220"/>
          </a:xfrm>
          <a:prstGeom prst="rect">
            <a:avLst/>
          </a:prstGeom>
        </p:spPr>
        <p:txBody>
          <a:bodyPr wrap="square">
            <a:spAutoFit/>
          </a:bodyPr>
          <a:lstStyle/>
          <a:p>
            <a:r>
              <a:rPr lang="en-GB" sz="2800" b="1" dirty="0">
                <a:latin typeface="Calibri" panose="020F0502020204030204" pitchFamily="34" charset="0"/>
              </a:rPr>
              <a:t>2 pairs</a:t>
            </a:r>
          </a:p>
        </p:txBody>
      </p:sp>
      <p:cxnSp>
        <p:nvCxnSpPr>
          <p:cNvPr id="24" name="Straight Connector 23">
            <a:extLst>
              <a:ext uri="{FF2B5EF4-FFF2-40B4-BE49-F238E27FC236}">
                <a16:creationId xmlns:a16="http://schemas.microsoft.com/office/drawing/2014/main" id="{801164BC-47F5-4C58-BE71-915B04AC56EE}"/>
              </a:ext>
            </a:extLst>
          </p:cNvPr>
          <p:cNvCxnSpPr>
            <a:cxnSpLocks/>
          </p:cNvCxnSpPr>
          <p:nvPr/>
        </p:nvCxnSpPr>
        <p:spPr>
          <a:xfrm flipV="1">
            <a:off x="9368854" y="1119678"/>
            <a:ext cx="458108" cy="76481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699F786-5DEE-43CE-B741-C8616E032D36}"/>
              </a:ext>
            </a:extLst>
          </p:cNvPr>
          <p:cNvCxnSpPr>
            <a:cxnSpLocks/>
          </p:cNvCxnSpPr>
          <p:nvPr/>
        </p:nvCxnSpPr>
        <p:spPr>
          <a:xfrm flipV="1">
            <a:off x="10676274" y="1874098"/>
            <a:ext cx="458108" cy="76481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B2FB0F7-A2EA-45B5-B787-92337FBFF7D0}"/>
              </a:ext>
            </a:extLst>
          </p:cNvPr>
          <p:cNvCxnSpPr>
            <a:cxnSpLocks/>
          </p:cNvCxnSpPr>
          <p:nvPr/>
        </p:nvCxnSpPr>
        <p:spPr>
          <a:xfrm>
            <a:off x="9368854" y="1866198"/>
            <a:ext cx="458108" cy="772711"/>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4BF8F74-8E89-49F1-8F06-08F1591073E9}"/>
              </a:ext>
            </a:extLst>
          </p:cNvPr>
          <p:cNvCxnSpPr>
            <a:cxnSpLocks/>
          </p:cNvCxnSpPr>
          <p:nvPr/>
        </p:nvCxnSpPr>
        <p:spPr>
          <a:xfrm>
            <a:off x="9793510" y="1103720"/>
            <a:ext cx="458108" cy="772711"/>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BD2FB97-7B07-47F0-A899-A1CE63DD8578}"/>
              </a:ext>
            </a:extLst>
          </p:cNvPr>
          <p:cNvCxnSpPr>
            <a:cxnSpLocks/>
          </p:cNvCxnSpPr>
          <p:nvPr/>
        </p:nvCxnSpPr>
        <p:spPr>
          <a:xfrm>
            <a:off x="9833996" y="2631759"/>
            <a:ext cx="841710"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569BEAD-DEA1-408C-B220-A1D46E8E036F}"/>
              </a:ext>
            </a:extLst>
          </p:cNvPr>
          <p:cNvCxnSpPr>
            <a:cxnSpLocks/>
          </p:cNvCxnSpPr>
          <p:nvPr/>
        </p:nvCxnSpPr>
        <p:spPr>
          <a:xfrm>
            <a:off x="10251618" y="1866198"/>
            <a:ext cx="841710"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6E21224A-2C2D-4FDD-B933-56397F06CCF3}"/>
              </a:ext>
            </a:extLst>
          </p:cNvPr>
          <p:cNvSpPr/>
          <p:nvPr/>
        </p:nvSpPr>
        <p:spPr>
          <a:xfrm>
            <a:off x="10136000" y="1332746"/>
            <a:ext cx="1422642" cy="523220"/>
          </a:xfrm>
          <a:prstGeom prst="rect">
            <a:avLst/>
          </a:prstGeom>
        </p:spPr>
        <p:txBody>
          <a:bodyPr wrap="square">
            <a:spAutoFit/>
          </a:bodyPr>
          <a:lstStyle/>
          <a:p>
            <a:r>
              <a:rPr lang="en-GB" sz="2800" b="1" dirty="0">
                <a:latin typeface="Calibri" panose="020F0502020204030204" pitchFamily="34" charset="0"/>
              </a:rPr>
              <a:t>3 pairs</a:t>
            </a:r>
          </a:p>
        </p:txBody>
      </p:sp>
      <p:sp>
        <p:nvSpPr>
          <p:cNvPr id="34" name="Rectangle 33">
            <a:extLst>
              <a:ext uri="{FF2B5EF4-FFF2-40B4-BE49-F238E27FC236}">
                <a16:creationId xmlns:a16="http://schemas.microsoft.com/office/drawing/2014/main" id="{23FD66A7-54EB-47B6-806A-BF581F773A6D}"/>
              </a:ext>
            </a:extLst>
          </p:cNvPr>
          <p:cNvSpPr/>
          <p:nvPr/>
        </p:nvSpPr>
        <p:spPr>
          <a:xfrm>
            <a:off x="6474083" y="4103216"/>
            <a:ext cx="1422642" cy="523220"/>
          </a:xfrm>
          <a:prstGeom prst="rect">
            <a:avLst/>
          </a:prstGeom>
        </p:spPr>
        <p:txBody>
          <a:bodyPr wrap="square">
            <a:spAutoFit/>
          </a:bodyPr>
          <a:lstStyle/>
          <a:p>
            <a:r>
              <a:rPr lang="en-GB" sz="2800" b="1" dirty="0">
                <a:latin typeface="Calibri" panose="020F0502020204030204" pitchFamily="34" charset="0"/>
              </a:rPr>
              <a:t>0 pairs</a:t>
            </a:r>
          </a:p>
        </p:txBody>
      </p:sp>
      <p:cxnSp>
        <p:nvCxnSpPr>
          <p:cNvPr id="35" name="Straight Connector 34">
            <a:extLst>
              <a:ext uri="{FF2B5EF4-FFF2-40B4-BE49-F238E27FC236}">
                <a16:creationId xmlns:a16="http://schemas.microsoft.com/office/drawing/2014/main" id="{B6BF1DB7-304F-4231-8409-9B2FFAA74381}"/>
              </a:ext>
            </a:extLst>
          </p:cNvPr>
          <p:cNvCxnSpPr>
            <a:cxnSpLocks/>
          </p:cNvCxnSpPr>
          <p:nvPr/>
        </p:nvCxnSpPr>
        <p:spPr>
          <a:xfrm flipH="1" flipV="1">
            <a:off x="9395510" y="3429000"/>
            <a:ext cx="856108" cy="150946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2B20FBA-95BE-47A8-9566-ABA14D232CC9}"/>
              </a:ext>
            </a:extLst>
          </p:cNvPr>
          <p:cNvCxnSpPr>
            <a:cxnSpLocks/>
          </p:cNvCxnSpPr>
          <p:nvPr/>
        </p:nvCxnSpPr>
        <p:spPr>
          <a:xfrm flipH="1" flipV="1">
            <a:off x="10244254" y="3397435"/>
            <a:ext cx="435253" cy="78700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274CDA73-CDE0-49DB-AFC3-48C8CC88B669}"/>
              </a:ext>
            </a:extLst>
          </p:cNvPr>
          <p:cNvSpPr/>
          <p:nvPr/>
        </p:nvSpPr>
        <p:spPr>
          <a:xfrm>
            <a:off x="10423061" y="4387665"/>
            <a:ext cx="1422642" cy="523220"/>
          </a:xfrm>
          <a:prstGeom prst="rect">
            <a:avLst/>
          </a:prstGeom>
        </p:spPr>
        <p:txBody>
          <a:bodyPr wrap="square">
            <a:spAutoFit/>
          </a:bodyPr>
          <a:lstStyle/>
          <a:p>
            <a:r>
              <a:rPr lang="en-GB" sz="2800" b="1" dirty="0">
                <a:latin typeface="Calibri" panose="020F0502020204030204" pitchFamily="34" charset="0"/>
              </a:rPr>
              <a:t>1 pair</a:t>
            </a:r>
          </a:p>
        </p:txBody>
      </p:sp>
      <p:cxnSp>
        <p:nvCxnSpPr>
          <p:cNvPr id="40" name="Straight Connector 39">
            <a:extLst>
              <a:ext uri="{FF2B5EF4-FFF2-40B4-BE49-F238E27FC236}">
                <a16:creationId xmlns:a16="http://schemas.microsoft.com/office/drawing/2014/main" id="{4765798A-4119-4176-A6B9-368B1C97A857}"/>
              </a:ext>
            </a:extLst>
          </p:cNvPr>
          <p:cNvCxnSpPr>
            <a:cxnSpLocks/>
          </p:cNvCxnSpPr>
          <p:nvPr/>
        </p:nvCxnSpPr>
        <p:spPr>
          <a:xfrm>
            <a:off x="7536560" y="4944317"/>
            <a:ext cx="940013" cy="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2D87145-FE2A-4698-AE65-8FE0FB0C37DB}"/>
              </a:ext>
            </a:extLst>
          </p:cNvPr>
          <p:cNvCxnSpPr>
            <a:cxnSpLocks/>
          </p:cNvCxnSpPr>
          <p:nvPr/>
        </p:nvCxnSpPr>
        <p:spPr>
          <a:xfrm>
            <a:off x="7989705" y="5694593"/>
            <a:ext cx="940013" cy="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17E62FF8-221F-4C0E-8411-68180A5755AC}"/>
              </a:ext>
            </a:extLst>
          </p:cNvPr>
          <p:cNvSpPr/>
          <p:nvPr/>
        </p:nvSpPr>
        <p:spPr>
          <a:xfrm>
            <a:off x="7896725" y="5700234"/>
            <a:ext cx="1422642" cy="523220"/>
          </a:xfrm>
          <a:prstGeom prst="rect">
            <a:avLst/>
          </a:prstGeom>
        </p:spPr>
        <p:txBody>
          <a:bodyPr wrap="square">
            <a:spAutoFit/>
          </a:bodyPr>
          <a:lstStyle/>
          <a:p>
            <a:r>
              <a:rPr lang="en-GB" sz="2800" b="1" dirty="0">
                <a:latin typeface="Calibri" panose="020F0502020204030204" pitchFamily="34" charset="0"/>
              </a:rPr>
              <a:t>2 pairs</a:t>
            </a:r>
          </a:p>
        </p:txBody>
      </p:sp>
      <p:sp>
        <p:nvSpPr>
          <p:cNvPr id="44" name="Rectangle 43">
            <a:extLst>
              <a:ext uri="{FF2B5EF4-FFF2-40B4-BE49-F238E27FC236}">
                <a16:creationId xmlns:a16="http://schemas.microsoft.com/office/drawing/2014/main" id="{26514BBE-3A65-4FC5-A481-BA5F6AACD1A5}"/>
              </a:ext>
            </a:extLst>
          </p:cNvPr>
          <p:cNvSpPr/>
          <p:nvPr/>
        </p:nvSpPr>
        <p:spPr>
          <a:xfrm>
            <a:off x="3727294" y="4122874"/>
            <a:ext cx="508473" cy="707886"/>
          </a:xfrm>
          <a:prstGeom prst="rect">
            <a:avLst/>
          </a:prstGeom>
        </p:spPr>
        <p:txBody>
          <a:bodyPr wrap="none">
            <a:spAutoFit/>
          </a:bodyPr>
          <a:lstStyle/>
          <a:p>
            <a:r>
              <a:rPr lang="en-GB" sz="4000" b="1" dirty="0">
                <a:solidFill>
                  <a:srgbClr val="FF0000"/>
                </a:solidFill>
                <a:latin typeface="Calibri" panose="020F0502020204030204" pitchFamily="34" charset="0"/>
              </a:rPr>
              <a:t>D</a:t>
            </a:r>
          </a:p>
        </p:txBody>
      </p:sp>
      <p:sp>
        <p:nvSpPr>
          <p:cNvPr id="31" name="Rectangle 30">
            <a:extLst>
              <a:ext uri="{FF2B5EF4-FFF2-40B4-BE49-F238E27FC236}">
                <a16:creationId xmlns:a16="http://schemas.microsoft.com/office/drawing/2014/main" id="{6D3DFB88-FEB2-406E-A7B6-9B9E77CB528A}"/>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756873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8"/>
                                        </p:tgtEl>
                                      </p:cBhvr>
                                    </p:animEffect>
                                    <p:set>
                                      <p:cBhvr>
                                        <p:cTn id="37" dur="1" fill="hold">
                                          <p:stCondLst>
                                            <p:cond delay="499"/>
                                          </p:stCondLst>
                                        </p:cTn>
                                        <p:tgtEl>
                                          <p:spTgt spid="8"/>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500"/>
                                        <p:tgtEl>
                                          <p:spTgt spid="5"/>
                                        </p:tgtEl>
                                      </p:cBhvr>
                                    </p:animEffect>
                                    <p:set>
                                      <p:cBhvr>
                                        <p:cTn id="40" dur="1" fill="hold">
                                          <p:stCondLst>
                                            <p:cond delay="499"/>
                                          </p:stCondLst>
                                        </p:cTn>
                                        <p:tgtEl>
                                          <p:spTgt spid="5"/>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11"/>
                                        </p:tgtEl>
                                      </p:cBhvr>
                                    </p:animEffect>
                                    <p:set>
                                      <p:cBhvr>
                                        <p:cTn id="43" dur="1" fill="hold">
                                          <p:stCondLst>
                                            <p:cond delay="499"/>
                                          </p:stCondLst>
                                        </p:cTn>
                                        <p:tgtEl>
                                          <p:spTgt spid="11"/>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12"/>
                                        </p:tgtEl>
                                      </p:cBhvr>
                                    </p:animEffect>
                                    <p:set>
                                      <p:cBhvr>
                                        <p:cTn id="46" dur="1" fill="hold">
                                          <p:stCondLst>
                                            <p:cond delay="499"/>
                                          </p:stCondLst>
                                        </p:cTn>
                                        <p:tgtEl>
                                          <p:spTgt spid="12"/>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500"/>
                                        <p:tgtEl>
                                          <p:spTgt spid="19"/>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500"/>
                                        <p:tgtEl>
                                          <p:spTgt spid="22"/>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500"/>
                                        <p:tgtEl>
                                          <p:spTgt spid="23"/>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500"/>
                                        <p:tgtEl>
                                          <p:spTgt spid="24"/>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fade">
                                      <p:cBhvr>
                                        <p:cTn id="81" dur="500"/>
                                        <p:tgtEl>
                                          <p:spTgt spid="25"/>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nodeType="clickEffect">
                                  <p:stCondLst>
                                    <p:cond delay="0"/>
                                  </p:stCondLst>
                                  <p:childTnLst>
                                    <p:set>
                                      <p:cBhvr>
                                        <p:cTn id="85" dur="1" fill="hold">
                                          <p:stCondLst>
                                            <p:cond delay="0"/>
                                          </p:stCondLst>
                                        </p:cTn>
                                        <p:tgtEl>
                                          <p:spTgt spid="26"/>
                                        </p:tgtEl>
                                        <p:attrNameLst>
                                          <p:attrName>style.visibility</p:attrName>
                                        </p:attrNameLst>
                                      </p:cBhvr>
                                      <p:to>
                                        <p:strVal val="visible"/>
                                      </p:to>
                                    </p:set>
                                    <p:animEffect transition="in" filter="fade">
                                      <p:cBhvr>
                                        <p:cTn id="86" dur="500"/>
                                        <p:tgtEl>
                                          <p:spTgt spid="26"/>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fade">
                                      <p:cBhvr>
                                        <p:cTn id="91" dur="500"/>
                                        <p:tgtEl>
                                          <p:spTgt spid="29"/>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fade">
                                      <p:cBhvr>
                                        <p:cTn id="96" dur="500"/>
                                        <p:tgtEl>
                                          <p:spTgt spid="30"/>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nodeType="clickEffect">
                                  <p:stCondLst>
                                    <p:cond delay="0"/>
                                  </p:stCondLst>
                                  <p:childTnLst>
                                    <p:set>
                                      <p:cBhvr>
                                        <p:cTn id="100" dur="1" fill="hold">
                                          <p:stCondLst>
                                            <p:cond delay="0"/>
                                          </p:stCondLst>
                                        </p:cTn>
                                        <p:tgtEl>
                                          <p:spTgt spid="32"/>
                                        </p:tgtEl>
                                        <p:attrNameLst>
                                          <p:attrName>style.visibility</p:attrName>
                                        </p:attrNameLst>
                                      </p:cBhvr>
                                      <p:to>
                                        <p:strVal val="visible"/>
                                      </p:to>
                                    </p:set>
                                    <p:animEffect transition="in" filter="fade">
                                      <p:cBhvr>
                                        <p:cTn id="101" dur="500"/>
                                        <p:tgtEl>
                                          <p:spTgt spid="32"/>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33"/>
                                        </p:tgtEl>
                                        <p:attrNameLst>
                                          <p:attrName>style.visibility</p:attrName>
                                        </p:attrNameLst>
                                      </p:cBhvr>
                                      <p:to>
                                        <p:strVal val="visible"/>
                                      </p:to>
                                    </p:set>
                                    <p:animEffect transition="in" filter="fade">
                                      <p:cBhvr>
                                        <p:cTn id="106" dur="500"/>
                                        <p:tgtEl>
                                          <p:spTgt spid="33"/>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34"/>
                                        </p:tgtEl>
                                        <p:attrNameLst>
                                          <p:attrName>style.visibility</p:attrName>
                                        </p:attrNameLst>
                                      </p:cBhvr>
                                      <p:to>
                                        <p:strVal val="visible"/>
                                      </p:to>
                                    </p:set>
                                    <p:animEffect transition="in" filter="fade">
                                      <p:cBhvr>
                                        <p:cTn id="111" dur="500"/>
                                        <p:tgtEl>
                                          <p:spTgt spid="34"/>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nodeType="clickEffect">
                                  <p:stCondLst>
                                    <p:cond delay="0"/>
                                  </p:stCondLst>
                                  <p:childTnLst>
                                    <p:set>
                                      <p:cBhvr>
                                        <p:cTn id="115" dur="1" fill="hold">
                                          <p:stCondLst>
                                            <p:cond delay="0"/>
                                          </p:stCondLst>
                                        </p:cTn>
                                        <p:tgtEl>
                                          <p:spTgt spid="35"/>
                                        </p:tgtEl>
                                        <p:attrNameLst>
                                          <p:attrName>style.visibility</p:attrName>
                                        </p:attrNameLst>
                                      </p:cBhvr>
                                      <p:to>
                                        <p:strVal val="visible"/>
                                      </p:to>
                                    </p:set>
                                    <p:animEffect transition="in" filter="fade">
                                      <p:cBhvr>
                                        <p:cTn id="116" dur="500"/>
                                        <p:tgtEl>
                                          <p:spTgt spid="35"/>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nodeType="clickEffect">
                                  <p:stCondLst>
                                    <p:cond delay="0"/>
                                  </p:stCondLst>
                                  <p:childTnLst>
                                    <p:set>
                                      <p:cBhvr>
                                        <p:cTn id="120" dur="1" fill="hold">
                                          <p:stCondLst>
                                            <p:cond delay="0"/>
                                          </p:stCondLst>
                                        </p:cTn>
                                        <p:tgtEl>
                                          <p:spTgt spid="37"/>
                                        </p:tgtEl>
                                        <p:attrNameLst>
                                          <p:attrName>style.visibility</p:attrName>
                                        </p:attrNameLst>
                                      </p:cBhvr>
                                      <p:to>
                                        <p:strVal val="visible"/>
                                      </p:to>
                                    </p:set>
                                    <p:animEffect transition="in" filter="fade">
                                      <p:cBhvr>
                                        <p:cTn id="121" dur="500"/>
                                        <p:tgtEl>
                                          <p:spTgt spid="37"/>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grpId="0" nodeType="clickEffect">
                                  <p:stCondLst>
                                    <p:cond delay="0"/>
                                  </p:stCondLst>
                                  <p:childTnLst>
                                    <p:set>
                                      <p:cBhvr>
                                        <p:cTn id="125" dur="1" fill="hold">
                                          <p:stCondLst>
                                            <p:cond delay="0"/>
                                          </p:stCondLst>
                                        </p:cTn>
                                        <p:tgtEl>
                                          <p:spTgt spid="39"/>
                                        </p:tgtEl>
                                        <p:attrNameLst>
                                          <p:attrName>style.visibility</p:attrName>
                                        </p:attrNameLst>
                                      </p:cBhvr>
                                      <p:to>
                                        <p:strVal val="visible"/>
                                      </p:to>
                                    </p:set>
                                    <p:animEffect transition="in" filter="fade">
                                      <p:cBhvr>
                                        <p:cTn id="126" dur="500"/>
                                        <p:tgtEl>
                                          <p:spTgt spid="39"/>
                                        </p:tgtEl>
                                      </p:cBhvr>
                                    </p:animEffect>
                                  </p:childTnLst>
                                </p:cTn>
                              </p:par>
                            </p:childTnLst>
                          </p:cTn>
                        </p:par>
                      </p:childTnLst>
                    </p:cTn>
                  </p:par>
                  <p:par>
                    <p:cTn id="127" fill="hold">
                      <p:stCondLst>
                        <p:cond delay="indefinite"/>
                      </p:stCondLst>
                      <p:childTnLst>
                        <p:par>
                          <p:cTn id="128" fill="hold">
                            <p:stCondLst>
                              <p:cond delay="0"/>
                            </p:stCondLst>
                            <p:childTnLst>
                              <p:par>
                                <p:cTn id="129" presetID="10" presetClass="entr" presetSubtype="0" fill="hold" nodeType="clickEffect">
                                  <p:stCondLst>
                                    <p:cond delay="0"/>
                                  </p:stCondLst>
                                  <p:childTnLst>
                                    <p:set>
                                      <p:cBhvr>
                                        <p:cTn id="130" dur="1" fill="hold">
                                          <p:stCondLst>
                                            <p:cond delay="0"/>
                                          </p:stCondLst>
                                        </p:cTn>
                                        <p:tgtEl>
                                          <p:spTgt spid="8"/>
                                        </p:tgtEl>
                                        <p:attrNameLst>
                                          <p:attrName>style.visibility</p:attrName>
                                        </p:attrNameLst>
                                      </p:cBhvr>
                                      <p:to>
                                        <p:strVal val="visible"/>
                                      </p:to>
                                    </p:set>
                                    <p:animEffect transition="in" filter="fade">
                                      <p:cBhvr>
                                        <p:cTn id="131" dur="500"/>
                                        <p:tgtEl>
                                          <p:spTgt spid="8"/>
                                        </p:tgtEl>
                                      </p:cBhvr>
                                    </p:animEffect>
                                  </p:childTnLst>
                                </p:cTn>
                              </p:par>
                            </p:childTnLst>
                          </p:cTn>
                        </p:par>
                      </p:childTnLst>
                    </p:cTn>
                  </p:par>
                  <p:par>
                    <p:cTn id="132" fill="hold">
                      <p:stCondLst>
                        <p:cond delay="indefinite"/>
                      </p:stCondLst>
                      <p:childTnLst>
                        <p:par>
                          <p:cTn id="133" fill="hold">
                            <p:stCondLst>
                              <p:cond delay="0"/>
                            </p:stCondLst>
                            <p:childTnLst>
                              <p:par>
                                <p:cTn id="134" presetID="10" presetClass="entr" presetSubtype="0" fill="hold" nodeType="clickEffect">
                                  <p:stCondLst>
                                    <p:cond delay="0"/>
                                  </p:stCondLst>
                                  <p:childTnLst>
                                    <p:set>
                                      <p:cBhvr>
                                        <p:cTn id="135" dur="1" fill="hold">
                                          <p:stCondLst>
                                            <p:cond delay="0"/>
                                          </p:stCondLst>
                                        </p:cTn>
                                        <p:tgtEl>
                                          <p:spTgt spid="11"/>
                                        </p:tgtEl>
                                        <p:attrNameLst>
                                          <p:attrName>style.visibility</p:attrName>
                                        </p:attrNameLst>
                                      </p:cBhvr>
                                      <p:to>
                                        <p:strVal val="visible"/>
                                      </p:to>
                                    </p:set>
                                    <p:animEffect transition="in" filter="fade">
                                      <p:cBhvr>
                                        <p:cTn id="136" dur="500"/>
                                        <p:tgtEl>
                                          <p:spTgt spid="11"/>
                                        </p:tgtEl>
                                      </p:cBhvr>
                                    </p:animEffect>
                                  </p:childTnLst>
                                </p:cTn>
                              </p:par>
                            </p:childTnLst>
                          </p:cTn>
                        </p:par>
                      </p:childTnLst>
                    </p:cTn>
                  </p:par>
                  <p:par>
                    <p:cTn id="137" fill="hold">
                      <p:stCondLst>
                        <p:cond delay="indefinite"/>
                      </p:stCondLst>
                      <p:childTnLst>
                        <p:par>
                          <p:cTn id="138" fill="hold">
                            <p:stCondLst>
                              <p:cond delay="0"/>
                            </p:stCondLst>
                            <p:childTnLst>
                              <p:par>
                                <p:cTn id="139" presetID="10" presetClass="entr" presetSubtype="0" fill="hold" nodeType="clickEffect">
                                  <p:stCondLst>
                                    <p:cond delay="0"/>
                                  </p:stCondLst>
                                  <p:childTnLst>
                                    <p:set>
                                      <p:cBhvr>
                                        <p:cTn id="140" dur="1" fill="hold">
                                          <p:stCondLst>
                                            <p:cond delay="0"/>
                                          </p:stCondLst>
                                        </p:cTn>
                                        <p:tgtEl>
                                          <p:spTgt spid="40"/>
                                        </p:tgtEl>
                                        <p:attrNameLst>
                                          <p:attrName>style.visibility</p:attrName>
                                        </p:attrNameLst>
                                      </p:cBhvr>
                                      <p:to>
                                        <p:strVal val="visible"/>
                                      </p:to>
                                    </p:set>
                                    <p:animEffect transition="in" filter="fade">
                                      <p:cBhvr>
                                        <p:cTn id="141" dur="500"/>
                                        <p:tgtEl>
                                          <p:spTgt spid="40"/>
                                        </p:tgtEl>
                                      </p:cBhvr>
                                    </p:animEffect>
                                  </p:childTnLst>
                                </p:cTn>
                              </p:par>
                            </p:childTnLst>
                          </p:cTn>
                        </p:par>
                      </p:childTnLst>
                    </p:cTn>
                  </p:par>
                  <p:par>
                    <p:cTn id="142" fill="hold">
                      <p:stCondLst>
                        <p:cond delay="indefinite"/>
                      </p:stCondLst>
                      <p:childTnLst>
                        <p:par>
                          <p:cTn id="143" fill="hold">
                            <p:stCondLst>
                              <p:cond delay="0"/>
                            </p:stCondLst>
                            <p:childTnLst>
                              <p:par>
                                <p:cTn id="144" presetID="10" presetClass="entr" presetSubtype="0" fill="hold" nodeType="clickEffect">
                                  <p:stCondLst>
                                    <p:cond delay="0"/>
                                  </p:stCondLst>
                                  <p:childTnLst>
                                    <p:set>
                                      <p:cBhvr>
                                        <p:cTn id="145" dur="1" fill="hold">
                                          <p:stCondLst>
                                            <p:cond delay="0"/>
                                          </p:stCondLst>
                                        </p:cTn>
                                        <p:tgtEl>
                                          <p:spTgt spid="42"/>
                                        </p:tgtEl>
                                        <p:attrNameLst>
                                          <p:attrName>style.visibility</p:attrName>
                                        </p:attrNameLst>
                                      </p:cBhvr>
                                      <p:to>
                                        <p:strVal val="visible"/>
                                      </p:to>
                                    </p:set>
                                    <p:animEffect transition="in" filter="fade">
                                      <p:cBhvr>
                                        <p:cTn id="146" dur="500"/>
                                        <p:tgtEl>
                                          <p:spTgt spid="42"/>
                                        </p:tgtEl>
                                      </p:cBhvr>
                                    </p:animEffect>
                                  </p:childTnLst>
                                </p:cTn>
                              </p:par>
                            </p:childTnLst>
                          </p:cTn>
                        </p:par>
                      </p:childTnLst>
                    </p:cTn>
                  </p:par>
                  <p:par>
                    <p:cTn id="147" fill="hold">
                      <p:stCondLst>
                        <p:cond delay="indefinite"/>
                      </p:stCondLst>
                      <p:childTnLst>
                        <p:par>
                          <p:cTn id="148" fill="hold">
                            <p:stCondLst>
                              <p:cond delay="0"/>
                            </p:stCondLst>
                            <p:childTnLst>
                              <p:par>
                                <p:cTn id="149" presetID="10" presetClass="entr" presetSubtype="0" fill="hold" grpId="0" nodeType="clickEffect">
                                  <p:stCondLst>
                                    <p:cond delay="0"/>
                                  </p:stCondLst>
                                  <p:childTnLst>
                                    <p:set>
                                      <p:cBhvr>
                                        <p:cTn id="150" dur="1" fill="hold">
                                          <p:stCondLst>
                                            <p:cond delay="0"/>
                                          </p:stCondLst>
                                        </p:cTn>
                                        <p:tgtEl>
                                          <p:spTgt spid="43"/>
                                        </p:tgtEl>
                                        <p:attrNameLst>
                                          <p:attrName>style.visibility</p:attrName>
                                        </p:attrNameLst>
                                      </p:cBhvr>
                                      <p:to>
                                        <p:strVal val="visible"/>
                                      </p:to>
                                    </p:set>
                                    <p:animEffect transition="in" filter="fade">
                                      <p:cBhvr>
                                        <p:cTn id="151" dur="500"/>
                                        <p:tgtEl>
                                          <p:spTgt spid="43"/>
                                        </p:tgtEl>
                                      </p:cBhvr>
                                    </p:animEffect>
                                  </p:childTnLst>
                                </p:cTn>
                              </p:par>
                            </p:childTnLst>
                          </p:cTn>
                        </p:par>
                      </p:childTnLst>
                    </p:cTn>
                  </p:par>
                  <p:par>
                    <p:cTn id="152" fill="hold">
                      <p:stCondLst>
                        <p:cond delay="indefinite"/>
                      </p:stCondLst>
                      <p:childTnLst>
                        <p:par>
                          <p:cTn id="153" fill="hold">
                            <p:stCondLst>
                              <p:cond delay="0"/>
                            </p:stCondLst>
                            <p:childTnLst>
                              <p:par>
                                <p:cTn id="154" presetID="10" presetClass="entr" presetSubtype="0" fill="hold" grpId="0" nodeType="clickEffect">
                                  <p:stCondLst>
                                    <p:cond delay="0"/>
                                  </p:stCondLst>
                                  <p:childTnLst>
                                    <p:set>
                                      <p:cBhvr>
                                        <p:cTn id="155" dur="1" fill="hold">
                                          <p:stCondLst>
                                            <p:cond delay="0"/>
                                          </p:stCondLst>
                                        </p:cTn>
                                        <p:tgtEl>
                                          <p:spTgt spid="44"/>
                                        </p:tgtEl>
                                        <p:attrNameLst>
                                          <p:attrName>style.visibility</p:attrName>
                                        </p:attrNameLst>
                                      </p:cBhvr>
                                      <p:to>
                                        <p:strVal val="visible"/>
                                      </p:to>
                                    </p:set>
                                    <p:animEffect transition="in" filter="fade">
                                      <p:cBhvr>
                                        <p:cTn id="15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P spid="23" grpId="0"/>
      <p:bldP spid="33" grpId="0"/>
      <p:bldP spid="34" grpId="0"/>
      <p:bldP spid="39" grpId="0"/>
      <p:bldP spid="43" grpId="0"/>
      <p:bldP spid="44"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FE0170-277F-4B65-BB05-C890B2DF1E0A}"/>
              </a:ext>
            </a:extLst>
          </p:cNvPr>
          <p:cNvPicPr>
            <a:picLocks noChangeAspect="1"/>
          </p:cNvPicPr>
          <p:nvPr/>
        </p:nvPicPr>
        <p:blipFill>
          <a:blip r:embed="rId3"/>
          <a:stretch>
            <a:fillRect/>
          </a:stretch>
        </p:blipFill>
        <p:spPr>
          <a:xfrm>
            <a:off x="1965483" y="1516743"/>
            <a:ext cx="8261034" cy="5341257"/>
          </a:xfrm>
          <a:prstGeom prst="rect">
            <a:avLst/>
          </a:prstGeom>
        </p:spPr>
      </p:pic>
      <p:sp>
        <p:nvSpPr>
          <p:cNvPr id="2" name="Rectangle 1">
            <a:extLst>
              <a:ext uri="{FF2B5EF4-FFF2-40B4-BE49-F238E27FC236}">
                <a16:creationId xmlns:a16="http://schemas.microsoft.com/office/drawing/2014/main" id="{03C709F7-C8BB-478E-8EBD-818338958DA5}"/>
              </a:ext>
            </a:extLst>
          </p:cNvPr>
          <p:cNvSpPr/>
          <p:nvPr/>
        </p:nvSpPr>
        <p:spPr>
          <a:xfrm>
            <a:off x="103032" y="51516"/>
            <a:ext cx="11784168" cy="2062103"/>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Here are six quadrilaterals with their mathematical names. Lara chooses one of the quadrilaterals. She says, ‘It has two acute angles. All four sides are the same length.’ Which quadrilateral did Lara choose? </a:t>
            </a:r>
            <a:endParaRPr lang="en-GB" sz="3200" b="1" dirty="0">
              <a:latin typeface="Calibri" panose="020F0502020204030204" pitchFamily="34" charset="0"/>
            </a:endParaRPr>
          </a:p>
        </p:txBody>
      </p:sp>
      <p:sp>
        <p:nvSpPr>
          <p:cNvPr id="4" name="Arc 3">
            <a:extLst>
              <a:ext uri="{FF2B5EF4-FFF2-40B4-BE49-F238E27FC236}">
                <a16:creationId xmlns:a16="http://schemas.microsoft.com/office/drawing/2014/main" id="{CF6E9771-758E-4CD7-97FC-06B877B5E754}"/>
              </a:ext>
            </a:extLst>
          </p:cNvPr>
          <p:cNvSpPr/>
          <p:nvPr/>
        </p:nvSpPr>
        <p:spPr>
          <a:xfrm rot="18837065">
            <a:off x="8383920" y="2819434"/>
            <a:ext cx="438920" cy="479909"/>
          </a:xfrm>
          <a:prstGeom prst="arc">
            <a:avLst>
              <a:gd name="adj1" fmla="val 18574070"/>
              <a:gd name="adj2" fmla="val 3691462"/>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 name="Arc 4">
            <a:extLst>
              <a:ext uri="{FF2B5EF4-FFF2-40B4-BE49-F238E27FC236}">
                <a16:creationId xmlns:a16="http://schemas.microsoft.com/office/drawing/2014/main" id="{4542F084-91C7-4FFF-A60C-BF35184A911A}"/>
              </a:ext>
            </a:extLst>
          </p:cNvPr>
          <p:cNvSpPr/>
          <p:nvPr/>
        </p:nvSpPr>
        <p:spPr>
          <a:xfrm rot="7970463">
            <a:off x="9505234" y="1883569"/>
            <a:ext cx="438920" cy="479909"/>
          </a:xfrm>
          <a:prstGeom prst="arc">
            <a:avLst>
              <a:gd name="adj1" fmla="val 18574070"/>
              <a:gd name="adj2" fmla="val 3691462"/>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6" name="Straight Connector 5">
            <a:extLst>
              <a:ext uri="{FF2B5EF4-FFF2-40B4-BE49-F238E27FC236}">
                <a16:creationId xmlns:a16="http://schemas.microsoft.com/office/drawing/2014/main" id="{8E71FD15-5739-4E99-A19E-D4AD3366A9B8}"/>
              </a:ext>
            </a:extLst>
          </p:cNvPr>
          <p:cNvCxnSpPr>
            <a:cxnSpLocks/>
          </p:cNvCxnSpPr>
          <p:nvPr/>
        </p:nvCxnSpPr>
        <p:spPr>
          <a:xfrm flipV="1">
            <a:off x="8494143" y="2062103"/>
            <a:ext cx="276046" cy="106641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C6822C0-253E-4705-A2FB-BF5131FF2326}"/>
              </a:ext>
            </a:extLst>
          </p:cNvPr>
          <p:cNvCxnSpPr>
            <a:cxnSpLocks/>
          </p:cNvCxnSpPr>
          <p:nvPr/>
        </p:nvCxnSpPr>
        <p:spPr>
          <a:xfrm flipH="1">
            <a:off x="8764438" y="2062493"/>
            <a:ext cx="1052422"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9A5F8D9-D77B-470D-BE36-83CE3378303A}"/>
              </a:ext>
            </a:extLst>
          </p:cNvPr>
          <p:cNvCxnSpPr>
            <a:cxnSpLocks/>
          </p:cNvCxnSpPr>
          <p:nvPr/>
        </p:nvCxnSpPr>
        <p:spPr>
          <a:xfrm flipV="1">
            <a:off x="9557780" y="2062103"/>
            <a:ext cx="276046" cy="106641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C15F927-D9AC-430F-BE00-FF3CF046F800}"/>
              </a:ext>
            </a:extLst>
          </p:cNvPr>
          <p:cNvCxnSpPr>
            <a:cxnSpLocks/>
          </p:cNvCxnSpPr>
          <p:nvPr/>
        </p:nvCxnSpPr>
        <p:spPr>
          <a:xfrm flipH="1">
            <a:off x="8494143" y="3135044"/>
            <a:ext cx="1052422"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5306256-574B-461B-9003-372F10ED9F87}"/>
              </a:ext>
            </a:extLst>
          </p:cNvPr>
          <p:cNvCxnSpPr>
            <a:cxnSpLocks/>
          </p:cNvCxnSpPr>
          <p:nvPr/>
        </p:nvCxnSpPr>
        <p:spPr>
          <a:xfrm flipH="1">
            <a:off x="8417733" y="3798888"/>
            <a:ext cx="1431591"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9E5B54C4-74FA-4F19-92BE-49A5583A5B8E}"/>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358008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3C709F7-C8BB-478E-8EBD-818338958DA5}"/>
              </a:ext>
            </a:extLst>
          </p:cNvPr>
          <p:cNvSpPr/>
          <p:nvPr/>
        </p:nvSpPr>
        <p:spPr>
          <a:xfrm>
            <a:off x="103032" y="51516"/>
            <a:ext cx="11681137" cy="1569660"/>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Stefan chooses one of the quadrilaterals. He says, ‘It has more than one obtuse angle. It has no parallel sides.’ Which quadrilateral did Stefan choose?</a:t>
            </a:r>
            <a:endParaRPr lang="en-GB" sz="3200" b="1" dirty="0">
              <a:latin typeface="Calibri" panose="020F0502020204030204" pitchFamily="34" charset="0"/>
            </a:endParaRPr>
          </a:p>
        </p:txBody>
      </p:sp>
      <p:pic>
        <p:nvPicPr>
          <p:cNvPr id="4" name="Picture 3">
            <a:extLst>
              <a:ext uri="{FF2B5EF4-FFF2-40B4-BE49-F238E27FC236}">
                <a16:creationId xmlns:a16="http://schemas.microsoft.com/office/drawing/2014/main" id="{3A93D431-EB41-4AEB-97D3-4EF13C2877C9}"/>
              </a:ext>
            </a:extLst>
          </p:cNvPr>
          <p:cNvPicPr>
            <a:picLocks noChangeAspect="1"/>
          </p:cNvPicPr>
          <p:nvPr/>
        </p:nvPicPr>
        <p:blipFill>
          <a:blip r:embed="rId3"/>
          <a:stretch>
            <a:fillRect/>
          </a:stretch>
        </p:blipFill>
        <p:spPr>
          <a:xfrm>
            <a:off x="1965483" y="1516743"/>
            <a:ext cx="8261034" cy="5341257"/>
          </a:xfrm>
          <a:prstGeom prst="rect">
            <a:avLst/>
          </a:prstGeom>
        </p:spPr>
      </p:pic>
      <p:sp>
        <p:nvSpPr>
          <p:cNvPr id="6" name="Arc 5">
            <a:extLst>
              <a:ext uri="{FF2B5EF4-FFF2-40B4-BE49-F238E27FC236}">
                <a16:creationId xmlns:a16="http://schemas.microsoft.com/office/drawing/2014/main" id="{FD8FAC82-CEE0-4DC5-82AD-B4D4B824647F}"/>
              </a:ext>
            </a:extLst>
          </p:cNvPr>
          <p:cNvSpPr/>
          <p:nvPr/>
        </p:nvSpPr>
        <p:spPr>
          <a:xfrm rot="13568669">
            <a:off x="6474584" y="5750863"/>
            <a:ext cx="438920" cy="479909"/>
          </a:xfrm>
          <a:prstGeom prst="arc">
            <a:avLst>
              <a:gd name="adj1" fmla="val 18574070"/>
              <a:gd name="adj2" fmla="val 3691462"/>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 name="Arc 6">
            <a:extLst>
              <a:ext uri="{FF2B5EF4-FFF2-40B4-BE49-F238E27FC236}">
                <a16:creationId xmlns:a16="http://schemas.microsoft.com/office/drawing/2014/main" id="{7D337E35-4A66-4F56-9712-7F3C68176874}"/>
              </a:ext>
            </a:extLst>
          </p:cNvPr>
          <p:cNvSpPr/>
          <p:nvPr/>
        </p:nvSpPr>
        <p:spPr>
          <a:xfrm rot="4473443">
            <a:off x="5946600" y="4543245"/>
            <a:ext cx="438920" cy="479909"/>
          </a:xfrm>
          <a:prstGeom prst="arc">
            <a:avLst>
              <a:gd name="adj1" fmla="val 18574070"/>
              <a:gd name="adj2" fmla="val 3691462"/>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8" name="Straight Connector 7">
            <a:extLst>
              <a:ext uri="{FF2B5EF4-FFF2-40B4-BE49-F238E27FC236}">
                <a16:creationId xmlns:a16="http://schemas.microsoft.com/office/drawing/2014/main" id="{BD81FE37-F08A-452A-9A82-B91F8BE943A9}"/>
              </a:ext>
            </a:extLst>
          </p:cNvPr>
          <p:cNvCxnSpPr>
            <a:cxnSpLocks/>
          </p:cNvCxnSpPr>
          <p:nvPr/>
        </p:nvCxnSpPr>
        <p:spPr>
          <a:xfrm flipH="1">
            <a:off x="5555450" y="6670425"/>
            <a:ext cx="652845"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ACA92DF1-B832-43C3-B86A-18D017EF0DE9}"/>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10" name="Arc 9">
            <a:extLst>
              <a:ext uri="{FF2B5EF4-FFF2-40B4-BE49-F238E27FC236}">
                <a16:creationId xmlns:a16="http://schemas.microsoft.com/office/drawing/2014/main" id="{33BB1CE8-D951-4B0E-9030-EF478E0F074B}"/>
              </a:ext>
            </a:extLst>
          </p:cNvPr>
          <p:cNvSpPr/>
          <p:nvPr/>
        </p:nvSpPr>
        <p:spPr>
          <a:xfrm rot="3859084">
            <a:off x="8337470" y="4832505"/>
            <a:ext cx="366046" cy="353173"/>
          </a:xfrm>
          <a:prstGeom prst="arc">
            <a:avLst>
              <a:gd name="adj1" fmla="val 16850980"/>
              <a:gd name="adj2" fmla="val 3112707"/>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1" name="Arc 10">
            <a:extLst>
              <a:ext uri="{FF2B5EF4-FFF2-40B4-BE49-F238E27FC236}">
                <a16:creationId xmlns:a16="http://schemas.microsoft.com/office/drawing/2014/main" id="{CEEEA8D1-1524-4782-8E09-E39133FE838F}"/>
              </a:ext>
            </a:extLst>
          </p:cNvPr>
          <p:cNvSpPr/>
          <p:nvPr/>
        </p:nvSpPr>
        <p:spPr>
          <a:xfrm rot="7319720">
            <a:off x="9297372" y="4791106"/>
            <a:ext cx="472429" cy="353173"/>
          </a:xfrm>
          <a:prstGeom prst="arc">
            <a:avLst>
              <a:gd name="adj1" fmla="val 17782400"/>
              <a:gd name="adj2" fmla="val 3346540"/>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2" name="Straight Connector 11">
            <a:extLst>
              <a:ext uri="{FF2B5EF4-FFF2-40B4-BE49-F238E27FC236}">
                <a16:creationId xmlns:a16="http://schemas.microsoft.com/office/drawing/2014/main" id="{F2851890-5074-4514-9B79-8F162B74E5B4}"/>
              </a:ext>
            </a:extLst>
          </p:cNvPr>
          <p:cNvCxnSpPr>
            <a:cxnSpLocks/>
          </p:cNvCxnSpPr>
          <p:nvPr/>
        </p:nvCxnSpPr>
        <p:spPr>
          <a:xfrm flipV="1">
            <a:off x="8223724" y="6020768"/>
            <a:ext cx="1865778" cy="1"/>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FB789BB-579A-43A3-BD65-C2CAB96E6278}"/>
              </a:ext>
            </a:extLst>
          </p:cNvPr>
          <p:cNvCxnSpPr>
            <a:cxnSpLocks/>
          </p:cNvCxnSpPr>
          <p:nvPr/>
        </p:nvCxnSpPr>
        <p:spPr>
          <a:xfrm>
            <a:off x="8478416" y="4958516"/>
            <a:ext cx="1093055" cy="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14" name="Arc 13">
            <a:extLst>
              <a:ext uri="{FF2B5EF4-FFF2-40B4-BE49-F238E27FC236}">
                <a16:creationId xmlns:a16="http://schemas.microsoft.com/office/drawing/2014/main" id="{55A2ACAC-1FEE-41D1-9878-4AC977100168}"/>
              </a:ext>
            </a:extLst>
          </p:cNvPr>
          <p:cNvSpPr/>
          <p:nvPr/>
        </p:nvSpPr>
        <p:spPr>
          <a:xfrm rot="9327857">
            <a:off x="6682994" y="4981039"/>
            <a:ext cx="438920" cy="479909"/>
          </a:xfrm>
          <a:prstGeom prst="arc">
            <a:avLst>
              <a:gd name="adj1" fmla="val 18574070"/>
              <a:gd name="adj2" fmla="val 3691462"/>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4001869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P spid="11" grpId="0" animBg="1"/>
      <p:bldP spid="14"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A0163E2-6F05-4CC2-96D5-E17F616D033F}"/>
              </a:ext>
            </a:extLst>
          </p:cNvPr>
          <p:cNvSpPr/>
          <p:nvPr/>
        </p:nvSpPr>
        <p:spPr>
          <a:xfrm>
            <a:off x="51516" y="51516"/>
            <a:ext cx="12192000" cy="6278642"/>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For each of the four sentences below, put a tick if it is true. Put a cross if it is not true.</a:t>
            </a:r>
          </a:p>
          <a:p>
            <a:pPr>
              <a:spcAft>
                <a:spcPts val="0"/>
              </a:spcAft>
            </a:pPr>
            <a:endParaRPr lang="en-GB" sz="1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GB" sz="3200" b="1" dirty="0">
                <a:latin typeface="Calibri" panose="020F0502020204030204" pitchFamily="34" charset="0"/>
                <a:ea typeface="Times New Roman" panose="02020603050405020304" pitchFamily="18" charset="0"/>
                <a:cs typeface="Times New Roman" panose="02020603050405020304" pitchFamily="18" charset="0"/>
              </a:rPr>
              <a:t>1) </a:t>
            </a:r>
            <a:r>
              <a:rPr lang="en-US" sz="3200" b="1" dirty="0">
                <a:latin typeface="Calibri" panose="020F0502020204030204" pitchFamily="34" charset="0"/>
                <a:ea typeface="Times New Roman" panose="02020603050405020304" pitchFamily="18" charset="0"/>
                <a:cs typeface="Times New Roman" panose="02020603050405020304" pitchFamily="18" charset="0"/>
              </a:rPr>
              <a:t>A triangle can have 2 acute angles. </a:t>
            </a:r>
          </a:p>
          <a:p>
            <a:pPr marL="514350" indent="-514350">
              <a:spcAft>
                <a:spcPts val="0"/>
              </a:spcAft>
              <a:buAutoNum type="arabicParenR"/>
            </a:pP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marL="514350" indent="-514350">
              <a:spcAft>
                <a:spcPts val="0"/>
              </a:spcAft>
              <a:buAutoNum type="arabicParenR"/>
            </a:pP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2) A triangle can have 2 obtuse angles. </a:t>
            </a:r>
          </a:p>
          <a:p>
            <a:pPr>
              <a:spcAft>
                <a:spcPts val="0"/>
              </a:spcAft>
            </a:pP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3) A triangle can have 2 parallel sides.</a:t>
            </a: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 </a:t>
            </a:r>
          </a:p>
          <a:p>
            <a:pPr>
              <a:spcAft>
                <a:spcPts val="0"/>
              </a:spcAft>
            </a:pP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4) A triangle can have 2 perpendicular sides.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5D816E22-0102-479A-81F7-F8F7A22FC26C}"/>
              </a:ext>
            </a:extLst>
          </p:cNvPr>
          <p:cNvSpPr/>
          <p:nvPr/>
        </p:nvSpPr>
        <p:spPr>
          <a:xfrm>
            <a:off x="6299354" y="1083107"/>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4" name="Rectangle 3">
            <a:extLst>
              <a:ext uri="{FF2B5EF4-FFF2-40B4-BE49-F238E27FC236}">
                <a16:creationId xmlns:a16="http://schemas.microsoft.com/office/drawing/2014/main" id="{9559014D-896E-499F-946E-9A0A8368517D}"/>
              </a:ext>
            </a:extLst>
          </p:cNvPr>
          <p:cNvSpPr/>
          <p:nvPr/>
        </p:nvSpPr>
        <p:spPr>
          <a:xfrm>
            <a:off x="6545937" y="2520157"/>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sp>
        <p:nvSpPr>
          <p:cNvPr id="5" name="Rectangle 4">
            <a:extLst>
              <a:ext uri="{FF2B5EF4-FFF2-40B4-BE49-F238E27FC236}">
                <a16:creationId xmlns:a16="http://schemas.microsoft.com/office/drawing/2014/main" id="{3A842E92-08B8-4C0D-87F1-E8BD9FD1F4F2}"/>
              </a:ext>
            </a:extLst>
          </p:cNvPr>
          <p:cNvSpPr/>
          <p:nvPr/>
        </p:nvSpPr>
        <p:spPr>
          <a:xfrm>
            <a:off x="6497810" y="4045456"/>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sp>
        <p:nvSpPr>
          <p:cNvPr id="6" name="Rectangle 5">
            <a:extLst>
              <a:ext uri="{FF2B5EF4-FFF2-40B4-BE49-F238E27FC236}">
                <a16:creationId xmlns:a16="http://schemas.microsoft.com/office/drawing/2014/main" id="{112663ED-21B9-49E1-BC50-ACC0639D22FE}"/>
              </a:ext>
            </a:extLst>
          </p:cNvPr>
          <p:cNvSpPr/>
          <p:nvPr/>
        </p:nvSpPr>
        <p:spPr>
          <a:xfrm>
            <a:off x="7506690" y="5464297"/>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7" name="Right Triangle 6">
            <a:extLst>
              <a:ext uri="{FF2B5EF4-FFF2-40B4-BE49-F238E27FC236}">
                <a16:creationId xmlns:a16="http://schemas.microsoft.com/office/drawing/2014/main" id="{A4387A70-238A-4D37-8D57-FE494C7F1794}"/>
              </a:ext>
            </a:extLst>
          </p:cNvPr>
          <p:cNvSpPr/>
          <p:nvPr/>
        </p:nvSpPr>
        <p:spPr>
          <a:xfrm>
            <a:off x="7692567" y="847635"/>
            <a:ext cx="1376239" cy="1366176"/>
          </a:xfrm>
          <a:prstGeom prst="rtTriangl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Arc 7">
            <a:extLst>
              <a:ext uri="{FF2B5EF4-FFF2-40B4-BE49-F238E27FC236}">
                <a16:creationId xmlns:a16="http://schemas.microsoft.com/office/drawing/2014/main" id="{5E5ADD5E-E7D1-4860-8445-59E4E1470A73}"/>
              </a:ext>
            </a:extLst>
          </p:cNvPr>
          <p:cNvSpPr/>
          <p:nvPr/>
        </p:nvSpPr>
        <p:spPr>
          <a:xfrm rot="4473443">
            <a:off x="7537134" y="754902"/>
            <a:ext cx="438920" cy="479909"/>
          </a:xfrm>
          <a:prstGeom prst="arc">
            <a:avLst>
              <a:gd name="adj1" fmla="val 18878177"/>
              <a:gd name="adj2" fmla="val 1721453"/>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9" name="Arc 8">
            <a:extLst>
              <a:ext uri="{FF2B5EF4-FFF2-40B4-BE49-F238E27FC236}">
                <a16:creationId xmlns:a16="http://schemas.microsoft.com/office/drawing/2014/main" id="{EB59D934-AA7A-4468-A91D-1670F0CA073E}"/>
              </a:ext>
            </a:extLst>
          </p:cNvPr>
          <p:cNvSpPr/>
          <p:nvPr/>
        </p:nvSpPr>
        <p:spPr>
          <a:xfrm rot="12775265">
            <a:off x="8690033" y="1895638"/>
            <a:ext cx="438920" cy="479909"/>
          </a:xfrm>
          <a:prstGeom prst="arc">
            <a:avLst>
              <a:gd name="adj1" fmla="val 18878177"/>
              <a:gd name="adj2" fmla="val 1721453"/>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 name="Rectangle 9">
            <a:extLst>
              <a:ext uri="{FF2B5EF4-FFF2-40B4-BE49-F238E27FC236}">
                <a16:creationId xmlns:a16="http://schemas.microsoft.com/office/drawing/2014/main" id="{2857D56C-1949-493E-8643-23997C8E07FC}"/>
              </a:ext>
            </a:extLst>
          </p:cNvPr>
          <p:cNvSpPr/>
          <p:nvPr/>
        </p:nvSpPr>
        <p:spPr>
          <a:xfrm>
            <a:off x="177552" y="3139321"/>
            <a:ext cx="11926980" cy="954107"/>
          </a:xfrm>
          <a:prstGeom prst="rect">
            <a:avLst/>
          </a:prstGeom>
        </p:spPr>
        <p:txBody>
          <a:bodyPr wrap="square">
            <a:spAutoFit/>
          </a:bodyPr>
          <a:lstStyle/>
          <a:p>
            <a:r>
              <a:rPr lang="en-GB" sz="2800" dirty="0">
                <a:solidFill>
                  <a:srgbClr val="FF0000"/>
                </a:solidFill>
                <a:latin typeface="Calibri" panose="020F0502020204030204" pitchFamily="34" charset="0"/>
              </a:rPr>
              <a:t>Angles in a triangle add up to 180°. Obtuse angles are more than 90°. If you have 2 obtuse angles, you have more than 180°. </a:t>
            </a:r>
          </a:p>
        </p:txBody>
      </p:sp>
      <p:sp>
        <p:nvSpPr>
          <p:cNvPr id="11" name="Rectangle 10">
            <a:extLst>
              <a:ext uri="{FF2B5EF4-FFF2-40B4-BE49-F238E27FC236}">
                <a16:creationId xmlns:a16="http://schemas.microsoft.com/office/drawing/2014/main" id="{D6DB8D1E-2426-47F5-9D47-F27E663DC97D}"/>
              </a:ext>
            </a:extLst>
          </p:cNvPr>
          <p:cNvSpPr/>
          <p:nvPr/>
        </p:nvSpPr>
        <p:spPr>
          <a:xfrm>
            <a:off x="103032" y="4616648"/>
            <a:ext cx="9867900" cy="523220"/>
          </a:xfrm>
          <a:prstGeom prst="rect">
            <a:avLst/>
          </a:prstGeom>
        </p:spPr>
        <p:txBody>
          <a:bodyPr wrap="square">
            <a:spAutoFit/>
          </a:bodyPr>
          <a:lstStyle/>
          <a:p>
            <a:r>
              <a:rPr lang="en-GB" sz="2800" dirty="0">
                <a:solidFill>
                  <a:srgbClr val="FF0000"/>
                </a:solidFill>
                <a:latin typeface="Calibri" panose="020F0502020204030204" pitchFamily="34" charset="0"/>
              </a:rPr>
              <a:t>A shape with parallel sides must have at least 4 sides. </a:t>
            </a:r>
          </a:p>
        </p:txBody>
      </p:sp>
      <p:cxnSp>
        <p:nvCxnSpPr>
          <p:cNvPr id="12" name="Straight Connector 11">
            <a:extLst>
              <a:ext uri="{FF2B5EF4-FFF2-40B4-BE49-F238E27FC236}">
                <a16:creationId xmlns:a16="http://schemas.microsoft.com/office/drawing/2014/main" id="{BE052843-A7AA-4BAB-A169-0F4C2B99ED88}"/>
              </a:ext>
            </a:extLst>
          </p:cNvPr>
          <p:cNvCxnSpPr>
            <a:cxnSpLocks/>
          </p:cNvCxnSpPr>
          <p:nvPr/>
        </p:nvCxnSpPr>
        <p:spPr>
          <a:xfrm>
            <a:off x="9867900" y="4407098"/>
            <a:ext cx="9144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F77D492-0D65-40EA-813C-3D31D2144F1F}"/>
              </a:ext>
            </a:extLst>
          </p:cNvPr>
          <p:cNvCxnSpPr>
            <a:cxnSpLocks/>
          </p:cNvCxnSpPr>
          <p:nvPr/>
        </p:nvCxnSpPr>
        <p:spPr>
          <a:xfrm>
            <a:off x="9867900" y="4917816"/>
            <a:ext cx="9144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Right Triangle 14">
            <a:extLst>
              <a:ext uri="{FF2B5EF4-FFF2-40B4-BE49-F238E27FC236}">
                <a16:creationId xmlns:a16="http://schemas.microsoft.com/office/drawing/2014/main" id="{55DE0BA7-E176-46A5-A47D-7A1069C236CB}"/>
              </a:ext>
            </a:extLst>
          </p:cNvPr>
          <p:cNvSpPr/>
          <p:nvPr/>
        </p:nvSpPr>
        <p:spPr>
          <a:xfrm>
            <a:off x="9410699" y="5349417"/>
            <a:ext cx="914401" cy="991543"/>
          </a:xfrm>
          <a:prstGeom prst="rtTriangl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6" name="Straight Connector 15">
            <a:extLst>
              <a:ext uri="{FF2B5EF4-FFF2-40B4-BE49-F238E27FC236}">
                <a16:creationId xmlns:a16="http://schemas.microsoft.com/office/drawing/2014/main" id="{011104D8-329F-45CF-8716-15C3044ADF51}"/>
              </a:ext>
            </a:extLst>
          </p:cNvPr>
          <p:cNvCxnSpPr>
            <a:cxnSpLocks/>
          </p:cNvCxnSpPr>
          <p:nvPr/>
        </p:nvCxnSpPr>
        <p:spPr>
          <a:xfrm flipV="1">
            <a:off x="9410558" y="5796115"/>
            <a:ext cx="0" cy="1031981"/>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97E851E-8993-464D-AFD5-9DA6BC3838FE}"/>
              </a:ext>
            </a:extLst>
          </p:cNvPr>
          <p:cNvCxnSpPr>
            <a:cxnSpLocks/>
          </p:cNvCxnSpPr>
          <p:nvPr/>
        </p:nvCxnSpPr>
        <p:spPr>
          <a:xfrm>
            <a:off x="8857875" y="6340962"/>
            <a:ext cx="1112036" cy="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B40CFB12-327D-4D9C-93B0-5D7D686E3F70}"/>
              </a:ext>
            </a:extLst>
          </p:cNvPr>
          <p:cNvSpPr/>
          <p:nvPr/>
        </p:nvSpPr>
        <p:spPr>
          <a:xfrm>
            <a:off x="103031" y="6105754"/>
            <a:ext cx="7543656" cy="523220"/>
          </a:xfrm>
          <a:prstGeom prst="rect">
            <a:avLst/>
          </a:prstGeom>
        </p:spPr>
        <p:txBody>
          <a:bodyPr wrap="square">
            <a:spAutoFit/>
          </a:bodyPr>
          <a:lstStyle/>
          <a:p>
            <a:r>
              <a:rPr lang="en-GB" sz="2800" dirty="0">
                <a:solidFill>
                  <a:srgbClr val="FF0000"/>
                </a:solidFill>
                <a:latin typeface="Calibri" panose="020F0502020204030204" pitchFamily="34" charset="0"/>
              </a:rPr>
              <a:t>Lines on a right angle are perpendicular. </a:t>
            </a:r>
          </a:p>
        </p:txBody>
      </p:sp>
      <p:sp>
        <p:nvSpPr>
          <p:cNvPr id="18" name="Rectangle 17">
            <a:extLst>
              <a:ext uri="{FF2B5EF4-FFF2-40B4-BE49-F238E27FC236}">
                <a16:creationId xmlns:a16="http://schemas.microsoft.com/office/drawing/2014/main" id="{C5BDE31D-2CB6-45DB-A565-1166E65BFD5C}"/>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2299435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fade">
                                      <p:cBhvr>
                                        <p:cTn id="52" dur="500"/>
                                        <p:tgtEl>
                                          <p:spTgt spid="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500"/>
                                        <p:tgtEl>
                                          <p:spTgt spid="19"/>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6"/>
                                        </p:tgtEl>
                                        <p:attrNameLst>
                                          <p:attrName>style.visibility</p:attrName>
                                        </p:attrNameLst>
                                      </p:cBhvr>
                                      <p:to>
                                        <p:strVal val="visible"/>
                                      </p:to>
                                    </p:set>
                                    <p:animEffect transition="in" filter="fade">
                                      <p:cBhvr>
                                        <p:cTn id="7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animBg="1"/>
      <p:bldP spid="8" grpId="0" animBg="1"/>
      <p:bldP spid="9" grpId="0" animBg="1"/>
      <p:bldP spid="10" grpId="0"/>
      <p:bldP spid="11" grpId="0"/>
      <p:bldP spid="15" grpId="0" animBg="1"/>
      <p:bldP spid="23"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B02A0-B4B2-4AAF-BD80-53C35AE19B8A}"/>
              </a:ext>
            </a:extLst>
          </p:cNvPr>
          <p:cNvSpPr>
            <a:spLocks noGrp="1"/>
          </p:cNvSpPr>
          <p:nvPr>
            <p:ph type="title"/>
          </p:nvPr>
        </p:nvSpPr>
        <p:spPr>
          <a:xfrm>
            <a:off x="824552" y="358593"/>
            <a:ext cx="10515600" cy="1325563"/>
          </a:xfrm>
        </p:spPr>
        <p:txBody>
          <a:bodyPr>
            <a:normAutofit/>
          </a:bodyPr>
          <a:lstStyle/>
          <a:p>
            <a:r>
              <a:rPr lang="en-GB" dirty="0"/>
              <a:t>Recognise angles, parallel lines and symmetry in 2D shapes</a:t>
            </a:r>
          </a:p>
        </p:txBody>
      </p:sp>
      <p:sp>
        <p:nvSpPr>
          <p:cNvPr id="3" name="Content Placeholder 2">
            <a:extLst>
              <a:ext uri="{FF2B5EF4-FFF2-40B4-BE49-F238E27FC236}">
                <a16:creationId xmlns:a16="http://schemas.microsoft.com/office/drawing/2014/main" id="{AD750788-D809-4921-98D5-ABF817B7E16E}"/>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97178457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DF4FDF-B932-424E-BEC6-D0D875989F0C}"/>
              </a:ext>
            </a:extLst>
          </p:cNvPr>
          <p:cNvPicPr>
            <a:picLocks noChangeAspect="1"/>
          </p:cNvPicPr>
          <p:nvPr/>
        </p:nvPicPr>
        <p:blipFill>
          <a:blip r:embed="rId3"/>
          <a:stretch>
            <a:fillRect/>
          </a:stretch>
        </p:blipFill>
        <p:spPr>
          <a:xfrm>
            <a:off x="7649307" y="277135"/>
            <a:ext cx="4351568" cy="3151865"/>
          </a:xfrm>
          <a:prstGeom prst="rect">
            <a:avLst/>
          </a:prstGeom>
        </p:spPr>
      </p:pic>
      <p:sp>
        <p:nvSpPr>
          <p:cNvPr id="2" name="Rectangle 1">
            <a:extLst>
              <a:ext uri="{FF2B5EF4-FFF2-40B4-BE49-F238E27FC236}">
                <a16:creationId xmlns:a16="http://schemas.microsoft.com/office/drawing/2014/main" id="{7E6EAED7-BE65-4E52-87DA-E2619874DF55}"/>
              </a:ext>
            </a:extLst>
          </p:cNvPr>
          <p:cNvSpPr/>
          <p:nvPr/>
        </p:nvSpPr>
        <p:spPr>
          <a:xfrm>
            <a:off x="103032" y="51516"/>
            <a:ext cx="7455878" cy="2062103"/>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Look at the shape drawn on the square grid. For each of the four sentences below, put a tick if it is true. Put a cross if it is not true.</a:t>
            </a:r>
            <a:endParaRPr lang="en-GB" sz="3200" b="1" dirty="0">
              <a:latin typeface="Calibri" panose="020F0502020204030204" pitchFamily="34" charset="0"/>
            </a:endParaRPr>
          </a:p>
        </p:txBody>
      </p:sp>
      <p:sp>
        <p:nvSpPr>
          <p:cNvPr id="4" name="Rectangle 3">
            <a:extLst>
              <a:ext uri="{FF2B5EF4-FFF2-40B4-BE49-F238E27FC236}">
                <a16:creationId xmlns:a16="http://schemas.microsoft.com/office/drawing/2014/main" id="{C6354483-1C95-4876-A8BB-A1D9AEBFCF83}"/>
              </a:ext>
            </a:extLst>
          </p:cNvPr>
          <p:cNvSpPr/>
          <p:nvPr/>
        </p:nvSpPr>
        <p:spPr>
          <a:xfrm>
            <a:off x="103032" y="2062103"/>
            <a:ext cx="9355015" cy="4031873"/>
          </a:xfrm>
          <a:prstGeom prst="rect">
            <a:avLst/>
          </a:prstGeom>
        </p:spPr>
        <p:txBody>
          <a:bodyPr wrap="square">
            <a:spAutoFit/>
          </a:bodyPr>
          <a:lstStyle/>
          <a:p>
            <a:endParaRPr lang="en-GB" sz="3200" b="1" dirty="0">
              <a:latin typeface="Calibri" panose="020F0502020204030204" pitchFamily="34" charset="0"/>
              <a:cs typeface="Times New Roman" panose="02020603050405020304" pitchFamily="18" charset="0"/>
            </a:endParaRPr>
          </a:p>
          <a:p>
            <a:pPr marL="514350" indent="-514350">
              <a:buAutoNum type="arabicParenR"/>
            </a:pPr>
            <a:r>
              <a:rPr lang="en-US" sz="3200" b="1" dirty="0">
                <a:latin typeface="Calibri" panose="020F0502020204030204" pitchFamily="34" charset="0"/>
              </a:rPr>
              <a:t>The shape has exactly 2 right angles. </a:t>
            </a:r>
          </a:p>
          <a:p>
            <a:pPr marL="514350" indent="-514350">
              <a:buAutoNum type="arabicParenR"/>
            </a:pPr>
            <a:endParaRPr lang="en-GB" sz="3200" b="1" dirty="0">
              <a:latin typeface="Calibri" panose="020F0502020204030204" pitchFamily="34" charset="0"/>
            </a:endParaRPr>
          </a:p>
          <a:p>
            <a:r>
              <a:rPr lang="en-US" sz="3200" b="1" dirty="0">
                <a:latin typeface="Calibri" panose="020F0502020204030204" pitchFamily="34" charset="0"/>
              </a:rPr>
              <a:t>2) The shape has 2 pairs of parallel lines. </a:t>
            </a:r>
          </a:p>
          <a:p>
            <a:endParaRPr lang="en-GB" sz="3200" b="1" dirty="0">
              <a:latin typeface="Calibri" panose="020F0502020204030204" pitchFamily="34" charset="0"/>
            </a:endParaRPr>
          </a:p>
          <a:p>
            <a:r>
              <a:rPr lang="en-US" sz="3200" b="1" dirty="0">
                <a:latin typeface="Calibri" panose="020F0502020204030204" pitchFamily="34" charset="0"/>
              </a:rPr>
              <a:t>3) The shape has one line of symmetry.</a:t>
            </a:r>
          </a:p>
          <a:p>
            <a:r>
              <a:rPr lang="en-US" sz="3200" b="1" dirty="0">
                <a:latin typeface="Calibri" panose="020F0502020204030204" pitchFamily="34" charset="0"/>
              </a:rPr>
              <a:t> </a:t>
            </a:r>
            <a:endParaRPr lang="en-GB" sz="3200" b="1" dirty="0">
              <a:latin typeface="Calibri" panose="020F0502020204030204" pitchFamily="34" charset="0"/>
            </a:endParaRPr>
          </a:p>
          <a:p>
            <a:r>
              <a:rPr lang="en-US" sz="3200" b="1" dirty="0">
                <a:latin typeface="Calibri" panose="020F0502020204030204" pitchFamily="34" charset="0"/>
              </a:rPr>
              <a:t>4) The shape is a quadrilateral. </a:t>
            </a:r>
            <a:endParaRPr lang="en-GB" sz="3200" b="1" dirty="0">
              <a:latin typeface="Calibri" panose="020F0502020204030204" pitchFamily="34" charset="0"/>
            </a:endParaRPr>
          </a:p>
        </p:txBody>
      </p:sp>
      <p:sp>
        <p:nvSpPr>
          <p:cNvPr id="5" name="L-Shape 4">
            <a:extLst>
              <a:ext uri="{FF2B5EF4-FFF2-40B4-BE49-F238E27FC236}">
                <a16:creationId xmlns:a16="http://schemas.microsoft.com/office/drawing/2014/main" id="{9A552D00-3FF0-4C46-9B3A-130E22B95CAF}"/>
              </a:ext>
            </a:extLst>
          </p:cNvPr>
          <p:cNvSpPr/>
          <p:nvPr/>
        </p:nvSpPr>
        <p:spPr>
          <a:xfrm rot="5400000" flipH="1">
            <a:off x="10465824" y="968705"/>
            <a:ext cx="263236" cy="263236"/>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L-Shape 5">
            <a:extLst>
              <a:ext uri="{FF2B5EF4-FFF2-40B4-BE49-F238E27FC236}">
                <a16:creationId xmlns:a16="http://schemas.microsoft.com/office/drawing/2014/main" id="{7A79FD1F-069E-4378-8D7C-95CBEBCA9EE8}"/>
              </a:ext>
            </a:extLst>
          </p:cNvPr>
          <p:cNvSpPr/>
          <p:nvPr/>
        </p:nvSpPr>
        <p:spPr>
          <a:xfrm rot="10800000" flipH="1">
            <a:off x="10465824" y="2479570"/>
            <a:ext cx="263236" cy="263236"/>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AA4C4904-DADE-4477-91D2-E116F6EAE304}"/>
              </a:ext>
            </a:extLst>
          </p:cNvPr>
          <p:cNvSpPr/>
          <p:nvPr/>
        </p:nvSpPr>
        <p:spPr>
          <a:xfrm>
            <a:off x="6824812" y="2479569"/>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cxnSp>
        <p:nvCxnSpPr>
          <p:cNvPr id="8" name="Straight Connector 7">
            <a:extLst>
              <a:ext uri="{FF2B5EF4-FFF2-40B4-BE49-F238E27FC236}">
                <a16:creationId xmlns:a16="http://schemas.microsoft.com/office/drawing/2014/main" id="{D99AA603-7053-41B5-A53D-32A6B6A0A739}"/>
              </a:ext>
            </a:extLst>
          </p:cNvPr>
          <p:cNvCxnSpPr>
            <a:cxnSpLocks/>
          </p:cNvCxnSpPr>
          <p:nvPr/>
        </p:nvCxnSpPr>
        <p:spPr>
          <a:xfrm flipH="1">
            <a:off x="8953358" y="2742806"/>
            <a:ext cx="1775702" cy="1"/>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CBE57E2-AD92-45D8-A869-B30C1326E266}"/>
              </a:ext>
            </a:extLst>
          </p:cNvPr>
          <p:cNvCxnSpPr>
            <a:cxnSpLocks/>
          </p:cNvCxnSpPr>
          <p:nvPr/>
        </p:nvCxnSpPr>
        <p:spPr>
          <a:xfrm flipH="1" flipV="1">
            <a:off x="9562011" y="968704"/>
            <a:ext cx="1167049" cy="5762"/>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9D356F5E-35AE-4F93-AB5B-B00CF0D2E321}"/>
              </a:ext>
            </a:extLst>
          </p:cNvPr>
          <p:cNvSpPr/>
          <p:nvPr/>
        </p:nvSpPr>
        <p:spPr>
          <a:xfrm>
            <a:off x="7045637" y="3429000"/>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sp>
        <p:nvSpPr>
          <p:cNvPr id="13" name="Rectangle 12">
            <a:extLst>
              <a:ext uri="{FF2B5EF4-FFF2-40B4-BE49-F238E27FC236}">
                <a16:creationId xmlns:a16="http://schemas.microsoft.com/office/drawing/2014/main" id="{1BEE779E-3805-4E9F-B925-437972F1F5C1}"/>
              </a:ext>
            </a:extLst>
          </p:cNvPr>
          <p:cNvSpPr/>
          <p:nvPr/>
        </p:nvSpPr>
        <p:spPr>
          <a:xfrm>
            <a:off x="7514233" y="3510486"/>
            <a:ext cx="1358537" cy="523220"/>
          </a:xfrm>
          <a:prstGeom prst="rect">
            <a:avLst/>
          </a:prstGeom>
        </p:spPr>
        <p:txBody>
          <a:bodyPr wrap="square">
            <a:spAutoFit/>
          </a:bodyPr>
          <a:lstStyle/>
          <a:p>
            <a:r>
              <a:rPr lang="en-GB" sz="2800" b="1" dirty="0">
                <a:solidFill>
                  <a:srgbClr val="FF0000"/>
                </a:solidFill>
                <a:latin typeface="Calibri" panose="020F0502020204030204" pitchFamily="34" charset="0"/>
              </a:rPr>
              <a:t>1 pair</a:t>
            </a:r>
          </a:p>
        </p:txBody>
      </p:sp>
      <p:sp>
        <p:nvSpPr>
          <p:cNvPr id="14" name="Rectangle 13">
            <a:extLst>
              <a:ext uri="{FF2B5EF4-FFF2-40B4-BE49-F238E27FC236}">
                <a16:creationId xmlns:a16="http://schemas.microsoft.com/office/drawing/2014/main" id="{318895D1-D12E-421B-A7E7-72D62F9C241A}"/>
              </a:ext>
            </a:extLst>
          </p:cNvPr>
          <p:cNvSpPr/>
          <p:nvPr/>
        </p:nvSpPr>
        <p:spPr>
          <a:xfrm>
            <a:off x="6761490" y="4452801"/>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sp>
        <p:nvSpPr>
          <p:cNvPr id="15" name="Rectangle 14">
            <a:extLst>
              <a:ext uri="{FF2B5EF4-FFF2-40B4-BE49-F238E27FC236}">
                <a16:creationId xmlns:a16="http://schemas.microsoft.com/office/drawing/2014/main" id="{F986AA9D-2B6E-4F76-90DC-86F4C22FDF02}"/>
              </a:ext>
            </a:extLst>
          </p:cNvPr>
          <p:cNvSpPr/>
          <p:nvPr/>
        </p:nvSpPr>
        <p:spPr>
          <a:xfrm>
            <a:off x="7230086" y="4534287"/>
            <a:ext cx="2981571" cy="523220"/>
          </a:xfrm>
          <a:prstGeom prst="rect">
            <a:avLst/>
          </a:prstGeom>
        </p:spPr>
        <p:txBody>
          <a:bodyPr wrap="square">
            <a:spAutoFit/>
          </a:bodyPr>
          <a:lstStyle/>
          <a:p>
            <a:r>
              <a:rPr lang="en-GB" sz="2800" b="1" dirty="0">
                <a:solidFill>
                  <a:srgbClr val="FF0000"/>
                </a:solidFill>
                <a:latin typeface="Calibri" panose="020F0502020204030204" pitchFamily="34" charset="0"/>
              </a:rPr>
              <a:t>not symmetrical</a:t>
            </a:r>
          </a:p>
        </p:txBody>
      </p:sp>
      <p:sp>
        <p:nvSpPr>
          <p:cNvPr id="16" name="Rectangle 15">
            <a:extLst>
              <a:ext uri="{FF2B5EF4-FFF2-40B4-BE49-F238E27FC236}">
                <a16:creationId xmlns:a16="http://schemas.microsoft.com/office/drawing/2014/main" id="{E1AD3FE1-6B3A-4617-ABBB-C482C1BA84C7}"/>
              </a:ext>
            </a:extLst>
          </p:cNvPr>
          <p:cNvSpPr/>
          <p:nvPr/>
        </p:nvSpPr>
        <p:spPr>
          <a:xfrm>
            <a:off x="5343066" y="5386090"/>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17" name="Rectangle 16">
            <a:extLst>
              <a:ext uri="{FF2B5EF4-FFF2-40B4-BE49-F238E27FC236}">
                <a16:creationId xmlns:a16="http://schemas.microsoft.com/office/drawing/2014/main" id="{32F5C52B-932F-494C-A692-CD7EEA994AA8}"/>
              </a:ext>
            </a:extLst>
          </p:cNvPr>
          <p:cNvSpPr/>
          <p:nvPr/>
        </p:nvSpPr>
        <p:spPr>
          <a:xfrm>
            <a:off x="5885898" y="5507847"/>
            <a:ext cx="2981571" cy="523220"/>
          </a:xfrm>
          <a:prstGeom prst="rect">
            <a:avLst/>
          </a:prstGeom>
        </p:spPr>
        <p:txBody>
          <a:bodyPr wrap="square">
            <a:spAutoFit/>
          </a:bodyPr>
          <a:lstStyle/>
          <a:p>
            <a:r>
              <a:rPr lang="en-GB" sz="2800" b="1" dirty="0">
                <a:solidFill>
                  <a:srgbClr val="FF0000"/>
                </a:solidFill>
                <a:latin typeface="Calibri" panose="020F0502020204030204" pitchFamily="34" charset="0"/>
              </a:rPr>
              <a:t>4-sided shape</a:t>
            </a:r>
          </a:p>
        </p:txBody>
      </p:sp>
      <p:sp>
        <p:nvSpPr>
          <p:cNvPr id="19" name="Rectangle 18">
            <a:extLst>
              <a:ext uri="{FF2B5EF4-FFF2-40B4-BE49-F238E27FC236}">
                <a16:creationId xmlns:a16="http://schemas.microsoft.com/office/drawing/2014/main" id="{00AE4D04-87EA-41F4-97DA-4B7C0626E713}"/>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07293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12" grpId="0"/>
      <p:bldP spid="13" grpId="0"/>
      <p:bldP spid="14" grpId="0"/>
      <p:bldP spid="15" grpId="0"/>
      <p:bldP spid="16" grpId="0"/>
      <p:bldP spid="17"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1BC206C-7970-4019-923E-527508E63CA4}"/>
              </a:ext>
            </a:extLst>
          </p:cNvPr>
          <p:cNvPicPr>
            <a:picLocks noChangeAspect="1"/>
          </p:cNvPicPr>
          <p:nvPr/>
        </p:nvPicPr>
        <p:blipFill>
          <a:blip r:embed="rId3"/>
          <a:stretch>
            <a:fillRect/>
          </a:stretch>
        </p:blipFill>
        <p:spPr>
          <a:xfrm>
            <a:off x="6414547" y="0"/>
            <a:ext cx="5681917" cy="6858000"/>
          </a:xfrm>
          <a:prstGeom prst="rect">
            <a:avLst/>
          </a:prstGeom>
        </p:spPr>
      </p:pic>
      <p:sp>
        <p:nvSpPr>
          <p:cNvPr id="2" name="Rectangle 1">
            <a:extLst>
              <a:ext uri="{FF2B5EF4-FFF2-40B4-BE49-F238E27FC236}">
                <a16:creationId xmlns:a16="http://schemas.microsoft.com/office/drawing/2014/main" id="{160A2726-6D67-4A72-BF8A-42223C522E09}"/>
              </a:ext>
            </a:extLst>
          </p:cNvPr>
          <p:cNvSpPr/>
          <p:nvPr/>
        </p:nvSpPr>
        <p:spPr>
          <a:xfrm>
            <a:off x="103032" y="51516"/>
            <a:ext cx="6096000" cy="1569660"/>
          </a:xfrm>
          <a:prstGeom prst="rect">
            <a:avLst/>
          </a:prstGeom>
        </p:spPr>
        <p:txBody>
          <a:bodyPr>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Match each quadrilateral to the correct description. </a:t>
            </a: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One has been done for you.</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4" name="Straight Connector 3">
            <a:extLst>
              <a:ext uri="{FF2B5EF4-FFF2-40B4-BE49-F238E27FC236}">
                <a16:creationId xmlns:a16="http://schemas.microsoft.com/office/drawing/2014/main" id="{40A627D8-1E60-44EC-AA5F-18187455F95B}"/>
              </a:ext>
            </a:extLst>
          </p:cNvPr>
          <p:cNvCxnSpPr>
            <a:cxnSpLocks/>
          </p:cNvCxnSpPr>
          <p:nvPr/>
        </p:nvCxnSpPr>
        <p:spPr>
          <a:xfrm flipH="1">
            <a:off x="7219664" y="5723584"/>
            <a:ext cx="783771" cy="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91EB1D60-532B-40A2-9E32-5D8DE1E68017}"/>
              </a:ext>
            </a:extLst>
          </p:cNvPr>
          <p:cNvCxnSpPr>
            <a:cxnSpLocks/>
          </p:cNvCxnSpPr>
          <p:nvPr/>
        </p:nvCxnSpPr>
        <p:spPr>
          <a:xfrm flipH="1">
            <a:off x="6836487" y="6463813"/>
            <a:ext cx="1550225" cy="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96566F8-A1CE-43E9-8770-5143EEB11C28}"/>
              </a:ext>
            </a:extLst>
          </p:cNvPr>
          <p:cNvCxnSpPr>
            <a:cxnSpLocks/>
          </p:cNvCxnSpPr>
          <p:nvPr/>
        </p:nvCxnSpPr>
        <p:spPr>
          <a:xfrm flipV="1">
            <a:off x="8121001" y="2724511"/>
            <a:ext cx="1182401" cy="323215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D644EB0-02FF-480F-A6A3-6A51F997ADFB}"/>
              </a:ext>
            </a:extLst>
          </p:cNvPr>
          <p:cNvCxnSpPr>
            <a:cxnSpLocks/>
          </p:cNvCxnSpPr>
          <p:nvPr/>
        </p:nvCxnSpPr>
        <p:spPr>
          <a:xfrm flipH="1">
            <a:off x="7232728" y="4190875"/>
            <a:ext cx="1153984" cy="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C809265-6BFE-4C16-B31E-5895D5C55CD5}"/>
              </a:ext>
            </a:extLst>
          </p:cNvPr>
          <p:cNvCxnSpPr>
            <a:cxnSpLocks/>
          </p:cNvCxnSpPr>
          <p:nvPr/>
        </p:nvCxnSpPr>
        <p:spPr>
          <a:xfrm flipH="1">
            <a:off x="6836487" y="4970292"/>
            <a:ext cx="1153984" cy="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3D886AC-2216-433F-ADA1-4622AC2BD9F1}"/>
              </a:ext>
            </a:extLst>
          </p:cNvPr>
          <p:cNvCxnSpPr>
            <a:cxnSpLocks/>
          </p:cNvCxnSpPr>
          <p:nvPr/>
        </p:nvCxnSpPr>
        <p:spPr>
          <a:xfrm flipH="1">
            <a:off x="6836487" y="4190875"/>
            <a:ext cx="396242" cy="779417"/>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94E78AC-75D0-4D8C-978D-A133793240DB}"/>
              </a:ext>
            </a:extLst>
          </p:cNvPr>
          <p:cNvCxnSpPr>
            <a:cxnSpLocks/>
          </p:cNvCxnSpPr>
          <p:nvPr/>
        </p:nvCxnSpPr>
        <p:spPr>
          <a:xfrm flipH="1">
            <a:off x="7973100" y="4197407"/>
            <a:ext cx="396242" cy="779417"/>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2A93E68-D687-4308-8353-534C5D1496D3}"/>
              </a:ext>
            </a:extLst>
          </p:cNvPr>
          <p:cNvCxnSpPr>
            <a:cxnSpLocks/>
          </p:cNvCxnSpPr>
          <p:nvPr/>
        </p:nvCxnSpPr>
        <p:spPr>
          <a:xfrm flipV="1">
            <a:off x="8171221" y="4340587"/>
            <a:ext cx="1103763" cy="23999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Arc 20">
            <a:extLst>
              <a:ext uri="{FF2B5EF4-FFF2-40B4-BE49-F238E27FC236}">
                <a16:creationId xmlns:a16="http://schemas.microsoft.com/office/drawing/2014/main" id="{2C20E661-795B-4D68-9627-2874AB28CADD}"/>
              </a:ext>
            </a:extLst>
          </p:cNvPr>
          <p:cNvSpPr/>
          <p:nvPr/>
        </p:nvSpPr>
        <p:spPr>
          <a:xfrm rot="5400000">
            <a:off x="7398912" y="239700"/>
            <a:ext cx="438920" cy="479909"/>
          </a:xfrm>
          <a:prstGeom prst="arc">
            <a:avLst>
              <a:gd name="adj1" fmla="val 19882226"/>
              <a:gd name="adj2" fmla="val 2006492"/>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2" name="Arc 21">
            <a:extLst>
              <a:ext uri="{FF2B5EF4-FFF2-40B4-BE49-F238E27FC236}">
                <a16:creationId xmlns:a16="http://schemas.microsoft.com/office/drawing/2014/main" id="{6E67169E-676E-4DE8-BA44-4F7A014CC17F}"/>
              </a:ext>
            </a:extLst>
          </p:cNvPr>
          <p:cNvSpPr/>
          <p:nvPr/>
        </p:nvSpPr>
        <p:spPr>
          <a:xfrm rot="16200000">
            <a:off x="7381853" y="1662147"/>
            <a:ext cx="438920" cy="479909"/>
          </a:xfrm>
          <a:prstGeom prst="arc">
            <a:avLst>
              <a:gd name="adj1" fmla="val 19882226"/>
              <a:gd name="adj2" fmla="val 2006492"/>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3" name="Arc 22">
            <a:extLst>
              <a:ext uri="{FF2B5EF4-FFF2-40B4-BE49-F238E27FC236}">
                <a16:creationId xmlns:a16="http://schemas.microsoft.com/office/drawing/2014/main" id="{2EFF9D41-EEFC-4860-AD4C-4B2CF2EE5DCF}"/>
              </a:ext>
            </a:extLst>
          </p:cNvPr>
          <p:cNvSpPr/>
          <p:nvPr/>
        </p:nvSpPr>
        <p:spPr>
          <a:xfrm>
            <a:off x="6974559" y="997049"/>
            <a:ext cx="438920" cy="387658"/>
          </a:xfrm>
          <a:prstGeom prst="arc">
            <a:avLst>
              <a:gd name="adj1" fmla="val 18430846"/>
              <a:gd name="adj2" fmla="val 3177175"/>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4" name="Arc 23">
            <a:extLst>
              <a:ext uri="{FF2B5EF4-FFF2-40B4-BE49-F238E27FC236}">
                <a16:creationId xmlns:a16="http://schemas.microsoft.com/office/drawing/2014/main" id="{F4582DBE-9E65-47F8-A4DD-B16D02AD845C}"/>
              </a:ext>
            </a:extLst>
          </p:cNvPr>
          <p:cNvSpPr/>
          <p:nvPr/>
        </p:nvSpPr>
        <p:spPr>
          <a:xfrm flipH="1">
            <a:off x="7790857" y="997049"/>
            <a:ext cx="479910" cy="387658"/>
          </a:xfrm>
          <a:prstGeom prst="arc">
            <a:avLst>
              <a:gd name="adj1" fmla="val 18430846"/>
              <a:gd name="adj2" fmla="val 3177175"/>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25" name="Straight Connector 24">
            <a:extLst>
              <a:ext uri="{FF2B5EF4-FFF2-40B4-BE49-F238E27FC236}">
                <a16:creationId xmlns:a16="http://schemas.microsoft.com/office/drawing/2014/main" id="{F582BB8B-B2E1-469D-A1C3-FD408ECB08E4}"/>
              </a:ext>
            </a:extLst>
          </p:cNvPr>
          <p:cNvCxnSpPr>
            <a:cxnSpLocks/>
          </p:cNvCxnSpPr>
          <p:nvPr/>
        </p:nvCxnSpPr>
        <p:spPr>
          <a:xfrm flipH="1" flipV="1">
            <a:off x="7815870" y="1518861"/>
            <a:ext cx="1600894" cy="438700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22F7B05F-1A0A-4E2F-AECB-73BD8BDCD67A}"/>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147463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500"/>
                                        <p:tgtEl>
                                          <p:spTgt spid="24"/>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B0FB7F3-B75E-471F-82F4-F66BAD18EA10}"/>
              </a:ext>
            </a:extLst>
          </p:cNvPr>
          <p:cNvPicPr>
            <a:picLocks noChangeAspect="1"/>
          </p:cNvPicPr>
          <p:nvPr/>
        </p:nvPicPr>
        <p:blipFill>
          <a:blip r:embed="rId3"/>
          <a:stretch>
            <a:fillRect/>
          </a:stretch>
        </p:blipFill>
        <p:spPr>
          <a:xfrm>
            <a:off x="7952661" y="136480"/>
            <a:ext cx="4116507" cy="6061914"/>
          </a:xfrm>
          <a:prstGeom prst="rect">
            <a:avLst/>
          </a:prstGeom>
        </p:spPr>
      </p:pic>
      <p:sp>
        <p:nvSpPr>
          <p:cNvPr id="2" name="Rectangle 1">
            <a:extLst>
              <a:ext uri="{FF2B5EF4-FFF2-40B4-BE49-F238E27FC236}">
                <a16:creationId xmlns:a16="http://schemas.microsoft.com/office/drawing/2014/main" id="{D05B5101-4459-4361-972F-3AF76522B9E6}"/>
              </a:ext>
            </a:extLst>
          </p:cNvPr>
          <p:cNvSpPr/>
          <p:nvPr/>
        </p:nvSpPr>
        <p:spPr>
          <a:xfrm>
            <a:off x="103032" y="51516"/>
            <a:ext cx="8271803" cy="5509200"/>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Here is a shape on a grid. For each of the four sentences below, put a tick if it is true. Put a cross if it is not true.</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GB" sz="3200" b="1" dirty="0">
                <a:latin typeface="Calibri" panose="020F0502020204030204" pitchFamily="34" charset="0"/>
                <a:ea typeface="Times New Roman" panose="02020603050405020304" pitchFamily="18" charset="0"/>
                <a:cs typeface="Times New Roman" panose="02020603050405020304" pitchFamily="18" charset="0"/>
              </a:rPr>
              <a:t>1) </a:t>
            </a:r>
            <a:r>
              <a:rPr lang="en-US" sz="3200" b="1" dirty="0">
                <a:latin typeface="Calibri" panose="020F0502020204030204" pitchFamily="34" charset="0"/>
                <a:ea typeface="Times New Roman" panose="02020603050405020304" pitchFamily="18" charset="0"/>
                <a:cs typeface="Times New Roman" panose="02020603050405020304" pitchFamily="18" charset="0"/>
              </a:rPr>
              <a:t>The shape is a quadrilateral. </a:t>
            </a:r>
          </a:p>
          <a:p>
            <a:pPr marL="514350" lvl="0" indent="-514350">
              <a:spcAft>
                <a:spcPts val="0"/>
              </a:spcAft>
              <a:buAutoNum type="arabicParenR"/>
            </a:pP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lvl="0">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2) The shape has 2 lines of symmetry. </a:t>
            </a:r>
          </a:p>
          <a:p>
            <a:pPr lvl="0">
              <a:spcAft>
                <a:spcPts val="0"/>
              </a:spcAft>
            </a:pP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3) The shape is a parallelogram. </a:t>
            </a:r>
          </a:p>
          <a:p>
            <a:pPr>
              <a:spcAft>
                <a:spcPts val="0"/>
              </a:spcAft>
            </a:pP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4) The shape has one right angle.</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F93EB256-B621-4C04-B37E-7CBB96FAC5E1}"/>
              </a:ext>
            </a:extLst>
          </p:cNvPr>
          <p:cNvSpPr/>
          <p:nvPr/>
        </p:nvSpPr>
        <p:spPr>
          <a:xfrm>
            <a:off x="5301501" y="1891818"/>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5" name="Rectangle 4">
            <a:extLst>
              <a:ext uri="{FF2B5EF4-FFF2-40B4-BE49-F238E27FC236}">
                <a16:creationId xmlns:a16="http://schemas.microsoft.com/office/drawing/2014/main" id="{FB340538-E8AE-4F2F-B44A-4237E0C90EB5}"/>
              </a:ext>
            </a:extLst>
          </p:cNvPr>
          <p:cNvSpPr/>
          <p:nvPr/>
        </p:nvSpPr>
        <p:spPr>
          <a:xfrm>
            <a:off x="4426815" y="2379222"/>
            <a:ext cx="2981571" cy="523220"/>
          </a:xfrm>
          <a:prstGeom prst="rect">
            <a:avLst/>
          </a:prstGeom>
        </p:spPr>
        <p:txBody>
          <a:bodyPr wrap="square">
            <a:spAutoFit/>
          </a:bodyPr>
          <a:lstStyle/>
          <a:p>
            <a:r>
              <a:rPr lang="en-GB" sz="2800" b="1" dirty="0">
                <a:solidFill>
                  <a:srgbClr val="FF0000"/>
                </a:solidFill>
                <a:latin typeface="Calibri" panose="020F0502020204030204" pitchFamily="34" charset="0"/>
              </a:rPr>
              <a:t>4-sided shape</a:t>
            </a:r>
          </a:p>
        </p:txBody>
      </p:sp>
      <p:cxnSp>
        <p:nvCxnSpPr>
          <p:cNvPr id="6" name="Straight Connector 5">
            <a:extLst>
              <a:ext uri="{FF2B5EF4-FFF2-40B4-BE49-F238E27FC236}">
                <a16:creationId xmlns:a16="http://schemas.microsoft.com/office/drawing/2014/main" id="{8583963C-6F5A-43F6-9EF9-1D37CBA237B2}"/>
              </a:ext>
            </a:extLst>
          </p:cNvPr>
          <p:cNvCxnSpPr>
            <a:cxnSpLocks/>
          </p:cNvCxnSpPr>
          <p:nvPr/>
        </p:nvCxnSpPr>
        <p:spPr>
          <a:xfrm>
            <a:off x="10005570" y="468156"/>
            <a:ext cx="0" cy="4822215"/>
          </a:xfrm>
          <a:prstGeom prst="line">
            <a:avLst/>
          </a:prstGeom>
          <a:ln w="76200">
            <a:solidFill>
              <a:srgbClr val="002060"/>
            </a:solidFill>
            <a:prstDash val="lg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09B120F-4D71-4F2B-AD4C-4373AAC5E787}"/>
              </a:ext>
            </a:extLst>
          </p:cNvPr>
          <p:cNvCxnSpPr>
            <a:cxnSpLocks/>
          </p:cNvCxnSpPr>
          <p:nvPr/>
        </p:nvCxnSpPr>
        <p:spPr>
          <a:xfrm flipH="1">
            <a:off x="7883387" y="2184598"/>
            <a:ext cx="3825561" cy="0"/>
          </a:xfrm>
          <a:prstGeom prst="line">
            <a:avLst/>
          </a:prstGeom>
          <a:ln w="76200">
            <a:solidFill>
              <a:srgbClr val="FF0000"/>
            </a:solidFill>
            <a:prstDash val="lgDash"/>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74759663-050B-434B-8C0B-5D6E2F6428B6}"/>
              </a:ext>
            </a:extLst>
          </p:cNvPr>
          <p:cNvSpPr/>
          <p:nvPr/>
        </p:nvSpPr>
        <p:spPr>
          <a:xfrm>
            <a:off x="6425535" y="2902442"/>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sp>
        <p:nvSpPr>
          <p:cNvPr id="16" name="Rectangle 15">
            <a:extLst>
              <a:ext uri="{FF2B5EF4-FFF2-40B4-BE49-F238E27FC236}">
                <a16:creationId xmlns:a16="http://schemas.microsoft.com/office/drawing/2014/main" id="{DC02B8BF-7BBC-42B1-9B06-45514445360B}"/>
              </a:ext>
            </a:extLst>
          </p:cNvPr>
          <p:cNvSpPr/>
          <p:nvPr/>
        </p:nvSpPr>
        <p:spPr>
          <a:xfrm>
            <a:off x="4517210" y="3403894"/>
            <a:ext cx="3566538" cy="523220"/>
          </a:xfrm>
          <a:prstGeom prst="rect">
            <a:avLst/>
          </a:prstGeom>
        </p:spPr>
        <p:txBody>
          <a:bodyPr wrap="square">
            <a:spAutoFit/>
          </a:bodyPr>
          <a:lstStyle/>
          <a:p>
            <a:r>
              <a:rPr lang="en-GB" sz="2800" b="1" dirty="0">
                <a:solidFill>
                  <a:srgbClr val="FF0000"/>
                </a:solidFill>
                <a:latin typeface="Calibri" panose="020F0502020204030204" pitchFamily="34" charset="0"/>
              </a:rPr>
              <a:t>1 line of symmetry</a:t>
            </a:r>
          </a:p>
        </p:txBody>
      </p:sp>
      <p:sp>
        <p:nvSpPr>
          <p:cNvPr id="17" name="Rectangle 16">
            <a:extLst>
              <a:ext uri="{FF2B5EF4-FFF2-40B4-BE49-F238E27FC236}">
                <a16:creationId xmlns:a16="http://schemas.microsoft.com/office/drawing/2014/main" id="{D346D031-0854-4BB0-84AC-A0142F96E272}"/>
              </a:ext>
            </a:extLst>
          </p:cNvPr>
          <p:cNvSpPr/>
          <p:nvPr/>
        </p:nvSpPr>
        <p:spPr>
          <a:xfrm>
            <a:off x="5462407" y="3889847"/>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sp>
        <p:nvSpPr>
          <p:cNvPr id="18" name="Rectangle 17">
            <a:extLst>
              <a:ext uri="{FF2B5EF4-FFF2-40B4-BE49-F238E27FC236}">
                <a16:creationId xmlns:a16="http://schemas.microsoft.com/office/drawing/2014/main" id="{F3E09FE5-2B80-4C79-90D2-DC8BE370EA6F}"/>
              </a:ext>
            </a:extLst>
          </p:cNvPr>
          <p:cNvSpPr/>
          <p:nvPr/>
        </p:nvSpPr>
        <p:spPr>
          <a:xfrm>
            <a:off x="5538879" y="4413067"/>
            <a:ext cx="901813" cy="523220"/>
          </a:xfrm>
          <a:prstGeom prst="rect">
            <a:avLst/>
          </a:prstGeom>
        </p:spPr>
        <p:txBody>
          <a:bodyPr wrap="square">
            <a:spAutoFit/>
          </a:bodyPr>
          <a:lstStyle/>
          <a:p>
            <a:r>
              <a:rPr lang="en-GB" sz="2800" b="1" dirty="0">
                <a:solidFill>
                  <a:srgbClr val="FF0000"/>
                </a:solidFill>
                <a:latin typeface="Calibri" panose="020F0502020204030204" pitchFamily="34" charset="0"/>
              </a:rPr>
              <a:t>kite</a:t>
            </a:r>
          </a:p>
        </p:txBody>
      </p:sp>
      <p:sp>
        <p:nvSpPr>
          <p:cNvPr id="20" name="Rectangle 19">
            <a:extLst>
              <a:ext uri="{FF2B5EF4-FFF2-40B4-BE49-F238E27FC236}">
                <a16:creationId xmlns:a16="http://schemas.microsoft.com/office/drawing/2014/main" id="{60A25E70-5A01-4EFE-B722-ED9256C7BB76}"/>
              </a:ext>
            </a:extLst>
          </p:cNvPr>
          <p:cNvSpPr/>
          <p:nvPr/>
        </p:nvSpPr>
        <p:spPr>
          <a:xfrm>
            <a:off x="5651116" y="4858511"/>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cxnSp>
        <p:nvCxnSpPr>
          <p:cNvPr id="14" name="Straight Connector 13">
            <a:extLst>
              <a:ext uri="{FF2B5EF4-FFF2-40B4-BE49-F238E27FC236}">
                <a16:creationId xmlns:a16="http://schemas.microsoft.com/office/drawing/2014/main" id="{429E481F-35FD-4B99-811A-F1E8FEC75D4F}"/>
              </a:ext>
            </a:extLst>
          </p:cNvPr>
          <p:cNvCxnSpPr>
            <a:cxnSpLocks/>
          </p:cNvCxnSpPr>
          <p:nvPr/>
        </p:nvCxnSpPr>
        <p:spPr>
          <a:xfrm flipV="1">
            <a:off x="9985256" y="944068"/>
            <a:ext cx="20592" cy="125539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2F61B96-DA51-4336-AD31-8FA4812DE57C}"/>
              </a:ext>
            </a:extLst>
          </p:cNvPr>
          <p:cNvCxnSpPr>
            <a:cxnSpLocks/>
          </p:cNvCxnSpPr>
          <p:nvPr/>
        </p:nvCxnSpPr>
        <p:spPr>
          <a:xfrm flipH="1">
            <a:off x="8745614" y="2189733"/>
            <a:ext cx="1260234"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62A3297-FAC9-43EF-9663-197D6ACCC1DA}"/>
              </a:ext>
            </a:extLst>
          </p:cNvPr>
          <p:cNvCxnSpPr>
            <a:cxnSpLocks/>
          </p:cNvCxnSpPr>
          <p:nvPr/>
        </p:nvCxnSpPr>
        <p:spPr>
          <a:xfrm flipH="1">
            <a:off x="9985256" y="2189733"/>
            <a:ext cx="1283307"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L-Shape 18">
            <a:extLst>
              <a:ext uri="{FF2B5EF4-FFF2-40B4-BE49-F238E27FC236}">
                <a16:creationId xmlns:a16="http://schemas.microsoft.com/office/drawing/2014/main" id="{3F4DE968-A2C6-4A10-8045-44B2F01FA833}"/>
              </a:ext>
            </a:extLst>
          </p:cNvPr>
          <p:cNvSpPr/>
          <p:nvPr/>
        </p:nvSpPr>
        <p:spPr>
          <a:xfrm rot="2621762" flipH="1">
            <a:off x="9809698" y="987357"/>
            <a:ext cx="349413" cy="353594"/>
          </a:xfrm>
          <a:prstGeom prst="corner">
            <a:avLst>
              <a:gd name="adj1" fmla="val 14706"/>
              <a:gd name="adj2" fmla="val 1396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AED98E69-C4E4-4AB5-93C8-B4F83A409AD9}"/>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3927338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6"/>
                                        </p:tgtEl>
                                      </p:cBhvr>
                                    </p:animEffect>
                                    <p:set>
                                      <p:cBhvr>
                                        <p:cTn id="22" dur="1" fill="hold">
                                          <p:stCondLst>
                                            <p:cond delay="499"/>
                                          </p:stCondLst>
                                        </p:cTn>
                                        <p:tgtEl>
                                          <p:spTgt spid="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9"/>
                                        </p:tgtEl>
                                      </p:cBhvr>
                                    </p:animEffect>
                                    <p:set>
                                      <p:cBhvr>
                                        <p:cTn id="32" dur="1" fill="hold">
                                          <p:stCondLst>
                                            <p:cond delay="499"/>
                                          </p:stCondLst>
                                        </p:cTn>
                                        <p:tgtEl>
                                          <p:spTgt spid="9"/>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par>
                                <p:cTn id="58" presetID="10" presetClass="entr" presetSubtype="0" fill="hold"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xit" presetSubtype="0" fill="hold" nodeType="clickEffect">
                                  <p:stCondLst>
                                    <p:cond delay="0"/>
                                  </p:stCondLst>
                                  <p:childTnLst>
                                    <p:animEffect transition="out" filter="fade">
                                      <p:cBhvr>
                                        <p:cTn id="64" dur="500"/>
                                        <p:tgtEl>
                                          <p:spTgt spid="14"/>
                                        </p:tgtEl>
                                      </p:cBhvr>
                                    </p:animEffect>
                                    <p:set>
                                      <p:cBhvr>
                                        <p:cTn id="65" dur="1" fill="hold">
                                          <p:stCondLst>
                                            <p:cond delay="499"/>
                                          </p:stCondLst>
                                        </p:cTn>
                                        <p:tgtEl>
                                          <p:spTgt spid="14"/>
                                        </p:tgtEl>
                                        <p:attrNameLst>
                                          <p:attrName>style.visibility</p:attrName>
                                        </p:attrNameLst>
                                      </p:cBhvr>
                                      <p:to>
                                        <p:strVal val="hidden"/>
                                      </p:to>
                                    </p:set>
                                  </p:childTnLst>
                                </p:cTn>
                              </p:par>
                              <p:par>
                                <p:cTn id="66" presetID="10" presetClass="exit" presetSubtype="0" fill="hold" nodeType="withEffect">
                                  <p:stCondLst>
                                    <p:cond delay="0"/>
                                  </p:stCondLst>
                                  <p:childTnLst>
                                    <p:animEffect transition="out" filter="fade">
                                      <p:cBhvr>
                                        <p:cTn id="67" dur="500"/>
                                        <p:tgtEl>
                                          <p:spTgt spid="22"/>
                                        </p:tgtEl>
                                      </p:cBhvr>
                                    </p:animEffect>
                                    <p:set>
                                      <p:cBhvr>
                                        <p:cTn id="68" dur="1" fill="hold">
                                          <p:stCondLst>
                                            <p:cond delay="499"/>
                                          </p:stCondLst>
                                        </p:cTn>
                                        <p:tgtEl>
                                          <p:spTgt spid="22"/>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fade">
                                      <p:cBhvr>
                                        <p:cTn id="73" dur="500"/>
                                        <p:tgtEl>
                                          <p:spTgt spid="14"/>
                                        </p:tgtEl>
                                      </p:cBhvr>
                                    </p:animEffect>
                                  </p:childTnLst>
                                </p:cTn>
                              </p:par>
                              <p:par>
                                <p:cTn id="74" presetID="10" presetClass="entr" presetSubtype="0" fill="hold" nodeType="with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fade">
                                      <p:cBhvr>
                                        <p:cTn id="76" dur="500"/>
                                        <p:tgtEl>
                                          <p:spTgt spid="2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xit" presetSubtype="0" fill="hold" nodeType="clickEffect">
                                  <p:stCondLst>
                                    <p:cond delay="0"/>
                                  </p:stCondLst>
                                  <p:childTnLst>
                                    <p:animEffect transition="out" filter="fade">
                                      <p:cBhvr>
                                        <p:cTn id="80" dur="500"/>
                                        <p:tgtEl>
                                          <p:spTgt spid="14"/>
                                        </p:tgtEl>
                                      </p:cBhvr>
                                    </p:animEffect>
                                    <p:set>
                                      <p:cBhvr>
                                        <p:cTn id="81" dur="1" fill="hold">
                                          <p:stCondLst>
                                            <p:cond delay="499"/>
                                          </p:stCondLst>
                                        </p:cTn>
                                        <p:tgtEl>
                                          <p:spTgt spid="14"/>
                                        </p:tgtEl>
                                        <p:attrNameLst>
                                          <p:attrName>style.visibility</p:attrName>
                                        </p:attrNameLst>
                                      </p:cBhvr>
                                      <p:to>
                                        <p:strVal val="hidden"/>
                                      </p:to>
                                    </p:set>
                                  </p:childTnLst>
                                </p:cTn>
                              </p:par>
                              <p:par>
                                <p:cTn id="82" presetID="10" presetClass="exit" presetSubtype="0" fill="hold" nodeType="withEffect">
                                  <p:stCondLst>
                                    <p:cond delay="0"/>
                                  </p:stCondLst>
                                  <p:childTnLst>
                                    <p:animEffect transition="out" filter="fade">
                                      <p:cBhvr>
                                        <p:cTn id="83" dur="500"/>
                                        <p:tgtEl>
                                          <p:spTgt spid="21"/>
                                        </p:tgtEl>
                                      </p:cBhvr>
                                    </p:animEffect>
                                    <p:set>
                                      <p:cBhvr>
                                        <p:cTn id="84" dur="1" fill="hold">
                                          <p:stCondLst>
                                            <p:cond delay="499"/>
                                          </p:stCondLst>
                                        </p:cTn>
                                        <p:tgtEl>
                                          <p:spTgt spid="21"/>
                                        </p:tgtEl>
                                        <p:attrNameLst>
                                          <p:attrName>style.visibility</p:attrName>
                                        </p:attrNameLst>
                                      </p:cBhvr>
                                      <p:to>
                                        <p:strVal val="hidden"/>
                                      </p:to>
                                    </p:se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19"/>
                                        </p:tgtEl>
                                        <p:attrNameLst>
                                          <p:attrName>style.visibility</p:attrName>
                                        </p:attrNameLst>
                                      </p:cBhvr>
                                      <p:to>
                                        <p:strVal val="visible"/>
                                      </p:to>
                                    </p:set>
                                    <p:animEffect transition="in" filter="fade">
                                      <p:cBhvr>
                                        <p:cTn id="89" dur="500"/>
                                        <p:tgtEl>
                                          <p:spTgt spid="19"/>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fade">
                                      <p:cBhvr>
                                        <p:cTn id="9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5" grpId="0"/>
      <p:bldP spid="16" grpId="0"/>
      <p:bldP spid="17" grpId="0"/>
      <p:bldP spid="18" grpId="0"/>
      <p:bldP spid="20" grpId="0"/>
      <p:bldP spid="19"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029A44D-127C-4377-9B9E-CF52C00C2FF2}"/>
              </a:ext>
            </a:extLst>
          </p:cNvPr>
          <p:cNvSpPr/>
          <p:nvPr/>
        </p:nvSpPr>
        <p:spPr>
          <a:xfrm>
            <a:off x="103032" y="51516"/>
            <a:ext cx="6567824" cy="584775"/>
          </a:xfrm>
          <a:prstGeom prst="rect">
            <a:avLst/>
          </a:prstGeom>
        </p:spPr>
        <p:txBody>
          <a:bodyPr wrap="none">
            <a:spAutoFit/>
          </a:bodyPr>
          <a:lstStyle/>
          <a:p>
            <a:pPr>
              <a:spcAft>
                <a:spcPts val="0"/>
              </a:spcAft>
            </a:pPr>
            <a:r>
              <a:rPr lang="en-GB" sz="3200" b="1" dirty="0">
                <a:latin typeface="Calibri" panose="020F0502020204030204" pitchFamily="34" charset="0"/>
                <a:ea typeface="Times New Roman" panose="02020603050405020304" pitchFamily="18" charset="0"/>
                <a:cs typeface="Times New Roman" panose="02020603050405020304" pitchFamily="18" charset="0"/>
              </a:rPr>
              <a:t>Here are five shapes on a square grid.</a:t>
            </a:r>
            <a:endParaRPr lang="en-GB" sz="32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descr="https://app.doublestruck.eu/content/K2_REAS/HTML/Q/Q99B06_files/image001.jpg">
            <a:extLst>
              <a:ext uri="{FF2B5EF4-FFF2-40B4-BE49-F238E27FC236}">
                <a16:creationId xmlns:a16="http://schemas.microsoft.com/office/drawing/2014/main" id="{80F39404-1647-4F0C-B46A-EEBA9102B32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592" y="1127263"/>
            <a:ext cx="5355183" cy="5326546"/>
          </a:xfrm>
          <a:prstGeom prst="rect">
            <a:avLst/>
          </a:prstGeom>
          <a:noFill/>
          <a:ln>
            <a:noFill/>
          </a:ln>
        </p:spPr>
      </p:pic>
      <p:sp>
        <p:nvSpPr>
          <p:cNvPr id="6" name="Rectangle 5">
            <a:extLst>
              <a:ext uri="{FF2B5EF4-FFF2-40B4-BE49-F238E27FC236}">
                <a16:creationId xmlns:a16="http://schemas.microsoft.com/office/drawing/2014/main" id="{2DC81532-B981-4811-92E8-8F2D58320713}"/>
              </a:ext>
            </a:extLst>
          </p:cNvPr>
          <p:cNvSpPr/>
          <p:nvPr/>
        </p:nvSpPr>
        <p:spPr>
          <a:xfrm>
            <a:off x="5830957" y="743548"/>
            <a:ext cx="6096000" cy="4524315"/>
          </a:xfrm>
          <a:prstGeom prst="rect">
            <a:avLst/>
          </a:prstGeom>
        </p:spPr>
        <p:txBody>
          <a:bodyPr>
            <a:spAutoFit/>
          </a:bodyPr>
          <a:lstStyle/>
          <a:p>
            <a:pPr>
              <a:spcAft>
                <a:spcPts val="0"/>
              </a:spcAft>
            </a:pPr>
            <a:r>
              <a:rPr lang="en-GB" sz="3200" b="1" dirty="0">
                <a:latin typeface="Calibri" panose="020F0502020204030204" pitchFamily="34" charset="0"/>
                <a:ea typeface="Times New Roman" panose="02020603050405020304" pitchFamily="18" charset="0"/>
                <a:cs typeface="Times New Roman" panose="02020603050405020304" pitchFamily="18" charset="0"/>
              </a:rPr>
              <a:t>Write in the missing letters.</a:t>
            </a:r>
          </a:p>
          <a:p>
            <a:pPr>
              <a:spcAft>
                <a:spcPts val="0"/>
              </a:spcAft>
            </a:pPr>
            <a:endParaRPr lang="en-GB" sz="3200" b="1"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GB" sz="3200" b="1" dirty="0">
                <a:latin typeface="Calibri" panose="020F0502020204030204" pitchFamily="34" charset="0"/>
                <a:ea typeface="Times New Roman" panose="02020603050405020304" pitchFamily="18" charset="0"/>
                <a:cs typeface="Times New Roman" panose="02020603050405020304" pitchFamily="18" charset="0"/>
              </a:rPr>
              <a:t>Shape ____ has two pairs of parallel sides.</a:t>
            </a:r>
            <a:endParaRPr lang="en-GB" sz="3200" b="1"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GB" sz="3200" b="1" dirty="0">
                <a:latin typeface="Calibri" panose="020F0502020204030204" pitchFamily="34" charset="0"/>
                <a:ea typeface="Times New Roman" panose="02020603050405020304" pitchFamily="18" charset="0"/>
                <a:cs typeface="Times New Roman" panose="02020603050405020304" pitchFamily="18" charset="0"/>
              </a:rPr>
              <a:t>Shape ____ is a pentagon.</a:t>
            </a:r>
            <a:endParaRPr lang="en-GB" sz="3200" b="1"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GB" sz="3200" b="1" dirty="0">
                <a:latin typeface="Calibri" panose="020F0502020204030204" pitchFamily="34" charset="0"/>
                <a:ea typeface="Times New Roman" panose="02020603050405020304" pitchFamily="18" charset="0"/>
                <a:cs typeface="Times New Roman" panose="02020603050405020304" pitchFamily="18" charset="0"/>
              </a:rPr>
              <a:t>Shape ____ has reflective symmetry.</a:t>
            </a:r>
            <a:endParaRPr lang="en-GB" sz="3200" b="1" dirty="0">
              <a:latin typeface="Calibri" panose="020F0502020204030204" pitchFamily="34" charset="0"/>
              <a:ea typeface="Calibri" panose="020F0502020204030204" pitchFamily="34" charset="0"/>
              <a:cs typeface="Times New Roman" panose="02020603050405020304" pitchFamily="18" charset="0"/>
            </a:endParaRPr>
          </a:p>
        </p:txBody>
      </p:sp>
      <p:cxnSp>
        <p:nvCxnSpPr>
          <p:cNvPr id="8" name="Straight Connector 7">
            <a:extLst>
              <a:ext uri="{FF2B5EF4-FFF2-40B4-BE49-F238E27FC236}">
                <a16:creationId xmlns:a16="http://schemas.microsoft.com/office/drawing/2014/main" id="{523BFABD-093D-41BC-A941-3A7AA62A589E}"/>
              </a:ext>
            </a:extLst>
          </p:cNvPr>
          <p:cNvCxnSpPr>
            <a:cxnSpLocks/>
          </p:cNvCxnSpPr>
          <p:nvPr/>
        </p:nvCxnSpPr>
        <p:spPr>
          <a:xfrm flipH="1">
            <a:off x="1081906" y="3354969"/>
            <a:ext cx="1311186" cy="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667623B-4331-4965-AA5E-4B8056F345B4}"/>
              </a:ext>
            </a:extLst>
          </p:cNvPr>
          <p:cNvCxnSpPr>
            <a:cxnSpLocks/>
          </p:cNvCxnSpPr>
          <p:nvPr/>
        </p:nvCxnSpPr>
        <p:spPr>
          <a:xfrm flipH="1">
            <a:off x="628001" y="4225003"/>
            <a:ext cx="1332604" cy="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739B97C-EC3B-4848-9D5D-68C9B62D9FB9}"/>
              </a:ext>
            </a:extLst>
          </p:cNvPr>
          <p:cNvCxnSpPr>
            <a:cxnSpLocks/>
          </p:cNvCxnSpPr>
          <p:nvPr/>
        </p:nvCxnSpPr>
        <p:spPr>
          <a:xfrm flipH="1">
            <a:off x="628001" y="3354969"/>
            <a:ext cx="439349" cy="870034"/>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134416E-F36A-43E2-A6E0-3C449CFC6E79}"/>
              </a:ext>
            </a:extLst>
          </p:cNvPr>
          <p:cNvCxnSpPr>
            <a:cxnSpLocks/>
          </p:cNvCxnSpPr>
          <p:nvPr/>
        </p:nvCxnSpPr>
        <p:spPr>
          <a:xfrm flipH="1">
            <a:off x="1960605" y="3354969"/>
            <a:ext cx="432487" cy="870034"/>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0C67E8ED-DAA6-4681-BA1A-92E23B419BC0}"/>
              </a:ext>
            </a:extLst>
          </p:cNvPr>
          <p:cNvSpPr/>
          <p:nvPr/>
        </p:nvSpPr>
        <p:spPr>
          <a:xfrm>
            <a:off x="7253400" y="1699321"/>
            <a:ext cx="402674" cy="584775"/>
          </a:xfrm>
          <a:prstGeom prst="rect">
            <a:avLst/>
          </a:prstGeom>
        </p:spPr>
        <p:txBody>
          <a:bodyPr wrap="none">
            <a:spAutoFit/>
          </a:bodyPr>
          <a:lstStyle/>
          <a:p>
            <a:r>
              <a:rPr lang="en-GB" sz="3200" b="1" dirty="0">
                <a:solidFill>
                  <a:srgbClr val="FF0000"/>
                </a:solidFill>
                <a:latin typeface="Calibri" panose="020F0502020204030204" pitchFamily="34" charset="0"/>
              </a:rPr>
              <a:t>C</a:t>
            </a:r>
          </a:p>
        </p:txBody>
      </p:sp>
      <p:sp>
        <p:nvSpPr>
          <p:cNvPr id="17" name="Rectangle 16">
            <a:extLst>
              <a:ext uri="{FF2B5EF4-FFF2-40B4-BE49-F238E27FC236}">
                <a16:creationId xmlns:a16="http://schemas.microsoft.com/office/drawing/2014/main" id="{5AEB177E-2D2D-4268-A9E9-1BAD8DFC1C80}"/>
              </a:ext>
            </a:extLst>
          </p:cNvPr>
          <p:cNvSpPr/>
          <p:nvPr/>
        </p:nvSpPr>
        <p:spPr>
          <a:xfrm>
            <a:off x="7213325" y="3184241"/>
            <a:ext cx="433132" cy="584775"/>
          </a:xfrm>
          <a:prstGeom prst="rect">
            <a:avLst/>
          </a:prstGeom>
        </p:spPr>
        <p:txBody>
          <a:bodyPr wrap="none">
            <a:spAutoFit/>
          </a:bodyPr>
          <a:lstStyle/>
          <a:p>
            <a:r>
              <a:rPr lang="en-GB" sz="3200" b="1" dirty="0">
                <a:solidFill>
                  <a:srgbClr val="FF0000"/>
                </a:solidFill>
                <a:latin typeface="Calibri" panose="020F0502020204030204" pitchFamily="34" charset="0"/>
              </a:rPr>
              <a:t>A</a:t>
            </a:r>
          </a:p>
        </p:txBody>
      </p:sp>
      <p:cxnSp>
        <p:nvCxnSpPr>
          <p:cNvPr id="18" name="Straight Connector 17">
            <a:extLst>
              <a:ext uri="{FF2B5EF4-FFF2-40B4-BE49-F238E27FC236}">
                <a16:creationId xmlns:a16="http://schemas.microsoft.com/office/drawing/2014/main" id="{5076098E-D1B2-4206-AADC-91948DCFD5A2}"/>
              </a:ext>
            </a:extLst>
          </p:cNvPr>
          <p:cNvCxnSpPr>
            <a:cxnSpLocks/>
          </p:cNvCxnSpPr>
          <p:nvPr/>
        </p:nvCxnSpPr>
        <p:spPr>
          <a:xfrm flipH="1">
            <a:off x="197961" y="5537134"/>
            <a:ext cx="2294386" cy="0"/>
          </a:xfrm>
          <a:prstGeom prst="line">
            <a:avLst/>
          </a:prstGeom>
          <a:ln w="762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917E68CD-42F5-458F-8DA3-E661060C8E06}"/>
              </a:ext>
            </a:extLst>
          </p:cNvPr>
          <p:cNvSpPr/>
          <p:nvPr/>
        </p:nvSpPr>
        <p:spPr>
          <a:xfrm>
            <a:off x="7243782" y="4139287"/>
            <a:ext cx="385042" cy="584775"/>
          </a:xfrm>
          <a:prstGeom prst="rect">
            <a:avLst/>
          </a:prstGeom>
        </p:spPr>
        <p:txBody>
          <a:bodyPr wrap="none">
            <a:spAutoFit/>
          </a:bodyPr>
          <a:lstStyle/>
          <a:p>
            <a:r>
              <a:rPr lang="en-GB" sz="3200" b="1" dirty="0">
                <a:solidFill>
                  <a:srgbClr val="FF0000"/>
                </a:solidFill>
                <a:latin typeface="Calibri" panose="020F0502020204030204" pitchFamily="34" charset="0"/>
              </a:rPr>
              <a:t>E</a:t>
            </a:r>
          </a:p>
        </p:txBody>
      </p:sp>
      <p:sp>
        <p:nvSpPr>
          <p:cNvPr id="14" name="Rectangle 13">
            <a:extLst>
              <a:ext uri="{FF2B5EF4-FFF2-40B4-BE49-F238E27FC236}">
                <a16:creationId xmlns:a16="http://schemas.microsoft.com/office/drawing/2014/main" id="{83AA0426-75D3-40DA-BA9E-A9615AFBFDA5}"/>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82929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9"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DEB0F-555C-419F-B731-7F4B81A9EBE2}"/>
              </a:ext>
            </a:extLst>
          </p:cNvPr>
          <p:cNvSpPr>
            <a:spLocks noGrp="1"/>
          </p:cNvSpPr>
          <p:nvPr>
            <p:ph type="title"/>
          </p:nvPr>
        </p:nvSpPr>
        <p:spPr/>
        <p:txBody>
          <a:bodyPr>
            <a:normAutofit/>
          </a:bodyPr>
          <a:lstStyle/>
          <a:p>
            <a:r>
              <a:rPr lang="en-GB" dirty="0"/>
              <a:t>Identify faces, edges and vertices in different 3D shapes</a:t>
            </a:r>
          </a:p>
        </p:txBody>
      </p:sp>
      <p:sp>
        <p:nvSpPr>
          <p:cNvPr id="3" name="Content Placeholder 2">
            <a:extLst>
              <a:ext uri="{FF2B5EF4-FFF2-40B4-BE49-F238E27FC236}">
                <a16:creationId xmlns:a16="http://schemas.microsoft.com/office/drawing/2014/main" id="{ABC59F1D-6D59-47FA-B36F-60FC66273F1A}"/>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275365053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0" name="Picture 16" descr="blue triangular cylinder">
            <a:extLst>
              <a:ext uri="{FF2B5EF4-FFF2-40B4-BE49-F238E27FC236}">
                <a16:creationId xmlns:a16="http://schemas.microsoft.com/office/drawing/2014/main" id="{9FC089FE-2A31-4874-9A96-0494FAB548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247" y="1949468"/>
            <a:ext cx="3769506" cy="2959064"/>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A26BD79C-0894-490C-8CE1-372B522E6D04}"/>
              </a:ext>
            </a:extLst>
          </p:cNvPr>
          <p:cNvSpPr/>
          <p:nvPr/>
        </p:nvSpPr>
        <p:spPr>
          <a:xfrm>
            <a:off x="183732" y="183208"/>
            <a:ext cx="4404465" cy="707886"/>
          </a:xfrm>
          <a:prstGeom prst="rect">
            <a:avLst/>
          </a:prstGeom>
        </p:spPr>
        <p:txBody>
          <a:bodyPr wrap="square">
            <a:spAutoFit/>
          </a:bodyPr>
          <a:lstStyle/>
          <a:p>
            <a:r>
              <a:rPr lang="en-GB" sz="4000" b="1" dirty="0">
                <a:solidFill>
                  <a:srgbClr val="FF0000"/>
                </a:solidFill>
                <a:latin typeface="Calibri" panose="020F0502020204030204" pitchFamily="34" charset="0"/>
              </a:rPr>
              <a:t>Triangular prism</a:t>
            </a:r>
          </a:p>
        </p:txBody>
      </p:sp>
      <p:sp>
        <p:nvSpPr>
          <p:cNvPr id="12" name="Rectangle 11">
            <a:extLst>
              <a:ext uri="{FF2B5EF4-FFF2-40B4-BE49-F238E27FC236}">
                <a16:creationId xmlns:a16="http://schemas.microsoft.com/office/drawing/2014/main" id="{33173FAF-558B-4B4B-A60B-C00A62E355BE}"/>
              </a:ext>
            </a:extLst>
          </p:cNvPr>
          <p:cNvSpPr/>
          <p:nvPr/>
        </p:nvSpPr>
        <p:spPr>
          <a:xfrm>
            <a:off x="183732" y="973005"/>
            <a:ext cx="2175155" cy="707886"/>
          </a:xfrm>
          <a:prstGeom prst="rect">
            <a:avLst/>
          </a:prstGeom>
        </p:spPr>
        <p:txBody>
          <a:bodyPr wrap="square">
            <a:spAutoFit/>
          </a:bodyPr>
          <a:lstStyle/>
          <a:p>
            <a:r>
              <a:rPr lang="en-GB" sz="4000" b="1" dirty="0">
                <a:solidFill>
                  <a:srgbClr val="002060"/>
                </a:solidFill>
                <a:latin typeface="Calibri" panose="020F0502020204030204" pitchFamily="34" charset="0"/>
              </a:rPr>
              <a:t>5 faces</a:t>
            </a:r>
          </a:p>
        </p:txBody>
      </p:sp>
      <p:sp>
        <p:nvSpPr>
          <p:cNvPr id="13" name="Rectangle 12">
            <a:extLst>
              <a:ext uri="{FF2B5EF4-FFF2-40B4-BE49-F238E27FC236}">
                <a16:creationId xmlns:a16="http://schemas.microsoft.com/office/drawing/2014/main" id="{61BC8411-9FFA-47AF-A4B2-15240B68F683}"/>
              </a:ext>
            </a:extLst>
          </p:cNvPr>
          <p:cNvSpPr/>
          <p:nvPr/>
        </p:nvSpPr>
        <p:spPr>
          <a:xfrm>
            <a:off x="183731" y="1737213"/>
            <a:ext cx="2864269" cy="707886"/>
          </a:xfrm>
          <a:prstGeom prst="rect">
            <a:avLst/>
          </a:prstGeom>
        </p:spPr>
        <p:txBody>
          <a:bodyPr wrap="square">
            <a:spAutoFit/>
          </a:bodyPr>
          <a:lstStyle/>
          <a:p>
            <a:r>
              <a:rPr lang="en-GB" sz="4000" b="1" dirty="0">
                <a:solidFill>
                  <a:srgbClr val="002060"/>
                </a:solidFill>
                <a:latin typeface="Calibri" panose="020F0502020204030204" pitchFamily="34" charset="0"/>
              </a:rPr>
              <a:t>6 vertices</a:t>
            </a:r>
          </a:p>
        </p:txBody>
      </p:sp>
      <p:sp>
        <p:nvSpPr>
          <p:cNvPr id="14" name="Rectangle 13">
            <a:extLst>
              <a:ext uri="{FF2B5EF4-FFF2-40B4-BE49-F238E27FC236}">
                <a16:creationId xmlns:a16="http://schemas.microsoft.com/office/drawing/2014/main" id="{E747FA5A-BE74-4183-B440-EBCC96431CEE}"/>
              </a:ext>
            </a:extLst>
          </p:cNvPr>
          <p:cNvSpPr/>
          <p:nvPr/>
        </p:nvSpPr>
        <p:spPr>
          <a:xfrm>
            <a:off x="183730" y="2501421"/>
            <a:ext cx="2864269" cy="707886"/>
          </a:xfrm>
          <a:prstGeom prst="rect">
            <a:avLst/>
          </a:prstGeom>
        </p:spPr>
        <p:txBody>
          <a:bodyPr wrap="square">
            <a:spAutoFit/>
          </a:bodyPr>
          <a:lstStyle/>
          <a:p>
            <a:r>
              <a:rPr lang="en-GB" sz="4000" b="1" dirty="0">
                <a:solidFill>
                  <a:srgbClr val="002060"/>
                </a:solidFill>
                <a:latin typeface="Calibri" panose="020F0502020204030204" pitchFamily="34" charset="0"/>
              </a:rPr>
              <a:t>9 edges</a:t>
            </a:r>
          </a:p>
        </p:txBody>
      </p:sp>
      <p:sp>
        <p:nvSpPr>
          <p:cNvPr id="8" name="Rectangle 7">
            <a:extLst>
              <a:ext uri="{FF2B5EF4-FFF2-40B4-BE49-F238E27FC236}">
                <a16:creationId xmlns:a16="http://schemas.microsoft.com/office/drawing/2014/main" id="{080DE76E-9AC9-40A7-9FC6-FC9FEC6CF8E6}"/>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4212965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8" name="Picture 14" descr="blue square pyramid">
            <a:extLst>
              <a:ext uri="{FF2B5EF4-FFF2-40B4-BE49-F238E27FC236}">
                <a16:creationId xmlns:a16="http://schemas.microsoft.com/office/drawing/2014/main" id="{22086E9F-167D-4A93-9620-123A437565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9722" y="1051263"/>
            <a:ext cx="3392556" cy="431608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A26BD79C-0894-490C-8CE1-372B522E6D04}"/>
              </a:ext>
            </a:extLst>
          </p:cNvPr>
          <p:cNvSpPr/>
          <p:nvPr/>
        </p:nvSpPr>
        <p:spPr>
          <a:xfrm>
            <a:off x="183732" y="183208"/>
            <a:ext cx="6082157" cy="707886"/>
          </a:xfrm>
          <a:prstGeom prst="rect">
            <a:avLst/>
          </a:prstGeom>
        </p:spPr>
        <p:txBody>
          <a:bodyPr wrap="square">
            <a:spAutoFit/>
          </a:bodyPr>
          <a:lstStyle/>
          <a:p>
            <a:r>
              <a:rPr lang="en-GB" sz="4000" b="1" dirty="0">
                <a:solidFill>
                  <a:srgbClr val="FF0000"/>
                </a:solidFill>
                <a:latin typeface="Calibri" panose="020F0502020204030204" pitchFamily="34" charset="0"/>
              </a:rPr>
              <a:t>Square-based pyramid</a:t>
            </a:r>
          </a:p>
        </p:txBody>
      </p:sp>
      <p:sp>
        <p:nvSpPr>
          <p:cNvPr id="12" name="Rectangle 11">
            <a:extLst>
              <a:ext uri="{FF2B5EF4-FFF2-40B4-BE49-F238E27FC236}">
                <a16:creationId xmlns:a16="http://schemas.microsoft.com/office/drawing/2014/main" id="{33173FAF-558B-4B4B-A60B-C00A62E355BE}"/>
              </a:ext>
            </a:extLst>
          </p:cNvPr>
          <p:cNvSpPr/>
          <p:nvPr/>
        </p:nvSpPr>
        <p:spPr>
          <a:xfrm>
            <a:off x="183732" y="973005"/>
            <a:ext cx="2175155" cy="707886"/>
          </a:xfrm>
          <a:prstGeom prst="rect">
            <a:avLst/>
          </a:prstGeom>
        </p:spPr>
        <p:txBody>
          <a:bodyPr wrap="square">
            <a:spAutoFit/>
          </a:bodyPr>
          <a:lstStyle/>
          <a:p>
            <a:r>
              <a:rPr lang="en-GB" sz="4000" b="1" dirty="0">
                <a:solidFill>
                  <a:srgbClr val="002060"/>
                </a:solidFill>
                <a:latin typeface="Calibri" panose="020F0502020204030204" pitchFamily="34" charset="0"/>
              </a:rPr>
              <a:t>5 faces</a:t>
            </a:r>
          </a:p>
        </p:txBody>
      </p:sp>
      <p:sp>
        <p:nvSpPr>
          <p:cNvPr id="13" name="Rectangle 12">
            <a:extLst>
              <a:ext uri="{FF2B5EF4-FFF2-40B4-BE49-F238E27FC236}">
                <a16:creationId xmlns:a16="http://schemas.microsoft.com/office/drawing/2014/main" id="{61BC8411-9FFA-47AF-A4B2-15240B68F683}"/>
              </a:ext>
            </a:extLst>
          </p:cNvPr>
          <p:cNvSpPr/>
          <p:nvPr/>
        </p:nvSpPr>
        <p:spPr>
          <a:xfrm>
            <a:off x="183731" y="1737213"/>
            <a:ext cx="2864269" cy="707886"/>
          </a:xfrm>
          <a:prstGeom prst="rect">
            <a:avLst/>
          </a:prstGeom>
        </p:spPr>
        <p:txBody>
          <a:bodyPr wrap="square">
            <a:spAutoFit/>
          </a:bodyPr>
          <a:lstStyle/>
          <a:p>
            <a:r>
              <a:rPr lang="en-GB" sz="4000" b="1" dirty="0">
                <a:solidFill>
                  <a:srgbClr val="002060"/>
                </a:solidFill>
                <a:latin typeface="Calibri" panose="020F0502020204030204" pitchFamily="34" charset="0"/>
              </a:rPr>
              <a:t>5 vertices</a:t>
            </a:r>
          </a:p>
        </p:txBody>
      </p:sp>
      <p:sp>
        <p:nvSpPr>
          <p:cNvPr id="14" name="Rectangle 13">
            <a:extLst>
              <a:ext uri="{FF2B5EF4-FFF2-40B4-BE49-F238E27FC236}">
                <a16:creationId xmlns:a16="http://schemas.microsoft.com/office/drawing/2014/main" id="{E747FA5A-BE74-4183-B440-EBCC96431CEE}"/>
              </a:ext>
            </a:extLst>
          </p:cNvPr>
          <p:cNvSpPr/>
          <p:nvPr/>
        </p:nvSpPr>
        <p:spPr>
          <a:xfrm>
            <a:off x="183730" y="2501421"/>
            <a:ext cx="2864269" cy="707886"/>
          </a:xfrm>
          <a:prstGeom prst="rect">
            <a:avLst/>
          </a:prstGeom>
        </p:spPr>
        <p:txBody>
          <a:bodyPr wrap="square">
            <a:spAutoFit/>
          </a:bodyPr>
          <a:lstStyle/>
          <a:p>
            <a:r>
              <a:rPr lang="en-GB" sz="4000" b="1" dirty="0">
                <a:solidFill>
                  <a:srgbClr val="002060"/>
                </a:solidFill>
                <a:latin typeface="Calibri" panose="020F0502020204030204" pitchFamily="34" charset="0"/>
              </a:rPr>
              <a:t>8 edges</a:t>
            </a:r>
          </a:p>
        </p:txBody>
      </p:sp>
      <p:sp>
        <p:nvSpPr>
          <p:cNvPr id="8" name="Rectangle 7">
            <a:extLst>
              <a:ext uri="{FF2B5EF4-FFF2-40B4-BE49-F238E27FC236}">
                <a16:creationId xmlns:a16="http://schemas.microsoft.com/office/drawing/2014/main" id="{7AA55CFE-386C-4CF5-AD98-D6DC77AE68C1}"/>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4112983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descr="blue triangular pyramid">
            <a:extLst>
              <a:ext uri="{FF2B5EF4-FFF2-40B4-BE49-F238E27FC236}">
                <a16:creationId xmlns:a16="http://schemas.microsoft.com/office/drawing/2014/main" id="{794A2E37-1976-40D7-93DA-A17DAB9B1F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3960" y="1456487"/>
            <a:ext cx="3204080" cy="350564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A26BD79C-0894-490C-8CE1-372B522E6D04}"/>
              </a:ext>
            </a:extLst>
          </p:cNvPr>
          <p:cNvSpPr/>
          <p:nvPr/>
        </p:nvSpPr>
        <p:spPr>
          <a:xfrm>
            <a:off x="183732" y="183208"/>
            <a:ext cx="7026537" cy="707886"/>
          </a:xfrm>
          <a:prstGeom prst="rect">
            <a:avLst/>
          </a:prstGeom>
        </p:spPr>
        <p:txBody>
          <a:bodyPr wrap="square">
            <a:spAutoFit/>
          </a:bodyPr>
          <a:lstStyle/>
          <a:p>
            <a:r>
              <a:rPr lang="en-GB" sz="4000" b="1" dirty="0">
                <a:solidFill>
                  <a:srgbClr val="FF0000"/>
                </a:solidFill>
                <a:latin typeface="Calibri" panose="020F0502020204030204" pitchFamily="34" charset="0"/>
              </a:rPr>
              <a:t>Triangle-based pyramid</a:t>
            </a:r>
          </a:p>
        </p:txBody>
      </p:sp>
      <p:sp>
        <p:nvSpPr>
          <p:cNvPr id="12" name="Rectangle 11">
            <a:extLst>
              <a:ext uri="{FF2B5EF4-FFF2-40B4-BE49-F238E27FC236}">
                <a16:creationId xmlns:a16="http://schemas.microsoft.com/office/drawing/2014/main" id="{33173FAF-558B-4B4B-A60B-C00A62E355BE}"/>
              </a:ext>
            </a:extLst>
          </p:cNvPr>
          <p:cNvSpPr/>
          <p:nvPr/>
        </p:nvSpPr>
        <p:spPr>
          <a:xfrm>
            <a:off x="183732" y="973005"/>
            <a:ext cx="2175155" cy="707886"/>
          </a:xfrm>
          <a:prstGeom prst="rect">
            <a:avLst/>
          </a:prstGeom>
        </p:spPr>
        <p:txBody>
          <a:bodyPr wrap="square">
            <a:spAutoFit/>
          </a:bodyPr>
          <a:lstStyle/>
          <a:p>
            <a:r>
              <a:rPr lang="en-GB" sz="4000" b="1" dirty="0">
                <a:solidFill>
                  <a:srgbClr val="002060"/>
                </a:solidFill>
                <a:latin typeface="Calibri" panose="020F0502020204030204" pitchFamily="34" charset="0"/>
              </a:rPr>
              <a:t>4 faces</a:t>
            </a:r>
          </a:p>
        </p:txBody>
      </p:sp>
      <p:sp>
        <p:nvSpPr>
          <p:cNvPr id="13" name="Rectangle 12">
            <a:extLst>
              <a:ext uri="{FF2B5EF4-FFF2-40B4-BE49-F238E27FC236}">
                <a16:creationId xmlns:a16="http://schemas.microsoft.com/office/drawing/2014/main" id="{61BC8411-9FFA-47AF-A4B2-15240B68F683}"/>
              </a:ext>
            </a:extLst>
          </p:cNvPr>
          <p:cNvSpPr/>
          <p:nvPr/>
        </p:nvSpPr>
        <p:spPr>
          <a:xfrm>
            <a:off x="183731" y="1737213"/>
            <a:ext cx="2864269" cy="707886"/>
          </a:xfrm>
          <a:prstGeom prst="rect">
            <a:avLst/>
          </a:prstGeom>
        </p:spPr>
        <p:txBody>
          <a:bodyPr wrap="square">
            <a:spAutoFit/>
          </a:bodyPr>
          <a:lstStyle/>
          <a:p>
            <a:r>
              <a:rPr lang="en-GB" sz="4000" b="1" dirty="0">
                <a:solidFill>
                  <a:srgbClr val="002060"/>
                </a:solidFill>
                <a:latin typeface="Calibri" panose="020F0502020204030204" pitchFamily="34" charset="0"/>
              </a:rPr>
              <a:t>4 vertices</a:t>
            </a:r>
          </a:p>
        </p:txBody>
      </p:sp>
      <p:sp>
        <p:nvSpPr>
          <p:cNvPr id="14" name="Rectangle 13">
            <a:extLst>
              <a:ext uri="{FF2B5EF4-FFF2-40B4-BE49-F238E27FC236}">
                <a16:creationId xmlns:a16="http://schemas.microsoft.com/office/drawing/2014/main" id="{E747FA5A-BE74-4183-B440-EBCC96431CEE}"/>
              </a:ext>
            </a:extLst>
          </p:cNvPr>
          <p:cNvSpPr/>
          <p:nvPr/>
        </p:nvSpPr>
        <p:spPr>
          <a:xfrm>
            <a:off x="183730" y="2501421"/>
            <a:ext cx="2864269" cy="707886"/>
          </a:xfrm>
          <a:prstGeom prst="rect">
            <a:avLst/>
          </a:prstGeom>
        </p:spPr>
        <p:txBody>
          <a:bodyPr wrap="square">
            <a:spAutoFit/>
          </a:bodyPr>
          <a:lstStyle/>
          <a:p>
            <a:r>
              <a:rPr lang="en-GB" sz="4000" b="1" dirty="0">
                <a:solidFill>
                  <a:srgbClr val="002060"/>
                </a:solidFill>
                <a:latin typeface="Calibri" panose="020F0502020204030204" pitchFamily="34" charset="0"/>
              </a:rPr>
              <a:t>6 edges</a:t>
            </a:r>
          </a:p>
        </p:txBody>
      </p:sp>
      <p:sp>
        <p:nvSpPr>
          <p:cNvPr id="8" name="Rectangle 7">
            <a:extLst>
              <a:ext uri="{FF2B5EF4-FFF2-40B4-BE49-F238E27FC236}">
                <a16:creationId xmlns:a16="http://schemas.microsoft.com/office/drawing/2014/main" id="{9FFAA075-6AC1-4952-A7C0-C7AD1D804E1C}"/>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385285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blue cuboid">
            <a:extLst>
              <a:ext uri="{FF2B5EF4-FFF2-40B4-BE49-F238E27FC236}">
                <a16:creationId xmlns:a16="http://schemas.microsoft.com/office/drawing/2014/main" id="{BCA8A1FB-2336-4FFB-934F-577561965F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9419" y="1616690"/>
            <a:ext cx="3769506" cy="3185234"/>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A26BD79C-0894-490C-8CE1-372B522E6D04}"/>
              </a:ext>
            </a:extLst>
          </p:cNvPr>
          <p:cNvSpPr/>
          <p:nvPr/>
        </p:nvSpPr>
        <p:spPr>
          <a:xfrm>
            <a:off x="183732" y="183208"/>
            <a:ext cx="7026537" cy="707886"/>
          </a:xfrm>
          <a:prstGeom prst="rect">
            <a:avLst/>
          </a:prstGeom>
        </p:spPr>
        <p:txBody>
          <a:bodyPr wrap="square">
            <a:spAutoFit/>
          </a:bodyPr>
          <a:lstStyle/>
          <a:p>
            <a:r>
              <a:rPr lang="en-GB" sz="4000" b="1" dirty="0">
                <a:solidFill>
                  <a:srgbClr val="FF0000"/>
                </a:solidFill>
                <a:latin typeface="Calibri" panose="020F0502020204030204" pitchFamily="34" charset="0"/>
              </a:rPr>
              <a:t>Cuboid</a:t>
            </a:r>
          </a:p>
        </p:txBody>
      </p:sp>
      <p:sp>
        <p:nvSpPr>
          <p:cNvPr id="12" name="Rectangle 11">
            <a:extLst>
              <a:ext uri="{FF2B5EF4-FFF2-40B4-BE49-F238E27FC236}">
                <a16:creationId xmlns:a16="http://schemas.microsoft.com/office/drawing/2014/main" id="{33173FAF-558B-4B4B-A60B-C00A62E355BE}"/>
              </a:ext>
            </a:extLst>
          </p:cNvPr>
          <p:cNvSpPr/>
          <p:nvPr/>
        </p:nvSpPr>
        <p:spPr>
          <a:xfrm>
            <a:off x="183732" y="973005"/>
            <a:ext cx="2175155" cy="707886"/>
          </a:xfrm>
          <a:prstGeom prst="rect">
            <a:avLst/>
          </a:prstGeom>
        </p:spPr>
        <p:txBody>
          <a:bodyPr wrap="square">
            <a:spAutoFit/>
          </a:bodyPr>
          <a:lstStyle/>
          <a:p>
            <a:r>
              <a:rPr lang="en-GB" sz="4000" b="1" dirty="0">
                <a:solidFill>
                  <a:srgbClr val="002060"/>
                </a:solidFill>
                <a:latin typeface="Calibri" panose="020F0502020204030204" pitchFamily="34" charset="0"/>
              </a:rPr>
              <a:t>6 faces</a:t>
            </a:r>
          </a:p>
        </p:txBody>
      </p:sp>
      <p:sp>
        <p:nvSpPr>
          <p:cNvPr id="13" name="Rectangle 12">
            <a:extLst>
              <a:ext uri="{FF2B5EF4-FFF2-40B4-BE49-F238E27FC236}">
                <a16:creationId xmlns:a16="http://schemas.microsoft.com/office/drawing/2014/main" id="{61BC8411-9FFA-47AF-A4B2-15240B68F683}"/>
              </a:ext>
            </a:extLst>
          </p:cNvPr>
          <p:cNvSpPr/>
          <p:nvPr/>
        </p:nvSpPr>
        <p:spPr>
          <a:xfrm>
            <a:off x="183731" y="1737213"/>
            <a:ext cx="2864269" cy="707886"/>
          </a:xfrm>
          <a:prstGeom prst="rect">
            <a:avLst/>
          </a:prstGeom>
        </p:spPr>
        <p:txBody>
          <a:bodyPr wrap="square">
            <a:spAutoFit/>
          </a:bodyPr>
          <a:lstStyle/>
          <a:p>
            <a:r>
              <a:rPr lang="en-GB" sz="4000" b="1" dirty="0">
                <a:solidFill>
                  <a:srgbClr val="002060"/>
                </a:solidFill>
                <a:latin typeface="Calibri" panose="020F0502020204030204" pitchFamily="34" charset="0"/>
              </a:rPr>
              <a:t>8 vertices</a:t>
            </a:r>
          </a:p>
        </p:txBody>
      </p:sp>
      <p:sp>
        <p:nvSpPr>
          <p:cNvPr id="14" name="Rectangle 13">
            <a:extLst>
              <a:ext uri="{FF2B5EF4-FFF2-40B4-BE49-F238E27FC236}">
                <a16:creationId xmlns:a16="http://schemas.microsoft.com/office/drawing/2014/main" id="{E747FA5A-BE74-4183-B440-EBCC96431CEE}"/>
              </a:ext>
            </a:extLst>
          </p:cNvPr>
          <p:cNvSpPr/>
          <p:nvPr/>
        </p:nvSpPr>
        <p:spPr>
          <a:xfrm>
            <a:off x="183730" y="2501421"/>
            <a:ext cx="2864269" cy="707886"/>
          </a:xfrm>
          <a:prstGeom prst="rect">
            <a:avLst/>
          </a:prstGeom>
        </p:spPr>
        <p:txBody>
          <a:bodyPr wrap="square">
            <a:spAutoFit/>
          </a:bodyPr>
          <a:lstStyle/>
          <a:p>
            <a:r>
              <a:rPr lang="en-GB" sz="4000" b="1" dirty="0">
                <a:solidFill>
                  <a:srgbClr val="002060"/>
                </a:solidFill>
                <a:latin typeface="Calibri" panose="020F0502020204030204" pitchFamily="34" charset="0"/>
              </a:rPr>
              <a:t>12 edges</a:t>
            </a:r>
          </a:p>
        </p:txBody>
      </p:sp>
      <p:sp>
        <p:nvSpPr>
          <p:cNvPr id="8" name="Rectangle 7">
            <a:extLst>
              <a:ext uri="{FF2B5EF4-FFF2-40B4-BE49-F238E27FC236}">
                <a16:creationId xmlns:a16="http://schemas.microsoft.com/office/drawing/2014/main" id="{3EFDC16C-FE17-4D64-99F4-C0E6F8603D90}"/>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3311059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blue cube">
            <a:extLst>
              <a:ext uri="{FF2B5EF4-FFF2-40B4-BE49-F238E27FC236}">
                <a16:creationId xmlns:a16="http://schemas.microsoft.com/office/drawing/2014/main" id="{90A43D95-C49E-4E8E-9A5D-77C9E2A38A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3656" y="1638484"/>
            <a:ext cx="3581032" cy="358103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A26BD79C-0894-490C-8CE1-372B522E6D04}"/>
              </a:ext>
            </a:extLst>
          </p:cNvPr>
          <p:cNvSpPr/>
          <p:nvPr/>
        </p:nvSpPr>
        <p:spPr>
          <a:xfrm>
            <a:off x="183732" y="183208"/>
            <a:ext cx="7026537" cy="707886"/>
          </a:xfrm>
          <a:prstGeom prst="rect">
            <a:avLst/>
          </a:prstGeom>
        </p:spPr>
        <p:txBody>
          <a:bodyPr wrap="square">
            <a:spAutoFit/>
          </a:bodyPr>
          <a:lstStyle/>
          <a:p>
            <a:r>
              <a:rPr lang="en-GB" sz="4000" b="1" dirty="0">
                <a:solidFill>
                  <a:srgbClr val="FF0000"/>
                </a:solidFill>
                <a:latin typeface="Calibri" panose="020F0502020204030204" pitchFamily="34" charset="0"/>
              </a:rPr>
              <a:t>Cube</a:t>
            </a:r>
          </a:p>
        </p:txBody>
      </p:sp>
      <p:sp>
        <p:nvSpPr>
          <p:cNvPr id="12" name="Rectangle 11">
            <a:extLst>
              <a:ext uri="{FF2B5EF4-FFF2-40B4-BE49-F238E27FC236}">
                <a16:creationId xmlns:a16="http://schemas.microsoft.com/office/drawing/2014/main" id="{33173FAF-558B-4B4B-A60B-C00A62E355BE}"/>
              </a:ext>
            </a:extLst>
          </p:cNvPr>
          <p:cNvSpPr/>
          <p:nvPr/>
        </p:nvSpPr>
        <p:spPr>
          <a:xfrm>
            <a:off x="183732" y="973005"/>
            <a:ext cx="2175155" cy="707886"/>
          </a:xfrm>
          <a:prstGeom prst="rect">
            <a:avLst/>
          </a:prstGeom>
        </p:spPr>
        <p:txBody>
          <a:bodyPr wrap="square">
            <a:spAutoFit/>
          </a:bodyPr>
          <a:lstStyle/>
          <a:p>
            <a:r>
              <a:rPr lang="en-GB" sz="4000" b="1" dirty="0">
                <a:solidFill>
                  <a:srgbClr val="002060"/>
                </a:solidFill>
                <a:latin typeface="Calibri" panose="020F0502020204030204" pitchFamily="34" charset="0"/>
              </a:rPr>
              <a:t>6 faces</a:t>
            </a:r>
          </a:p>
        </p:txBody>
      </p:sp>
      <p:sp>
        <p:nvSpPr>
          <p:cNvPr id="13" name="Rectangle 12">
            <a:extLst>
              <a:ext uri="{FF2B5EF4-FFF2-40B4-BE49-F238E27FC236}">
                <a16:creationId xmlns:a16="http://schemas.microsoft.com/office/drawing/2014/main" id="{61BC8411-9FFA-47AF-A4B2-15240B68F683}"/>
              </a:ext>
            </a:extLst>
          </p:cNvPr>
          <p:cNvSpPr/>
          <p:nvPr/>
        </p:nvSpPr>
        <p:spPr>
          <a:xfrm>
            <a:off x="183731" y="1737213"/>
            <a:ext cx="2864269" cy="707886"/>
          </a:xfrm>
          <a:prstGeom prst="rect">
            <a:avLst/>
          </a:prstGeom>
        </p:spPr>
        <p:txBody>
          <a:bodyPr wrap="square">
            <a:spAutoFit/>
          </a:bodyPr>
          <a:lstStyle/>
          <a:p>
            <a:r>
              <a:rPr lang="en-GB" sz="4000" b="1" dirty="0">
                <a:solidFill>
                  <a:srgbClr val="002060"/>
                </a:solidFill>
                <a:latin typeface="Calibri" panose="020F0502020204030204" pitchFamily="34" charset="0"/>
              </a:rPr>
              <a:t>8 vertices</a:t>
            </a:r>
          </a:p>
        </p:txBody>
      </p:sp>
      <p:sp>
        <p:nvSpPr>
          <p:cNvPr id="14" name="Rectangle 13">
            <a:extLst>
              <a:ext uri="{FF2B5EF4-FFF2-40B4-BE49-F238E27FC236}">
                <a16:creationId xmlns:a16="http://schemas.microsoft.com/office/drawing/2014/main" id="{E747FA5A-BE74-4183-B440-EBCC96431CEE}"/>
              </a:ext>
            </a:extLst>
          </p:cNvPr>
          <p:cNvSpPr/>
          <p:nvPr/>
        </p:nvSpPr>
        <p:spPr>
          <a:xfrm>
            <a:off x="183730" y="2501421"/>
            <a:ext cx="2864269" cy="707886"/>
          </a:xfrm>
          <a:prstGeom prst="rect">
            <a:avLst/>
          </a:prstGeom>
        </p:spPr>
        <p:txBody>
          <a:bodyPr wrap="square">
            <a:spAutoFit/>
          </a:bodyPr>
          <a:lstStyle/>
          <a:p>
            <a:r>
              <a:rPr lang="en-GB" sz="4000" b="1" dirty="0">
                <a:solidFill>
                  <a:srgbClr val="002060"/>
                </a:solidFill>
                <a:latin typeface="Calibri" panose="020F0502020204030204" pitchFamily="34" charset="0"/>
              </a:rPr>
              <a:t>12 edges</a:t>
            </a:r>
          </a:p>
        </p:txBody>
      </p:sp>
      <p:sp>
        <p:nvSpPr>
          <p:cNvPr id="8" name="Rectangle 7">
            <a:extLst>
              <a:ext uri="{FF2B5EF4-FFF2-40B4-BE49-F238E27FC236}">
                <a16:creationId xmlns:a16="http://schemas.microsoft.com/office/drawing/2014/main" id="{DA1CC202-1372-4F58-8A25-675F13591F3B}"/>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1309866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blue cone">
            <a:extLst>
              <a:ext uri="{FF2B5EF4-FFF2-40B4-BE49-F238E27FC236}">
                <a16:creationId xmlns:a16="http://schemas.microsoft.com/office/drawing/2014/main" id="{5A6C2C5C-44AF-4E26-9D0C-05EE619999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9722" y="1268011"/>
            <a:ext cx="3392556" cy="388259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A26BD79C-0894-490C-8CE1-372B522E6D04}"/>
              </a:ext>
            </a:extLst>
          </p:cNvPr>
          <p:cNvSpPr/>
          <p:nvPr/>
        </p:nvSpPr>
        <p:spPr>
          <a:xfrm>
            <a:off x="183732" y="183208"/>
            <a:ext cx="7026537" cy="707886"/>
          </a:xfrm>
          <a:prstGeom prst="rect">
            <a:avLst/>
          </a:prstGeom>
        </p:spPr>
        <p:txBody>
          <a:bodyPr wrap="square">
            <a:spAutoFit/>
          </a:bodyPr>
          <a:lstStyle/>
          <a:p>
            <a:r>
              <a:rPr lang="en-GB" sz="4000" b="1" dirty="0">
                <a:solidFill>
                  <a:srgbClr val="FF0000"/>
                </a:solidFill>
                <a:latin typeface="Calibri" panose="020F0502020204030204" pitchFamily="34" charset="0"/>
              </a:rPr>
              <a:t>Cone</a:t>
            </a:r>
          </a:p>
        </p:txBody>
      </p:sp>
      <p:sp>
        <p:nvSpPr>
          <p:cNvPr id="12" name="Rectangle 11">
            <a:extLst>
              <a:ext uri="{FF2B5EF4-FFF2-40B4-BE49-F238E27FC236}">
                <a16:creationId xmlns:a16="http://schemas.microsoft.com/office/drawing/2014/main" id="{33173FAF-558B-4B4B-A60B-C00A62E355BE}"/>
              </a:ext>
            </a:extLst>
          </p:cNvPr>
          <p:cNvSpPr/>
          <p:nvPr/>
        </p:nvSpPr>
        <p:spPr>
          <a:xfrm>
            <a:off x="183731" y="973005"/>
            <a:ext cx="6861645" cy="707886"/>
          </a:xfrm>
          <a:prstGeom prst="rect">
            <a:avLst/>
          </a:prstGeom>
        </p:spPr>
        <p:txBody>
          <a:bodyPr wrap="square">
            <a:spAutoFit/>
          </a:bodyPr>
          <a:lstStyle/>
          <a:p>
            <a:r>
              <a:rPr lang="en-GB" sz="4000" b="1" dirty="0">
                <a:solidFill>
                  <a:srgbClr val="002060"/>
                </a:solidFill>
                <a:latin typeface="Calibri" panose="020F0502020204030204" pitchFamily="34" charset="0"/>
              </a:rPr>
              <a:t>1 flat face, 1 curved face</a:t>
            </a:r>
          </a:p>
        </p:txBody>
      </p:sp>
      <p:sp>
        <p:nvSpPr>
          <p:cNvPr id="13" name="Rectangle 12">
            <a:extLst>
              <a:ext uri="{FF2B5EF4-FFF2-40B4-BE49-F238E27FC236}">
                <a16:creationId xmlns:a16="http://schemas.microsoft.com/office/drawing/2014/main" id="{61BC8411-9FFA-47AF-A4B2-15240B68F683}"/>
              </a:ext>
            </a:extLst>
          </p:cNvPr>
          <p:cNvSpPr/>
          <p:nvPr/>
        </p:nvSpPr>
        <p:spPr>
          <a:xfrm>
            <a:off x="183731" y="1737213"/>
            <a:ext cx="2864269" cy="707886"/>
          </a:xfrm>
          <a:prstGeom prst="rect">
            <a:avLst/>
          </a:prstGeom>
        </p:spPr>
        <p:txBody>
          <a:bodyPr wrap="square">
            <a:spAutoFit/>
          </a:bodyPr>
          <a:lstStyle/>
          <a:p>
            <a:r>
              <a:rPr lang="en-GB" sz="4000" b="1" dirty="0">
                <a:solidFill>
                  <a:srgbClr val="002060"/>
                </a:solidFill>
                <a:latin typeface="Calibri" panose="020F0502020204030204" pitchFamily="34" charset="0"/>
              </a:rPr>
              <a:t>1 vertex</a:t>
            </a:r>
          </a:p>
        </p:txBody>
      </p:sp>
      <p:sp>
        <p:nvSpPr>
          <p:cNvPr id="14" name="Rectangle 13">
            <a:extLst>
              <a:ext uri="{FF2B5EF4-FFF2-40B4-BE49-F238E27FC236}">
                <a16:creationId xmlns:a16="http://schemas.microsoft.com/office/drawing/2014/main" id="{E747FA5A-BE74-4183-B440-EBCC96431CEE}"/>
              </a:ext>
            </a:extLst>
          </p:cNvPr>
          <p:cNvSpPr/>
          <p:nvPr/>
        </p:nvSpPr>
        <p:spPr>
          <a:xfrm>
            <a:off x="183730" y="2501421"/>
            <a:ext cx="2864269" cy="707886"/>
          </a:xfrm>
          <a:prstGeom prst="rect">
            <a:avLst/>
          </a:prstGeom>
        </p:spPr>
        <p:txBody>
          <a:bodyPr wrap="square">
            <a:spAutoFit/>
          </a:bodyPr>
          <a:lstStyle/>
          <a:p>
            <a:r>
              <a:rPr lang="en-GB" sz="4000" b="1" dirty="0">
                <a:solidFill>
                  <a:srgbClr val="002060"/>
                </a:solidFill>
                <a:latin typeface="Calibri" panose="020F0502020204030204" pitchFamily="34" charset="0"/>
              </a:rPr>
              <a:t>1 edge</a:t>
            </a:r>
          </a:p>
        </p:txBody>
      </p:sp>
      <p:sp>
        <p:nvSpPr>
          <p:cNvPr id="8" name="Rectangle 7">
            <a:extLst>
              <a:ext uri="{FF2B5EF4-FFF2-40B4-BE49-F238E27FC236}">
                <a16:creationId xmlns:a16="http://schemas.microsoft.com/office/drawing/2014/main" id="{C2477DD8-30C2-48A3-BD48-B3D585065FC4}"/>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4157671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blue cylinder">
            <a:extLst>
              <a:ext uri="{FF2B5EF4-FFF2-40B4-BE49-F238E27FC236}">
                <a16:creationId xmlns:a16="http://schemas.microsoft.com/office/drawing/2014/main" id="{460B34BE-45E0-4521-A4F8-8E3EA973CE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8197" y="1563094"/>
            <a:ext cx="3015606" cy="37318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A26BD79C-0894-490C-8CE1-372B522E6D04}"/>
              </a:ext>
            </a:extLst>
          </p:cNvPr>
          <p:cNvSpPr/>
          <p:nvPr/>
        </p:nvSpPr>
        <p:spPr>
          <a:xfrm>
            <a:off x="183732" y="183208"/>
            <a:ext cx="7026537" cy="707886"/>
          </a:xfrm>
          <a:prstGeom prst="rect">
            <a:avLst/>
          </a:prstGeom>
        </p:spPr>
        <p:txBody>
          <a:bodyPr wrap="square">
            <a:spAutoFit/>
          </a:bodyPr>
          <a:lstStyle/>
          <a:p>
            <a:r>
              <a:rPr lang="en-GB" sz="4000" b="1" dirty="0">
                <a:solidFill>
                  <a:srgbClr val="FF0000"/>
                </a:solidFill>
                <a:latin typeface="Calibri" panose="020F0502020204030204" pitchFamily="34" charset="0"/>
              </a:rPr>
              <a:t>Cylinder</a:t>
            </a:r>
          </a:p>
        </p:txBody>
      </p:sp>
      <p:sp>
        <p:nvSpPr>
          <p:cNvPr id="12" name="Rectangle 11">
            <a:extLst>
              <a:ext uri="{FF2B5EF4-FFF2-40B4-BE49-F238E27FC236}">
                <a16:creationId xmlns:a16="http://schemas.microsoft.com/office/drawing/2014/main" id="{33173FAF-558B-4B4B-A60B-C00A62E355BE}"/>
              </a:ext>
            </a:extLst>
          </p:cNvPr>
          <p:cNvSpPr/>
          <p:nvPr/>
        </p:nvSpPr>
        <p:spPr>
          <a:xfrm>
            <a:off x="183732" y="973005"/>
            <a:ext cx="7536202" cy="707886"/>
          </a:xfrm>
          <a:prstGeom prst="rect">
            <a:avLst/>
          </a:prstGeom>
        </p:spPr>
        <p:txBody>
          <a:bodyPr wrap="square">
            <a:spAutoFit/>
          </a:bodyPr>
          <a:lstStyle/>
          <a:p>
            <a:r>
              <a:rPr lang="en-GB" sz="4000" b="1" dirty="0">
                <a:solidFill>
                  <a:srgbClr val="002060"/>
                </a:solidFill>
                <a:latin typeface="Calibri" panose="020F0502020204030204" pitchFamily="34" charset="0"/>
              </a:rPr>
              <a:t>2 flat faces, 1 curved face</a:t>
            </a:r>
          </a:p>
        </p:txBody>
      </p:sp>
      <p:sp>
        <p:nvSpPr>
          <p:cNvPr id="13" name="Rectangle 12">
            <a:extLst>
              <a:ext uri="{FF2B5EF4-FFF2-40B4-BE49-F238E27FC236}">
                <a16:creationId xmlns:a16="http://schemas.microsoft.com/office/drawing/2014/main" id="{61BC8411-9FFA-47AF-A4B2-15240B68F683}"/>
              </a:ext>
            </a:extLst>
          </p:cNvPr>
          <p:cNvSpPr/>
          <p:nvPr/>
        </p:nvSpPr>
        <p:spPr>
          <a:xfrm>
            <a:off x="183731" y="1737213"/>
            <a:ext cx="2864269" cy="707886"/>
          </a:xfrm>
          <a:prstGeom prst="rect">
            <a:avLst/>
          </a:prstGeom>
        </p:spPr>
        <p:txBody>
          <a:bodyPr wrap="square">
            <a:spAutoFit/>
          </a:bodyPr>
          <a:lstStyle/>
          <a:p>
            <a:r>
              <a:rPr lang="en-GB" sz="4000" b="1" dirty="0">
                <a:solidFill>
                  <a:srgbClr val="002060"/>
                </a:solidFill>
                <a:latin typeface="Calibri" panose="020F0502020204030204" pitchFamily="34" charset="0"/>
              </a:rPr>
              <a:t>0 vertices</a:t>
            </a:r>
          </a:p>
        </p:txBody>
      </p:sp>
      <p:sp>
        <p:nvSpPr>
          <p:cNvPr id="14" name="Rectangle 13">
            <a:extLst>
              <a:ext uri="{FF2B5EF4-FFF2-40B4-BE49-F238E27FC236}">
                <a16:creationId xmlns:a16="http://schemas.microsoft.com/office/drawing/2014/main" id="{E747FA5A-BE74-4183-B440-EBCC96431CEE}"/>
              </a:ext>
            </a:extLst>
          </p:cNvPr>
          <p:cNvSpPr/>
          <p:nvPr/>
        </p:nvSpPr>
        <p:spPr>
          <a:xfrm>
            <a:off x="183730" y="2501421"/>
            <a:ext cx="2864269" cy="707886"/>
          </a:xfrm>
          <a:prstGeom prst="rect">
            <a:avLst/>
          </a:prstGeom>
        </p:spPr>
        <p:txBody>
          <a:bodyPr wrap="square">
            <a:spAutoFit/>
          </a:bodyPr>
          <a:lstStyle/>
          <a:p>
            <a:r>
              <a:rPr lang="en-GB" sz="4000" b="1" dirty="0">
                <a:solidFill>
                  <a:srgbClr val="002060"/>
                </a:solidFill>
                <a:latin typeface="Calibri" panose="020F0502020204030204" pitchFamily="34" charset="0"/>
              </a:rPr>
              <a:t>2 edges</a:t>
            </a:r>
          </a:p>
        </p:txBody>
      </p:sp>
      <p:sp>
        <p:nvSpPr>
          <p:cNvPr id="8" name="Rectangle 7">
            <a:extLst>
              <a:ext uri="{FF2B5EF4-FFF2-40B4-BE49-F238E27FC236}">
                <a16:creationId xmlns:a16="http://schemas.microsoft.com/office/drawing/2014/main" id="{2CDD3FFA-676A-4A04-9F79-D570D6D44906}"/>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1205840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lue sphere">
            <a:extLst>
              <a:ext uri="{FF2B5EF4-FFF2-40B4-BE49-F238E27FC236}">
                <a16:creationId xmlns:a16="http://schemas.microsoft.com/office/drawing/2014/main" id="{8B26F5C7-1981-46A4-B0FF-2D9191E183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7894" y="1513029"/>
            <a:ext cx="3392556" cy="3392556"/>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A26BD79C-0894-490C-8CE1-372B522E6D04}"/>
              </a:ext>
            </a:extLst>
          </p:cNvPr>
          <p:cNvSpPr/>
          <p:nvPr/>
        </p:nvSpPr>
        <p:spPr>
          <a:xfrm>
            <a:off x="183732" y="183208"/>
            <a:ext cx="7026537" cy="707886"/>
          </a:xfrm>
          <a:prstGeom prst="rect">
            <a:avLst/>
          </a:prstGeom>
        </p:spPr>
        <p:txBody>
          <a:bodyPr wrap="square">
            <a:spAutoFit/>
          </a:bodyPr>
          <a:lstStyle/>
          <a:p>
            <a:r>
              <a:rPr lang="en-GB" sz="4000" b="1" dirty="0">
                <a:solidFill>
                  <a:srgbClr val="FF0000"/>
                </a:solidFill>
                <a:latin typeface="Calibri" panose="020F0502020204030204" pitchFamily="34" charset="0"/>
              </a:rPr>
              <a:t>Sphere</a:t>
            </a:r>
          </a:p>
        </p:txBody>
      </p:sp>
      <p:sp>
        <p:nvSpPr>
          <p:cNvPr id="12" name="Rectangle 11">
            <a:extLst>
              <a:ext uri="{FF2B5EF4-FFF2-40B4-BE49-F238E27FC236}">
                <a16:creationId xmlns:a16="http://schemas.microsoft.com/office/drawing/2014/main" id="{33173FAF-558B-4B4B-A60B-C00A62E355BE}"/>
              </a:ext>
            </a:extLst>
          </p:cNvPr>
          <p:cNvSpPr/>
          <p:nvPr/>
        </p:nvSpPr>
        <p:spPr>
          <a:xfrm>
            <a:off x="183732" y="973005"/>
            <a:ext cx="4514161" cy="707886"/>
          </a:xfrm>
          <a:prstGeom prst="rect">
            <a:avLst/>
          </a:prstGeom>
        </p:spPr>
        <p:txBody>
          <a:bodyPr wrap="square">
            <a:spAutoFit/>
          </a:bodyPr>
          <a:lstStyle/>
          <a:p>
            <a:r>
              <a:rPr lang="en-GB" sz="4000" b="1" dirty="0">
                <a:solidFill>
                  <a:srgbClr val="002060"/>
                </a:solidFill>
                <a:latin typeface="Calibri" panose="020F0502020204030204" pitchFamily="34" charset="0"/>
              </a:rPr>
              <a:t>1 curved face</a:t>
            </a:r>
          </a:p>
        </p:txBody>
      </p:sp>
      <p:sp>
        <p:nvSpPr>
          <p:cNvPr id="13" name="Rectangle 12">
            <a:extLst>
              <a:ext uri="{FF2B5EF4-FFF2-40B4-BE49-F238E27FC236}">
                <a16:creationId xmlns:a16="http://schemas.microsoft.com/office/drawing/2014/main" id="{61BC8411-9FFA-47AF-A4B2-15240B68F683}"/>
              </a:ext>
            </a:extLst>
          </p:cNvPr>
          <p:cNvSpPr/>
          <p:nvPr/>
        </p:nvSpPr>
        <p:spPr>
          <a:xfrm>
            <a:off x="183731" y="1737213"/>
            <a:ext cx="2864269" cy="707886"/>
          </a:xfrm>
          <a:prstGeom prst="rect">
            <a:avLst/>
          </a:prstGeom>
        </p:spPr>
        <p:txBody>
          <a:bodyPr wrap="square">
            <a:spAutoFit/>
          </a:bodyPr>
          <a:lstStyle/>
          <a:p>
            <a:r>
              <a:rPr lang="en-GB" sz="4000" b="1" dirty="0">
                <a:solidFill>
                  <a:srgbClr val="002060"/>
                </a:solidFill>
                <a:latin typeface="Calibri" panose="020F0502020204030204" pitchFamily="34" charset="0"/>
              </a:rPr>
              <a:t>0 vertices</a:t>
            </a:r>
          </a:p>
        </p:txBody>
      </p:sp>
      <p:sp>
        <p:nvSpPr>
          <p:cNvPr id="14" name="Rectangle 13">
            <a:extLst>
              <a:ext uri="{FF2B5EF4-FFF2-40B4-BE49-F238E27FC236}">
                <a16:creationId xmlns:a16="http://schemas.microsoft.com/office/drawing/2014/main" id="{E747FA5A-BE74-4183-B440-EBCC96431CEE}"/>
              </a:ext>
            </a:extLst>
          </p:cNvPr>
          <p:cNvSpPr/>
          <p:nvPr/>
        </p:nvSpPr>
        <p:spPr>
          <a:xfrm>
            <a:off x="183730" y="2501421"/>
            <a:ext cx="2864269" cy="707886"/>
          </a:xfrm>
          <a:prstGeom prst="rect">
            <a:avLst/>
          </a:prstGeom>
        </p:spPr>
        <p:txBody>
          <a:bodyPr wrap="square">
            <a:spAutoFit/>
          </a:bodyPr>
          <a:lstStyle/>
          <a:p>
            <a:r>
              <a:rPr lang="en-GB" sz="4000" b="1" dirty="0">
                <a:solidFill>
                  <a:srgbClr val="002060"/>
                </a:solidFill>
                <a:latin typeface="Calibri" panose="020F0502020204030204" pitchFamily="34" charset="0"/>
              </a:rPr>
              <a:t>0 edges</a:t>
            </a:r>
          </a:p>
        </p:txBody>
      </p:sp>
      <p:sp>
        <p:nvSpPr>
          <p:cNvPr id="8" name="Rectangle 7">
            <a:extLst>
              <a:ext uri="{FF2B5EF4-FFF2-40B4-BE49-F238E27FC236}">
                <a16:creationId xmlns:a16="http://schemas.microsoft.com/office/drawing/2014/main" id="{FA72CF19-5A36-4D79-B5A7-B4F86BB26E77}"/>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4000464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lue cone">
            <a:extLst>
              <a:ext uri="{FF2B5EF4-FFF2-40B4-BE49-F238E27FC236}">
                <a16:creationId xmlns:a16="http://schemas.microsoft.com/office/drawing/2014/main" id="{44E482BF-BDDA-45F0-9CB2-4FF77F514E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8182" y="2683917"/>
            <a:ext cx="1167405" cy="133603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3289037E-988D-4344-827A-29DF98D98C3C}"/>
              </a:ext>
            </a:extLst>
          </p:cNvPr>
          <p:cNvPicPr>
            <a:picLocks noChangeAspect="1"/>
          </p:cNvPicPr>
          <p:nvPr/>
        </p:nvPicPr>
        <p:blipFill>
          <a:blip r:embed="rId4"/>
          <a:stretch>
            <a:fillRect/>
          </a:stretch>
        </p:blipFill>
        <p:spPr>
          <a:xfrm>
            <a:off x="2650739" y="873358"/>
            <a:ext cx="8904355" cy="5111283"/>
          </a:xfrm>
          <a:prstGeom prst="rect">
            <a:avLst/>
          </a:prstGeom>
        </p:spPr>
      </p:pic>
      <p:sp>
        <p:nvSpPr>
          <p:cNvPr id="4" name="Rectangle 3">
            <a:extLst>
              <a:ext uri="{FF2B5EF4-FFF2-40B4-BE49-F238E27FC236}">
                <a16:creationId xmlns:a16="http://schemas.microsoft.com/office/drawing/2014/main" id="{6234A1E8-44DE-4B6B-BE0D-0EC1D17FCFA3}"/>
              </a:ext>
            </a:extLst>
          </p:cNvPr>
          <p:cNvSpPr/>
          <p:nvPr/>
        </p:nvSpPr>
        <p:spPr>
          <a:xfrm>
            <a:off x="115911" y="51516"/>
            <a:ext cx="12192000" cy="1077218"/>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This table shows information about four solid shapes. </a:t>
            </a:r>
          </a:p>
          <a:p>
            <a:r>
              <a:rPr lang="en-GB" sz="3200" b="1" dirty="0">
                <a:latin typeface="Calibri" panose="020F0502020204030204" pitchFamily="34" charset="0"/>
                <a:ea typeface="Calibri" panose="020F0502020204030204" pitchFamily="34" charset="0"/>
                <a:cs typeface="Times New Roman" panose="02020603050405020304" pitchFamily="18" charset="0"/>
              </a:rPr>
              <a:t>One has been done for you.</a:t>
            </a:r>
            <a:endParaRPr lang="en-GB" sz="3200" b="1" dirty="0">
              <a:latin typeface="Calibri" panose="020F0502020204030204" pitchFamily="34" charset="0"/>
            </a:endParaRPr>
          </a:p>
        </p:txBody>
      </p:sp>
      <p:pic>
        <p:nvPicPr>
          <p:cNvPr id="5" name="Picture 2" descr="blue sphere">
            <a:extLst>
              <a:ext uri="{FF2B5EF4-FFF2-40B4-BE49-F238E27FC236}">
                <a16:creationId xmlns:a16="http://schemas.microsoft.com/office/drawing/2014/main" id="{01A3636E-D620-405D-8D6D-061B964084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5637" y="1612359"/>
            <a:ext cx="945102" cy="94510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blue cuboid">
            <a:extLst>
              <a:ext uri="{FF2B5EF4-FFF2-40B4-BE49-F238E27FC236}">
                <a16:creationId xmlns:a16="http://schemas.microsoft.com/office/drawing/2014/main" id="{4BBB585B-2773-41E5-BD51-55CA31339B1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69233" y="4019946"/>
            <a:ext cx="1456354" cy="123061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blue cylinder">
            <a:extLst>
              <a:ext uri="{FF2B5EF4-FFF2-40B4-BE49-F238E27FC236}">
                <a16:creationId xmlns:a16="http://schemas.microsoft.com/office/drawing/2014/main" id="{A348C4EF-AF64-4D57-A157-6140D3CA667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58182" y="5297023"/>
            <a:ext cx="1111301" cy="137523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C6F0E1EB-CCB6-460F-A2EA-9FF83539FB08}"/>
              </a:ext>
            </a:extLst>
          </p:cNvPr>
          <p:cNvSpPr/>
          <p:nvPr/>
        </p:nvSpPr>
        <p:spPr>
          <a:xfrm>
            <a:off x="6857502" y="3075056"/>
            <a:ext cx="640727" cy="707886"/>
          </a:xfrm>
          <a:prstGeom prst="rect">
            <a:avLst/>
          </a:prstGeom>
        </p:spPr>
        <p:txBody>
          <a:bodyPr wrap="square">
            <a:spAutoFit/>
          </a:bodyPr>
          <a:lstStyle/>
          <a:p>
            <a:r>
              <a:rPr lang="en-GB" sz="4000" b="1" dirty="0">
                <a:solidFill>
                  <a:srgbClr val="FF0000"/>
                </a:solidFill>
                <a:latin typeface="Calibri" panose="020F0502020204030204" pitchFamily="34" charset="0"/>
              </a:rPr>
              <a:t>1</a:t>
            </a:r>
          </a:p>
        </p:txBody>
      </p:sp>
      <p:sp>
        <p:nvSpPr>
          <p:cNvPr id="11" name="Rectangle 10">
            <a:extLst>
              <a:ext uri="{FF2B5EF4-FFF2-40B4-BE49-F238E27FC236}">
                <a16:creationId xmlns:a16="http://schemas.microsoft.com/office/drawing/2014/main" id="{DDE3204A-8120-40DA-A39B-3A52BADE2F57}"/>
              </a:ext>
            </a:extLst>
          </p:cNvPr>
          <p:cNvSpPr/>
          <p:nvPr/>
        </p:nvSpPr>
        <p:spPr>
          <a:xfrm>
            <a:off x="9828604" y="3075056"/>
            <a:ext cx="640727" cy="707886"/>
          </a:xfrm>
          <a:prstGeom prst="rect">
            <a:avLst/>
          </a:prstGeom>
        </p:spPr>
        <p:txBody>
          <a:bodyPr wrap="square">
            <a:spAutoFit/>
          </a:bodyPr>
          <a:lstStyle/>
          <a:p>
            <a:r>
              <a:rPr lang="en-GB" sz="4000" b="1" dirty="0">
                <a:solidFill>
                  <a:srgbClr val="FF0000"/>
                </a:solidFill>
                <a:latin typeface="Calibri" panose="020F0502020204030204" pitchFamily="34" charset="0"/>
              </a:rPr>
              <a:t>1</a:t>
            </a:r>
          </a:p>
        </p:txBody>
      </p:sp>
      <p:sp>
        <p:nvSpPr>
          <p:cNvPr id="12" name="Rectangle 11">
            <a:extLst>
              <a:ext uri="{FF2B5EF4-FFF2-40B4-BE49-F238E27FC236}">
                <a16:creationId xmlns:a16="http://schemas.microsoft.com/office/drawing/2014/main" id="{B3ABC8E1-4D59-4E29-AACE-B761114B404C}"/>
              </a:ext>
            </a:extLst>
          </p:cNvPr>
          <p:cNvSpPr/>
          <p:nvPr/>
        </p:nvSpPr>
        <p:spPr>
          <a:xfrm>
            <a:off x="6857502" y="4040995"/>
            <a:ext cx="640727" cy="707886"/>
          </a:xfrm>
          <a:prstGeom prst="rect">
            <a:avLst/>
          </a:prstGeom>
        </p:spPr>
        <p:txBody>
          <a:bodyPr wrap="square">
            <a:spAutoFit/>
          </a:bodyPr>
          <a:lstStyle/>
          <a:p>
            <a:r>
              <a:rPr lang="en-GB" sz="4000" b="1" dirty="0">
                <a:solidFill>
                  <a:srgbClr val="FF0000"/>
                </a:solidFill>
                <a:latin typeface="Calibri" panose="020F0502020204030204" pitchFamily="34" charset="0"/>
              </a:rPr>
              <a:t>6</a:t>
            </a:r>
          </a:p>
        </p:txBody>
      </p:sp>
      <p:sp>
        <p:nvSpPr>
          <p:cNvPr id="13" name="Rectangle 12">
            <a:extLst>
              <a:ext uri="{FF2B5EF4-FFF2-40B4-BE49-F238E27FC236}">
                <a16:creationId xmlns:a16="http://schemas.microsoft.com/office/drawing/2014/main" id="{75820691-D881-4679-88AC-7D01113E8526}"/>
              </a:ext>
            </a:extLst>
          </p:cNvPr>
          <p:cNvSpPr/>
          <p:nvPr/>
        </p:nvSpPr>
        <p:spPr>
          <a:xfrm>
            <a:off x="9828603" y="4040995"/>
            <a:ext cx="640727" cy="707886"/>
          </a:xfrm>
          <a:prstGeom prst="rect">
            <a:avLst/>
          </a:prstGeom>
        </p:spPr>
        <p:txBody>
          <a:bodyPr wrap="square">
            <a:spAutoFit/>
          </a:bodyPr>
          <a:lstStyle/>
          <a:p>
            <a:r>
              <a:rPr lang="en-GB" sz="4000" b="1" dirty="0">
                <a:solidFill>
                  <a:srgbClr val="FF0000"/>
                </a:solidFill>
                <a:latin typeface="Calibri" panose="020F0502020204030204" pitchFamily="34" charset="0"/>
              </a:rPr>
              <a:t>0</a:t>
            </a:r>
          </a:p>
        </p:txBody>
      </p:sp>
      <p:sp>
        <p:nvSpPr>
          <p:cNvPr id="14" name="Rectangle 13">
            <a:extLst>
              <a:ext uri="{FF2B5EF4-FFF2-40B4-BE49-F238E27FC236}">
                <a16:creationId xmlns:a16="http://schemas.microsoft.com/office/drawing/2014/main" id="{77B41CB1-7DC1-4DA0-BF70-CC9506DD0284}"/>
              </a:ext>
            </a:extLst>
          </p:cNvPr>
          <p:cNvSpPr/>
          <p:nvPr/>
        </p:nvSpPr>
        <p:spPr>
          <a:xfrm>
            <a:off x="6857502" y="5042914"/>
            <a:ext cx="640727" cy="707886"/>
          </a:xfrm>
          <a:prstGeom prst="rect">
            <a:avLst/>
          </a:prstGeom>
        </p:spPr>
        <p:txBody>
          <a:bodyPr wrap="square">
            <a:spAutoFit/>
          </a:bodyPr>
          <a:lstStyle/>
          <a:p>
            <a:r>
              <a:rPr lang="en-GB" sz="4000" b="1" dirty="0">
                <a:solidFill>
                  <a:srgbClr val="FF0000"/>
                </a:solidFill>
                <a:latin typeface="Calibri" panose="020F0502020204030204" pitchFamily="34" charset="0"/>
              </a:rPr>
              <a:t>2</a:t>
            </a:r>
          </a:p>
        </p:txBody>
      </p:sp>
      <p:sp>
        <p:nvSpPr>
          <p:cNvPr id="15" name="Rectangle 14">
            <a:extLst>
              <a:ext uri="{FF2B5EF4-FFF2-40B4-BE49-F238E27FC236}">
                <a16:creationId xmlns:a16="http://schemas.microsoft.com/office/drawing/2014/main" id="{3E0A0DB6-F912-4AF1-AE1D-73258D1EBD05}"/>
              </a:ext>
            </a:extLst>
          </p:cNvPr>
          <p:cNvSpPr/>
          <p:nvPr/>
        </p:nvSpPr>
        <p:spPr>
          <a:xfrm>
            <a:off x="9828603" y="5042914"/>
            <a:ext cx="640727" cy="707886"/>
          </a:xfrm>
          <a:prstGeom prst="rect">
            <a:avLst/>
          </a:prstGeom>
        </p:spPr>
        <p:txBody>
          <a:bodyPr wrap="square">
            <a:spAutoFit/>
          </a:bodyPr>
          <a:lstStyle/>
          <a:p>
            <a:r>
              <a:rPr lang="en-GB" sz="4000" b="1" dirty="0">
                <a:solidFill>
                  <a:srgbClr val="FF0000"/>
                </a:solidFill>
                <a:latin typeface="Calibri" panose="020F0502020204030204" pitchFamily="34" charset="0"/>
              </a:rPr>
              <a:t>1</a:t>
            </a:r>
          </a:p>
        </p:txBody>
      </p:sp>
      <p:sp>
        <p:nvSpPr>
          <p:cNvPr id="16" name="Rectangle 15">
            <a:extLst>
              <a:ext uri="{FF2B5EF4-FFF2-40B4-BE49-F238E27FC236}">
                <a16:creationId xmlns:a16="http://schemas.microsoft.com/office/drawing/2014/main" id="{0D4213AE-684B-47DA-8BD4-04918399946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2862219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7FAC6E-1941-4498-825A-F61692905034}"/>
              </a:ext>
            </a:extLst>
          </p:cNvPr>
          <p:cNvSpPr/>
          <p:nvPr/>
        </p:nvSpPr>
        <p:spPr>
          <a:xfrm>
            <a:off x="103032" y="51516"/>
            <a:ext cx="6198172" cy="584775"/>
          </a:xfrm>
          <a:prstGeom prst="rect">
            <a:avLst/>
          </a:prstGeom>
        </p:spPr>
        <p:txBody>
          <a:bodyPr wrap="non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Write each word in the correct box.</a:t>
            </a:r>
          </a:p>
        </p:txBody>
      </p:sp>
      <p:pic>
        <p:nvPicPr>
          <p:cNvPr id="3" name="Picture 2" descr="https://app.doublestruck.eu/content/K2_REAS/HTML/Q/Q03Y3A11_files/img01.jpg">
            <a:extLst>
              <a:ext uri="{FF2B5EF4-FFF2-40B4-BE49-F238E27FC236}">
                <a16:creationId xmlns:a16="http://schemas.microsoft.com/office/drawing/2014/main" id="{7EF5CF6B-6A0D-4C6F-BC72-9767F0E1626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00006" y="738601"/>
            <a:ext cx="7418776" cy="805940"/>
          </a:xfrm>
          <a:prstGeom prst="rect">
            <a:avLst/>
          </a:prstGeom>
          <a:noFill/>
          <a:ln>
            <a:noFill/>
          </a:ln>
        </p:spPr>
      </p:pic>
      <p:pic>
        <p:nvPicPr>
          <p:cNvPr id="4" name="Picture 3" descr="https://app.doublestruck.eu/content/K2_REAS/HTML/Q/Q03Y3A11_files/img02.jpg">
            <a:extLst>
              <a:ext uri="{FF2B5EF4-FFF2-40B4-BE49-F238E27FC236}">
                <a16:creationId xmlns:a16="http://schemas.microsoft.com/office/drawing/2014/main" id="{AF5E014F-D489-4D71-849D-D020D5C35E92}"/>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82668" y="2069037"/>
            <a:ext cx="7336114" cy="4050362"/>
          </a:xfrm>
          <a:prstGeom prst="rect">
            <a:avLst/>
          </a:prstGeom>
          <a:noFill/>
          <a:ln>
            <a:noFill/>
          </a:ln>
        </p:spPr>
      </p:pic>
      <p:pic>
        <p:nvPicPr>
          <p:cNvPr id="6" name="Picture 8" descr="blue cube">
            <a:extLst>
              <a:ext uri="{FF2B5EF4-FFF2-40B4-BE49-F238E27FC236}">
                <a16:creationId xmlns:a16="http://schemas.microsoft.com/office/drawing/2014/main" id="{40510170-B7E2-4810-9902-FAC5BE3004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31961" y="2836557"/>
            <a:ext cx="2571470" cy="257147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9BFF6882-7260-432B-B530-136DA4A10CE3}"/>
              </a:ext>
            </a:extLst>
          </p:cNvPr>
          <p:cNvSpPr/>
          <p:nvPr/>
        </p:nvSpPr>
        <p:spPr>
          <a:xfrm>
            <a:off x="6303679" y="2210559"/>
            <a:ext cx="1650394" cy="584775"/>
          </a:xfrm>
          <a:prstGeom prst="rect">
            <a:avLst/>
          </a:prstGeom>
        </p:spPr>
        <p:txBody>
          <a:bodyPr wrap="square">
            <a:spAutoFit/>
          </a:bodyPr>
          <a:lstStyle/>
          <a:p>
            <a:r>
              <a:rPr lang="en-GB" sz="3200" b="1" dirty="0">
                <a:solidFill>
                  <a:srgbClr val="FF0000"/>
                </a:solidFill>
                <a:latin typeface="Calibri" panose="020F0502020204030204" pitchFamily="34" charset="0"/>
              </a:rPr>
              <a:t>faces</a:t>
            </a:r>
          </a:p>
        </p:txBody>
      </p:sp>
      <p:sp>
        <p:nvSpPr>
          <p:cNvPr id="8" name="Rectangle 7">
            <a:extLst>
              <a:ext uri="{FF2B5EF4-FFF2-40B4-BE49-F238E27FC236}">
                <a16:creationId xmlns:a16="http://schemas.microsoft.com/office/drawing/2014/main" id="{BAB41BF5-BEC3-48B8-8915-E26504A805F6}"/>
              </a:ext>
            </a:extLst>
          </p:cNvPr>
          <p:cNvSpPr/>
          <p:nvPr/>
        </p:nvSpPr>
        <p:spPr>
          <a:xfrm>
            <a:off x="6067117" y="3794929"/>
            <a:ext cx="2034707" cy="584775"/>
          </a:xfrm>
          <a:prstGeom prst="rect">
            <a:avLst/>
          </a:prstGeom>
        </p:spPr>
        <p:txBody>
          <a:bodyPr wrap="square">
            <a:spAutoFit/>
          </a:bodyPr>
          <a:lstStyle/>
          <a:p>
            <a:r>
              <a:rPr lang="en-GB" sz="3200" b="1" dirty="0">
                <a:solidFill>
                  <a:srgbClr val="FF0000"/>
                </a:solidFill>
                <a:latin typeface="Calibri" panose="020F0502020204030204" pitchFamily="34" charset="0"/>
              </a:rPr>
              <a:t>vertices</a:t>
            </a:r>
          </a:p>
        </p:txBody>
      </p:sp>
      <p:sp>
        <p:nvSpPr>
          <p:cNvPr id="9" name="Rectangle 8">
            <a:extLst>
              <a:ext uri="{FF2B5EF4-FFF2-40B4-BE49-F238E27FC236}">
                <a16:creationId xmlns:a16="http://schemas.microsoft.com/office/drawing/2014/main" id="{CD5A80F9-6697-46F4-8E86-1CEBAB96C820}"/>
              </a:ext>
            </a:extLst>
          </p:cNvPr>
          <p:cNvSpPr/>
          <p:nvPr/>
        </p:nvSpPr>
        <p:spPr>
          <a:xfrm>
            <a:off x="6191536" y="5400503"/>
            <a:ext cx="1842047" cy="584775"/>
          </a:xfrm>
          <a:prstGeom prst="rect">
            <a:avLst/>
          </a:prstGeom>
        </p:spPr>
        <p:txBody>
          <a:bodyPr wrap="square">
            <a:spAutoFit/>
          </a:bodyPr>
          <a:lstStyle/>
          <a:p>
            <a:r>
              <a:rPr lang="en-GB" sz="3200" b="1" dirty="0">
                <a:solidFill>
                  <a:srgbClr val="FF0000"/>
                </a:solidFill>
                <a:latin typeface="Calibri" panose="020F0502020204030204" pitchFamily="34" charset="0"/>
              </a:rPr>
              <a:t>edges</a:t>
            </a:r>
          </a:p>
        </p:txBody>
      </p:sp>
      <p:sp>
        <p:nvSpPr>
          <p:cNvPr id="10" name="Rectangle 9">
            <a:extLst>
              <a:ext uri="{FF2B5EF4-FFF2-40B4-BE49-F238E27FC236}">
                <a16:creationId xmlns:a16="http://schemas.microsoft.com/office/drawing/2014/main" id="{D1D8B611-592E-468F-AC23-5D89CD44E02E}"/>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99100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086DA5-7730-48C7-A80F-49917B7265AE}"/>
              </a:ext>
            </a:extLst>
          </p:cNvPr>
          <p:cNvPicPr>
            <a:picLocks noChangeAspect="1"/>
          </p:cNvPicPr>
          <p:nvPr/>
        </p:nvPicPr>
        <p:blipFill>
          <a:blip r:embed="rId3"/>
          <a:stretch>
            <a:fillRect/>
          </a:stretch>
        </p:blipFill>
        <p:spPr>
          <a:xfrm>
            <a:off x="116895" y="616841"/>
            <a:ext cx="11958210" cy="4519139"/>
          </a:xfrm>
          <a:prstGeom prst="rect">
            <a:avLst/>
          </a:prstGeom>
        </p:spPr>
      </p:pic>
      <p:sp>
        <p:nvSpPr>
          <p:cNvPr id="2" name="Rectangle 1">
            <a:extLst>
              <a:ext uri="{FF2B5EF4-FFF2-40B4-BE49-F238E27FC236}">
                <a16:creationId xmlns:a16="http://schemas.microsoft.com/office/drawing/2014/main" id="{E53EEC2F-E292-44A2-8D85-49DF2AFDE1E8}"/>
              </a:ext>
            </a:extLst>
          </p:cNvPr>
          <p:cNvSpPr/>
          <p:nvPr/>
        </p:nvSpPr>
        <p:spPr>
          <a:xfrm>
            <a:off x="56123" y="50000"/>
            <a:ext cx="12192000" cy="1077218"/>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The table shows information about three solid shapes. </a:t>
            </a:r>
          </a:p>
          <a:p>
            <a:r>
              <a:rPr lang="en-GB" sz="3200" b="1" dirty="0">
                <a:latin typeface="Calibri" panose="020F0502020204030204" pitchFamily="34" charset="0"/>
                <a:ea typeface="Calibri" panose="020F0502020204030204" pitchFamily="34" charset="0"/>
                <a:cs typeface="Times New Roman" panose="02020603050405020304" pitchFamily="18" charset="0"/>
              </a:rPr>
              <a:t>Complete the table. </a:t>
            </a:r>
            <a:endParaRPr lang="en-GB" sz="3200" b="1" dirty="0">
              <a:latin typeface="Calibri" panose="020F0502020204030204" pitchFamily="34" charset="0"/>
            </a:endParaRPr>
          </a:p>
        </p:txBody>
      </p:sp>
      <p:pic>
        <p:nvPicPr>
          <p:cNvPr id="4" name="Picture 8" descr="blue cube">
            <a:extLst>
              <a:ext uri="{FF2B5EF4-FFF2-40B4-BE49-F238E27FC236}">
                <a16:creationId xmlns:a16="http://schemas.microsoft.com/office/drawing/2014/main" id="{A507A736-BF7A-4FDD-8BA9-67688AFFFF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6194" y="1694059"/>
            <a:ext cx="1277103" cy="127710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6" descr="blue triangular cylinder">
            <a:extLst>
              <a:ext uri="{FF2B5EF4-FFF2-40B4-BE49-F238E27FC236}">
                <a16:creationId xmlns:a16="http://schemas.microsoft.com/office/drawing/2014/main" id="{A3FCF5A9-5A16-48F9-86F8-2DE87F40DF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00436" y="2886364"/>
            <a:ext cx="1344319" cy="105529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4" descr="blue square pyramid">
            <a:extLst>
              <a:ext uri="{FF2B5EF4-FFF2-40B4-BE49-F238E27FC236}">
                <a16:creationId xmlns:a16="http://schemas.microsoft.com/office/drawing/2014/main" id="{5ABE14F8-208F-45A6-A596-09D6A0CB44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44212" y="3941655"/>
            <a:ext cx="1209887" cy="153924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61DFC558-F4D8-4E92-9C9C-DA90F3A2DCE4}"/>
              </a:ext>
            </a:extLst>
          </p:cNvPr>
          <p:cNvSpPr/>
          <p:nvPr/>
        </p:nvSpPr>
        <p:spPr>
          <a:xfrm>
            <a:off x="10015995" y="2044770"/>
            <a:ext cx="642011" cy="707886"/>
          </a:xfrm>
          <a:prstGeom prst="rect">
            <a:avLst/>
          </a:prstGeom>
        </p:spPr>
        <p:txBody>
          <a:bodyPr wrap="square">
            <a:spAutoFit/>
          </a:bodyPr>
          <a:lstStyle/>
          <a:p>
            <a:r>
              <a:rPr lang="en-GB" sz="4000" b="1" dirty="0">
                <a:solidFill>
                  <a:srgbClr val="FF0000"/>
                </a:solidFill>
                <a:latin typeface="Calibri" panose="020F0502020204030204" pitchFamily="34" charset="0"/>
              </a:rPr>
              <a:t>8</a:t>
            </a:r>
          </a:p>
        </p:txBody>
      </p:sp>
      <p:sp>
        <p:nvSpPr>
          <p:cNvPr id="8" name="Rectangle 7">
            <a:extLst>
              <a:ext uri="{FF2B5EF4-FFF2-40B4-BE49-F238E27FC236}">
                <a16:creationId xmlns:a16="http://schemas.microsoft.com/office/drawing/2014/main" id="{9991F31D-0FA7-4D00-9DD4-D83B6A4A191D}"/>
              </a:ext>
            </a:extLst>
          </p:cNvPr>
          <p:cNvSpPr/>
          <p:nvPr/>
        </p:nvSpPr>
        <p:spPr>
          <a:xfrm>
            <a:off x="6216909" y="3038899"/>
            <a:ext cx="642011" cy="707886"/>
          </a:xfrm>
          <a:prstGeom prst="rect">
            <a:avLst/>
          </a:prstGeom>
        </p:spPr>
        <p:txBody>
          <a:bodyPr wrap="square">
            <a:spAutoFit/>
          </a:bodyPr>
          <a:lstStyle/>
          <a:p>
            <a:r>
              <a:rPr lang="en-GB" sz="4000" b="1" dirty="0">
                <a:solidFill>
                  <a:srgbClr val="FF0000"/>
                </a:solidFill>
                <a:latin typeface="Calibri" panose="020F0502020204030204" pitchFamily="34" charset="0"/>
              </a:rPr>
              <a:t>5</a:t>
            </a:r>
          </a:p>
        </p:txBody>
      </p:sp>
      <p:sp>
        <p:nvSpPr>
          <p:cNvPr id="9" name="Rectangle 8">
            <a:extLst>
              <a:ext uri="{FF2B5EF4-FFF2-40B4-BE49-F238E27FC236}">
                <a16:creationId xmlns:a16="http://schemas.microsoft.com/office/drawing/2014/main" id="{B10221F0-BAB1-4E11-A109-ACFB1D1BAA76}"/>
              </a:ext>
            </a:extLst>
          </p:cNvPr>
          <p:cNvSpPr/>
          <p:nvPr/>
        </p:nvSpPr>
        <p:spPr>
          <a:xfrm>
            <a:off x="10015995" y="3060066"/>
            <a:ext cx="642011" cy="707886"/>
          </a:xfrm>
          <a:prstGeom prst="rect">
            <a:avLst/>
          </a:prstGeom>
        </p:spPr>
        <p:txBody>
          <a:bodyPr wrap="square">
            <a:spAutoFit/>
          </a:bodyPr>
          <a:lstStyle/>
          <a:p>
            <a:r>
              <a:rPr lang="en-GB" sz="4000" b="1" dirty="0">
                <a:solidFill>
                  <a:srgbClr val="FF0000"/>
                </a:solidFill>
                <a:latin typeface="Calibri" panose="020F0502020204030204" pitchFamily="34" charset="0"/>
              </a:rPr>
              <a:t>6</a:t>
            </a:r>
          </a:p>
        </p:txBody>
      </p:sp>
      <p:sp>
        <p:nvSpPr>
          <p:cNvPr id="10" name="Rectangle 9">
            <a:extLst>
              <a:ext uri="{FF2B5EF4-FFF2-40B4-BE49-F238E27FC236}">
                <a16:creationId xmlns:a16="http://schemas.microsoft.com/office/drawing/2014/main" id="{FD994E7D-48B9-48FC-AD3C-F0B8D2BC2D9A}"/>
              </a:ext>
            </a:extLst>
          </p:cNvPr>
          <p:cNvSpPr/>
          <p:nvPr/>
        </p:nvSpPr>
        <p:spPr>
          <a:xfrm>
            <a:off x="6216909" y="4171191"/>
            <a:ext cx="642011" cy="707886"/>
          </a:xfrm>
          <a:prstGeom prst="rect">
            <a:avLst/>
          </a:prstGeom>
        </p:spPr>
        <p:txBody>
          <a:bodyPr wrap="square">
            <a:spAutoFit/>
          </a:bodyPr>
          <a:lstStyle/>
          <a:p>
            <a:r>
              <a:rPr lang="en-GB" sz="4000" b="1" dirty="0">
                <a:solidFill>
                  <a:srgbClr val="FF0000"/>
                </a:solidFill>
                <a:latin typeface="Calibri" panose="020F0502020204030204" pitchFamily="34" charset="0"/>
              </a:rPr>
              <a:t>5</a:t>
            </a:r>
          </a:p>
        </p:txBody>
      </p:sp>
      <p:sp>
        <p:nvSpPr>
          <p:cNvPr id="11" name="Rectangle 10">
            <a:extLst>
              <a:ext uri="{FF2B5EF4-FFF2-40B4-BE49-F238E27FC236}">
                <a16:creationId xmlns:a16="http://schemas.microsoft.com/office/drawing/2014/main" id="{BEE8A0EA-3029-4A65-A395-AC3696E4D360}"/>
              </a:ext>
            </a:extLst>
          </p:cNvPr>
          <p:cNvSpPr/>
          <p:nvPr/>
        </p:nvSpPr>
        <p:spPr>
          <a:xfrm>
            <a:off x="10015995" y="4192358"/>
            <a:ext cx="642011" cy="707886"/>
          </a:xfrm>
          <a:prstGeom prst="rect">
            <a:avLst/>
          </a:prstGeom>
        </p:spPr>
        <p:txBody>
          <a:bodyPr wrap="square">
            <a:spAutoFit/>
          </a:bodyPr>
          <a:lstStyle/>
          <a:p>
            <a:r>
              <a:rPr lang="en-GB" sz="4000" b="1" dirty="0">
                <a:solidFill>
                  <a:srgbClr val="FF0000"/>
                </a:solidFill>
                <a:latin typeface="Calibri" panose="020F0502020204030204" pitchFamily="34" charset="0"/>
              </a:rPr>
              <a:t>5</a:t>
            </a:r>
          </a:p>
        </p:txBody>
      </p:sp>
      <p:sp>
        <p:nvSpPr>
          <p:cNvPr id="13" name="Rectangle 12">
            <a:extLst>
              <a:ext uri="{FF2B5EF4-FFF2-40B4-BE49-F238E27FC236}">
                <a16:creationId xmlns:a16="http://schemas.microsoft.com/office/drawing/2014/main" id="{D085B686-D412-4772-9161-56D239C6BBE9}"/>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94184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B75ACC-D543-41FD-8709-6C3F58CC0A38}"/>
              </a:ext>
            </a:extLst>
          </p:cNvPr>
          <p:cNvPicPr>
            <a:picLocks noChangeAspect="1"/>
          </p:cNvPicPr>
          <p:nvPr/>
        </p:nvPicPr>
        <p:blipFill>
          <a:blip r:embed="rId3"/>
          <a:stretch>
            <a:fillRect/>
          </a:stretch>
        </p:blipFill>
        <p:spPr>
          <a:xfrm>
            <a:off x="126170" y="631645"/>
            <a:ext cx="11966159" cy="4470072"/>
          </a:xfrm>
          <a:prstGeom prst="rect">
            <a:avLst/>
          </a:prstGeom>
        </p:spPr>
      </p:pic>
      <p:sp>
        <p:nvSpPr>
          <p:cNvPr id="2" name="Rectangle 1">
            <a:extLst>
              <a:ext uri="{FF2B5EF4-FFF2-40B4-BE49-F238E27FC236}">
                <a16:creationId xmlns:a16="http://schemas.microsoft.com/office/drawing/2014/main" id="{09EF0A6A-3AB1-451A-9D80-C13F86E8C04C}"/>
              </a:ext>
            </a:extLst>
          </p:cNvPr>
          <p:cNvSpPr/>
          <p:nvPr/>
        </p:nvSpPr>
        <p:spPr>
          <a:xfrm>
            <a:off x="115909" y="51516"/>
            <a:ext cx="12192001" cy="1077218"/>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The table shows information about three solid shapes. </a:t>
            </a:r>
          </a:p>
          <a:p>
            <a:r>
              <a:rPr lang="en-GB" sz="3200" b="1" dirty="0">
                <a:latin typeface="Calibri" panose="020F0502020204030204" pitchFamily="34" charset="0"/>
                <a:ea typeface="Calibri" panose="020F0502020204030204" pitchFamily="34" charset="0"/>
                <a:cs typeface="Times New Roman" panose="02020603050405020304" pitchFamily="18" charset="0"/>
              </a:rPr>
              <a:t>Complete the table.</a:t>
            </a:r>
            <a:endParaRPr lang="en-GB" sz="3200" b="1" dirty="0">
              <a:latin typeface="Calibri" panose="020F0502020204030204" pitchFamily="34" charset="0"/>
            </a:endParaRPr>
          </a:p>
        </p:txBody>
      </p:sp>
      <p:pic>
        <p:nvPicPr>
          <p:cNvPr id="4" name="Picture 10" descr="blue cuboid">
            <a:extLst>
              <a:ext uri="{FF2B5EF4-FFF2-40B4-BE49-F238E27FC236}">
                <a16:creationId xmlns:a16="http://schemas.microsoft.com/office/drawing/2014/main" id="{3E37463C-BAF1-4BDA-A339-00FE9A3AAC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7907" y="1780394"/>
            <a:ext cx="1274814" cy="10772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6" descr="blue triangular cylinder">
            <a:extLst>
              <a:ext uri="{FF2B5EF4-FFF2-40B4-BE49-F238E27FC236}">
                <a16:creationId xmlns:a16="http://schemas.microsoft.com/office/drawing/2014/main" id="{5EFE1ABC-9C1D-4FF0-AD2F-96224BA805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00436" y="2886364"/>
            <a:ext cx="1344319" cy="105529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2" descr="blue triangular pyramid">
            <a:extLst>
              <a:ext uri="{FF2B5EF4-FFF2-40B4-BE49-F238E27FC236}">
                <a16:creationId xmlns:a16="http://schemas.microsoft.com/office/drawing/2014/main" id="{2FF97825-CFA4-4AC3-A622-806007A3DE8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04019" y="3903384"/>
            <a:ext cx="1083591" cy="118557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CC185892-076E-4393-AB2C-0833BDC0497F}"/>
              </a:ext>
            </a:extLst>
          </p:cNvPr>
          <p:cNvSpPr/>
          <p:nvPr/>
        </p:nvSpPr>
        <p:spPr>
          <a:xfrm>
            <a:off x="10015995" y="2044770"/>
            <a:ext cx="642011" cy="707886"/>
          </a:xfrm>
          <a:prstGeom prst="rect">
            <a:avLst/>
          </a:prstGeom>
        </p:spPr>
        <p:txBody>
          <a:bodyPr wrap="square">
            <a:spAutoFit/>
          </a:bodyPr>
          <a:lstStyle/>
          <a:p>
            <a:r>
              <a:rPr lang="en-GB" sz="4000" b="1" dirty="0">
                <a:solidFill>
                  <a:srgbClr val="FF0000"/>
                </a:solidFill>
                <a:latin typeface="Calibri" panose="020F0502020204030204" pitchFamily="34" charset="0"/>
              </a:rPr>
              <a:t>8</a:t>
            </a:r>
          </a:p>
        </p:txBody>
      </p:sp>
      <p:sp>
        <p:nvSpPr>
          <p:cNvPr id="8" name="Rectangle 7">
            <a:extLst>
              <a:ext uri="{FF2B5EF4-FFF2-40B4-BE49-F238E27FC236}">
                <a16:creationId xmlns:a16="http://schemas.microsoft.com/office/drawing/2014/main" id="{50C8CCF3-7194-405A-9C33-2D61DF392E9F}"/>
              </a:ext>
            </a:extLst>
          </p:cNvPr>
          <p:cNvSpPr/>
          <p:nvPr/>
        </p:nvSpPr>
        <p:spPr>
          <a:xfrm>
            <a:off x="6216909" y="3038899"/>
            <a:ext cx="642011" cy="707886"/>
          </a:xfrm>
          <a:prstGeom prst="rect">
            <a:avLst/>
          </a:prstGeom>
        </p:spPr>
        <p:txBody>
          <a:bodyPr wrap="square">
            <a:spAutoFit/>
          </a:bodyPr>
          <a:lstStyle/>
          <a:p>
            <a:r>
              <a:rPr lang="en-GB" sz="4000" b="1" dirty="0">
                <a:solidFill>
                  <a:srgbClr val="FF0000"/>
                </a:solidFill>
                <a:latin typeface="Calibri" panose="020F0502020204030204" pitchFamily="34" charset="0"/>
              </a:rPr>
              <a:t>9</a:t>
            </a:r>
          </a:p>
        </p:txBody>
      </p:sp>
      <p:sp>
        <p:nvSpPr>
          <p:cNvPr id="9" name="Rectangle 8">
            <a:extLst>
              <a:ext uri="{FF2B5EF4-FFF2-40B4-BE49-F238E27FC236}">
                <a16:creationId xmlns:a16="http://schemas.microsoft.com/office/drawing/2014/main" id="{0D28B587-0D3C-406B-850B-C8F96D87DC08}"/>
              </a:ext>
            </a:extLst>
          </p:cNvPr>
          <p:cNvSpPr/>
          <p:nvPr/>
        </p:nvSpPr>
        <p:spPr>
          <a:xfrm>
            <a:off x="10015995" y="3060066"/>
            <a:ext cx="642011" cy="707886"/>
          </a:xfrm>
          <a:prstGeom prst="rect">
            <a:avLst/>
          </a:prstGeom>
        </p:spPr>
        <p:txBody>
          <a:bodyPr wrap="square">
            <a:spAutoFit/>
          </a:bodyPr>
          <a:lstStyle/>
          <a:p>
            <a:r>
              <a:rPr lang="en-GB" sz="4000" b="1" dirty="0">
                <a:solidFill>
                  <a:srgbClr val="FF0000"/>
                </a:solidFill>
                <a:latin typeface="Calibri" panose="020F0502020204030204" pitchFamily="34" charset="0"/>
              </a:rPr>
              <a:t>6</a:t>
            </a:r>
          </a:p>
        </p:txBody>
      </p:sp>
      <p:sp>
        <p:nvSpPr>
          <p:cNvPr id="10" name="Rectangle 9">
            <a:extLst>
              <a:ext uri="{FF2B5EF4-FFF2-40B4-BE49-F238E27FC236}">
                <a16:creationId xmlns:a16="http://schemas.microsoft.com/office/drawing/2014/main" id="{FC61C9F6-915B-4558-955B-9AD3399A3BA9}"/>
              </a:ext>
            </a:extLst>
          </p:cNvPr>
          <p:cNvSpPr/>
          <p:nvPr/>
        </p:nvSpPr>
        <p:spPr>
          <a:xfrm>
            <a:off x="6216909" y="4171191"/>
            <a:ext cx="642011" cy="707886"/>
          </a:xfrm>
          <a:prstGeom prst="rect">
            <a:avLst/>
          </a:prstGeom>
        </p:spPr>
        <p:txBody>
          <a:bodyPr wrap="square">
            <a:spAutoFit/>
          </a:bodyPr>
          <a:lstStyle/>
          <a:p>
            <a:r>
              <a:rPr lang="en-GB" sz="4000" b="1" dirty="0">
                <a:solidFill>
                  <a:srgbClr val="FF0000"/>
                </a:solidFill>
                <a:latin typeface="Calibri" panose="020F0502020204030204" pitchFamily="34" charset="0"/>
              </a:rPr>
              <a:t>6</a:t>
            </a:r>
          </a:p>
        </p:txBody>
      </p:sp>
      <p:sp>
        <p:nvSpPr>
          <p:cNvPr id="11" name="Rectangle 10">
            <a:extLst>
              <a:ext uri="{FF2B5EF4-FFF2-40B4-BE49-F238E27FC236}">
                <a16:creationId xmlns:a16="http://schemas.microsoft.com/office/drawing/2014/main" id="{0946F8C4-A60E-4A87-B620-161C37B8DC04}"/>
              </a:ext>
            </a:extLst>
          </p:cNvPr>
          <p:cNvSpPr/>
          <p:nvPr/>
        </p:nvSpPr>
        <p:spPr>
          <a:xfrm>
            <a:off x="10015995" y="4192358"/>
            <a:ext cx="642011" cy="707886"/>
          </a:xfrm>
          <a:prstGeom prst="rect">
            <a:avLst/>
          </a:prstGeom>
        </p:spPr>
        <p:txBody>
          <a:bodyPr wrap="square">
            <a:spAutoFit/>
          </a:bodyPr>
          <a:lstStyle/>
          <a:p>
            <a:r>
              <a:rPr lang="en-GB" sz="4000" b="1" dirty="0">
                <a:solidFill>
                  <a:srgbClr val="FF0000"/>
                </a:solidFill>
                <a:latin typeface="Calibri" panose="020F0502020204030204" pitchFamily="34" charset="0"/>
              </a:rPr>
              <a:t>4</a:t>
            </a:r>
          </a:p>
        </p:txBody>
      </p:sp>
      <p:sp>
        <p:nvSpPr>
          <p:cNvPr id="13" name="Rectangle 12">
            <a:extLst>
              <a:ext uri="{FF2B5EF4-FFF2-40B4-BE49-F238E27FC236}">
                <a16:creationId xmlns:a16="http://schemas.microsoft.com/office/drawing/2014/main" id="{46F01BAF-EB46-4C3C-8959-0E88605AE189}"/>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8046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8EACE7-D219-4AB4-B3B6-F52703818A05}"/>
              </a:ext>
            </a:extLst>
          </p:cNvPr>
          <p:cNvSpPr/>
          <p:nvPr/>
        </p:nvSpPr>
        <p:spPr>
          <a:xfrm>
            <a:off x="115911" y="51516"/>
            <a:ext cx="3558346" cy="584775"/>
          </a:xfrm>
          <a:prstGeom prst="rect">
            <a:avLst/>
          </a:prstGeom>
        </p:spPr>
        <p:txBody>
          <a:bodyPr wrap="non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Complete the table.</a:t>
            </a:r>
          </a:p>
        </p:txBody>
      </p:sp>
      <p:pic>
        <p:nvPicPr>
          <p:cNvPr id="3" name="Picture 2">
            <a:extLst>
              <a:ext uri="{FF2B5EF4-FFF2-40B4-BE49-F238E27FC236}">
                <a16:creationId xmlns:a16="http://schemas.microsoft.com/office/drawing/2014/main" id="{7D70F85D-2225-4EF7-A798-368544A32F8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078312" y="869855"/>
            <a:ext cx="9682991" cy="5704581"/>
          </a:xfrm>
          <a:prstGeom prst="rect">
            <a:avLst/>
          </a:prstGeom>
          <a:noFill/>
          <a:ln>
            <a:noFill/>
          </a:ln>
        </p:spPr>
      </p:pic>
      <p:pic>
        <p:nvPicPr>
          <p:cNvPr id="5" name="Picture 10" descr="blue cuboid">
            <a:extLst>
              <a:ext uri="{FF2B5EF4-FFF2-40B4-BE49-F238E27FC236}">
                <a16:creationId xmlns:a16="http://schemas.microsoft.com/office/drawing/2014/main" id="{B22B138D-DEB8-4233-B159-BA5307A1FA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0270" y="2644927"/>
            <a:ext cx="1274814" cy="107721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F80813D0-A233-4A0A-B9AE-BDF1792F733C}"/>
              </a:ext>
            </a:extLst>
          </p:cNvPr>
          <p:cNvSpPr/>
          <p:nvPr/>
        </p:nvSpPr>
        <p:spPr>
          <a:xfrm>
            <a:off x="8624516" y="2954625"/>
            <a:ext cx="642011" cy="707886"/>
          </a:xfrm>
          <a:prstGeom prst="rect">
            <a:avLst/>
          </a:prstGeom>
        </p:spPr>
        <p:txBody>
          <a:bodyPr wrap="square">
            <a:spAutoFit/>
          </a:bodyPr>
          <a:lstStyle/>
          <a:p>
            <a:r>
              <a:rPr lang="en-GB" sz="4000" b="1" dirty="0">
                <a:solidFill>
                  <a:srgbClr val="FF0000"/>
                </a:solidFill>
                <a:latin typeface="Calibri" panose="020F0502020204030204" pitchFamily="34" charset="0"/>
              </a:rPr>
              <a:t>8</a:t>
            </a:r>
          </a:p>
        </p:txBody>
      </p:sp>
      <p:sp>
        <p:nvSpPr>
          <p:cNvPr id="7" name="Rectangle 6">
            <a:extLst>
              <a:ext uri="{FF2B5EF4-FFF2-40B4-BE49-F238E27FC236}">
                <a16:creationId xmlns:a16="http://schemas.microsoft.com/office/drawing/2014/main" id="{17F7EF11-AA46-458F-BBC6-20D8D4097E11}"/>
              </a:ext>
            </a:extLst>
          </p:cNvPr>
          <p:cNvSpPr/>
          <p:nvPr/>
        </p:nvSpPr>
        <p:spPr>
          <a:xfrm>
            <a:off x="10434704" y="2954625"/>
            <a:ext cx="1072235" cy="707886"/>
          </a:xfrm>
          <a:prstGeom prst="rect">
            <a:avLst/>
          </a:prstGeom>
        </p:spPr>
        <p:txBody>
          <a:bodyPr wrap="square">
            <a:spAutoFit/>
          </a:bodyPr>
          <a:lstStyle/>
          <a:p>
            <a:r>
              <a:rPr lang="en-GB" sz="4000" b="1" dirty="0">
                <a:solidFill>
                  <a:srgbClr val="FF0000"/>
                </a:solidFill>
                <a:latin typeface="Calibri" panose="020F0502020204030204" pitchFamily="34" charset="0"/>
              </a:rPr>
              <a:t>12</a:t>
            </a:r>
          </a:p>
        </p:txBody>
      </p:sp>
      <p:pic>
        <p:nvPicPr>
          <p:cNvPr id="8" name="Picture 16" descr="blue triangular cylinder">
            <a:extLst>
              <a:ext uri="{FF2B5EF4-FFF2-40B4-BE49-F238E27FC236}">
                <a16:creationId xmlns:a16="http://schemas.microsoft.com/office/drawing/2014/main" id="{27AE6459-717E-4BC0-940E-C08D3554F2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5517" y="4059181"/>
            <a:ext cx="1344319" cy="105529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4" descr="blue square pyramid">
            <a:extLst>
              <a:ext uri="{FF2B5EF4-FFF2-40B4-BE49-F238E27FC236}">
                <a16:creationId xmlns:a16="http://schemas.microsoft.com/office/drawing/2014/main" id="{9EA89DC8-BEFD-4048-A65F-491C4145E7C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2732" y="5131978"/>
            <a:ext cx="1209887" cy="1539247"/>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E37048C9-73C1-4583-A9D1-3B09AE255849}"/>
              </a:ext>
            </a:extLst>
          </p:cNvPr>
          <p:cNvSpPr/>
          <p:nvPr/>
        </p:nvSpPr>
        <p:spPr>
          <a:xfrm>
            <a:off x="6737947" y="4213005"/>
            <a:ext cx="696523" cy="707886"/>
          </a:xfrm>
          <a:prstGeom prst="rect">
            <a:avLst/>
          </a:prstGeom>
        </p:spPr>
        <p:txBody>
          <a:bodyPr wrap="square">
            <a:spAutoFit/>
          </a:bodyPr>
          <a:lstStyle/>
          <a:p>
            <a:r>
              <a:rPr lang="en-GB" sz="4000" b="1" dirty="0">
                <a:solidFill>
                  <a:srgbClr val="FF0000"/>
                </a:solidFill>
                <a:latin typeface="Calibri" panose="020F0502020204030204" pitchFamily="34" charset="0"/>
              </a:rPr>
              <a:t>5</a:t>
            </a:r>
          </a:p>
        </p:txBody>
      </p:sp>
      <p:sp>
        <p:nvSpPr>
          <p:cNvPr id="11" name="Rectangle 10">
            <a:extLst>
              <a:ext uri="{FF2B5EF4-FFF2-40B4-BE49-F238E27FC236}">
                <a16:creationId xmlns:a16="http://schemas.microsoft.com/office/drawing/2014/main" id="{FDB7F5C0-5867-4B4F-B002-94D80A749912}"/>
              </a:ext>
            </a:extLst>
          </p:cNvPr>
          <p:cNvSpPr/>
          <p:nvPr/>
        </p:nvSpPr>
        <p:spPr>
          <a:xfrm>
            <a:off x="10550425" y="4232883"/>
            <a:ext cx="642011" cy="707886"/>
          </a:xfrm>
          <a:prstGeom prst="rect">
            <a:avLst/>
          </a:prstGeom>
        </p:spPr>
        <p:txBody>
          <a:bodyPr wrap="square">
            <a:spAutoFit/>
          </a:bodyPr>
          <a:lstStyle/>
          <a:p>
            <a:r>
              <a:rPr lang="en-GB" sz="4000" b="1" dirty="0">
                <a:solidFill>
                  <a:srgbClr val="FF0000"/>
                </a:solidFill>
                <a:latin typeface="Calibri" panose="020F0502020204030204" pitchFamily="34" charset="0"/>
              </a:rPr>
              <a:t>9</a:t>
            </a:r>
          </a:p>
        </p:txBody>
      </p:sp>
      <p:sp>
        <p:nvSpPr>
          <p:cNvPr id="12" name="Rectangle 11">
            <a:extLst>
              <a:ext uri="{FF2B5EF4-FFF2-40B4-BE49-F238E27FC236}">
                <a16:creationId xmlns:a16="http://schemas.microsoft.com/office/drawing/2014/main" id="{724AFA73-2699-4773-B429-1883B14CC05B}"/>
              </a:ext>
            </a:extLst>
          </p:cNvPr>
          <p:cNvSpPr/>
          <p:nvPr/>
        </p:nvSpPr>
        <p:spPr>
          <a:xfrm>
            <a:off x="6737947" y="5527780"/>
            <a:ext cx="696523" cy="707886"/>
          </a:xfrm>
          <a:prstGeom prst="rect">
            <a:avLst/>
          </a:prstGeom>
        </p:spPr>
        <p:txBody>
          <a:bodyPr wrap="square">
            <a:spAutoFit/>
          </a:bodyPr>
          <a:lstStyle/>
          <a:p>
            <a:r>
              <a:rPr lang="en-GB" sz="4000" b="1" dirty="0">
                <a:solidFill>
                  <a:srgbClr val="FF0000"/>
                </a:solidFill>
                <a:latin typeface="Calibri" panose="020F0502020204030204" pitchFamily="34" charset="0"/>
              </a:rPr>
              <a:t>5</a:t>
            </a:r>
          </a:p>
        </p:txBody>
      </p:sp>
      <p:sp>
        <p:nvSpPr>
          <p:cNvPr id="13" name="Rectangle 12">
            <a:extLst>
              <a:ext uri="{FF2B5EF4-FFF2-40B4-BE49-F238E27FC236}">
                <a16:creationId xmlns:a16="http://schemas.microsoft.com/office/drawing/2014/main" id="{C2E729F4-0A00-401C-9C88-FC5D3C0CEB55}"/>
              </a:ext>
            </a:extLst>
          </p:cNvPr>
          <p:cNvSpPr/>
          <p:nvPr/>
        </p:nvSpPr>
        <p:spPr>
          <a:xfrm>
            <a:off x="8624516" y="5527780"/>
            <a:ext cx="696523" cy="707886"/>
          </a:xfrm>
          <a:prstGeom prst="rect">
            <a:avLst/>
          </a:prstGeom>
        </p:spPr>
        <p:txBody>
          <a:bodyPr wrap="square">
            <a:spAutoFit/>
          </a:bodyPr>
          <a:lstStyle/>
          <a:p>
            <a:r>
              <a:rPr lang="en-GB" sz="4000" b="1" dirty="0">
                <a:solidFill>
                  <a:srgbClr val="FF0000"/>
                </a:solidFill>
                <a:latin typeface="Calibri" panose="020F0502020204030204" pitchFamily="34" charset="0"/>
              </a:rPr>
              <a:t>5</a:t>
            </a:r>
          </a:p>
        </p:txBody>
      </p:sp>
      <p:sp>
        <p:nvSpPr>
          <p:cNvPr id="14" name="Rectangle 13">
            <a:extLst>
              <a:ext uri="{FF2B5EF4-FFF2-40B4-BE49-F238E27FC236}">
                <a16:creationId xmlns:a16="http://schemas.microsoft.com/office/drawing/2014/main" id="{6503DB02-7098-4B64-8F7A-CDED97280E55}"/>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48410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1" grpId="0"/>
      <p:bldP spid="12" grpId="0"/>
      <p:bldP spid="13"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A5C1D0-0562-41B2-B9C8-6F16C6B6217B}"/>
              </a:ext>
            </a:extLst>
          </p:cNvPr>
          <p:cNvSpPr/>
          <p:nvPr/>
        </p:nvSpPr>
        <p:spPr>
          <a:xfrm>
            <a:off x="103032" y="51516"/>
            <a:ext cx="12192000" cy="4031873"/>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Jack has two square-based pyramids that are the same size. He sticks the square faces together to make a new 3-D shape. How many faces and how many edges does his new 3-D shape have?</a:t>
            </a:r>
          </a:p>
          <a:p>
            <a:pPr>
              <a:spcAft>
                <a:spcPts val="0"/>
              </a:spcAft>
            </a:pPr>
            <a:endParaRPr lang="en-GB" sz="3200" b="1"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  Faces: </a:t>
            </a:r>
          </a:p>
          <a:p>
            <a:pPr>
              <a:spcAft>
                <a:spcPts val="0"/>
              </a:spcAft>
            </a:pPr>
            <a:endParaRPr lang="en-GB" sz="3200" b="1"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en-GB" sz="3200" b="1"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  Edges: </a:t>
            </a:r>
          </a:p>
        </p:txBody>
      </p:sp>
      <p:pic>
        <p:nvPicPr>
          <p:cNvPr id="4" name="Picture 14" descr="blue square pyramid">
            <a:extLst>
              <a:ext uri="{FF2B5EF4-FFF2-40B4-BE49-F238E27FC236}">
                <a16:creationId xmlns:a16="http://schemas.microsoft.com/office/drawing/2014/main" id="{902CF634-1901-443A-A840-21990124DF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06580" y="1889753"/>
            <a:ext cx="1209887" cy="153924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4" descr="blue square pyramid">
            <a:extLst>
              <a:ext uri="{FF2B5EF4-FFF2-40B4-BE49-F238E27FC236}">
                <a16:creationId xmlns:a16="http://schemas.microsoft.com/office/drawing/2014/main" id="{25EA61C5-8739-4052-8654-D976B598AD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flipH="1">
            <a:off x="9706580" y="3640960"/>
            <a:ext cx="1209888" cy="153924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C69DD0B3-AE0C-4758-BD4F-E3068FA6EC80}"/>
              </a:ext>
            </a:extLst>
          </p:cNvPr>
          <p:cNvCxnSpPr/>
          <p:nvPr/>
        </p:nvCxnSpPr>
        <p:spPr>
          <a:xfrm>
            <a:off x="10311523" y="3155324"/>
            <a:ext cx="0" cy="734096"/>
          </a:xfrm>
          <a:prstGeom prst="straightConnector1">
            <a:avLst/>
          </a:prstGeom>
          <a:ln w="762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69E66B4D-4D34-4EDB-9629-D074CED860EA}"/>
              </a:ext>
            </a:extLst>
          </p:cNvPr>
          <p:cNvSpPr/>
          <p:nvPr/>
        </p:nvSpPr>
        <p:spPr>
          <a:xfrm>
            <a:off x="1502499" y="1951490"/>
            <a:ext cx="642011" cy="707886"/>
          </a:xfrm>
          <a:prstGeom prst="rect">
            <a:avLst/>
          </a:prstGeom>
        </p:spPr>
        <p:txBody>
          <a:bodyPr wrap="square">
            <a:spAutoFit/>
          </a:bodyPr>
          <a:lstStyle/>
          <a:p>
            <a:r>
              <a:rPr lang="en-GB" sz="4000" b="1" dirty="0">
                <a:solidFill>
                  <a:srgbClr val="FF0000"/>
                </a:solidFill>
                <a:latin typeface="Calibri" panose="020F0502020204030204" pitchFamily="34" charset="0"/>
              </a:rPr>
              <a:t>8</a:t>
            </a:r>
          </a:p>
        </p:txBody>
      </p:sp>
      <p:sp>
        <p:nvSpPr>
          <p:cNvPr id="9" name="Rectangle 8">
            <a:extLst>
              <a:ext uri="{FF2B5EF4-FFF2-40B4-BE49-F238E27FC236}">
                <a16:creationId xmlns:a16="http://schemas.microsoft.com/office/drawing/2014/main" id="{8650C8F0-99D0-4515-A8B5-7487A774A5C1}"/>
              </a:ext>
            </a:extLst>
          </p:cNvPr>
          <p:cNvSpPr/>
          <p:nvPr/>
        </p:nvSpPr>
        <p:spPr>
          <a:xfrm>
            <a:off x="1502498" y="3421751"/>
            <a:ext cx="957365" cy="707886"/>
          </a:xfrm>
          <a:prstGeom prst="rect">
            <a:avLst/>
          </a:prstGeom>
        </p:spPr>
        <p:txBody>
          <a:bodyPr wrap="square">
            <a:spAutoFit/>
          </a:bodyPr>
          <a:lstStyle/>
          <a:p>
            <a:r>
              <a:rPr lang="en-GB" sz="4000" b="1" dirty="0">
                <a:solidFill>
                  <a:srgbClr val="FF0000"/>
                </a:solidFill>
                <a:latin typeface="Calibri" panose="020F0502020204030204" pitchFamily="34" charset="0"/>
              </a:rPr>
              <a:t>12</a:t>
            </a:r>
          </a:p>
        </p:txBody>
      </p:sp>
      <p:sp>
        <p:nvSpPr>
          <p:cNvPr id="10" name="Rectangle 9">
            <a:extLst>
              <a:ext uri="{FF2B5EF4-FFF2-40B4-BE49-F238E27FC236}">
                <a16:creationId xmlns:a16="http://schemas.microsoft.com/office/drawing/2014/main" id="{FFA300F5-7871-42BD-A71D-7C2DA45C6642}"/>
              </a:ext>
            </a:extLst>
          </p:cNvPr>
          <p:cNvSpPr/>
          <p:nvPr/>
        </p:nvSpPr>
        <p:spPr>
          <a:xfrm>
            <a:off x="9061744" y="2074601"/>
            <a:ext cx="1209888" cy="584775"/>
          </a:xfrm>
          <a:prstGeom prst="rect">
            <a:avLst/>
          </a:prstGeom>
        </p:spPr>
        <p:txBody>
          <a:bodyPr wrap="square">
            <a:spAutoFit/>
          </a:bodyPr>
          <a:lstStyle/>
          <a:p>
            <a:r>
              <a:rPr lang="en-GB" sz="3200" b="1" dirty="0">
                <a:solidFill>
                  <a:srgbClr val="FF0000"/>
                </a:solidFill>
                <a:latin typeface="Calibri" panose="020F0502020204030204" pitchFamily="34" charset="0"/>
              </a:rPr>
              <a:t>4 top</a:t>
            </a:r>
          </a:p>
        </p:txBody>
      </p:sp>
      <p:sp>
        <p:nvSpPr>
          <p:cNvPr id="11" name="Rectangle 10">
            <a:extLst>
              <a:ext uri="{FF2B5EF4-FFF2-40B4-BE49-F238E27FC236}">
                <a16:creationId xmlns:a16="http://schemas.microsoft.com/office/drawing/2014/main" id="{81059D54-8184-4CCD-9AAB-A230D684522F}"/>
              </a:ext>
            </a:extLst>
          </p:cNvPr>
          <p:cNvSpPr/>
          <p:nvPr/>
        </p:nvSpPr>
        <p:spPr>
          <a:xfrm>
            <a:off x="8487171" y="4390071"/>
            <a:ext cx="1761865" cy="584775"/>
          </a:xfrm>
          <a:prstGeom prst="rect">
            <a:avLst/>
          </a:prstGeom>
        </p:spPr>
        <p:txBody>
          <a:bodyPr wrap="square">
            <a:spAutoFit/>
          </a:bodyPr>
          <a:lstStyle/>
          <a:p>
            <a:r>
              <a:rPr lang="en-GB" sz="3200" b="1" dirty="0">
                <a:solidFill>
                  <a:srgbClr val="FF0000"/>
                </a:solidFill>
                <a:latin typeface="Calibri" panose="020F0502020204030204" pitchFamily="34" charset="0"/>
              </a:rPr>
              <a:t>4 bottom</a:t>
            </a:r>
          </a:p>
        </p:txBody>
      </p:sp>
      <p:sp>
        <p:nvSpPr>
          <p:cNvPr id="12" name="Rectangle 11">
            <a:extLst>
              <a:ext uri="{FF2B5EF4-FFF2-40B4-BE49-F238E27FC236}">
                <a16:creationId xmlns:a16="http://schemas.microsoft.com/office/drawing/2014/main" id="{CDAA659F-0A7E-4F43-86F3-D85B325EB4AB}"/>
              </a:ext>
            </a:extLst>
          </p:cNvPr>
          <p:cNvSpPr/>
          <p:nvPr/>
        </p:nvSpPr>
        <p:spPr>
          <a:xfrm>
            <a:off x="8121358" y="3052584"/>
            <a:ext cx="2150274" cy="954107"/>
          </a:xfrm>
          <a:prstGeom prst="rect">
            <a:avLst/>
          </a:prstGeom>
        </p:spPr>
        <p:txBody>
          <a:bodyPr wrap="square">
            <a:spAutoFit/>
          </a:bodyPr>
          <a:lstStyle/>
          <a:p>
            <a:r>
              <a:rPr lang="en-GB" sz="2800" b="1" dirty="0">
                <a:solidFill>
                  <a:srgbClr val="FF0000"/>
                </a:solidFill>
                <a:latin typeface="Calibri" panose="020F0502020204030204" pitchFamily="34" charset="0"/>
              </a:rPr>
              <a:t>these now can’t be seen</a:t>
            </a:r>
          </a:p>
        </p:txBody>
      </p:sp>
      <p:sp>
        <p:nvSpPr>
          <p:cNvPr id="13" name="Rectangle 12">
            <a:extLst>
              <a:ext uri="{FF2B5EF4-FFF2-40B4-BE49-F238E27FC236}">
                <a16:creationId xmlns:a16="http://schemas.microsoft.com/office/drawing/2014/main" id="{4A88F94D-4DEB-44B1-BB3B-B3F2A1E9EA74}"/>
              </a:ext>
            </a:extLst>
          </p:cNvPr>
          <p:cNvSpPr/>
          <p:nvPr/>
        </p:nvSpPr>
        <p:spPr>
          <a:xfrm>
            <a:off x="9061744" y="2076925"/>
            <a:ext cx="1209888" cy="584775"/>
          </a:xfrm>
          <a:prstGeom prst="rect">
            <a:avLst/>
          </a:prstGeom>
        </p:spPr>
        <p:txBody>
          <a:bodyPr wrap="square">
            <a:spAutoFit/>
          </a:bodyPr>
          <a:lstStyle/>
          <a:p>
            <a:r>
              <a:rPr lang="en-GB" sz="3200" b="1" dirty="0">
                <a:solidFill>
                  <a:srgbClr val="FF0000"/>
                </a:solidFill>
                <a:latin typeface="Calibri" panose="020F0502020204030204" pitchFamily="34" charset="0"/>
              </a:rPr>
              <a:t>4 top</a:t>
            </a:r>
          </a:p>
        </p:txBody>
      </p:sp>
      <p:sp>
        <p:nvSpPr>
          <p:cNvPr id="14" name="Rectangle 13">
            <a:extLst>
              <a:ext uri="{FF2B5EF4-FFF2-40B4-BE49-F238E27FC236}">
                <a16:creationId xmlns:a16="http://schemas.microsoft.com/office/drawing/2014/main" id="{4FAF919F-9DA3-49FE-B6A0-FD421E81AB8B}"/>
              </a:ext>
            </a:extLst>
          </p:cNvPr>
          <p:cNvSpPr/>
          <p:nvPr/>
        </p:nvSpPr>
        <p:spPr>
          <a:xfrm>
            <a:off x="8487170" y="4390071"/>
            <a:ext cx="1761865" cy="584775"/>
          </a:xfrm>
          <a:prstGeom prst="rect">
            <a:avLst/>
          </a:prstGeom>
        </p:spPr>
        <p:txBody>
          <a:bodyPr wrap="square">
            <a:spAutoFit/>
          </a:bodyPr>
          <a:lstStyle/>
          <a:p>
            <a:r>
              <a:rPr lang="en-GB" sz="3200" b="1" dirty="0">
                <a:solidFill>
                  <a:srgbClr val="FF0000"/>
                </a:solidFill>
                <a:latin typeface="Calibri" panose="020F0502020204030204" pitchFamily="34" charset="0"/>
              </a:rPr>
              <a:t>4 bottom</a:t>
            </a:r>
          </a:p>
        </p:txBody>
      </p:sp>
      <p:sp>
        <p:nvSpPr>
          <p:cNvPr id="15" name="Rectangle 14">
            <a:extLst>
              <a:ext uri="{FF2B5EF4-FFF2-40B4-BE49-F238E27FC236}">
                <a16:creationId xmlns:a16="http://schemas.microsoft.com/office/drawing/2014/main" id="{A4EBCFC6-092A-4485-8E79-D8E5962D3C99}"/>
              </a:ext>
            </a:extLst>
          </p:cNvPr>
          <p:cNvSpPr/>
          <p:nvPr/>
        </p:nvSpPr>
        <p:spPr>
          <a:xfrm>
            <a:off x="8271257" y="3229351"/>
            <a:ext cx="1761865" cy="584775"/>
          </a:xfrm>
          <a:prstGeom prst="rect">
            <a:avLst/>
          </a:prstGeom>
        </p:spPr>
        <p:txBody>
          <a:bodyPr wrap="square">
            <a:spAutoFit/>
          </a:bodyPr>
          <a:lstStyle/>
          <a:p>
            <a:r>
              <a:rPr lang="en-GB" sz="3200" b="1" dirty="0">
                <a:solidFill>
                  <a:srgbClr val="FF0000"/>
                </a:solidFill>
                <a:latin typeface="Calibri" panose="020F0502020204030204" pitchFamily="34" charset="0"/>
              </a:rPr>
              <a:t>4 middle</a:t>
            </a:r>
          </a:p>
        </p:txBody>
      </p:sp>
      <p:sp>
        <p:nvSpPr>
          <p:cNvPr id="16" name="Rectangle 15">
            <a:extLst>
              <a:ext uri="{FF2B5EF4-FFF2-40B4-BE49-F238E27FC236}">
                <a16:creationId xmlns:a16="http://schemas.microsoft.com/office/drawing/2014/main" id="{CD2C8D21-2D3F-444C-87A4-11F1DBCCA892}"/>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70039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500"/>
                                        <p:tgtEl>
                                          <p:spTgt spid="10"/>
                                        </p:tgtEl>
                                      </p:cBhvr>
                                    </p:animEffect>
                                    <p:set>
                                      <p:cBhvr>
                                        <p:cTn id="42" dur="1" fill="hold">
                                          <p:stCondLst>
                                            <p:cond delay="499"/>
                                          </p:stCondLst>
                                        </p:cTn>
                                        <p:tgtEl>
                                          <p:spTgt spid="10"/>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11"/>
                                        </p:tgtEl>
                                      </p:cBhvr>
                                    </p:animEffect>
                                    <p:set>
                                      <p:cBhvr>
                                        <p:cTn id="45" dur="1" fill="hold">
                                          <p:stCondLst>
                                            <p:cond delay="499"/>
                                          </p:stCondLst>
                                        </p:cTn>
                                        <p:tgtEl>
                                          <p:spTgt spid="11"/>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12"/>
                                        </p:tgtEl>
                                      </p:cBhvr>
                                    </p:animEffect>
                                    <p:set>
                                      <p:cBhvr>
                                        <p:cTn id="48" dur="1" fill="hold">
                                          <p:stCondLst>
                                            <p:cond delay="499"/>
                                          </p:stCondLst>
                                        </p:cTn>
                                        <p:tgtEl>
                                          <p:spTgt spid="12"/>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500"/>
                                        <p:tgtEl>
                                          <p:spTgt spid="13"/>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500"/>
                                        <p:tgtEl>
                                          <p:spTgt spid="14"/>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500"/>
                                        <p:tgtEl>
                                          <p:spTgt spid="15"/>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9"/>
                                        </p:tgtEl>
                                        <p:attrNameLst>
                                          <p:attrName>style.visibility</p:attrName>
                                        </p:attrNameLst>
                                      </p:cBhvr>
                                      <p:to>
                                        <p:strVal val="visible"/>
                                      </p:to>
                                    </p:set>
                                    <p:animEffect transition="in" filter="fade">
                                      <p:cBhvr>
                                        <p:cTn id="6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0" grpId="1"/>
      <p:bldP spid="11" grpId="0"/>
      <p:bldP spid="11" grpId="1"/>
      <p:bldP spid="12" grpId="0"/>
      <p:bldP spid="12" grpId="1"/>
      <p:bldP spid="13" grpId="0"/>
      <p:bldP spid="14" grpId="0"/>
      <p:bldP spid="15"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28170-4372-47EB-A6DE-702B7D6CC4C2}"/>
              </a:ext>
            </a:extLst>
          </p:cNvPr>
          <p:cNvSpPr>
            <a:spLocks noGrp="1"/>
          </p:cNvSpPr>
          <p:nvPr>
            <p:ph type="title"/>
          </p:nvPr>
        </p:nvSpPr>
        <p:spPr/>
        <p:txBody>
          <a:bodyPr/>
          <a:lstStyle/>
          <a:p>
            <a:r>
              <a:rPr lang="en-GB" dirty="0"/>
              <a:t>Identify 3D shapes from their description</a:t>
            </a:r>
          </a:p>
        </p:txBody>
      </p:sp>
      <p:sp>
        <p:nvSpPr>
          <p:cNvPr id="3" name="Content Placeholder 2">
            <a:extLst>
              <a:ext uri="{FF2B5EF4-FFF2-40B4-BE49-F238E27FC236}">
                <a16:creationId xmlns:a16="http://schemas.microsoft.com/office/drawing/2014/main" id="{F2D3D683-A1A8-415F-9DFF-BC314C03D4CD}"/>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93060259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9065FA3-DE79-42A6-BBB1-35457C22AB08}"/>
              </a:ext>
            </a:extLst>
          </p:cNvPr>
          <p:cNvSpPr/>
          <p:nvPr/>
        </p:nvSpPr>
        <p:spPr>
          <a:xfrm>
            <a:off x="103032" y="51516"/>
            <a:ext cx="7611414" cy="2062103"/>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I’m thinking of a 3-D shape. </a:t>
            </a:r>
          </a:p>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It has a square base. </a:t>
            </a:r>
          </a:p>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It has 4 other faces, which are triangles. </a:t>
            </a:r>
          </a:p>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What is the name of the 3-D shape? </a:t>
            </a:r>
          </a:p>
        </p:txBody>
      </p:sp>
      <p:sp>
        <p:nvSpPr>
          <p:cNvPr id="4" name="Rectangle 3">
            <a:extLst>
              <a:ext uri="{FF2B5EF4-FFF2-40B4-BE49-F238E27FC236}">
                <a16:creationId xmlns:a16="http://schemas.microsoft.com/office/drawing/2014/main" id="{2796B74C-B5BF-4AA6-A2D9-E04D7198483D}"/>
              </a:ext>
            </a:extLst>
          </p:cNvPr>
          <p:cNvSpPr/>
          <p:nvPr/>
        </p:nvSpPr>
        <p:spPr>
          <a:xfrm>
            <a:off x="3582651" y="2495154"/>
            <a:ext cx="6205926" cy="584775"/>
          </a:xfrm>
          <a:prstGeom prst="rect">
            <a:avLst/>
          </a:prstGeom>
        </p:spPr>
        <p:txBody>
          <a:bodyPr wrap="square">
            <a:spAutoFit/>
          </a:bodyPr>
          <a:lstStyle/>
          <a:p>
            <a:r>
              <a:rPr lang="en-GB" sz="3200" b="1" dirty="0">
                <a:solidFill>
                  <a:srgbClr val="FF0000"/>
                </a:solidFill>
                <a:latin typeface="Calibri" panose="020F0502020204030204" pitchFamily="34" charset="0"/>
              </a:rPr>
              <a:t>Square based pyramid</a:t>
            </a:r>
          </a:p>
        </p:txBody>
      </p:sp>
      <p:pic>
        <p:nvPicPr>
          <p:cNvPr id="5" name="Picture 14" descr="blue square pyramid">
            <a:extLst>
              <a:ext uri="{FF2B5EF4-FFF2-40B4-BE49-F238E27FC236}">
                <a16:creationId xmlns:a16="http://schemas.microsoft.com/office/drawing/2014/main" id="{BEBB3609-BB05-40E1-A061-85F502895B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7227" y="2495154"/>
            <a:ext cx="2313482" cy="294326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4B5AD7C6-A899-414B-9228-CEA481B454F5}"/>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9403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9704963-FF4B-483A-9D34-FD5A73C46087}"/>
              </a:ext>
            </a:extLst>
          </p:cNvPr>
          <p:cNvSpPr/>
          <p:nvPr/>
        </p:nvSpPr>
        <p:spPr>
          <a:xfrm>
            <a:off x="103032" y="51516"/>
            <a:ext cx="11346287" cy="1569660"/>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Mina thinks of a 3-D shape. She says, ‘It has 5 faces. Two opposite faces are triangles. The other faces are rectangles.’ What is the name of the 3-D shape?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3" name="Picture 16" descr="blue triangular cylinder">
            <a:extLst>
              <a:ext uri="{FF2B5EF4-FFF2-40B4-BE49-F238E27FC236}">
                <a16:creationId xmlns:a16="http://schemas.microsoft.com/office/drawing/2014/main" id="{C92BB185-AA9C-4DF6-BF9A-50239DBC25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3410" y="1949468"/>
            <a:ext cx="3769506" cy="295906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36A9B94F-454B-450D-9A62-6BEDAD365CA4}"/>
              </a:ext>
            </a:extLst>
          </p:cNvPr>
          <p:cNvSpPr/>
          <p:nvPr/>
        </p:nvSpPr>
        <p:spPr>
          <a:xfrm>
            <a:off x="4968741" y="2580381"/>
            <a:ext cx="4684924" cy="584775"/>
          </a:xfrm>
          <a:prstGeom prst="rect">
            <a:avLst/>
          </a:prstGeom>
        </p:spPr>
        <p:txBody>
          <a:bodyPr wrap="square">
            <a:spAutoFit/>
          </a:bodyPr>
          <a:lstStyle/>
          <a:p>
            <a:r>
              <a:rPr lang="en-GB" sz="3200" b="1" dirty="0">
                <a:solidFill>
                  <a:srgbClr val="FF0000"/>
                </a:solidFill>
                <a:latin typeface="Calibri" panose="020F0502020204030204" pitchFamily="34" charset="0"/>
              </a:rPr>
              <a:t>Triangular prism</a:t>
            </a:r>
          </a:p>
        </p:txBody>
      </p:sp>
      <p:sp>
        <p:nvSpPr>
          <p:cNvPr id="6" name="Rectangle 5">
            <a:extLst>
              <a:ext uri="{FF2B5EF4-FFF2-40B4-BE49-F238E27FC236}">
                <a16:creationId xmlns:a16="http://schemas.microsoft.com/office/drawing/2014/main" id="{147B6830-F09F-47F4-9C8A-EDBCEC931152}"/>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4119740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B0BE717-4DD9-4927-BBAD-D5CAF6849B7B}"/>
              </a:ext>
            </a:extLst>
          </p:cNvPr>
          <p:cNvSpPr/>
          <p:nvPr/>
        </p:nvSpPr>
        <p:spPr>
          <a:xfrm>
            <a:off x="103032" y="51516"/>
            <a:ext cx="12192000" cy="1077218"/>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A 3-D shape has 8 vertices. It has 6 faces. Each face is the same. </a:t>
            </a:r>
          </a:p>
          <a:p>
            <a:r>
              <a:rPr lang="en-GB" sz="3200" b="1" dirty="0">
                <a:latin typeface="Calibri" panose="020F0502020204030204" pitchFamily="34" charset="0"/>
                <a:ea typeface="Calibri" panose="020F0502020204030204" pitchFamily="34" charset="0"/>
                <a:cs typeface="Times New Roman" panose="02020603050405020304" pitchFamily="18" charset="0"/>
              </a:rPr>
              <a:t>What is the correct name for this shape? </a:t>
            </a:r>
            <a:endParaRPr lang="en-GB" sz="3200" b="1" dirty="0">
              <a:latin typeface="Calibri" panose="020F0502020204030204" pitchFamily="34" charset="0"/>
            </a:endParaRPr>
          </a:p>
        </p:txBody>
      </p:sp>
      <p:pic>
        <p:nvPicPr>
          <p:cNvPr id="3" name="Picture 8" descr="blue cube">
            <a:extLst>
              <a:ext uri="{FF2B5EF4-FFF2-40B4-BE49-F238E27FC236}">
                <a16:creationId xmlns:a16="http://schemas.microsoft.com/office/drawing/2014/main" id="{87056EF5-5081-4582-BC3D-A063B02B19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0869" y="1638484"/>
            <a:ext cx="3581032" cy="358103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CE65B79-02C9-440C-8C1E-E06FC91C4383}"/>
              </a:ext>
            </a:extLst>
          </p:cNvPr>
          <p:cNvSpPr/>
          <p:nvPr/>
        </p:nvSpPr>
        <p:spPr>
          <a:xfrm>
            <a:off x="4968741" y="2580381"/>
            <a:ext cx="4684924" cy="584775"/>
          </a:xfrm>
          <a:prstGeom prst="rect">
            <a:avLst/>
          </a:prstGeom>
        </p:spPr>
        <p:txBody>
          <a:bodyPr wrap="square">
            <a:spAutoFit/>
          </a:bodyPr>
          <a:lstStyle/>
          <a:p>
            <a:r>
              <a:rPr lang="en-GB" sz="3200" b="1" dirty="0">
                <a:solidFill>
                  <a:srgbClr val="FF0000"/>
                </a:solidFill>
                <a:latin typeface="Calibri" panose="020F0502020204030204" pitchFamily="34" charset="0"/>
              </a:rPr>
              <a:t>Cube</a:t>
            </a:r>
          </a:p>
        </p:txBody>
      </p:sp>
      <p:sp>
        <p:nvSpPr>
          <p:cNvPr id="6" name="Rectangle 5">
            <a:extLst>
              <a:ext uri="{FF2B5EF4-FFF2-40B4-BE49-F238E27FC236}">
                <a16:creationId xmlns:a16="http://schemas.microsoft.com/office/drawing/2014/main" id="{A49295D6-CAF4-4093-BD65-1CCDC6DC0360}"/>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2338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0D0E778-A91F-453A-B1F6-3BE5752E4C76}"/>
              </a:ext>
            </a:extLst>
          </p:cNvPr>
          <p:cNvSpPr/>
          <p:nvPr/>
        </p:nvSpPr>
        <p:spPr>
          <a:xfrm>
            <a:off x="115911" y="51516"/>
            <a:ext cx="12192000" cy="1569660"/>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Jack says, </a:t>
            </a:r>
            <a:r>
              <a:rPr lang="en-GB" sz="3200" b="1" i="1" dirty="0">
                <a:latin typeface="Calibri" panose="020F0502020204030204" pitchFamily="34" charset="0"/>
                <a:ea typeface="Calibri" panose="020F0502020204030204" pitchFamily="34" charset="0"/>
                <a:cs typeface="Times New Roman" panose="02020603050405020304" pitchFamily="18" charset="0"/>
              </a:rPr>
              <a:t>"Two 3D shapes with the same number of faces as each other also have the same number of vertices as each other."</a:t>
            </a:r>
            <a:r>
              <a:rPr lang="en-GB" sz="3200" b="1"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Is Jack correct? Explain how you know.</a:t>
            </a:r>
          </a:p>
        </p:txBody>
      </p:sp>
      <p:sp>
        <p:nvSpPr>
          <p:cNvPr id="5" name="Rectangle 4">
            <a:extLst>
              <a:ext uri="{FF2B5EF4-FFF2-40B4-BE49-F238E27FC236}">
                <a16:creationId xmlns:a16="http://schemas.microsoft.com/office/drawing/2014/main" id="{8EAA7E0D-E97F-47A6-9C62-0120FF19005A}"/>
              </a:ext>
            </a:extLst>
          </p:cNvPr>
          <p:cNvSpPr/>
          <p:nvPr/>
        </p:nvSpPr>
        <p:spPr>
          <a:xfrm>
            <a:off x="901062" y="1740427"/>
            <a:ext cx="4684924" cy="584775"/>
          </a:xfrm>
          <a:prstGeom prst="rect">
            <a:avLst/>
          </a:prstGeom>
        </p:spPr>
        <p:txBody>
          <a:bodyPr wrap="square">
            <a:spAutoFit/>
          </a:bodyPr>
          <a:lstStyle/>
          <a:p>
            <a:r>
              <a:rPr lang="en-GB" sz="3200" b="1" dirty="0">
                <a:solidFill>
                  <a:srgbClr val="FF0000"/>
                </a:solidFill>
                <a:latin typeface="Calibri" panose="020F0502020204030204" pitchFamily="34" charset="0"/>
              </a:rPr>
              <a:t>Jack is not correct.</a:t>
            </a:r>
          </a:p>
        </p:txBody>
      </p:sp>
      <p:pic>
        <p:nvPicPr>
          <p:cNvPr id="6" name="Picture 16" descr="blue triangular cylinder">
            <a:extLst>
              <a:ext uri="{FF2B5EF4-FFF2-40B4-BE49-F238E27FC236}">
                <a16:creationId xmlns:a16="http://schemas.microsoft.com/office/drawing/2014/main" id="{1D6AD885-8471-4EC6-A9DA-F4696134FF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2741" y="4201047"/>
            <a:ext cx="2918583" cy="229108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4" descr="blue square pyramid">
            <a:extLst>
              <a:ext uri="{FF2B5EF4-FFF2-40B4-BE49-F238E27FC236}">
                <a16:creationId xmlns:a16="http://schemas.microsoft.com/office/drawing/2014/main" id="{8F8CAA0B-EED6-4F5D-90F7-207EE235EE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7437" y="1170431"/>
            <a:ext cx="2150483" cy="273589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C012CB89-B6D3-4F24-AA0B-97B7F3067664}"/>
              </a:ext>
            </a:extLst>
          </p:cNvPr>
          <p:cNvSpPr/>
          <p:nvPr/>
        </p:nvSpPr>
        <p:spPr>
          <a:xfrm>
            <a:off x="906406" y="2538378"/>
            <a:ext cx="5821679" cy="1077218"/>
          </a:xfrm>
          <a:prstGeom prst="rect">
            <a:avLst/>
          </a:prstGeom>
        </p:spPr>
        <p:txBody>
          <a:bodyPr wrap="square">
            <a:spAutoFit/>
          </a:bodyPr>
          <a:lstStyle/>
          <a:p>
            <a:r>
              <a:rPr lang="en-GB" sz="3200" b="1" dirty="0">
                <a:solidFill>
                  <a:srgbClr val="FF0000"/>
                </a:solidFill>
                <a:latin typeface="Calibri" panose="020F0502020204030204" pitchFamily="34" charset="0"/>
              </a:rPr>
              <a:t>A square based pyramid has 5 faces and 5 vertices. </a:t>
            </a:r>
          </a:p>
        </p:txBody>
      </p:sp>
      <p:sp>
        <p:nvSpPr>
          <p:cNvPr id="9" name="Rectangle 8">
            <a:extLst>
              <a:ext uri="{FF2B5EF4-FFF2-40B4-BE49-F238E27FC236}">
                <a16:creationId xmlns:a16="http://schemas.microsoft.com/office/drawing/2014/main" id="{AC09851D-45A5-43B0-84EA-7B34F1531EF3}"/>
              </a:ext>
            </a:extLst>
          </p:cNvPr>
          <p:cNvSpPr/>
          <p:nvPr/>
        </p:nvSpPr>
        <p:spPr>
          <a:xfrm>
            <a:off x="901062" y="4532798"/>
            <a:ext cx="5821679" cy="1077218"/>
          </a:xfrm>
          <a:prstGeom prst="rect">
            <a:avLst/>
          </a:prstGeom>
        </p:spPr>
        <p:txBody>
          <a:bodyPr wrap="square">
            <a:spAutoFit/>
          </a:bodyPr>
          <a:lstStyle/>
          <a:p>
            <a:r>
              <a:rPr lang="en-GB" sz="3200" b="1" dirty="0">
                <a:solidFill>
                  <a:srgbClr val="FF0000"/>
                </a:solidFill>
                <a:latin typeface="Calibri" panose="020F0502020204030204" pitchFamily="34" charset="0"/>
              </a:rPr>
              <a:t>A triangular prism </a:t>
            </a:r>
          </a:p>
          <a:p>
            <a:r>
              <a:rPr lang="en-GB" sz="3200" b="1" dirty="0">
                <a:solidFill>
                  <a:srgbClr val="FF0000"/>
                </a:solidFill>
                <a:latin typeface="Calibri" panose="020F0502020204030204" pitchFamily="34" charset="0"/>
              </a:rPr>
              <a:t>has 5 faces and 6 vertices. </a:t>
            </a:r>
          </a:p>
        </p:txBody>
      </p:sp>
      <p:sp>
        <p:nvSpPr>
          <p:cNvPr id="10" name="Rectangle 9">
            <a:extLst>
              <a:ext uri="{FF2B5EF4-FFF2-40B4-BE49-F238E27FC236}">
                <a16:creationId xmlns:a16="http://schemas.microsoft.com/office/drawing/2014/main" id="{CF93B8A7-E54A-4098-876F-5C4C0CCF5A48}"/>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51214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16304-1A46-4FDD-B091-BACF17E6C8D5}"/>
              </a:ext>
            </a:extLst>
          </p:cNvPr>
          <p:cNvSpPr>
            <a:spLocks noGrp="1"/>
          </p:cNvSpPr>
          <p:nvPr>
            <p:ph type="title"/>
          </p:nvPr>
        </p:nvSpPr>
        <p:spPr/>
        <p:txBody>
          <a:bodyPr/>
          <a:lstStyle/>
          <a:p>
            <a:r>
              <a:rPr lang="en-GB" dirty="0"/>
              <a:t>Identify nets of 3D shapes</a:t>
            </a:r>
          </a:p>
        </p:txBody>
      </p:sp>
      <p:sp>
        <p:nvSpPr>
          <p:cNvPr id="3" name="Content Placeholder 2">
            <a:extLst>
              <a:ext uri="{FF2B5EF4-FFF2-40B4-BE49-F238E27FC236}">
                <a16:creationId xmlns:a16="http://schemas.microsoft.com/office/drawing/2014/main" id="{BEA48A94-2B4C-4145-A265-4411F5B0707E}"/>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95363160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1B5B41-7070-4412-894E-46BD6E94024E}"/>
              </a:ext>
            </a:extLst>
          </p:cNvPr>
          <p:cNvPicPr>
            <a:picLocks noChangeAspect="1"/>
          </p:cNvPicPr>
          <p:nvPr/>
        </p:nvPicPr>
        <p:blipFill>
          <a:blip r:embed="rId3"/>
          <a:stretch>
            <a:fillRect/>
          </a:stretch>
        </p:blipFill>
        <p:spPr>
          <a:xfrm>
            <a:off x="149553" y="601983"/>
            <a:ext cx="3811792" cy="2278523"/>
          </a:xfrm>
          <a:prstGeom prst="rect">
            <a:avLst/>
          </a:prstGeom>
        </p:spPr>
      </p:pic>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35934DA0-16B5-4A80-94CF-16A400BA853C}"/>
              </a:ext>
            </a:extLst>
          </p:cNvPr>
          <p:cNvSpPr/>
          <p:nvPr/>
        </p:nvSpPr>
        <p:spPr>
          <a:xfrm>
            <a:off x="56123" y="50000"/>
            <a:ext cx="4570867" cy="584775"/>
          </a:xfrm>
          <a:prstGeom prst="rect">
            <a:avLst/>
          </a:prstGeom>
        </p:spPr>
        <p:txBody>
          <a:bodyPr wrap="none">
            <a:spAutoFit/>
          </a:bodyPr>
          <a:lstStyle/>
          <a:p>
            <a:r>
              <a:rPr lang="en-GB" sz="3200" b="1" dirty="0"/>
              <a:t>Look at the cuboid below.</a:t>
            </a:r>
          </a:p>
        </p:txBody>
      </p:sp>
      <p:sp>
        <p:nvSpPr>
          <p:cNvPr id="4" name="Rectangle 3">
            <a:extLst>
              <a:ext uri="{FF2B5EF4-FFF2-40B4-BE49-F238E27FC236}">
                <a16:creationId xmlns:a16="http://schemas.microsoft.com/office/drawing/2014/main" id="{53820B7F-014F-4277-BF2A-12DCE9426F32}"/>
              </a:ext>
            </a:extLst>
          </p:cNvPr>
          <p:cNvSpPr/>
          <p:nvPr/>
        </p:nvSpPr>
        <p:spPr>
          <a:xfrm>
            <a:off x="5044225" y="50000"/>
            <a:ext cx="6096000" cy="1077218"/>
          </a:xfrm>
          <a:prstGeom prst="rect">
            <a:avLst/>
          </a:prstGeom>
        </p:spPr>
        <p:txBody>
          <a:bodyPr>
            <a:spAutoFit/>
          </a:bodyPr>
          <a:lstStyle/>
          <a:p>
            <a:r>
              <a:rPr lang="en-GB" sz="3200" b="1" dirty="0"/>
              <a:t>Draw two more faces to complete the net of the cuboid.</a:t>
            </a:r>
          </a:p>
        </p:txBody>
      </p:sp>
      <p:pic>
        <p:nvPicPr>
          <p:cNvPr id="5" name="Picture 4">
            <a:extLst>
              <a:ext uri="{FF2B5EF4-FFF2-40B4-BE49-F238E27FC236}">
                <a16:creationId xmlns:a16="http://schemas.microsoft.com/office/drawing/2014/main" id="{501FFC91-0C46-467B-B3F7-92F74B49E04E}"/>
              </a:ext>
            </a:extLst>
          </p:cNvPr>
          <p:cNvPicPr>
            <a:picLocks noChangeAspect="1"/>
          </p:cNvPicPr>
          <p:nvPr/>
        </p:nvPicPr>
        <p:blipFill>
          <a:blip r:embed="rId4"/>
          <a:stretch>
            <a:fillRect/>
          </a:stretch>
        </p:blipFill>
        <p:spPr>
          <a:xfrm>
            <a:off x="4626990" y="1127218"/>
            <a:ext cx="7363480" cy="4245042"/>
          </a:xfrm>
          <a:prstGeom prst="rect">
            <a:avLst/>
          </a:prstGeom>
        </p:spPr>
      </p:pic>
      <p:sp>
        <p:nvSpPr>
          <p:cNvPr id="6" name="Flowchart: Process 5">
            <a:extLst>
              <a:ext uri="{FF2B5EF4-FFF2-40B4-BE49-F238E27FC236}">
                <a16:creationId xmlns:a16="http://schemas.microsoft.com/office/drawing/2014/main" id="{5D1629D1-F977-404C-8EBB-BC64FFCDEAAC}"/>
              </a:ext>
            </a:extLst>
          </p:cNvPr>
          <p:cNvSpPr/>
          <p:nvPr/>
        </p:nvSpPr>
        <p:spPr>
          <a:xfrm>
            <a:off x="5779524" y="4274574"/>
            <a:ext cx="2038350" cy="1042219"/>
          </a:xfrm>
          <a:prstGeom prst="flowChartProcess">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Flowchart: Process 7">
            <a:extLst>
              <a:ext uri="{FF2B5EF4-FFF2-40B4-BE49-F238E27FC236}">
                <a16:creationId xmlns:a16="http://schemas.microsoft.com/office/drawing/2014/main" id="{20571DD8-6901-4073-93DB-83779D604DEB}"/>
              </a:ext>
            </a:extLst>
          </p:cNvPr>
          <p:cNvSpPr/>
          <p:nvPr/>
        </p:nvSpPr>
        <p:spPr>
          <a:xfrm>
            <a:off x="4745383" y="3239906"/>
            <a:ext cx="1026767" cy="1042219"/>
          </a:xfrm>
          <a:prstGeom prst="flowChartProcess">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91221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73A7DCE2-F450-4C92-9410-36EA526A5995}"/>
              </a:ext>
            </a:extLst>
          </p:cNvPr>
          <p:cNvSpPr/>
          <p:nvPr/>
        </p:nvSpPr>
        <p:spPr>
          <a:xfrm>
            <a:off x="56123" y="50000"/>
            <a:ext cx="11676531" cy="1077218"/>
          </a:xfrm>
          <a:prstGeom prst="rect">
            <a:avLst/>
          </a:prstGeom>
        </p:spPr>
        <p:txBody>
          <a:bodyPr wrap="square">
            <a:spAutoFit/>
          </a:bodyPr>
          <a:lstStyle/>
          <a:p>
            <a:r>
              <a:rPr lang="en-US" sz="3200" b="1" dirty="0"/>
              <a:t>Here is part of a net for a cuboid. </a:t>
            </a:r>
          </a:p>
          <a:p>
            <a:r>
              <a:rPr lang="en-US" sz="3200" b="1" dirty="0"/>
              <a:t>Draw in the missing face to complete the net. </a:t>
            </a:r>
          </a:p>
        </p:txBody>
      </p:sp>
      <p:pic>
        <p:nvPicPr>
          <p:cNvPr id="2" name="Picture 1">
            <a:extLst>
              <a:ext uri="{FF2B5EF4-FFF2-40B4-BE49-F238E27FC236}">
                <a16:creationId xmlns:a16="http://schemas.microsoft.com/office/drawing/2014/main" id="{3BBEC3A2-F9FC-48FB-AE26-FEFB37F2C40D}"/>
              </a:ext>
            </a:extLst>
          </p:cNvPr>
          <p:cNvPicPr>
            <a:picLocks noChangeAspect="1"/>
          </p:cNvPicPr>
          <p:nvPr/>
        </p:nvPicPr>
        <p:blipFill>
          <a:blip r:embed="rId3"/>
          <a:stretch>
            <a:fillRect/>
          </a:stretch>
        </p:blipFill>
        <p:spPr>
          <a:xfrm>
            <a:off x="2285502" y="1330818"/>
            <a:ext cx="5000625" cy="5000625"/>
          </a:xfrm>
          <a:prstGeom prst="rect">
            <a:avLst/>
          </a:prstGeom>
        </p:spPr>
      </p:pic>
      <p:sp>
        <p:nvSpPr>
          <p:cNvPr id="5" name="Flowchart: Process 4">
            <a:extLst>
              <a:ext uri="{FF2B5EF4-FFF2-40B4-BE49-F238E27FC236}">
                <a16:creationId xmlns:a16="http://schemas.microsoft.com/office/drawing/2014/main" id="{C2F2AA3F-DF4A-45B1-BF0F-E1F9EA3677B4}"/>
              </a:ext>
            </a:extLst>
          </p:cNvPr>
          <p:cNvSpPr/>
          <p:nvPr/>
        </p:nvSpPr>
        <p:spPr>
          <a:xfrm>
            <a:off x="3485478" y="1683572"/>
            <a:ext cx="1726602" cy="849854"/>
          </a:xfrm>
          <a:prstGeom prst="flowChartProcess">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lowchart: Process 5">
            <a:extLst>
              <a:ext uri="{FF2B5EF4-FFF2-40B4-BE49-F238E27FC236}">
                <a16:creationId xmlns:a16="http://schemas.microsoft.com/office/drawing/2014/main" id="{CBA208DC-3709-4894-AA58-4A032C3DC37C}"/>
              </a:ext>
            </a:extLst>
          </p:cNvPr>
          <p:cNvSpPr/>
          <p:nvPr/>
        </p:nvSpPr>
        <p:spPr>
          <a:xfrm>
            <a:off x="3471830" y="5133484"/>
            <a:ext cx="1726602" cy="849854"/>
          </a:xfrm>
          <a:prstGeom prst="flowChartProcess">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10906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805E10A-4B44-49A9-8151-0A3FB11DD1D4}"/>
              </a:ext>
            </a:extLst>
          </p:cNvPr>
          <p:cNvPicPr>
            <a:picLocks noChangeAspect="1"/>
          </p:cNvPicPr>
          <p:nvPr/>
        </p:nvPicPr>
        <p:blipFill>
          <a:blip r:embed="rId3"/>
          <a:stretch>
            <a:fillRect/>
          </a:stretch>
        </p:blipFill>
        <p:spPr>
          <a:xfrm>
            <a:off x="7337817" y="3264682"/>
            <a:ext cx="3784367" cy="2899718"/>
          </a:xfrm>
          <a:prstGeom prst="rect">
            <a:avLst/>
          </a:prstGeom>
        </p:spPr>
      </p:pic>
      <p:pic>
        <p:nvPicPr>
          <p:cNvPr id="5" name="Picture 4">
            <a:extLst>
              <a:ext uri="{FF2B5EF4-FFF2-40B4-BE49-F238E27FC236}">
                <a16:creationId xmlns:a16="http://schemas.microsoft.com/office/drawing/2014/main" id="{985AB64E-786B-432D-8207-D01CA1EE0E46}"/>
              </a:ext>
            </a:extLst>
          </p:cNvPr>
          <p:cNvPicPr>
            <a:picLocks noChangeAspect="1"/>
          </p:cNvPicPr>
          <p:nvPr/>
        </p:nvPicPr>
        <p:blipFill>
          <a:blip r:embed="rId4"/>
          <a:stretch>
            <a:fillRect/>
          </a:stretch>
        </p:blipFill>
        <p:spPr>
          <a:xfrm>
            <a:off x="1424587" y="3752166"/>
            <a:ext cx="3842907" cy="2899718"/>
          </a:xfrm>
          <a:prstGeom prst="rect">
            <a:avLst/>
          </a:prstGeom>
        </p:spPr>
      </p:pic>
      <p:pic>
        <p:nvPicPr>
          <p:cNvPr id="3" name="Picture 2">
            <a:extLst>
              <a:ext uri="{FF2B5EF4-FFF2-40B4-BE49-F238E27FC236}">
                <a16:creationId xmlns:a16="http://schemas.microsoft.com/office/drawing/2014/main" id="{B79332AC-0840-4631-B155-9C47CB48047D}"/>
              </a:ext>
            </a:extLst>
          </p:cNvPr>
          <p:cNvPicPr>
            <a:picLocks noChangeAspect="1"/>
          </p:cNvPicPr>
          <p:nvPr/>
        </p:nvPicPr>
        <p:blipFill>
          <a:blip r:embed="rId5"/>
          <a:stretch>
            <a:fillRect/>
          </a:stretch>
        </p:blipFill>
        <p:spPr>
          <a:xfrm>
            <a:off x="4103942" y="36122"/>
            <a:ext cx="2857760" cy="3716044"/>
          </a:xfrm>
          <a:prstGeom prst="rect">
            <a:avLst/>
          </a:prstGeom>
        </p:spPr>
      </p:pic>
      <p:pic>
        <p:nvPicPr>
          <p:cNvPr id="4" name="Picture 3">
            <a:extLst>
              <a:ext uri="{FF2B5EF4-FFF2-40B4-BE49-F238E27FC236}">
                <a16:creationId xmlns:a16="http://schemas.microsoft.com/office/drawing/2014/main" id="{6BB3561A-3D93-4A60-9BA7-C84677B23305}"/>
              </a:ext>
            </a:extLst>
          </p:cNvPr>
          <p:cNvPicPr>
            <a:picLocks noChangeAspect="1"/>
          </p:cNvPicPr>
          <p:nvPr/>
        </p:nvPicPr>
        <p:blipFill>
          <a:blip r:embed="rId6"/>
          <a:stretch>
            <a:fillRect/>
          </a:stretch>
        </p:blipFill>
        <p:spPr>
          <a:xfrm>
            <a:off x="7397118" y="134660"/>
            <a:ext cx="3641943" cy="2787318"/>
          </a:xfrm>
          <a:prstGeom prst="rect">
            <a:avLst/>
          </a:prstGeom>
        </p:spPr>
      </p:pic>
      <p:sp>
        <p:nvSpPr>
          <p:cNvPr id="2" name="Rectangle 1">
            <a:extLst>
              <a:ext uri="{FF2B5EF4-FFF2-40B4-BE49-F238E27FC236}">
                <a16:creationId xmlns:a16="http://schemas.microsoft.com/office/drawing/2014/main" id="{A30122B6-905D-4374-A8FC-5EC4E397EBF3}"/>
              </a:ext>
            </a:extLst>
          </p:cNvPr>
          <p:cNvSpPr/>
          <p:nvPr/>
        </p:nvSpPr>
        <p:spPr>
          <a:xfrm>
            <a:off x="115911" y="56341"/>
            <a:ext cx="3379304" cy="3046988"/>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Here are four diagrams. On each one, put a tick if it is a net of a cube. Put a cross if it is not.</a:t>
            </a:r>
            <a:endParaRPr lang="en-GB" sz="3200" b="1" dirty="0">
              <a:latin typeface="Calibri" panose="020F0502020204030204" pitchFamily="34" charset="0"/>
            </a:endParaRPr>
          </a:p>
        </p:txBody>
      </p:sp>
      <p:sp>
        <p:nvSpPr>
          <p:cNvPr id="7" name="Rectangle 6">
            <a:extLst>
              <a:ext uri="{FF2B5EF4-FFF2-40B4-BE49-F238E27FC236}">
                <a16:creationId xmlns:a16="http://schemas.microsoft.com/office/drawing/2014/main" id="{744379FB-176D-483C-B729-76DFE6C3196D}"/>
              </a:ext>
            </a:extLst>
          </p:cNvPr>
          <p:cNvSpPr/>
          <p:nvPr/>
        </p:nvSpPr>
        <p:spPr>
          <a:xfrm>
            <a:off x="8518859" y="1186258"/>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8" name="Rectangle 7">
            <a:extLst>
              <a:ext uri="{FF2B5EF4-FFF2-40B4-BE49-F238E27FC236}">
                <a16:creationId xmlns:a16="http://schemas.microsoft.com/office/drawing/2014/main" id="{2313A050-A1D0-476A-B4B3-D5A6F698A56C}"/>
              </a:ext>
            </a:extLst>
          </p:cNvPr>
          <p:cNvSpPr/>
          <p:nvPr/>
        </p:nvSpPr>
        <p:spPr>
          <a:xfrm>
            <a:off x="4398698" y="1984961"/>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cxnSp>
        <p:nvCxnSpPr>
          <p:cNvPr id="9" name="Straight Arrow Connector 8">
            <a:extLst>
              <a:ext uri="{FF2B5EF4-FFF2-40B4-BE49-F238E27FC236}">
                <a16:creationId xmlns:a16="http://schemas.microsoft.com/office/drawing/2014/main" id="{AF2485BB-0D17-4958-8D0F-73103AE7D6D0}"/>
              </a:ext>
            </a:extLst>
          </p:cNvPr>
          <p:cNvCxnSpPr>
            <a:cxnSpLocks/>
          </p:cNvCxnSpPr>
          <p:nvPr/>
        </p:nvCxnSpPr>
        <p:spPr>
          <a:xfrm flipH="1" flipV="1">
            <a:off x="4707306" y="582750"/>
            <a:ext cx="606610" cy="16476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49ADC4A6-690C-4EFD-BD8A-D76FE5E09FA6}"/>
              </a:ext>
            </a:extLst>
          </p:cNvPr>
          <p:cNvCxnSpPr>
            <a:cxnSpLocks/>
          </p:cNvCxnSpPr>
          <p:nvPr/>
        </p:nvCxnSpPr>
        <p:spPr>
          <a:xfrm>
            <a:off x="6096000" y="1670760"/>
            <a:ext cx="283016" cy="62840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30F93F3-9C9E-4AA7-BDA8-310059763F37}"/>
              </a:ext>
            </a:extLst>
          </p:cNvPr>
          <p:cNvSpPr/>
          <p:nvPr/>
        </p:nvSpPr>
        <p:spPr>
          <a:xfrm>
            <a:off x="5313916" y="950800"/>
            <a:ext cx="1491618" cy="523220"/>
          </a:xfrm>
          <a:prstGeom prst="rect">
            <a:avLst/>
          </a:prstGeom>
        </p:spPr>
        <p:txBody>
          <a:bodyPr wrap="square">
            <a:spAutoFit/>
          </a:bodyPr>
          <a:lstStyle/>
          <a:p>
            <a:r>
              <a:rPr lang="en-GB" sz="2800" b="1" dirty="0">
                <a:solidFill>
                  <a:srgbClr val="FF0000"/>
                </a:solidFill>
                <a:latin typeface="Calibri" panose="020F0502020204030204" pitchFamily="34" charset="0"/>
              </a:rPr>
              <a:t>overlap</a:t>
            </a:r>
          </a:p>
        </p:txBody>
      </p:sp>
      <p:sp>
        <p:nvSpPr>
          <p:cNvPr id="14" name="Rectangle 13">
            <a:extLst>
              <a:ext uri="{FF2B5EF4-FFF2-40B4-BE49-F238E27FC236}">
                <a16:creationId xmlns:a16="http://schemas.microsoft.com/office/drawing/2014/main" id="{3B897C77-D88D-4EF5-94BD-F7C2F981A03E}"/>
              </a:ext>
            </a:extLst>
          </p:cNvPr>
          <p:cNvSpPr/>
          <p:nvPr/>
        </p:nvSpPr>
        <p:spPr>
          <a:xfrm>
            <a:off x="3484299" y="3961685"/>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cxnSp>
        <p:nvCxnSpPr>
          <p:cNvPr id="15" name="Straight Arrow Connector 14">
            <a:extLst>
              <a:ext uri="{FF2B5EF4-FFF2-40B4-BE49-F238E27FC236}">
                <a16:creationId xmlns:a16="http://schemas.microsoft.com/office/drawing/2014/main" id="{70637878-7F24-4FA2-84B9-D309782F816B}"/>
              </a:ext>
            </a:extLst>
          </p:cNvPr>
          <p:cNvCxnSpPr>
            <a:cxnSpLocks/>
          </p:cNvCxnSpPr>
          <p:nvPr/>
        </p:nvCxnSpPr>
        <p:spPr>
          <a:xfrm flipH="1" flipV="1">
            <a:off x="1994214" y="4554415"/>
            <a:ext cx="167095" cy="57221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8EBE88D8-1D61-4338-9E9C-AF3327A6B984}"/>
              </a:ext>
            </a:extLst>
          </p:cNvPr>
          <p:cNvCxnSpPr>
            <a:cxnSpLocks/>
          </p:cNvCxnSpPr>
          <p:nvPr/>
        </p:nvCxnSpPr>
        <p:spPr>
          <a:xfrm>
            <a:off x="2992582" y="5860473"/>
            <a:ext cx="530233" cy="30015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D936C9BB-D6B7-4D30-A06A-63256A1EA71F}"/>
              </a:ext>
            </a:extLst>
          </p:cNvPr>
          <p:cNvSpPr/>
          <p:nvPr/>
        </p:nvSpPr>
        <p:spPr>
          <a:xfrm>
            <a:off x="1568874" y="5254767"/>
            <a:ext cx="1491618" cy="523220"/>
          </a:xfrm>
          <a:prstGeom prst="rect">
            <a:avLst/>
          </a:prstGeom>
        </p:spPr>
        <p:txBody>
          <a:bodyPr wrap="square">
            <a:spAutoFit/>
          </a:bodyPr>
          <a:lstStyle/>
          <a:p>
            <a:r>
              <a:rPr lang="en-GB" sz="2800" b="1" dirty="0">
                <a:solidFill>
                  <a:srgbClr val="FF0000"/>
                </a:solidFill>
                <a:latin typeface="Calibri" panose="020F0502020204030204" pitchFamily="34" charset="0"/>
              </a:rPr>
              <a:t>overlap</a:t>
            </a:r>
          </a:p>
        </p:txBody>
      </p:sp>
      <p:sp>
        <p:nvSpPr>
          <p:cNvPr id="23" name="Rectangle 22">
            <a:extLst>
              <a:ext uri="{FF2B5EF4-FFF2-40B4-BE49-F238E27FC236}">
                <a16:creationId xmlns:a16="http://schemas.microsoft.com/office/drawing/2014/main" id="{E27B308F-5D00-4C84-B60F-E69094779EFB}"/>
              </a:ext>
            </a:extLst>
          </p:cNvPr>
          <p:cNvSpPr/>
          <p:nvPr/>
        </p:nvSpPr>
        <p:spPr>
          <a:xfrm>
            <a:off x="9347931" y="4360598"/>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18" name="Rectangle 17">
            <a:extLst>
              <a:ext uri="{FF2B5EF4-FFF2-40B4-BE49-F238E27FC236}">
                <a16:creationId xmlns:a16="http://schemas.microsoft.com/office/drawing/2014/main" id="{20EBF02A-DFCF-4D61-ABEC-9CDC93DB2DAA}"/>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3960446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10" presetClass="entr" presetSubtype="0"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3" grpId="0"/>
      <p:bldP spid="14" grpId="0"/>
      <p:bldP spid="17" grpId="0"/>
      <p:bldP spid="23" grpId="0"/>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00D4462-635E-477E-8217-0D8AF01FA5CC}"/>
              </a:ext>
            </a:extLst>
          </p:cNvPr>
          <p:cNvPicPr>
            <a:picLocks noChangeAspect="1"/>
          </p:cNvPicPr>
          <p:nvPr/>
        </p:nvPicPr>
        <p:blipFill>
          <a:blip r:embed="rId3"/>
          <a:stretch>
            <a:fillRect/>
          </a:stretch>
        </p:blipFill>
        <p:spPr>
          <a:xfrm>
            <a:off x="8413371" y="1419055"/>
            <a:ext cx="3410175" cy="3391485"/>
          </a:xfrm>
          <a:prstGeom prst="rect">
            <a:avLst/>
          </a:prstGeom>
        </p:spPr>
      </p:pic>
      <p:pic>
        <p:nvPicPr>
          <p:cNvPr id="4" name="Picture 3">
            <a:extLst>
              <a:ext uri="{FF2B5EF4-FFF2-40B4-BE49-F238E27FC236}">
                <a16:creationId xmlns:a16="http://schemas.microsoft.com/office/drawing/2014/main" id="{612FB928-B195-4020-87B6-DBC53B9B77D6}"/>
              </a:ext>
            </a:extLst>
          </p:cNvPr>
          <p:cNvPicPr>
            <a:picLocks noChangeAspect="1"/>
          </p:cNvPicPr>
          <p:nvPr/>
        </p:nvPicPr>
        <p:blipFill>
          <a:blip r:embed="rId4"/>
          <a:stretch>
            <a:fillRect/>
          </a:stretch>
        </p:blipFill>
        <p:spPr>
          <a:xfrm>
            <a:off x="4809721" y="1669007"/>
            <a:ext cx="2884023" cy="3898594"/>
          </a:xfrm>
          <a:prstGeom prst="rect">
            <a:avLst/>
          </a:prstGeom>
        </p:spPr>
      </p:pic>
      <p:pic>
        <p:nvPicPr>
          <p:cNvPr id="3" name="Picture 2">
            <a:extLst>
              <a:ext uri="{FF2B5EF4-FFF2-40B4-BE49-F238E27FC236}">
                <a16:creationId xmlns:a16="http://schemas.microsoft.com/office/drawing/2014/main" id="{8397E17D-4B63-46C0-ADC8-521C19942419}"/>
              </a:ext>
            </a:extLst>
          </p:cNvPr>
          <p:cNvPicPr>
            <a:picLocks noChangeAspect="1"/>
          </p:cNvPicPr>
          <p:nvPr/>
        </p:nvPicPr>
        <p:blipFill>
          <a:blip r:embed="rId5"/>
          <a:stretch>
            <a:fillRect/>
          </a:stretch>
        </p:blipFill>
        <p:spPr>
          <a:xfrm>
            <a:off x="368454" y="1271475"/>
            <a:ext cx="3878050" cy="2863939"/>
          </a:xfrm>
          <a:prstGeom prst="rect">
            <a:avLst/>
          </a:prstGeom>
        </p:spPr>
      </p:pic>
      <p:sp>
        <p:nvSpPr>
          <p:cNvPr id="2" name="Rectangle 1">
            <a:extLst>
              <a:ext uri="{FF2B5EF4-FFF2-40B4-BE49-F238E27FC236}">
                <a16:creationId xmlns:a16="http://schemas.microsoft.com/office/drawing/2014/main" id="{E29608C1-ECC7-46F7-964E-F724562BA88B}"/>
              </a:ext>
            </a:extLst>
          </p:cNvPr>
          <p:cNvSpPr/>
          <p:nvPr/>
        </p:nvSpPr>
        <p:spPr>
          <a:xfrm>
            <a:off x="115911" y="51516"/>
            <a:ext cx="12192000" cy="1077218"/>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Look at each of these diagrams. On each one, put a tick if it is the net of a square based pyramid. Put a cross if it is not.</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52458ABA-399F-489A-AE03-36C94CD1ABF7}"/>
              </a:ext>
            </a:extLst>
          </p:cNvPr>
          <p:cNvSpPr/>
          <p:nvPr/>
        </p:nvSpPr>
        <p:spPr>
          <a:xfrm>
            <a:off x="2027058" y="2349501"/>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7" name="Rectangle 6">
            <a:extLst>
              <a:ext uri="{FF2B5EF4-FFF2-40B4-BE49-F238E27FC236}">
                <a16:creationId xmlns:a16="http://schemas.microsoft.com/office/drawing/2014/main" id="{FC361FCA-D84E-4567-BE1C-89D2B7C615BC}"/>
              </a:ext>
            </a:extLst>
          </p:cNvPr>
          <p:cNvSpPr/>
          <p:nvPr/>
        </p:nvSpPr>
        <p:spPr>
          <a:xfrm>
            <a:off x="5274999" y="4456597"/>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sp>
        <p:nvSpPr>
          <p:cNvPr id="9" name="Rectangle 8">
            <a:extLst>
              <a:ext uri="{FF2B5EF4-FFF2-40B4-BE49-F238E27FC236}">
                <a16:creationId xmlns:a16="http://schemas.microsoft.com/office/drawing/2014/main" id="{3CBCC91B-BEEE-4E3E-9C74-E49E4C1B2962}"/>
              </a:ext>
            </a:extLst>
          </p:cNvPr>
          <p:cNvSpPr/>
          <p:nvPr/>
        </p:nvSpPr>
        <p:spPr>
          <a:xfrm>
            <a:off x="10118458" y="2919805"/>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cxnSp>
        <p:nvCxnSpPr>
          <p:cNvPr id="12" name="Connector: Curved 11">
            <a:extLst>
              <a:ext uri="{FF2B5EF4-FFF2-40B4-BE49-F238E27FC236}">
                <a16:creationId xmlns:a16="http://schemas.microsoft.com/office/drawing/2014/main" id="{1679DAC6-CA3A-4763-B8F1-3405FC458FFD}"/>
              </a:ext>
            </a:extLst>
          </p:cNvPr>
          <p:cNvCxnSpPr>
            <a:cxnSpLocks/>
          </p:cNvCxnSpPr>
          <p:nvPr/>
        </p:nvCxnSpPr>
        <p:spPr>
          <a:xfrm>
            <a:off x="1048871" y="1669007"/>
            <a:ext cx="1194098" cy="326537"/>
          </a:xfrm>
          <a:prstGeom prst="curvedConnector3">
            <a:avLst>
              <a:gd name="adj1" fmla="val 10090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or: Curved 20">
            <a:extLst>
              <a:ext uri="{FF2B5EF4-FFF2-40B4-BE49-F238E27FC236}">
                <a16:creationId xmlns:a16="http://schemas.microsoft.com/office/drawing/2014/main" id="{713471AD-C8CE-4AC1-B914-CEF53AD6E9DD}"/>
              </a:ext>
            </a:extLst>
          </p:cNvPr>
          <p:cNvCxnSpPr>
            <a:cxnSpLocks/>
          </p:cNvCxnSpPr>
          <p:nvPr/>
        </p:nvCxnSpPr>
        <p:spPr>
          <a:xfrm rot="10800000">
            <a:off x="2242969" y="3374670"/>
            <a:ext cx="1428486" cy="390022"/>
          </a:xfrm>
          <a:prstGeom prst="curvedConnector3">
            <a:avLst>
              <a:gd name="adj1" fmla="val 99838"/>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or: Curved 26">
            <a:extLst>
              <a:ext uri="{FF2B5EF4-FFF2-40B4-BE49-F238E27FC236}">
                <a16:creationId xmlns:a16="http://schemas.microsoft.com/office/drawing/2014/main" id="{FA6035CD-0E6F-4EC8-AF9E-C64E0CE830E8}"/>
              </a:ext>
            </a:extLst>
          </p:cNvPr>
          <p:cNvCxnSpPr>
            <a:cxnSpLocks/>
          </p:cNvCxnSpPr>
          <p:nvPr/>
        </p:nvCxnSpPr>
        <p:spPr>
          <a:xfrm rot="5400000">
            <a:off x="10560298" y="2614353"/>
            <a:ext cx="1194098" cy="326537"/>
          </a:xfrm>
          <a:prstGeom prst="curvedConnector3">
            <a:avLst>
              <a:gd name="adj1" fmla="val 10090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ctor: Curved 27">
            <a:extLst>
              <a:ext uri="{FF2B5EF4-FFF2-40B4-BE49-F238E27FC236}">
                <a16:creationId xmlns:a16="http://schemas.microsoft.com/office/drawing/2014/main" id="{8C2122E8-E8DA-4DF4-8382-FDCD4DE0D2F2}"/>
              </a:ext>
            </a:extLst>
          </p:cNvPr>
          <p:cNvCxnSpPr>
            <a:cxnSpLocks/>
          </p:cNvCxnSpPr>
          <p:nvPr/>
        </p:nvCxnSpPr>
        <p:spPr>
          <a:xfrm flipV="1">
            <a:off x="8995328" y="4019090"/>
            <a:ext cx="1349675" cy="414303"/>
          </a:xfrm>
          <a:prstGeom prst="curvedConnector3">
            <a:avLst>
              <a:gd name="adj1" fmla="val 9980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94CA323A-F0EF-4BF1-800E-6790109407B2}"/>
              </a:ext>
            </a:extLst>
          </p:cNvPr>
          <p:cNvSpPr/>
          <p:nvPr/>
        </p:nvSpPr>
        <p:spPr>
          <a:xfrm>
            <a:off x="368454" y="2554558"/>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Oval 33">
            <a:extLst>
              <a:ext uri="{FF2B5EF4-FFF2-40B4-BE49-F238E27FC236}">
                <a16:creationId xmlns:a16="http://schemas.microsoft.com/office/drawing/2014/main" id="{10932C68-4272-4377-A720-E0845F0CDDC4}"/>
              </a:ext>
            </a:extLst>
          </p:cNvPr>
          <p:cNvSpPr/>
          <p:nvPr/>
        </p:nvSpPr>
        <p:spPr>
          <a:xfrm>
            <a:off x="4021218" y="2554558"/>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5" name="Connector: Curved 34">
            <a:extLst>
              <a:ext uri="{FF2B5EF4-FFF2-40B4-BE49-F238E27FC236}">
                <a16:creationId xmlns:a16="http://schemas.microsoft.com/office/drawing/2014/main" id="{E1C2CF92-E42A-4C28-8DFA-FE4064F24879}"/>
              </a:ext>
            </a:extLst>
          </p:cNvPr>
          <p:cNvCxnSpPr>
            <a:cxnSpLocks/>
          </p:cNvCxnSpPr>
          <p:nvPr/>
        </p:nvCxnSpPr>
        <p:spPr>
          <a:xfrm rot="5400000">
            <a:off x="6221944" y="4165204"/>
            <a:ext cx="742674" cy="683095"/>
          </a:xfrm>
          <a:prstGeom prst="curvedConnector3">
            <a:avLst>
              <a:gd name="adj1" fmla="val 101454"/>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id="{851B8EAE-49A2-41A4-9DF6-1114E2051510}"/>
              </a:ext>
            </a:extLst>
          </p:cNvPr>
          <p:cNvSpPr/>
          <p:nvPr/>
        </p:nvSpPr>
        <p:spPr>
          <a:xfrm>
            <a:off x="6785089" y="2834324"/>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Freeform: Shape 47">
            <a:extLst>
              <a:ext uri="{FF2B5EF4-FFF2-40B4-BE49-F238E27FC236}">
                <a16:creationId xmlns:a16="http://schemas.microsoft.com/office/drawing/2014/main" id="{1EBB704A-9C0C-48C5-8752-4FB2992973DC}"/>
              </a:ext>
            </a:extLst>
          </p:cNvPr>
          <p:cNvSpPr/>
          <p:nvPr/>
        </p:nvSpPr>
        <p:spPr>
          <a:xfrm>
            <a:off x="4460142" y="2402006"/>
            <a:ext cx="1381100" cy="2449789"/>
          </a:xfrm>
          <a:custGeom>
            <a:avLst/>
            <a:gdLst>
              <a:gd name="connsiteX0" fmla="*/ 1381100 w 1381100"/>
              <a:gd name="connsiteY0" fmla="*/ 0 h 2449789"/>
              <a:gd name="connsiteX1" fmla="*/ 917076 w 1381100"/>
              <a:gd name="connsiteY1" fmla="*/ 27295 h 2449789"/>
              <a:gd name="connsiteX2" fmla="*/ 807894 w 1381100"/>
              <a:gd name="connsiteY2" fmla="*/ 54591 h 2449789"/>
              <a:gd name="connsiteX3" fmla="*/ 726007 w 1381100"/>
              <a:gd name="connsiteY3" fmla="*/ 68239 h 2449789"/>
              <a:gd name="connsiteX4" fmla="*/ 671416 w 1381100"/>
              <a:gd name="connsiteY4" fmla="*/ 95534 h 2449789"/>
              <a:gd name="connsiteX5" fmla="*/ 616825 w 1381100"/>
              <a:gd name="connsiteY5" fmla="*/ 109182 h 2449789"/>
              <a:gd name="connsiteX6" fmla="*/ 575882 w 1381100"/>
              <a:gd name="connsiteY6" fmla="*/ 150125 h 2449789"/>
              <a:gd name="connsiteX7" fmla="*/ 534939 w 1381100"/>
              <a:gd name="connsiteY7" fmla="*/ 177421 h 2449789"/>
              <a:gd name="connsiteX8" fmla="*/ 493995 w 1381100"/>
              <a:gd name="connsiteY8" fmla="*/ 245660 h 2449789"/>
              <a:gd name="connsiteX9" fmla="*/ 439404 w 1381100"/>
              <a:gd name="connsiteY9" fmla="*/ 286603 h 2449789"/>
              <a:gd name="connsiteX10" fmla="*/ 398461 w 1381100"/>
              <a:gd name="connsiteY10" fmla="*/ 327546 h 2449789"/>
              <a:gd name="connsiteX11" fmla="*/ 343870 w 1381100"/>
              <a:gd name="connsiteY11" fmla="*/ 423081 h 2449789"/>
              <a:gd name="connsiteX12" fmla="*/ 316574 w 1381100"/>
              <a:gd name="connsiteY12" fmla="*/ 545910 h 2449789"/>
              <a:gd name="connsiteX13" fmla="*/ 289279 w 1381100"/>
              <a:gd name="connsiteY13" fmla="*/ 600501 h 2449789"/>
              <a:gd name="connsiteX14" fmla="*/ 275631 w 1381100"/>
              <a:gd name="connsiteY14" fmla="*/ 641445 h 2449789"/>
              <a:gd name="connsiteX15" fmla="*/ 248336 w 1381100"/>
              <a:gd name="connsiteY15" fmla="*/ 696036 h 2449789"/>
              <a:gd name="connsiteX16" fmla="*/ 221040 w 1381100"/>
              <a:gd name="connsiteY16" fmla="*/ 791570 h 2449789"/>
              <a:gd name="connsiteX17" fmla="*/ 166449 w 1381100"/>
              <a:gd name="connsiteY17" fmla="*/ 955343 h 2449789"/>
              <a:gd name="connsiteX18" fmla="*/ 98210 w 1381100"/>
              <a:gd name="connsiteY18" fmla="*/ 1146412 h 2449789"/>
              <a:gd name="connsiteX19" fmla="*/ 84562 w 1381100"/>
              <a:gd name="connsiteY19" fmla="*/ 1228298 h 2449789"/>
              <a:gd name="connsiteX20" fmla="*/ 57267 w 1381100"/>
              <a:gd name="connsiteY20" fmla="*/ 1282890 h 2449789"/>
              <a:gd name="connsiteX21" fmla="*/ 43619 w 1381100"/>
              <a:gd name="connsiteY21" fmla="*/ 1323833 h 2449789"/>
              <a:gd name="connsiteX22" fmla="*/ 16324 w 1381100"/>
              <a:gd name="connsiteY22" fmla="*/ 2115403 h 2449789"/>
              <a:gd name="connsiteX23" fmla="*/ 70915 w 1381100"/>
              <a:gd name="connsiteY23" fmla="*/ 2374710 h 2449789"/>
              <a:gd name="connsiteX24" fmla="*/ 139154 w 1381100"/>
              <a:gd name="connsiteY24" fmla="*/ 2388358 h 2449789"/>
              <a:gd name="connsiteX25" fmla="*/ 412109 w 1381100"/>
              <a:gd name="connsiteY25" fmla="*/ 2442949 h 2449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81100" h="2449789">
                <a:moveTo>
                  <a:pt x="1381100" y="0"/>
                </a:moveTo>
                <a:lnTo>
                  <a:pt x="917076" y="27295"/>
                </a:lnTo>
                <a:cubicBezTo>
                  <a:pt x="826861" y="34235"/>
                  <a:pt x="875724" y="39517"/>
                  <a:pt x="807894" y="54591"/>
                </a:cubicBezTo>
                <a:cubicBezTo>
                  <a:pt x="780881" y="60594"/>
                  <a:pt x="753303" y="63690"/>
                  <a:pt x="726007" y="68239"/>
                </a:cubicBezTo>
                <a:cubicBezTo>
                  <a:pt x="707810" y="77337"/>
                  <a:pt x="690465" y="88391"/>
                  <a:pt x="671416" y="95534"/>
                </a:cubicBezTo>
                <a:cubicBezTo>
                  <a:pt x="653853" y="102120"/>
                  <a:pt x="633111" y="99876"/>
                  <a:pt x="616825" y="109182"/>
                </a:cubicBezTo>
                <a:cubicBezTo>
                  <a:pt x="600067" y="118758"/>
                  <a:pt x="590709" y="137769"/>
                  <a:pt x="575882" y="150125"/>
                </a:cubicBezTo>
                <a:cubicBezTo>
                  <a:pt x="563281" y="160626"/>
                  <a:pt x="548587" y="168322"/>
                  <a:pt x="534939" y="177421"/>
                </a:cubicBezTo>
                <a:cubicBezTo>
                  <a:pt x="521291" y="200167"/>
                  <a:pt x="511463" y="225697"/>
                  <a:pt x="493995" y="245660"/>
                </a:cubicBezTo>
                <a:cubicBezTo>
                  <a:pt x="479016" y="262778"/>
                  <a:pt x="456674" y="271800"/>
                  <a:pt x="439404" y="286603"/>
                </a:cubicBezTo>
                <a:cubicBezTo>
                  <a:pt x="424750" y="299164"/>
                  <a:pt x="410817" y="312719"/>
                  <a:pt x="398461" y="327546"/>
                </a:cubicBezTo>
                <a:cubicBezTo>
                  <a:pt x="374347" y="356483"/>
                  <a:pt x="360556" y="389707"/>
                  <a:pt x="343870" y="423081"/>
                </a:cubicBezTo>
                <a:cubicBezTo>
                  <a:pt x="340164" y="441611"/>
                  <a:pt x="324834" y="523882"/>
                  <a:pt x="316574" y="545910"/>
                </a:cubicBezTo>
                <a:cubicBezTo>
                  <a:pt x="309431" y="564959"/>
                  <a:pt x="297293" y="581801"/>
                  <a:pt x="289279" y="600501"/>
                </a:cubicBezTo>
                <a:cubicBezTo>
                  <a:pt x="283612" y="613724"/>
                  <a:pt x="281298" y="628222"/>
                  <a:pt x="275631" y="641445"/>
                </a:cubicBezTo>
                <a:cubicBezTo>
                  <a:pt x="267617" y="660145"/>
                  <a:pt x="255289" y="676916"/>
                  <a:pt x="248336" y="696036"/>
                </a:cubicBezTo>
                <a:cubicBezTo>
                  <a:pt x="237018" y="727161"/>
                  <a:pt x="231013" y="759988"/>
                  <a:pt x="221040" y="791570"/>
                </a:cubicBezTo>
                <a:cubicBezTo>
                  <a:pt x="203712" y="846443"/>
                  <a:pt x="187820" y="901915"/>
                  <a:pt x="166449" y="955343"/>
                </a:cubicBezTo>
                <a:cubicBezTo>
                  <a:pt x="139711" y="1022191"/>
                  <a:pt x="117684" y="1073384"/>
                  <a:pt x="98210" y="1146412"/>
                </a:cubicBezTo>
                <a:cubicBezTo>
                  <a:pt x="91080" y="1173149"/>
                  <a:pt x="92513" y="1201793"/>
                  <a:pt x="84562" y="1228298"/>
                </a:cubicBezTo>
                <a:cubicBezTo>
                  <a:pt x="78716" y="1247785"/>
                  <a:pt x="65281" y="1264190"/>
                  <a:pt x="57267" y="1282890"/>
                </a:cubicBezTo>
                <a:cubicBezTo>
                  <a:pt x="51600" y="1296113"/>
                  <a:pt x="48168" y="1310185"/>
                  <a:pt x="43619" y="1323833"/>
                </a:cubicBezTo>
                <a:cubicBezTo>
                  <a:pt x="38469" y="1457736"/>
                  <a:pt x="16324" y="2011301"/>
                  <a:pt x="16324" y="2115403"/>
                </a:cubicBezTo>
                <a:cubicBezTo>
                  <a:pt x="16324" y="2315414"/>
                  <a:pt x="-45300" y="2345657"/>
                  <a:pt x="70915" y="2374710"/>
                </a:cubicBezTo>
                <a:cubicBezTo>
                  <a:pt x="93419" y="2380336"/>
                  <a:pt x="116408" y="2383809"/>
                  <a:pt x="139154" y="2388358"/>
                </a:cubicBezTo>
                <a:cubicBezTo>
                  <a:pt x="274033" y="2478278"/>
                  <a:pt x="188235" y="2442949"/>
                  <a:pt x="412109" y="2442949"/>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9" name="Connector: Curved 48">
            <a:extLst>
              <a:ext uri="{FF2B5EF4-FFF2-40B4-BE49-F238E27FC236}">
                <a16:creationId xmlns:a16="http://schemas.microsoft.com/office/drawing/2014/main" id="{DC829273-DCEC-4220-A30D-5E87F2ECC561}"/>
              </a:ext>
            </a:extLst>
          </p:cNvPr>
          <p:cNvCxnSpPr>
            <a:cxnSpLocks/>
          </p:cNvCxnSpPr>
          <p:nvPr/>
        </p:nvCxnSpPr>
        <p:spPr>
          <a:xfrm flipV="1">
            <a:off x="4748463" y="4838820"/>
            <a:ext cx="162125" cy="8964"/>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 name="Oval 51">
            <a:extLst>
              <a:ext uri="{FF2B5EF4-FFF2-40B4-BE49-F238E27FC236}">
                <a16:creationId xmlns:a16="http://schemas.microsoft.com/office/drawing/2014/main" id="{650A92D2-7B86-41EC-BF8E-9FE13BAADA8A}"/>
              </a:ext>
            </a:extLst>
          </p:cNvPr>
          <p:cNvSpPr/>
          <p:nvPr/>
        </p:nvSpPr>
        <p:spPr>
          <a:xfrm>
            <a:off x="5464682" y="2834323"/>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Oval 52">
            <a:extLst>
              <a:ext uri="{FF2B5EF4-FFF2-40B4-BE49-F238E27FC236}">
                <a16:creationId xmlns:a16="http://schemas.microsoft.com/office/drawing/2014/main" id="{F13F1763-D0A8-4259-BF1D-45333E30BE1A}"/>
              </a:ext>
            </a:extLst>
          </p:cNvPr>
          <p:cNvSpPr/>
          <p:nvPr/>
        </p:nvSpPr>
        <p:spPr>
          <a:xfrm>
            <a:off x="8399225" y="3216592"/>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Oval 53">
            <a:extLst>
              <a:ext uri="{FF2B5EF4-FFF2-40B4-BE49-F238E27FC236}">
                <a16:creationId xmlns:a16="http://schemas.microsoft.com/office/drawing/2014/main" id="{AFBAB482-744D-47FC-BCC0-F0E18B4A022E}"/>
              </a:ext>
            </a:extLst>
          </p:cNvPr>
          <p:cNvSpPr/>
          <p:nvPr/>
        </p:nvSpPr>
        <p:spPr>
          <a:xfrm>
            <a:off x="10232360" y="1360767"/>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EADC5FC9-F69F-4A29-9C8E-332FB1951360}"/>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3832677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fade">
                                      <p:cBhvr>
                                        <p:cTn id="42" dur="500"/>
                                        <p:tgtEl>
                                          <p:spTgt spid="4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500"/>
                                        <p:tgtEl>
                                          <p:spTgt spid="48"/>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fade">
                                      <p:cBhvr>
                                        <p:cTn id="50" dur="500"/>
                                        <p:tgtEl>
                                          <p:spTgt spid="52"/>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500"/>
                                        <p:tgtEl>
                                          <p:spTgt spid="7"/>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500"/>
                                        <p:tgtEl>
                                          <p:spTgt spid="27"/>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500"/>
                                        <p:tgtEl>
                                          <p:spTgt spid="28"/>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53"/>
                                        </p:tgtEl>
                                        <p:attrNameLst>
                                          <p:attrName>style.visibility</p:attrName>
                                        </p:attrNameLst>
                                      </p:cBhvr>
                                      <p:to>
                                        <p:strVal val="visible"/>
                                      </p:to>
                                    </p:set>
                                    <p:animEffect transition="in" filter="fade">
                                      <p:cBhvr>
                                        <p:cTn id="70" dur="500"/>
                                        <p:tgtEl>
                                          <p:spTgt spid="53"/>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fade">
                                      <p:cBhvr>
                                        <p:cTn id="75" dur="500"/>
                                        <p:tgtEl>
                                          <p:spTgt spid="54"/>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fade">
                                      <p:cBhvr>
                                        <p:cTn id="8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33" grpId="0" animBg="1"/>
      <p:bldP spid="34" grpId="0" animBg="1"/>
      <p:bldP spid="39" grpId="0" animBg="1"/>
      <p:bldP spid="48" grpId="0" animBg="1"/>
      <p:bldP spid="52" grpId="0" animBg="1"/>
      <p:bldP spid="53" grpId="0" animBg="1"/>
      <p:bldP spid="54" grpId="0" animBg="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ACA13D3-476A-4E43-97EC-B813E21701BA}"/>
              </a:ext>
            </a:extLst>
          </p:cNvPr>
          <p:cNvPicPr>
            <a:picLocks noChangeAspect="1"/>
          </p:cNvPicPr>
          <p:nvPr/>
        </p:nvPicPr>
        <p:blipFill>
          <a:blip r:embed="rId3"/>
          <a:stretch>
            <a:fillRect/>
          </a:stretch>
        </p:blipFill>
        <p:spPr>
          <a:xfrm>
            <a:off x="9441161" y="253160"/>
            <a:ext cx="1856401" cy="2837564"/>
          </a:xfrm>
          <a:prstGeom prst="rect">
            <a:avLst/>
          </a:prstGeom>
        </p:spPr>
      </p:pic>
      <p:pic>
        <p:nvPicPr>
          <p:cNvPr id="7" name="Picture 6">
            <a:extLst>
              <a:ext uri="{FF2B5EF4-FFF2-40B4-BE49-F238E27FC236}">
                <a16:creationId xmlns:a16="http://schemas.microsoft.com/office/drawing/2014/main" id="{90A5D963-AE7D-4797-B4D6-E7134E1DD511}"/>
              </a:ext>
            </a:extLst>
          </p:cNvPr>
          <p:cNvPicPr>
            <a:picLocks noChangeAspect="1"/>
          </p:cNvPicPr>
          <p:nvPr/>
        </p:nvPicPr>
        <p:blipFill>
          <a:blip r:embed="rId4"/>
          <a:stretch>
            <a:fillRect/>
          </a:stretch>
        </p:blipFill>
        <p:spPr>
          <a:xfrm>
            <a:off x="8615741" y="3940115"/>
            <a:ext cx="2311604" cy="2441665"/>
          </a:xfrm>
          <a:prstGeom prst="rect">
            <a:avLst/>
          </a:prstGeom>
        </p:spPr>
      </p:pic>
      <p:pic>
        <p:nvPicPr>
          <p:cNvPr id="4" name="Picture 3">
            <a:extLst>
              <a:ext uri="{FF2B5EF4-FFF2-40B4-BE49-F238E27FC236}">
                <a16:creationId xmlns:a16="http://schemas.microsoft.com/office/drawing/2014/main" id="{F51EFEB5-1250-4E3C-B3F6-8340A27F13F9}"/>
              </a:ext>
            </a:extLst>
          </p:cNvPr>
          <p:cNvPicPr>
            <a:picLocks noChangeAspect="1"/>
          </p:cNvPicPr>
          <p:nvPr/>
        </p:nvPicPr>
        <p:blipFill>
          <a:blip r:embed="rId5"/>
          <a:stretch>
            <a:fillRect/>
          </a:stretch>
        </p:blipFill>
        <p:spPr>
          <a:xfrm>
            <a:off x="5364942" y="253160"/>
            <a:ext cx="3059281" cy="1886861"/>
          </a:xfrm>
          <a:prstGeom prst="rect">
            <a:avLst/>
          </a:prstGeom>
        </p:spPr>
      </p:pic>
      <p:pic>
        <p:nvPicPr>
          <p:cNvPr id="6" name="Picture 5">
            <a:extLst>
              <a:ext uri="{FF2B5EF4-FFF2-40B4-BE49-F238E27FC236}">
                <a16:creationId xmlns:a16="http://schemas.microsoft.com/office/drawing/2014/main" id="{152B93AE-720A-419F-9C16-21ABEA4D3ECD}"/>
              </a:ext>
            </a:extLst>
          </p:cNvPr>
          <p:cNvPicPr>
            <a:picLocks noChangeAspect="1"/>
          </p:cNvPicPr>
          <p:nvPr/>
        </p:nvPicPr>
        <p:blipFill>
          <a:blip r:embed="rId6"/>
          <a:stretch>
            <a:fillRect/>
          </a:stretch>
        </p:blipFill>
        <p:spPr>
          <a:xfrm>
            <a:off x="5083478" y="3321619"/>
            <a:ext cx="2693748" cy="2837564"/>
          </a:xfrm>
          <a:prstGeom prst="rect">
            <a:avLst/>
          </a:prstGeom>
        </p:spPr>
      </p:pic>
      <p:pic>
        <p:nvPicPr>
          <p:cNvPr id="5" name="Picture 4">
            <a:extLst>
              <a:ext uri="{FF2B5EF4-FFF2-40B4-BE49-F238E27FC236}">
                <a16:creationId xmlns:a16="http://schemas.microsoft.com/office/drawing/2014/main" id="{73F1E313-1FB6-4D1E-B41A-B49DD2F4736D}"/>
              </a:ext>
            </a:extLst>
          </p:cNvPr>
          <p:cNvPicPr>
            <a:picLocks noChangeAspect="1"/>
          </p:cNvPicPr>
          <p:nvPr/>
        </p:nvPicPr>
        <p:blipFill>
          <a:blip r:embed="rId7"/>
          <a:stretch>
            <a:fillRect/>
          </a:stretch>
        </p:blipFill>
        <p:spPr>
          <a:xfrm>
            <a:off x="1400060" y="4171276"/>
            <a:ext cx="2407983" cy="2441665"/>
          </a:xfrm>
          <a:prstGeom prst="rect">
            <a:avLst/>
          </a:prstGeom>
        </p:spPr>
      </p:pic>
      <p:pic>
        <p:nvPicPr>
          <p:cNvPr id="3" name="Picture 2">
            <a:extLst>
              <a:ext uri="{FF2B5EF4-FFF2-40B4-BE49-F238E27FC236}">
                <a16:creationId xmlns:a16="http://schemas.microsoft.com/office/drawing/2014/main" id="{41054CBB-7D87-4027-8BCD-24501DBF77CF}"/>
              </a:ext>
            </a:extLst>
          </p:cNvPr>
          <p:cNvPicPr>
            <a:picLocks noChangeAspect="1"/>
          </p:cNvPicPr>
          <p:nvPr/>
        </p:nvPicPr>
        <p:blipFill>
          <a:blip r:embed="rId8"/>
          <a:stretch>
            <a:fillRect/>
          </a:stretch>
        </p:blipFill>
        <p:spPr>
          <a:xfrm>
            <a:off x="103032" y="135685"/>
            <a:ext cx="3059281" cy="2060564"/>
          </a:xfrm>
          <a:prstGeom prst="rect">
            <a:avLst/>
          </a:prstGeom>
        </p:spPr>
      </p:pic>
      <p:sp>
        <p:nvSpPr>
          <p:cNvPr id="2" name="Rectangle 1">
            <a:extLst>
              <a:ext uri="{FF2B5EF4-FFF2-40B4-BE49-F238E27FC236}">
                <a16:creationId xmlns:a16="http://schemas.microsoft.com/office/drawing/2014/main" id="{F7C235C3-C844-4D98-AA45-C5EC3D8D1E14}"/>
              </a:ext>
            </a:extLst>
          </p:cNvPr>
          <p:cNvSpPr/>
          <p:nvPr/>
        </p:nvSpPr>
        <p:spPr>
          <a:xfrm>
            <a:off x="103032" y="2057864"/>
            <a:ext cx="5208104" cy="2062103"/>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This is a drawing of a pentagonal prism. Tick the one shape that is a net for the pentagonal prism.</a:t>
            </a:r>
            <a:endParaRPr lang="en-GB" sz="3200" b="1" dirty="0">
              <a:latin typeface="Calibri" panose="020F0502020204030204" pitchFamily="34" charset="0"/>
            </a:endParaRPr>
          </a:p>
        </p:txBody>
      </p:sp>
      <p:sp>
        <p:nvSpPr>
          <p:cNvPr id="9" name="Rectangle 8">
            <a:extLst>
              <a:ext uri="{FF2B5EF4-FFF2-40B4-BE49-F238E27FC236}">
                <a16:creationId xmlns:a16="http://schemas.microsoft.com/office/drawing/2014/main" id="{30E0A605-79C3-4AB0-AF02-B4CB7DD3E13A}"/>
              </a:ext>
            </a:extLst>
          </p:cNvPr>
          <p:cNvSpPr/>
          <p:nvPr/>
        </p:nvSpPr>
        <p:spPr>
          <a:xfrm>
            <a:off x="3533164" y="4990763"/>
            <a:ext cx="506417" cy="78233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D151291F-ABEC-4A2B-BD14-0B03BEFBFDF4}"/>
              </a:ext>
            </a:extLst>
          </p:cNvPr>
          <p:cNvSpPr/>
          <p:nvPr/>
        </p:nvSpPr>
        <p:spPr>
          <a:xfrm>
            <a:off x="3644903" y="5761583"/>
            <a:ext cx="1887480" cy="830997"/>
          </a:xfrm>
          <a:prstGeom prst="rect">
            <a:avLst/>
          </a:prstGeom>
        </p:spPr>
        <p:txBody>
          <a:bodyPr wrap="square">
            <a:spAutoFit/>
          </a:bodyPr>
          <a:lstStyle/>
          <a:p>
            <a:r>
              <a:rPr lang="en-GB" sz="2400" b="1" dirty="0">
                <a:solidFill>
                  <a:srgbClr val="FF0000"/>
                </a:solidFill>
                <a:latin typeface="Calibri" panose="020F0502020204030204" pitchFamily="34" charset="0"/>
              </a:rPr>
              <a:t>missing rectangle</a:t>
            </a:r>
          </a:p>
        </p:txBody>
      </p:sp>
      <p:sp>
        <p:nvSpPr>
          <p:cNvPr id="11" name="Rectangle 10">
            <a:extLst>
              <a:ext uri="{FF2B5EF4-FFF2-40B4-BE49-F238E27FC236}">
                <a16:creationId xmlns:a16="http://schemas.microsoft.com/office/drawing/2014/main" id="{F33FB0E2-0903-48D3-92A5-B3F389C6096C}"/>
              </a:ext>
            </a:extLst>
          </p:cNvPr>
          <p:cNvSpPr/>
          <p:nvPr/>
        </p:nvSpPr>
        <p:spPr>
          <a:xfrm>
            <a:off x="6339097" y="1919478"/>
            <a:ext cx="1887480" cy="1200329"/>
          </a:xfrm>
          <a:prstGeom prst="rect">
            <a:avLst/>
          </a:prstGeom>
        </p:spPr>
        <p:txBody>
          <a:bodyPr wrap="square">
            <a:spAutoFit/>
          </a:bodyPr>
          <a:lstStyle/>
          <a:p>
            <a:r>
              <a:rPr lang="en-GB" sz="2400" b="1" dirty="0">
                <a:solidFill>
                  <a:srgbClr val="FF0000"/>
                </a:solidFill>
                <a:latin typeface="Calibri" panose="020F0502020204030204" pitchFamily="34" charset="0"/>
              </a:rPr>
              <a:t>same side so they will overlap</a:t>
            </a:r>
          </a:p>
        </p:txBody>
      </p:sp>
      <p:cxnSp>
        <p:nvCxnSpPr>
          <p:cNvPr id="12" name="Straight Arrow Connector 11">
            <a:extLst>
              <a:ext uri="{FF2B5EF4-FFF2-40B4-BE49-F238E27FC236}">
                <a16:creationId xmlns:a16="http://schemas.microsoft.com/office/drawing/2014/main" id="{FCD99D5D-A430-4EEC-AABD-06B1DD63B85A}"/>
              </a:ext>
            </a:extLst>
          </p:cNvPr>
          <p:cNvCxnSpPr>
            <a:cxnSpLocks/>
          </p:cNvCxnSpPr>
          <p:nvPr/>
        </p:nvCxnSpPr>
        <p:spPr>
          <a:xfrm flipH="1" flipV="1">
            <a:off x="6422689" y="1522601"/>
            <a:ext cx="343871" cy="408017"/>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CC221DB2-D795-4240-928A-D25C6A962C76}"/>
              </a:ext>
            </a:extLst>
          </p:cNvPr>
          <p:cNvCxnSpPr>
            <a:cxnSpLocks/>
          </p:cNvCxnSpPr>
          <p:nvPr/>
        </p:nvCxnSpPr>
        <p:spPr>
          <a:xfrm flipV="1">
            <a:off x="7442874" y="1562063"/>
            <a:ext cx="258653" cy="450653"/>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CBCC049E-B9A6-4181-B7B5-C7F7892600D6}"/>
              </a:ext>
            </a:extLst>
          </p:cNvPr>
          <p:cNvSpPr/>
          <p:nvPr/>
        </p:nvSpPr>
        <p:spPr>
          <a:xfrm>
            <a:off x="8752196" y="935135"/>
            <a:ext cx="1362430" cy="461665"/>
          </a:xfrm>
          <a:prstGeom prst="rect">
            <a:avLst/>
          </a:prstGeom>
        </p:spPr>
        <p:txBody>
          <a:bodyPr wrap="square">
            <a:spAutoFit/>
          </a:bodyPr>
          <a:lstStyle/>
          <a:p>
            <a:r>
              <a:rPr lang="en-GB" sz="2400" b="1" dirty="0">
                <a:solidFill>
                  <a:srgbClr val="FF0000"/>
                </a:solidFill>
                <a:latin typeface="Calibri" panose="020F0502020204030204" pitchFamily="34" charset="0"/>
              </a:rPr>
              <a:t>overlap</a:t>
            </a:r>
          </a:p>
        </p:txBody>
      </p:sp>
      <p:cxnSp>
        <p:nvCxnSpPr>
          <p:cNvPr id="17" name="Straight Arrow Connector 16">
            <a:extLst>
              <a:ext uri="{FF2B5EF4-FFF2-40B4-BE49-F238E27FC236}">
                <a16:creationId xmlns:a16="http://schemas.microsoft.com/office/drawing/2014/main" id="{0A5FCD74-6533-4523-AACC-ABDE9D043394}"/>
              </a:ext>
            </a:extLst>
          </p:cNvPr>
          <p:cNvCxnSpPr>
            <a:cxnSpLocks/>
          </p:cNvCxnSpPr>
          <p:nvPr/>
        </p:nvCxnSpPr>
        <p:spPr>
          <a:xfrm>
            <a:off x="9613824" y="1378145"/>
            <a:ext cx="449928" cy="28610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CD52540-D38F-4E35-895B-E1D7BA82933B}"/>
              </a:ext>
            </a:extLst>
          </p:cNvPr>
          <p:cNvCxnSpPr>
            <a:cxnSpLocks/>
          </p:cNvCxnSpPr>
          <p:nvPr/>
        </p:nvCxnSpPr>
        <p:spPr>
          <a:xfrm flipV="1">
            <a:off x="9941822" y="612956"/>
            <a:ext cx="258653" cy="450653"/>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76B2699A-87CE-4A31-918E-6F43BD388655}"/>
              </a:ext>
            </a:extLst>
          </p:cNvPr>
          <p:cNvSpPr/>
          <p:nvPr/>
        </p:nvSpPr>
        <p:spPr>
          <a:xfrm>
            <a:off x="9938710" y="5634039"/>
            <a:ext cx="1887480" cy="830997"/>
          </a:xfrm>
          <a:prstGeom prst="rect">
            <a:avLst/>
          </a:prstGeom>
        </p:spPr>
        <p:txBody>
          <a:bodyPr wrap="square">
            <a:spAutoFit/>
          </a:bodyPr>
          <a:lstStyle/>
          <a:p>
            <a:r>
              <a:rPr lang="en-GB" sz="2400" b="1" dirty="0">
                <a:solidFill>
                  <a:srgbClr val="FF0000"/>
                </a:solidFill>
                <a:latin typeface="Calibri" panose="020F0502020204030204" pitchFamily="34" charset="0"/>
              </a:rPr>
              <a:t>only 1 pentagon</a:t>
            </a:r>
          </a:p>
        </p:txBody>
      </p:sp>
      <p:sp>
        <p:nvSpPr>
          <p:cNvPr id="21" name="Rectangle 20">
            <a:extLst>
              <a:ext uri="{FF2B5EF4-FFF2-40B4-BE49-F238E27FC236}">
                <a16:creationId xmlns:a16="http://schemas.microsoft.com/office/drawing/2014/main" id="{77BF5D35-8315-457F-BB60-0FC2AD841474}"/>
              </a:ext>
            </a:extLst>
          </p:cNvPr>
          <p:cNvSpPr/>
          <p:nvPr/>
        </p:nvSpPr>
        <p:spPr>
          <a:xfrm>
            <a:off x="5989482" y="4209471"/>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19" name="Rectangle 18">
            <a:extLst>
              <a:ext uri="{FF2B5EF4-FFF2-40B4-BE49-F238E27FC236}">
                <a16:creationId xmlns:a16="http://schemas.microsoft.com/office/drawing/2014/main" id="{84CF2BDB-17CA-4491-8C6A-8E2004D662B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1782469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par>
                                <p:cTn id="37" presetID="10" presetClass="entr" presetSubtype="0"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6" grpId="0"/>
      <p:bldP spid="20" grpId="0"/>
      <p:bldP spid="21" grpId="0"/>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A4A7CEA-83E1-4014-B382-87E28563B807}"/>
              </a:ext>
            </a:extLst>
          </p:cNvPr>
          <p:cNvPicPr>
            <a:picLocks noChangeAspect="1"/>
          </p:cNvPicPr>
          <p:nvPr/>
        </p:nvPicPr>
        <p:blipFill>
          <a:blip r:embed="rId3"/>
          <a:stretch>
            <a:fillRect/>
          </a:stretch>
        </p:blipFill>
        <p:spPr>
          <a:xfrm>
            <a:off x="5336345" y="0"/>
            <a:ext cx="6855655" cy="6761647"/>
          </a:xfrm>
          <a:prstGeom prst="rect">
            <a:avLst/>
          </a:prstGeom>
        </p:spPr>
      </p:pic>
      <p:sp>
        <p:nvSpPr>
          <p:cNvPr id="2" name="Rectangle 1">
            <a:extLst>
              <a:ext uri="{FF2B5EF4-FFF2-40B4-BE49-F238E27FC236}">
                <a16:creationId xmlns:a16="http://schemas.microsoft.com/office/drawing/2014/main" id="{0633DC6D-1C03-4376-A77A-B0C0CB71197A}"/>
              </a:ext>
            </a:extLst>
          </p:cNvPr>
          <p:cNvSpPr/>
          <p:nvPr/>
        </p:nvSpPr>
        <p:spPr>
          <a:xfrm>
            <a:off x="115911" y="51516"/>
            <a:ext cx="6096000" cy="2062103"/>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Here are some nets of shapes. </a:t>
            </a: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For each net, put a tick if it folds to make a pyramid. </a:t>
            </a: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Put a cross if it does not.</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07C3F2E0-201A-404B-84EE-5852B2F541B3}"/>
              </a:ext>
            </a:extLst>
          </p:cNvPr>
          <p:cNvSpPr/>
          <p:nvPr/>
        </p:nvSpPr>
        <p:spPr>
          <a:xfrm>
            <a:off x="6665649" y="1218097"/>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sp>
        <p:nvSpPr>
          <p:cNvPr id="6" name="Rectangle 5">
            <a:extLst>
              <a:ext uri="{FF2B5EF4-FFF2-40B4-BE49-F238E27FC236}">
                <a16:creationId xmlns:a16="http://schemas.microsoft.com/office/drawing/2014/main" id="{CB216CEA-A33D-4509-ABD1-3CEBEA3AE6A3}"/>
              </a:ext>
            </a:extLst>
          </p:cNvPr>
          <p:cNvSpPr/>
          <p:nvPr/>
        </p:nvSpPr>
        <p:spPr>
          <a:xfrm>
            <a:off x="10447158" y="1572040"/>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8" name="Rectangle 7">
            <a:extLst>
              <a:ext uri="{FF2B5EF4-FFF2-40B4-BE49-F238E27FC236}">
                <a16:creationId xmlns:a16="http://schemas.microsoft.com/office/drawing/2014/main" id="{194CBBA5-6C59-4AB8-B55C-71F8C3E49CB9}"/>
              </a:ext>
            </a:extLst>
          </p:cNvPr>
          <p:cNvSpPr/>
          <p:nvPr/>
        </p:nvSpPr>
        <p:spPr>
          <a:xfrm>
            <a:off x="6316034" y="5194366"/>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10" name="Rectangle 9">
            <a:extLst>
              <a:ext uri="{FF2B5EF4-FFF2-40B4-BE49-F238E27FC236}">
                <a16:creationId xmlns:a16="http://schemas.microsoft.com/office/drawing/2014/main" id="{D098E14B-2001-4336-8481-3CCDD584AC66}"/>
              </a:ext>
            </a:extLst>
          </p:cNvPr>
          <p:cNvSpPr/>
          <p:nvPr/>
        </p:nvSpPr>
        <p:spPr>
          <a:xfrm>
            <a:off x="9254017" y="4840423"/>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sp>
        <p:nvSpPr>
          <p:cNvPr id="12" name="Rectangle 11">
            <a:extLst>
              <a:ext uri="{FF2B5EF4-FFF2-40B4-BE49-F238E27FC236}">
                <a16:creationId xmlns:a16="http://schemas.microsoft.com/office/drawing/2014/main" id="{4AB217D7-AC39-40C0-B98B-14635545D5F4}"/>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2986950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10AD87D-C4D2-42BB-9EB8-00CF252DE3DC}"/>
              </a:ext>
            </a:extLst>
          </p:cNvPr>
          <p:cNvSpPr/>
          <p:nvPr/>
        </p:nvSpPr>
        <p:spPr>
          <a:xfrm>
            <a:off x="115911" y="51516"/>
            <a:ext cx="10380371" cy="1077218"/>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Two of these diagrams are nets for a triangular prism. </a:t>
            </a:r>
          </a:p>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Put a tick in them.</a:t>
            </a:r>
          </a:p>
        </p:txBody>
      </p:sp>
      <p:pic>
        <p:nvPicPr>
          <p:cNvPr id="3" name="Picture 2" descr="https://app.doublestruck.eu/content/K2_REAS/HTML/Q/Q03Y4A32_files/image003.jpg">
            <a:extLst>
              <a:ext uri="{FF2B5EF4-FFF2-40B4-BE49-F238E27FC236}">
                <a16:creationId xmlns:a16="http://schemas.microsoft.com/office/drawing/2014/main" id="{C8E8C250-A542-4F0D-B235-45AFC89CF98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815591" y="626166"/>
            <a:ext cx="7263227" cy="6021328"/>
          </a:xfrm>
          <a:prstGeom prst="rect">
            <a:avLst/>
          </a:prstGeom>
          <a:noFill/>
          <a:ln>
            <a:noFill/>
          </a:ln>
        </p:spPr>
      </p:pic>
      <p:sp>
        <p:nvSpPr>
          <p:cNvPr id="4" name="Rectangle 3">
            <a:extLst>
              <a:ext uri="{FF2B5EF4-FFF2-40B4-BE49-F238E27FC236}">
                <a16:creationId xmlns:a16="http://schemas.microsoft.com/office/drawing/2014/main" id="{C7023C44-F22A-426D-A307-C24139F259AA}"/>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cxnSp>
        <p:nvCxnSpPr>
          <p:cNvPr id="5" name="Straight Arrow Connector 4">
            <a:extLst>
              <a:ext uri="{FF2B5EF4-FFF2-40B4-BE49-F238E27FC236}">
                <a16:creationId xmlns:a16="http://schemas.microsoft.com/office/drawing/2014/main" id="{98943079-9549-47D5-8A9B-8B8C24F7B34E}"/>
              </a:ext>
            </a:extLst>
          </p:cNvPr>
          <p:cNvCxnSpPr>
            <a:cxnSpLocks/>
          </p:cNvCxnSpPr>
          <p:nvPr/>
        </p:nvCxnSpPr>
        <p:spPr>
          <a:xfrm flipH="1">
            <a:off x="5477088" y="1017530"/>
            <a:ext cx="416566"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B3346B7B-0414-4FB2-B31F-D53BFD94FD86}"/>
              </a:ext>
            </a:extLst>
          </p:cNvPr>
          <p:cNvCxnSpPr>
            <a:cxnSpLocks/>
          </p:cNvCxnSpPr>
          <p:nvPr/>
        </p:nvCxnSpPr>
        <p:spPr>
          <a:xfrm flipH="1">
            <a:off x="5893654" y="1128734"/>
            <a:ext cx="430306" cy="28512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D1D43826-08A0-41E7-B600-03F249E5207E}"/>
              </a:ext>
            </a:extLst>
          </p:cNvPr>
          <p:cNvSpPr/>
          <p:nvPr/>
        </p:nvSpPr>
        <p:spPr>
          <a:xfrm>
            <a:off x="5879554" y="685767"/>
            <a:ext cx="1491618" cy="523220"/>
          </a:xfrm>
          <a:prstGeom prst="rect">
            <a:avLst/>
          </a:prstGeom>
        </p:spPr>
        <p:txBody>
          <a:bodyPr wrap="square">
            <a:spAutoFit/>
          </a:bodyPr>
          <a:lstStyle/>
          <a:p>
            <a:r>
              <a:rPr lang="en-GB" sz="2800" b="1" dirty="0">
                <a:solidFill>
                  <a:srgbClr val="FF0000"/>
                </a:solidFill>
                <a:latin typeface="Calibri" panose="020F0502020204030204" pitchFamily="34" charset="0"/>
              </a:rPr>
              <a:t>overlap</a:t>
            </a:r>
          </a:p>
        </p:txBody>
      </p:sp>
      <p:sp>
        <p:nvSpPr>
          <p:cNvPr id="11" name="Rectangle 10">
            <a:extLst>
              <a:ext uri="{FF2B5EF4-FFF2-40B4-BE49-F238E27FC236}">
                <a16:creationId xmlns:a16="http://schemas.microsoft.com/office/drawing/2014/main" id="{5B283671-8A6D-42E1-B521-B6F16A529B0C}"/>
              </a:ext>
            </a:extLst>
          </p:cNvPr>
          <p:cNvSpPr/>
          <p:nvPr/>
        </p:nvSpPr>
        <p:spPr>
          <a:xfrm>
            <a:off x="3053740" y="1945072"/>
            <a:ext cx="1855144" cy="954107"/>
          </a:xfrm>
          <a:prstGeom prst="rect">
            <a:avLst/>
          </a:prstGeom>
        </p:spPr>
        <p:txBody>
          <a:bodyPr wrap="square">
            <a:spAutoFit/>
          </a:bodyPr>
          <a:lstStyle/>
          <a:p>
            <a:r>
              <a:rPr lang="en-GB" sz="2800" b="1" dirty="0">
                <a:solidFill>
                  <a:srgbClr val="FF0000"/>
                </a:solidFill>
                <a:latin typeface="Calibri" panose="020F0502020204030204" pitchFamily="34" charset="0"/>
              </a:rPr>
              <a:t>no face </a:t>
            </a:r>
          </a:p>
          <a:p>
            <a:r>
              <a:rPr lang="en-GB" sz="2800" b="1" dirty="0">
                <a:solidFill>
                  <a:srgbClr val="FF0000"/>
                </a:solidFill>
                <a:latin typeface="Calibri" panose="020F0502020204030204" pitchFamily="34" charset="0"/>
              </a:rPr>
              <a:t>at this end</a:t>
            </a:r>
          </a:p>
        </p:txBody>
      </p:sp>
      <p:sp>
        <p:nvSpPr>
          <p:cNvPr id="12" name="Rectangle 11">
            <a:extLst>
              <a:ext uri="{FF2B5EF4-FFF2-40B4-BE49-F238E27FC236}">
                <a16:creationId xmlns:a16="http://schemas.microsoft.com/office/drawing/2014/main" id="{B1BE2D74-CBF1-4A98-BD49-9F30BCBFE8B9}"/>
              </a:ext>
            </a:extLst>
          </p:cNvPr>
          <p:cNvSpPr/>
          <p:nvPr/>
        </p:nvSpPr>
        <p:spPr>
          <a:xfrm>
            <a:off x="8040762" y="4027987"/>
            <a:ext cx="1855144" cy="1815882"/>
          </a:xfrm>
          <a:prstGeom prst="rect">
            <a:avLst/>
          </a:prstGeom>
        </p:spPr>
        <p:txBody>
          <a:bodyPr wrap="square">
            <a:spAutoFit/>
          </a:bodyPr>
          <a:lstStyle/>
          <a:p>
            <a:r>
              <a:rPr lang="en-GB" sz="2800" b="1" dirty="0">
                <a:solidFill>
                  <a:srgbClr val="FF0000"/>
                </a:solidFill>
                <a:latin typeface="Calibri" panose="020F0502020204030204" pitchFamily="34" charset="0"/>
              </a:rPr>
              <a:t>can’t fold to make 3 faces in middle</a:t>
            </a:r>
          </a:p>
        </p:txBody>
      </p:sp>
      <p:cxnSp>
        <p:nvCxnSpPr>
          <p:cNvPr id="13" name="Connector: Curved 12">
            <a:extLst>
              <a:ext uri="{FF2B5EF4-FFF2-40B4-BE49-F238E27FC236}">
                <a16:creationId xmlns:a16="http://schemas.microsoft.com/office/drawing/2014/main" id="{99CB05D2-2AA2-4DE3-93FD-A418DA53A062}"/>
              </a:ext>
            </a:extLst>
          </p:cNvPr>
          <p:cNvCxnSpPr>
            <a:cxnSpLocks/>
          </p:cNvCxnSpPr>
          <p:nvPr/>
        </p:nvCxnSpPr>
        <p:spPr>
          <a:xfrm>
            <a:off x="9032728" y="2595595"/>
            <a:ext cx="407486" cy="234418"/>
          </a:xfrm>
          <a:prstGeom prst="curvedConnector3">
            <a:avLst>
              <a:gd name="adj1" fmla="val 101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16149099-15FE-4110-879B-4B40DBFBC649}"/>
              </a:ext>
            </a:extLst>
          </p:cNvPr>
          <p:cNvGrpSpPr/>
          <p:nvPr/>
        </p:nvGrpSpPr>
        <p:grpSpPr>
          <a:xfrm>
            <a:off x="8223161" y="2311758"/>
            <a:ext cx="1990654" cy="985234"/>
            <a:chOff x="8223161" y="2311758"/>
            <a:chExt cx="1990654" cy="985234"/>
          </a:xfrm>
        </p:grpSpPr>
        <p:sp>
          <p:nvSpPr>
            <p:cNvPr id="20" name="Freeform: Shape 19">
              <a:extLst>
                <a:ext uri="{FF2B5EF4-FFF2-40B4-BE49-F238E27FC236}">
                  <a16:creationId xmlns:a16="http://schemas.microsoft.com/office/drawing/2014/main" id="{0ABDFB33-A639-4E4A-9A97-DC4E67246AC7}"/>
                </a:ext>
              </a:extLst>
            </p:cNvPr>
            <p:cNvSpPr/>
            <p:nvPr/>
          </p:nvSpPr>
          <p:spPr>
            <a:xfrm>
              <a:off x="8223161" y="2311758"/>
              <a:ext cx="1990654" cy="985234"/>
            </a:xfrm>
            <a:custGeom>
              <a:avLst/>
              <a:gdLst>
                <a:gd name="connsiteX0" fmla="*/ 0 w 1990654"/>
                <a:gd name="connsiteY0" fmla="*/ 0 h 985234"/>
                <a:gd name="connsiteX1" fmla="*/ 6439 w 1990654"/>
                <a:gd name="connsiteY1" fmla="*/ 186743 h 985234"/>
                <a:gd name="connsiteX2" fmla="*/ 19318 w 1990654"/>
                <a:gd name="connsiteY2" fmla="*/ 225380 h 985234"/>
                <a:gd name="connsiteX3" fmla="*/ 32197 w 1990654"/>
                <a:gd name="connsiteY3" fmla="*/ 276896 h 985234"/>
                <a:gd name="connsiteX4" fmla="*/ 45076 w 1990654"/>
                <a:gd name="connsiteY4" fmla="*/ 315532 h 985234"/>
                <a:gd name="connsiteX5" fmla="*/ 51515 w 1990654"/>
                <a:gd name="connsiteY5" fmla="*/ 334850 h 985234"/>
                <a:gd name="connsiteX6" fmla="*/ 64394 w 1990654"/>
                <a:gd name="connsiteY6" fmla="*/ 399245 h 985234"/>
                <a:gd name="connsiteX7" fmla="*/ 83712 w 1990654"/>
                <a:gd name="connsiteY7" fmla="*/ 450760 h 985234"/>
                <a:gd name="connsiteX8" fmla="*/ 96591 w 1990654"/>
                <a:gd name="connsiteY8" fmla="*/ 476518 h 985234"/>
                <a:gd name="connsiteX9" fmla="*/ 122349 w 1990654"/>
                <a:gd name="connsiteY9" fmla="*/ 502276 h 985234"/>
                <a:gd name="connsiteX10" fmla="*/ 135228 w 1990654"/>
                <a:gd name="connsiteY10" fmla="*/ 521594 h 985234"/>
                <a:gd name="connsiteX11" fmla="*/ 173864 w 1990654"/>
                <a:gd name="connsiteY11" fmla="*/ 553791 h 985234"/>
                <a:gd name="connsiteX12" fmla="*/ 199622 w 1990654"/>
                <a:gd name="connsiteY12" fmla="*/ 573110 h 985234"/>
                <a:gd name="connsiteX13" fmla="*/ 218940 w 1990654"/>
                <a:gd name="connsiteY13" fmla="*/ 579549 h 985234"/>
                <a:gd name="connsiteX14" fmla="*/ 244698 w 1990654"/>
                <a:gd name="connsiteY14" fmla="*/ 592428 h 985234"/>
                <a:gd name="connsiteX15" fmla="*/ 270456 w 1990654"/>
                <a:gd name="connsiteY15" fmla="*/ 611746 h 985234"/>
                <a:gd name="connsiteX16" fmla="*/ 309093 w 1990654"/>
                <a:gd name="connsiteY16" fmla="*/ 637504 h 985234"/>
                <a:gd name="connsiteX17" fmla="*/ 360608 w 1990654"/>
                <a:gd name="connsiteY17" fmla="*/ 669701 h 985234"/>
                <a:gd name="connsiteX18" fmla="*/ 392805 w 1990654"/>
                <a:gd name="connsiteY18" fmla="*/ 682580 h 985234"/>
                <a:gd name="connsiteX19" fmla="*/ 450760 w 1990654"/>
                <a:gd name="connsiteY19" fmla="*/ 727656 h 985234"/>
                <a:gd name="connsiteX20" fmla="*/ 495836 w 1990654"/>
                <a:gd name="connsiteY20" fmla="*/ 746974 h 985234"/>
                <a:gd name="connsiteX21" fmla="*/ 540912 w 1990654"/>
                <a:gd name="connsiteY21" fmla="*/ 772732 h 985234"/>
                <a:gd name="connsiteX22" fmla="*/ 579549 w 1990654"/>
                <a:gd name="connsiteY22" fmla="*/ 785611 h 985234"/>
                <a:gd name="connsiteX23" fmla="*/ 598867 w 1990654"/>
                <a:gd name="connsiteY23" fmla="*/ 792050 h 985234"/>
                <a:gd name="connsiteX24" fmla="*/ 618185 w 1990654"/>
                <a:gd name="connsiteY24" fmla="*/ 804929 h 985234"/>
                <a:gd name="connsiteX25" fmla="*/ 637504 w 1990654"/>
                <a:gd name="connsiteY25" fmla="*/ 811369 h 985234"/>
                <a:gd name="connsiteX26" fmla="*/ 663262 w 1990654"/>
                <a:gd name="connsiteY26" fmla="*/ 824248 h 985234"/>
                <a:gd name="connsiteX27" fmla="*/ 682580 w 1990654"/>
                <a:gd name="connsiteY27" fmla="*/ 837127 h 985234"/>
                <a:gd name="connsiteX28" fmla="*/ 714777 w 1990654"/>
                <a:gd name="connsiteY28" fmla="*/ 850005 h 985234"/>
                <a:gd name="connsiteX29" fmla="*/ 759853 w 1990654"/>
                <a:gd name="connsiteY29" fmla="*/ 875763 h 985234"/>
                <a:gd name="connsiteX30" fmla="*/ 798490 w 1990654"/>
                <a:gd name="connsiteY30" fmla="*/ 888642 h 985234"/>
                <a:gd name="connsiteX31" fmla="*/ 843566 w 1990654"/>
                <a:gd name="connsiteY31" fmla="*/ 901521 h 985234"/>
                <a:gd name="connsiteX32" fmla="*/ 895081 w 1990654"/>
                <a:gd name="connsiteY32" fmla="*/ 927279 h 985234"/>
                <a:gd name="connsiteX33" fmla="*/ 914400 w 1990654"/>
                <a:gd name="connsiteY33" fmla="*/ 940157 h 985234"/>
                <a:gd name="connsiteX34" fmla="*/ 972354 w 1990654"/>
                <a:gd name="connsiteY34" fmla="*/ 959476 h 985234"/>
                <a:gd name="connsiteX35" fmla="*/ 991673 w 1990654"/>
                <a:gd name="connsiteY35" fmla="*/ 965915 h 985234"/>
                <a:gd name="connsiteX36" fmla="*/ 1023870 w 1990654"/>
                <a:gd name="connsiteY36" fmla="*/ 972355 h 985234"/>
                <a:gd name="connsiteX37" fmla="*/ 1049628 w 1990654"/>
                <a:gd name="connsiteY37" fmla="*/ 985234 h 985234"/>
                <a:gd name="connsiteX38" fmla="*/ 1448873 w 1990654"/>
                <a:gd name="connsiteY38" fmla="*/ 972355 h 985234"/>
                <a:gd name="connsiteX39" fmla="*/ 1481070 w 1990654"/>
                <a:gd name="connsiteY39" fmla="*/ 965915 h 985234"/>
                <a:gd name="connsiteX40" fmla="*/ 1526146 w 1990654"/>
                <a:gd name="connsiteY40" fmla="*/ 953036 h 985234"/>
                <a:gd name="connsiteX41" fmla="*/ 1609859 w 1990654"/>
                <a:gd name="connsiteY41" fmla="*/ 933718 h 985234"/>
                <a:gd name="connsiteX42" fmla="*/ 1635616 w 1990654"/>
                <a:gd name="connsiteY42" fmla="*/ 914400 h 985234"/>
                <a:gd name="connsiteX43" fmla="*/ 1674253 w 1990654"/>
                <a:gd name="connsiteY43" fmla="*/ 888642 h 985234"/>
                <a:gd name="connsiteX44" fmla="*/ 1719329 w 1990654"/>
                <a:gd name="connsiteY44" fmla="*/ 850005 h 985234"/>
                <a:gd name="connsiteX45" fmla="*/ 1738647 w 1990654"/>
                <a:gd name="connsiteY45" fmla="*/ 843566 h 985234"/>
                <a:gd name="connsiteX46" fmla="*/ 1751526 w 1990654"/>
                <a:gd name="connsiteY46" fmla="*/ 824248 h 985234"/>
                <a:gd name="connsiteX47" fmla="*/ 1777284 w 1990654"/>
                <a:gd name="connsiteY47" fmla="*/ 817808 h 985234"/>
                <a:gd name="connsiteX48" fmla="*/ 1803042 w 1990654"/>
                <a:gd name="connsiteY48" fmla="*/ 804929 h 985234"/>
                <a:gd name="connsiteX49" fmla="*/ 1841678 w 1990654"/>
                <a:gd name="connsiteY49" fmla="*/ 779172 h 985234"/>
                <a:gd name="connsiteX50" fmla="*/ 1880315 w 1990654"/>
                <a:gd name="connsiteY50" fmla="*/ 746974 h 985234"/>
                <a:gd name="connsiteX51" fmla="*/ 1906073 w 1990654"/>
                <a:gd name="connsiteY51" fmla="*/ 708338 h 985234"/>
                <a:gd name="connsiteX52" fmla="*/ 1931831 w 1990654"/>
                <a:gd name="connsiteY52" fmla="*/ 663262 h 985234"/>
                <a:gd name="connsiteX53" fmla="*/ 1938270 w 1990654"/>
                <a:gd name="connsiteY53" fmla="*/ 643943 h 985234"/>
                <a:gd name="connsiteX54" fmla="*/ 1944709 w 1990654"/>
                <a:gd name="connsiteY54" fmla="*/ 618186 h 985234"/>
                <a:gd name="connsiteX55" fmla="*/ 1957588 w 1990654"/>
                <a:gd name="connsiteY55" fmla="*/ 598867 h 985234"/>
                <a:gd name="connsiteX56" fmla="*/ 1976907 w 1990654"/>
                <a:gd name="connsiteY56" fmla="*/ 560231 h 985234"/>
                <a:gd name="connsiteX57" fmla="*/ 1983346 w 1990654"/>
                <a:gd name="connsiteY57" fmla="*/ 534473 h 985234"/>
                <a:gd name="connsiteX58" fmla="*/ 1989785 w 1990654"/>
                <a:gd name="connsiteY58" fmla="*/ 515155 h 985234"/>
                <a:gd name="connsiteX59" fmla="*/ 1989785 w 1990654"/>
                <a:gd name="connsiteY59" fmla="*/ 315532 h 9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990654" h="985234">
                  <a:moveTo>
                    <a:pt x="0" y="0"/>
                  </a:moveTo>
                  <a:cubicBezTo>
                    <a:pt x="2146" y="62248"/>
                    <a:pt x="1120" y="124686"/>
                    <a:pt x="6439" y="186743"/>
                  </a:cubicBezTo>
                  <a:cubicBezTo>
                    <a:pt x="7598" y="200269"/>
                    <a:pt x="15025" y="212501"/>
                    <a:pt x="19318" y="225380"/>
                  </a:cubicBezTo>
                  <a:cubicBezTo>
                    <a:pt x="38856" y="283996"/>
                    <a:pt x="8884" y="191418"/>
                    <a:pt x="32197" y="276896"/>
                  </a:cubicBezTo>
                  <a:cubicBezTo>
                    <a:pt x="35769" y="289993"/>
                    <a:pt x="40783" y="302653"/>
                    <a:pt x="45076" y="315532"/>
                  </a:cubicBezTo>
                  <a:cubicBezTo>
                    <a:pt x="47222" y="321971"/>
                    <a:pt x="50184" y="328194"/>
                    <a:pt x="51515" y="334850"/>
                  </a:cubicBezTo>
                  <a:cubicBezTo>
                    <a:pt x="55808" y="356315"/>
                    <a:pt x="57472" y="378478"/>
                    <a:pt x="64394" y="399245"/>
                  </a:cubicBezTo>
                  <a:cubicBezTo>
                    <a:pt x="71475" y="420488"/>
                    <a:pt x="73444" y="427657"/>
                    <a:pt x="83712" y="450760"/>
                  </a:cubicBezTo>
                  <a:cubicBezTo>
                    <a:pt x="87611" y="459532"/>
                    <a:pt x="90831" y="468838"/>
                    <a:pt x="96591" y="476518"/>
                  </a:cubicBezTo>
                  <a:cubicBezTo>
                    <a:pt x="103876" y="486232"/>
                    <a:pt x="114447" y="493057"/>
                    <a:pt x="122349" y="502276"/>
                  </a:cubicBezTo>
                  <a:cubicBezTo>
                    <a:pt x="127386" y="508152"/>
                    <a:pt x="130273" y="515649"/>
                    <a:pt x="135228" y="521594"/>
                  </a:cubicBezTo>
                  <a:cubicBezTo>
                    <a:pt x="152914" y="542816"/>
                    <a:pt x="153007" y="538893"/>
                    <a:pt x="173864" y="553791"/>
                  </a:cubicBezTo>
                  <a:cubicBezTo>
                    <a:pt x="182597" y="560029"/>
                    <a:pt x="190304" y="567785"/>
                    <a:pt x="199622" y="573110"/>
                  </a:cubicBezTo>
                  <a:cubicBezTo>
                    <a:pt x="205515" y="576478"/>
                    <a:pt x="212701" y="576875"/>
                    <a:pt x="218940" y="579549"/>
                  </a:cubicBezTo>
                  <a:cubicBezTo>
                    <a:pt x="227763" y="583330"/>
                    <a:pt x="236558" y="587340"/>
                    <a:pt x="244698" y="592428"/>
                  </a:cubicBezTo>
                  <a:cubicBezTo>
                    <a:pt x="253799" y="598116"/>
                    <a:pt x="261664" y="605591"/>
                    <a:pt x="270456" y="611746"/>
                  </a:cubicBezTo>
                  <a:cubicBezTo>
                    <a:pt x="283137" y="620622"/>
                    <a:pt x="296214" y="628918"/>
                    <a:pt x="309093" y="637504"/>
                  </a:cubicBezTo>
                  <a:cubicBezTo>
                    <a:pt x="324421" y="647723"/>
                    <a:pt x="345069" y="661932"/>
                    <a:pt x="360608" y="669701"/>
                  </a:cubicBezTo>
                  <a:cubicBezTo>
                    <a:pt x="370947" y="674870"/>
                    <a:pt x="383082" y="676329"/>
                    <a:pt x="392805" y="682580"/>
                  </a:cubicBezTo>
                  <a:cubicBezTo>
                    <a:pt x="413392" y="695814"/>
                    <a:pt x="427543" y="719916"/>
                    <a:pt x="450760" y="727656"/>
                  </a:cubicBezTo>
                  <a:cubicBezTo>
                    <a:pt x="472429" y="734880"/>
                    <a:pt x="473561" y="734246"/>
                    <a:pt x="495836" y="746974"/>
                  </a:cubicBezTo>
                  <a:cubicBezTo>
                    <a:pt x="522947" y="762465"/>
                    <a:pt x="508473" y="759756"/>
                    <a:pt x="540912" y="772732"/>
                  </a:cubicBezTo>
                  <a:cubicBezTo>
                    <a:pt x="553517" y="777774"/>
                    <a:pt x="566670" y="781318"/>
                    <a:pt x="579549" y="785611"/>
                  </a:cubicBezTo>
                  <a:lnTo>
                    <a:pt x="598867" y="792050"/>
                  </a:lnTo>
                  <a:cubicBezTo>
                    <a:pt x="605306" y="796343"/>
                    <a:pt x="611263" y="801468"/>
                    <a:pt x="618185" y="804929"/>
                  </a:cubicBezTo>
                  <a:cubicBezTo>
                    <a:pt x="624256" y="807965"/>
                    <a:pt x="631265" y="808695"/>
                    <a:pt x="637504" y="811369"/>
                  </a:cubicBezTo>
                  <a:cubicBezTo>
                    <a:pt x="646327" y="815150"/>
                    <a:pt x="654927" y="819485"/>
                    <a:pt x="663262" y="824248"/>
                  </a:cubicBezTo>
                  <a:cubicBezTo>
                    <a:pt x="669981" y="828088"/>
                    <a:pt x="675658" y="833666"/>
                    <a:pt x="682580" y="837127"/>
                  </a:cubicBezTo>
                  <a:cubicBezTo>
                    <a:pt x="692919" y="842296"/>
                    <a:pt x="704438" y="844836"/>
                    <a:pt x="714777" y="850005"/>
                  </a:cubicBezTo>
                  <a:cubicBezTo>
                    <a:pt x="761253" y="873242"/>
                    <a:pt x="703394" y="853179"/>
                    <a:pt x="759853" y="875763"/>
                  </a:cubicBezTo>
                  <a:cubicBezTo>
                    <a:pt x="772458" y="880805"/>
                    <a:pt x="785611" y="884349"/>
                    <a:pt x="798490" y="888642"/>
                  </a:cubicBezTo>
                  <a:cubicBezTo>
                    <a:pt x="826200" y="897879"/>
                    <a:pt x="811228" y="893436"/>
                    <a:pt x="843566" y="901521"/>
                  </a:cubicBezTo>
                  <a:cubicBezTo>
                    <a:pt x="900768" y="944421"/>
                    <a:pt x="838821" y="903168"/>
                    <a:pt x="895081" y="927279"/>
                  </a:cubicBezTo>
                  <a:cubicBezTo>
                    <a:pt x="902195" y="930328"/>
                    <a:pt x="907256" y="937180"/>
                    <a:pt x="914400" y="940157"/>
                  </a:cubicBezTo>
                  <a:cubicBezTo>
                    <a:pt x="933197" y="947989"/>
                    <a:pt x="953036" y="953037"/>
                    <a:pt x="972354" y="959476"/>
                  </a:cubicBezTo>
                  <a:cubicBezTo>
                    <a:pt x="978794" y="961623"/>
                    <a:pt x="985017" y="964584"/>
                    <a:pt x="991673" y="965915"/>
                  </a:cubicBezTo>
                  <a:lnTo>
                    <a:pt x="1023870" y="972355"/>
                  </a:lnTo>
                  <a:cubicBezTo>
                    <a:pt x="1032456" y="976648"/>
                    <a:pt x="1040029" y="985234"/>
                    <a:pt x="1049628" y="985234"/>
                  </a:cubicBezTo>
                  <a:cubicBezTo>
                    <a:pt x="1182779" y="985234"/>
                    <a:pt x="1315855" y="978311"/>
                    <a:pt x="1448873" y="972355"/>
                  </a:cubicBezTo>
                  <a:cubicBezTo>
                    <a:pt x="1459807" y="971865"/>
                    <a:pt x="1470452" y="968570"/>
                    <a:pt x="1481070" y="965915"/>
                  </a:cubicBezTo>
                  <a:cubicBezTo>
                    <a:pt x="1496230" y="962125"/>
                    <a:pt x="1510935" y="956615"/>
                    <a:pt x="1526146" y="953036"/>
                  </a:cubicBezTo>
                  <a:cubicBezTo>
                    <a:pt x="1622784" y="930297"/>
                    <a:pt x="1561839" y="949723"/>
                    <a:pt x="1609859" y="933718"/>
                  </a:cubicBezTo>
                  <a:cubicBezTo>
                    <a:pt x="1618445" y="927279"/>
                    <a:pt x="1626824" y="920554"/>
                    <a:pt x="1635616" y="914400"/>
                  </a:cubicBezTo>
                  <a:cubicBezTo>
                    <a:pt x="1648297" y="905524"/>
                    <a:pt x="1663308" y="899587"/>
                    <a:pt x="1674253" y="888642"/>
                  </a:cubicBezTo>
                  <a:cubicBezTo>
                    <a:pt x="1689477" y="873418"/>
                    <a:pt x="1700055" y="861019"/>
                    <a:pt x="1719329" y="850005"/>
                  </a:cubicBezTo>
                  <a:cubicBezTo>
                    <a:pt x="1725222" y="846637"/>
                    <a:pt x="1732208" y="845712"/>
                    <a:pt x="1738647" y="843566"/>
                  </a:cubicBezTo>
                  <a:cubicBezTo>
                    <a:pt x="1742940" y="837127"/>
                    <a:pt x="1745087" y="828541"/>
                    <a:pt x="1751526" y="824248"/>
                  </a:cubicBezTo>
                  <a:cubicBezTo>
                    <a:pt x="1758890" y="819339"/>
                    <a:pt x="1768997" y="820916"/>
                    <a:pt x="1777284" y="817808"/>
                  </a:cubicBezTo>
                  <a:cubicBezTo>
                    <a:pt x="1786272" y="814437"/>
                    <a:pt x="1794811" y="809868"/>
                    <a:pt x="1803042" y="804929"/>
                  </a:cubicBezTo>
                  <a:cubicBezTo>
                    <a:pt x="1816314" y="796966"/>
                    <a:pt x="1828799" y="787758"/>
                    <a:pt x="1841678" y="779172"/>
                  </a:cubicBezTo>
                  <a:cubicBezTo>
                    <a:pt x="1858853" y="767722"/>
                    <a:pt x="1866964" y="764140"/>
                    <a:pt x="1880315" y="746974"/>
                  </a:cubicBezTo>
                  <a:cubicBezTo>
                    <a:pt x="1889818" y="734756"/>
                    <a:pt x="1897487" y="721217"/>
                    <a:pt x="1906073" y="708338"/>
                  </a:cubicBezTo>
                  <a:cubicBezTo>
                    <a:pt x="1919004" y="688942"/>
                    <a:pt x="1922030" y="686131"/>
                    <a:pt x="1931831" y="663262"/>
                  </a:cubicBezTo>
                  <a:cubicBezTo>
                    <a:pt x="1934505" y="657023"/>
                    <a:pt x="1936405" y="650470"/>
                    <a:pt x="1938270" y="643943"/>
                  </a:cubicBezTo>
                  <a:cubicBezTo>
                    <a:pt x="1940701" y="635434"/>
                    <a:pt x="1941223" y="626320"/>
                    <a:pt x="1944709" y="618186"/>
                  </a:cubicBezTo>
                  <a:cubicBezTo>
                    <a:pt x="1947758" y="611072"/>
                    <a:pt x="1954127" y="605789"/>
                    <a:pt x="1957588" y="598867"/>
                  </a:cubicBezTo>
                  <a:cubicBezTo>
                    <a:pt x="1984247" y="545551"/>
                    <a:pt x="1940001" y="615589"/>
                    <a:pt x="1976907" y="560231"/>
                  </a:cubicBezTo>
                  <a:cubicBezTo>
                    <a:pt x="1979053" y="551645"/>
                    <a:pt x="1980915" y="542983"/>
                    <a:pt x="1983346" y="534473"/>
                  </a:cubicBezTo>
                  <a:cubicBezTo>
                    <a:pt x="1985211" y="527947"/>
                    <a:pt x="1989585" y="521940"/>
                    <a:pt x="1989785" y="515155"/>
                  </a:cubicBezTo>
                  <a:cubicBezTo>
                    <a:pt x="1991741" y="448643"/>
                    <a:pt x="1989785" y="382073"/>
                    <a:pt x="1989785" y="315532"/>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 name="Straight Arrow Connector 21">
              <a:extLst>
                <a:ext uri="{FF2B5EF4-FFF2-40B4-BE49-F238E27FC236}">
                  <a16:creationId xmlns:a16="http://schemas.microsoft.com/office/drawing/2014/main" id="{D15097D7-BD20-4305-922F-40B2251A36E3}"/>
                </a:ext>
              </a:extLst>
            </p:cNvPr>
            <p:cNvCxnSpPr/>
            <p:nvPr/>
          </p:nvCxnSpPr>
          <p:spPr>
            <a:xfrm flipV="1">
              <a:off x="10213815" y="2586718"/>
              <a:ext cx="0" cy="16922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4" name="Rectangle 23">
            <a:extLst>
              <a:ext uri="{FF2B5EF4-FFF2-40B4-BE49-F238E27FC236}">
                <a16:creationId xmlns:a16="http://schemas.microsoft.com/office/drawing/2014/main" id="{7DC867E6-CBC5-4B3F-A2AE-0597CA706733}"/>
              </a:ext>
            </a:extLst>
          </p:cNvPr>
          <p:cNvSpPr/>
          <p:nvPr/>
        </p:nvSpPr>
        <p:spPr>
          <a:xfrm>
            <a:off x="9700778" y="2045671"/>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cxnSp>
        <p:nvCxnSpPr>
          <p:cNvPr id="25" name="Connector: Curved 24">
            <a:extLst>
              <a:ext uri="{FF2B5EF4-FFF2-40B4-BE49-F238E27FC236}">
                <a16:creationId xmlns:a16="http://schemas.microsoft.com/office/drawing/2014/main" id="{7E12F2AD-0DCD-4C06-827B-D15E33776B05}"/>
              </a:ext>
            </a:extLst>
          </p:cNvPr>
          <p:cNvCxnSpPr>
            <a:cxnSpLocks/>
          </p:cNvCxnSpPr>
          <p:nvPr/>
        </p:nvCxnSpPr>
        <p:spPr>
          <a:xfrm rot="10800000">
            <a:off x="5701468" y="5119351"/>
            <a:ext cx="394532" cy="156944"/>
          </a:xfrm>
          <a:prstGeom prst="curvedConnector3">
            <a:avLst>
              <a:gd name="adj1" fmla="val 496"/>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EC12557F-A42E-4EAF-9E62-61F924801529}"/>
              </a:ext>
            </a:extLst>
          </p:cNvPr>
          <p:cNvSpPr/>
          <p:nvPr/>
        </p:nvSpPr>
        <p:spPr>
          <a:xfrm>
            <a:off x="4775427" y="5150497"/>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pic>
        <p:nvPicPr>
          <p:cNvPr id="17" name="Picture 16" descr="blue triangular cylinder">
            <a:extLst>
              <a:ext uri="{FF2B5EF4-FFF2-40B4-BE49-F238E27FC236}">
                <a16:creationId xmlns:a16="http://schemas.microsoft.com/office/drawing/2014/main" id="{9DFF532D-711C-4224-B831-752EB51C64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124" y="1165133"/>
            <a:ext cx="1913789" cy="1502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8441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2" grpId="0"/>
      <p:bldP spid="24" grpId="0"/>
      <p:bldP spid="31" grpId="0"/>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5559D7-CF4C-41DD-A486-C02CC4CD3FE6}"/>
              </a:ext>
            </a:extLst>
          </p:cNvPr>
          <p:cNvSpPr/>
          <p:nvPr/>
        </p:nvSpPr>
        <p:spPr>
          <a:xfrm>
            <a:off x="103032" y="51516"/>
            <a:ext cx="6374296" cy="2062103"/>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These nets will fold to make 3-D shapes. Match each net to the name of its shape. One has been done for you.</a:t>
            </a:r>
          </a:p>
        </p:txBody>
      </p:sp>
      <p:pic>
        <p:nvPicPr>
          <p:cNvPr id="3" name="Picture 2" descr="https://app.doublestruck.eu/content/K2_REAS/HTML/Q/Q98Y4B17_files/image001.jpg">
            <a:extLst>
              <a:ext uri="{FF2B5EF4-FFF2-40B4-BE49-F238E27FC236}">
                <a16:creationId xmlns:a16="http://schemas.microsoft.com/office/drawing/2014/main" id="{2F847EEE-B960-4088-B92C-3F6F4C9D07D1}"/>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70981" y="341289"/>
            <a:ext cx="4871520" cy="6175422"/>
          </a:xfrm>
          <a:prstGeom prst="rect">
            <a:avLst/>
          </a:prstGeom>
          <a:noFill/>
          <a:ln>
            <a:noFill/>
          </a:ln>
        </p:spPr>
      </p:pic>
      <p:cxnSp>
        <p:nvCxnSpPr>
          <p:cNvPr id="6" name="Straight Connector 5">
            <a:extLst>
              <a:ext uri="{FF2B5EF4-FFF2-40B4-BE49-F238E27FC236}">
                <a16:creationId xmlns:a16="http://schemas.microsoft.com/office/drawing/2014/main" id="{A8D0C142-977D-4E0C-A6D5-D804C0C075B4}"/>
              </a:ext>
            </a:extLst>
          </p:cNvPr>
          <p:cNvCxnSpPr/>
          <p:nvPr/>
        </p:nvCxnSpPr>
        <p:spPr>
          <a:xfrm>
            <a:off x="8694821" y="2839453"/>
            <a:ext cx="2326105" cy="295174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ED68F4C-8E3A-40D0-AC43-BE3EDA0029CD}"/>
              </a:ext>
            </a:extLst>
          </p:cNvPr>
          <p:cNvCxnSpPr>
            <a:cxnSpLocks/>
          </p:cNvCxnSpPr>
          <p:nvPr/>
        </p:nvCxnSpPr>
        <p:spPr>
          <a:xfrm flipV="1">
            <a:off x="8590548" y="1235244"/>
            <a:ext cx="1259305" cy="322847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FD5D329-7203-4779-AAC7-1CB3967581EB}"/>
              </a:ext>
            </a:extLst>
          </p:cNvPr>
          <p:cNvCxnSpPr>
            <a:cxnSpLocks/>
          </p:cNvCxnSpPr>
          <p:nvPr/>
        </p:nvCxnSpPr>
        <p:spPr>
          <a:xfrm flipV="1">
            <a:off x="8694821" y="3136233"/>
            <a:ext cx="2430378" cy="265496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4C6DD0B2-6737-4452-AF29-1B45B2A3183C}"/>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25389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32DAA-CD90-4B7C-95DD-948117754217}"/>
              </a:ext>
            </a:extLst>
          </p:cNvPr>
          <p:cNvSpPr>
            <a:spLocks noGrp="1"/>
          </p:cNvSpPr>
          <p:nvPr>
            <p:ph type="title"/>
          </p:nvPr>
        </p:nvSpPr>
        <p:spPr/>
        <p:txBody>
          <a:bodyPr/>
          <a:lstStyle/>
          <a:p>
            <a:r>
              <a:rPr lang="en-GB" dirty="0"/>
              <a:t>Identify the base or lid of a cube or cuboid</a:t>
            </a:r>
          </a:p>
        </p:txBody>
      </p:sp>
      <p:sp>
        <p:nvSpPr>
          <p:cNvPr id="3" name="Content Placeholder 2">
            <a:extLst>
              <a:ext uri="{FF2B5EF4-FFF2-40B4-BE49-F238E27FC236}">
                <a16:creationId xmlns:a16="http://schemas.microsoft.com/office/drawing/2014/main" id="{EF464899-0C3B-4F0D-890D-F8CA0432A565}"/>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215548941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D79160-8BF6-4EE8-A04D-C9D61FDAAEDC}"/>
              </a:ext>
            </a:extLst>
          </p:cNvPr>
          <p:cNvSpPr/>
          <p:nvPr/>
        </p:nvSpPr>
        <p:spPr>
          <a:xfrm>
            <a:off x="103032" y="51516"/>
            <a:ext cx="11848562" cy="1569660"/>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Here is the net of a cube with no top. The shaded square shows the bottom of the cube. Draw an extra square to make the net of a cube which does have a top.</a:t>
            </a:r>
          </a:p>
        </p:txBody>
      </p:sp>
      <p:pic>
        <p:nvPicPr>
          <p:cNvPr id="3" name="Picture 2" descr="https://app.doublestruck.eu/content/K2_REAS/HTML/Q/Q03B08_files/image001.jpg">
            <a:extLst>
              <a:ext uri="{FF2B5EF4-FFF2-40B4-BE49-F238E27FC236}">
                <a16:creationId xmlns:a16="http://schemas.microsoft.com/office/drawing/2014/main" id="{F20DBF81-26CA-401A-8963-F16BF3AB013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50366" y="1867520"/>
            <a:ext cx="7034161" cy="4573036"/>
          </a:xfrm>
          <a:prstGeom prst="rect">
            <a:avLst/>
          </a:prstGeom>
          <a:noFill/>
          <a:ln>
            <a:noFill/>
          </a:ln>
        </p:spPr>
      </p:pic>
      <p:sp>
        <p:nvSpPr>
          <p:cNvPr id="4" name="Rectangle 3">
            <a:extLst>
              <a:ext uri="{FF2B5EF4-FFF2-40B4-BE49-F238E27FC236}">
                <a16:creationId xmlns:a16="http://schemas.microsoft.com/office/drawing/2014/main" id="{82650197-FBC2-48BE-B169-14F1042C4F00}"/>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5" name="Rectangle 4">
            <a:extLst>
              <a:ext uri="{FF2B5EF4-FFF2-40B4-BE49-F238E27FC236}">
                <a16:creationId xmlns:a16="http://schemas.microsoft.com/office/drawing/2014/main" id="{D11E5BCF-2447-46F2-9AC7-A9F3A6103D9F}"/>
              </a:ext>
            </a:extLst>
          </p:cNvPr>
          <p:cNvSpPr/>
          <p:nvPr/>
        </p:nvSpPr>
        <p:spPr>
          <a:xfrm>
            <a:off x="3478162" y="1916163"/>
            <a:ext cx="978568" cy="87225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2154DE0F-768B-4772-B395-A15660AEC2FF}"/>
              </a:ext>
            </a:extLst>
          </p:cNvPr>
          <p:cNvSpPr/>
          <p:nvPr/>
        </p:nvSpPr>
        <p:spPr>
          <a:xfrm>
            <a:off x="3478162" y="5500507"/>
            <a:ext cx="978568" cy="89496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DB36183B-BC1F-490A-9955-FEA454DA3C0F}"/>
              </a:ext>
            </a:extLst>
          </p:cNvPr>
          <p:cNvSpPr/>
          <p:nvPr/>
        </p:nvSpPr>
        <p:spPr>
          <a:xfrm>
            <a:off x="5448819" y="3695406"/>
            <a:ext cx="978568" cy="89496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D050C8BA-25BE-4104-8AAF-F809D4D2A779}"/>
              </a:ext>
            </a:extLst>
          </p:cNvPr>
          <p:cNvSpPr/>
          <p:nvPr/>
        </p:nvSpPr>
        <p:spPr>
          <a:xfrm>
            <a:off x="2477292" y="5500506"/>
            <a:ext cx="978568" cy="89496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727276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6"/>
                                        </p:tgtEl>
                                      </p:cBhvr>
                                    </p:animEffect>
                                    <p:set>
                                      <p:cBhvr>
                                        <p:cTn id="22" dur="1" fill="hold">
                                          <p:stCondLst>
                                            <p:cond delay="499"/>
                                          </p:stCondLst>
                                        </p:cTn>
                                        <p:tgtEl>
                                          <p:spTgt spid="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7"/>
                                        </p:tgtEl>
                                      </p:cBhvr>
                                    </p:animEffect>
                                    <p:set>
                                      <p:cBhvr>
                                        <p:cTn id="32" dur="1" fill="hold">
                                          <p:stCondLst>
                                            <p:cond delay="499"/>
                                          </p:stCondLst>
                                        </p:cTn>
                                        <p:tgtEl>
                                          <p:spTgt spid="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D0D39B9-30A4-4D1C-8FEE-C4CD1FC5F379}"/>
              </a:ext>
            </a:extLst>
          </p:cNvPr>
          <p:cNvSpPr/>
          <p:nvPr/>
        </p:nvSpPr>
        <p:spPr>
          <a:xfrm>
            <a:off x="103032" y="51516"/>
            <a:ext cx="3525078" cy="1077218"/>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Here is an </a:t>
            </a:r>
          </a:p>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open top cube.</a:t>
            </a:r>
          </a:p>
        </p:txBody>
      </p:sp>
      <p:pic>
        <p:nvPicPr>
          <p:cNvPr id="3" name="Picture 2" descr="https://app.doublestruck.eu/content/K2_REAS/HTML/Q/Q03Y5A12_files/image001.jpg">
            <a:extLst>
              <a:ext uri="{FF2B5EF4-FFF2-40B4-BE49-F238E27FC236}">
                <a16:creationId xmlns:a16="http://schemas.microsoft.com/office/drawing/2014/main" id="{83DF2B99-059F-4D21-93A5-09A36E4A39F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44558" y="1177930"/>
            <a:ext cx="2045716" cy="2119568"/>
          </a:xfrm>
          <a:prstGeom prst="rect">
            <a:avLst/>
          </a:prstGeom>
          <a:noFill/>
          <a:ln>
            <a:noFill/>
          </a:ln>
        </p:spPr>
      </p:pic>
      <p:sp>
        <p:nvSpPr>
          <p:cNvPr id="4" name="Rectangle 3">
            <a:extLst>
              <a:ext uri="{FF2B5EF4-FFF2-40B4-BE49-F238E27FC236}">
                <a16:creationId xmlns:a16="http://schemas.microsoft.com/office/drawing/2014/main" id="{1816C8C8-FD36-4EB0-9308-FA8D391359BD}"/>
              </a:ext>
            </a:extLst>
          </p:cNvPr>
          <p:cNvSpPr/>
          <p:nvPr/>
        </p:nvSpPr>
        <p:spPr>
          <a:xfrm>
            <a:off x="3763617" y="1077218"/>
            <a:ext cx="8083826" cy="1077218"/>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Here is the net from which it is made. </a:t>
            </a:r>
          </a:p>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Put a tick on the square which is its base.</a:t>
            </a:r>
          </a:p>
        </p:txBody>
      </p:sp>
      <p:pic>
        <p:nvPicPr>
          <p:cNvPr id="5" name="Picture 4" descr="https://app.doublestruck.eu/content/K2_REAS/HTML/Q/Q03Y5A12_files/image004.jpg">
            <a:extLst>
              <a:ext uri="{FF2B5EF4-FFF2-40B4-BE49-F238E27FC236}">
                <a16:creationId xmlns:a16="http://schemas.microsoft.com/office/drawing/2014/main" id="{658B38C8-9FB7-43A6-9519-934078DF69B6}"/>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436533" y="2673146"/>
            <a:ext cx="6165206" cy="3107636"/>
          </a:xfrm>
          <a:prstGeom prst="rect">
            <a:avLst/>
          </a:prstGeom>
          <a:noFill/>
          <a:ln>
            <a:noFill/>
          </a:ln>
        </p:spPr>
      </p:pic>
      <p:sp>
        <p:nvSpPr>
          <p:cNvPr id="6" name="Rectangle 5">
            <a:extLst>
              <a:ext uri="{FF2B5EF4-FFF2-40B4-BE49-F238E27FC236}">
                <a16:creationId xmlns:a16="http://schemas.microsoft.com/office/drawing/2014/main" id="{F55998FD-D906-4994-9C37-FBC40FFD72B7}"/>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8" name="Rectangle 7">
            <a:extLst>
              <a:ext uri="{FF2B5EF4-FFF2-40B4-BE49-F238E27FC236}">
                <a16:creationId xmlns:a16="http://schemas.microsoft.com/office/drawing/2014/main" id="{14C8F0FD-D21C-489E-A79C-3588E9529E9B}"/>
              </a:ext>
            </a:extLst>
          </p:cNvPr>
          <p:cNvSpPr/>
          <p:nvPr/>
        </p:nvSpPr>
        <p:spPr>
          <a:xfrm>
            <a:off x="6384093" y="4642497"/>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cxnSp>
        <p:nvCxnSpPr>
          <p:cNvPr id="9" name="Connector: Curved 8">
            <a:extLst>
              <a:ext uri="{FF2B5EF4-FFF2-40B4-BE49-F238E27FC236}">
                <a16:creationId xmlns:a16="http://schemas.microsoft.com/office/drawing/2014/main" id="{F4B3D4F7-6DE3-411F-A4E8-A479998EC492}"/>
              </a:ext>
            </a:extLst>
          </p:cNvPr>
          <p:cNvCxnSpPr>
            <a:cxnSpLocks/>
          </p:cNvCxnSpPr>
          <p:nvPr/>
        </p:nvCxnSpPr>
        <p:spPr>
          <a:xfrm rot="10800000" flipV="1">
            <a:off x="7519136" y="4210031"/>
            <a:ext cx="785458" cy="769476"/>
          </a:xfrm>
          <a:prstGeom prst="curvedConnector3">
            <a:avLst>
              <a:gd name="adj1" fmla="val 415"/>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FE948830-5E50-41CE-AF50-B3E82F78A516}"/>
              </a:ext>
            </a:extLst>
          </p:cNvPr>
          <p:cNvGrpSpPr/>
          <p:nvPr/>
        </p:nvGrpSpPr>
        <p:grpSpPr>
          <a:xfrm>
            <a:off x="6822386" y="4199467"/>
            <a:ext cx="2931214" cy="1964266"/>
            <a:chOff x="6822386" y="4199467"/>
            <a:chExt cx="2931214" cy="1964266"/>
          </a:xfrm>
        </p:grpSpPr>
        <p:sp>
          <p:nvSpPr>
            <p:cNvPr id="13" name="Freeform: Shape 12">
              <a:extLst>
                <a:ext uri="{FF2B5EF4-FFF2-40B4-BE49-F238E27FC236}">
                  <a16:creationId xmlns:a16="http://schemas.microsoft.com/office/drawing/2014/main" id="{8065A734-B115-43BF-ABFC-A04E11C5D2BD}"/>
                </a:ext>
              </a:extLst>
            </p:cNvPr>
            <p:cNvSpPr/>
            <p:nvPr/>
          </p:nvSpPr>
          <p:spPr>
            <a:xfrm>
              <a:off x="6822386" y="4199467"/>
              <a:ext cx="2931214" cy="1964266"/>
            </a:xfrm>
            <a:custGeom>
              <a:avLst/>
              <a:gdLst>
                <a:gd name="connsiteX0" fmla="*/ 2931214 w 2931214"/>
                <a:gd name="connsiteY0" fmla="*/ 0 h 1964266"/>
                <a:gd name="connsiteX1" fmla="*/ 2897347 w 2931214"/>
                <a:gd name="connsiteY1" fmla="*/ 118533 h 1964266"/>
                <a:gd name="connsiteX2" fmla="*/ 2863481 w 2931214"/>
                <a:gd name="connsiteY2" fmla="*/ 169333 h 1964266"/>
                <a:gd name="connsiteX3" fmla="*/ 2778814 w 2931214"/>
                <a:gd name="connsiteY3" fmla="*/ 389466 h 1964266"/>
                <a:gd name="connsiteX4" fmla="*/ 2694147 w 2931214"/>
                <a:gd name="connsiteY4" fmla="*/ 491066 h 1964266"/>
                <a:gd name="connsiteX5" fmla="*/ 2660281 w 2931214"/>
                <a:gd name="connsiteY5" fmla="*/ 541866 h 1964266"/>
                <a:gd name="connsiteX6" fmla="*/ 2609481 w 2931214"/>
                <a:gd name="connsiteY6" fmla="*/ 592666 h 1964266"/>
                <a:gd name="connsiteX7" fmla="*/ 2440147 w 2931214"/>
                <a:gd name="connsiteY7" fmla="*/ 812800 h 1964266"/>
                <a:gd name="connsiteX8" fmla="*/ 2406281 w 2931214"/>
                <a:gd name="connsiteY8" fmla="*/ 897466 h 1964266"/>
                <a:gd name="connsiteX9" fmla="*/ 2287747 w 2931214"/>
                <a:gd name="connsiteY9" fmla="*/ 1032933 h 1964266"/>
                <a:gd name="connsiteX10" fmla="*/ 2236947 w 2931214"/>
                <a:gd name="connsiteY10" fmla="*/ 1100666 h 1964266"/>
                <a:gd name="connsiteX11" fmla="*/ 2203081 w 2931214"/>
                <a:gd name="connsiteY11" fmla="*/ 1168400 h 1964266"/>
                <a:gd name="connsiteX12" fmla="*/ 2135347 w 2931214"/>
                <a:gd name="connsiteY12" fmla="*/ 1270000 h 1964266"/>
                <a:gd name="connsiteX13" fmla="*/ 2016814 w 2931214"/>
                <a:gd name="connsiteY13" fmla="*/ 1422400 h 1964266"/>
                <a:gd name="connsiteX14" fmla="*/ 1966014 w 2931214"/>
                <a:gd name="connsiteY14" fmla="*/ 1473200 h 1964266"/>
                <a:gd name="connsiteX15" fmla="*/ 1915214 w 2931214"/>
                <a:gd name="connsiteY15" fmla="*/ 1490133 h 1964266"/>
                <a:gd name="connsiteX16" fmla="*/ 1779747 w 2931214"/>
                <a:gd name="connsiteY16" fmla="*/ 1557866 h 1964266"/>
                <a:gd name="connsiteX17" fmla="*/ 1712014 w 2931214"/>
                <a:gd name="connsiteY17" fmla="*/ 1608666 h 1964266"/>
                <a:gd name="connsiteX18" fmla="*/ 1593481 w 2931214"/>
                <a:gd name="connsiteY18" fmla="*/ 1625600 h 1964266"/>
                <a:gd name="connsiteX19" fmla="*/ 1424147 w 2931214"/>
                <a:gd name="connsiteY19" fmla="*/ 1693333 h 1964266"/>
                <a:gd name="connsiteX20" fmla="*/ 1373347 w 2931214"/>
                <a:gd name="connsiteY20" fmla="*/ 1710266 h 1964266"/>
                <a:gd name="connsiteX21" fmla="*/ 1305614 w 2931214"/>
                <a:gd name="connsiteY21" fmla="*/ 1744133 h 1964266"/>
                <a:gd name="connsiteX22" fmla="*/ 1136281 w 2931214"/>
                <a:gd name="connsiteY22" fmla="*/ 1778000 h 1964266"/>
                <a:gd name="connsiteX23" fmla="*/ 1068547 w 2931214"/>
                <a:gd name="connsiteY23" fmla="*/ 1794933 h 1964266"/>
                <a:gd name="connsiteX24" fmla="*/ 966947 w 2931214"/>
                <a:gd name="connsiteY24" fmla="*/ 1828800 h 1964266"/>
                <a:gd name="connsiteX25" fmla="*/ 865347 w 2931214"/>
                <a:gd name="connsiteY25" fmla="*/ 1845733 h 1964266"/>
                <a:gd name="connsiteX26" fmla="*/ 814547 w 2931214"/>
                <a:gd name="connsiteY26" fmla="*/ 1862666 h 1964266"/>
                <a:gd name="connsiteX27" fmla="*/ 746814 w 2931214"/>
                <a:gd name="connsiteY27" fmla="*/ 1879600 h 1964266"/>
                <a:gd name="connsiteX28" fmla="*/ 628281 w 2931214"/>
                <a:gd name="connsiteY28" fmla="*/ 1913466 h 1964266"/>
                <a:gd name="connsiteX29" fmla="*/ 425081 w 2931214"/>
                <a:gd name="connsiteY29" fmla="*/ 1947333 h 1964266"/>
                <a:gd name="connsiteX30" fmla="*/ 374281 w 2931214"/>
                <a:gd name="connsiteY30" fmla="*/ 1964266 h 1964266"/>
                <a:gd name="connsiteX31" fmla="*/ 171081 w 2931214"/>
                <a:gd name="connsiteY31" fmla="*/ 1947333 h 1964266"/>
                <a:gd name="connsiteX32" fmla="*/ 69481 w 2931214"/>
                <a:gd name="connsiteY32" fmla="*/ 1879600 h 1964266"/>
                <a:gd name="connsiteX33" fmla="*/ 18681 w 2931214"/>
                <a:gd name="connsiteY33" fmla="*/ 1761066 h 1964266"/>
                <a:gd name="connsiteX34" fmla="*/ 1747 w 2931214"/>
                <a:gd name="connsiteY34" fmla="*/ 1710266 h 1964266"/>
                <a:gd name="connsiteX35" fmla="*/ 1747 w 2931214"/>
                <a:gd name="connsiteY35" fmla="*/ 1591733 h 1964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931214" h="1964266">
                  <a:moveTo>
                    <a:pt x="2931214" y="0"/>
                  </a:moveTo>
                  <a:cubicBezTo>
                    <a:pt x="2919925" y="39511"/>
                    <a:pt x="2912608" y="80380"/>
                    <a:pt x="2897347" y="118533"/>
                  </a:cubicBezTo>
                  <a:cubicBezTo>
                    <a:pt x="2889789" y="137429"/>
                    <a:pt x="2871039" y="150437"/>
                    <a:pt x="2863481" y="169333"/>
                  </a:cubicBezTo>
                  <a:cubicBezTo>
                    <a:pt x="2812483" y="296830"/>
                    <a:pt x="2854192" y="276400"/>
                    <a:pt x="2778814" y="389466"/>
                  </a:cubicBezTo>
                  <a:cubicBezTo>
                    <a:pt x="2754360" y="426147"/>
                    <a:pt x="2721212" y="456268"/>
                    <a:pt x="2694147" y="491066"/>
                  </a:cubicBezTo>
                  <a:cubicBezTo>
                    <a:pt x="2681653" y="507130"/>
                    <a:pt x="2673309" y="526232"/>
                    <a:pt x="2660281" y="541866"/>
                  </a:cubicBezTo>
                  <a:cubicBezTo>
                    <a:pt x="2644950" y="560263"/>
                    <a:pt x="2623112" y="572977"/>
                    <a:pt x="2609481" y="592666"/>
                  </a:cubicBezTo>
                  <a:cubicBezTo>
                    <a:pt x="2456203" y="814069"/>
                    <a:pt x="2576473" y="710557"/>
                    <a:pt x="2440147" y="812800"/>
                  </a:cubicBezTo>
                  <a:cubicBezTo>
                    <a:pt x="2428858" y="841022"/>
                    <a:pt x="2421920" y="871402"/>
                    <a:pt x="2406281" y="897466"/>
                  </a:cubicBezTo>
                  <a:cubicBezTo>
                    <a:pt x="2354087" y="984456"/>
                    <a:pt x="2343895" y="967427"/>
                    <a:pt x="2287747" y="1032933"/>
                  </a:cubicBezTo>
                  <a:cubicBezTo>
                    <a:pt x="2269380" y="1054361"/>
                    <a:pt x="2251905" y="1076734"/>
                    <a:pt x="2236947" y="1100666"/>
                  </a:cubicBezTo>
                  <a:cubicBezTo>
                    <a:pt x="2223568" y="1122072"/>
                    <a:pt x="2216068" y="1146754"/>
                    <a:pt x="2203081" y="1168400"/>
                  </a:cubicBezTo>
                  <a:cubicBezTo>
                    <a:pt x="2182140" y="1203302"/>
                    <a:pt x="2159417" y="1237177"/>
                    <a:pt x="2135347" y="1270000"/>
                  </a:cubicBezTo>
                  <a:cubicBezTo>
                    <a:pt x="2097289" y="1321897"/>
                    <a:pt x="2062321" y="1376893"/>
                    <a:pt x="2016814" y="1422400"/>
                  </a:cubicBezTo>
                  <a:cubicBezTo>
                    <a:pt x="1999881" y="1439333"/>
                    <a:pt x="1985939" y="1459916"/>
                    <a:pt x="1966014" y="1473200"/>
                  </a:cubicBezTo>
                  <a:cubicBezTo>
                    <a:pt x="1951162" y="1483101"/>
                    <a:pt x="1932147" y="1484489"/>
                    <a:pt x="1915214" y="1490133"/>
                  </a:cubicBezTo>
                  <a:cubicBezTo>
                    <a:pt x="1742055" y="1605574"/>
                    <a:pt x="2028288" y="1419789"/>
                    <a:pt x="1779747" y="1557866"/>
                  </a:cubicBezTo>
                  <a:cubicBezTo>
                    <a:pt x="1755076" y="1571572"/>
                    <a:pt x="1738537" y="1599021"/>
                    <a:pt x="1712014" y="1608666"/>
                  </a:cubicBezTo>
                  <a:cubicBezTo>
                    <a:pt x="1674505" y="1622306"/>
                    <a:pt x="1632992" y="1619955"/>
                    <a:pt x="1593481" y="1625600"/>
                  </a:cubicBezTo>
                  <a:cubicBezTo>
                    <a:pt x="1477887" y="1664131"/>
                    <a:pt x="1616918" y="1616225"/>
                    <a:pt x="1424147" y="1693333"/>
                  </a:cubicBezTo>
                  <a:cubicBezTo>
                    <a:pt x="1407574" y="1699962"/>
                    <a:pt x="1389753" y="1703235"/>
                    <a:pt x="1373347" y="1710266"/>
                  </a:cubicBezTo>
                  <a:cubicBezTo>
                    <a:pt x="1350145" y="1720210"/>
                    <a:pt x="1329885" y="1737198"/>
                    <a:pt x="1305614" y="1744133"/>
                  </a:cubicBezTo>
                  <a:cubicBezTo>
                    <a:pt x="1250267" y="1759947"/>
                    <a:pt x="1192125" y="1764040"/>
                    <a:pt x="1136281" y="1778000"/>
                  </a:cubicBezTo>
                  <a:cubicBezTo>
                    <a:pt x="1113703" y="1783644"/>
                    <a:pt x="1090838" y="1788246"/>
                    <a:pt x="1068547" y="1794933"/>
                  </a:cubicBezTo>
                  <a:cubicBezTo>
                    <a:pt x="1034354" y="1805191"/>
                    <a:pt x="1002160" y="1822931"/>
                    <a:pt x="966947" y="1828800"/>
                  </a:cubicBezTo>
                  <a:cubicBezTo>
                    <a:pt x="933080" y="1834444"/>
                    <a:pt x="898863" y="1838285"/>
                    <a:pt x="865347" y="1845733"/>
                  </a:cubicBezTo>
                  <a:cubicBezTo>
                    <a:pt x="847923" y="1849605"/>
                    <a:pt x="831709" y="1857762"/>
                    <a:pt x="814547" y="1862666"/>
                  </a:cubicBezTo>
                  <a:cubicBezTo>
                    <a:pt x="792170" y="1869060"/>
                    <a:pt x="769191" y="1873206"/>
                    <a:pt x="746814" y="1879600"/>
                  </a:cubicBezTo>
                  <a:cubicBezTo>
                    <a:pt x="683344" y="1897734"/>
                    <a:pt x="701063" y="1900233"/>
                    <a:pt x="628281" y="1913466"/>
                  </a:cubicBezTo>
                  <a:cubicBezTo>
                    <a:pt x="523152" y="1932581"/>
                    <a:pt x="518673" y="1923935"/>
                    <a:pt x="425081" y="1947333"/>
                  </a:cubicBezTo>
                  <a:cubicBezTo>
                    <a:pt x="407765" y="1951662"/>
                    <a:pt x="391214" y="1958622"/>
                    <a:pt x="374281" y="1964266"/>
                  </a:cubicBezTo>
                  <a:cubicBezTo>
                    <a:pt x="306548" y="1958622"/>
                    <a:pt x="236570" y="1965524"/>
                    <a:pt x="171081" y="1947333"/>
                  </a:cubicBezTo>
                  <a:cubicBezTo>
                    <a:pt x="131863" y="1936439"/>
                    <a:pt x="69481" y="1879600"/>
                    <a:pt x="69481" y="1879600"/>
                  </a:cubicBezTo>
                  <a:cubicBezTo>
                    <a:pt x="17922" y="1802263"/>
                    <a:pt x="46018" y="1856747"/>
                    <a:pt x="18681" y="1761066"/>
                  </a:cubicBezTo>
                  <a:cubicBezTo>
                    <a:pt x="13777" y="1743903"/>
                    <a:pt x="3523" y="1728027"/>
                    <a:pt x="1747" y="1710266"/>
                  </a:cubicBezTo>
                  <a:cubicBezTo>
                    <a:pt x="-2185" y="1670951"/>
                    <a:pt x="1747" y="1631244"/>
                    <a:pt x="1747" y="1591733"/>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Arrow Connector 14">
              <a:extLst>
                <a:ext uri="{FF2B5EF4-FFF2-40B4-BE49-F238E27FC236}">
                  <a16:creationId xmlns:a16="http://schemas.microsoft.com/office/drawing/2014/main" id="{B366BFA2-A24E-496A-AB13-348EEE1D86E8}"/>
                </a:ext>
              </a:extLst>
            </p:cNvPr>
            <p:cNvCxnSpPr/>
            <p:nvPr/>
          </p:nvCxnSpPr>
          <p:spPr>
            <a:xfrm flipV="1">
              <a:off x="6835561" y="5711514"/>
              <a:ext cx="0" cy="23706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1791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E137B0-C48D-435F-A89B-74FDFCEC318C}"/>
              </a:ext>
            </a:extLst>
          </p:cNvPr>
          <p:cNvPicPr/>
          <p:nvPr/>
        </p:nvPicPr>
        <p:blipFill>
          <a:blip r:embed="rId3"/>
          <a:stretch>
            <a:fillRect/>
          </a:stretch>
        </p:blipFill>
        <p:spPr>
          <a:xfrm>
            <a:off x="6168396" y="1630080"/>
            <a:ext cx="5882152" cy="5018237"/>
          </a:xfrm>
          <a:prstGeom prst="rect">
            <a:avLst/>
          </a:prstGeom>
        </p:spPr>
      </p:pic>
      <p:pic>
        <p:nvPicPr>
          <p:cNvPr id="3" name="Picture 2">
            <a:extLst>
              <a:ext uri="{FF2B5EF4-FFF2-40B4-BE49-F238E27FC236}">
                <a16:creationId xmlns:a16="http://schemas.microsoft.com/office/drawing/2014/main" id="{51E8E8C1-F581-4AAA-94F2-6C9A0C7F59F7}"/>
              </a:ext>
            </a:extLst>
          </p:cNvPr>
          <p:cNvPicPr/>
          <p:nvPr/>
        </p:nvPicPr>
        <p:blipFill>
          <a:blip r:embed="rId4"/>
          <a:stretch>
            <a:fillRect/>
          </a:stretch>
        </p:blipFill>
        <p:spPr>
          <a:xfrm>
            <a:off x="103032" y="101538"/>
            <a:ext cx="6151091" cy="2557670"/>
          </a:xfrm>
          <a:prstGeom prst="rect">
            <a:avLst/>
          </a:prstGeom>
        </p:spPr>
      </p:pic>
      <p:sp>
        <p:nvSpPr>
          <p:cNvPr id="2" name="Rectangle 1">
            <a:extLst>
              <a:ext uri="{FF2B5EF4-FFF2-40B4-BE49-F238E27FC236}">
                <a16:creationId xmlns:a16="http://schemas.microsoft.com/office/drawing/2014/main" id="{6E140814-9F74-4232-9A04-B9307DCCAC49}"/>
              </a:ext>
            </a:extLst>
          </p:cNvPr>
          <p:cNvSpPr/>
          <p:nvPr/>
        </p:nvSpPr>
        <p:spPr>
          <a:xfrm>
            <a:off x="103032" y="2616444"/>
            <a:ext cx="5882152" cy="3539430"/>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The diagram above shows a net that folds to make a box. There are two different nets shown below. Each net folds to make a box. The base of each box is labelled. For each box, label the face that will be the lid.</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E4AB017F-4C4C-47D0-B428-85B39CB66295}"/>
              </a:ext>
            </a:extLst>
          </p:cNvPr>
          <p:cNvSpPr/>
          <p:nvPr/>
        </p:nvSpPr>
        <p:spPr>
          <a:xfrm>
            <a:off x="7279355" y="3601333"/>
            <a:ext cx="607345" cy="461665"/>
          </a:xfrm>
          <a:prstGeom prst="rect">
            <a:avLst/>
          </a:prstGeom>
        </p:spPr>
        <p:txBody>
          <a:bodyPr wrap="square">
            <a:spAutoFit/>
          </a:bodyPr>
          <a:lstStyle/>
          <a:p>
            <a:r>
              <a:rPr lang="en-GB" sz="2400" b="1" dirty="0">
                <a:latin typeface="Calibri" panose="020F0502020204030204" pitchFamily="34" charset="0"/>
              </a:rPr>
              <a:t>lid</a:t>
            </a:r>
          </a:p>
        </p:txBody>
      </p:sp>
      <p:cxnSp>
        <p:nvCxnSpPr>
          <p:cNvPr id="6" name="Connector: Curved 5">
            <a:extLst>
              <a:ext uri="{FF2B5EF4-FFF2-40B4-BE49-F238E27FC236}">
                <a16:creationId xmlns:a16="http://schemas.microsoft.com/office/drawing/2014/main" id="{1F2ED19E-DC7C-4720-B831-76502F62C706}"/>
              </a:ext>
            </a:extLst>
          </p:cNvPr>
          <p:cNvCxnSpPr>
            <a:cxnSpLocks/>
          </p:cNvCxnSpPr>
          <p:nvPr/>
        </p:nvCxnSpPr>
        <p:spPr>
          <a:xfrm rot="5400000">
            <a:off x="9805788" y="3895642"/>
            <a:ext cx="207391" cy="12700"/>
          </a:xfrm>
          <a:prstGeom prst="curvedConnector3">
            <a:avLst>
              <a:gd name="adj1" fmla="val 4164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Freeform: Shape 12">
            <a:extLst>
              <a:ext uri="{FF2B5EF4-FFF2-40B4-BE49-F238E27FC236}">
                <a16:creationId xmlns:a16="http://schemas.microsoft.com/office/drawing/2014/main" id="{58E640B0-E354-4B9E-AD6F-D941A1D96B5A}"/>
              </a:ext>
            </a:extLst>
          </p:cNvPr>
          <p:cNvSpPr/>
          <p:nvPr/>
        </p:nvSpPr>
        <p:spPr>
          <a:xfrm>
            <a:off x="9915390" y="3700936"/>
            <a:ext cx="1616451" cy="1165752"/>
          </a:xfrm>
          <a:custGeom>
            <a:avLst/>
            <a:gdLst>
              <a:gd name="connsiteX0" fmla="*/ 0 w 1616451"/>
              <a:gd name="connsiteY0" fmla="*/ 130010 h 1165752"/>
              <a:gd name="connsiteX1" fmla="*/ 21668 w 1616451"/>
              <a:gd name="connsiteY1" fmla="*/ 30336 h 1165752"/>
              <a:gd name="connsiteX2" fmla="*/ 43336 w 1616451"/>
              <a:gd name="connsiteY2" fmla="*/ 26002 h 1165752"/>
              <a:gd name="connsiteX3" fmla="*/ 86673 w 1616451"/>
              <a:gd name="connsiteY3" fmla="*/ 21669 h 1165752"/>
              <a:gd name="connsiteX4" fmla="*/ 117008 w 1616451"/>
              <a:gd name="connsiteY4" fmla="*/ 17335 h 1165752"/>
              <a:gd name="connsiteX5" fmla="*/ 195014 w 1616451"/>
              <a:gd name="connsiteY5" fmla="*/ 4334 h 1165752"/>
              <a:gd name="connsiteX6" fmla="*/ 242684 w 1616451"/>
              <a:gd name="connsiteY6" fmla="*/ 0 h 1165752"/>
              <a:gd name="connsiteX7" fmla="*/ 663048 w 1616451"/>
              <a:gd name="connsiteY7" fmla="*/ 4334 h 1165752"/>
              <a:gd name="connsiteX8" fmla="*/ 819059 w 1616451"/>
              <a:gd name="connsiteY8" fmla="*/ 21669 h 1165752"/>
              <a:gd name="connsiteX9" fmla="*/ 871063 w 1616451"/>
              <a:gd name="connsiteY9" fmla="*/ 26002 h 1165752"/>
              <a:gd name="connsiteX10" fmla="*/ 897065 w 1616451"/>
              <a:gd name="connsiteY10" fmla="*/ 30336 h 1165752"/>
              <a:gd name="connsiteX11" fmla="*/ 927401 w 1616451"/>
              <a:gd name="connsiteY11" fmla="*/ 34670 h 1165752"/>
              <a:gd name="connsiteX12" fmla="*/ 949069 w 1616451"/>
              <a:gd name="connsiteY12" fmla="*/ 39003 h 1165752"/>
              <a:gd name="connsiteX13" fmla="*/ 975071 w 1616451"/>
              <a:gd name="connsiteY13" fmla="*/ 43337 h 1165752"/>
              <a:gd name="connsiteX14" fmla="*/ 988072 w 1616451"/>
              <a:gd name="connsiteY14" fmla="*/ 47671 h 1165752"/>
              <a:gd name="connsiteX15" fmla="*/ 1014074 w 1616451"/>
              <a:gd name="connsiteY15" fmla="*/ 52004 h 1165752"/>
              <a:gd name="connsiteX16" fmla="*/ 1070411 w 1616451"/>
              <a:gd name="connsiteY16" fmla="*/ 69339 h 1165752"/>
              <a:gd name="connsiteX17" fmla="*/ 1087746 w 1616451"/>
              <a:gd name="connsiteY17" fmla="*/ 78006 h 1165752"/>
              <a:gd name="connsiteX18" fmla="*/ 1118081 w 1616451"/>
              <a:gd name="connsiteY18" fmla="*/ 86673 h 1165752"/>
              <a:gd name="connsiteX19" fmla="*/ 1148417 w 1616451"/>
              <a:gd name="connsiteY19" fmla="*/ 104008 h 1165752"/>
              <a:gd name="connsiteX20" fmla="*/ 1165751 w 1616451"/>
              <a:gd name="connsiteY20" fmla="*/ 108342 h 1165752"/>
              <a:gd name="connsiteX21" fmla="*/ 1178752 w 1616451"/>
              <a:gd name="connsiteY21" fmla="*/ 117009 h 1165752"/>
              <a:gd name="connsiteX22" fmla="*/ 1213421 w 1616451"/>
              <a:gd name="connsiteY22" fmla="*/ 134344 h 1165752"/>
              <a:gd name="connsiteX23" fmla="*/ 1252424 w 1616451"/>
              <a:gd name="connsiteY23" fmla="*/ 156012 h 1165752"/>
              <a:gd name="connsiteX24" fmla="*/ 1265425 w 1616451"/>
              <a:gd name="connsiteY24" fmla="*/ 169013 h 1165752"/>
              <a:gd name="connsiteX25" fmla="*/ 1291427 w 1616451"/>
              <a:gd name="connsiteY25" fmla="*/ 177680 h 1165752"/>
              <a:gd name="connsiteX26" fmla="*/ 1326096 w 1616451"/>
              <a:gd name="connsiteY26" fmla="*/ 195015 h 1165752"/>
              <a:gd name="connsiteX27" fmla="*/ 1352098 w 1616451"/>
              <a:gd name="connsiteY27" fmla="*/ 212349 h 1165752"/>
              <a:gd name="connsiteX28" fmla="*/ 1386767 w 1616451"/>
              <a:gd name="connsiteY28" fmla="*/ 225350 h 1165752"/>
              <a:gd name="connsiteX29" fmla="*/ 1425770 w 1616451"/>
              <a:gd name="connsiteY29" fmla="*/ 268687 h 1165752"/>
              <a:gd name="connsiteX30" fmla="*/ 1447438 w 1616451"/>
              <a:gd name="connsiteY30" fmla="*/ 307690 h 1165752"/>
              <a:gd name="connsiteX31" fmla="*/ 1460439 w 1616451"/>
              <a:gd name="connsiteY31" fmla="*/ 325024 h 1165752"/>
              <a:gd name="connsiteX32" fmla="*/ 1464773 w 1616451"/>
              <a:gd name="connsiteY32" fmla="*/ 338025 h 1165752"/>
              <a:gd name="connsiteX33" fmla="*/ 1490775 w 1616451"/>
              <a:gd name="connsiteY33" fmla="*/ 364027 h 1165752"/>
              <a:gd name="connsiteX34" fmla="*/ 1499442 w 1616451"/>
              <a:gd name="connsiteY34" fmla="*/ 377028 h 1165752"/>
              <a:gd name="connsiteX35" fmla="*/ 1512443 w 1616451"/>
              <a:gd name="connsiteY35" fmla="*/ 416031 h 1165752"/>
              <a:gd name="connsiteX36" fmla="*/ 1525444 w 1616451"/>
              <a:gd name="connsiteY36" fmla="*/ 455034 h 1165752"/>
              <a:gd name="connsiteX37" fmla="*/ 1529778 w 1616451"/>
              <a:gd name="connsiteY37" fmla="*/ 476702 h 1165752"/>
              <a:gd name="connsiteX38" fmla="*/ 1542779 w 1616451"/>
              <a:gd name="connsiteY38" fmla="*/ 494037 h 1165752"/>
              <a:gd name="connsiteX39" fmla="*/ 1555780 w 1616451"/>
              <a:gd name="connsiteY39" fmla="*/ 541707 h 1165752"/>
              <a:gd name="connsiteX40" fmla="*/ 1568781 w 1616451"/>
              <a:gd name="connsiteY40" fmla="*/ 572042 h 1165752"/>
              <a:gd name="connsiteX41" fmla="*/ 1577448 w 1616451"/>
              <a:gd name="connsiteY41" fmla="*/ 632713 h 1165752"/>
              <a:gd name="connsiteX42" fmla="*/ 1581782 w 1616451"/>
              <a:gd name="connsiteY42" fmla="*/ 645714 h 1165752"/>
              <a:gd name="connsiteX43" fmla="*/ 1586115 w 1616451"/>
              <a:gd name="connsiteY43" fmla="*/ 680383 h 1165752"/>
              <a:gd name="connsiteX44" fmla="*/ 1590449 w 1616451"/>
              <a:gd name="connsiteY44" fmla="*/ 706385 h 1165752"/>
              <a:gd name="connsiteX45" fmla="*/ 1586115 w 1616451"/>
              <a:gd name="connsiteY45" fmla="*/ 780057 h 1165752"/>
              <a:gd name="connsiteX46" fmla="*/ 1581782 w 1616451"/>
              <a:gd name="connsiteY46" fmla="*/ 806059 h 1165752"/>
              <a:gd name="connsiteX47" fmla="*/ 1573114 w 1616451"/>
              <a:gd name="connsiteY47" fmla="*/ 814727 h 1165752"/>
              <a:gd name="connsiteX48" fmla="*/ 1577448 w 1616451"/>
              <a:gd name="connsiteY48" fmla="*/ 918734 h 1165752"/>
              <a:gd name="connsiteX49" fmla="*/ 1581782 w 1616451"/>
              <a:gd name="connsiteY49" fmla="*/ 1040076 h 1165752"/>
              <a:gd name="connsiteX50" fmla="*/ 1590449 w 1616451"/>
              <a:gd name="connsiteY50" fmla="*/ 1048744 h 1165752"/>
              <a:gd name="connsiteX51" fmla="*/ 1599116 w 1616451"/>
              <a:gd name="connsiteY51" fmla="*/ 1074746 h 1165752"/>
              <a:gd name="connsiteX52" fmla="*/ 1607783 w 1616451"/>
              <a:gd name="connsiteY52" fmla="*/ 1092080 h 1165752"/>
              <a:gd name="connsiteX53" fmla="*/ 1616451 w 1616451"/>
              <a:gd name="connsiteY53" fmla="*/ 1118082 h 1165752"/>
              <a:gd name="connsiteX54" fmla="*/ 1616451 w 1616451"/>
              <a:gd name="connsiteY54" fmla="*/ 1165752 h 1165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616451" h="1165752">
                <a:moveTo>
                  <a:pt x="0" y="130010"/>
                </a:moveTo>
                <a:cubicBezTo>
                  <a:pt x="7223" y="96785"/>
                  <a:pt x="8591" y="61721"/>
                  <a:pt x="21668" y="30336"/>
                </a:cubicBezTo>
                <a:cubicBezTo>
                  <a:pt x="24501" y="23537"/>
                  <a:pt x="36035" y="26975"/>
                  <a:pt x="43336" y="26002"/>
                </a:cubicBezTo>
                <a:cubicBezTo>
                  <a:pt x="57726" y="24083"/>
                  <a:pt x="72255" y="23365"/>
                  <a:pt x="86673" y="21669"/>
                </a:cubicBezTo>
                <a:cubicBezTo>
                  <a:pt x="96817" y="20476"/>
                  <a:pt x="106896" y="18780"/>
                  <a:pt x="117008" y="17335"/>
                </a:cubicBezTo>
                <a:cubicBezTo>
                  <a:pt x="148371" y="-3573"/>
                  <a:pt x="123591" y="9829"/>
                  <a:pt x="195014" y="4334"/>
                </a:cubicBezTo>
                <a:cubicBezTo>
                  <a:pt x="210923" y="3110"/>
                  <a:pt x="226794" y="1445"/>
                  <a:pt x="242684" y="0"/>
                </a:cubicBezTo>
                <a:lnTo>
                  <a:pt x="663048" y="4334"/>
                </a:lnTo>
                <a:cubicBezTo>
                  <a:pt x="760170" y="6762"/>
                  <a:pt x="741997" y="12422"/>
                  <a:pt x="819059" y="21669"/>
                </a:cubicBezTo>
                <a:cubicBezTo>
                  <a:pt x="836330" y="23742"/>
                  <a:pt x="853728" y="24558"/>
                  <a:pt x="871063" y="26002"/>
                </a:cubicBezTo>
                <a:lnTo>
                  <a:pt x="897065" y="30336"/>
                </a:lnTo>
                <a:cubicBezTo>
                  <a:pt x="907161" y="31889"/>
                  <a:pt x="917325" y="32991"/>
                  <a:pt x="927401" y="34670"/>
                </a:cubicBezTo>
                <a:cubicBezTo>
                  <a:pt x="934666" y="35881"/>
                  <a:pt x="941822" y="37685"/>
                  <a:pt x="949069" y="39003"/>
                </a:cubicBezTo>
                <a:cubicBezTo>
                  <a:pt x="957714" y="40575"/>
                  <a:pt x="966493" y="41431"/>
                  <a:pt x="975071" y="43337"/>
                </a:cubicBezTo>
                <a:cubicBezTo>
                  <a:pt x="979530" y="44328"/>
                  <a:pt x="983613" y="46680"/>
                  <a:pt x="988072" y="47671"/>
                </a:cubicBezTo>
                <a:cubicBezTo>
                  <a:pt x="996650" y="49577"/>
                  <a:pt x="1005407" y="50560"/>
                  <a:pt x="1014074" y="52004"/>
                </a:cubicBezTo>
                <a:cubicBezTo>
                  <a:pt x="1081235" y="78871"/>
                  <a:pt x="975468" y="37693"/>
                  <a:pt x="1070411" y="69339"/>
                </a:cubicBezTo>
                <a:cubicBezTo>
                  <a:pt x="1076540" y="71382"/>
                  <a:pt x="1081675" y="75798"/>
                  <a:pt x="1087746" y="78006"/>
                </a:cubicBezTo>
                <a:cubicBezTo>
                  <a:pt x="1097629" y="81600"/>
                  <a:pt x="1107969" y="83784"/>
                  <a:pt x="1118081" y="86673"/>
                </a:cubicBezTo>
                <a:cubicBezTo>
                  <a:pt x="1128193" y="92451"/>
                  <a:pt x="1137814" y="99188"/>
                  <a:pt x="1148417" y="104008"/>
                </a:cubicBezTo>
                <a:cubicBezTo>
                  <a:pt x="1153839" y="106473"/>
                  <a:pt x="1160277" y="105996"/>
                  <a:pt x="1165751" y="108342"/>
                </a:cubicBezTo>
                <a:cubicBezTo>
                  <a:pt x="1170538" y="110394"/>
                  <a:pt x="1174180" y="114515"/>
                  <a:pt x="1178752" y="117009"/>
                </a:cubicBezTo>
                <a:cubicBezTo>
                  <a:pt x="1190095" y="123196"/>
                  <a:pt x="1203085" y="126592"/>
                  <a:pt x="1213421" y="134344"/>
                </a:cubicBezTo>
                <a:cubicBezTo>
                  <a:pt x="1236979" y="152012"/>
                  <a:pt x="1224050" y="144663"/>
                  <a:pt x="1252424" y="156012"/>
                </a:cubicBezTo>
                <a:cubicBezTo>
                  <a:pt x="1256758" y="160346"/>
                  <a:pt x="1260068" y="166037"/>
                  <a:pt x="1265425" y="169013"/>
                </a:cubicBezTo>
                <a:cubicBezTo>
                  <a:pt x="1273411" y="173450"/>
                  <a:pt x="1283825" y="172612"/>
                  <a:pt x="1291427" y="177680"/>
                </a:cubicBezTo>
                <a:cubicBezTo>
                  <a:pt x="1332195" y="204858"/>
                  <a:pt x="1267787" y="163210"/>
                  <a:pt x="1326096" y="195015"/>
                </a:cubicBezTo>
                <a:cubicBezTo>
                  <a:pt x="1335241" y="200003"/>
                  <a:pt x="1341992" y="209822"/>
                  <a:pt x="1352098" y="212349"/>
                </a:cubicBezTo>
                <a:cubicBezTo>
                  <a:pt x="1364703" y="215500"/>
                  <a:pt x="1376033" y="217001"/>
                  <a:pt x="1386767" y="225350"/>
                </a:cubicBezTo>
                <a:cubicBezTo>
                  <a:pt x="1398159" y="234210"/>
                  <a:pt x="1417283" y="256563"/>
                  <a:pt x="1425770" y="268687"/>
                </a:cubicBezTo>
                <a:cubicBezTo>
                  <a:pt x="1457261" y="313675"/>
                  <a:pt x="1423372" y="269184"/>
                  <a:pt x="1447438" y="307690"/>
                </a:cubicBezTo>
                <a:cubicBezTo>
                  <a:pt x="1451266" y="313815"/>
                  <a:pt x="1456105" y="319246"/>
                  <a:pt x="1460439" y="325024"/>
                </a:cubicBezTo>
                <a:cubicBezTo>
                  <a:pt x="1461884" y="329358"/>
                  <a:pt x="1461968" y="334419"/>
                  <a:pt x="1464773" y="338025"/>
                </a:cubicBezTo>
                <a:cubicBezTo>
                  <a:pt x="1472298" y="347700"/>
                  <a:pt x="1483976" y="353828"/>
                  <a:pt x="1490775" y="364027"/>
                </a:cubicBezTo>
                <a:lnTo>
                  <a:pt x="1499442" y="377028"/>
                </a:lnTo>
                <a:cubicBezTo>
                  <a:pt x="1508453" y="422078"/>
                  <a:pt x="1497492" y="377156"/>
                  <a:pt x="1512443" y="416031"/>
                </a:cubicBezTo>
                <a:cubicBezTo>
                  <a:pt x="1517362" y="428822"/>
                  <a:pt x="1522756" y="441596"/>
                  <a:pt x="1525444" y="455034"/>
                </a:cubicBezTo>
                <a:cubicBezTo>
                  <a:pt x="1526889" y="462257"/>
                  <a:pt x="1526786" y="469971"/>
                  <a:pt x="1529778" y="476702"/>
                </a:cubicBezTo>
                <a:cubicBezTo>
                  <a:pt x="1532712" y="483302"/>
                  <a:pt x="1538445" y="488259"/>
                  <a:pt x="1542779" y="494037"/>
                </a:cubicBezTo>
                <a:cubicBezTo>
                  <a:pt x="1545515" y="504982"/>
                  <a:pt x="1550378" y="528203"/>
                  <a:pt x="1555780" y="541707"/>
                </a:cubicBezTo>
                <a:cubicBezTo>
                  <a:pt x="1559866" y="551921"/>
                  <a:pt x="1564447" y="561930"/>
                  <a:pt x="1568781" y="572042"/>
                </a:cubicBezTo>
                <a:cubicBezTo>
                  <a:pt x="1571670" y="592266"/>
                  <a:pt x="1573898" y="612595"/>
                  <a:pt x="1577448" y="632713"/>
                </a:cubicBezTo>
                <a:cubicBezTo>
                  <a:pt x="1578242" y="637212"/>
                  <a:pt x="1580965" y="641220"/>
                  <a:pt x="1581782" y="645714"/>
                </a:cubicBezTo>
                <a:cubicBezTo>
                  <a:pt x="1583865" y="657172"/>
                  <a:pt x="1584468" y="668854"/>
                  <a:pt x="1586115" y="680383"/>
                </a:cubicBezTo>
                <a:cubicBezTo>
                  <a:pt x="1587358" y="689082"/>
                  <a:pt x="1589004" y="697718"/>
                  <a:pt x="1590449" y="706385"/>
                </a:cubicBezTo>
                <a:cubicBezTo>
                  <a:pt x="1589004" y="730942"/>
                  <a:pt x="1588246" y="755550"/>
                  <a:pt x="1586115" y="780057"/>
                </a:cubicBezTo>
                <a:cubicBezTo>
                  <a:pt x="1585354" y="788811"/>
                  <a:pt x="1584867" y="797832"/>
                  <a:pt x="1581782" y="806059"/>
                </a:cubicBezTo>
                <a:cubicBezTo>
                  <a:pt x="1580347" y="809885"/>
                  <a:pt x="1576003" y="811838"/>
                  <a:pt x="1573114" y="814727"/>
                </a:cubicBezTo>
                <a:cubicBezTo>
                  <a:pt x="1574559" y="849396"/>
                  <a:pt x="1576114" y="884061"/>
                  <a:pt x="1577448" y="918734"/>
                </a:cubicBezTo>
                <a:cubicBezTo>
                  <a:pt x="1579004" y="959177"/>
                  <a:pt x="1577755" y="999804"/>
                  <a:pt x="1581782" y="1040076"/>
                </a:cubicBezTo>
                <a:cubicBezTo>
                  <a:pt x="1582189" y="1044142"/>
                  <a:pt x="1587560" y="1045855"/>
                  <a:pt x="1590449" y="1048744"/>
                </a:cubicBezTo>
                <a:cubicBezTo>
                  <a:pt x="1593338" y="1057411"/>
                  <a:pt x="1595030" y="1066574"/>
                  <a:pt x="1599116" y="1074746"/>
                </a:cubicBezTo>
                <a:cubicBezTo>
                  <a:pt x="1602005" y="1080524"/>
                  <a:pt x="1605384" y="1086082"/>
                  <a:pt x="1607783" y="1092080"/>
                </a:cubicBezTo>
                <a:cubicBezTo>
                  <a:pt x="1611176" y="1100563"/>
                  <a:pt x="1616451" y="1108946"/>
                  <a:pt x="1616451" y="1118082"/>
                </a:cubicBezTo>
                <a:lnTo>
                  <a:pt x="1616451" y="1165752"/>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Connector: Curved 13">
            <a:extLst>
              <a:ext uri="{FF2B5EF4-FFF2-40B4-BE49-F238E27FC236}">
                <a16:creationId xmlns:a16="http://schemas.microsoft.com/office/drawing/2014/main" id="{2AEDADBE-4818-4168-9377-CE66D7E08B56}"/>
              </a:ext>
            </a:extLst>
          </p:cNvPr>
          <p:cNvCxnSpPr>
            <a:cxnSpLocks/>
          </p:cNvCxnSpPr>
          <p:nvPr/>
        </p:nvCxnSpPr>
        <p:spPr>
          <a:xfrm rot="5400000" flipH="1" flipV="1">
            <a:off x="8994736" y="4441293"/>
            <a:ext cx="419193" cy="415967"/>
          </a:xfrm>
          <a:prstGeom prst="curvedConnector3">
            <a:avLst>
              <a:gd name="adj1" fmla="val 9754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or: Curved 17">
            <a:extLst>
              <a:ext uri="{FF2B5EF4-FFF2-40B4-BE49-F238E27FC236}">
                <a16:creationId xmlns:a16="http://schemas.microsoft.com/office/drawing/2014/main" id="{51AA0F89-A769-46B4-98E9-CC2D668473CF}"/>
              </a:ext>
            </a:extLst>
          </p:cNvPr>
          <p:cNvCxnSpPr>
            <a:cxnSpLocks/>
          </p:cNvCxnSpPr>
          <p:nvPr/>
        </p:nvCxnSpPr>
        <p:spPr>
          <a:xfrm rot="10800000">
            <a:off x="10264193" y="4439681"/>
            <a:ext cx="459422" cy="419192"/>
          </a:xfrm>
          <a:prstGeom prst="curvedConnector3">
            <a:avLst>
              <a:gd name="adj1" fmla="val 4069"/>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0B1E96E3-A236-442B-9637-E9F5ADFA4433}"/>
              </a:ext>
            </a:extLst>
          </p:cNvPr>
          <p:cNvSpPr/>
          <p:nvPr/>
        </p:nvSpPr>
        <p:spPr>
          <a:xfrm>
            <a:off x="11272772" y="5905919"/>
            <a:ext cx="607345" cy="461665"/>
          </a:xfrm>
          <a:prstGeom prst="rect">
            <a:avLst/>
          </a:prstGeom>
        </p:spPr>
        <p:txBody>
          <a:bodyPr wrap="square">
            <a:spAutoFit/>
          </a:bodyPr>
          <a:lstStyle/>
          <a:p>
            <a:r>
              <a:rPr lang="en-GB" sz="2400" b="1" dirty="0">
                <a:latin typeface="Calibri" panose="020F0502020204030204" pitchFamily="34" charset="0"/>
              </a:rPr>
              <a:t>lid</a:t>
            </a:r>
          </a:p>
        </p:txBody>
      </p:sp>
      <p:sp>
        <p:nvSpPr>
          <p:cNvPr id="12" name="Freeform: Shape 11">
            <a:extLst>
              <a:ext uri="{FF2B5EF4-FFF2-40B4-BE49-F238E27FC236}">
                <a16:creationId xmlns:a16="http://schemas.microsoft.com/office/drawing/2014/main" id="{3B4CFD18-BEA9-48D3-BDAB-E75D7EFF0742}"/>
              </a:ext>
            </a:extLst>
          </p:cNvPr>
          <p:cNvSpPr/>
          <p:nvPr/>
        </p:nvSpPr>
        <p:spPr>
          <a:xfrm>
            <a:off x="7493021" y="1380373"/>
            <a:ext cx="1616451" cy="1165752"/>
          </a:xfrm>
          <a:custGeom>
            <a:avLst/>
            <a:gdLst>
              <a:gd name="connsiteX0" fmla="*/ 0 w 1616451"/>
              <a:gd name="connsiteY0" fmla="*/ 130010 h 1165752"/>
              <a:gd name="connsiteX1" fmla="*/ 21668 w 1616451"/>
              <a:gd name="connsiteY1" fmla="*/ 30336 h 1165752"/>
              <a:gd name="connsiteX2" fmla="*/ 43336 w 1616451"/>
              <a:gd name="connsiteY2" fmla="*/ 26002 h 1165752"/>
              <a:gd name="connsiteX3" fmla="*/ 86673 w 1616451"/>
              <a:gd name="connsiteY3" fmla="*/ 21669 h 1165752"/>
              <a:gd name="connsiteX4" fmla="*/ 117008 w 1616451"/>
              <a:gd name="connsiteY4" fmla="*/ 17335 h 1165752"/>
              <a:gd name="connsiteX5" fmla="*/ 195014 w 1616451"/>
              <a:gd name="connsiteY5" fmla="*/ 4334 h 1165752"/>
              <a:gd name="connsiteX6" fmla="*/ 242684 w 1616451"/>
              <a:gd name="connsiteY6" fmla="*/ 0 h 1165752"/>
              <a:gd name="connsiteX7" fmla="*/ 663048 w 1616451"/>
              <a:gd name="connsiteY7" fmla="*/ 4334 h 1165752"/>
              <a:gd name="connsiteX8" fmla="*/ 819059 w 1616451"/>
              <a:gd name="connsiteY8" fmla="*/ 21669 h 1165752"/>
              <a:gd name="connsiteX9" fmla="*/ 871063 w 1616451"/>
              <a:gd name="connsiteY9" fmla="*/ 26002 h 1165752"/>
              <a:gd name="connsiteX10" fmla="*/ 897065 w 1616451"/>
              <a:gd name="connsiteY10" fmla="*/ 30336 h 1165752"/>
              <a:gd name="connsiteX11" fmla="*/ 927401 w 1616451"/>
              <a:gd name="connsiteY11" fmla="*/ 34670 h 1165752"/>
              <a:gd name="connsiteX12" fmla="*/ 949069 w 1616451"/>
              <a:gd name="connsiteY12" fmla="*/ 39003 h 1165752"/>
              <a:gd name="connsiteX13" fmla="*/ 975071 w 1616451"/>
              <a:gd name="connsiteY13" fmla="*/ 43337 h 1165752"/>
              <a:gd name="connsiteX14" fmla="*/ 988072 w 1616451"/>
              <a:gd name="connsiteY14" fmla="*/ 47671 h 1165752"/>
              <a:gd name="connsiteX15" fmla="*/ 1014074 w 1616451"/>
              <a:gd name="connsiteY15" fmla="*/ 52004 h 1165752"/>
              <a:gd name="connsiteX16" fmla="*/ 1070411 w 1616451"/>
              <a:gd name="connsiteY16" fmla="*/ 69339 h 1165752"/>
              <a:gd name="connsiteX17" fmla="*/ 1087746 w 1616451"/>
              <a:gd name="connsiteY17" fmla="*/ 78006 h 1165752"/>
              <a:gd name="connsiteX18" fmla="*/ 1118081 w 1616451"/>
              <a:gd name="connsiteY18" fmla="*/ 86673 h 1165752"/>
              <a:gd name="connsiteX19" fmla="*/ 1148417 w 1616451"/>
              <a:gd name="connsiteY19" fmla="*/ 104008 h 1165752"/>
              <a:gd name="connsiteX20" fmla="*/ 1165751 w 1616451"/>
              <a:gd name="connsiteY20" fmla="*/ 108342 h 1165752"/>
              <a:gd name="connsiteX21" fmla="*/ 1178752 w 1616451"/>
              <a:gd name="connsiteY21" fmla="*/ 117009 h 1165752"/>
              <a:gd name="connsiteX22" fmla="*/ 1213421 w 1616451"/>
              <a:gd name="connsiteY22" fmla="*/ 134344 h 1165752"/>
              <a:gd name="connsiteX23" fmla="*/ 1252424 w 1616451"/>
              <a:gd name="connsiteY23" fmla="*/ 156012 h 1165752"/>
              <a:gd name="connsiteX24" fmla="*/ 1265425 w 1616451"/>
              <a:gd name="connsiteY24" fmla="*/ 169013 h 1165752"/>
              <a:gd name="connsiteX25" fmla="*/ 1291427 w 1616451"/>
              <a:gd name="connsiteY25" fmla="*/ 177680 h 1165752"/>
              <a:gd name="connsiteX26" fmla="*/ 1326096 w 1616451"/>
              <a:gd name="connsiteY26" fmla="*/ 195015 h 1165752"/>
              <a:gd name="connsiteX27" fmla="*/ 1352098 w 1616451"/>
              <a:gd name="connsiteY27" fmla="*/ 212349 h 1165752"/>
              <a:gd name="connsiteX28" fmla="*/ 1386767 w 1616451"/>
              <a:gd name="connsiteY28" fmla="*/ 225350 h 1165752"/>
              <a:gd name="connsiteX29" fmla="*/ 1425770 w 1616451"/>
              <a:gd name="connsiteY29" fmla="*/ 268687 h 1165752"/>
              <a:gd name="connsiteX30" fmla="*/ 1447438 w 1616451"/>
              <a:gd name="connsiteY30" fmla="*/ 307690 h 1165752"/>
              <a:gd name="connsiteX31" fmla="*/ 1460439 w 1616451"/>
              <a:gd name="connsiteY31" fmla="*/ 325024 h 1165752"/>
              <a:gd name="connsiteX32" fmla="*/ 1464773 w 1616451"/>
              <a:gd name="connsiteY32" fmla="*/ 338025 h 1165752"/>
              <a:gd name="connsiteX33" fmla="*/ 1490775 w 1616451"/>
              <a:gd name="connsiteY33" fmla="*/ 364027 h 1165752"/>
              <a:gd name="connsiteX34" fmla="*/ 1499442 w 1616451"/>
              <a:gd name="connsiteY34" fmla="*/ 377028 h 1165752"/>
              <a:gd name="connsiteX35" fmla="*/ 1512443 w 1616451"/>
              <a:gd name="connsiteY35" fmla="*/ 416031 h 1165752"/>
              <a:gd name="connsiteX36" fmla="*/ 1525444 w 1616451"/>
              <a:gd name="connsiteY36" fmla="*/ 455034 h 1165752"/>
              <a:gd name="connsiteX37" fmla="*/ 1529778 w 1616451"/>
              <a:gd name="connsiteY37" fmla="*/ 476702 h 1165752"/>
              <a:gd name="connsiteX38" fmla="*/ 1542779 w 1616451"/>
              <a:gd name="connsiteY38" fmla="*/ 494037 h 1165752"/>
              <a:gd name="connsiteX39" fmla="*/ 1555780 w 1616451"/>
              <a:gd name="connsiteY39" fmla="*/ 541707 h 1165752"/>
              <a:gd name="connsiteX40" fmla="*/ 1568781 w 1616451"/>
              <a:gd name="connsiteY40" fmla="*/ 572042 h 1165752"/>
              <a:gd name="connsiteX41" fmla="*/ 1577448 w 1616451"/>
              <a:gd name="connsiteY41" fmla="*/ 632713 h 1165752"/>
              <a:gd name="connsiteX42" fmla="*/ 1581782 w 1616451"/>
              <a:gd name="connsiteY42" fmla="*/ 645714 h 1165752"/>
              <a:gd name="connsiteX43" fmla="*/ 1586115 w 1616451"/>
              <a:gd name="connsiteY43" fmla="*/ 680383 h 1165752"/>
              <a:gd name="connsiteX44" fmla="*/ 1590449 w 1616451"/>
              <a:gd name="connsiteY44" fmla="*/ 706385 h 1165752"/>
              <a:gd name="connsiteX45" fmla="*/ 1586115 w 1616451"/>
              <a:gd name="connsiteY45" fmla="*/ 780057 h 1165752"/>
              <a:gd name="connsiteX46" fmla="*/ 1581782 w 1616451"/>
              <a:gd name="connsiteY46" fmla="*/ 806059 h 1165752"/>
              <a:gd name="connsiteX47" fmla="*/ 1573114 w 1616451"/>
              <a:gd name="connsiteY47" fmla="*/ 814727 h 1165752"/>
              <a:gd name="connsiteX48" fmla="*/ 1577448 w 1616451"/>
              <a:gd name="connsiteY48" fmla="*/ 918734 h 1165752"/>
              <a:gd name="connsiteX49" fmla="*/ 1581782 w 1616451"/>
              <a:gd name="connsiteY49" fmla="*/ 1040076 h 1165752"/>
              <a:gd name="connsiteX50" fmla="*/ 1590449 w 1616451"/>
              <a:gd name="connsiteY50" fmla="*/ 1048744 h 1165752"/>
              <a:gd name="connsiteX51" fmla="*/ 1599116 w 1616451"/>
              <a:gd name="connsiteY51" fmla="*/ 1074746 h 1165752"/>
              <a:gd name="connsiteX52" fmla="*/ 1607783 w 1616451"/>
              <a:gd name="connsiteY52" fmla="*/ 1092080 h 1165752"/>
              <a:gd name="connsiteX53" fmla="*/ 1616451 w 1616451"/>
              <a:gd name="connsiteY53" fmla="*/ 1118082 h 1165752"/>
              <a:gd name="connsiteX54" fmla="*/ 1616451 w 1616451"/>
              <a:gd name="connsiteY54" fmla="*/ 1165752 h 1165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616451" h="1165752">
                <a:moveTo>
                  <a:pt x="0" y="130010"/>
                </a:moveTo>
                <a:cubicBezTo>
                  <a:pt x="7223" y="96785"/>
                  <a:pt x="8591" y="61721"/>
                  <a:pt x="21668" y="30336"/>
                </a:cubicBezTo>
                <a:cubicBezTo>
                  <a:pt x="24501" y="23537"/>
                  <a:pt x="36035" y="26975"/>
                  <a:pt x="43336" y="26002"/>
                </a:cubicBezTo>
                <a:cubicBezTo>
                  <a:pt x="57726" y="24083"/>
                  <a:pt x="72255" y="23365"/>
                  <a:pt x="86673" y="21669"/>
                </a:cubicBezTo>
                <a:cubicBezTo>
                  <a:pt x="96817" y="20476"/>
                  <a:pt x="106896" y="18780"/>
                  <a:pt x="117008" y="17335"/>
                </a:cubicBezTo>
                <a:cubicBezTo>
                  <a:pt x="148371" y="-3573"/>
                  <a:pt x="123591" y="9829"/>
                  <a:pt x="195014" y="4334"/>
                </a:cubicBezTo>
                <a:cubicBezTo>
                  <a:pt x="210923" y="3110"/>
                  <a:pt x="226794" y="1445"/>
                  <a:pt x="242684" y="0"/>
                </a:cubicBezTo>
                <a:lnTo>
                  <a:pt x="663048" y="4334"/>
                </a:lnTo>
                <a:cubicBezTo>
                  <a:pt x="760170" y="6762"/>
                  <a:pt x="741997" y="12422"/>
                  <a:pt x="819059" y="21669"/>
                </a:cubicBezTo>
                <a:cubicBezTo>
                  <a:pt x="836330" y="23742"/>
                  <a:pt x="853728" y="24558"/>
                  <a:pt x="871063" y="26002"/>
                </a:cubicBezTo>
                <a:lnTo>
                  <a:pt x="897065" y="30336"/>
                </a:lnTo>
                <a:cubicBezTo>
                  <a:pt x="907161" y="31889"/>
                  <a:pt x="917325" y="32991"/>
                  <a:pt x="927401" y="34670"/>
                </a:cubicBezTo>
                <a:cubicBezTo>
                  <a:pt x="934666" y="35881"/>
                  <a:pt x="941822" y="37685"/>
                  <a:pt x="949069" y="39003"/>
                </a:cubicBezTo>
                <a:cubicBezTo>
                  <a:pt x="957714" y="40575"/>
                  <a:pt x="966493" y="41431"/>
                  <a:pt x="975071" y="43337"/>
                </a:cubicBezTo>
                <a:cubicBezTo>
                  <a:pt x="979530" y="44328"/>
                  <a:pt x="983613" y="46680"/>
                  <a:pt x="988072" y="47671"/>
                </a:cubicBezTo>
                <a:cubicBezTo>
                  <a:pt x="996650" y="49577"/>
                  <a:pt x="1005407" y="50560"/>
                  <a:pt x="1014074" y="52004"/>
                </a:cubicBezTo>
                <a:cubicBezTo>
                  <a:pt x="1081235" y="78871"/>
                  <a:pt x="975468" y="37693"/>
                  <a:pt x="1070411" y="69339"/>
                </a:cubicBezTo>
                <a:cubicBezTo>
                  <a:pt x="1076540" y="71382"/>
                  <a:pt x="1081675" y="75798"/>
                  <a:pt x="1087746" y="78006"/>
                </a:cubicBezTo>
                <a:cubicBezTo>
                  <a:pt x="1097629" y="81600"/>
                  <a:pt x="1107969" y="83784"/>
                  <a:pt x="1118081" y="86673"/>
                </a:cubicBezTo>
                <a:cubicBezTo>
                  <a:pt x="1128193" y="92451"/>
                  <a:pt x="1137814" y="99188"/>
                  <a:pt x="1148417" y="104008"/>
                </a:cubicBezTo>
                <a:cubicBezTo>
                  <a:pt x="1153839" y="106473"/>
                  <a:pt x="1160277" y="105996"/>
                  <a:pt x="1165751" y="108342"/>
                </a:cubicBezTo>
                <a:cubicBezTo>
                  <a:pt x="1170538" y="110394"/>
                  <a:pt x="1174180" y="114515"/>
                  <a:pt x="1178752" y="117009"/>
                </a:cubicBezTo>
                <a:cubicBezTo>
                  <a:pt x="1190095" y="123196"/>
                  <a:pt x="1203085" y="126592"/>
                  <a:pt x="1213421" y="134344"/>
                </a:cubicBezTo>
                <a:cubicBezTo>
                  <a:pt x="1236979" y="152012"/>
                  <a:pt x="1224050" y="144663"/>
                  <a:pt x="1252424" y="156012"/>
                </a:cubicBezTo>
                <a:cubicBezTo>
                  <a:pt x="1256758" y="160346"/>
                  <a:pt x="1260068" y="166037"/>
                  <a:pt x="1265425" y="169013"/>
                </a:cubicBezTo>
                <a:cubicBezTo>
                  <a:pt x="1273411" y="173450"/>
                  <a:pt x="1283825" y="172612"/>
                  <a:pt x="1291427" y="177680"/>
                </a:cubicBezTo>
                <a:cubicBezTo>
                  <a:pt x="1332195" y="204858"/>
                  <a:pt x="1267787" y="163210"/>
                  <a:pt x="1326096" y="195015"/>
                </a:cubicBezTo>
                <a:cubicBezTo>
                  <a:pt x="1335241" y="200003"/>
                  <a:pt x="1341992" y="209822"/>
                  <a:pt x="1352098" y="212349"/>
                </a:cubicBezTo>
                <a:cubicBezTo>
                  <a:pt x="1364703" y="215500"/>
                  <a:pt x="1376033" y="217001"/>
                  <a:pt x="1386767" y="225350"/>
                </a:cubicBezTo>
                <a:cubicBezTo>
                  <a:pt x="1398159" y="234210"/>
                  <a:pt x="1417283" y="256563"/>
                  <a:pt x="1425770" y="268687"/>
                </a:cubicBezTo>
                <a:cubicBezTo>
                  <a:pt x="1457261" y="313675"/>
                  <a:pt x="1423372" y="269184"/>
                  <a:pt x="1447438" y="307690"/>
                </a:cubicBezTo>
                <a:cubicBezTo>
                  <a:pt x="1451266" y="313815"/>
                  <a:pt x="1456105" y="319246"/>
                  <a:pt x="1460439" y="325024"/>
                </a:cubicBezTo>
                <a:cubicBezTo>
                  <a:pt x="1461884" y="329358"/>
                  <a:pt x="1461968" y="334419"/>
                  <a:pt x="1464773" y="338025"/>
                </a:cubicBezTo>
                <a:cubicBezTo>
                  <a:pt x="1472298" y="347700"/>
                  <a:pt x="1483976" y="353828"/>
                  <a:pt x="1490775" y="364027"/>
                </a:cubicBezTo>
                <a:lnTo>
                  <a:pt x="1499442" y="377028"/>
                </a:lnTo>
                <a:cubicBezTo>
                  <a:pt x="1508453" y="422078"/>
                  <a:pt x="1497492" y="377156"/>
                  <a:pt x="1512443" y="416031"/>
                </a:cubicBezTo>
                <a:cubicBezTo>
                  <a:pt x="1517362" y="428822"/>
                  <a:pt x="1522756" y="441596"/>
                  <a:pt x="1525444" y="455034"/>
                </a:cubicBezTo>
                <a:cubicBezTo>
                  <a:pt x="1526889" y="462257"/>
                  <a:pt x="1526786" y="469971"/>
                  <a:pt x="1529778" y="476702"/>
                </a:cubicBezTo>
                <a:cubicBezTo>
                  <a:pt x="1532712" y="483302"/>
                  <a:pt x="1538445" y="488259"/>
                  <a:pt x="1542779" y="494037"/>
                </a:cubicBezTo>
                <a:cubicBezTo>
                  <a:pt x="1545515" y="504982"/>
                  <a:pt x="1550378" y="528203"/>
                  <a:pt x="1555780" y="541707"/>
                </a:cubicBezTo>
                <a:cubicBezTo>
                  <a:pt x="1559866" y="551921"/>
                  <a:pt x="1564447" y="561930"/>
                  <a:pt x="1568781" y="572042"/>
                </a:cubicBezTo>
                <a:cubicBezTo>
                  <a:pt x="1571670" y="592266"/>
                  <a:pt x="1573898" y="612595"/>
                  <a:pt x="1577448" y="632713"/>
                </a:cubicBezTo>
                <a:cubicBezTo>
                  <a:pt x="1578242" y="637212"/>
                  <a:pt x="1580965" y="641220"/>
                  <a:pt x="1581782" y="645714"/>
                </a:cubicBezTo>
                <a:cubicBezTo>
                  <a:pt x="1583865" y="657172"/>
                  <a:pt x="1584468" y="668854"/>
                  <a:pt x="1586115" y="680383"/>
                </a:cubicBezTo>
                <a:cubicBezTo>
                  <a:pt x="1587358" y="689082"/>
                  <a:pt x="1589004" y="697718"/>
                  <a:pt x="1590449" y="706385"/>
                </a:cubicBezTo>
                <a:cubicBezTo>
                  <a:pt x="1589004" y="730942"/>
                  <a:pt x="1588246" y="755550"/>
                  <a:pt x="1586115" y="780057"/>
                </a:cubicBezTo>
                <a:cubicBezTo>
                  <a:pt x="1585354" y="788811"/>
                  <a:pt x="1584867" y="797832"/>
                  <a:pt x="1581782" y="806059"/>
                </a:cubicBezTo>
                <a:cubicBezTo>
                  <a:pt x="1580347" y="809885"/>
                  <a:pt x="1576003" y="811838"/>
                  <a:pt x="1573114" y="814727"/>
                </a:cubicBezTo>
                <a:cubicBezTo>
                  <a:pt x="1574559" y="849396"/>
                  <a:pt x="1576114" y="884061"/>
                  <a:pt x="1577448" y="918734"/>
                </a:cubicBezTo>
                <a:cubicBezTo>
                  <a:pt x="1579004" y="959177"/>
                  <a:pt x="1577755" y="999804"/>
                  <a:pt x="1581782" y="1040076"/>
                </a:cubicBezTo>
                <a:cubicBezTo>
                  <a:pt x="1582189" y="1044142"/>
                  <a:pt x="1587560" y="1045855"/>
                  <a:pt x="1590449" y="1048744"/>
                </a:cubicBezTo>
                <a:cubicBezTo>
                  <a:pt x="1593338" y="1057411"/>
                  <a:pt x="1595030" y="1066574"/>
                  <a:pt x="1599116" y="1074746"/>
                </a:cubicBezTo>
                <a:cubicBezTo>
                  <a:pt x="1602005" y="1080524"/>
                  <a:pt x="1605384" y="1086082"/>
                  <a:pt x="1607783" y="1092080"/>
                </a:cubicBezTo>
                <a:cubicBezTo>
                  <a:pt x="1611176" y="1100563"/>
                  <a:pt x="1616451" y="1108946"/>
                  <a:pt x="1616451" y="1118082"/>
                </a:cubicBezTo>
                <a:lnTo>
                  <a:pt x="1616451" y="1165752"/>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Connector: Curved 14">
            <a:extLst>
              <a:ext uri="{FF2B5EF4-FFF2-40B4-BE49-F238E27FC236}">
                <a16:creationId xmlns:a16="http://schemas.microsoft.com/office/drawing/2014/main" id="{349060F5-AD6C-47AF-8D4C-1D08B1DFEBD2}"/>
              </a:ext>
            </a:extLst>
          </p:cNvPr>
          <p:cNvCxnSpPr>
            <a:cxnSpLocks/>
          </p:cNvCxnSpPr>
          <p:nvPr/>
        </p:nvCxnSpPr>
        <p:spPr>
          <a:xfrm rot="5400000">
            <a:off x="7382975" y="1574516"/>
            <a:ext cx="207391" cy="12700"/>
          </a:xfrm>
          <a:prstGeom prst="curvedConnector3">
            <a:avLst>
              <a:gd name="adj1" fmla="val 4164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ctor: Curved 15">
            <a:extLst>
              <a:ext uri="{FF2B5EF4-FFF2-40B4-BE49-F238E27FC236}">
                <a16:creationId xmlns:a16="http://schemas.microsoft.com/office/drawing/2014/main" id="{C056A30C-CB09-497B-AF87-61911406EDFE}"/>
              </a:ext>
            </a:extLst>
          </p:cNvPr>
          <p:cNvCxnSpPr>
            <a:cxnSpLocks/>
          </p:cNvCxnSpPr>
          <p:nvPr/>
        </p:nvCxnSpPr>
        <p:spPr>
          <a:xfrm rot="10800000">
            <a:off x="7974624" y="2115049"/>
            <a:ext cx="459422" cy="419192"/>
          </a:xfrm>
          <a:prstGeom prst="curvedConnector3">
            <a:avLst>
              <a:gd name="adj1" fmla="val 4069"/>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nector: Curved 16">
            <a:extLst>
              <a:ext uri="{FF2B5EF4-FFF2-40B4-BE49-F238E27FC236}">
                <a16:creationId xmlns:a16="http://schemas.microsoft.com/office/drawing/2014/main" id="{34E7F805-28F6-4D35-8C9D-0D7EFA82A370}"/>
              </a:ext>
            </a:extLst>
          </p:cNvPr>
          <p:cNvCxnSpPr>
            <a:cxnSpLocks/>
          </p:cNvCxnSpPr>
          <p:nvPr/>
        </p:nvCxnSpPr>
        <p:spPr>
          <a:xfrm rot="5400000" flipH="1" flipV="1">
            <a:off x="6631080" y="2116661"/>
            <a:ext cx="419193" cy="415967"/>
          </a:xfrm>
          <a:prstGeom prst="curvedConnector3">
            <a:avLst>
              <a:gd name="adj1" fmla="val 9754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E56550A2-C4C3-4FEA-9D4C-27E0B19C8FAE}"/>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50311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P spid="24" grpId="0"/>
      <p:bldP spid="12" grpId="0" animBg="1"/>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3E405A-26EF-47FD-8615-DC752DCA0A0A}"/>
              </a:ext>
            </a:extLst>
          </p:cNvPr>
          <p:cNvSpPr/>
          <p:nvPr/>
        </p:nvSpPr>
        <p:spPr>
          <a:xfrm>
            <a:off x="103032" y="51516"/>
            <a:ext cx="4200765" cy="584775"/>
          </a:xfrm>
          <a:prstGeom prst="rect">
            <a:avLst/>
          </a:prstGeom>
        </p:spPr>
        <p:txBody>
          <a:bodyPr wrap="non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This is an open top box.</a:t>
            </a:r>
          </a:p>
        </p:txBody>
      </p:sp>
      <p:pic>
        <p:nvPicPr>
          <p:cNvPr id="3" name="Picture 2" descr="https://app.doublestruck.eu/content/K2_REAS/HTML/Q/Q96B09_files/image001.jpg">
            <a:extLst>
              <a:ext uri="{FF2B5EF4-FFF2-40B4-BE49-F238E27FC236}">
                <a16:creationId xmlns:a16="http://schemas.microsoft.com/office/drawing/2014/main" id="{177A59B9-F536-4B6C-9FC1-0D7D205EAFB0}"/>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2281" y="593612"/>
            <a:ext cx="2354416" cy="1380956"/>
          </a:xfrm>
          <a:prstGeom prst="rect">
            <a:avLst/>
          </a:prstGeom>
          <a:noFill/>
          <a:ln>
            <a:noFill/>
          </a:ln>
        </p:spPr>
      </p:pic>
      <p:sp>
        <p:nvSpPr>
          <p:cNvPr id="4" name="Rectangle 3">
            <a:extLst>
              <a:ext uri="{FF2B5EF4-FFF2-40B4-BE49-F238E27FC236}">
                <a16:creationId xmlns:a16="http://schemas.microsoft.com/office/drawing/2014/main" id="{91860873-C9E0-46C3-A8E6-1815E7B35183}"/>
              </a:ext>
            </a:extLst>
          </p:cNvPr>
          <p:cNvSpPr/>
          <p:nvPr/>
        </p:nvSpPr>
        <p:spPr>
          <a:xfrm>
            <a:off x="3227639" y="879470"/>
            <a:ext cx="8964361" cy="1569660"/>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Put a tick for each diagram if it is a net for the box. Put a cross if it is not. The base is shaded in each one.</a:t>
            </a:r>
          </a:p>
        </p:txBody>
      </p:sp>
      <p:pic>
        <p:nvPicPr>
          <p:cNvPr id="5" name="Picture 4" descr="https://app.doublestruck.eu/content/K2_REAS/HTML/Q/Q96B09_files/image005.jpg">
            <a:extLst>
              <a:ext uri="{FF2B5EF4-FFF2-40B4-BE49-F238E27FC236}">
                <a16:creationId xmlns:a16="http://schemas.microsoft.com/office/drawing/2014/main" id="{6FE8E790-D0AB-4098-8A55-DC3DDC605610}"/>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27639" y="2743825"/>
            <a:ext cx="8262824" cy="3718271"/>
          </a:xfrm>
          <a:prstGeom prst="rect">
            <a:avLst/>
          </a:prstGeom>
          <a:noFill/>
          <a:ln>
            <a:noFill/>
          </a:ln>
        </p:spPr>
      </p:pic>
      <p:sp>
        <p:nvSpPr>
          <p:cNvPr id="7" name="Rectangle 6">
            <a:extLst>
              <a:ext uri="{FF2B5EF4-FFF2-40B4-BE49-F238E27FC236}">
                <a16:creationId xmlns:a16="http://schemas.microsoft.com/office/drawing/2014/main" id="{7F3F1834-5CDB-47AE-822B-B944BDDFF16C}"/>
              </a:ext>
            </a:extLst>
          </p:cNvPr>
          <p:cNvSpPr/>
          <p:nvPr/>
        </p:nvSpPr>
        <p:spPr>
          <a:xfrm>
            <a:off x="3728816" y="5573219"/>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8" name="Rectangle 7">
            <a:extLst>
              <a:ext uri="{FF2B5EF4-FFF2-40B4-BE49-F238E27FC236}">
                <a16:creationId xmlns:a16="http://schemas.microsoft.com/office/drawing/2014/main" id="{FA2A33BD-F2F5-4403-81ED-A63512A1C759}"/>
              </a:ext>
            </a:extLst>
          </p:cNvPr>
          <p:cNvSpPr/>
          <p:nvPr/>
        </p:nvSpPr>
        <p:spPr>
          <a:xfrm>
            <a:off x="5978385" y="5624587"/>
            <a:ext cx="604653" cy="707886"/>
          </a:xfrm>
          <a:prstGeom prst="rect">
            <a:avLst/>
          </a:prstGeom>
        </p:spPr>
        <p:txBody>
          <a:bodyPr wrap="none">
            <a:spAutoFit/>
          </a:bodyPr>
          <a:lstStyle/>
          <a:p>
            <a:r>
              <a:rPr lang="en-GB" sz="4000" b="1" dirty="0">
                <a:solidFill>
                  <a:srgbClr val="FF0000"/>
                </a:solidFill>
                <a:latin typeface="Calibri" panose="020F0502020204030204" pitchFamily="34" charset="0"/>
                <a:ea typeface="Calibri" panose="020F0502020204030204" pitchFamily="34" charset="0"/>
                <a:cs typeface="Segoe UI Symbol" panose="020B0502040204020203" pitchFamily="34" charset="0"/>
              </a:rPr>
              <a:t>✘</a:t>
            </a:r>
            <a:endParaRPr lang="en-GB" sz="4000" b="1" dirty="0">
              <a:solidFill>
                <a:srgbClr val="FF0000"/>
              </a:solidFill>
            </a:endParaRPr>
          </a:p>
        </p:txBody>
      </p:sp>
      <p:sp>
        <p:nvSpPr>
          <p:cNvPr id="9" name="Rectangle 8">
            <a:extLst>
              <a:ext uri="{FF2B5EF4-FFF2-40B4-BE49-F238E27FC236}">
                <a16:creationId xmlns:a16="http://schemas.microsoft.com/office/drawing/2014/main" id="{EF7C7A7D-FFA8-4E00-8BE2-DE065D0BB09B}"/>
              </a:ext>
            </a:extLst>
          </p:cNvPr>
          <p:cNvSpPr/>
          <p:nvPr/>
        </p:nvSpPr>
        <p:spPr>
          <a:xfrm>
            <a:off x="8186132" y="5573219"/>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10" name="Rectangle 9">
            <a:extLst>
              <a:ext uri="{FF2B5EF4-FFF2-40B4-BE49-F238E27FC236}">
                <a16:creationId xmlns:a16="http://schemas.microsoft.com/office/drawing/2014/main" id="{5B7BDF90-965F-4D81-AA38-56A3DF08FE39}"/>
              </a:ext>
            </a:extLst>
          </p:cNvPr>
          <p:cNvSpPr/>
          <p:nvPr/>
        </p:nvSpPr>
        <p:spPr>
          <a:xfrm>
            <a:off x="10358709" y="5573219"/>
            <a:ext cx="699230" cy="707886"/>
          </a:xfrm>
          <a:prstGeom prst="rect">
            <a:avLst/>
          </a:prstGeom>
        </p:spPr>
        <p:txBody>
          <a:bodyPr wrap="non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11" name="Rectangle 10">
            <a:extLst>
              <a:ext uri="{FF2B5EF4-FFF2-40B4-BE49-F238E27FC236}">
                <a16:creationId xmlns:a16="http://schemas.microsoft.com/office/drawing/2014/main" id="{45A0BAB0-7C18-441F-BE6F-2395FF4E7F31}"/>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51348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ABE2C-5E65-4864-8282-A3939ADBDD98}"/>
              </a:ext>
            </a:extLst>
          </p:cNvPr>
          <p:cNvSpPr>
            <a:spLocks noGrp="1"/>
          </p:cNvSpPr>
          <p:nvPr>
            <p:ph type="title"/>
          </p:nvPr>
        </p:nvSpPr>
        <p:spPr/>
        <p:txBody>
          <a:bodyPr/>
          <a:lstStyle/>
          <a:p>
            <a:r>
              <a:rPr lang="en-GB" dirty="0"/>
              <a:t>Find volume by counting cubes</a:t>
            </a:r>
          </a:p>
        </p:txBody>
      </p:sp>
      <p:sp>
        <p:nvSpPr>
          <p:cNvPr id="3" name="Content Placeholder 2">
            <a:extLst>
              <a:ext uri="{FF2B5EF4-FFF2-40B4-BE49-F238E27FC236}">
                <a16:creationId xmlns:a16="http://schemas.microsoft.com/office/drawing/2014/main" id="{04541614-9B22-4257-9B2A-D8DDCA19740E}"/>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59157374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app.doublestruck.eu/content/K2_REAS/HTML/Q/Q16310_files/img01.jpg">
            <a:extLst>
              <a:ext uri="{FF2B5EF4-FFF2-40B4-BE49-F238E27FC236}">
                <a16:creationId xmlns:a16="http://schemas.microsoft.com/office/drawing/2014/main" id="{F4CF6404-EAA5-4B2F-AAE0-FE828F79E2F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876670" y="1508905"/>
            <a:ext cx="1050819" cy="1738137"/>
          </a:xfrm>
          <a:prstGeom prst="rect">
            <a:avLst/>
          </a:prstGeom>
          <a:noFill/>
          <a:ln>
            <a:noFill/>
          </a:ln>
        </p:spPr>
      </p:pic>
      <p:pic>
        <p:nvPicPr>
          <p:cNvPr id="4" name="Picture 3" descr="https://app.doublestruck.eu/content/K2_REAS/HTML/Q/Q16310_files/img02.jpg">
            <a:extLst>
              <a:ext uri="{FF2B5EF4-FFF2-40B4-BE49-F238E27FC236}">
                <a16:creationId xmlns:a16="http://schemas.microsoft.com/office/drawing/2014/main" id="{7B5EF89E-1A8B-4B58-892C-CBC9D6EF87A3}"/>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484419" y="746883"/>
            <a:ext cx="7007866" cy="5364234"/>
          </a:xfrm>
          <a:prstGeom prst="rect">
            <a:avLst/>
          </a:prstGeom>
          <a:noFill/>
          <a:ln>
            <a:noFill/>
          </a:ln>
        </p:spPr>
      </p:pic>
      <p:sp>
        <p:nvSpPr>
          <p:cNvPr id="2" name="Rectangle 1">
            <a:extLst>
              <a:ext uri="{FF2B5EF4-FFF2-40B4-BE49-F238E27FC236}">
                <a16:creationId xmlns:a16="http://schemas.microsoft.com/office/drawing/2014/main" id="{F1318DBC-EAA9-41F6-A254-7A9975001A24}"/>
              </a:ext>
            </a:extLst>
          </p:cNvPr>
          <p:cNvSpPr/>
          <p:nvPr/>
        </p:nvSpPr>
        <p:spPr>
          <a:xfrm>
            <a:off x="103032" y="51516"/>
            <a:ext cx="3790122" cy="5509200"/>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Emma makes a cuboid using 12 cubes.</a:t>
            </a:r>
          </a:p>
          <a:p>
            <a:pPr>
              <a:spcAft>
                <a:spcPts val="0"/>
              </a:spcAft>
            </a:pPr>
            <a:endParaRPr lang="en-US"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endParaRPr lang="en-US"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 </a:t>
            </a: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Write the letter of the cuboid that has a different volume from Emma’s cuboid.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2ACE0E0E-534E-4D2E-BED9-8CE3BF691C68}"/>
              </a:ext>
            </a:extLst>
          </p:cNvPr>
          <p:cNvSpPr/>
          <p:nvPr/>
        </p:nvSpPr>
        <p:spPr>
          <a:xfrm>
            <a:off x="4640946" y="3510645"/>
            <a:ext cx="682168" cy="523220"/>
          </a:xfrm>
          <a:prstGeom prst="rect">
            <a:avLst/>
          </a:prstGeom>
        </p:spPr>
        <p:txBody>
          <a:bodyPr wrap="square">
            <a:spAutoFit/>
          </a:bodyPr>
          <a:lstStyle/>
          <a:p>
            <a:r>
              <a:rPr lang="en-GB" sz="2800" b="1" dirty="0">
                <a:solidFill>
                  <a:srgbClr val="FF0000"/>
                </a:solidFill>
                <a:latin typeface="Calibri" panose="020F0502020204030204" pitchFamily="34" charset="0"/>
              </a:rPr>
              <a:t>12</a:t>
            </a:r>
            <a:endParaRPr lang="en-GB" sz="2400" b="1" dirty="0">
              <a:solidFill>
                <a:srgbClr val="FF0000"/>
              </a:solidFill>
              <a:latin typeface="Calibri" panose="020F0502020204030204" pitchFamily="34" charset="0"/>
            </a:endParaRPr>
          </a:p>
        </p:txBody>
      </p:sp>
      <p:sp>
        <p:nvSpPr>
          <p:cNvPr id="6" name="Rectangle 5">
            <a:extLst>
              <a:ext uri="{FF2B5EF4-FFF2-40B4-BE49-F238E27FC236}">
                <a16:creationId xmlns:a16="http://schemas.microsoft.com/office/drawing/2014/main" id="{BF1C3BBA-F2A0-4B5B-BAAA-ED7AFA75ADC4}"/>
              </a:ext>
            </a:extLst>
          </p:cNvPr>
          <p:cNvSpPr/>
          <p:nvPr/>
        </p:nvSpPr>
        <p:spPr>
          <a:xfrm>
            <a:off x="6556831" y="1719945"/>
            <a:ext cx="682168" cy="523220"/>
          </a:xfrm>
          <a:prstGeom prst="rect">
            <a:avLst/>
          </a:prstGeom>
        </p:spPr>
        <p:txBody>
          <a:bodyPr wrap="square">
            <a:spAutoFit/>
          </a:bodyPr>
          <a:lstStyle/>
          <a:p>
            <a:r>
              <a:rPr lang="en-GB" sz="2800" b="1" dirty="0">
                <a:solidFill>
                  <a:srgbClr val="FF0000"/>
                </a:solidFill>
                <a:latin typeface="Calibri" panose="020F0502020204030204" pitchFamily="34" charset="0"/>
              </a:rPr>
              <a:t>12</a:t>
            </a:r>
            <a:endParaRPr lang="en-GB" sz="2400" b="1" dirty="0">
              <a:solidFill>
                <a:srgbClr val="FF0000"/>
              </a:solidFill>
              <a:latin typeface="Calibri" panose="020F0502020204030204" pitchFamily="34" charset="0"/>
            </a:endParaRPr>
          </a:p>
        </p:txBody>
      </p:sp>
      <p:sp>
        <p:nvSpPr>
          <p:cNvPr id="7" name="Rectangle 6">
            <a:extLst>
              <a:ext uri="{FF2B5EF4-FFF2-40B4-BE49-F238E27FC236}">
                <a16:creationId xmlns:a16="http://schemas.microsoft.com/office/drawing/2014/main" id="{B376003F-720A-450F-94F0-53D688A0FD08}"/>
              </a:ext>
            </a:extLst>
          </p:cNvPr>
          <p:cNvSpPr/>
          <p:nvPr/>
        </p:nvSpPr>
        <p:spPr>
          <a:xfrm>
            <a:off x="10810117" y="2339317"/>
            <a:ext cx="682168" cy="523220"/>
          </a:xfrm>
          <a:prstGeom prst="rect">
            <a:avLst/>
          </a:prstGeom>
        </p:spPr>
        <p:txBody>
          <a:bodyPr wrap="square">
            <a:spAutoFit/>
          </a:bodyPr>
          <a:lstStyle/>
          <a:p>
            <a:r>
              <a:rPr lang="en-GB" sz="2800" b="1" dirty="0">
                <a:solidFill>
                  <a:srgbClr val="FF0000"/>
                </a:solidFill>
                <a:latin typeface="Calibri" panose="020F0502020204030204" pitchFamily="34" charset="0"/>
              </a:rPr>
              <a:t>18</a:t>
            </a:r>
            <a:endParaRPr lang="en-GB" sz="2400" b="1" dirty="0">
              <a:solidFill>
                <a:srgbClr val="FF0000"/>
              </a:solidFill>
              <a:latin typeface="Calibri" panose="020F0502020204030204" pitchFamily="34" charset="0"/>
            </a:endParaRPr>
          </a:p>
        </p:txBody>
      </p:sp>
      <p:sp>
        <p:nvSpPr>
          <p:cNvPr id="8" name="Rectangle 7">
            <a:extLst>
              <a:ext uri="{FF2B5EF4-FFF2-40B4-BE49-F238E27FC236}">
                <a16:creationId xmlns:a16="http://schemas.microsoft.com/office/drawing/2014/main" id="{D8485190-B346-4246-8704-6AB45CA13426}"/>
              </a:ext>
            </a:extLst>
          </p:cNvPr>
          <p:cNvSpPr/>
          <p:nvPr/>
        </p:nvSpPr>
        <p:spPr>
          <a:xfrm>
            <a:off x="5533572" y="5555239"/>
            <a:ext cx="682168" cy="523220"/>
          </a:xfrm>
          <a:prstGeom prst="rect">
            <a:avLst/>
          </a:prstGeom>
        </p:spPr>
        <p:txBody>
          <a:bodyPr wrap="square">
            <a:spAutoFit/>
          </a:bodyPr>
          <a:lstStyle/>
          <a:p>
            <a:r>
              <a:rPr lang="en-GB" sz="2800" b="1" dirty="0">
                <a:solidFill>
                  <a:srgbClr val="FF0000"/>
                </a:solidFill>
                <a:latin typeface="Calibri" panose="020F0502020204030204" pitchFamily="34" charset="0"/>
              </a:rPr>
              <a:t>12</a:t>
            </a:r>
            <a:endParaRPr lang="en-GB" sz="2400" b="1" dirty="0">
              <a:solidFill>
                <a:srgbClr val="FF0000"/>
              </a:solidFill>
              <a:latin typeface="Calibri" panose="020F0502020204030204" pitchFamily="34" charset="0"/>
            </a:endParaRPr>
          </a:p>
        </p:txBody>
      </p:sp>
      <p:sp>
        <p:nvSpPr>
          <p:cNvPr id="9" name="Rectangle 8">
            <a:extLst>
              <a:ext uri="{FF2B5EF4-FFF2-40B4-BE49-F238E27FC236}">
                <a16:creationId xmlns:a16="http://schemas.microsoft.com/office/drawing/2014/main" id="{A5282FA5-5928-46B4-BFC5-03E5A8B6998D}"/>
              </a:ext>
            </a:extLst>
          </p:cNvPr>
          <p:cNvSpPr/>
          <p:nvPr/>
        </p:nvSpPr>
        <p:spPr>
          <a:xfrm>
            <a:off x="9523188" y="5511081"/>
            <a:ext cx="682168" cy="523220"/>
          </a:xfrm>
          <a:prstGeom prst="rect">
            <a:avLst/>
          </a:prstGeom>
        </p:spPr>
        <p:txBody>
          <a:bodyPr wrap="square">
            <a:spAutoFit/>
          </a:bodyPr>
          <a:lstStyle/>
          <a:p>
            <a:r>
              <a:rPr lang="en-GB" sz="2800" b="1" dirty="0">
                <a:solidFill>
                  <a:srgbClr val="FF0000"/>
                </a:solidFill>
                <a:latin typeface="Calibri" panose="020F0502020204030204" pitchFamily="34" charset="0"/>
              </a:rPr>
              <a:t>12</a:t>
            </a:r>
            <a:endParaRPr lang="en-GB" sz="2400" b="1" dirty="0">
              <a:solidFill>
                <a:srgbClr val="FF0000"/>
              </a:solidFill>
              <a:latin typeface="Calibri" panose="020F0502020204030204" pitchFamily="34" charset="0"/>
            </a:endParaRPr>
          </a:p>
        </p:txBody>
      </p:sp>
      <p:sp>
        <p:nvSpPr>
          <p:cNvPr id="10" name="Rectangle 9">
            <a:extLst>
              <a:ext uri="{FF2B5EF4-FFF2-40B4-BE49-F238E27FC236}">
                <a16:creationId xmlns:a16="http://schemas.microsoft.com/office/drawing/2014/main" id="{3CBD0ECD-18D3-4D20-A529-9ED26D7C21E6}"/>
              </a:ext>
            </a:extLst>
          </p:cNvPr>
          <p:cNvSpPr/>
          <p:nvPr/>
        </p:nvSpPr>
        <p:spPr>
          <a:xfrm>
            <a:off x="2998995" y="5293757"/>
            <a:ext cx="682168" cy="707886"/>
          </a:xfrm>
          <a:prstGeom prst="rect">
            <a:avLst/>
          </a:prstGeom>
        </p:spPr>
        <p:txBody>
          <a:bodyPr wrap="square">
            <a:spAutoFit/>
          </a:bodyPr>
          <a:lstStyle/>
          <a:p>
            <a:r>
              <a:rPr lang="en-GB" sz="4000" b="1" dirty="0">
                <a:solidFill>
                  <a:srgbClr val="FF0000"/>
                </a:solidFill>
                <a:latin typeface="Calibri" panose="020F0502020204030204" pitchFamily="34" charset="0"/>
              </a:rPr>
              <a:t>C</a:t>
            </a:r>
            <a:endParaRPr lang="en-GB" sz="2400" b="1" dirty="0">
              <a:solidFill>
                <a:srgbClr val="FF0000"/>
              </a:solidFill>
              <a:latin typeface="Calibri" panose="020F0502020204030204" pitchFamily="34" charset="0"/>
            </a:endParaRPr>
          </a:p>
        </p:txBody>
      </p:sp>
      <p:sp>
        <p:nvSpPr>
          <p:cNvPr id="11" name="Rectangle 10">
            <a:extLst>
              <a:ext uri="{FF2B5EF4-FFF2-40B4-BE49-F238E27FC236}">
                <a16:creationId xmlns:a16="http://schemas.microsoft.com/office/drawing/2014/main" id="{DB72ED3F-2858-4724-8A86-F9BC596B12C0}"/>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4108520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E0A3877-2C90-426A-8E03-0D022C05044B}"/>
              </a:ext>
            </a:extLst>
          </p:cNvPr>
          <p:cNvSpPr/>
          <p:nvPr/>
        </p:nvSpPr>
        <p:spPr>
          <a:xfrm>
            <a:off x="103032" y="51516"/>
            <a:ext cx="6546574" cy="2062103"/>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These cuboids are made from small cubes. Write how many small cubes there are in each cuboid. The first is done for you.</a:t>
            </a:r>
          </a:p>
        </p:txBody>
      </p:sp>
      <p:pic>
        <p:nvPicPr>
          <p:cNvPr id="3" name="Picture 2" descr="https://app.doublestruck.eu/content/K2_REAS/HTML/Q/QGK398A105_files/image001.jpg">
            <a:extLst>
              <a:ext uri="{FF2B5EF4-FFF2-40B4-BE49-F238E27FC236}">
                <a16:creationId xmlns:a16="http://schemas.microsoft.com/office/drawing/2014/main" id="{9BD26793-136A-43A1-AEBA-DDA43D319E3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649606" y="166482"/>
            <a:ext cx="5366384" cy="6525035"/>
          </a:xfrm>
          <a:prstGeom prst="rect">
            <a:avLst/>
          </a:prstGeom>
          <a:noFill/>
          <a:ln>
            <a:noFill/>
          </a:ln>
        </p:spPr>
      </p:pic>
      <p:sp>
        <p:nvSpPr>
          <p:cNvPr id="5" name="Rectangle 4">
            <a:extLst>
              <a:ext uri="{FF2B5EF4-FFF2-40B4-BE49-F238E27FC236}">
                <a16:creationId xmlns:a16="http://schemas.microsoft.com/office/drawing/2014/main" id="{23A6BC2B-2729-490E-9E08-95BDB1231F0C}"/>
              </a:ext>
            </a:extLst>
          </p:cNvPr>
          <p:cNvSpPr/>
          <p:nvPr/>
        </p:nvSpPr>
        <p:spPr>
          <a:xfrm>
            <a:off x="10995051" y="2626994"/>
            <a:ext cx="682168" cy="523220"/>
          </a:xfrm>
          <a:prstGeom prst="rect">
            <a:avLst/>
          </a:prstGeom>
        </p:spPr>
        <p:txBody>
          <a:bodyPr wrap="square">
            <a:spAutoFit/>
          </a:bodyPr>
          <a:lstStyle/>
          <a:p>
            <a:r>
              <a:rPr lang="en-GB" sz="2800" b="1" dirty="0">
                <a:solidFill>
                  <a:srgbClr val="FF0000"/>
                </a:solidFill>
                <a:latin typeface="Calibri" panose="020F0502020204030204" pitchFamily="34" charset="0"/>
              </a:rPr>
              <a:t>10</a:t>
            </a:r>
            <a:endParaRPr lang="en-GB" sz="2400" b="1" dirty="0">
              <a:solidFill>
                <a:srgbClr val="FF0000"/>
              </a:solidFill>
              <a:latin typeface="Calibri" panose="020F0502020204030204" pitchFamily="34" charset="0"/>
            </a:endParaRPr>
          </a:p>
        </p:txBody>
      </p:sp>
      <p:sp>
        <p:nvSpPr>
          <p:cNvPr id="6" name="Rectangle 5">
            <a:extLst>
              <a:ext uri="{FF2B5EF4-FFF2-40B4-BE49-F238E27FC236}">
                <a16:creationId xmlns:a16="http://schemas.microsoft.com/office/drawing/2014/main" id="{816938A3-F37E-4A65-8016-4041E46F7015}"/>
              </a:ext>
            </a:extLst>
          </p:cNvPr>
          <p:cNvSpPr/>
          <p:nvPr/>
        </p:nvSpPr>
        <p:spPr>
          <a:xfrm>
            <a:off x="8250139" y="5306837"/>
            <a:ext cx="682168" cy="523220"/>
          </a:xfrm>
          <a:prstGeom prst="rect">
            <a:avLst/>
          </a:prstGeom>
        </p:spPr>
        <p:txBody>
          <a:bodyPr wrap="square">
            <a:spAutoFit/>
          </a:bodyPr>
          <a:lstStyle/>
          <a:p>
            <a:r>
              <a:rPr lang="en-GB" sz="2800" b="1" dirty="0">
                <a:solidFill>
                  <a:srgbClr val="FF0000"/>
                </a:solidFill>
                <a:latin typeface="Calibri" panose="020F0502020204030204" pitchFamily="34" charset="0"/>
              </a:rPr>
              <a:t>16</a:t>
            </a:r>
            <a:endParaRPr lang="en-GB" sz="2400" b="1" dirty="0">
              <a:solidFill>
                <a:srgbClr val="FF0000"/>
              </a:solidFill>
              <a:latin typeface="Calibri" panose="020F0502020204030204" pitchFamily="34" charset="0"/>
            </a:endParaRPr>
          </a:p>
        </p:txBody>
      </p:sp>
      <p:sp>
        <p:nvSpPr>
          <p:cNvPr id="7" name="Rectangle 6">
            <a:extLst>
              <a:ext uri="{FF2B5EF4-FFF2-40B4-BE49-F238E27FC236}">
                <a16:creationId xmlns:a16="http://schemas.microsoft.com/office/drawing/2014/main" id="{F61379C8-C204-4ECE-B4E4-8ED77829358E}"/>
              </a:ext>
            </a:extLst>
          </p:cNvPr>
          <p:cNvSpPr/>
          <p:nvPr/>
        </p:nvSpPr>
        <p:spPr>
          <a:xfrm>
            <a:off x="11393766" y="6158023"/>
            <a:ext cx="682168" cy="523220"/>
          </a:xfrm>
          <a:prstGeom prst="rect">
            <a:avLst/>
          </a:prstGeom>
        </p:spPr>
        <p:txBody>
          <a:bodyPr wrap="square">
            <a:spAutoFit/>
          </a:bodyPr>
          <a:lstStyle/>
          <a:p>
            <a:r>
              <a:rPr lang="en-GB" sz="2800" b="1" dirty="0">
                <a:solidFill>
                  <a:srgbClr val="FF0000"/>
                </a:solidFill>
                <a:latin typeface="Calibri" panose="020F0502020204030204" pitchFamily="34" charset="0"/>
              </a:rPr>
              <a:t>30</a:t>
            </a:r>
            <a:endParaRPr lang="en-GB" sz="2400" b="1" dirty="0">
              <a:solidFill>
                <a:srgbClr val="FF0000"/>
              </a:solidFill>
              <a:latin typeface="Calibri" panose="020F0502020204030204" pitchFamily="34" charset="0"/>
            </a:endParaRPr>
          </a:p>
        </p:txBody>
      </p:sp>
      <p:sp>
        <p:nvSpPr>
          <p:cNvPr id="8" name="Rectangle 7">
            <a:extLst>
              <a:ext uri="{FF2B5EF4-FFF2-40B4-BE49-F238E27FC236}">
                <a16:creationId xmlns:a16="http://schemas.microsoft.com/office/drawing/2014/main" id="{B00ED0F9-6DF0-47D8-A3E9-02B1364CE827}"/>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38743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281E92C-E0CA-4390-85FB-5175D50919FF}"/>
              </a:ext>
            </a:extLst>
          </p:cNvPr>
          <p:cNvSpPr/>
          <p:nvPr/>
        </p:nvSpPr>
        <p:spPr>
          <a:xfrm>
            <a:off x="103032" y="51516"/>
            <a:ext cx="6096000" cy="1569660"/>
          </a:xfrm>
          <a:prstGeom prst="rect">
            <a:avLst/>
          </a:prstGeom>
        </p:spPr>
        <p:txBody>
          <a:bodyPr>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This shape is made with two cuboids. Write how many small cubes there are in this shape.</a:t>
            </a:r>
          </a:p>
        </p:txBody>
      </p:sp>
      <p:pic>
        <p:nvPicPr>
          <p:cNvPr id="3" name="Picture 2" descr="https://app.doublestruck.eu/content/K2_REAS/HTML/Q/QGK398A105_files/image002.jpg">
            <a:extLst>
              <a:ext uri="{FF2B5EF4-FFF2-40B4-BE49-F238E27FC236}">
                <a16:creationId xmlns:a16="http://schemas.microsoft.com/office/drawing/2014/main" id="{1552BC17-F596-47A5-943A-169DC5C4B538}"/>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670906" y="1838021"/>
            <a:ext cx="3073372" cy="4545688"/>
          </a:xfrm>
          <a:prstGeom prst="rect">
            <a:avLst/>
          </a:prstGeom>
          <a:noFill/>
          <a:ln>
            <a:noFill/>
          </a:ln>
        </p:spPr>
      </p:pic>
      <p:sp>
        <p:nvSpPr>
          <p:cNvPr id="5" name="Rectangle 4">
            <a:extLst>
              <a:ext uri="{FF2B5EF4-FFF2-40B4-BE49-F238E27FC236}">
                <a16:creationId xmlns:a16="http://schemas.microsoft.com/office/drawing/2014/main" id="{46EE8678-9266-4B54-BB05-A57F3553F234}"/>
              </a:ext>
            </a:extLst>
          </p:cNvPr>
          <p:cNvSpPr/>
          <p:nvPr/>
        </p:nvSpPr>
        <p:spPr>
          <a:xfrm>
            <a:off x="3207592" y="5134193"/>
            <a:ext cx="682168" cy="523220"/>
          </a:xfrm>
          <a:prstGeom prst="rect">
            <a:avLst/>
          </a:prstGeom>
        </p:spPr>
        <p:txBody>
          <a:bodyPr wrap="square">
            <a:spAutoFit/>
          </a:bodyPr>
          <a:lstStyle/>
          <a:p>
            <a:r>
              <a:rPr lang="en-GB" sz="2800" b="1" dirty="0">
                <a:solidFill>
                  <a:srgbClr val="FF0000"/>
                </a:solidFill>
                <a:latin typeface="Calibri" panose="020F0502020204030204" pitchFamily="34" charset="0"/>
              </a:rPr>
              <a:t>4</a:t>
            </a:r>
            <a:endParaRPr lang="en-GB" sz="2400" b="1" dirty="0">
              <a:solidFill>
                <a:srgbClr val="FF0000"/>
              </a:solidFill>
              <a:latin typeface="Calibri" panose="020F0502020204030204" pitchFamily="34" charset="0"/>
            </a:endParaRPr>
          </a:p>
        </p:txBody>
      </p:sp>
      <p:sp>
        <p:nvSpPr>
          <p:cNvPr id="6" name="Rectangle 5">
            <a:extLst>
              <a:ext uri="{FF2B5EF4-FFF2-40B4-BE49-F238E27FC236}">
                <a16:creationId xmlns:a16="http://schemas.microsoft.com/office/drawing/2014/main" id="{376BC6EB-AB42-491E-99D3-7D481688DDC6}"/>
              </a:ext>
            </a:extLst>
          </p:cNvPr>
          <p:cNvSpPr/>
          <p:nvPr/>
        </p:nvSpPr>
        <p:spPr>
          <a:xfrm>
            <a:off x="2771036" y="4897892"/>
            <a:ext cx="682168" cy="523220"/>
          </a:xfrm>
          <a:prstGeom prst="rect">
            <a:avLst/>
          </a:prstGeom>
        </p:spPr>
        <p:txBody>
          <a:bodyPr wrap="square">
            <a:spAutoFit/>
          </a:bodyPr>
          <a:lstStyle/>
          <a:p>
            <a:r>
              <a:rPr lang="en-GB" sz="2800" b="1" dirty="0">
                <a:solidFill>
                  <a:srgbClr val="FF0000"/>
                </a:solidFill>
                <a:latin typeface="Calibri" panose="020F0502020204030204" pitchFamily="34" charset="0"/>
              </a:rPr>
              <a:t>4</a:t>
            </a:r>
            <a:endParaRPr lang="en-GB" sz="2400" b="1" dirty="0">
              <a:solidFill>
                <a:srgbClr val="FF0000"/>
              </a:solidFill>
              <a:latin typeface="Calibri" panose="020F0502020204030204" pitchFamily="34" charset="0"/>
            </a:endParaRPr>
          </a:p>
        </p:txBody>
      </p:sp>
      <p:sp>
        <p:nvSpPr>
          <p:cNvPr id="7" name="Rectangle 6">
            <a:extLst>
              <a:ext uri="{FF2B5EF4-FFF2-40B4-BE49-F238E27FC236}">
                <a16:creationId xmlns:a16="http://schemas.microsoft.com/office/drawing/2014/main" id="{4FF108D9-CD06-4FD7-996E-90ED282E09A1}"/>
              </a:ext>
            </a:extLst>
          </p:cNvPr>
          <p:cNvSpPr/>
          <p:nvPr/>
        </p:nvSpPr>
        <p:spPr>
          <a:xfrm>
            <a:off x="2353074" y="4636282"/>
            <a:ext cx="682168" cy="523220"/>
          </a:xfrm>
          <a:prstGeom prst="rect">
            <a:avLst/>
          </a:prstGeom>
        </p:spPr>
        <p:txBody>
          <a:bodyPr wrap="square">
            <a:spAutoFit/>
          </a:bodyPr>
          <a:lstStyle/>
          <a:p>
            <a:r>
              <a:rPr lang="en-GB" sz="2800" b="1" dirty="0">
                <a:solidFill>
                  <a:srgbClr val="FF0000"/>
                </a:solidFill>
                <a:latin typeface="Calibri" panose="020F0502020204030204" pitchFamily="34" charset="0"/>
              </a:rPr>
              <a:t>8</a:t>
            </a:r>
            <a:endParaRPr lang="en-GB" sz="2400" b="1" dirty="0">
              <a:solidFill>
                <a:srgbClr val="FF0000"/>
              </a:solidFill>
              <a:latin typeface="Calibri" panose="020F0502020204030204" pitchFamily="34" charset="0"/>
            </a:endParaRPr>
          </a:p>
        </p:txBody>
      </p:sp>
      <p:sp>
        <p:nvSpPr>
          <p:cNvPr id="8" name="Rectangle 7">
            <a:extLst>
              <a:ext uri="{FF2B5EF4-FFF2-40B4-BE49-F238E27FC236}">
                <a16:creationId xmlns:a16="http://schemas.microsoft.com/office/drawing/2014/main" id="{8D5C4344-5812-4281-9747-78300897BC2A}"/>
              </a:ext>
            </a:extLst>
          </p:cNvPr>
          <p:cNvSpPr/>
          <p:nvPr/>
        </p:nvSpPr>
        <p:spPr>
          <a:xfrm>
            <a:off x="1916518" y="4399981"/>
            <a:ext cx="436556" cy="523220"/>
          </a:xfrm>
          <a:prstGeom prst="rect">
            <a:avLst/>
          </a:prstGeom>
        </p:spPr>
        <p:txBody>
          <a:bodyPr wrap="square">
            <a:spAutoFit/>
          </a:bodyPr>
          <a:lstStyle/>
          <a:p>
            <a:r>
              <a:rPr lang="en-GB" sz="2800" b="1" dirty="0">
                <a:solidFill>
                  <a:srgbClr val="FF0000"/>
                </a:solidFill>
                <a:latin typeface="Calibri" panose="020F0502020204030204" pitchFamily="34" charset="0"/>
              </a:rPr>
              <a:t>8</a:t>
            </a:r>
            <a:endParaRPr lang="en-GB" sz="2400" b="1" dirty="0">
              <a:solidFill>
                <a:srgbClr val="FF0000"/>
              </a:solidFill>
              <a:latin typeface="Calibri" panose="020F0502020204030204" pitchFamily="34" charset="0"/>
            </a:endParaRPr>
          </a:p>
        </p:txBody>
      </p:sp>
      <p:sp>
        <p:nvSpPr>
          <p:cNvPr id="9" name="Rectangle 8">
            <a:extLst>
              <a:ext uri="{FF2B5EF4-FFF2-40B4-BE49-F238E27FC236}">
                <a16:creationId xmlns:a16="http://schemas.microsoft.com/office/drawing/2014/main" id="{D29F77B0-5463-4C41-A63D-ABE23CB70254}"/>
              </a:ext>
            </a:extLst>
          </p:cNvPr>
          <p:cNvSpPr/>
          <p:nvPr/>
        </p:nvSpPr>
        <p:spPr>
          <a:xfrm>
            <a:off x="3997933" y="5830802"/>
            <a:ext cx="947635" cy="584775"/>
          </a:xfrm>
          <a:prstGeom prst="rect">
            <a:avLst/>
          </a:prstGeom>
        </p:spPr>
        <p:txBody>
          <a:bodyPr wrap="square">
            <a:spAutoFit/>
          </a:bodyPr>
          <a:lstStyle/>
          <a:p>
            <a:r>
              <a:rPr lang="en-GB" sz="3200" b="1" dirty="0">
                <a:solidFill>
                  <a:srgbClr val="FF0000"/>
                </a:solidFill>
                <a:latin typeface="Calibri" panose="020F0502020204030204" pitchFamily="34" charset="0"/>
              </a:rPr>
              <a:t>24</a:t>
            </a:r>
            <a:endParaRPr lang="en-GB" sz="2800" b="1" dirty="0">
              <a:solidFill>
                <a:srgbClr val="FF0000"/>
              </a:solidFill>
              <a:latin typeface="Calibri" panose="020F0502020204030204" pitchFamily="34" charset="0"/>
            </a:endParaRPr>
          </a:p>
        </p:txBody>
      </p:sp>
      <p:sp>
        <p:nvSpPr>
          <p:cNvPr id="10" name="Rectangle 9">
            <a:extLst>
              <a:ext uri="{FF2B5EF4-FFF2-40B4-BE49-F238E27FC236}">
                <a16:creationId xmlns:a16="http://schemas.microsoft.com/office/drawing/2014/main" id="{0BF25DBB-3971-44AA-BE1A-98030DC1D05C}"/>
              </a:ext>
            </a:extLst>
          </p:cNvPr>
          <p:cNvSpPr/>
          <p:nvPr/>
        </p:nvSpPr>
        <p:spPr>
          <a:xfrm>
            <a:off x="4744278" y="2905780"/>
            <a:ext cx="6278742" cy="584775"/>
          </a:xfrm>
          <a:prstGeom prst="rect">
            <a:avLst/>
          </a:prstGeom>
        </p:spPr>
        <p:txBody>
          <a:bodyPr wrap="square">
            <a:spAutoFit/>
          </a:bodyPr>
          <a:lstStyle/>
          <a:p>
            <a:r>
              <a:rPr lang="en-GB" sz="3200" b="1" dirty="0">
                <a:solidFill>
                  <a:srgbClr val="FF0000"/>
                </a:solidFill>
                <a:latin typeface="Calibri" panose="020F0502020204030204" pitchFamily="34" charset="0"/>
              </a:rPr>
              <a:t>4 x 4 x 2 – 8 cubes missing</a:t>
            </a:r>
            <a:endParaRPr lang="en-GB" sz="2800" b="1" dirty="0">
              <a:solidFill>
                <a:srgbClr val="FF0000"/>
              </a:solidFill>
              <a:latin typeface="Calibri" panose="020F0502020204030204" pitchFamily="34" charset="0"/>
            </a:endParaRPr>
          </a:p>
        </p:txBody>
      </p:sp>
      <p:sp>
        <p:nvSpPr>
          <p:cNvPr id="11" name="Rectangle 10">
            <a:extLst>
              <a:ext uri="{FF2B5EF4-FFF2-40B4-BE49-F238E27FC236}">
                <a16:creationId xmlns:a16="http://schemas.microsoft.com/office/drawing/2014/main" id="{FE95A825-2C3D-4FC9-974E-D9131B5054D6}"/>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98142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B4251DE-7FC2-4E00-BBD2-690127172FAF}"/>
              </a:ext>
            </a:extLst>
          </p:cNvPr>
          <p:cNvSpPr/>
          <p:nvPr/>
        </p:nvSpPr>
        <p:spPr>
          <a:xfrm>
            <a:off x="103033" y="51516"/>
            <a:ext cx="5817704" cy="1077218"/>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This shape is made of wooden centimetre cubes.</a:t>
            </a:r>
          </a:p>
        </p:txBody>
      </p:sp>
      <p:pic>
        <p:nvPicPr>
          <p:cNvPr id="3" name="Picture 2">
            <a:extLst>
              <a:ext uri="{FF2B5EF4-FFF2-40B4-BE49-F238E27FC236}">
                <a16:creationId xmlns:a16="http://schemas.microsoft.com/office/drawing/2014/main" id="{17EFAC24-DAA0-4CD8-8F86-5D33DD64E931}"/>
              </a:ext>
            </a:extLst>
          </p:cNvPr>
          <p:cNvPicPr>
            <a:picLocks noChangeAspect="1"/>
          </p:cNvPicPr>
          <p:nvPr/>
        </p:nvPicPr>
        <p:blipFill>
          <a:blip r:embed="rId3"/>
          <a:stretch>
            <a:fillRect/>
          </a:stretch>
        </p:blipFill>
        <p:spPr>
          <a:xfrm>
            <a:off x="503588" y="1077218"/>
            <a:ext cx="5088824" cy="3424859"/>
          </a:xfrm>
          <a:prstGeom prst="rect">
            <a:avLst/>
          </a:prstGeom>
        </p:spPr>
      </p:pic>
      <p:sp>
        <p:nvSpPr>
          <p:cNvPr id="4" name="Rectangle 3">
            <a:extLst>
              <a:ext uri="{FF2B5EF4-FFF2-40B4-BE49-F238E27FC236}">
                <a16:creationId xmlns:a16="http://schemas.microsoft.com/office/drawing/2014/main" id="{B20E1906-00C4-4806-BC08-33A9D445DB09}"/>
              </a:ext>
            </a:extLst>
          </p:cNvPr>
          <p:cNvSpPr/>
          <p:nvPr/>
        </p:nvSpPr>
        <p:spPr>
          <a:xfrm>
            <a:off x="6367766" y="590125"/>
            <a:ext cx="5088824" cy="2062103"/>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How many more centimetre cubes are needed to make it into a solid cuboid 3 cm tall, 5 cm long and 5 cm wide?</a:t>
            </a:r>
          </a:p>
        </p:txBody>
      </p:sp>
      <p:sp>
        <p:nvSpPr>
          <p:cNvPr id="5" name="Rectangle 4">
            <a:extLst>
              <a:ext uri="{FF2B5EF4-FFF2-40B4-BE49-F238E27FC236}">
                <a16:creationId xmlns:a16="http://schemas.microsoft.com/office/drawing/2014/main" id="{213517F6-97FA-453B-97BF-332DBCFF9CB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6" name="Rectangle 5">
            <a:extLst>
              <a:ext uri="{FF2B5EF4-FFF2-40B4-BE49-F238E27FC236}">
                <a16:creationId xmlns:a16="http://schemas.microsoft.com/office/drawing/2014/main" id="{25F049F7-D623-48A9-9D14-AB2C2E8E70E0}"/>
              </a:ext>
            </a:extLst>
          </p:cNvPr>
          <p:cNvSpPr/>
          <p:nvPr/>
        </p:nvSpPr>
        <p:spPr>
          <a:xfrm>
            <a:off x="6363893" y="2867669"/>
            <a:ext cx="3764845" cy="584775"/>
          </a:xfrm>
          <a:prstGeom prst="rect">
            <a:avLst/>
          </a:prstGeom>
        </p:spPr>
        <p:txBody>
          <a:bodyPr wrap="square">
            <a:spAutoFit/>
          </a:bodyPr>
          <a:lstStyle/>
          <a:p>
            <a:r>
              <a:rPr lang="en-GB" sz="3200" b="1" dirty="0">
                <a:solidFill>
                  <a:srgbClr val="FF0000"/>
                </a:solidFill>
                <a:latin typeface="Calibri" panose="020F0502020204030204" pitchFamily="34" charset="0"/>
              </a:rPr>
              <a:t>Middle: 16 cubes</a:t>
            </a:r>
            <a:endParaRPr lang="en-GB" sz="2800" b="1" dirty="0">
              <a:solidFill>
                <a:srgbClr val="FF0000"/>
              </a:solidFill>
              <a:latin typeface="Calibri" panose="020F0502020204030204" pitchFamily="34" charset="0"/>
            </a:endParaRPr>
          </a:p>
        </p:txBody>
      </p:sp>
      <p:sp>
        <p:nvSpPr>
          <p:cNvPr id="7" name="Rectangle 6">
            <a:extLst>
              <a:ext uri="{FF2B5EF4-FFF2-40B4-BE49-F238E27FC236}">
                <a16:creationId xmlns:a16="http://schemas.microsoft.com/office/drawing/2014/main" id="{074D9D09-D8A0-4B9D-8C61-879938C474B4}"/>
              </a:ext>
            </a:extLst>
          </p:cNvPr>
          <p:cNvSpPr/>
          <p:nvPr/>
        </p:nvSpPr>
        <p:spPr>
          <a:xfrm>
            <a:off x="6965606" y="3429000"/>
            <a:ext cx="3094891" cy="584775"/>
          </a:xfrm>
          <a:prstGeom prst="rect">
            <a:avLst/>
          </a:prstGeom>
        </p:spPr>
        <p:txBody>
          <a:bodyPr wrap="square">
            <a:spAutoFit/>
          </a:bodyPr>
          <a:lstStyle/>
          <a:p>
            <a:r>
              <a:rPr lang="en-GB" sz="3200" b="1" dirty="0">
                <a:solidFill>
                  <a:srgbClr val="FF0000"/>
                </a:solidFill>
                <a:latin typeface="Calibri" panose="020F0502020204030204" pitchFamily="34" charset="0"/>
              </a:rPr>
              <a:t>Top: 22 cubes</a:t>
            </a:r>
            <a:endParaRPr lang="en-GB" sz="2800" b="1" dirty="0">
              <a:solidFill>
                <a:srgbClr val="FF0000"/>
              </a:solidFill>
              <a:latin typeface="Calibri" panose="020F0502020204030204" pitchFamily="34" charset="0"/>
            </a:endParaRPr>
          </a:p>
        </p:txBody>
      </p:sp>
      <p:sp>
        <p:nvSpPr>
          <p:cNvPr id="8" name="Rectangle 7">
            <a:extLst>
              <a:ext uri="{FF2B5EF4-FFF2-40B4-BE49-F238E27FC236}">
                <a16:creationId xmlns:a16="http://schemas.microsoft.com/office/drawing/2014/main" id="{32A73175-0D38-4053-B093-C489FEB88324}"/>
              </a:ext>
            </a:extLst>
          </p:cNvPr>
          <p:cNvSpPr/>
          <p:nvPr/>
        </p:nvSpPr>
        <p:spPr>
          <a:xfrm>
            <a:off x="6363893" y="4472169"/>
            <a:ext cx="3094891" cy="584775"/>
          </a:xfrm>
          <a:prstGeom prst="rect">
            <a:avLst/>
          </a:prstGeom>
        </p:spPr>
        <p:txBody>
          <a:bodyPr wrap="square">
            <a:spAutoFit/>
          </a:bodyPr>
          <a:lstStyle/>
          <a:p>
            <a:r>
              <a:rPr lang="en-GB" sz="3200" b="1" dirty="0">
                <a:solidFill>
                  <a:srgbClr val="FF0000"/>
                </a:solidFill>
                <a:latin typeface="Calibri" panose="020F0502020204030204" pitchFamily="34" charset="0"/>
              </a:rPr>
              <a:t>22 + 16 = </a:t>
            </a:r>
            <a:endParaRPr lang="en-GB" sz="2800" b="1" dirty="0">
              <a:solidFill>
                <a:srgbClr val="FF0000"/>
              </a:solidFill>
              <a:latin typeface="Calibri" panose="020F0502020204030204" pitchFamily="34" charset="0"/>
            </a:endParaRPr>
          </a:p>
        </p:txBody>
      </p:sp>
      <p:sp>
        <p:nvSpPr>
          <p:cNvPr id="9" name="Rectangle 8">
            <a:extLst>
              <a:ext uri="{FF2B5EF4-FFF2-40B4-BE49-F238E27FC236}">
                <a16:creationId xmlns:a16="http://schemas.microsoft.com/office/drawing/2014/main" id="{46580A65-6545-4BBE-9CD1-B813D5AA410A}"/>
              </a:ext>
            </a:extLst>
          </p:cNvPr>
          <p:cNvSpPr/>
          <p:nvPr/>
        </p:nvSpPr>
        <p:spPr>
          <a:xfrm>
            <a:off x="7995174" y="4472168"/>
            <a:ext cx="3645263" cy="584775"/>
          </a:xfrm>
          <a:prstGeom prst="rect">
            <a:avLst/>
          </a:prstGeom>
        </p:spPr>
        <p:txBody>
          <a:bodyPr wrap="square">
            <a:spAutoFit/>
          </a:bodyPr>
          <a:lstStyle/>
          <a:p>
            <a:r>
              <a:rPr lang="en-GB" sz="3200" b="1" dirty="0">
                <a:solidFill>
                  <a:srgbClr val="FF0000"/>
                </a:solidFill>
                <a:latin typeface="Calibri" panose="020F0502020204030204" pitchFamily="34" charset="0"/>
              </a:rPr>
              <a:t>38 cubes needed</a:t>
            </a:r>
            <a:endParaRPr lang="en-GB" sz="2800" b="1" dirty="0">
              <a:solidFill>
                <a:srgbClr val="FF0000"/>
              </a:solidFill>
              <a:latin typeface="Calibri" panose="020F0502020204030204" pitchFamily="34" charset="0"/>
            </a:endParaRPr>
          </a:p>
        </p:txBody>
      </p:sp>
    </p:spTree>
    <p:extLst>
      <p:ext uri="{BB962C8B-B14F-4D97-AF65-F5344CB8AC3E}">
        <p14:creationId xmlns:p14="http://schemas.microsoft.com/office/powerpoint/2010/main" val="320480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Draw the reflection of a shape in a vertical mirror line on a squared grid</a:t>
            </a:r>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931951659"/>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3AE73FB-17FE-4440-AC63-D6804FCFA9BF}"/>
              </a:ext>
            </a:extLst>
          </p:cNvPr>
          <p:cNvSpPr/>
          <p:nvPr/>
        </p:nvSpPr>
        <p:spPr>
          <a:xfrm>
            <a:off x="56123" y="50000"/>
            <a:ext cx="10633342" cy="1077218"/>
          </a:xfrm>
          <a:prstGeom prst="rect">
            <a:avLst/>
          </a:prstGeom>
        </p:spPr>
        <p:txBody>
          <a:bodyPr wrap="square">
            <a:spAutoFit/>
          </a:bodyPr>
          <a:lstStyle/>
          <a:p>
            <a:r>
              <a:rPr lang="en-US" sz="3200" b="1" dirty="0"/>
              <a:t>Here is a shaded shape on a square grid. </a:t>
            </a:r>
          </a:p>
          <a:p>
            <a:r>
              <a:rPr lang="en-US" sz="3200" b="1" dirty="0"/>
              <a:t>Reflect the shape in the mirror line. </a:t>
            </a:r>
            <a:endParaRPr lang="en-GB" sz="3200" b="1" dirty="0"/>
          </a:p>
        </p:txBody>
      </p:sp>
      <p:pic>
        <p:nvPicPr>
          <p:cNvPr id="3" name="Picture 2">
            <a:extLst>
              <a:ext uri="{FF2B5EF4-FFF2-40B4-BE49-F238E27FC236}">
                <a16:creationId xmlns:a16="http://schemas.microsoft.com/office/drawing/2014/main" id="{2715D61A-302D-4E80-88C9-BE47434A084B}"/>
              </a:ext>
            </a:extLst>
          </p:cNvPr>
          <p:cNvPicPr>
            <a:picLocks noChangeAspect="1"/>
          </p:cNvPicPr>
          <p:nvPr/>
        </p:nvPicPr>
        <p:blipFill>
          <a:blip r:embed="rId3"/>
          <a:stretch>
            <a:fillRect/>
          </a:stretch>
        </p:blipFill>
        <p:spPr>
          <a:xfrm>
            <a:off x="318530" y="1127218"/>
            <a:ext cx="7396094" cy="5427058"/>
          </a:xfrm>
          <a:prstGeom prst="rect">
            <a:avLst/>
          </a:prstGeom>
        </p:spPr>
      </p:pic>
      <p:sp>
        <p:nvSpPr>
          <p:cNvPr id="4" name="Rectangle 3">
            <a:extLst>
              <a:ext uri="{FF2B5EF4-FFF2-40B4-BE49-F238E27FC236}">
                <a16:creationId xmlns:a16="http://schemas.microsoft.com/office/drawing/2014/main" id="{E3614527-A599-40E0-83BD-7CF1FE725C58}"/>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1CF12F8F-649A-49D2-871B-40B205E38FE3}"/>
              </a:ext>
            </a:extLst>
          </p:cNvPr>
          <p:cNvSpPr/>
          <p:nvPr/>
        </p:nvSpPr>
        <p:spPr>
          <a:xfrm>
            <a:off x="4984953" y="2357834"/>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7D4B65C7-CAC4-4B42-9A58-4372E7D5CF3B}"/>
              </a:ext>
            </a:extLst>
          </p:cNvPr>
          <p:cNvSpPr/>
          <p:nvPr/>
        </p:nvSpPr>
        <p:spPr>
          <a:xfrm>
            <a:off x="2900549" y="2353550"/>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294B0FF6-288A-473E-9207-B3BD515BF117}"/>
              </a:ext>
            </a:extLst>
          </p:cNvPr>
          <p:cNvSpPr/>
          <p:nvPr/>
        </p:nvSpPr>
        <p:spPr>
          <a:xfrm>
            <a:off x="6007016" y="2353550"/>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09575490-73E0-4E8E-BA27-CB4A9E570B0C}"/>
              </a:ext>
            </a:extLst>
          </p:cNvPr>
          <p:cNvSpPr/>
          <p:nvPr/>
        </p:nvSpPr>
        <p:spPr>
          <a:xfrm>
            <a:off x="1876676" y="2353550"/>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659E2F8A-BFEE-4D46-BB90-9659CE39303B}"/>
              </a:ext>
            </a:extLst>
          </p:cNvPr>
          <p:cNvSpPr/>
          <p:nvPr/>
        </p:nvSpPr>
        <p:spPr>
          <a:xfrm>
            <a:off x="5492195" y="3877162"/>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40F48824-7F58-4F4C-8C4D-9274496DD87D}"/>
              </a:ext>
            </a:extLst>
          </p:cNvPr>
          <p:cNvSpPr/>
          <p:nvPr/>
        </p:nvSpPr>
        <p:spPr>
          <a:xfrm>
            <a:off x="2402167" y="3858384"/>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EA373AF0-057F-43ED-B509-2AF5CF3B04F1}"/>
              </a:ext>
            </a:extLst>
          </p:cNvPr>
          <p:cNvSpPr/>
          <p:nvPr/>
        </p:nvSpPr>
        <p:spPr>
          <a:xfrm>
            <a:off x="4468612" y="4912240"/>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49EEB811-7418-42F8-86EA-347C780FDA01}"/>
              </a:ext>
            </a:extLst>
          </p:cNvPr>
          <p:cNvSpPr/>
          <p:nvPr/>
        </p:nvSpPr>
        <p:spPr>
          <a:xfrm>
            <a:off x="3419164" y="4912240"/>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F36FCD65-393A-4789-96FC-9C9FC39E9C2D}"/>
              </a:ext>
            </a:extLst>
          </p:cNvPr>
          <p:cNvSpPr/>
          <p:nvPr/>
        </p:nvSpPr>
        <p:spPr>
          <a:xfrm>
            <a:off x="6002634" y="4912240"/>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B6075123-AAE8-4F1D-A386-85C9474DD9CF}"/>
              </a:ext>
            </a:extLst>
          </p:cNvPr>
          <p:cNvSpPr/>
          <p:nvPr/>
        </p:nvSpPr>
        <p:spPr>
          <a:xfrm>
            <a:off x="1870427" y="4907956"/>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a:extLst>
              <a:ext uri="{FF2B5EF4-FFF2-40B4-BE49-F238E27FC236}">
                <a16:creationId xmlns:a16="http://schemas.microsoft.com/office/drawing/2014/main" id="{C9E94DDC-4492-46CB-9B72-D8480A21E6AA}"/>
              </a:ext>
            </a:extLst>
          </p:cNvPr>
          <p:cNvCxnSpPr>
            <a:cxnSpLocks/>
          </p:cNvCxnSpPr>
          <p:nvPr/>
        </p:nvCxnSpPr>
        <p:spPr>
          <a:xfrm flipH="1">
            <a:off x="2032932" y="2443997"/>
            <a:ext cx="999243" cy="594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E37A644-EFD3-4D4D-8A9A-43F3A5C47FED}"/>
              </a:ext>
            </a:extLst>
          </p:cNvPr>
          <p:cNvCxnSpPr>
            <a:cxnSpLocks/>
          </p:cNvCxnSpPr>
          <p:nvPr/>
        </p:nvCxnSpPr>
        <p:spPr>
          <a:xfrm flipH="1">
            <a:off x="2464945" y="2443997"/>
            <a:ext cx="539935" cy="152361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8F26AA5-0824-47C6-AC64-52AA91570C0D}"/>
              </a:ext>
            </a:extLst>
          </p:cNvPr>
          <p:cNvCxnSpPr>
            <a:cxnSpLocks/>
          </p:cNvCxnSpPr>
          <p:nvPr/>
        </p:nvCxnSpPr>
        <p:spPr>
          <a:xfrm flipH="1" flipV="1">
            <a:off x="2517355" y="3967611"/>
            <a:ext cx="1003035" cy="103507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3CE7890-BCD4-4002-9EBC-C31D0CE05D06}"/>
              </a:ext>
            </a:extLst>
          </p:cNvPr>
          <p:cNvCxnSpPr>
            <a:cxnSpLocks/>
          </p:cNvCxnSpPr>
          <p:nvPr/>
        </p:nvCxnSpPr>
        <p:spPr>
          <a:xfrm flipH="1">
            <a:off x="1965659" y="5002687"/>
            <a:ext cx="1554731" cy="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F3C4699-591D-4FA6-B9DC-FBBD141D9BD2}"/>
              </a:ext>
            </a:extLst>
          </p:cNvPr>
          <p:cNvCxnSpPr>
            <a:cxnSpLocks/>
          </p:cNvCxnSpPr>
          <p:nvPr/>
        </p:nvCxnSpPr>
        <p:spPr>
          <a:xfrm flipH="1">
            <a:off x="1978721" y="2508318"/>
            <a:ext cx="2" cy="246824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2129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500"/>
                                        <p:tgtEl>
                                          <p:spTgt spid="1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500"/>
                                        <p:tgtEl>
                                          <p:spTgt spid="21"/>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500"/>
                                        <p:tgtEl>
                                          <p:spTgt spid="26"/>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fade">
                                      <p:cBhvr>
                                        <p:cTn id="7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app.doublestruck.eu/content/K2_REAS/HTML/Q/Q18201_files/img01.jpg">
            <a:extLst>
              <a:ext uri="{FF2B5EF4-FFF2-40B4-BE49-F238E27FC236}">
                <a16:creationId xmlns:a16="http://schemas.microsoft.com/office/drawing/2014/main" id="{B8E21749-EC91-483E-BAD3-5E08AC3E03D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344411" y="1077218"/>
            <a:ext cx="7170650" cy="5714060"/>
          </a:xfrm>
          <a:prstGeom prst="rect">
            <a:avLst/>
          </a:prstGeom>
          <a:noFill/>
          <a:ln>
            <a:noFill/>
          </a:ln>
        </p:spPr>
      </p:pic>
      <p:sp>
        <p:nvSpPr>
          <p:cNvPr id="2" name="Rectangle 1">
            <a:extLst>
              <a:ext uri="{FF2B5EF4-FFF2-40B4-BE49-F238E27FC236}">
                <a16:creationId xmlns:a16="http://schemas.microsoft.com/office/drawing/2014/main" id="{98E3F1FA-A8C4-4C93-BC0D-0CD62D6A144B}"/>
              </a:ext>
            </a:extLst>
          </p:cNvPr>
          <p:cNvSpPr/>
          <p:nvPr/>
        </p:nvSpPr>
        <p:spPr>
          <a:xfrm>
            <a:off x="115911" y="51516"/>
            <a:ext cx="11874321" cy="1077218"/>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Here is a shape on a grid. Complete the design so that it is symmetrical about the mirror line.</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6" name="Straight Connector 5">
            <a:extLst>
              <a:ext uri="{FF2B5EF4-FFF2-40B4-BE49-F238E27FC236}">
                <a16:creationId xmlns:a16="http://schemas.microsoft.com/office/drawing/2014/main" id="{D8302A12-D70A-48E6-81B9-E44523D6D08A}"/>
              </a:ext>
            </a:extLst>
          </p:cNvPr>
          <p:cNvCxnSpPr>
            <a:cxnSpLocks/>
          </p:cNvCxnSpPr>
          <p:nvPr/>
        </p:nvCxnSpPr>
        <p:spPr>
          <a:xfrm flipH="1">
            <a:off x="4191149" y="2576490"/>
            <a:ext cx="1762537" cy="1126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C7C8A590-23AC-43FE-A6CE-A6429CDCDF53}"/>
              </a:ext>
            </a:extLst>
          </p:cNvPr>
          <p:cNvSpPr/>
          <p:nvPr/>
        </p:nvSpPr>
        <p:spPr>
          <a:xfrm>
            <a:off x="5864703" y="2486043"/>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a:extLst>
              <a:ext uri="{FF2B5EF4-FFF2-40B4-BE49-F238E27FC236}">
                <a16:creationId xmlns:a16="http://schemas.microsoft.com/office/drawing/2014/main" id="{A5AE3709-20CC-46FB-9B7A-11ACF9CCAE7A}"/>
              </a:ext>
            </a:extLst>
          </p:cNvPr>
          <p:cNvCxnSpPr>
            <a:cxnSpLocks/>
          </p:cNvCxnSpPr>
          <p:nvPr/>
        </p:nvCxnSpPr>
        <p:spPr>
          <a:xfrm flipH="1" flipV="1">
            <a:off x="4191149" y="2577069"/>
            <a:ext cx="588107" cy="58026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CDE3EAA-0A2B-456C-9C77-D5814CBFB271}"/>
              </a:ext>
            </a:extLst>
          </p:cNvPr>
          <p:cNvCxnSpPr>
            <a:cxnSpLocks/>
          </p:cNvCxnSpPr>
          <p:nvPr/>
        </p:nvCxnSpPr>
        <p:spPr>
          <a:xfrm flipV="1">
            <a:off x="4779256" y="3157331"/>
            <a:ext cx="1" cy="176539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FB003AB-64D9-4945-99DC-48849022001B}"/>
              </a:ext>
            </a:extLst>
          </p:cNvPr>
          <p:cNvCxnSpPr>
            <a:cxnSpLocks/>
          </p:cNvCxnSpPr>
          <p:nvPr/>
        </p:nvCxnSpPr>
        <p:spPr>
          <a:xfrm flipV="1">
            <a:off x="4779256" y="3802053"/>
            <a:ext cx="1174430" cy="112067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F37A69DB-20FF-425F-9A40-DD855E96D3F8}"/>
              </a:ext>
            </a:extLst>
          </p:cNvPr>
          <p:cNvSpPr/>
          <p:nvPr/>
        </p:nvSpPr>
        <p:spPr>
          <a:xfrm>
            <a:off x="5864703" y="3664973"/>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D302B0BD-0038-4640-BA82-D9ECA8108A32}"/>
              </a:ext>
            </a:extLst>
          </p:cNvPr>
          <p:cNvSpPr/>
          <p:nvPr/>
        </p:nvSpPr>
        <p:spPr>
          <a:xfrm>
            <a:off x="7632619" y="2480664"/>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3AA20CEA-E337-4B82-8996-1039693DEE91}"/>
              </a:ext>
            </a:extLst>
          </p:cNvPr>
          <p:cNvSpPr/>
          <p:nvPr/>
        </p:nvSpPr>
        <p:spPr>
          <a:xfrm>
            <a:off x="4096786" y="2480664"/>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AE73933B-61B6-4BF4-99EB-0C464DBF2BB4}"/>
              </a:ext>
            </a:extLst>
          </p:cNvPr>
          <p:cNvSpPr/>
          <p:nvPr/>
        </p:nvSpPr>
        <p:spPr>
          <a:xfrm>
            <a:off x="7034683" y="3066883"/>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a:extLst>
              <a:ext uri="{FF2B5EF4-FFF2-40B4-BE49-F238E27FC236}">
                <a16:creationId xmlns:a16="http://schemas.microsoft.com/office/drawing/2014/main" id="{A1919ACE-A686-4C2F-859D-F672414C0662}"/>
              </a:ext>
            </a:extLst>
          </p:cNvPr>
          <p:cNvSpPr/>
          <p:nvPr/>
        </p:nvSpPr>
        <p:spPr>
          <a:xfrm>
            <a:off x="4690272" y="3055947"/>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a:extLst>
              <a:ext uri="{FF2B5EF4-FFF2-40B4-BE49-F238E27FC236}">
                <a16:creationId xmlns:a16="http://schemas.microsoft.com/office/drawing/2014/main" id="{4E9025E9-5668-408E-9D61-A36D2467B03E}"/>
              </a:ext>
            </a:extLst>
          </p:cNvPr>
          <p:cNvSpPr/>
          <p:nvPr/>
        </p:nvSpPr>
        <p:spPr>
          <a:xfrm>
            <a:off x="7030584" y="4837661"/>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a:extLst>
              <a:ext uri="{FF2B5EF4-FFF2-40B4-BE49-F238E27FC236}">
                <a16:creationId xmlns:a16="http://schemas.microsoft.com/office/drawing/2014/main" id="{F8FFE60D-65C7-4DCD-9A8E-EEEEE4F91966}"/>
              </a:ext>
            </a:extLst>
          </p:cNvPr>
          <p:cNvSpPr/>
          <p:nvPr/>
        </p:nvSpPr>
        <p:spPr>
          <a:xfrm>
            <a:off x="4690271" y="4837661"/>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D5FD8A96-F7A0-4A5D-A5EB-74E3FB69D3FB}"/>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737725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500"/>
                                        <p:tgtEl>
                                          <p:spTgt spid="2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4" grpId="0" animBg="1"/>
      <p:bldP spid="25" grpId="0" animBg="1"/>
      <p:bldP spid="26" grpId="0" animBg="1"/>
      <p:bldP spid="27" grpId="0" animBg="1"/>
      <p:bldP spid="28" grpId="0" animBg="1"/>
      <p:bldP spid="29" grpId="0" animBg="1"/>
      <p:bldP spid="30" grpId="0" animBg="1"/>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app.doublestruck.eu/content/K2_REAS/HTML/Q/Q04B02_files/image001.jpg">
            <a:extLst>
              <a:ext uri="{FF2B5EF4-FFF2-40B4-BE49-F238E27FC236}">
                <a16:creationId xmlns:a16="http://schemas.microsoft.com/office/drawing/2014/main" id="{FDE600F0-F625-4351-A43F-3B274B0D7034}"/>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9575" y="-136480"/>
            <a:ext cx="7719094" cy="6858000"/>
          </a:xfrm>
          <a:prstGeom prst="rect">
            <a:avLst/>
          </a:prstGeom>
          <a:noFill/>
          <a:ln>
            <a:noFill/>
          </a:ln>
        </p:spPr>
      </p:pic>
      <p:sp>
        <p:nvSpPr>
          <p:cNvPr id="2" name="Rectangle 1">
            <a:extLst>
              <a:ext uri="{FF2B5EF4-FFF2-40B4-BE49-F238E27FC236}">
                <a16:creationId xmlns:a16="http://schemas.microsoft.com/office/drawing/2014/main" id="{6C65FD90-7735-40E7-B5BA-C4634107AB23}"/>
              </a:ext>
            </a:extLst>
          </p:cNvPr>
          <p:cNvSpPr/>
          <p:nvPr/>
        </p:nvSpPr>
        <p:spPr>
          <a:xfrm>
            <a:off x="115911" y="51516"/>
            <a:ext cx="4400550" cy="2062103"/>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Complete the diagram below to make a shape that is symmetrical about the mirror line.</a:t>
            </a:r>
          </a:p>
        </p:txBody>
      </p:sp>
      <p:sp>
        <p:nvSpPr>
          <p:cNvPr id="4" name="Rectangle 3">
            <a:extLst>
              <a:ext uri="{FF2B5EF4-FFF2-40B4-BE49-F238E27FC236}">
                <a16:creationId xmlns:a16="http://schemas.microsoft.com/office/drawing/2014/main" id="{5599EED0-A9FC-4FA7-AC3F-AFBB6D6EAB46}"/>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5" name="Oval 4">
            <a:extLst>
              <a:ext uri="{FF2B5EF4-FFF2-40B4-BE49-F238E27FC236}">
                <a16:creationId xmlns:a16="http://schemas.microsoft.com/office/drawing/2014/main" id="{CD00D569-BBBF-4C29-860C-7FF6F4A84AC7}"/>
              </a:ext>
            </a:extLst>
          </p:cNvPr>
          <p:cNvSpPr/>
          <p:nvPr/>
        </p:nvSpPr>
        <p:spPr>
          <a:xfrm>
            <a:off x="7185147" y="1682704"/>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A00E7313-0832-403E-A2F1-8F86BC5AF95F}"/>
              </a:ext>
            </a:extLst>
          </p:cNvPr>
          <p:cNvSpPr/>
          <p:nvPr/>
        </p:nvSpPr>
        <p:spPr>
          <a:xfrm>
            <a:off x="9481562" y="1701219"/>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4440067B-6CC7-473E-ADAA-925CF63202F2}"/>
              </a:ext>
            </a:extLst>
          </p:cNvPr>
          <p:cNvSpPr/>
          <p:nvPr/>
        </p:nvSpPr>
        <p:spPr>
          <a:xfrm>
            <a:off x="7755836" y="3547172"/>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49E1DD8C-5A42-4F9E-91D6-CB1A0C3ACCA9}"/>
              </a:ext>
            </a:extLst>
          </p:cNvPr>
          <p:cNvSpPr/>
          <p:nvPr/>
        </p:nvSpPr>
        <p:spPr>
          <a:xfrm>
            <a:off x="8902609" y="3547172"/>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4DAF9D9A-36F7-4504-A306-014C1043AD4E}"/>
              </a:ext>
            </a:extLst>
          </p:cNvPr>
          <p:cNvSpPr/>
          <p:nvPr/>
        </p:nvSpPr>
        <p:spPr>
          <a:xfrm>
            <a:off x="6617701" y="4160014"/>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858195F7-A0FF-46F8-B038-9E15641472EA}"/>
              </a:ext>
            </a:extLst>
          </p:cNvPr>
          <p:cNvSpPr/>
          <p:nvPr/>
        </p:nvSpPr>
        <p:spPr>
          <a:xfrm>
            <a:off x="10072184" y="4159352"/>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Connector 10">
            <a:extLst>
              <a:ext uri="{FF2B5EF4-FFF2-40B4-BE49-F238E27FC236}">
                <a16:creationId xmlns:a16="http://schemas.microsoft.com/office/drawing/2014/main" id="{734CF321-3506-4267-B65B-DF17A42BFAA9}"/>
              </a:ext>
            </a:extLst>
          </p:cNvPr>
          <p:cNvCxnSpPr>
            <a:cxnSpLocks/>
          </p:cNvCxnSpPr>
          <p:nvPr/>
        </p:nvCxnSpPr>
        <p:spPr>
          <a:xfrm flipH="1">
            <a:off x="8422683" y="1773151"/>
            <a:ext cx="1159062" cy="125205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A20A58B-71EB-43F0-8442-2F94E57C1069}"/>
              </a:ext>
            </a:extLst>
          </p:cNvPr>
          <p:cNvCxnSpPr>
            <a:cxnSpLocks/>
          </p:cNvCxnSpPr>
          <p:nvPr/>
        </p:nvCxnSpPr>
        <p:spPr>
          <a:xfrm flipH="1">
            <a:off x="9002214" y="1773151"/>
            <a:ext cx="579532" cy="186446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CA0CB7A-E394-4027-BEAD-769DAE4F93B1}"/>
              </a:ext>
            </a:extLst>
          </p:cNvPr>
          <p:cNvCxnSpPr>
            <a:cxnSpLocks/>
          </p:cNvCxnSpPr>
          <p:nvPr/>
        </p:nvCxnSpPr>
        <p:spPr>
          <a:xfrm flipH="1" flipV="1">
            <a:off x="9002215" y="3637619"/>
            <a:ext cx="1159061" cy="61241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7A65FE6-B77B-49AE-B583-0B01B7106AFF}"/>
              </a:ext>
            </a:extLst>
          </p:cNvPr>
          <p:cNvCxnSpPr>
            <a:cxnSpLocks/>
          </p:cNvCxnSpPr>
          <p:nvPr/>
        </p:nvCxnSpPr>
        <p:spPr>
          <a:xfrm flipH="1">
            <a:off x="8422683" y="4250031"/>
            <a:ext cx="1738593"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7100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53ECF1-C799-49B8-B613-6FFE92E2A250}"/>
              </a:ext>
            </a:extLst>
          </p:cNvPr>
          <p:cNvSpPr/>
          <p:nvPr/>
        </p:nvSpPr>
        <p:spPr>
          <a:xfrm>
            <a:off x="103032" y="51516"/>
            <a:ext cx="9189503" cy="584775"/>
          </a:xfrm>
          <a:prstGeom prst="rect">
            <a:avLst/>
          </a:prstGeom>
        </p:spPr>
        <p:txBody>
          <a:bodyPr wrap="non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Draw in the reflection of the shape in the mirror line.</a:t>
            </a:r>
          </a:p>
        </p:txBody>
      </p:sp>
      <p:pic>
        <p:nvPicPr>
          <p:cNvPr id="3" name="Picture 2" descr="https://app.doublestruck.eu/content/K2_REAS/HTML/Q/Q98Y3B34_files/image001.jpg">
            <a:extLst>
              <a:ext uri="{FF2B5EF4-FFF2-40B4-BE49-F238E27FC236}">
                <a16:creationId xmlns:a16="http://schemas.microsoft.com/office/drawing/2014/main" id="{CEF00BD6-CE1A-47BD-88B1-39000BAE24C5}"/>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55155" y="584775"/>
            <a:ext cx="6081689" cy="6180924"/>
          </a:xfrm>
          <a:prstGeom prst="rect">
            <a:avLst/>
          </a:prstGeom>
          <a:noFill/>
          <a:ln>
            <a:noFill/>
          </a:ln>
        </p:spPr>
      </p:pic>
      <p:sp>
        <p:nvSpPr>
          <p:cNvPr id="5" name="Oval 4">
            <a:extLst>
              <a:ext uri="{FF2B5EF4-FFF2-40B4-BE49-F238E27FC236}">
                <a16:creationId xmlns:a16="http://schemas.microsoft.com/office/drawing/2014/main" id="{71258EC5-1D3B-49F4-BE9C-7141118F8203}"/>
              </a:ext>
            </a:extLst>
          </p:cNvPr>
          <p:cNvSpPr/>
          <p:nvPr/>
        </p:nvSpPr>
        <p:spPr>
          <a:xfrm>
            <a:off x="7868997" y="3675237"/>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0BAA4F4E-8AA2-4000-9198-8CD9A5B2A944}"/>
              </a:ext>
            </a:extLst>
          </p:cNvPr>
          <p:cNvSpPr/>
          <p:nvPr/>
        </p:nvSpPr>
        <p:spPr>
          <a:xfrm>
            <a:off x="3592831" y="3631698"/>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58546CD3-2801-44BF-83AD-71C78F06D7C7}"/>
              </a:ext>
            </a:extLst>
          </p:cNvPr>
          <p:cNvSpPr/>
          <p:nvPr/>
        </p:nvSpPr>
        <p:spPr>
          <a:xfrm>
            <a:off x="7868997" y="4766311"/>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C4B33C87-BD02-4C98-BBE3-E37598CE83B3}"/>
              </a:ext>
            </a:extLst>
          </p:cNvPr>
          <p:cNvSpPr/>
          <p:nvPr/>
        </p:nvSpPr>
        <p:spPr>
          <a:xfrm>
            <a:off x="3610147" y="4752498"/>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272F67D0-3FC9-41A7-8299-8A8FE56BD945}"/>
              </a:ext>
            </a:extLst>
          </p:cNvPr>
          <p:cNvSpPr/>
          <p:nvPr/>
        </p:nvSpPr>
        <p:spPr>
          <a:xfrm>
            <a:off x="6253140" y="5329982"/>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35E2C676-CA37-4D17-8D56-39EF84768215}"/>
              </a:ext>
            </a:extLst>
          </p:cNvPr>
          <p:cNvSpPr/>
          <p:nvPr/>
        </p:nvSpPr>
        <p:spPr>
          <a:xfrm>
            <a:off x="5163375" y="5329982"/>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Connector 10">
            <a:extLst>
              <a:ext uri="{FF2B5EF4-FFF2-40B4-BE49-F238E27FC236}">
                <a16:creationId xmlns:a16="http://schemas.microsoft.com/office/drawing/2014/main" id="{50F29A46-950E-4398-936B-ACCBA18D5F79}"/>
              </a:ext>
            </a:extLst>
          </p:cNvPr>
          <p:cNvCxnSpPr>
            <a:cxnSpLocks/>
          </p:cNvCxnSpPr>
          <p:nvPr/>
        </p:nvCxnSpPr>
        <p:spPr>
          <a:xfrm flipH="1">
            <a:off x="3661553" y="1570722"/>
            <a:ext cx="2175576" cy="222213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F78755F-F8EE-42E7-A57C-0602E4A658F8}"/>
              </a:ext>
            </a:extLst>
          </p:cNvPr>
          <p:cNvCxnSpPr>
            <a:cxnSpLocks/>
          </p:cNvCxnSpPr>
          <p:nvPr/>
        </p:nvCxnSpPr>
        <p:spPr>
          <a:xfrm flipV="1">
            <a:off x="3699131" y="3765685"/>
            <a:ext cx="1" cy="111361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EC96902-DED9-40A8-85E1-882070838A7F}"/>
              </a:ext>
            </a:extLst>
          </p:cNvPr>
          <p:cNvCxnSpPr>
            <a:cxnSpLocks/>
          </p:cNvCxnSpPr>
          <p:nvPr/>
        </p:nvCxnSpPr>
        <p:spPr>
          <a:xfrm>
            <a:off x="3699131" y="4879301"/>
            <a:ext cx="1635112" cy="54112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0AAD7D7-159C-4160-B8E9-0B10788B169D}"/>
              </a:ext>
            </a:extLst>
          </p:cNvPr>
          <p:cNvCxnSpPr>
            <a:cxnSpLocks/>
          </p:cNvCxnSpPr>
          <p:nvPr/>
        </p:nvCxnSpPr>
        <p:spPr>
          <a:xfrm flipH="1">
            <a:off x="5297334" y="5441580"/>
            <a:ext cx="502217"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1500D6FF-65D7-4C84-8491-034F4B6E7A44}"/>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16249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6BC500-445C-4766-A5B2-CFC3210CF232}"/>
              </a:ext>
            </a:extLst>
          </p:cNvPr>
          <p:cNvSpPr/>
          <p:nvPr/>
        </p:nvSpPr>
        <p:spPr>
          <a:xfrm>
            <a:off x="103032" y="51516"/>
            <a:ext cx="9135001" cy="584775"/>
          </a:xfrm>
          <a:prstGeom prst="rect">
            <a:avLst/>
          </a:prstGeom>
        </p:spPr>
        <p:txBody>
          <a:bodyPr wrap="non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Draw the reflection of this triangle in the mirror line.</a:t>
            </a:r>
          </a:p>
        </p:txBody>
      </p:sp>
      <p:pic>
        <p:nvPicPr>
          <p:cNvPr id="3" name="Picture 2" descr="https://app.doublestruck.eu/content/K2_REAS/HTML/Q/Q97A05_files/image002.jpg">
            <a:extLst>
              <a:ext uri="{FF2B5EF4-FFF2-40B4-BE49-F238E27FC236}">
                <a16:creationId xmlns:a16="http://schemas.microsoft.com/office/drawing/2014/main" id="{3B3B4A30-FA5C-40EF-91CA-95CAC8793905}"/>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35679" y="584775"/>
            <a:ext cx="6120641" cy="6102261"/>
          </a:xfrm>
          <a:prstGeom prst="rect">
            <a:avLst/>
          </a:prstGeom>
          <a:noFill/>
          <a:ln>
            <a:noFill/>
          </a:ln>
        </p:spPr>
      </p:pic>
      <p:sp>
        <p:nvSpPr>
          <p:cNvPr id="5" name="Oval 4">
            <a:extLst>
              <a:ext uri="{FF2B5EF4-FFF2-40B4-BE49-F238E27FC236}">
                <a16:creationId xmlns:a16="http://schemas.microsoft.com/office/drawing/2014/main" id="{B760CE7C-15CD-439E-AE46-A79FDF364430}"/>
              </a:ext>
            </a:extLst>
          </p:cNvPr>
          <p:cNvSpPr/>
          <p:nvPr/>
        </p:nvSpPr>
        <p:spPr>
          <a:xfrm>
            <a:off x="3968612" y="1502274"/>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614A5090-0A0C-42B4-ACFC-4428ABD5876F}"/>
              </a:ext>
            </a:extLst>
          </p:cNvPr>
          <p:cNvSpPr/>
          <p:nvPr/>
        </p:nvSpPr>
        <p:spPr>
          <a:xfrm>
            <a:off x="7482449" y="1502274"/>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Connector 6">
            <a:extLst>
              <a:ext uri="{FF2B5EF4-FFF2-40B4-BE49-F238E27FC236}">
                <a16:creationId xmlns:a16="http://schemas.microsoft.com/office/drawing/2014/main" id="{D90A1FE5-F61D-4DFD-908E-9CA681DFF9E0}"/>
              </a:ext>
            </a:extLst>
          </p:cNvPr>
          <p:cNvCxnSpPr>
            <a:cxnSpLocks/>
          </p:cNvCxnSpPr>
          <p:nvPr/>
        </p:nvCxnSpPr>
        <p:spPr>
          <a:xfrm flipH="1">
            <a:off x="5809166" y="1592721"/>
            <a:ext cx="1762267" cy="176360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9B30CE4-D56D-41BD-9089-613FBE7621CB}"/>
              </a:ext>
            </a:extLst>
          </p:cNvPr>
          <p:cNvCxnSpPr>
            <a:cxnSpLocks/>
          </p:cNvCxnSpPr>
          <p:nvPr/>
        </p:nvCxnSpPr>
        <p:spPr>
          <a:xfrm flipH="1">
            <a:off x="5809166" y="1592721"/>
            <a:ext cx="1762267" cy="406849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F5C1729-80EF-4B5E-BB83-D6FDAC43A7D1}"/>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48753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9164C1-F5E5-43AA-A477-4094CD8AF403}"/>
              </a:ext>
            </a:extLst>
          </p:cNvPr>
          <p:cNvSpPr/>
          <p:nvPr/>
        </p:nvSpPr>
        <p:spPr>
          <a:xfrm>
            <a:off x="103033" y="51516"/>
            <a:ext cx="11849100" cy="584775"/>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On the grid, draw the reflection of the shape in the mirror line. </a:t>
            </a:r>
          </a:p>
        </p:txBody>
      </p:sp>
      <p:pic>
        <p:nvPicPr>
          <p:cNvPr id="3" name="Picture 2" descr="https://app.doublestruck.eu/content/K2_REAS/HTML/Q/Q95B10_files/image002.jpg">
            <a:extLst>
              <a:ext uri="{FF2B5EF4-FFF2-40B4-BE49-F238E27FC236}">
                <a16:creationId xmlns:a16="http://schemas.microsoft.com/office/drawing/2014/main" id="{DB52F5A6-0FC4-4E77-8DAE-ABEEA4FE22C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619250" y="538609"/>
            <a:ext cx="6686550" cy="6245522"/>
          </a:xfrm>
          <a:prstGeom prst="rect">
            <a:avLst/>
          </a:prstGeom>
          <a:noFill/>
          <a:ln>
            <a:noFill/>
          </a:ln>
        </p:spPr>
      </p:pic>
      <p:sp>
        <p:nvSpPr>
          <p:cNvPr id="5" name="Oval 4">
            <a:extLst>
              <a:ext uri="{FF2B5EF4-FFF2-40B4-BE49-F238E27FC236}">
                <a16:creationId xmlns:a16="http://schemas.microsoft.com/office/drawing/2014/main" id="{D98E71B0-3E4C-4E69-989F-04FF4EC4815F}"/>
              </a:ext>
            </a:extLst>
          </p:cNvPr>
          <p:cNvSpPr/>
          <p:nvPr/>
        </p:nvSpPr>
        <p:spPr>
          <a:xfrm>
            <a:off x="2718035" y="2241862"/>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1616CD47-895C-4176-9374-AF6A2DBBCDDE}"/>
              </a:ext>
            </a:extLst>
          </p:cNvPr>
          <p:cNvSpPr/>
          <p:nvPr/>
        </p:nvSpPr>
        <p:spPr>
          <a:xfrm>
            <a:off x="4857716" y="2242656"/>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324C3A66-DDA3-40EC-AADF-7B55E3711000}"/>
              </a:ext>
            </a:extLst>
          </p:cNvPr>
          <p:cNvSpPr/>
          <p:nvPr/>
        </p:nvSpPr>
        <p:spPr>
          <a:xfrm>
            <a:off x="2171188" y="2241862"/>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7BACC64D-D86B-498A-B70E-CD4E9AEA9C70}"/>
              </a:ext>
            </a:extLst>
          </p:cNvPr>
          <p:cNvSpPr/>
          <p:nvPr/>
        </p:nvSpPr>
        <p:spPr>
          <a:xfrm>
            <a:off x="5404563" y="2230606"/>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0E87681A-31FC-48A6-B9EA-1F6D2B6F02B2}"/>
              </a:ext>
            </a:extLst>
          </p:cNvPr>
          <p:cNvSpPr/>
          <p:nvPr/>
        </p:nvSpPr>
        <p:spPr>
          <a:xfrm>
            <a:off x="2718034" y="3338553"/>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AD186630-6B85-43E3-AC04-4760BA01B22D}"/>
              </a:ext>
            </a:extLst>
          </p:cNvPr>
          <p:cNvSpPr/>
          <p:nvPr/>
        </p:nvSpPr>
        <p:spPr>
          <a:xfrm>
            <a:off x="4857716" y="3313850"/>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8A99D397-B91C-477A-87B6-78DDC4628FA1}"/>
              </a:ext>
            </a:extLst>
          </p:cNvPr>
          <p:cNvSpPr/>
          <p:nvPr/>
        </p:nvSpPr>
        <p:spPr>
          <a:xfrm>
            <a:off x="3260399" y="3325106"/>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7814F3B0-1AA8-4BE9-BAA4-AB718F411CDA}"/>
              </a:ext>
            </a:extLst>
          </p:cNvPr>
          <p:cNvSpPr/>
          <p:nvPr/>
        </p:nvSpPr>
        <p:spPr>
          <a:xfrm>
            <a:off x="4320856" y="3313850"/>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0CF8B3F8-ED22-47C0-9AC9-EA5354197963}"/>
              </a:ext>
            </a:extLst>
          </p:cNvPr>
          <p:cNvSpPr/>
          <p:nvPr/>
        </p:nvSpPr>
        <p:spPr>
          <a:xfrm>
            <a:off x="3246952" y="3841596"/>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FB88BBF2-4962-428A-BF9B-11B70BAACF39}"/>
              </a:ext>
            </a:extLst>
          </p:cNvPr>
          <p:cNvSpPr/>
          <p:nvPr/>
        </p:nvSpPr>
        <p:spPr>
          <a:xfrm>
            <a:off x="4320855" y="3846292"/>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D00A06F3-E4B7-4B8C-8B35-DE5F45E456E6}"/>
              </a:ext>
            </a:extLst>
          </p:cNvPr>
          <p:cNvSpPr/>
          <p:nvPr/>
        </p:nvSpPr>
        <p:spPr>
          <a:xfrm>
            <a:off x="2163198" y="3841596"/>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964513F4-D782-4A2B-A78E-29751A1D0975}"/>
              </a:ext>
            </a:extLst>
          </p:cNvPr>
          <p:cNvSpPr/>
          <p:nvPr/>
        </p:nvSpPr>
        <p:spPr>
          <a:xfrm>
            <a:off x="5404563" y="3830340"/>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7" name="Straight Connector 16">
            <a:extLst>
              <a:ext uri="{FF2B5EF4-FFF2-40B4-BE49-F238E27FC236}">
                <a16:creationId xmlns:a16="http://schemas.microsoft.com/office/drawing/2014/main" id="{4D05953A-FD61-47A0-863E-AC5FF10C338D}"/>
              </a:ext>
            </a:extLst>
          </p:cNvPr>
          <p:cNvCxnSpPr>
            <a:cxnSpLocks/>
          </p:cNvCxnSpPr>
          <p:nvPr/>
        </p:nvCxnSpPr>
        <p:spPr>
          <a:xfrm flipH="1">
            <a:off x="4935632" y="2319210"/>
            <a:ext cx="550768"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A358FA6-2636-4603-9786-33423F7BCE85}"/>
              </a:ext>
            </a:extLst>
          </p:cNvPr>
          <p:cNvCxnSpPr>
            <a:cxnSpLocks/>
          </p:cNvCxnSpPr>
          <p:nvPr/>
        </p:nvCxnSpPr>
        <p:spPr>
          <a:xfrm>
            <a:off x="5486400" y="2305415"/>
            <a:ext cx="0" cy="162662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007C419-BEA7-49FA-91B4-9992C1A6A671}"/>
              </a:ext>
            </a:extLst>
          </p:cNvPr>
          <p:cNvCxnSpPr>
            <a:cxnSpLocks/>
          </p:cNvCxnSpPr>
          <p:nvPr/>
        </p:nvCxnSpPr>
        <p:spPr>
          <a:xfrm flipH="1">
            <a:off x="4431890" y="3932043"/>
            <a:ext cx="1081403"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D123DD0-9DB6-46E8-88F2-543A7FB10A12}"/>
              </a:ext>
            </a:extLst>
          </p:cNvPr>
          <p:cNvCxnSpPr>
            <a:cxnSpLocks/>
          </p:cNvCxnSpPr>
          <p:nvPr/>
        </p:nvCxnSpPr>
        <p:spPr>
          <a:xfrm>
            <a:off x="4439264" y="3398195"/>
            <a:ext cx="0" cy="52647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6532725-CB33-4A48-AF7A-8AF08727457C}"/>
              </a:ext>
            </a:extLst>
          </p:cNvPr>
          <p:cNvCxnSpPr>
            <a:cxnSpLocks/>
          </p:cNvCxnSpPr>
          <p:nvPr/>
        </p:nvCxnSpPr>
        <p:spPr>
          <a:xfrm flipH="1">
            <a:off x="4446638" y="3390821"/>
            <a:ext cx="496368"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CF68C4F-1530-42BB-9332-28559092A09F}"/>
              </a:ext>
            </a:extLst>
          </p:cNvPr>
          <p:cNvCxnSpPr>
            <a:cxnSpLocks/>
          </p:cNvCxnSpPr>
          <p:nvPr/>
        </p:nvCxnSpPr>
        <p:spPr>
          <a:xfrm flipH="1">
            <a:off x="4955151" y="2298041"/>
            <a:ext cx="4916" cy="112358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8927E464-CD68-4E4E-B782-CD386B11CCF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1662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500"/>
                                        <p:tgtEl>
                                          <p:spTgt spid="1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500"/>
                                        <p:tgtEl>
                                          <p:spTgt spid="17"/>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500"/>
                                        <p:tgtEl>
                                          <p:spTgt spid="19"/>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fade">
                                      <p:cBhvr>
                                        <p:cTn id="77" dur="500"/>
                                        <p:tgtEl>
                                          <p:spTgt spid="23"/>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fade">
                                      <p:cBhvr>
                                        <p:cTn id="82" dur="500"/>
                                        <p:tgtEl>
                                          <p:spTgt spid="2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500"/>
                                        <p:tgtEl>
                                          <p:spTgt spid="28"/>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fade">
                                      <p:cBhvr>
                                        <p:cTn id="9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app.doublestruck.eu/content/K2_REAS/HTML/Q/Q12B09_files/img02.jpg">
            <a:extLst>
              <a:ext uri="{FF2B5EF4-FFF2-40B4-BE49-F238E27FC236}">
                <a16:creationId xmlns:a16="http://schemas.microsoft.com/office/drawing/2014/main" id="{B2C8FF85-0CDF-4FA5-BD0D-337FCF25295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838615" y="1081610"/>
            <a:ext cx="6100329" cy="5776390"/>
          </a:xfrm>
          <a:prstGeom prst="rect">
            <a:avLst/>
          </a:prstGeom>
          <a:noFill/>
          <a:ln>
            <a:noFill/>
          </a:ln>
        </p:spPr>
      </p:pic>
      <p:sp>
        <p:nvSpPr>
          <p:cNvPr id="3" name="Rectangle 2">
            <a:extLst>
              <a:ext uri="{FF2B5EF4-FFF2-40B4-BE49-F238E27FC236}">
                <a16:creationId xmlns:a16="http://schemas.microsoft.com/office/drawing/2014/main" id="{7093C789-4100-43E6-94B5-16902583A70A}"/>
              </a:ext>
            </a:extLst>
          </p:cNvPr>
          <p:cNvSpPr/>
          <p:nvPr/>
        </p:nvSpPr>
        <p:spPr>
          <a:xfrm>
            <a:off x="90153" y="51516"/>
            <a:ext cx="12192000" cy="1077218"/>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Here is a design on a square grid. Complete the design so that it is symmetrical about the mirror line.</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4" name="Straight Connector 3">
            <a:extLst>
              <a:ext uri="{FF2B5EF4-FFF2-40B4-BE49-F238E27FC236}">
                <a16:creationId xmlns:a16="http://schemas.microsoft.com/office/drawing/2014/main" id="{82DC7FBA-45AC-44C7-8815-7DDE3662DA85}"/>
              </a:ext>
            </a:extLst>
          </p:cNvPr>
          <p:cNvCxnSpPr>
            <a:cxnSpLocks/>
          </p:cNvCxnSpPr>
          <p:nvPr/>
        </p:nvCxnSpPr>
        <p:spPr>
          <a:xfrm flipH="1">
            <a:off x="5872738" y="2141621"/>
            <a:ext cx="1225894" cy="119513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28890593-A308-429C-B2D7-DC8DBED5FAF5}"/>
              </a:ext>
            </a:extLst>
          </p:cNvPr>
          <p:cNvCxnSpPr>
            <a:cxnSpLocks/>
          </p:cNvCxnSpPr>
          <p:nvPr/>
        </p:nvCxnSpPr>
        <p:spPr>
          <a:xfrm>
            <a:off x="7098632" y="2141621"/>
            <a:ext cx="577515"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045204E-9E5B-4123-993B-8749C7497B39}"/>
              </a:ext>
            </a:extLst>
          </p:cNvPr>
          <p:cNvCxnSpPr>
            <a:cxnSpLocks/>
          </p:cNvCxnSpPr>
          <p:nvPr/>
        </p:nvCxnSpPr>
        <p:spPr>
          <a:xfrm flipH="1">
            <a:off x="5888779" y="2137229"/>
            <a:ext cx="1822800" cy="183257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4B657F3-9F97-4E1F-B635-51835207B24D}"/>
              </a:ext>
            </a:extLst>
          </p:cNvPr>
          <p:cNvCxnSpPr>
            <a:cxnSpLocks/>
          </p:cNvCxnSpPr>
          <p:nvPr/>
        </p:nvCxnSpPr>
        <p:spPr>
          <a:xfrm flipH="1">
            <a:off x="4090737" y="3961476"/>
            <a:ext cx="1798042"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2C92DAB-93F8-4B11-BD69-E32C3A7DD666}"/>
              </a:ext>
            </a:extLst>
          </p:cNvPr>
          <p:cNvCxnSpPr>
            <a:cxnSpLocks/>
          </p:cNvCxnSpPr>
          <p:nvPr/>
        </p:nvCxnSpPr>
        <p:spPr>
          <a:xfrm flipH="1">
            <a:off x="3477126" y="3953148"/>
            <a:ext cx="613611" cy="59478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022EC0B-24FB-40A9-9522-098CDEACBA1B}"/>
              </a:ext>
            </a:extLst>
          </p:cNvPr>
          <p:cNvCxnSpPr>
            <a:cxnSpLocks/>
          </p:cNvCxnSpPr>
          <p:nvPr/>
        </p:nvCxnSpPr>
        <p:spPr>
          <a:xfrm flipH="1">
            <a:off x="3477127" y="4547937"/>
            <a:ext cx="180473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411BA3A-28A0-4FA0-AB86-9B3C7B510630}"/>
              </a:ext>
            </a:extLst>
          </p:cNvPr>
          <p:cNvCxnSpPr>
            <a:cxnSpLocks/>
          </p:cNvCxnSpPr>
          <p:nvPr/>
        </p:nvCxnSpPr>
        <p:spPr>
          <a:xfrm flipV="1">
            <a:off x="5281863" y="3961477"/>
            <a:ext cx="606916" cy="58646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6B06385C-8D28-4E07-8FE8-0D9FCEC5A179}"/>
              </a:ext>
            </a:extLst>
          </p:cNvPr>
          <p:cNvSpPr/>
          <p:nvPr/>
        </p:nvSpPr>
        <p:spPr>
          <a:xfrm>
            <a:off x="5775734" y="3202450"/>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306CA43B-6212-4E31-AA2F-4C0C7E7A767C}"/>
              </a:ext>
            </a:extLst>
          </p:cNvPr>
          <p:cNvSpPr/>
          <p:nvPr/>
        </p:nvSpPr>
        <p:spPr>
          <a:xfrm>
            <a:off x="5799795" y="3834327"/>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79901BDF-70C6-4534-AD5D-7E17C3E948E2}"/>
              </a:ext>
            </a:extLst>
          </p:cNvPr>
          <p:cNvSpPr/>
          <p:nvPr/>
        </p:nvSpPr>
        <p:spPr>
          <a:xfrm>
            <a:off x="4587178" y="2048163"/>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A7AEFCA7-5251-4705-9E6C-FC5C497B2AC9}"/>
              </a:ext>
            </a:extLst>
          </p:cNvPr>
          <p:cNvSpPr/>
          <p:nvPr/>
        </p:nvSpPr>
        <p:spPr>
          <a:xfrm>
            <a:off x="7004983" y="2051173"/>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232CB110-174F-45F5-BC34-62604CD8C46E}"/>
              </a:ext>
            </a:extLst>
          </p:cNvPr>
          <p:cNvSpPr/>
          <p:nvPr/>
        </p:nvSpPr>
        <p:spPr>
          <a:xfrm>
            <a:off x="4001753" y="2056981"/>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53B6AB05-4B82-4833-9EAD-CFDB5CFE0100}"/>
              </a:ext>
            </a:extLst>
          </p:cNvPr>
          <p:cNvSpPr/>
          <p:nvPr/>
        </p:nvSpPr>
        <p:spPr>
          <a:xfrm>
            <a:off x="7603760" y="2051837"/>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34DD6CDC-2A1F-487E-ADDB-AAAF16135024}"/>
              </a:ext>
            </a:extLst>
          </p:cNvPr>
          <p:cNvSpPr/>
          <p:nvPr/>
        </p:nvSpPr>
        <p:spPr>
          <a:xfrm>
            <a:off x="7603760" y="3860825"/>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a:extLst>
              <a:ext uri="{FF2B5EF4-FFF2-40B4-BE49-F238E27FC236}">
                <a16:creationId xmlns:a16="http://schemas.microsoft.com/office/drawing/2014/main" id="{721BA1C4-641F-4A48-887F-45B6D1AC8339}"/>
              </a:ext>
            </a:extLst>
          </p:cNvPr>
          <p:cNvSpPr/>
          <p:nvPr/>
        </p:nvSpPr>
        <p:spPr>
          <a:xfrm>
            <a:off x="4001753" y="3871029"/>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a:extLst>
              <a:ext uri="{FF2B5EF4-FFF2-40B4-BE49-F238E27FC236}">
                <a16:creationId xmlns:a16="http://schemas.microsoft.com/office/drawing/2014/main" id="{2BA4C71D-DA43-4D23-9EF1-EA3E21C6D8CB}"/>
              </a:ext>
            </a:extLst>
          </p:cNvPr>
          <p:cNvSpPr/>
          <p:nvPr/>
        </p:nvSpPr>
        <p:spPr>
          <a:xfrm>
            <a:off x="6384005" y="4457490"/>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a:extLst>
              <a:ext uri="{FF2B5EF4-FFF2-40B4-BE49-F238E27FC236}">
                <a16:creationId xmlns:a16="http://schemas.microsoft.com/office/drawing/2014/main" id="{87EF81FB-7FB2-4B03-9C4B-CB25E0BE6C29}"/>
              </a:ext>
            </a:extLst>
          </p:cNvPr>
          <p:cNvSpPr/>
          <p:nvPr/>
        </p:nvSpPr>
        <p:spPr>
          <a:xfrm>
            <a:off x="5206897" y="4449162"/>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a:extLst>
              <a:ext uri="{FF2B5EF4-FFF2-40B4-BE49-F238E27FC236}">
                <a16:creationId xmlns:a16="http://schemas.microsoft.com/office/drawing/2014/main" id="{A03B1838-DD03-4524-9010-8BD25B66E2EC}"/>
              </a:ext>
            </a:extLst>
          </p:cNvPr>
          <p:cNvSpPr/>
          <p:nvPr/>
        </p:nvSpPr>
        <p:spPr>
          <a:xfrm>
            <a:off x="8223479" y="4457490"/>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31">
            <a:extLst>
              <a:ext uri="{FF2B5EF4-FFF2-40B4-BE49-F238E27FC236}">
                <a16:creationId xmlns:a16="http://schemas.microsoft.com/office/drawing/2014/main" id="{A66951F7-F7EB-4997-BA03-C50B5F411FDD}"/>
              </a:ext>
            </a:extLst>
          </p:cNvPr>
          <p:cNvSpPr/>
          <p:nvPr/>
        </p:nvSpPr>
        <p:spPr>
          <a:xfrm>
            <a:off x="3388915" y="4457490"/>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0801D6D5-3A16-4032-9D7F-FA52DE8E7602}"/>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1472121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500"/>
                                        <p:tgtEl>
                                          <p:spTgt spid="32"/>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fade">
                                      <p:cBhvr>
                                        <p:cTn id="67" dur="500"/>
                                        <p:tgtEl>
                                          <p:spTgt spid="4"/>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6"/>
                                        </p:tgtEl>
                                        <p:attrNameLst>
                                          <p:attrName>style.visibility</p:attrName>
                                        </p:attrNameLst>
                                      </p:cBhvr>
                                      <p:to>
                                        <p:strVal val="visible"/>
                                      </p:to>
                                    </p:set>
                                    <p:animEffect transition="in" filter="fade">
                                      <p:cBhvr>
                                        <p:cTn id="72" dur="500"/>
                                        <p:tgtEl>
                                          <p:spTgt spid="6"/>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9"/>
                                        </p:tgtEl>
                                        <p:attrNameLst>
                                          <p:attrName>style.visibility</p:attrName>
                                        </p:attrNameLst>
                                      </p:cBhvr>
                                      <p:to>
                                        <p:strVal val="visible"/>
                                      </p:to>
                                    </p:set>
                                    <p:animEffect transition="in" filter="fade">
                                      <p:cBhvr>
                                        <p:cTn id="77" dur="500"/>
                                        <p:tgtEl>
                                          <p:spTgt spid="9"/>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fade">
                                      <p:cBhvr>
                                        <p:cTn id="82" dur="500"/>
                                        <p:tgtEl>
                                          <p:spTgt spid="11"/>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fade">
                                      <p:cBhvr>
                                        <p:cTn id="87" dur="500"/>
                                        <p:tgtEl>
                                          <p:spTgt spid="13"/>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fade">
                                      <p:cBhvr>
                                        <p:cTn id="92" dur="500"/>
                                        <p:tgtEl>
                                          <p:spTgt spid="1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18"/>
                                        </p:tgtEl>
                                        <p:attrNameLst>
                                          <p:attrName>style.visibility</p:attrName>
                                        </p:attrNameLst>
                                      </p:cBhvr>
                                      <p:to>
                                        <p:strVal val="visible"/>
                                      </p:to>
                                    </p:set>
                                    <p:animEffect transition="in" filter="fade">
                                      <p:cBhvr>
                                        <p:cTn id="9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Draw the reflection of a shape in a vertical mirror line on different grids</a:t>
            </a:r>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1646764470"/>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2F1B6E-91AF-479D-BA03-3A63C056C7B1}"/>
              </a:ext>
            </a:extLst>
          </p:cNvPr>
          <p:cNvSpPr/>
          <p:nvPr/>
        </p:nvSpPr>
        <p:spPr>
          <a:xfrm>
            <a:off x="103032" y="51516"/>
            <a:ext cx="10100009" cy="584775"/>
          </a:xfrm>
          <a:prstGeom prst="rect">
            <a:avLst/>
          </a:prstGeom>
        </p:spPr>
        <p:txBody>
          <a:bodyPr wrap="non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Draw the reflection of the shaded shape in the mirror line.</a:t>
            </a:r>
          </a:p>
        </p:txBody>
      </p:sp>
      <p:pic>
        <p:nvPicPr>
          <p:cNvPr id="3" name="Picture 2" descr="https://app.doublestruck.eu/content/K2_REAS/HTML/Q/Q07B02_files/image002.jpg">
            <a:extLst>
              <a:ext uri="{FF2B5EF4-FFF2-40B4-BE49-F238E27FC236}">
                <a16:creationId xmlns:a16="http://schemas.microsoft.com/office/drawing/2014/main" id="{84E3F700-7334-4056-A44C-65064CE1D972}"/>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2675" y="584775"/>
            <a:ext cx="7286625" cy="6081458"/>
          </a:xfrm>
          <a:prstGeom prst="rect">
            <a:avLst/>
          </a:prstGeom>
          <a:noFill/>
          <a:ln>
            <a:noFill/>
          </a:ln>
        </p:spPr>
      </p:pic>
      <p:sp>
        <p:nvSpPr>
          <p:cNvPr id="4" name="Rectangle 3">
            <a:extLst>
              <a:ext uri="{FF2B5EF4-FFF2-40B4-BE49-F238E27FC236}">
                <a16:creationId xmlns:a16="http://schemas.microsoft.com/office/drawing/2014/main" id="{ADDA158B-8F6B-4167-BA16-DFFEB7B8B483}"/>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5" name="Oval 4">
            <a:extLst>
              <a:ext uri="{FF2B5EF4-FFF2-40B4-BE49-F238E27FC236}">
                <a16:creationId xmlns:a16="http://schemas.microsoft.com/office/drawing/2014/main" id="{44E63076-BE7E-410C-85A3-ECCA2D608CF6}"/>
              </a:ext>
            </a:extLst>
          </p:cNvPr>
          <p:cNvSpPr/>
          <p:nvPr/>
        </p:nvSpPr>
        <p:spPr>
          <a:xfrm>
            <a:off x="4588162" y="2156373"/>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720612C7-0C0F-430B-AE77-76B4C336310E}"/>
              </a:ext>
            </a:extLst>
          </p:cNvPr>
          <p:cNvSpPr/>
          <p:nvPr/>
        </p:nvSpPr>
        <p:spPr>
          <a:xfrm>
            <a:off x="7247906" y="2178817"/>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22825055-BC22-4415-B3BB-D39152EA3FA6}"/>
              </a:ext>
            </a:extLst>
          </p:cNvPr>
          <p:cNvSpPr/>
          <p:nvPr/>
        </p:nvSpPr>
        <p:spPr>
          <a:xfrm>
            <a:off x="4588161" y="3492812"/>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39B5F644-75C5-4787-8836-5258DF70611F}"/>
              </a:ext>
            </a:extLst>
          </p:cNvPr>
          <p:cNvSpPr/>
          <p:nvPr/>
        </p:nvSpPr>
        <p:spPr>
          <a:xfrm>
            <a:off x="7247906" y="3492812"/>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ABC6541C-1D61-423F-BD23-97D405AFACE7}"/>
              </a:ext>
            </a:extLst>
          </p:cNvPr>
          <p:cNvSpPr/>
          <p:nvPr/>
        </p:nvSpPr>
        <p:spPr>
          <a:xfrm>
            <a:off x="3219873" y="4132230"/>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DC1A7CD2-8E39-47BD-9650-7DB50096871F}"/>
              </a:ext>
            </a:extLst>
          </p:cNvPr>
          <p:cNvSpPr/>
          <p:nvPr/>
        </p:nvSpPr>
        <p:spPr>
          <a:xfrm>
            <a:off x="8616195" y="4154674"/>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93795253-C7CC-42A5-B808-8A206A82861E}"/>
              </a:ext>
            </a:extLst>
          </p:cNvPr>
          <p:cNvSpPr/>
          <p:nvPr/>
        </p:nvSpPr>
        <p:spPr>
          <a:xfrm>
            <a:off x="5916942" y="4144735"/>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Connector 11">
            <a:extLst>
              <a:ext uri="{FF2B5EF4-FFF2-40B4-BE49-F238E27FC236}">
                <a16:creationId xmlns:a16="http://schemas.microsoft.com/office/drawing/2014/main" id="{B596FA94-8C7D-4E8E-B497-264D1314A7CD}"/>
              </a:ext>
            </a:extLst>
          </p:cNvPr>
          <p:cNvCxnSpPr>
            <a:cxnSpLocks/>
          </p:cNvCxnSpPr>
          <p:nvPr/>
        </p:nvCxnSpPr>
        <p:spPr>
          <a:xfrm flipH="1">
            <a:off x="6003979" y="2255873"/>
            <a:ext cx="1365540" cy="197625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5E750C6-8EC2-4717-B572-15C4AB665A2C}"/>
              </a:ext>
            </a:extLst>
          </p:cNvPr>
          <p:cNvCxnSpPr>
            <a:cxnSpLocks/>
          </p:cNvCxnSpPr>
          <p:nvPr/>
        </p:nvCxnSpPr>
        <p:spPr>
          <a:xfrm>
            <a:off x="7360466" y="2264926"/>
            <a:ext cx="1316809" cy="196680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D09460D-0FE9-4A4E-9F96-A10B63C162F3}"/>
              </a:ext>
            </a:extLst>
          </p:cNvPr>
          <p:cNvCxnSpPr>
            <a:cxnSpLocks/>
          </p:cNvCxnSpPr>
          <p:nvPr/>
        </p:nvCxnSpPr>
        <p:spPr>
          <a:xfrm flipH="1" flipV="1">
            <a:off x="7360466" y="3574864"/>
            <a:ext cx="1325863" cy="65686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6BB8B58-0F2C-452D-A364-17854E90F433}"/>
              </a:ext>
            </a:extLst>
          </p:cNvPr>
          <p:cNvCxnSpPr>
            <a:cxnSpLocks/>
          </p:cNvCxnSpPr>
          <p:nvPr/>
        </p:nvCxnSpPr>
        <p:spPr>
          <a:xfrm flipH="1">
            <a:off x="6019292" y="3570535"/>
            <a:ext cx="1341174" cy="65214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0150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375FC71-5036-46E8-B150-7E21F64F01D5}"/>
              </a:ext>
            </a:extLst>
          </p:cNvPr>
          <p:cNvSpPr/>
          <p:nvPr/>
        </p:nvSpPr>
        <p:spPr>
          <a:xfrm>
            <a:off x="103032" y="51516"/>
            <a:ext cx="10100009" cy="584775"/>
          </a:xfrm>
          <a:prstGeom prst="rect">
            <a:avLst/>
          </a:prstGeom>
        </p:spPr>
        <p:txBody>
          <a:bodyPr wrap="non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Draw the reflection of the shaded shape in the mirror line.</a:t>
            </a:r>
          </a:p>
        </p:txBody>
      </p:sp>
      <p:pic>
        <p:nvPicPr>
          <p:cNvPr id="3" name="Picture 2" descr="https://app.doublestruck.eu/content/K2_REAS/HTML/Q/Q01A04_files/image002.jpg">
            <a:extLst>
              <a:ext uri="{FF2B5EF4-FFF2-40B4-BE49-F238E27FC236}">
                <a16:creationId xmlns:a16="http://schemas.microsoft.com/office/drawing/2014/main" id="{A2444ED6-9CA8-4706-97A7-874FCFE9322D}"/>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5058" y="584775"/>
            <a:ext cx="7970148" cy="6221501"/>
          </a:xfrm>
          <a:prstGeom prst="rect">
            <a:avLst/>
          </a:prstGeom>
          <a:noFill/>
          <a:ln>
            <a:noFill/>
          </a:ln>
        </p:spPr>
      </p:pic>
      <p:sp>
        <p:nvSpPr>
          <p:cNvPr id="4" name="Rectangle 3">
            <a:extLst>
              <a:ext uri="{FF2B5EF4-FFF2-40B4-BE49-F238E27FC236}">
                <a16:creationId xmlns:a16="http://schemas.microsoft.com/office/drawing/2014/main" id="{D5E14A27-D8B9-4D10-B53C-99557CD76490}"/>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5" name="Flowchart: Process 4">
            <a:extLst>
              <a:ext uri="{FF2B5EF4-FFF2-40B4-BE49-F238E27FC236}">
                <a16:creationId xmlns:a16="http://schemas.microsoft.com/office/drawing/2014/main" id="{19BB957E-5D45-488A-BB1D-194FFF2B3017}"/>
              </a:ext>
            </a:extLst>
          </p:cNvPr>
          <p:cNvSpPr/>
          <p:nvPr/>
        </p:nvSpPr>
        <p:spPr>
          <a:xfrm rot="2720667">
            <a:off x="6887528" y="2123798"/>
            <a:ext cx="689046" cy="689567"/>
          </a:xfrm>
          <a:prstGeom prst="flowChartProcess">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lowchart: Process 5">
            <a:extLst>
              <a:ext uri="{FF2B5EF4-FFF2-40B4-BE49-F238E27FC236}">
                <a16:creationId xmlns:a16="http://schemas.microsoft.com/office/drawing/2014/main" id="{CBA0E2DD-1DE4-4959-A5FF-370F5FFBD734}"/>
              </a:ext>
            </a:extLst>
          </p:cNvPr>
          <p:cNvSpPr/>
          <p:nvPr/>
        </p:nvSpPr>
        <p:spPr>
          <a:xfrm rot="2715494">
            <a:off x="3947399" y="2111440"/>
            <a:ext cx="689046" cy="689567"/>
          </a:xfrm>
          <a:prstGeom prst="flowChartProcess">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lowchart: Process 6">
            <a:extLst>
              <a:ext uri="{FF2B5EF4-FFF2-40B4-BE49-F238E27FC236}">
                <a16:creationId xmlns:a16="http://schemas.microsoft.com/office/drawing/2014/main" id="{63C8670B-80F9-4BC7-9759-376B90547A76}"/>
              </a:ext>
            </a:extLst>
          </p:cNvPr>
          <p:cNvSpPr/>
          <p:nvPr/>
        </p:nvSpPr>
        <p:spPr>
          <a:xfrm rot="2715494">
            <a:off x="3447634" y="2619984"/>
            <a:ext cx="689046" cy="689567"/>
          </a:xfrm>
          <a:prstGeom prst="flowChartProcess">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Flowchart: Process 7">
            <a:extLst>
              <a:ext uri="{FF2B5EF4-FFF2-40B4-BE49-F238E27FC236}">
                <a16:creationId xmlns:a16="http://schemas.microsoft.com/office/drawing/2014/main" id="{3C89F69A-6898-4B78-9C7B-1EEE3A112DE5}"/>
              </a:ext>
            </a:extLst>
          </p:cNvPr>
          <p:cNvSpPr/>
          <p:nvPr/>
        </p:nvSpPr>
        <p:spPr>
          <a:xfrm rot="2715494">
            <a:off x="7387296" y="2619984"/>
            <a:ext cx="689046" cy="689567"/>
          </a:xfrm>
          <a:prstGeom prst="flowChartProcess">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lowchart: Process 8">
            <a:extLst>
              <a:ext uri="{FF2B5EF4-FFF2-40B4-BE49-F238E27FC236}">
                <a16:creationId xmlns:a16="http://schemas.microsoft.com/office/drawing/2014/main" id="{A732E13E-AF31-4733-A07E-BDF72D2AC5A6}"/>
              </a:ext>
            </a:extLst>
          </p:cNvPr>
          <p:cNvSpPr/>
          <p:nvPr/>
        </p:nvSpPr>
        <p:spPr>
          <a:xfrm rot="2715494">
            <a:off x="3935043" y="3132105"/>
            <a:ext cx="689046" cy="689567"/>
          </a:xfrm>
          <a:prstGeom prst="flowChartProcess">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lowchart: Process 9">
            <a:extLst>
              <a:ext uri="{FF2B5EF4-FFF2-40B4-BE49-F238E27FC236}">
                <a16:creationId xmlns:a16="http://schemas.microsoft.com/office/drawing/2014/main" id="{6DF00AA6-D7D0-489A-8A56-22E5486FB253}"/>
              </a:ext>
            </a:extLst>
          </p:cNvPr>
          <p:cNvSpPr/>
          <p:nvPr/>
        </p:nvSpPr>
        <p:spPr>
          <a:xfrm rot="2715494">
            <a:off x="6887531" y="3132102"/>
            <a:ext cx="689046" cy="689567"/>
          </a:xfrm>
          <a:prstGeom prst="flowChartProcess">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lowchart: Process 10">
            <a:extLst>
              <a:ext uri="{FF2B5EF4-FFF2-40B4-BE49-F238E27FC236}">
                <a16:creationId xmlns:a16="http://schemas.microsoft.com/office/drawing/2014/main" id="{3ABF905A-825E-40D1-9464-E85460D2FFD0}"/>
              </a:ext>
            </a:extLst>
          </p:cNvPr>
          <p:cNvSpPr/>
          <p:nvPr/>
        </p:nvSpPr>
        <p:spPr>
          <a:xfrm rot="2715494">
            <a:off x="3447633" y="3644227"/>
            <a:ext cx="689046" cy="689567"/>
          </a:xfrm>
          <a:prstGeom prst="flowChartProcess">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lowchart: Process 11">
            <a:extLst>
              <a:ext uri="{FF2B5EF4-FFF2-40B4-BE49-F238E27FC236}">
                <a16:creationId xmlns:a16="http://schemas.microsoft.com/office/drawing/2014/main" id="{F404FE67-D18D-4B65-A512-2603616437DC}"/>
              </a:ext>
            </a:extLst>
          </p:cNvPr>
          <p:cNvSpPr/>
          <p:nvPr/>
        </p:nvSpPr>
        <p:spPr>
          <a:xfrm rot="2715494">
            <a:off x="7374938" y="3622487"/>
            <a:ext cx="689046" cy="689567"/>
          </a:xfrm>
          <a:prstGeom prst="flowChartProcess">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1985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app.doublestruck.eu/content/K2_REAS/HTML/Q/Q10B04_files/image001.jpg">
            <a:extLst>
              <a:ext uri="{FF2B5EF4-FFF2-40B4-BE49-F238E27FC236}">
                <a16:creationId xmlns:a16="http://schemas.microsoft.com/office/drawing/2014/main" id="{F8BBA94E-C898-4ED1-8260-E5BBF35B02AB}"/>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36378" y="-54592"/>
            <a:ext cx="6434192" cy="6858000"/>
          </a:xfrm>
          <a:prstGeom prst="rect">
            <a:avLst/>
          </a:prstGeom>
          <a:noFill/>
          <a:ln>
            <a:noFill/>
          </a:ln>
        </p:spPr>
      </p:pic>
      <p:sp>
        <p:nvSpPr>
          <p:cNvPr id="4" name="Rectangle 3">
            <a:extLst>
              <a:ext uri="{FF2B5EF4-FFF2-40B4-BE49-F238E27FC236}">
                <a16:creationId xmlns:a16="http://schemas.microsoft.com/office/drawing/2014/main" id="{781224A7-89F0-46BE-9C01-B4963EC6F231}"/>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5" name="Oval 4">
            <a:extLst>
              <a:ext uri="{FF2B5EF4-FFF2-40B4-BE49-F238E27FC236}">
                <a16:creationId xmlns:a16="http://schemas.microsoft.com/office/drawing/2014/main" id="{1A5D68DE-8F75-4F30-8007-856CB8268B1B}"/>
              </a:ext>
            </a:extLst>
          </p:cNvPr>
          <p:cNvSpPr/>
          <p:nvPr/>
        </p:nvSpPr>
        <p:spPr>
          <a:xfrm>
            <a:off x="6342821" y="1656938"/>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B8B4E0CE-F3B3-48AE-BF1D-500490AD87AB}"/>
              </a:ext>
            </a:extLst>
          </p:cNvPr>
          <p:cNvSpPr/>
          <p:nvPr/>
        </p:nvSpPr>
        <p:spPr>
          <a:xfrm>
            <a:off x="7910777" y="1656938"/>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5ACD4BA8-5DF6-4B67-A2F0-FEF665B8A23E}"/>
              </a:ext>
            </a:extLst>
          </p:cNvPr>
          <p:cNvSpPr/>
          <p:nvPr/>
        </p:nvSpPr>
        <p:spPr>
          <a:xfrm>
            <a:off x="5581667" y="1656938"/>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D4FE6DC4-2109-4DEF-A540-B884AB32677C}"/>
              </a:ext>
            </a:extLst>
          </p:cNvPr>
          <p:cNvSpPr/>
          <p:nvPr/>
        </p:nvSpPr>
        <p:spPr>
          <a:xfrm>
            <a:off x="8743430" y="1656938"/>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D6358A12-C1B2-4FBB-840F-831292672692}"/>
              </a:ext>
            </a:extLst>
          </p:cNvPr>
          <p:cNvSpPr/>
          <p:nvPr/>
        </p:nvSpPr>
        <p:spPr>
          <a:xfrm>
            <a:off x="6342821" y="4441327"/>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C15D0115-30F6-445A-AFB6-CECCD4B7CBFE}"/>
              </a:ext>
            </a:extLst>
          </p:cNvPr>
          <p:cNvSpPr/>
          <p:nvPr/>
        </p:nvSpPr>
        <p:spPr>
          <a:xfrm>
            <a:off x="7910777" y="4420545"/>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CCA7679F-BA62-47FF-9AB7-771579641092}"/>
              </a:ext>
            </a:extLst>
          </p:cNvPr>
          <p:cNvSpPr/>
          <p:nvPr/>
        </p:nvSpPr>
        <p:spPr>
          <a:xfrm>
            <a:off x="5581666" y="3045013"/>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B40330B8-911E-4101-B331-52391016A8C6}"/>
              </a:ext>
            </a:extLst>
          </p:cNvPr>
          <p:cNvSpPr/>
          <p:nvPr/>
        </p:nvSpPr>
        <p:spPr>
          <a:xfrm>
            <a:off x="8743429" y="3045013"/>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B421FFF6-14D3-4D90-B187-F31426F2FC61}"/>
              </a:ext>
            </a:extLst>
          </p:cNvPr>
          <p:cNvSpPr/>
          <p:nvPr/>
        </p:nvSpPr>
        <p:spPr>
          <a:xfrm>
            <a:off x="4803896" y="3045013"/>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6228A73A-A9CC-4168-88B4-7D44C77F078E}"/>
              </a:ext>
            </a:extLst>
          </p:cNvPr>
          <p:cNvSpPr/>
          <p:nvPr/>
        </p:nvSpPr>
        <p:spPr>
          <a:xfrm>
            <a:off x="9487099" y="3045013"/>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a:extLst>
              <a:ext uri="{FF2B5EF4-FFF2-40B4-BE49-F238E27FC236}">
                <a16:creationId xmlns:a16="http://schemas.microsoft.com/office/drawing/2014/main" id="{57802E34-EC80-4E84-9817-B34137A259B3}"/>
              </a:ext>
            </a:extLst>
          </p:cNvPr>
          <p:cNvCxnSpPr>
            <a:cxnSpLocks/>
          </p:cNvCxnSpPr>
          <p:nvPr/>
        </p:nvCxnSpPr>
        <p:spPr>
          <a:xfrm flipH="1">
            <a:off x="8007178" y="1743437"/>
            <a:ext cx="1" cy="274731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B9DCACD-1A77-4471-BB5B-01FFAA3E8A0A}"/>
              </a:ext>
            </a:extLst>
          </p:cNvPr>
          <p:cNvCxnSpPr>
            <a:cxnSpLocks/>
          </p:cNvCxnSpPr>
          <p:nvPr/>
        </p:nvCxnSpPr>
        <p:spPr>
          <a:xfrm flipH="1">
            <a:off x="8007179" y="3117486"/>
            <a:ext cx="780771" cy="137326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7756305-3020-4928-8D40-9C49ED4467EC}"/>
              </a:ext>
            </a:extLst>
          </p:cNvPr>
          <p:cNvCxnSpPr>
            <a:cxnSpLocks/>
          </p:cNvCxnSpPr>
          <p:nvPr/>
        </p:nvCxnSpPr>
        <p:spPr>
          <a:xfrm>
            <a:off x="8787950" y="3117486"/>
            <a:ext cx="758153" cy="1797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AE19225-6C5E-4374-94DA-174551FD5C13}"/>
              </a:ext>
            </a:extLst>
          </p:cNvPr>
          <p:cNvCxnSpPr>
            <a:cxnSpLocks/>
          </p:cNvCxnSpPr>
          <p:nvPr/>
        </p:nvCxnSpPr>
        <p:spPr>
          <a:xfrm>
            <a:off x="8787950" y="1743437"/>
            <a:ext cx="782693" cy="138303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D28E1D1-2B66-4A32-859C-45F099D45779}"/>
              </a:ext>
            </a:extLst>
          </p:cNvPr>
          <p:cNvCxnSpPr>
            <a:cxnSpLocks/>
          </p:cNvCxnSpPr>
          <p:nvPr/>
        </p:nvCxnSpPr>
        <p:spPr>
          <a:xfrm>
            <a:off x="8010179" y="1725463"/>
            <a:ext cx="758153" cy="1797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11D0C91B-CF6A-47B2-A95E-E4F32EB0BCA6}"/>
              </a:ext>
            </a:extLst>
          </p:cNvPr>
          <p:cNvSpPr/>
          <p:nvPr/>
        </p:nvSpPr>
        <p:spPr>
          <a:xfrm>
            <a:off x="103032" y="51516"/>
            <a:ext cx="4476750" cy="1569660"/>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Draw the reflection of the shaded shape in the mirror line.</a:t>
            </a:r>
          </a:p>
        </p:txBody>
      </p:sp>
    </p:spTree>
    <p:extLst>
      <p:ext uri="{BB962C8B-B14F-4D97-AF65-F5344CB8AC3E}">
        <p14:creationId xmlns:p14="http://schemas.microsoft.com/office/powerpoint/2010/main" val="472789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500"/>
                                        <p:tgtEl>
                                          <p:spTgt spid="1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fade">
                                      <p:cBhvr>
                                        <p:cTn id="72" dur="500"/>
                                        <p:tgtEl>
                                          <p:spTgt spid="25"/>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fade">
                                      <p:cBhvr>
                                        <p:cTn id="7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app.doublestruck.eu/content/K2_REAS/HTML/Q/Q16206_files/img01.jpg">
            <a:extLst>
              <a:ext uri="{FF2B5EF4-FFF2-40B4-BE49-F238E27FC236}">
                <a16:creationId xmlns:a16="http://schemas.microsoft.com/office/drawing/2014/main" id="{A1706B84-04C4-4558-8C51-9C8DEA485D1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916557" y="0"/>
            <a:ext cx="7088893" cy="6713578"/>
          </a:xfrm>
          <a:prstGeom prst="rect">
            <a:avLst/>
          </a:prstGeom>
          <a:noFill/>
          <a:ln>
            <a:noFill/>
          </a:ln>
        </p:spPr>
      </p:pic>
      <p:pic>
        <p:nvPicPr>
          <p:cNvPr id="5" name="Picture 4">
            <a:extLst>
              <a:ext uri="{FF2B5EF4-FFF2-40B4-BE49-F238E27FC236}">
                <a16:creationId xmlns:a16="http://schemas.microsoft.com/office/drawing/2014/main" id="{E968252A-7278-422C-BD6B-FCD2B09613CC}"/>
              </a:ext>
            </a:extLst>
          </p:cNvPr>
          <p:cNvPicPr>
            <a:picLocks noChangeAspect="1"/>
          </p:cNvPicPr>
          <p:nvPr/>
        </p:nvPicPr>
        <p:blipFill>
          <a:blip r:embed="rId4"/>
          <a:stretch>
            <a:fillRect/>
          </a:stretch>
        </p:blipFill>
        <p:spPr>
          <a:xfrm>
            <a:off x="5516617" y="809469"/>
            <a:ext cx="2912843" cy="4721900"/>
          </a:xfrm>
          <a:prstGeom prst="rect">
            <a:avLst/>
          </a:prstGeom>
        </p:spPr>
      </p:pic>
      <p:sp>
        <p:nvSpPr>
          <p:cNvPr id="3" name="Rectangle 2">
            <a:extLst>
              <a:ext uri="{FF2B5EF4-FFF2-40B4-BE49-F238E27FC236}">
                <a16:creationId xmlns:a16="http://schemas.microsoft.com/office/drawing/2014/main" id="{EEA1B883-F6A7-482A-AF7A-DEA5883783BB}"/>
              </a:ext>
            </a:extLst>
          </p:cNvPr>
          <p:cNvSpPr/>
          <p:nvPr/>
        </p:nvSpPr>
        <p:spPr>
          <a:xfrm>
            <a:off x="103032" y="51516"/>
            <a:ext cx="4320209" cy="2554545"/>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This diagram shows a shaded shape inside a border of squares. Draw the reflection of the shape in the mirror line.</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4" name="Straight Connector 3">
            <a:extLst>
              <a:ext uri="{FF2B5EF4-FFF2-40B4-BE49-F238E27FC236}">
                <a16:creationId xmlns:a16="http://schemas.microsoft.com/office/drawing/2014/main" id="{455A8FDB-6C02-49CB-82A2-AC10E150FF2C}"/>
              </a:ext>
            </a:extLst>
          </p:cNvPr>
          <p:cNvCxnSpPr>
            <a:cxnSpLocks/>
          </p:cNvCxnSpPr>
          <p:nvPr/>
        </p:nvCxnSpPr>
        <p:spPr>
          <a:xfrm flipH="1">
            <a:off x="6096000" y="809469"/>
            <a:ext cx="2373444" cy="472190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05ECA07-EC9D-4141-8DFA-55B10532F7C0}"/>
              </a:ext>
            </a:extLst>
          </p:cNvPr>
          <p:cNvCxnSpPr>
            <a:cxnSpLocks/>
          </p:cNvCxnSpPr>
          <p:nvPr/>
        </p:nvCxnSpPr>
        <p:spPr>
          <a:xfrm flipH="1">
            <a:off x="5499652" y="809469"/>
            <a:ext cx="1790349" cy="472190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1741DB7-E463-4713-B801-032C13A1D8AE}"/>
              </a:ext>
            </a:extLst>
          </p:cNvPr>
          <p:cNvCxnSpPr>
            <a:cxnSpLocks/>
          </p:cNvCxnSpPr>
          <p:nvPr/>
        </p:nvCxnSpPr>
        <p:spPr>
          <a:xfrm>
            <a:off x="6110559" y="809469"/>
            <a:ext cx="2350444" cy="416726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EB72728-B509-4D7E-B164-C39BDF3CB095}"/>
              </a:ext>
            </a:extLst>
          </p:cNvPr>
          <p:cNvCxnSpPr>
            <a:cxnSpLocks/>
          </p:cNvCxnSpPr>
          <p:nvPr/>
        </p:nvCxnSpPr>
        <p:spPr>
          <a:xfrm>
            <a:off x="5510068" y="1985189"/>
            <a:ext cx="2935945" cy="356117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542DE327-C4F6-4CB6-91B3-6813914E9D8B}"/>
              </a:ext>
            </a:extLst>
          </p:cNvPr>
          <p:cNvSpPr/>
          <p:nvPr/>
        </p:nvSpPr>
        <p:spPr>
          <a:xfrm>
            <a:off x="8384681" y="734519"/>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B097E4B6-F840-4E0D-B101-D550905176EF}"/>
              </a:ext>
            </a:extLst>
          </p:cNvPr>
          <p:cNvSpPr/>
          <p:nvPr/>
        </p:nvSpPr>
        <p:spPr>
          <a:xfrm>
            <a:off x="8372019" y="4826833"/>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CB47AD06-4383-4D10-8BE0-5E8DAC561CD3}"/>
              </a:ext>
            </a:extLst>
          </p:cNvPr>
          <p:cNvSpPr/>
          <p:nvPr/>
        </p:nvSpPr>
        <p:spPr>
          <a:xfrm>
            <a:off x="8349743" y="5413682"/>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B67B421B-9BEC-4F7D-B8B6-04F9F108C01F}"/>
              </a:ext>
            </a:extLst>
          </p:cNvPr>
          <p:cNvSpPr/>
          <p:nvPr/>
        </p:nvSpPr>
        <p:spPr>
          <a:xfrm>
            <a:off x="9532230" y="714267"/>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5B854E67-CFB9-4B11-A33D-3009FE79DD25}"/>
              </a:ext>
            </a:extLst>
          </p:cNvPr>
          <p:cNvSpPr/>
          <p:nvPr/>
        </p:nvSpPr>
        <p:spPr>
          <a:xfrm>
            <a:off x="7186264" y="711374"/>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A0B59381-D76C-4134-847D-D4215D73B393}"/>
              </a:ext>
            </a:extLst>
          </p:cNvPr>
          <p:cNvSpPr/>
          <p:nvPr/>
        </p:nvSpPr>
        <p:spPr>
          <a:xfrm>
            <a:off x="10718349" y="711374"/>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B590E5A1-40B3-449B-A4B1-4C62453BF700}"/>
              </a:ext>
            </a:extLst>
          </p:cNvPr>
          <p:cNvSpPr/>
          <p:nvPr/>
        </p:nvSpPr>
        <p:spPr>
          <a:xfrm>
            <a:off x="6000646" y="734519"/>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53F05A75-3AA2-44B0-9B46-E590CDC1108B}"/>
              </a:ext>
            </a:extLst>
          </p:cNvPr>
          <p:cNvSpPr/>
          <p:nvPr/>
        </p:nvSpPr>
        <p:spPr>
          <a:xfrm>
            <a:off x="11306685" y="1907417"/>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CDDBE42F-FEA3-433D-A7BC-812D36D2F416}"/>
              </a:ext>
            </a:extLst>
          </p:cNvPr>
          <p:cNvSpPr/>
          <p:nvPr/>
        </p:nvSpPr>
        <p:spPr>
          <a:xfrm>
            <a:off x="5408599" y="1879752"/>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F159A52A-31AC-436C-9E06-4DD885B53E4D}"/>
              </a:ext>
            </a:extLst>
          </p:cNvPr>
          <p:cNvSpPr/>
          <p:nvPr/>
        </p:nvSpPr>
        <p:spPr>
          <a:xfrm>
            <a:off x="11304762" y="5424315"/>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0424A47F-C859-4ABD-9189-85AFDD0D3BC6}"/>
              </a:ext>
            </a:extLst>
          </p:cNvPr>
          <p:cNvSpPr/>
          <p:nvPr/>
        </p:nvSpPr>
        <p:spPr>
          <a:xfrm>
            <a:off x="5412739" y="5424315"/>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3AAA8092-35A3-476D-AF82-4970ADEA94F9}"/>
              </a:ext>
            </a:extLst>
          </p:cNvPr>
          <p:cNvSpPr/>
          <p:nvPr/>
        </p:nvSpPr>
        <p:spPr>
          <a:xfrm>
            <a:off x="10713735" y="5424315"/>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DBEDB022-743D-43FD-87FF-868AFB68F287}"/>
              </a:ext>
            </a:extLst>
          </p:cNvPr>
          <p:cNvSpPr/>
          <p:nvPr/>
        </p:nvSpPr>
        <p:spPr>
          <a:xfrm>
            <a:off x="6007016" y="5424315"/>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160E6BA2-8087-4D78-BFC2-34A510C01DB6}"/>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2766165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500"/>
                                        <p:tgtEl>
                                          <p:spTgt spid="2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5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4"/>
                                        </p:tgtEl>
                                        <p:attrNameLst>
                                          <p:attrName>style.visibility</p:attrName>
                                        </p:attrNameLst>
                                      </p:cBhvr>
                                      <p:to>
                                        <p:strVal val="visible"/>
                                      </p:to>
                                    </p:set>
                                    <p:animEffect transition="in" filter="fade">
                                      <p:cBhvr>
                                        <p:cTn id="72" dur="500"/>
                                        <p:tgtEl>
                                          <p:spTgt spid="4"/>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9"/>
                                        </p:tgtEl>
                                        <p:attrNameLst>
                                          <p:attrName>style.visibility</p:attrName>
                                        </p:attrNameLst>
                                      </p:cBhvr>
                                      <p:to>
                                        <p:strVal val="visible"/>
                                      </p:to>
                                    </p:set>
                                    <p:animEffect transition="in" filter="fade">
                                      <p:cBhvr>
                                        <p:cTn id="77" dur="500"/>
                                        <p:tgtEl>
                                          <p:spTgt spid="9"/>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fade">
                                      <p:cBhvr>
                                        <p:cTn id="82" dur="500"/>
                                        <p:tgtEl>
                                          <p:spTgt spid="11"/>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fade">
                                      <p:cBhvr>
                                        <p:cTn id="87" dur="500"/>
                                        <p:tgtEl>
                                          <p:spTgt spid="13"/>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5"/>
                                        </p:tgtEl>
                                        <p:attrNameLst>
                                          <p:attrName>style.visibility</p:attrName>
                                        </p:attrNameLst>
                                      </p:cBhvr>
                                      <p:to>
                                        <p:strVal val="visible"/>
                                      </p:to>
                                    </p:set>
                                    <p:animEffect transition="in" filter="fade">
                                      <p:cBhvr>
                                        <p:cTn id="9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71BE749-59E2-44B2-B49D-1C914760F302}"/>
              </a:ext>
            </a:extLst>
          </p:cNvPr>
          <p:cNvSpPr/>
          <p:nvPr/>
        </p:nvSpPr>
        <p:spPr>
          <a:xfrm>
            <a:off x="103033" y="51516"/>
            <a:ext cx="3714749" cy="3046988"/>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This grid is made of hexagons. Draw the reflection of the shaded shape in the mirror line.</a:t>
            </a:r>
          </a:p>
          <a:p>
            <a:pPr>
              <a:spcAft>
                <a:spcPts val="0"/>
              </a:spcAft>
            </a:pPr>
            <a:endParaRPr lang="en-GB" sz="32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https://app.doublestruck.eu/content/K2_REAS/HTML/Q/Q05B05_files/image001.jpg">
            <a:extLst>
              <a:ext uri="{FF2B5EF4-FFF2-40B4-BE49-F238E27FC236}">
                <a16:creationId xmlns:a16="http://schemas.microsoft.com/office/drawing/2014/main" id="{C730F4A5-CF37-4957-A4BE-5D5244BDB8DF}"/>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32265" y="257478"/>
            <a:ext cx="8027354" cy="6343043"/>
          </a:xfrm>
          <a:prstGeom prst="rect">
            <a:avLst/>
          </a:prstGeom>
          <a:noFill/>
          <a:ln>
            <a:noFill/>
          </a:ln>
        </p:spPr>
      </p:pic>
      <p:sp>
        <p:nvSpPr>
          <p:cNvPr id="4" name="Rectangle 3">
            <a:extLst>
              <a:ext uri="{FF2B5EF4-FFF2-40B4-BE49-F238E27FC236}">
                <a16:creationId xmlns:a16="http://schemas.microsoft.com/office/drawing/2014/main" id="{48CD4E88-5D39-461A-A716-4859CEFC0718}"/>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5" name="Oval 4">
            <a:extLst>
              <a:ext uri="{FF2B5EF4-FFF2-40B4-BE49-F238E27FC236}">
                <a16:creationId xmlns:a16="http://schemas.microsoft.com/office/drawing/2014/main" id="{8E5C6108-3BDE-48B5-BB54-7B98C752DE59}"/>
              </a:ext>
            </a:extLst>
          </p:cNvPr>
          <p:cNvSpPr/>
          <p:nvPr/>
        </p:nvSpPr>
        <p:spPr>
          <a:xfrm>
            <a:off x="8138271" y="2814189"/>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8598C34C-1A0B-4733-812B-75D7B8EAC509}"/>
              </a:ext>
            </a:extLst>
          </p:cNvPr>
          <p:cNvSpPr/>
          <p:nvPr/>
        </p:nvSpPr>
        <p:spPr>
          <a:xfrm>
            <a:off x="8656431" y="1932614"/>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00590523-CBB7-4DC0-9147-A43F33F63F12}"/>
              </a:ext>
            </a:extLst>
          </p:cNvPr>
          <p:cNvSpPr/>
          <p:nvPr/>
        </p:nvSpPr>
        <p:spPr>
          <a:xfrm>
            <a:off x="7138198" y="2814189"/>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4B189430-2DBE-41B5-A471-A73CF1BECC5B}"/>
              </a:ext>
            </a:extLst>
          </p:cNvPr>
          <p:cNvSpPr/>
          <p:nvPr/>
        </p:nvSpPr>
        <p:spPr>
          <a:xfrm>
            <a:off x="6655756" y="1932614"/>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7CC91A77-D88B-465D-9156-8174AAD773D1}"/>
              </a:ext>
            </a:extLst>
          </p:cNvPr>
          <p:cNvSpPr/>
          <p:nvPr/>
        </p:nvSpPr>
        <p:spPr>
          <a:xfrm>
            <a:off x="5632954" y="3698109"/>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32B2F2A3-CEF8-4271-AAA2-E951FCC93F5F}"/>
              </a:ext>
            </a:extLst>
          </p:cNvPr>
          <p:cNvSpPr/>
          <p:nvPr/>
        </p:nvSpPr>
        <p:spPr>
          <a:xfrm>
            <a:off x="9645859" y="3698109"/>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Connector 10">
            <a:extLst>
              <a:ext uri="{FF2B5EF4-FFF2-40B4-BE49-F238E27FC236}">
                <a16:creationId xmlns:a16="http://schemas.microsoft.com/office/drawing/2014/main" id="{768FD727-7AD3-452B-B02B-7A918D886DFE}"/>
              </a:ext>
            </a:extLst>
          </p:cNvPr>
          <p:cNvCxnSpPr>
            <a:cxnSpLocks/>
          </p:cNvCxnSpPr>
          <p:nvPr/>
        </p:nvCxnSpPr>
        <p:spPr>
          <a:xfrm flipV="1">
            <a:off x="8236633" y="2053883"/>
            <a:ext cx="506438" cy="84778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E59CF86-D522-44A8-9E45-27432933735F}"/>
              </a:ext>
            </a:extLst>
          </p:cNvPr>
          <p:cNvCxnSpPr>
            <a:cxnSpLocks/>
          </p:cNvCxnSpPr>
          <p:nvPr/>
        </p:nvCxnSpPr>
        <p:spPr>
          <a:xfrm flipH="1" flipV="1">
            <a:off x="8740177" y="2032781"/>
            <a:ext cx="1015768" cy="173736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B39B68B-965F-4C37-AC95-5B2BDA9F63C3}"/>
              </a:ext>
            </a:extLst>
          </p:cNvPr>
          <p:cNvCxnSpPr>
            <a:cxnSpLocks/>
          </p:cNvCxnSpPr>
          <p:nvPr/>
        </p:nvCxnSpPr>
        <p:spPr>
          <a:xfrm flipH="1" flipV="1">
            <a:off x="8236633" y="2901665"/>
            <a:ext cx="1498210" cy="88364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9707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AF0665-83F0-46F6-850D-35C9279B199B}"/>
              </a:ext>
            </a:extLst>
          </p:cNvPr>
          <p:cNvSpPr/>
          <p:nvPr/>
        </p:nvSpPr>
        <p:spPr>
          <a:xfrm>
            <a:off x="103032" y="51516"/>
            <a:ext cx="10100009" cy="584775"/>
          </a:xfrm>
          <a:prstGeom prst="rect">
            <a:avLst/>
          </a:prstGeom>
        </p:spPr>
        <p:txBody>
          <a:bodyPr wrap="non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Draw the reflection of the shaded shape in the mirror line.</a:t>
            </a:r>
          </a:p>
        </p:txBody>
      </p:sp>
      <p:pic>
        <p:nvPicPr>
          <p:cNvPr id="3" name="Picture 2" descr="https://app.doublestruck.eu/content/K2_REAS/HTML/Q/Q08A04_files/image002.jpg">
            <a:extLst>
              <a:ext uri="{FF2B5EF4-FFF2-40B4-BE49-F238E27FC236}">
                <a16:creationId xmlns:a16="http://schemas.microsoft.com/office/drawing/2014/main" id="{D22FE3A5-E6A0-40A9-8221-C795EAD256C9}"/>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90725" y="584775"/>
            <a:ext cx="8210550" cy="6069437"/>
          </a:xfrm>
          <a:prstGeom prst="rect">
            <a:avLst/>
          </a:prstGeom>
          <a:noFill/>
          <a:ln>
            <a:noFill/>
          </a:ln>
        </p:spPr>
      </p:pic>
      <p:sp>
        <p:nvSpPr>
          <p:cNvPr id="4" name="Rectangle 3">
            <a:extLst>
              <a:ext uri="{FF2B5EF4-FFF2-40B4-BE49-F238E27FC236}">
                <a16:creationId xmlns:a16="http://schemas.microsoft.com/office/drawing/2014/main" id="{4A5AE1A3-FBF3-47D3-9854-05699FF85B04}"/>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5" name="Oval 4">
            <a:extLst>
              <a:ext uri="{FF2B5EF4-FFF2-40B4-BE49-F238E27FC236}">
                <a16:creationId xmlns:a16="http://schemas.microsoft.com/office/drawing/2014/main" id="{45484957-7BB1-40B8-B887-1A117ED1B85F}"/>
              </a:ext>
            </a:extLst>
          </p:cNvPr>
          <p:cNvSpPr/>
          <p:nvPr/>
        </p:nvSpPr>
        <p:spPr>
          <a:xfrm>
            <a:off x="6007016" y="3373910"/>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EBB53911-015A-41EC-AB2E-A1368487FC1C}"/>
              </a:ext>
            </a:extLst>
          </p:cNvPr>
          <p:cNvSpPr/>
          <p:nvPr/>
        </p:nvSpPr>
        <p:spPr>
          <a:xfrm>
            <a:off x="4836454" y="4197518"/>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BEEC806B-AF04-4B4D-A9F7-F5929B1BBAD3}"/>
              </a:ext>
            </a:extLst>
          </p:cNvPr>
          <p:cNvSpPr/>
          <p:nvPr/>
        </p:nvSpPr>
        <p:spPr>
          <a:xfrm>
            <a:off x="7197037" y="4197518"/>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03F3798D-791C-4713-A13E-D8A2E9DBC79E}"/>
              </a:ext>
            </a:extLst>
          </p:cNvPr>
          <p:cNvSpPr/>
          <p:nvPr/>
        </p:nvSpPr>
        <p:spPr>
          <a:xfrm>
            <a:off x="3146639" y="4197518"/>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8BBB378C-F703-4E15-A7A0-75F5353BAF4B}"/>
              </a:ext>
            </a:extLst>
          </p:cNvPr>
          <p:cNvSpPr/>
          <p:nvPr/>
        </p:nvSpPr>
        <p:spPr>
          <a:xfrm>
            <a:off x="8867396" y="4197518"/>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D464CE6D-5D69-4421-A840-FEAB209A2A0B}"/>
              </a:ext>
            </a:extLst>
          </p:cNvPr>
          <p:cNvSpPr/>
          <p:nvPr/>
        </p:nvSpPr>
        <p:spPr>
          <a:xfrm>
            <a:off x="3996633" y="2216554"/>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D11C61AE-1BCC-4B50-9E92-B4893112D689}"/>
              </a:ext>
            </a:extLst>
          </p:cNvPr>
          <p:cNvSpPr/>
          <p:nvPr/>
        </p:nvSpPr>
        <p:spPr>
          <a:xfrm>
            <a:off x="8027130" y="2216554"/>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Connector 11">
            <a:extLst>
              <a:ext uri="{FF2B5EF4-FFF2-40B4-BE49-F238E27FC236}">
                <a16:creationId xmlns:a16="http://schemas.microsoft.com/office/drawing/2014/main" id="{2381418F-DE35-41DF-8B1A-CEA2C59D9534}"/>
              </a:ext>
            </a:extLst>
          </p:cNvPr>
          <p:cNvCxnSpPr>
            <a:cxnSpLocks/>
          </p:cNvCxnSpPr>
          <p:nvPr/>
        </p:nvCxnSpPr>
        <p:spPr>
          <a:xfrm flipV="1">
            <a:off x="6121400" y="2307001"/>
            <a:ext cx="2004961" cy="114740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920F5F5-266C-4EE1-B87F-A8C8C8825BF8}"/>
              </a:ext>
            </a:extLst>
          </p:cNvPr>
          <p:cNvCxnSpPr>
            <a:cxnSpLocks/>
          </p:cNvCxnSpPr>
          <p:nvPr/>
        </p:nvCxnSpPr>
        <p:spPr>
          <a:xfrm flipH="1" flipV="1">
            <a:off x="8126361" y="2307001"/>
            <a:ext cx="859984" cy="198096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AB6AD44-515F-40F2-86EC-BA0A01C020D6}"/>
              </a:ext>
            </a:extLst>
          </p:cNvPr>
          <p:cNvCxnSpPr>
            <a:cxnSpLocks/>
          </p:cNvCxnSpPr>
          <p:nvPr/>
        </p:nvCxnSpPr>
        <p:spPr>
          <a:xfrm flipH="1">
            <a:off x="7273159" y="4287965"/>
            <a:ext cx="171318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7E2B675-ADEC-43BE-8340-FD46DBC0B1A9}"/>
              </a:ext>
            </a:extLst>
          </p:cNvPr>
          <p:cNvCxnSpPr>
            <a:cxnSpLocks/>
          </p:cNvCxnSpPr>
          <p:nvPr/>
        </p:nvCxnSpPr>
        <p:spPr>
          <a:xfrm>
            <a:off x="6096000" y="3454401"/>
            <a:ext cx="1175393" cy="83356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6421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500"/>
                                        <p:tgtEl>
                                          <p:spTgt spid="19"/>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Draw the reflection of a shape in a horizontal mirror line</a:t>
            </a:r>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1448538021"/>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app.doublestruck.eu/content/K2_REAS/HTML/Q/Q03A03_files/image001.jpg">
            <a:extLst>
              <a:ext uri="{FF2B5EF4-FFF2-40B4-BE49-F238E27FC236}">
                <a16:creationId xmlns:a16="http://schemas.microsoft.com/office/drawing/2014/main" id="{5B3891BE-EFB8-42BC-86F5-57488F9DC9DD}"/>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3724" y="373826"/>
            <a:ext cx="8913547" cy="6110347"/>
          </a:xfrm>
          <a:prstGeom prst="rect">
            <a:avLst/>
          </a:prstGeom>
          <a:noFill/>
          <a:ln>
            <a:noFill/>
          </a:ln>
        </p:spPr>
      </p:pic>
      <p:sp>
        <p:nvSpPr>
          <p:cNvPr id="2" name="Rectangle 1">
            <a:extLst>
              <a:ext uri="{FF2B5EF4-FFF2-40B4-BE49-F238E27FC236}">
                <a16:creationId xmlns:a16="http://schemas.microsoft.com/office/drawing/2014/main" id="{0E2FC99B-98D3-4447-A4C4-CC28A418EF59}"/>
              </a:ext>
            </a:extLst>
          </p:cNvPr>
          <p:cNvSpPr/>
          <p:nvPr/>
        </p:nvSpPr>
        <p:spPr>
          <a:xfrm>
            <a:off x="115911" y="64395"/>
            <a:ext cx="4114800" cy="2062103"/>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Complete the diagram below to make a shape that is symmetrical about the mirror line.</a:t>
            </a:r>
          </a:p>
        </p:txBody>
      </p:sp>
      <p:sp>
        <p:nvSpPr>
          <p:cNvPr id="4" name="Rectangle 3">
            <a:extLst>
              <a:ext uri="{FF2B5EF4-FFF2-40B4-BE49-F238E27FC236}">
                <a16:creationId xmlns:a16="http://schemas.microsoft.com/office/drawing/2014/main" id="{0FE1BFBF-1418-4150-BB04-2C8A45334C04}"/>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5" name="Oval 4">
            <a:extLst>
              <a:ext uri="{FF2B5EF4-FFF2-40B4-BE49-F238E27FC236}">
                <a16:creationId xmlns:a16="http://schemas.microsoft.com/office/drawing/2014/main" id="{0C896AA1-03F8-4F48-B47D-B601FC0B8A22}"/>
              </a:ext>
            </a:extLst>
          </p:cNvPr>
          <p:cNvSpPr/>
          <p:nvPr/>
        </p:nvSpPr>
        <p:spPr>
          <a:xfrm>
            <a:off x="7575984" y="3341496"/>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DFB2619B-1AB0-45DC-A6BD-F3950782CBC1}"/>
              </a:ext>
            </a:extLst>
          </p:cNvPr>
          <p:cNvSpPr/>
          <p:nvPr/>
        </p:nvSpPr>
        <p:spPr>
          <a:xfrm>
            <a:off x="9368498" y="3341496"/>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57A57EE1-6CDB-4909-8109-6753A84CC44D}"/>
              </a:ext>
            </a:extLst>
          </p:cNvPr>
          <p:cNvSpPr/>
          <p:nvPr/>
        </p:nvSpPr>
        <p:spPr>
          <a:xfrm>
            <a:off x="5768954" y="1517009"/>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20A381EA-A408-4D8E-931E-485E5A1CA85F}"/>
              </a:ext>
            </a:extLst>
          </p:cNvPr>
          <p:cNvSpPr/>
          <p:nvPr/>
        </p:nvSpPr>
        <p:spPr>
          <a:xfrm>
            <a:off x="5768954" y="5148527"/>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8D4B2DC2-82F3-4525-AAA1-9D642B6C544E}"/>
              </a:ext>
            </a:extLst>
          </p:cNvPr>
          <p:cNvSpPr/>
          <p:nvPr/>
        </p:nvSpPr>
        <p:spPr>
          <a:xfrm>
            <a:off x="10558669" y="1517009"/>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8460337C-042C-4C07-BD58-35B27EAC29FA}"/>
              </a:ext>
            </a:extLst>
          </p:cNvPr>
          <p:cNvSpPr/>
          <p:nvPr/>
        </p:nvSpPr>
        <p:spPr>
          <a:xfrm>
            <a:off x="10558669" y="5148527"/>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Connector 10">
            <a:extLst>
              <a:ext uri="{FF2B5EF4-FFF2-40B4-BE49-F238E27FC236}">
                <a16:creationId xmlns:a16="http://schemas.microsoft.com/office/drawing/2014/main" id="{443618A9-7737-4C3C-9157-C3D53F53ACAB}"/>
              </a:ext>
            </a:extLst>
          </p:cNvPr>
          <p:cNvCxnSpPr>
            <a:cxnSpLocks/>
          </p:cNvCxnSpPr>
          <p:nvPr/>
        </p:nvCxnSpPr>
        <p:spPr>
          <a:xfrm flipH="1">
            <a:off x="5857937" y="3428999"/>
            <a:ext cx="1833108" cy="180997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55A9A25-CDC0-4207-A0E1-6BBBAE794EDF}"/>
              </a:ext>
            </a:extLst>
          </p:cNvPr>
          <p:cNvCxnSpPr>
            <a:cxnSpLocks/>
          </p:cNvCxnSpPr>
          <p:nvPr/>
        </p:nvCxnSpPr>
        <p:spPr>
          <a:xfrm flipH="1">
            <a:off x="5857938" y="5238974"/>
            <a:ext cx="4789714"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B33965A-68F1-47EB-BAA9-9EA77C8851E4}"/>
              </a:ext>
            </a:extLst>
          </p:cNvPr>
          <p:cNvCxnSpPr>
            <a:cxnSpLocks/>
          </p:cNvCxnSpPr>
          <p:nvPr/>
        </p:nvCxnSpPr>
        <p:spPr>
          <a:xfrm>
            <a:off x="9445214" y="3428999"/>
            <a:ext cx="1202438" cy="180997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3306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app.doublestruck.eu/content/K2_REAS/HTML/Q/Q99Y4B23_files/image001.jpg">
            <a:extLst>
              <a:ext uri="{FF2B5EF4-FFF2-40B4-BE49-F238E27FC236}">
                <a16:creationId xmlns:a16="http://schemas.microsoft.com/office/drawing/2014/main" id="{3A44FE18-EAC1-4678-984F-21464961D58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9316" y="187899"/>
            <a:ext cx="7966834" cy="6482201"/>
          </a:xfrm>
          <a:prstGeom prst="rect">
            <a:avLst/>
          </a:prstGeom>
          <a:noFill/>
          <a:ln>
            <a:noFill/>
          </a:ln>
        </p:spPr>
      </p:pic>
      <p:sp>
        <p:nvSpPr>
          <p:cNvPr id="2" name="Rectangle 1">
            <a:extLst>
              <a:ext uri="{FF2B5EF4-FFF2-40B4-BE49-F238E27FC236}">
                <a16:creationId xmlns:a16="http://schemas.microsoft.com/office/drawing/2014/main" id="{59D5E6F7-5BCC-49A5-9D30-5D2A23B25401}"/>
              </a:ext>
            </a:extLst>
          </p:cNvPr>
          <p:cNvSpPr/>
          <p:nvPr/>
        </p:nvSpPr>
        <p:spPr>
          <a:xfrm>
            <a:off x="103033" y="51516"/>
            <a:ext cx="4724400" cy="1077218"/>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Shade in the reflection of this shape.</a:t>
            </a:r>
          </a:p>
        </p:txBody>
      </p:sp>
      <p:sp>
        <p:nvSpPr>
          <p:cNvPr id="5" name="Isosceles Triangle 4">
            <a:extLst>
              <a:ext uri="{FF2B5EF4-FFF2-40B4-BE49-F238E27FC236}">
                <a16:creationId xmlns:a16="http://schemas.microsoft.com/office/drawing/2014/main" id="{FB62A586-961D-44E6-A41D-12066C1CC490}"/>
              </a:ext>
            </a:extLst>
          </p:cNvPr>
          <p:cNvSpPr/>
          <p:nvPr/>
        </p:nvSpPr>
        <p:spPr>
          <a:xfrm>
            <a:off x="7547957" y="2641429"/>
            <a:ext cx="1102821" cy="77371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Isosceles Triangle 5">
            <a:extLst>
              <a:ext uri="{FF2B5EF4-FFF2-40B4-BE49-F238E27FC236}">
                <a16:creationId xmlns:a16="http://schemas.microsoft.com/office/drawing/2014/main" id="{9F230612-71E6-41F8-BF36-F2D12A739601}"/>
              </a:ext>
            </a:extLst>
          </p:cNvPr>
          <p:cNvSpPr/>
          <p:nvPr/>
        </p:nvSpPr>
        <p:spPr>
          <a:xfrm rot="10800000">
            <a:off x="7547957" y="3415144"/>
            <a:ext cx="1102821" cy="77371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Isosceles Triangle 6">
            <a:extLst>
              <a:ext uri="{FF2B5EF4-FFF2-40B4-BE49-F238E27FC236}">
                <a16:creationId xmlns:a16="http://schemas.microsoft.com/office/drawing/2014/main" id="{B4D59949-DAF2-4FEE-B5E1-01E93D00023F}"/>
              </a:ext>
            </a:extLst>
          </p:cNvPr>
          <p:cNvSpPr/>
          <p:nvPr/>
        </p:nvSpPr>
        <p:spPr>
          <a:xfrm>
            <a:off x="5883689" y="1840005"/>
            <a:ext cx="1102821" cy="77371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Isosceles Triangle 7">
            <a:extLst>
              <a:ext uri="{FF2B5EF4-FFF2-40B4-BE49-F238E27FC236}">
                <a16:creationId xmlns:a16="http://schemas.microsoft.com/office/drawing/2014/main" id="{5ED4869F-6D7D-4B02-A55C-719EC5B6D6BF}"/>
              </a:ext>
            </a:extLst>
          </p:cNvPr>
          <p:cNvSpPr/>
          <p:nvPr/>
        </p:nvSpPr>
        <p:spPr>
          <a:xfrm rot="10800000">
            <a:off x="5883689" y="4205167"/>
            <a:ext cx="1102821" cy="77371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Isosceles Triangle 8">
            <a:extLst>
              <a:ext uri="{FF2B5EF4-FFF2-40B4-BE49-F238E27FC236}">
                <a16:creationId xmlns:a16="http://schemas.microsoft.com/office/drawing/2014/main" id="{5A26FA03-3CFC-41C2-8A2D-144C4C8EB807}"/>
              </a:ext>
            </a:extLst>
          </p:cNvPr>
          <p:cNvSpPr/>
          <p:nvPr/>
        </p:nvSpPr>
        <p:spPr>
          <a:xfrm rot="10800000">
            <a:off x="6445136" y="1831850"/>
            <a:ext cx="1102821" cy="77371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Isosceles Triangle 9">
            <a:extLst>
              <a:ext uri="{FF2B5EF4-FFF2-40B4-BE49-F238E27FC236}">
                <a16:creationId xmlns:a16="http://schemas.microsoft.com/office/drawing/2014/main" id="{AF8CE021-36B1-4F17-998B-13718348034E}"/>
              </a:ext>
            </a:extLst>
          </p:cNvPr>
          <p:cNvSpPr/>
          <p:nvPr/>
        </p:nvSpPr>
        <p:spPr>
          <a:xfrm>
            <a:off x="6451729" y="4224722"/>
            <a:ext cx="1102821" cy="77371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Isosceles Triangle 10">
            <a:extLst>
              <a:ext uri="{FF2B5EF4-FFF2-40B4-BE49-F238E27FC236}">
                <a16:creationId xmlns:a16="http://schemas.microsoft.com/office/drawing/2014/main" id="{1DFFA491-1207-42B0-A4FB-05F4455F707F}"/>
              </a:ext>
            </a:extLst>
          </p:cNvPr>
          <p:cNvSpPr/>
          <p:nvPr/>
        </p:nvSpPr>
        <p:spPr>
          <a:xfrm>
            <a:off x="6435099" y="1035961"/>
            <a:ext cx="1102821" cy="77371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Isosceles Triangle 11">
            <a:extLst>
              <a:ext uri="{FF2B5EF4-FFF2-40B4-BE49-F238E27FC236}">
                <a16:creationId xmlns:a16="http://schemas.microsoft.com/office/drawing/2014/main" id="{A4354EB7-9B82-4514-A012-27D4324A4A2E}"/>
              </a:ext>
            </a:extLst>
          </p:cNvPr>
          <p:cNvSpPr/>
          <p:nvPr/>
        </p:nvSpPr>
        <p:spPr>
          <a:xfrm rot="10800000">
            <a:off x="6435099" y="5006591"/>
            <a:ext cx="1102821" cy="77371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E1ACE080-4E4F-4A9F-9925-77765ACE9BD3}"/>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55276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app.doublestruck.eu/content/K2_REAS/HTML/Q/Q14B03_files/snip.jpg">
            <a:extLst>
              <a:ext uri="{FF2B5EF4-FFF2-40B4-BE49-F238E27FC236}">
                <a16:creationId xmlns:a16="http://schemas.microsoft.com/office/drawing/2014/main" id="{470AE7E1-A5C3-414A-B680-7CCF7B78DD9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188281" y="882390"/>
            <a:ext cx="7815438" cy="5633463"/>
          </a:xfrm>
          <a:prstGeom prst="rect">
            <a:avLst/>
          </a:prstGeom>
          <a:noFill/>
          <a:ln>
            <a:noFill/>
          </a:ln>
        </p:spPr>
      </p:pic>
      <p:sp>
        <p:nvSpPr>
          <p:cNvPr id="3" name="Rectangle 2">
            <a:extLst>
              <a:ext uri="{FF2B5EF4-FFF2-40B4-BE49-F238E27FC236}">
                <a16:creationId xmlns:a16="http://schemas.microsoft.com/office/drawing/2014/main" id="{CD2D8CB6-9C2F-4057-A591-99F3FA3EBBAA}"/>
              </a:ext>
            </a:extLst>
          </p:cNvPr>
          <p:cNvSpPr/>
          <p:nvPr/>
        </p:nvSpPr>
        <p:spPr>
          <a:xfrm>
            <a:off x="103032" y="51516"/>
            <a:ext cx="12192000" cy="584775"/>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Complete this shape so that it is symmetrical about the mirror line.</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4" name="Straight Connector 3">
            <a:extLst>
              <a:ext uri="{FF2B5EF4-FFF2-40B4-BE49-F238E27FC236}">
                <a16:creationId xmlns:a16="http://schemas.microsoft.com/office/drawing/2014/main" id="{B1DC6229-4A4B-4779-9756-569D25FDE2C4}"/>
              </a:ext>
            </a:extLst>
          </p:cNvPr>
          <p:cNvCxnSpPr>
            <a:cxnSpLocks/>
          </p:cNvCxnSpPr>
          <p:nvPr/>
        </p:nvCxnSpPr>
        <p:spPr>
          <a:xfrm flipH="1">
            <a:off x="3256547" y="3673642"/>
            <a:ext cx="1299411" cy="131545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6D3648A-8296-41A1-B9CD-01765133C7A2}"/>
              </a:ext>
            </a:extLst>
          </p:cNvPr>
          <p:cNvCxnSpPr>
            <a:cxnSpLocks/>
          </p:cNvCxnSpPr>
          <p:nvPr/>
        </p:nvCxnSpPr>
        <p:spPr>
          <a:xfrm flipH="1" flipV="1">
            <a:off x="3256547" y="4989095"/>
            <a:ext cx="665747" cy="68178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27FB9B9-B9D7-44B4-B3F6-C5FD1B0A4DF0}"/>
              </a:ext>
            </a:extLst>
          </p:cNvPr>
          <p:cNvCxnSpPr>
            <a:cxnSpLocks/>
          </p:cNvCxnSpPr>
          <p:nvPr/>
        </p:nvCxnSpPr>
        <p:spPr>
          <a:xfrm flipV="1">
            <a:off x="3922294" y="3699121"/>
            <a:ext cx="633664" cy="197176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AC98270-E58C-4162-9921-9981D580E1AE}"/>
              </a:ext>
            </a:extLst>
          </p:cNvPr>
          <p:cNvCxnSpPr>
            <a:cxnSpLocks/>
          </p:cNvCxnSpPr>
          <p:nvPr/>
        </p:nvCxnSpPr>
        <p:spPr>
          <a:xfrm flipH="1" flipV="1">
            <a:off x="4588041" y="3673642"/>
            <a:ext cx="1347539" cy="131545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54D7A9D-1331-47C2-8B7E-187BE9A48A44}"/>
              </a:ext>
            </a:extLst>
          </p:cNvPr>
          <p:cNvCxnSpPr>
            <a:cxnSpLocks/>
          </p:cNvCxnSpPr>
          <p:nvPr/>
        </p:nvCxnSpPr>
        <p:spPr>
          <a:xfrm flipV="1">
            <a:off x="5967663" y="4331368"/>
            <a:ext cx="638406" cy="65772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9809AF6-C7CB-471C-8A10-200C035255B0}"/>
              </a:ext>
            </a:extLst>
          </p:cNvPr>
          <p:cNvCxnSpPr>
            <a:cxnSpLocks/>
          </p:cNvCxnSpPr>
          <p:nvPr/>
        </p:nvCxnSpPr>
        <p:spPr>
          <a:xfrm>
            <a:off x="4588041" y="3673642"/>
            <a:ext cx="2018028" cy="65772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78645707-4A66-44A6-A3D0-A18660CC5041}"/>
              </a:ext>
            </a:extLst>
          </p:cNvPr>
          <p:cNvSpPr/>
          <p:nvPr/>
        </p:nvSpPr>
        <p:spPr>
          <a:xfrm>
            <a:off x="4499057" y="3570456"/>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1F5CC187-5805-4385-BB21-6482A18E69A7}"/>
              </a:ext>
            </a:extLst>
          </p:cNvPr>
          <p:cNvSpPr/>
          <p:nvPr/>
        </p:nvSpPr>
        <p:spPr>
          <a:xfrm>
            <a:off x="3167563" y="2233390"/>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C84E38D0-D5E7-4905-B498-187F548B1F8F}"/>
              </a:ext>
            </a:extLst>
          </p:cNvPr>
          <p:cNvSpPr/>
          <p:nvPr/>
        </p:nvSpPr>
        <p:spPr>
          <a:xfrm>
            <a:off x="3162821" y="4898648"/>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5D2DF3FB-3329-4658-A479-627E2CAC3434}"/>
              </a:ext>
            </a:extLst>
          </p:cNvPr>
          <p:cNvSpPr/>
          <p:nvPr/>
        </p:nvSpPr>
        <p:spPr>
          <a:xfrm>
            <a:off x="3817268" y="1564857"/>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2CF497AD-42DF-4E52-AE6B-FEF8CD212839}"/>
              </a:ext>
            </a:extLst>
          </p:cNvPr>
          <p:cNvSpPr/>
          <p:nvPr/>
        </p:nvSpPr>
        <p:spPr>
          <a:xfrm>
            <a:off x="3817268" y="5560967"/>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F5FFD121-207D-4227-9914-12109D8376EA}"/>
              </a:ext>
            </a:extLst>
          </p:cNvPr>
          <p:cNvSpPr/>
          <p:nvPr/>
        </p:nvSpPr>
        <p:spPr>
          <a:xfrm>
            <a:off x="5846596" y="2233390"/>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DADA42FD-B0C1-414A-8F0F-0B4E5F8EF663}"/>
              </a:ext>
            </a:extLst>
          </p:cNvPr>
          <p:cNvSpPr/>
          <p:nvPr/>
        </p:nvSpPr>
        <p:spPr>
          <a:xfrm>
            <a:off x="5846595" y="4898647"/>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a:extLst>
              <a:ext uri="{FF2B5EF4-FFF2-40B4-BE49-F238E27FC236}">
                <a16:creationId xmlns:a16="http://schemas.microsoft.com/office/drawing/2014/main" id="{690A6BFD-9C9B-4526-BDF2-D68AEC957C79}"/>
              </a:ext>
            </a:extLst>
          </p:cNvPr>
          <p:cNvSpPr/>
          <p:nvPr/>
        </p:nvSpPr>
        <p:spPr>
          <a:xfrm>
            <a:off x="6517085" y="2897486"/>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a:extLst>
              <a:ext uri="{FF2B5EF4-FFF2-40B4-BE49-F238E27FC236}">
                <a16:creationId xmlns:a16="http://schemas.microsoft.com/office/drawing/2014/main" id="{D42D8D96-4AD5-4B7F-9FA5-B92A11C45DD3}"/>
              </a:ext>
            </a:extLst>
          </p:cNvPr>
          <p:cNvSpPr/>
          <p:nvPr/>
        </p:nvSpPr>
        <p:spPr>
          <a:xfrm>
            <a:off x="6517085" y="4240921"/>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1DA6907D-53D4-45F3-B093-E273166920A3}"/>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2070048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fade">
                                      <p:cBhvr>
                                        <p:cTn id="52" dur="500"/>
                                        <p:tgtEl>
                                          <p:spTgt spid="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500"/>
                                        <p:tgtEl>
                                          <p:spTgt spid="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fade">
                                      <p:cBhvr>
                                        <p:cTn id="62" dur="500"/>
                                        <p:tgtEl>
                                          <p:spTgt spid="9"/>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500"/>
                                        <p:tgtEl>
                                          <p:spTgt spid="1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fade">
                                      <p:cBhvr>
                                        <p:cTn id="72" dur="500"/>
                                        <p:tgtEl>
                                          <p:spTgt spid="15"/>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29" grpId="0" animBg="1"/>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D281624-1CCF-4EB7-9EAD-51EA28B37A96}"/>
              </a:ext>
            </a:extLst>
          </p:cNvPr>
          <p:cNvSpPr/>
          <p:nvPr/>
        </p:nvSpPr>
        <p:spPr>
          <a:xfrm>
            <a:off x="103032" y="51516"/>
            <a:ext cx="3238500" cy="2062103"/>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Draw the reflection of the shaded shape in the mirror line.</a:t>
            </a:r>
          </a:p>
        </p:txBody>
      </p:sp>
      <p:pic>
        <p:nvPicPr>
          <p:cNvPr id="3" name="Picture 2" descr="https://app.doublestruck.eu/content/K2_REAS/HTML/Q/Q09A08_files/img01.jpg">
            <a:extLst>
              <a:ext uri="{FF2B5EF4-FFF2-40B4-BE49-F238E27FC236}">
                <a16:creationId xmlns:a16="http://schemas.microsoft.com/office/drawing/2014/main" id="{6F6A8E3C-3E74-4D69-A1FD-B6067CC80EF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47597" y="89846"/>
            <a:ext cx="8415753" cy="6678307"/>
          </a:xfrm>
          <a:prstGeom prst="rect">
            <a:avLst/>
          </a:prstGeom>
          <a:noFill/>
          <a:ln>
            <a:noFill/>
          </a:ln>
        </p:spPr>
      </p:pic>
      <p:sp>
        <p:nvSpPr>
          <p:cNvPr id="4" name="Rectangle 3">
            <a:extLst>
              <a:ext uri="{FF2B5EF4-FFF2-40B4-BE49-F238E27FC236}">
                <a16:creationId xmlns:a16="http://schemas.microsoft.com/office/drawing/2014/main" id="{EED0E4A4-ED09-4940-80E3-558E8F6F0000}"/>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5" name="Oval 4">
            <a:extLst>
              <a:ext uri="{FF2B5EF4-FFF2-40B4-BE49-F238E27FC236}">
                <a16:creationId xmlns:a16="http://schemas.microsoft.com/office/drawing/2014/main" id="{04E56086-D3B4-4C4F-A4E9-1F10AAF27D65}"/>
              </a:ext>
            </a:extLst>
          </p:cNvPr>
          <p:cNvSpPr/>
          <p:nvPr/>
        </p:nvSpPr>
        <p:spPr>
          <a:xfrm>
            <a:off x="4746981" y="5322954"/>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C0AB9A8C-8F6B-4BFF-9D6D-B5F7391158A1}"/>
              </a:ext>
            </a:extLst>
          </p:cNvPr>
          <p:cNvSpPr/>
          <p:nvPr/>
        </p:nvSpPr>
        <p:spPr>
          <a:xfrm>
            <a:off x="4746981" y="1346001"/>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B243C30D-246C-4812-98CF-28566221A809}"/>
              </a:ext>
            </a:extLst>
          </p:cNvPr>
          <p:cNvSpPr/>
          <p:nvPr/>
        </p:nvSpPr>
        <p:spPr>
          <a:xfrm>
            <a:off x="6047167" y="3330401"/>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C0F0AEBE-8814-4820-BA8E-050D05E2C6CC}"/>
              </a:ext>
            </a:extLst>
          </p:cNvPr>
          <p:cNvSpPr/>
          <p:nvPr/>
        </p:nvSpPr>
        <p:spPr>
          <a:xfrm>
            <a:off x="7369328" y="3330401"/>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BF8D631A-14BF-4086-B6B7-C714D27BBE82}"/>
              </a:ext>
            </a:extLst>
          </p:cNvPr>
          <p:cNvSpPr/>
          <p:nvPr/>
        </p:nvSpPr>
        <p:spPr>
          <a:xfrm>
            <a:off x="6048898" y="5322954"/>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060EAC74-B8F1-4C0D-8057-CC7AD837AC31}"/>
              </a:ext>
            </a:extLst>
          </p:cNvPr>
          <p:cNvSpPr/>
          <p:nvPr/>
        </p:nvSpPr>
        <p:spPr>
          <a:xfrm>
            <a:off x="6047167" y="1345999"/>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2255C629-207D-4517-B157-4A195D350852}"/>
              </a:ext>
            </a:extLst>
          </p:cNvPr>
          <p:cNvSpPr/>
          <p:nvPr/>
        </p:nvSpPr>
        <p:spPr>
          <a:xfrm>
            <a:off x="6706123" y="4008504"/>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2C35DF40-1641-433A-9D37-7728BBE58F13}"/>
              </a:ext>
            </a:extLst>
          </p:cNvPr>
          <p:cNvSpPr/>
          <p:nvPr/>
        </p:nvSpPr>
        <p:spPr>
          <a:xfrm>
            <a:off x="6706123" y="2668602"/>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2A77041A-30F3-4644-8580-BD32EB53807D}"/>
              </a:ext>
            </a:extLst>
          </p:cNvPr>
          <p:cNvSpPr/>
          <p:nvPr/>
        </p:nvSpPr>
        <p:spPr>
          <a:xfrm>
            <a:off x="7369328" y="5340630"/>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D72753BD-F879-4862-8FC5-410E1D7057E0}"/>
              </a:ext>
            </a:extLst>
          </p:cNvPr>
          <p:cNvSpPr/>
          <p:nvPr/>
        </p:nvSpPr>
        <p:spPr>
          <a:xfrm>
            <a:off x="7369328" y="1345999"/>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D3F89FEF-CBEA-40DF-AA36-AAC554ED9559}"/>
              </a:ext>
            </a:extLst>
          </p:cNvPr>
          <p:cNvSpPr/>
          <p:nvPr/>
        </p:nvSpPr>
        <p:spPr>
          <a:xfrm>
            <a:off x="8667315" y="5322954"/>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4E4026CF-5980-4009-9220-170F5768C90F}"/>
              </a:ext>
            </a:extLst>
          </p:cNvPr>
          <p:cNvSpPr/>
          <p:nvPr/>
        </p:nvSpPr>
        <p:spPr>
          <a:xfrm>
            <a:off x="8667314" y="1345999"/>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7" name="Straight Connector 16">
            <a:extLst>
              <a:ext uri="{FF2B5EF4-FFF2-40B4-BE49-F238E27FC236}">
                <a16:creationId xmlns:a16="http://schemas.microsoft.com/office/drawing/2014/main" id="{B1781CA6-CF0E-43AA-B1CF-1EF30CA1F05E}"/>
              </a:ext>
            </a:extLst>
          </p:cNvPr>
          <p:cNvCxnSpPr>
            <a:cxnSpLocks/>
          </p:cNvCxnSpPr>
          <p:nvPr/>
        </p:nvCxnSpPr>
        <p:spPr>
          <a:xfrm>
            <a:off x="4835964" y="1438382"/>
            <a:ext cx="1301917" cy="199061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0F9CBF6-63C0-47EA-87E3-2627D64B75D3}"/>
              </a:ext>
            </a:extLst>
          </p:cNvPr>
          <p:cNvCxnSpPr>
            <a:cxnSpLocks/>
          </p:cNvCxnSpPr>
          <p:nvPr/>
        </p:nvCxnSpPr>
        <p:spPr>
          <a:xfrm>
            <a:off x="4835964" y="1438382"/>
            <a:ext cx="1301917"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C2FDC10-B771-4168-8D13-A2759A535500}"/>
              </a:ext>
            </a:extLst>
          </p:cNvPr>
          <p:cNvCxnSpPr>
            <a:cxnSpLocks/>
          </p:cNvCxnSpPr>
          <p:nvPr/>
        </p:nvCxnSpPr>
        <p:spPr>
          <a:xfrm>
            <a:off x="6131549" y="1438381"/>
            <a:ext cx="663557" cy="132349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D8877B2-1B59-4210-BCB1-C58F9A5C1AF1}"/>
              </a:ext>
            </a:extLst>
          </p:cNvPr>
          <p:cNvCxnSpPr>
            <a:cxnSpLocks/>
          </p:cNvCxnSpPr>
          <p:nvPr/>
        </p:nvCxnSpPr>
        <p:spPr>
          <a:xfrm flipH="1">
            <a:off x="6806681" y="1438380"/>
            <a:ext cx="626785" cy="128506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DC54513-7638-49B1-BCD0-356FF4CD6525}"/>
              </a:ext>
            </a:extLst>
          </p:cNvPr>
          <p:cNvCxnSpPr>
            <a:cxnSpLocks/>
          </p:cNvCxnSpPr>
          <p:nvPr/>
        </p:nvCxnSpPr>
        <p:spPr>
          <a:xfrm>
            <a:off x="7468585" y="1436668"/>
            <a:ext cx="1301917"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426D261-2EC7-4AA5-B617-AC61ABA7B285}"/>
              </a:ext>
            </a:extLst>
          </p:cNvPr>
          <p:cNvCxnSpPr>
            <a:cxnSpLocks/>
          </p:cNvCxnSpPr>
          <p:nvPr/>
        </p:nvCxnSpPr>
        <p:spPr>
          <a:xfrm flipV="1">
            <a:off x="7458311" y="1436668"/>
            <a:ext cx="1312191" cy="199233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5906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500"/>
                                        <p:tgtEl>
                                          <p:spTgt spid="1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500"/>
                                        <p:tgtEl>
                                          <p:spTgt spid="17"/>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500"/>
                                        <p:tgtEl>
                                          <p:spTgt spid="21"/>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fade">
                                      <p:cBhvr>
                                        <p:cTn id="77" dur="500"/>
                                        <p:tgtEl>
                                          <p:spTgt spid="24"/>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fade">
                                      <p:cBhvr>
                                        <p:cTn id="82" dur="500"/>
                                        <p:tgtEl>
                                          <p:spTgt spid="26"/>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fade">
                                      <p:cBhvr>
                                        <p:cTn id="87" dur="500"/>
                                        <p:tgtEl>
                                          <p:spTgt spid="31"/>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32"/>
                                        </p:tgtEl>
                                        <p:attrNameLst>
                                          <p:attrName>style.visibility</p:attrName>
                                        </p:attrNameLst>
                                      </p:cBhvr>
                                      <p:to>
                                        <p:strVal val="visible"/>
                                      </p:to>
                                    </p:set>
                                    <p:animEffect transition="in" filter="fade">
                                      <p:cBhvr>
                                        <p:cTn id="9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Shade squares to make a design symmetrical</a:t>
            </a:r>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502002463"/>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86B18837-FD5F-4FAA-95D5-F3B84E55E66B}"/>
              </a:ext>
            </a:extLst>
          </p:cNvPr>
          <p:cNvSpPr/>
          <p:nvPr/>
        </p:nvSpPr>
        <p:spPr>
          <a:xfrm>
            <a:off x="56123" y="50000"/>
            <a:ext cx="11676531" cy="584775"/>
          </a:xfrm>
          <a:prstGeom prst="rect">
            <a:avLst/>
          </a:prstGeom>
        </p:spPr>
        <p:txBody>
          <a:bodyPr wrap="square">
            <a:spAutoFit/>
          </a:bodyPr>
          <a:lstStyle/>
          <a:p>
            <a:r>
              <a:rPr lang="en-US" sz="3200" b="1" dirty="0"/>
              <a:t>Complete the reflection of this pattern in the mirror line. </a:t>
            </a:r>
          </a:p>
        </p:txBody>
      </p:sp>
      <p:pic>
        <p:nvPicPr>
          <p:cNvPr id="2" name="Picture 1">
            <a:extLst>
              <a:ext uri="{FF2B5EF4-FFF2-40B4-BE49-F238E27FC236}">
                <a16:creationId xmlns:a16="http://schemas.microsoft.com/office/drawing/2014/main" id="{DCE42CDC-3B4C-4E40-9B7B-1A5F951AC06E}"/>
              </a:ext>
            </a:extLst>
          </p:cNvPr>
          <p:cNvPicPr>
            <a:picLocks noChangeAspect="1"/>
          </p:cNvPicPr>
          <p:nvPr/>
        </p:nvPicPr>
        <p:blipFill>
          <a:blip r:embed="rId3"/>
          <a:stretch>
            <a:fillRect/>
          </a:stretch>
        </p:blipFill>
        <p:spPr>
          <a:xfrm>
            <a:off x="2671762" y="566737"/>
            <a:ext cx="6848475" cy="5724525"/>
          </a:xfrm>
          <a:prstGeom prst="rect">
            <a:avLst/>
          </a:prstGeom>
        </p:spPr>
      </p:pic>
      <p:sp>
        <p:nvSpPr>
          <p:cNvPr id="3" name="Oval 2">
            <a:extLst>
              <a:ext uri="{FF2B5EF4-FFF2-40B4-BE49-F238E27FC236}">
                <a16:creationId xmlns:a16="http://schemas.microsoft.com/office/drawing/2014/main" id="{74290D1A-EAE6-4A6A-8ED6-433FE396C232}"/>
              </a:ext>
            </a:extLst>
          </p:cNvPr>
          <p:cNvSpPr/>
          <p:nvPr/>
        </p:nvSpPr>
        <p:spPr>
          <a:xfrm>
            <a:off x="4638331" y="1776685"/>
            <a:ext cx="705934" cy="70119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4E2788B0-77BA-446B-B1AB-908811054D6A}"/>
              </a:ext>
            </a:extLst>
          </p:cNvPr>
          <p:cNvSpPr/>
          <p:nvPr/>
        </p:nvSpPr>
        <p:spPr>
          <a:xfrm>
            <a:off x="6859460" y="1776685"/>
            <a:ext cx="705934" cy="70119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5ADB2E21-4275-437C-9441-7B8B24C3C6C0}"/>
              </a:ext>
            </a:extLst>
          </p:cNvPr>
          <p:cNvSpPr/>
          <p:nvPr/>
        </p:nvSpPr>
        <p:spPr>
          <a:xfrm>
            <a:off x="3366265" y="2495468"/>
            <a:ext cx="705934" cy="70119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0C9C6D02-71C5-4827-A797-87AE39CF7D81}"/>
              </a:ext>
            </a:extLst>
          </p:cNvPr>
          <p:cNvSpPr/>
          <p:nvPr/>
        </p:nvSpPr>
        <p:spPr>
          <a:xfrm>
            <a:off x="8102218" y="2477883"/>
            <a:ext cx="705934" cy="70119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7C4C9170-37B9-40F8-B1CA-C004BE8BCD11}"/>
              </a:ext>
            </a:extLst>
          </p:cNvPr>
          <p:cNvSpPr/>
          <p:nvPr/>
        </p:nvSpPr>
        <p:spPr>
          <a:xfrm>
            <a:off x="3998629" y="3588263"/>
            <a:ext cx="705934" cy="70119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1CD540BE-0D2A-4972-91E7-6BEB9C9C7B20}"/>
              </a:ext>
            </a:extLst>
          </p:cNvPr>
          <p:cNvSpPr/>
          <p:nvPr/>
        </p:nvSpPr>
        <p:spPr>
          <a:xfrm>
            <a:off x="7497949" y="3575754"/>
            <a:ext cx="705934" cy="70119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6A1C83ED-676D-451D-9DC1-E24132975D26}"/>
              </a:ext>
            </a:extLst>
          </p:cNvPr>
          <p:cNvSpPr/>
          <p:nvPr/>
        </p:nvSpPr>
        <p:spPr>
          <a:xfrm>
            <a:off x="5264409" y="4299971"/>
            <a:ext cx="705934" cy="70119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1F2F2B6A-1D6D-429F-8173-0FC81EA1486D}"/>
              </a:ext>
            </a:extLst>
          </p:cNvPr>
          <p:cNvSpPr/>
          <p:nvPr/>
        </p:nvSpPr>
        <p:spPr>
          <a:xfrm>
            <a:off x="6232169" y="4297972"/>
            <a:ext cx="705934" cy="70119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3052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P spid="9" grpId="0" animBg="1"/>
      <p:bldP spid="10" grpId="0" animBg="1"/>
      <p:bldP spid="11" grpId="0" animBg="1"/>
      <p:bldP spid="12" grpId="0" animBg="1"/>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app.doublestruck.eu/content/K2_REAS/HTML/Q/Q13A02_files/Image_001.jpg">
            <a:extLst>
              <a:ext uri="{FF2B5EF4-FFF2-40B4-BE49-F238E27FC236}">
                <a16:creationId xmlns:a16="http://schemas.microsoft.com/office/drawing/2014/main" id="{1A265099-8D44-4643-B0BE-418738BB95A8}"/>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221502" y="187683"/>
            <a:ext cx="5838092" cy="6583100"/>
          </a:xfrm>
          <a:prstGeom prst="rect">
            <a:avLst/>
          </a:prstGeom>
          <a:noFill/>
          <a:ln>
            <a:noFill/>
          </a:ln>
        </p:spPr>
      </p:pic>
      <p:sp>
        <p:nvSpPr>
          <p:cNvPr id="3" name="Rectangle 2">
            <a:extLst>
              <a:ext uri="{FF2B5EF4-FFF2-40B4-BE49-F238E27FC236}">
                <a16:creationId xmlns:a16="http://schemas.microsoft.com/office/drawing/2014/main" id="{CF10C7D6-6F1B-49F3-9FCD-17AE8C7FCD8C}"/>
              </a:ext>
            </a:extLst>
          </p:cNvPr>
          <p:cNvSpPr/>
          <p:nvPr/>
        </p:nvSpPr>
        <p:spPr>
          <a:xfrm>
            <a:off x="103032" y="51516"/>
            <a:ext cx="4797287" cy="1569660"/>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Draw the reflection of all the shaded shapes in the mirror line.</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grpSp>
        <p:nvGrpSpPr>
          <p:cNvPr id="18" name="Group 17">
            <a:extLst>
              <a:ext uri="{FF2B5EF4-FFF2-40B4-BE49-F238E27FC236}">
                <a16:creationId xmlns:a16="http://schemas.microsoft.com/office/drawing/2014/main" id="{F5B72CCE-711B-4106-85B2-51E28F11B538}"/>
              </a:ext>
            </a:extLst>
          </p:cNvPr>
          <p:cNvGrpSpPr/>
          <p:nvPr/>
        </p:nvGrpSpPr>
        <p:grpSpPr>
          <a:xfrm>
            <a:off x="6179400" y="4830840"/>
            <a:ext cx="794880" cy="616680"/>
            <a:chOff x="6179400" y="4830840"/>
            <a:chExt cx="794880" cy="616680"/>
          </a:xfrm>
        </p:grpSpPr>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DF991D29-C377-4B04-88ED-10B997808180}"/>
                    </a:ext>
                  </a:extLst>
                </p14:cNvPr>
                <p14:cNvContentPartPr/>
                <p14:nvPr/>
              </p14:nvContentPartPr>
              <p14:xfrm>
                <a:off x="6188400" y="4830840"/>
                <a:ext cx="651960" cy="134280"/>
              </p14:xfrm>
            </p:contentPart>
          </mc:Choice>
          <mc:Fallback xmlns="">
            <p:pic>
              <p:nvPicPr>
                <p:cNvPr id="5" name="Ink 4">
                  <a:extLst>
                    <a:ext uri="{FF2B5EF4-FFF2-40B4-BE49-F238E27FC236}">
                      <a16:creationId xmlns:a16="http://schemas.microsoft.com/office/drawing/2014/main" id="{DF991D29-C377-4B04-88ED-10B997808180}"/>
                    </a:ext>
                  </a:extLst>
                </p:cNvPr>
                <p:cNvPicPr/>
                <p:nvPr/>
              </p:nvPicPr>
              <p:blipFill>
                <a:blip r:embed="rId5"/>
                <a:stretch>
                  <a:fillRect/>
                </a:stretch>
              </p:blipFill>
              <p:spPr>
                <a:xfrm>
                  <a:off x="6172560" y="4767480"/>
                  <a:ext cx="683280" cy="261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227FECFD-AAB2-428D-B623-4E3DAF1AD980}"/>
                    </a:ext>
                  </a:extLst>
                </p14:cNvPr>
                <p14:cNvContentPartPr/>
                <p14:nvPr/>
              </p14:nvContentPartPr>
              <p14:xfrm>
                <a:off x="6304320" y="4857840"/>
                <a:ext cx="438120" cy="54000"/>
              </p14:xfrm>
            </p:contentPart>
          </mc:Choice>
          <mc:Fallback xmlns="">
            <p:pic>
              <p:nvPicPr>
                <p:cNvPr id="6" name="Ink 5">
                  <a:extLst>
                    <a:ext uri="{FF2B5EF4-FFF2-40B4-BE49-F238E27FC236}">
                      <a16:creationId xmlns:a16="http://schemas.microsoft.com/office/drawing/2014/main" id="{227FECFD-AAB2-428D-B623-4E3DAF1AD980}"/>
                    </a:ext>
                  </a:extLst>
                </p:cNvPr>
                <p:cNvPicPr/>
                <p:nvPr/>
              </p:nvPicPr>
              <p:blipFill>
                <a:blip r:embed="rId7"/>
                <a:stretch>
                  <a:fillRect/>
                </a:stretch>
              </p:blipFill>
              <p:spPr>
                <a:xfrm>
                  <a:off x="6288480" y="4794480"/>
                  <a:ext cx="46944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9ECB27D5-9B7A-4305-B627-A8D0008657C0}"/>
                    </a:ext>
                  </a:extLst>
                </p14:cNvPr>
                <p14:cNvContentPartPr/>
                <p14:nvPr/>
              </p14:nvContentPartPr>
              <p14:xfrm>
                <a:off x="6179400" y="4947120"/>
                <a:ext cx="616320" cy="339480"/>
              </p14:xfrm>
            </p:contentPart>
          </mc:Choice>
          <mc:Fallback xmlns="">
            <p:pic>
              <p:nvPicPr>
                <p:cNvPr id="7" name="Ink 6">
                  <a:extLst>
                    <a:ext uri="{FF2B5EF4-FFF2-40B4-BE49-F238E27FC236}">
                      <a16:creationId xmlns:a16="http://schemas.microsoft.com/office/drawing/2014/main" id="{9ECB27D5-9B7A-4305-B627-A8D0008657C0}"/>
                    </a:ext>
                  </a:extLst>
                </p:cNvPr>
                <p:cNvPicPr/>
                <p:nvPr/>
              </p:nvPicPr>
              <p:blipFill>
                <a:blip r:embed="rId9"/>
                <a:stretch>
                  <a:fillRect/>
                </a:stretch>
              </p:blipFill>
              <p:spPr>
                <a:xfrm>
                  <a:off x="6163560" y="4883760"/>
                  <a:ext cx="647640" cy="4662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Ink 7">
                  <a:extLst>
                    <a:ext uri="{FF2B5EF4-FFF2-40B4-BE49-F238E27FC236}">
                      <a16:creationId xmlns:a16="http://schemas.microsoft.com/office/drawing/2014/main" id="{60C9B9BF-A806-4196-947F-FC91B75BF17C}"/>
                    </a:ext>
                  </a:extLst>
                </p14:cNvPr>
                <p14:cNvContentPartPr/>
                <p14:nvPr/>
              </p14:nvContentPartPr>
              <p14:xfrm>
                <a:off x="6197040" y="5286240"/>
                <a:ext cx="714960" cy="161280"/>
              </p14:xfrm>
            </p:contentPart>
          </mc:Choice>
          <mc:Fallback xmlns="">
            <p:pic>
              <p:nvPicPr>
                <p:cNvPr id="8" name="Ink 7">
                  <a:extLst>
                    <a:ext uri="{FF2B5EF4-FFF2-40B4-BE49-F238E27FC236}">
                      <a16:creationId xmlns:a16="http://schemas.microsoft.com/office/drawing/2014/main" id="{60C9B9BF-A806-4196-947F-FC91B75BF17C}"/>
                    </a:ext>
                  </a:extLst>
                </p:cNvPr>
                <p:cNvPicPr/>
                <p:nvPr/>
              </p:nvPicPr>
              <p:blipFill>
                <a:blip r:embed="rId11"/>
                <a:stretch>
                  <a:fillRect/>
                </a:stretch>
              </p:blipFill>
              <p:spPr>
                <a:xfrm>
                  <a:off x="6181200" y="5222880"/>
                  <a:ext cx="74628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 name="Ink 8">
                  <a:extLst>
                    <a:ext uri="{FF2B5EF4-FFF2-40B4-BE49-F238E27FC236}">
                      <a16:creationId xmlns:a16="http://schemas.microsoft.com/office/drawing/2014/main" id="{E0577EA5-C4D3-4906-B5C8-5E14D97C82F1}"/>
                    </a:ext>
                  </a:extLst>
                </p14:cNvPr>
                <p14:cNvContentPartPr/>
                <p14:nvPr/>
              </p14:nvContentPartPr>
              <p14:xfrm>
                <a:off x="6527520" y="5000760"/>
                <a:ext cx="384480" cy="330480"/>
              </p14:xfrm>
            </p:contentPart>
          </mc:Choice>
          <mc:Fallback xmlns="">
            <p:pic>
              <p:nvPicPr>
                <p:cNvPr id="9" name="Ink 8">
                  <a:extLst>
                    <a:ext uri="{FF2B5EF4-FFF2-40B4-BE49-F238E27FC236}">
                      <a16:creationId xmlns:a16="http://schemas.microsoft.com/office/drawing/2014/main" id="{E0577EA5-C4D3-4906-B5C8-5E14D97C82F1}"/>
                    </a:ext>
                  </a:extLst>
                </p:cNvPr>
                <p:cNvPicPr/>
                <p:nvPr/>
              </p:nvPicPr>
              <p:blipFill>
                <a:blip r:embed="rId13"/>
                <a:stretch>
                  <a:fillRect/>
                </a:stretch>
              </p:blipFill>
              <p:spPr>
                <a:xfrm>
                  <a:off x="6511680" y="4937400"/>
                  <a:ext cx="415800" cy="4572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0" name="Ink 9">
                  <a:extLst>
                    <a:ext uri="{FF2B5EF4-FFF2-40B4-BE49-F238E27FC236}">
                      <a16:creationId xmlns:a16="http://schemas.microsoft.com/office/drawing/2014/main" id="{82495301-22F5-4C0F-BA8F-8D55AC45810E}"/>
                    </a:ext>
                  </a:extLst>
                </p14:cNvPr>
                <p14:cNvContentPartPr/>
                <p14:nvPr/>
              </p14:nvContentPartPr>
              <p14:xfrm>
                <a:off x="6661440" y="4839840"/>
                <a:ext cx="312840" cy="500400"/>
              </p14:xfrm>
            </p:contentPart>
          </mc:Choice>
          <mc:Fallback xmlns="">
            <p:pic>
              <p:nvPicPr>
                <p:cNvPr id="10" name="Ink 9">
                  <a:extLst>
                    <a:ext uri="{FF2B5EF4-FFF2-40B4-BE49-F238E27FC236}">
                      <a16:creationId xmlns:a16="http://schemas.microsoft.com/office/drawing/2014/main" id="{82495301-22F5-4C0F-BA8F-8D55AC45810E}"/>
                    </a:ext>
                  </a:extLst>
                </p:cNvPr>
                <p:cNvPicPr/>
                <p:nvPr/>
              </p:nvPicPr>
              <p:blipFill>
                <a:blip r:embed="rId15"/>
                <a:stretch>
                  <a:fillRect/>
                </a:stretch>
              </p:blipFill>
              <p:spPr>
                <a:xfrm>
                  <a:off x="6645600" y="4776480"/>
                  <a:ext cx="344160" cy="627120"/>
                </a:xfrm>
                <a:prstGeom prst="rect">
                  <a:avLst/>
                </a:prstGeom>
              </p:spPr>
            </p:pic>
          </mc:Fallback>
        </mc:AlternateContent>
      </p:grpSp>
      <p:grpSp>
        <p:nvGrpSpPr>
          <p:cNvPr id="19" name="Group 18">
            <a:extLst>
              <a:ext uri="{FF2B5EF4-FFF2-40B4-BE49-F238E27FC236}">
                <a16:creationId xmlns:a16="http://schemas.microsoft.com/office/drawing/2014/main" id="{1739377D-90E8-41FF-B964-1DBBA75D844A}"/>
              </a:ext>
            </a:extLst>
          </p:cNvPr>
          <p:cNvGrpSpPr/>
          <p:nvPr/>
        </p:nvGrpSpPr>
        <p:grpSpPr>
          <a:xfrm>
            <a:off x="4089960" y="3687840"/>
            <a:ext cx="803880" cy="768600"/>
            <a:chOff x="4089960" y="3687840"/>
            <a:chExt cx="803880" cy="768600"/>
          </a:xfrm>
        </p:grpSpPr>
        <mc:AlternateContent xmlns:mc="http://schemas.openxmlformats.org/markup-compatibility/2006" xmlns:p14="http://schemas.microsoft.com/office/powerpoint/2010/main">
          <mc:Choice Requires="p14">
            <p:contentPart p14:bwMode="auto" r:id="rId16">
              <p14:nvContentPartPr>
                <p14:cNvPr id="11" name="Ink 10">
                  <a:extLst>
                    <a:ext uri="{FF2B5EF4-FFF2-40B4-BE49-F238E27FC236}">
                      <a16:creationId xmlns:a16="http://schemas.microsoft.com/office/drawing/2014/main" id="{BB852076-3E22-45D0-8A29-B6A88CD6404A}"/>
                    </a:ext>
                  </a:extLst>
                </p14:cNvPr>
                <p14:cNvContentPartPr/>
                <p14:nvPr/>
              </p14:nvContentPartPr>
              <p14:xfrm>
                <a:off x="4089960" y="3723840"/>
                <a:ext cx="803880" cy="732600"/>
              </p14:xfrm>
            </p:contentPart>
          </mc:Choice>
          <mc:Fallback xmlns="">
            <p:pic>
              <p:nvPicPr>
                <p:cNvPr id="11" name="Ink 10">
                  <a:extLst>
                    <a:ext uri="{FF2B5EF4-FFF2-40B4-BE49-F238E27FC236}">
                      <a16:creationId xmlns:a16="http://schemas.microsoft.com/office/drawing/2014/main" id="{BB852076-3E22-45D0-8A29-B6A88CD6404A}"/>
                    </a:ext>
                  </a:extLst>
                </p:cNvPr>
                <p:cNvPicPr/>
                <p:nvPr/>
              </p:nvPicPr>
              <p:blipFill>
                <a:blip r:embed="rId17"/>
                <a:stretch>
                  <a:fillRect/>
                </a:stretch>
              </p:blipFill>
              <p:spPr>
                <a:xfrm>
                  <a:off x="4074120" y="3660480"/>
                  <a:ext cx="835200" cy="8593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2" name="Ink 11">
                  <a:extLst>
                    <a:ext uri="{FF2B5EF4-FFF2-40B4-BE49-F238E27FC236}">
                      <a16:creationId xmlns:a16="http://schemas.microsoft.com/office/drawing/2014/main" id="{4F81704F-7BB6-4658-82FF-D6941DCCC8FB}"/>
                    </a:ext>
                  </a:extLst>
                </p14:cNvPr>
                <p14:cNvContentPartPr/>
                <p14:nvPr/>
              </p14:nvContentPartPr>
              <p14:xfrm>
                <a:off x="4152240" y="3687840"/>
                <a:ext cx="643320" cy="678960"/>
              </p14:xfrm>
            </p:contentPart>
          </mc:Choice>
          <mc:Fallback xmlns="">
            <p:pic>
              <p:nvPicPr>
                <p:cNvPr id="12" name="Ink 11">
                  <a:extLst>
                    <a:ext uri="{FF2B5EF4-FFF2-40B4-BE49-F238E27FC236}">
                      <a16:creationId xmlns:a16="http://schemas.microsoft.com/office/drawing/2014/main" id="{4F81704F-7BB6-4658-82FF-D6941DCCC8FB}"/>
                    </a:ext>
                  </a:extLst>
                </p:cNvPr>
                <p:cNvPicPr/>
                <p:nvPr/>
              </p:nvPicPr>
              <p:blipFill>
                <a:blip r:embed="rId19"/>
                <a:stretch>
                  <a:fillRect/>
                </a:stretch>
              </p:blipFill>
              <p:spPr>
                <a:xfrm>
                  <a:off x="4136400" y="3624480"/>
                  <a:ext cx="674640" cy="805680"/>
                </a:xfrm>
                <a:prstGeom prst="rect">
                  <a:avLst/>
                </a:prstGeom>
              </p:spPr>
            </p:pic>
          </mc:Fallback>
        </mc:AlternateContent>
      </p:grpSp>
      <p:grpSp>
        <p:nvGrpSpPr>
          <p:cNvPr id="20" name="Group 19">
            <a:extLst>
              <a:ext uri="{FF2B5EF4-FFF2-40B4-BE49-F238E27FC236}">
                <a16:creationId xmlns:a16="http://schemas.microsoft.com/office/drawing/2014/main" id="{3CDE3755-E45D-43FB-BE0C-09E7E2225DD2}"/>
              </a:ext>
            </a:extLst>
          </p:cNvPr>
          <p:cNvGrpSpPr/>
          <p:nvPr/>
        </p:nvGrpSpPr>
        <p:grpSpPr>
          <a:xfrm>
            <a:off x="6634800" y="3330720"/>
            <a:ext cx="643320" cy="643320"/>
            <a:chOff x="6634800" y="3330720"/>
            <a:chExt cx="643320" cy="643320"/>
          </a:xfrm>
        </p:grpSpPr>
        <mc:AlternateContent xmlns:mc="http://schemas.openxmlformats.org/markup-compatibility/2006" xmlns:p14="http://schemas.microsoft.com/office/powerpoint/2010/main">
          <mc:Choice Requires="p14">
            <p:contentPart p14:bwMode="auto" r:id="rId20">
              <p14:nvContentPartPr>
                <p14:cNvPr id="13" name="Ink 12">
                  <a:extLst>
                    <a:ext uri="{FF2B5EF4-FFF2-40B4-BE49-F238E27FC236}">
                      <a16:creationId xmlns:a16="http://schemas.microsoft.com/office/drawing/2014/main" id="{CFE89723-7615-4440-9D79-FD6B593DB2EB}"/>
                    </a:ext>
                  </a:extLst>
                </p14:cNvPr>
                <p14:cNvContentPartPr/>
                <p14:nvPr/>
              </p14:nvContentPartPr>
              <p14:xfrm>
                <a:off x="6634800" y="3330720"/>
                <a:ext cx="420120" cy="125280"/>
              </p14:xfrm>
            </p:contentPart>
          </mc:Choice>
          <mc:Fallback xmlns="">
            <p:pic>
              <p:nvPicPr>
                <p:cNvPr id="13" name="Ink 12">
                  <a:extLst>
                    <a:ext uri="{FF2B5EF4-FFF2-40B4-BE49-F238E27FC236}">
                      <a16:creationId xmlns:a16="http://schemas.microsoft.com/office/drawing/2014/main" id="{CFE89723-7615-4440-9D79-FD6B593DB2EB}"/>
                    </a:ext>
                  </a:extLst>
                </p:cNvPr>
                <p:cNvPicPr/>
                <p:nvPr/>
              </p:nvPicPr>
              <p:blipFill>
                <a:blip r:embed="rId21"/>
                <a:stretch>
                  <a:fillRect/>
                </a:stretch>
              </p:blipFill>
              <p:spPr>
                <a:xfrm>
                  <a:off x="6618960" y="3267360"/>
                  <a:ext cx="451440"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4" name="Ink 13">
                  <a:extLst>
                    <a:ext uri="{FF2B5EF4-FFF2-40B4-BE49-F238E27FC236}">
                      <a16:creationId xmlns:a16="http://schemas.microsoft.com/office/drawing/2014/main" id="{31105BDD-4735-45AB-B0B5-5396B7A066BA}"/>
                    </a:ext>
                  </a:extLst>
                </p14:cNvPr>
                <p14:cNvContentPartPr/>
                <p14:nvPr/>
              </p14:nvContentPartPr>
              <p14:xfrm>
                <a:off x="6670440" y="3491640"/>
                <a:ext cx="429120" cy="411120"/>
              </p14:xfrm>
            </p:contentPart>
          </mc:Choice>
          <mc:Fallback xmlns="">
            <p:pic>
              <p:nvPicPr>
                <p:cNvPr id="14" name="Ink 13">
                  <a:extLst>
                    <a:ext uri="{FF2B5EF4-FFF2-40B4-BE49-F238E27FC236}">
                      <a16:creationId xmlns:a16="http://schemas.microsoft.com/office/drawing/2014/main" id="{31105BDD-4735-45AB-B0B5-5396B7A066BA}"/>
                    </a:ext>
                  </a:extLst>
                </p:cNvPr>
                <p:cNvPicPr/>
                <p:nvPr/>
              </p:nvPicPr>
              <p:blipFill>
                <a:blip r:embed="rId23"/>
                <a:stretch>
                  <a:fillRect/>
                </a:stretch>
              </p:blipFill>
              <p:spPr>
                <a:xfrm>
                  <a:off x="6654600" y="3428280"/>
                  <a:ext cx="460440" cy="5378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5" name="Ink 14">
                  <a:extLst>
                    <a:ext uri="{FF2B5EF4-FFF2-40B4-BE49-F238E27FC236}">
                      <a16:creationId xmlns:a16="http://schemas.microsoft.com/office/drawing/2014/main" id="{881E46DC-12FE-4EAB-9234-ADB84E2EC890}"/>
                    </a:ext>
                  </a:extLst>
                </p14:cNvPr>
                <p14:cNvContentPartPr/>
                <p14:nvPr/>
              </p14:nvContentPartPr>
              <p14:xfrm>
                <a:off x="6750720" y="3866400"/>
                <a:ext cx="527400" cy="107640"/>
              </p14:xfrm>
            </p:contentPart>
          </mc:Choice>
          <mc:Fallback xmlns="">
            <p:pic>
              <p:nvPicPr>
                <p:cNvPr id="15" name="Ink 14">
                  <a:extLst>
                    <a:ext uri="{FF2B5EF4-FFF2-40B4-BE49-F238E27FC236}">
                      <a16:creationId xmlns:a16="http://schemas.microsoft.com/office/drawing/2014/main" id="{881E46DC-12FE-4EAB-9234-ADB84E2EC890}"/>
                    </a:ext>
                  </a:extLst>
                </p:cNvPr>
                <p:cNvPicPr/>
                <p:nvPr/>
              </p:nvPicPr>
              <p:blipFill>
                <a:blip r:embed="rId25"/>
                <a:stretch>
                  <a:fillRect/>
                </a:stretch>
              </p:blipFill>
              <p:spPr>
                <a:xfrm>
                  <a:off x="6734880" y="3803040"/>
                  <a:ext cx="558720" cy="2343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6" name="Ink 15">
                  <a:extLst>
                    <a:ext uri="{FF2B5EF4-FFF2-40B4-BE49-F238E27FC236}">
                      <a16:creationId xmlns:a16="http://schemas.microsoft.com/office/drawing/2014/main" id="{8962D081-3C30-4D8C-9ECB-6C068F98114F}"/>
                    </a:ext>
                  </a:extLst>
                </p14:cNvPr>
                <p14:cNvContentPartPr/>
                <p14:nvPr/>
              </p14:nvContentPartPr>
              <p14:xfrm>
                <a:off x="6840000" y="3482640"/>
                <a:ext cx="438120" cy="384120"/>
              </p14:xfrm>
            </p:contentPart>
          </mc:Choice>
          <mc:Fallback xmlns="">
            <p:pic>
              <p:nvPicPr>
                <p:cNvPr id="16" name="Ink 15">
                  <a:extLst>
                    <a:ext uri="{FF2B5EF4-FFF2-40B4-BE49-F238E27FC236}">
                      <a16:creationId xmlns:a16="http://schemas.microsoft.com/office/drawing/2014/main" id="{8962D081-3C30-4D8C-9ECB-6C068F98114F}"/>
                    </a:ext>
                  </a:extLst>
                </p:cNvPr>
                <p:cNvPicPr/>
                <p:nvPr/>
              </p:nvPicPr>
              <p:blipFill>
                <a:blip r:embed="rId27"/>
                <a:stretch>
                  <a:fillRect/>
                </a:stretch>
              </p:blipFill>
              <p:spPr>
                <a:xfrm>
                  <a:off x="6824160" y="3419280"/>
                  <a:ext cx="469440" cy="5108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7" name="Ink 16">
                  <a:extLst>
                    <a:ext uri="{FF2B5EF4-FFF2-40B4-BE49-F238E27FC236}">
                      <a16:creationId xmlns:a16="http://schemas.microsoft.com/office/drawing/2014/main" id="{F1568190-6B39-48AB-8EDD-F529581BA1BC}"/>
                    </a:ext>
                  </a:extLst>
                </p14:cNvPr>
                <p14:cNvContentPartPr/>
                <p14:nvPr/>
              </p14:nvContentPartPr>
              <p14:xfrm>
                <a:off x="7045560" y="3411000"/>
                <a:ext cx="187920" cy="366480"/>
              </p14:xfrm>
            </p:contentPart>
          </mc:Choice>
          <mc:Fallback xmlns="">
            <p:pic>
              <p:nvPicPr>
                <p:cNvPr id="17" name="Ink 16">
                  <a:extLst>
                    <a:ext uri="{FF2B5EF4-FFF2-40B4-BE49-F238E27FC236}">
                      <a16:creationId xmlns:a16="http://schemas.microsoft.com/office/drawing/2014/main" id="{F1568190-6B39-48AB-8EDD-F529581BA1BC}"/>
                    </a:ext>
                  </a:extLst>
                </p:cNvPr>
                <p:cNvPicPr/>
                <p:nvPr/>
              </p:nvPicPr>
              <p:blipFill>
                <a:blip r:embed="rId29"/>
                <a:stretch>
                  <a:fillRect/>
                </a:stretch>
              </p:blipFill>
              <p:spPr>
                <a:xfrm>
                  <a:off x="7029720" y="3347640"/>
                  <a:ext cx="219240" cy="493200"/>
                </a:xfrm>
                <a:prstGeom prst="rect">
                  <a:avLst/>
                </a:prstGeom>
              </p:spPr>
            </p:pic>
          </mc:Fallback>
        </mc:AlternateContent>
      </p:grpSp>
      <p:sp>
        <p:nvSpPr>
          <p:cNvPr id="21" name="Rectangle 20">
            <a:extLst>
              <a:ext uri="{FF2B5EF4-FFF2-40B4-BE49-F238E27FC236}">
                <a16:creationId xmlns:a16="http://schemas.microsoft.com/office/drawing/2014/main" id="{2B03CA16-E6D1-49D3-A0A5-79C3E167EE33}"/>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1676524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2E018600-A6A7-4FFD-A5A4-BF111451D61B}"/>
              </a:ext>
            </a:extLst>
          </p:cNvPr>
          <p:cNvSpPr/>
          <p:nvPr/>
        </p:nvSpPr>
        <p:spPr>
          <a:xfrm>
            <a:off x="56123" y="50000"/>
            <a:ext cx="7627567" cy="1569660"/>
          </a:xfrm>
          <a:prstGeom prst="rect">
            <a:avLst/>
          </a:prstGeom>
        </p:spPr>
        <p:txBody>
          <a:bodyPr wrap="square">
            <a:spAutoFit/>
          </a:bodyPr>
          <a:lstStyle/>
          <a:p>
            <a:r>
              <a:rPr lang="en-US" sz="3200" b="1" dirty="0"/>
              <a:t>Here is a grid with four squares shaded in. </a:t>
            </a:r>
          </a:p>
          <a:p>
            <a:r>
              <a:rPr lang="en-US" sz="3200" b="1" dirty="0"/>
              <a:t>Shade in one more square to make a shape with a line of symmetry.</a:t>
            </a:r>
          </a:p>
        </p:txBody>
      </p:sp>
      <p:sp>
        <p:nvSpPr>
          <p:cNvPr id="5" name="Rectangle 4">
            <a:extLst>
              <a:ext uri="{FF2B5EF4-FFF2-40B4-BE49-F238E27FC236}">
                <a16:creationId xmlns:a16="http://schemas.microsoft.com/office/drawing/2014/main" id="{08488E2F-6B88-4F02-A61C-F7179BB49980}"/>
              </a:ext>
            </a:extLst>
          </p:cNvPr>
          <p:cNvSpPr/>
          <p:nvPr/>
        </p:nvSpPr>
        <p:spPr>
          <a:xfrm>
            <a:off x="56123" y="3526115"/>
            <a:ext cx="7818635" cy="1077218"/>
          </a:xfrm>
          <a:prstGeom prst="rect">
            <a:avLst/>
          </a:prstGeom>
        </p:spPr>
        <p:txBody>
          <a:bodyPr wrap="square">
            <a:spAutoFit/>
          </a:bodyPr>
          <a:lstStyle/>
          <a:p>
            <a:r>
              <a:rPr lang="en-US" sz="3200" b="1" dirty="0"/>
              <a:t>Shade in a different square to make a shape with a line of symmetry.</a:t>
            </a:r>
          </a:p>
        </p:txBody>
      </p:sp>
      <p:pic>
        <p:nvPicPr>
          <p:cNvPr id="2" name="Picture 1">
            <a:extLst>
              <a:ext uri="{FF2B5EF4-FFF2-40B4-BE49-F238E27FC236}">
                <a16:creationId xmlns:a16="http://schemas.microsoft.com/office/drawing/2014/main" id="{D09D646E-3806-4127-8116-C9B84B4FD4F6}"/>
              </a:ext>
            </a:extLst>
          </p:cNvPr>
          <p:cNvPicPr>
            <a:picLocks noChangeAspect="1"/>
          </p:cNvPicPr>
          <p:nvPr/>
        </p:nvPicPr>
        <p:blipFill>
          <a:blip r:embed="rId3"/>
          <a:stretch>
            <a:fillRect/>
          </a:stretch>
        </p:blipFill>
        <p:spPr>
          <a:xfrm>
            <a:off x="7683689" y="302233"/>
            <a:ext cx="3370997" cy="2898756"/>
          </a:xfrm>
          <a:prstGeom prst="rect">
            <a:avLst/>
          </a:prstGeom>
        </p:spPr>
      </p:pic>
      <p:pic>
        <p:nvPicPr>
          <p:cNvPr id="7" name="Picture 6">
            <a:extLst>
              <a:ext uri="{FF2B5EF4-FFF2-40B4-BE49-F238E27FC236}">
                <a16:creationId xmlns:a16="http://schemas.microsoft.com/office/drawing/2014/main" id="{E6053C07-6EDE-4589-87BB-E3F6A1A241C6}"/>
              </a:ext>
            </a:extLst>
          </p:cNvPr>
          <p:cNvPicPr>
            <a:picLocks noChangeAspect="1"/>
          </p:cNvPicPr>
          <p:nvPr/>
        </p:nvPicPr>
        <p:blipFill>
          <a:blip r:embed="rId3"/>
          <a:stretch>
            <a:fillRect/>
          </a:stretch>
        </p:blipFill>
        <p:spPr>
          <a:xfrm>
            <a:off x="7683689" y="3584118"/>
            <a:ext cx="3370997" cy="2898756"/>
          </a:xfrm>
          <a:prstGeom prst="rect">
            <a:avLst/>
          </a:prstGeom>
        </p:spPr>
      </p:pic>
      <p:sp>
        <p:nvSpPr>
          <p:cNvPr id="3" name="Flowchart: Process 2">
            <a:extLst>
              <a:ext uri="{FF2B5EF4-FFF2-40B4-BE49-F238E27FC236}">
                <a16:creationId xmlns:a16="http://schemas.microsoft.com/office/drawing/2014/main" id="{21C80830-04B7-4F6D-8540-4A44B71C8050}"/>
              </a:ext>
            </a:extLst>
          </p:cNvPr>
          <p:cNvSpPr/>
          <p:nvPr/>
        </p:nvSpPr>
        <p:spPr>
          <a:xfrm>
            <a:off x="8667349" y="805921"/>
            <a:ext cx="474075" cy="482331"/>
          </a:xfrm>
          <a:prstGeom prst="flowChartProcess">
            <a:avLst/>
          </a:prstGeom>
          <a:solidFill>
            <a:srgbClr val="FF00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a:extLst>
              <a:ext uri="{FF2B5EF4-FFF2-40B4-BE49-F238E27FC236}">
                <a16:creationId xmlns:a16="http://schemas.microsoft.com/office/drawing/2014/main" id="{12A402BB-0CCB-4426-95EB-8B0AF9B9D359}"/>
              </a:ext>
            </a:extLst>
          </p:cNvPr>
          <p:cNvCxnSpPr/>
          <p:nvPr/>
        </p:nvCxnSpPr>
        <p:spPr>
          <a:xfrm>
            <a:off x="8197895" y="1530013"/>
            <a:ext cx="235574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Flowchart: Process 9">
            <a:extLst>
              <a:ext uri="{FF2B5EF4-FFF2-40B4-BE49-F238E27FC236}">
                <a16:creationId xmlns:a16="http://schemas.microsoft.com/office/drawing/2014/main" id="{EAF84BE0-F5E7-43B1-8094-72D1C9CBA019}"/>
              </a:ext>
            </a:extLst>
          </p:cNvPr>
          <p:cNvSpPr/>
          <p:nvPr/>
        </p:nvSpPr>
        <p:spPr>
          <a:xfrm>
            <a:off x="9617697" y="5033496"/>
            <a:ext cx="474075" cy="482331"/>
          </a:xfrm>
          <a:prstGeom prst="flowChartProcess">
            <a:avLst/>
          </a:prstGeom>
          <a:solidFill>
            <a:srgbClr val="FF00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Connector 10">
            <a:extLst>
              <a:ext uri="{FF2B5EF4-FFF2-40B4-BE49-F238E27FC236}">
                <a16:creationId xmlns:a16="http://schemas.microsoft.com/office/drawing/2014/main" id="{0300BDE8-6425-4E4D-995B-872D1C2B0E26}"/>
              </a:ext>
            </a:extLst>
          </p:cNvPr>
          <p:cNvCxnSpPr>
            <a:cxnSpLocks/>
          </p:cNvCxnSpPr>
          <p:nvPr/>
        </p:nvCxnSpPr>
        <p:spPr>
          <a:xfrm flipV="1">
            <a:off x="9383386" y="4099560"/>
            <a:ext cx="0" cy="188013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4602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app.doublestruck.eu/content/K2_REAS/HTML/Q/Q02A03_files/image002.jpg">
            <a:extLst>
              <a:ext uri="{FF2B5EF4-FFF2-40B4-BE49-F238E27FC236}">
                <a16:creationId xmlns:a16="http://schemas.microsoft.com/office/drawing/2014/main" id="{8065FB93-B058-48AA-9F37-E5FCE33DDA64}"/>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1237" y="1245810"/>
            <a:ext cx="8215313" cy="5386348"/>
          </a:xfrm>
          <a:prstGeom prst="rect">
            <a:avLst/>
          </a:prstGeom>
          <a:noFill/>
          <a:ln>
            <a:noFill/>
          </a:ln>
        </p:spPr>
      </p:pic>
      <p:sp>
        <p:nvSpPr>
          <p:cNvPr id="2" name="Rectangle 1">
            <a:extLst>
              <a:ext uri="{FF2B5EF4-FFF2-40B4-BE49-F238E27FC236}">
                <a16:creationId xmlns:a16="http://schemas.microsoft.com/office/drawing/2014/main" id="{9684FF2F-954B-4195-803E-C44A7859D47F}"/>
              </a:ext>
            </a:extLst>
          </p:cNvPr>
          <p:cNvSpPr/>
          <p:nvPr/>
        </p:nvSpPr>
        <p:spPr>
          <a:xfrm>
            <a:off x="103032" y="51516"/>
            <a:ext cx="11784169" cy="1569660"/>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Here is a square with a design on it. The square is reflected in the mirror line. Draw the missing triangle and dots on the reflected square.</a:t>
            </a:r>
          </a:p>
        </p:txBody>
      </p:sp>
      <p:sp>
        <p:nvSpPr>
          <p:cNvPr id="4" name="Rectangle 3">
            <a:extLst>
              <a:ext uri="{FF2B5EF4-FFF2-40B4-BE49-F238E27FC236}">
                <a16:creationId xmlns:a16="http://schemas.microsoft.com/office/drawing/2014/main" id="{9AA338AE-DBBC-4F96-B5AF-57FE934D233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5" name="Oval 4">
            <a:extLst>
              <a:ext uri="{FF2B5EF4-FFF2-40B4-BE49-F238E27FC236}">
                <a16:creationId xmlns:a16="http://schemas.microsoft.com/office/drawing/2014/main" id="{1C1B7EAA-1325-401C-ADE1-0CCD6575B4F5}"/>
              </a:ext>
            </a:extLst>
          </p:cNvPr>
          <p:cNvSpPr/>
          <p:nvPr/>
        </p:nvSpPr>
        <p:spPr>
          <a:xfrm>
            <a:off x="8653963" y="2461990"/>
            <a:ext cx="227147" cy="22406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8F5F399B-2B56-4DAF-8F90-D4030F9804FB}"/>
              </a:ext>
            </a:extLst>
          </p:cNvPr>
          <p:cNvSpPr/>
          <p:nvPr/>
        </p:nvSpPr>
        <p:spPr>
          <a:xfrm>
            <a:off x="9206413" y="4717510"/>
            <a:ext cx="227147" cy="22406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Triangle 6">
            <a:extLst>
              <a:ext uri="{FF2B5EF4-FFF2-40B4-BE49-F238E27FC236}">
                <a16:creationId xmlns:a16="http://schemas.microsoft.com/office/drawing/2014/main" id="{A8800A69-560E-4194-BC49-2D0B84252E17}"/>
              </a:ext>
            </a:extLst>
          </p:cNvPr>
          <p:cNvSpPr/>
          <p:nvPr/>
        </p:nvSpPr>
        <p:spPr>
          <a:xfrm rot="10800000">
            <a:off x="9052560" y="2308860"/>
            <a:ext cx="1344930" cy="139446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96554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app.doublestruck.eu/content/K2_REAS/HTML/Q/Q05A13_files/image002.jpg">
            <a:extLst>
              <a:ext uri="{FF2B5EF4-FFF2-40B4-BE49-F238E27FC236}">
                <a16:creationId xmlns:a16="http://schemas.microsoft.com/office/drawing/2014/main" id="{3467FAA0-8B6C-46E7-8177-9243E4FE399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897328" y="1077218"/>
            <a:ext cx="8018048" cy="5627077"/>
          </a:xfrm>
          <a:prstGeom prst="rect">
            <a:avLst/>
          </a:prstGeom>
          <a:noFill/>
          <a:ln>
            <a:noFill/>
          </a:ln>
        </p:spPr>
      </p:pic>
      <p:cxnSp>
        <p:nvCxnSpPr>
          <p:cNvPr id="5" name="Straight Connector 4">
            <a:extLst>
              <a:ext uri="{FF2B5EF4-FFF2-40B4-BE49-F238E27FC236}">
                <a16:creationId xmlns:a16="http://schemas.microsoft.com/office/drawing/2014/main" id="{40599986-8A58-47B3-9C96-2B24656617A3}"/>
              </a:ext>
            </a:extLst>
          </p:cNvPr>
          <p:cNvCxnSpPr>
            <a:cxnSpLocks/>
          </p:cNvCxnSpPr>
          <p:nvPr/>
        </p:nvCxnSpPr>
        <p:spPr>
          <a:xfrm>
            <a:off x="1897328" y="4297680"/>
            <a:ext cx="6368848"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8DB0150E-0F64-4EAF-AD23-36749730FE50}"/>
              </a:ext>
            </a:extLst>
          </p:cNvPr>
          <p:cNvSpPr/>
          <p:nvPr/>
        </p:nvSpPr>
        <p:spPr>
          <a:xfrm>
            <a:off x="4208669" y="5769765"/>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78350D43-CB51-482C-B3DD-298AB84BB53B}"/>
              </a:ext>
            </a:extLst>
          </p:cNvPr>
          <p:cNvSpPr/>
          <p:nvPr/>
        </p:nvSpPr>
        <p:spPr>
          <a:xfrm>
            <a:off x="4208669" y="2631154"/>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F86C7216-784A-46B2-8C5F-B78D390146E8}"/>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7" name="Rectangle 6">
            <a:extLst>
              <a:ext uri="{FF2B5EF4-FFF2-40B4-BE49-F238E27FC236}">
                <a16:creationId xmlns:a16="http://schemas.microsoft.com/office/drawing/2014/main" id="{D5E34645-7738-47DE-9BFE-C61ADCEC9C98}"/>
              </a:ext>
            </a:extLst>
          </p:cNvPr>
          <p:cNvSpPr/>
          <p:nvPr/>
        </p:nvSpPr>
        <p:spPr>
          <a:xfrm>
            <a:off x="90153" y="38637"/>
            <a:ext cx="12192000" cy="1077218"/>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Here is part of a shape on a square grid. </a:t>
            </a: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Draw two more lines to make a shape which has a line of symmetry.</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7410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app.doublestruck.eu/content/K2_REAS/HTML/Q/Q05A13_files/image002.jpg">
            <a:extLst>
              <a:ext uri="{FF2B5EF4-FFF2-40B4-BE49-F238E27FC236}">
                <a16:creationId xmlns:a16="http://schemas.microsoft.com/office/drawing/2014/main" id="{C386AB1E-11E9-4912-9308-CE465FE9974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897328" y="1077218"/>
            <a:ext cx="8018048" cy="5627077"/>
          </a:xfrm>
          <a:prstGeom prst="rect">
            <a:avLst/>
          </a:prstGeom>
          <a:noFill/>
          <a:ln>
            <a:noFill/>
          </a:ln>
        </p:spPr>
      </p:pic>
      <p:sp>
        <p:nvSpPr>
          <p:cNvPr id="3" name="Rectangle 2">
            <a:extLst>
              <a:ext uri="{FF2B5EF4-FFF2-40B4-BE49-F238E27FC236}">
                <a16:creationId xmlns:a16="http://schemas.microsoft.com/office/drawing/2014/main" id="{207EB142-915C-4C2F-B2C6-19F395C07A0A}"/>
              </a:ext>
            </a:extLst>
          </p:cNvPr>
          <p:cNvSpPr/>
          <p:nvPr/>
        </p:nvSpPr>
        <p:spPr>
          <a:xfrm>
            <a:off x="90153" y="38637"/>
            <a:ext cx="12192000" cy="1077218"/>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Here is part of a shape on a square grid. </a:t>
            </a: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Draw two more lines to make a shape which has a line of symmetry.</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Oval 6">
            <a:extLst>
              <a:ext uri="{FF2B5EF4-FFF2-40B4-BE49-F238E27FC236}">
                <a16:creationId xmlns:a16="http://schemas.microsoft.com/office/drawing/2014/main" id="{9EE3FB7C-24D8-4CBF-8483-57B90937BF9A}"/>
              </a:ext>
            </a:extLst>
          </p:cNvPr>
          <p:cNvSpPr/>
          <p:nvPr/>
        </p:nvSpPr>
        <p:spPr>
          <a:xfrm>
            <a:off x="2655291" y="4182035"/>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a:extLst>
              <a:ext uri="{FF2B5EF4-FFF2-40B4-BE49-F238E27FC236}">
                <a16:creationId xmlns:a16="http://schemas.microsoft.com/office/drawing/2014/main" id="{DBEBCE73-4ED8-41B2-9B61-739C35A59AF4}"/>
              </a:ext>
            </a:extLst>
          </p:cNvPr>
          <p:cNvCxnSpPr>
            <a:cxnSpLocks/>
          </p:cNvCxnSpPr>
          <p:nvPr/>
        </p:nvCxnSpPr>
        <p:spPr>
          <a:xfrm flipV="1">
            <a:off x="5906352" y="4272482"/>
            <a:ext cx="1595592" cy="161733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FA96A4E-08D1-4C7E-8F33-19F06F2C1DBD}"/>
              </a:ext>
            </a:extLst>
          </p:cNvPr>
          <p:cNvCxnSpPr>
            <a:cxnSpLocks/>
          </p:cNvCxnSpPr>
          <p:nvPr/>
        </p:nvCxnSpPr>
        <p:spPr>
          <a:xfrm>
            <a:off x="5123329" y="2702859"/>
            <a:ext cx="2378615" cy="1569623"/>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E867B434-1A7D-40CF-975D-86F3412127D3}"/>
              </a:ext>
            </a:extLst>
          </p:cNvPr>
          <p:cNvCxnSpPr>
            <a:cxnSpLocks/>
          </p:cNvCxnSpPr>
          <p:nvPr/>
        </p:nvCxnSpPr>
        <p:spPr>
          <a:xfrm flipV="1">
            <a:off x="5123329" y="1909483"/>
            <a:ext cx="0" cy="446442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D2282725-D5D0-4AE1-A76C-ABF494FC8F51}"/>
              </a:ext>
            </a:extLst>
          </p:cNvPr>
          <p:cNvSpPr/>
          <p:nvPr/>
        </p:nvSpPr>
        <p:spPr>
          <a:xfrm>
            <a:off x="7412960" y="4182035"/>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264B6E53-E4CC-4878-AC79-4EF10AD46076}"/>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1802081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app.doublestruck.eu/content/K2_REAS/HTML/Q/Q03A07_files/image001.jpg">
            <a:extLst>
              <a:ext uri="{FF2B5EF4-FFF2-40B4-BE49-F238E27FC236}">
                <a16:creationId xmlns:a16="http://schemas.microsoft.com/office/drawing/2014/main" id="{9AFDF1DA-8508-4F54-8F7C-2F729E52D33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261259" y="1077218"/>
            <a:ext cx="5384165" cy="5408963"/>
          </a:xfrm>
          <a:prstGeom prst="rect">
            <a:avLst/>
          </a:prstGeom>
          <a:noFill/>
          <a:ln>
            <a:noFill/>
          </a:ln>
        </p:spPr>
      </p:pic>
      <p:sp>
        <p:nvSpPr>
          <p:cNvPr id="2" name="Rectangle 1">
            <a:extLst>
              <a:ext uri="{FF2B5EF4-FFF2-40B4-BE49-F238E27FC236}">
                <a16:creationId xmlns:a16="http://schemas.microsoft.com/office/drawing/2014/main" id="{EEE30DA8-95C8-4A07-9EBA-A38AF7FC51C1}"/>
              </a:ext>
            </a:extLst>
          </p:cNvPr>
          <p:cNvSpPr/>
          <p:nvPr/>
        </p:nvSpPr>
        <p:spPr>
          <a:xfrm>
            <a:off x="103032" y="51516"/>
            <a:ext cx="12192000" cy="1077218"/>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Here is a grid with eight squares shaded in.</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Shade in two more squares to make a symmetrical pattern.</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4" name="Straight Connector 3">
            <a:extLst>
              <a:ext uri="{FF2B5EF4-FFF2-40B4-BE49-F238E27FC236}">
                <a16:creationId xmlns:a16="http://schemas.microsoft.com/office/drawing/2014/main" id="{44CDE155-5CA5-4419-8A56-E186C5E65374}"/>
              </a:ext>
            </a:extLst>
          </p:cNvPr>
          <p:cNvCxnSpPr>
            <a:cxnSpLocks/>
          </p:cNvCxnSpPr>
          <p:nvPr/>
        </p:nvCxnSpPr>
        <p:spPr>
          <a:xfrm>
            <a:off x="5994480" y="1077218"/>
            <a:ext cx="0" cy="558025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4E20B57B-1C00-4468-BD06-8A3F4F4F653B}"/>
              </a:ext>
            </a:extLst>
          </p:cNvPr>
          <p:cNvSpPr/>
          <p:nvPr/>
        </p:nvSpPr>
        <p:spPr>
          <a:xfrm>
            <a:off x="4936585" y="4949693"/>
            <a:ext cx="1260936" cy="707886"/>
          </a:xfrm>
          <a:prstGeom prst="rect">
            <a:avLst/>
          </a:prstGeom>
        </p:spPr>
        <p:txBody>
          <a:bodyPr wrap="squar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7" name="Rectangle 6">
            <a:extLst>
              <a:ext uri="{FF2B5EF4-FFF2-40B4-BE49-F238E27FC236}">
                <a16:creationId xmlns:a16="http://schemas.microsoft.com/office/drawing/2014/main" id="{76BEA830-CE01-4012-8FE3-FF03016553A8}"/>
              </a:ext>
            </a:extLst>
          </p:cNvPr>
          <p:cNvSpPr/>
          <p:nvPr/>
        </p:nvSpPr>
        <p:spPr>
          <a:xfrm>
            <a:off x="6421908" y="4949693"/>
            <a:ext cx="1260936" cy="707886"/>
          </a:xfrm>
          <a:prstGeom prst="rect">
            <a:avLst/>
          </a:prstGeom>
        </p:spPr>
        <p:txBody>
          <a:bodyPr wrap="squar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8" name="Rectangle 7">
            <a:extLst>
              <a:ext uri="{FF2B5EF4-FFF2-40B4-BE49-F238E27FC236}">
                <a16:creationId xmlns:a16="http://schemas.microsoft.com/office/drawing/2014/main" id="{A5827AC3-E8AE-4806-A11D-FD76D6074D1A}"/>
              </a:ext>
            </a:extLst>
          </p:cNvPr>
          <p:cNvSpPr/>
          <p:nvPr/>
        </p:nvSpPr>
        <p:spPr>
          <a:xfrm>
            <a:off x="4166932" y="4199305"/>
            <a:ext cx="1260936" cy="707886"/>
          </a:xfrm>
          <a:prstGeom prst="rect">
            <a:avLst/>
          </a:prstGeom>
        </p:spPr>
        <p:txBody>
          <a:bodyPr wrap="squar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9" name="Rectangle 8">
            <a:extLst>
              <a:ext uri="{FF2B5EF4-FFF2-40B4-BE49-F238E27FC236}">
                <a16:creationId xmlns:a16="http://schemas.microsoft.com/office/drawing/2014/main" id="{9EA5A745-BA7B-4CCF-B872-45EBF572CEAE}"/>
              </a:ext>
            </a:extLst>
          </p:cNvPr>
          <p:cNvSpPr/>
          <p:nvPr/>
        </p:nvSpPr>
        <p:spPr>
          <a:xfrm>
            <a:off x="7175436" y="4183263"/>
            <a:ext cx="1260936" cy="707886"/>
          </a:xfrm>
          <a:prstGeom prst="rect">
            <a:avLst/>
          </a:prstGeom>
        </p:spPr>
        <p:txBody>
          <a:bodyPr wrap="squar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10" name="Rectangle 9">
            <a:extLst>
              <a:ext uri="{FF2B5EF4-FFF2-40B4-BE49-F238E27FC236}">
                <a16:creationId xmlns:a16="http://schemas.microsoft.com/office/drawing/2014/main" id="{05AC290A-198A-41AD-AE0C-36339C8F1DF8}"/>
              </a:ext>
            </a:extLst>
          </p:cNvPr>
          <p:cNvSpPr/>
          <p:nvPr/>
        </p:nvSpPr>
        <p:spPr>
          <a:xfrm>
            <a:off x="3415060" y="3442105"/>
            <a:ext cx="1260936" cy="707886"/>
          </a:xfrm>
          <a:prstGeom prst="rect">
            <a:avLst/>
          </a:prstGeom>
        </p:spPr>
        <p:txBody>
          <a:bodyPr wrap="squar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11" name="Rectangle 10">
            <a:extLst>
              <a:ext uri="{FF2B5EF4-FFF2-40B4-BE49-F238E27FC236}">
                <a16:creationId xmlns:a16="http://schemas.microsoft.com/office/drawing/2014/main" id="{3A0B8F3B-D31B-4A7B-8B20-576955EFB7F1}"/>
              </a:ext>
            </a:extLst>
          </p:cNvPr>
          <p:cNvSpPr/>
          <p:nvPr/>
        </p:nvSpPr>
        <p:spPr>
          <a:xfrm>
            <a:off x="7905789" y="3443293"/>
            <a:ext cx="1260936" cy="707886"/>
          </a:xfrm>
          <a:prstGeom prst="rect">
            <a:avLst/>
          </a:prstGeom>
        </p:spPr>
        <p:txBody>
          <a:bodyPr wrap="squar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12" name="Rectangle 11">
            <a:extLst>
              <a:ext uri="{FF2B5EF4-FFF2-40B4-BE49-F238E27FC236}">
                <a16:creationId xmlns:a16="http://schemas.microsoft.com/office/drawing/2014/main" id="{37FD0F9C-B955-4420-8F08-A0B52FE5F495}"/>
              </a:ext>
            </a:extLst>
          </p:cNvPr>
          <p:cNvSpPr/>
          <p:nvPr/>
        </p:nvSpPr>
        <p:spPr>
          <a:xfrm>
            <a:off x="6394274" y="3435573"/>
            <a:ext cx="713452" cy="7411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13" name="Rectangle 12">
            <a:extLst>
              <a:ext uri="{FF2B5EF4-FFF2-40B4-BE49-F238E27FC236}">
                <a16:creationId xmlns:a16="http://schemas.microsoft.com/office/drawing/2014/main" id="{DC3FAC69-66EA-46D7-985D-C59869322FA3}"/>
              </a:ext>
            </a:extLst>
          </p:cNvPr>
          <p:cNvSpPr/>
          <p:nvPr/>
        </p:nvSpPr>
        <p:spPr>
          <a:xfrm>
            <a:off x="4138536" y="2688995"/>
            <a:ext cx="746069" cy="7411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57BBDDAA-BED1-4B69-B111-3D80C598441D}"/>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2172882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animBg="1"/>
      <p:bldP spid="13" grpId="0" animBg="1"/>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app.doublestruck.eu/content/K2_REAS/HTML/Q/Q08B13_files/image002.jpg">
            <a:extLst>
              <a:ext uri="{FF2B5EF4-FFF2-40B4-BE49-F238E27FC236}">
                <a16:creationId xmlns:a16="http://schemas.microsoft.com/office/drawing/2014/main" id="{E4027619-8A3F-48F8-84F3-DC16EF71E634}"/>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53516" y="1276847"/>
            <a:ext cx="5022166" cy="5022166"/>
          </a:xfrm>
          <a:prstGeom prst="rect">
            <a:avLst/>
          </a:prstGeom>
          <a:noFill/>
          <a:ln>
            <a:noFill/>
          </a:ln>
        </p:spPr>
      </p:pic>
      <p:sp>
        <p:nvSpPr>
          <p:cNvPr id="3" name="Rectangle 2">
            <a:extLst>
              <a:ext uri="{FF2B5EF4-FFF2-40B4-BE49-F238E27FC236}">
                <a16:creationId xmlns:a16="http://schemas.microsoft.com/office/drawing/2014/main" id="{F58A603A-67B5-403B-8FCE-D9BA0AFC8D06}"/>
              </a:ext>
            </a:extLst>
          </p:cNvPr>
          <p:cNvSpPr/>
          <p:nvPr/>
        </p:nvSpPr>
        <p:spPr>
          <a:xfrm>
            <a:off x="103032" y="38637"/>
            <a:ext cx="12192000" cy="1077218"/>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Draw two more circles on this grid to make a design that has a line of symmetry.</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Oval 3">
            <a:extLst>
              <a:ext uri="{FF2B5EF4-FFF2-40B4-BE49-F238E27FC236}">
                <a16:creationId xmlns:a16="http://schemas.microsoft.com/office/drawing/2014/main" id="{BB508AB0-F70E-4E09-BC37-99535BE47954}"/>
              </a:ext>
            </a:extLst>
          </p:cNvPr>
          <p:cNvSpPr/>
          <p:nvPr/>
        </p:nvSpPr>
        <p:spPr>
          <a:xfrm>
            <a:off x="4694257" y="4479201"/>
            <a:ext cx="571206" cy="558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Connector 4">
            <a:extLst>
              <a:ext uri="{FF2B5EF4-FFF2-40B4-BE49-F238E27FC236}">
                <a16:creationId xmlns:a16="http://schemas.microsoft.com/office/drawing/2014/main" id="{2AEFC7BC-6BE3-4D3B-A420-66D3748B4130}"/>
              </a:ext>
            </a:extLst>
          </p:cNvPr>
          <p:cNvCxnSpPr>
            <a:cxnSpLocks/>
          </p:cNvCxnSpPr>
          <p:nvPr/>
        </p:nvCxnSpPr>
        <p:spPr>
          <a:xfrm>
            <a:off x="2797660" y="3763107"/>
            <a:ext cx="6368848"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291FBD93-F076-4E6C-9D48-B673E2338C5B}"/>
              </a:ext>
            </a:extLst>
          </p:cNvPr>
          <p:cNvSpPr/>
          <p:nvPr/>
        </p:nvSpPr>
        <p:spPr>
          <a:xfrm>
            <a:off x="3693107" y="5447527"/>
            <a:ext cx="571206" cy="558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51E8265-5EC5-4F59-ACAB-F1C1F29349A5}"/>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3446950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app.doublestruck.eu/content/K2_REAS/HTML/Q/Q08B13_files/image002.jpg">
            <a:extLst>
              <a:ext uri="{FF2B5EF4-FFF2-40B4-BE49-F238E27FC236}">
                <a16:creationId xmlns:a16="http://schemas.microsoft.com/office/drawing/2014/main" id="{E4027619-8A3F-48F8-84F3-DC16EF71E634}"/>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53516" y="1276847"/>
            <a:ext cx="5022166" cy="5022166"/>
          </a:xfrm>
          <a:prstGeom prst="rect">
            <a:avLst/>
          </a:prstGeom>
          <a:noFill/>
          <a:ln>
            <a:noFill/>
          </a:ln>
        </p:spPr>
      </p:pic>
      <p:sp>
        <p:nvSpPr>
          <p:cNvPr id="3" name="Rectangle 2">
            <a:extLst>
              <a:ext uri="{FF2B5EF4-FFF2-40B4-BE49-F238E27FC236}">
                <a16:creationId xmlns:a16="http://schemas.microsoft.com/office/drawing/2014/main" id="{F58A603A-67B5-403B-8FCE-D9BA0AFC8D06}"/>
              </a:ext>
            </a:extLst>
          </p:cNvPr>
          <p:cNvSpPr/>
          <p:nvPr/>
        </p:nvSpPr>
        <p:spPr>
          <a:xfrm>
            <a:off x="103032" y="38637"/>
            <a:ext cx="12192000" cy="1077218"/>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Draw two more circles on this grid to make a design that has a line of symmetry.</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4" name="Straight Connector 3">
            <a:extLst>
              <a:ext uri="{FF2B5EF4-FFF2-40B4-BE49-F238E27FC236}">
                <a16:creationId xmlns:a16="http://schemas.microsoft.com/office/drawing/2014/main" id="{C5C6AE2F-9689-41F4-A659-84A280BB2C1A}"/>
              </a:ext>
            </a:extLst>
          </p:cNvPr>
          <p:cNvCxnSpPr>
            <a:cxnSpLocks/>
          </p:cNvCxnSpPr>
          <p:nvPr/>
        </p:nvCxnSpPr>
        <p:spPr>
          <a:xfrm>
            <a:off x="3453516" y="1276847"/>
            <a:ext cx="5022166" cy="502216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483A0705-E91E-4CFC-8EE2-70B4EECD45A4}"/>
              </a:ext>
            </a:extLst>
          </p:cNvPr>
          <p:cNvSpPr/>
          <p:nvPr/>
        </p:nvSpPr>
        <p:spPr>
          <a:xfrm>
            <a:off x="5678996" y="4465133"/>
            <a:ext cx="571206" cy="558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8A984A12-3AE8-48B3-8C78-45B47E246E05}"/>
              </a:ext>
            </a:extLst>
          </p:cNvPr>
          <p:cNvSpPr/>
          <p:nvPr/>
        </p:nvSpPr>
        <p:spPr>
          <a:xfrm>
            <a:off x="5678996" y="5496745"/>
            <a:ext cx="571206" cy="558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9E4E0AB1-A970-4F19-B75C-D2DA6DF60EB9}"/>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1225172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app.doublestruck.eu/content/K2_REAS/HTML/Q/Q01B03_files/image002.jpg">
            <a:extLst>
              <a:ext uri="{FF2B5EF4-FFF2-40B4-BE49-F238E27FC236}">
                <a16:creationId xmlns:a16="http://schemas.microsoft.com/office/drawing/2014/main" id="{F60DBBFD-7A96-4349-B532-77875DDDE4E4}"/>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917" y="520471"/>
            <a:ext cx="6481943" cy="6173355"/>
          </a:xfrm>
          <a:prstGeom prst="rect">
            <a:avLst/>
          </a:prstGeom>
          <a:noFill/>
          <a:ln>
            <a:noFill/>
          </a:ln>
        </p:spPr>
      </p:pic>
      <p:sp>
        <p:nvSpPr>
          <p:cNvPr id="2" name="Rectangle 1">
            <a:extLst>
              <a:ext uri="{FF2B5EF4-FFF2-40B4-BE49-F238E27FC236}">
                <a16:creationId xmlns:a16="http://schemas.microsoft.com/office/drawing/2014/main" id="{0EEC7F48-8227-4EB1-82B2-5FDC0CB42D68}"/>
              </a:ext>
            </a:extLst>
          </p:cNvPr>
          <p:cNvSpPr/>
          <p:nvPr/>
        </p:nvSpPr>
        <p:spPr>
          <a:xfrm>
            <a:off x="103032" y="51516"/>
            <a:ext cx="11758411" cy="1077218"/>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Shade in two more squares to make this design symmetrical about the mirror line.</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9C8F933C-8332-4978-8F25-8EFB0243DCA2}"/>
              </a:ext>
            </a:extLst>
          </p:cNvPr>
          <p:cNvSpPr/>
          <p:nvPr/>
        </p:nvSpPr>
        <p:spPr>
          <a:xfrm>
            <a:off x="6455419" y="2839191"/>
            <a:ext cx="627307" cy="707886"/>
          </a:xfrm>
          <a:prstGeom prst="rect">
            <a:avLst/>
          </a:prstGeom>
        </p:spPr>
        <p:txBody>
          <a:bodyPr wrap="squar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5" name="Rectangle 4">
            <a:extLst>
              <a:ext uri="{FF2B5EF4-FFF2-40B4-BE49-F238E27FC236}">
                <a16:creationId xmlns:a16="http://schemas.microsoft.com/office/drawing/2014/main" id="{3203D90C-5297-46DD-B449-DDF13FF31044}"/>
              </a:ext>
            </a:extLst>
          </p:cNvPr>
          <p:cNvSpPr/>
          <p:nvPr/>
        </p:nvSpPr>
        <p:spPr>
          <a:xfrm>
            <a:off x="6812984" y="3222209"/>
            <a:ext cx="627307" cy="707886"/>
          </a:xfrm>
          <a:prstGeom prst="rect">
            <a:avLst/>
          </a:prstGeom>
        </p:spPr>
        <p:txBody>
          <a:bodyPr wrap="squar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6" name="Rectangle 5">
            <a:extLst>
              <a:ext uri="{FF2B5EF4-FFF2-40B4-BE49-F238E27FC236}">
                <a16:creationId xmlns:a16="http://schemas.microsoft.com/office/drawing/2014/main" id="{5893B11D-BF42-42A4-919D-222D6F70D14C}"/>
              </a:ext>
            </a:extLst>
          </p:cNvPr>
          <p:cNvSpPr/>
          <p:nvPr/>
        </p:nvSpPr>
        <p:spPr>
          <a:xfrm>
            <a:off x="7440291" y="2899316"/>
            <a:ext cx="954347" cy="9590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7" name="Rectangle 6">
            <a:extLst>
              <a:ext uri="{FF2B5EF4-FFF2-40B4-BE49-F238E27FC236}">
                <a16:creationId xmlns:a16="http://schemas.microsoft.com/office/drawing/2014/main" id="{9B944A89-329A-4FCF-B105-EF7135C89136}"/>
              </a:ext>
            </a:extLst>
          </p:cNvPr>
          <p:cNvSpPr/>
          <p:nvPr/>
        </p:nvSpPr>
        <p:spPr>
          <a:xfrm>
            <a:off x="6626113" y="2102230"/>
            <a:ext cx="627307" cy="707886"/>
          </a:xfrm>
          <a:prstGeom prst="rect">
            <a:avLst/>
          </a:prstGeom>
        </p:spPr>
        <p:txBody>
          <a:bodyPr wrap="squar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8" name="Rectangle 7">
            <a:extLst>
              <a:ext uri="{FF2B5EF4-FFF2-40B4-BE49-F238E27FC236}">
                <a16:creationId xmlns:a16="http://schemas.microsoft.com/office/drawing/2014/main" id="{E55B15B9-0706-4DA5-A955-03021D2ADA73}"/>
              </a:ext>
            </a:extLst>
          </p:cNvPr>
          <p:cNvSpPr/>
          <p:nvPr/>
        </p:nvSpPr>
        <p:spPr>
          <a:xfrm>
            <a:off x="7603810" y="3075057"/>
            <a:ext cx="627307" cy="707886"/>
          </a:xfrm>
          <a:prstGeom prst="rect">
            <a:avLst/>
          </a:prstGeom>
        </p:spPr>
        <p:txBody>
          <a:bodyPr wrap="squar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9" name="Rectangle 8">
            <a:extLst>
              <a:ext uri="{FF2B5EF4-FFF2-40B4-BE49-F238E27FC236}">
                <a16:creationId xmlns:a16="http://schemas.microsoft.com/office/drawing/2014/main" id="{06FF599A-6603-48F5-9EA3-F13D41D2FD73}"/>
              </a:ext>
            </a:extLst>
          </p:cNvPr>
          <p:cNvSpPr/>
          <p:nvPr/>
        </p:nvSpPr>
        <p:spPr>
          <a:xfrm>
            <a:off x="7440291" y="3858321"/>
            <a:ext cx="954347" cy="9590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10" name="Rectangle 9">
            <a:extLst>
              <a:ext uri="{FF2B5EF4-FFF2-40B4-BE49-F238E27FC236}">
                <a16:creationId xmlns:a16="http://schemas.microsoft.com/office/drawing/2014/main" id="{204985F6-8C7E-4162-B7E2-505613D6B74A}"/>
              </a:ext>
            </a:extLst>
          </p:cNvPr>
          <p:cNvSpPr/>
          <p:nvPr/>
        </p:nvSpPr>
        <p:spPr>
          <a:xfrm>
            <a:off x="5670475" y="2089652"/>
            <a:ext cx="627307" cy="707886"/>
          </a:xfrm>
          <a:prstGeom prst="rect">
            <a:avLst/>
          </a:prstGeom>
        </p:spPr>
        <p:txBody>
          <a:bodyPr wrap="squar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11" name="Rectangle 10">
            <a:extLst>
              <a:ext uri="{FF2B5EF4-FFF2-40B4-BE49-F238E27FC236}">
                <a16:creationId xmlns:a16="http://schemas.microsoft.com/office/drawing/2014/main" id="{3317619D-3667-4BAE-94CF-AE8ED2762214}"/>
              </a:ext>
            </a:extLst>
          </p:cNvPr>
          <p:cNvSpPr/>
          <p:nvPr/>
        </p:nvSpPr>
        <p:spPr>
          <a:xfrm>
            <a:off x="7606576" y="4034062"/>
            <a:ext cx="627307" cy="707886"/>
          </a:xfrm>
          <a:prstGeom prst="rect">
            <a:avLst/>
          </a:prstGeom>
        </p:spPr>
        <p:txBody>
          <a:bodyPr wrap="square">
            <a:spAutoFit/>
          </a:bodyPr>
          <a:lstStyle/>
          <a:p>
            <a:r>
              <a:rPr lang="en-GB" sz="4000" b="1" dirty="0">
                <a:solidFill>
                  <a:srgbClr val="FF0000"/>
                </a:solidFill>
                <a:latin typeface="MS Mincho" panose="02020609040205080304" pitchFamily="49" charset="-128"/>
                <a:ea typeface="MS Mincho" panose="02020609040205080304" pitchFamily="49" charset="-128"/>
              </a:rPr>
              <a:t>✓</a:t>
            </a:r>
            <a:endParaRPr lang="en-GB" sz="4000" b="1" dirty="0">
              <a:solidFill>
                <a:srgbClr val="FF0000"/>
              </a:solidFill>
            </a:endParaRPr>
          </a:p>
        </p:txBody>
      </p:sp>
      <p:sp>
        <p:nvSpPr>
          <p:cNvPr id="12" name="Rectangle 11">
            <a:extLst>
              <a:ext uri="{FF2B5EF4-FFF2-40B4-BE49-F238E27FC236}">
                <a16:creationId xmlns:a16="http://schemas.microsoft.com/office/drawing/2014/main" id="{F8A8190F-A93D-495D-8584-949A7FF3E242}"/>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1540788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p:bldP spid="8" grpId="0"/>
      <p:bldP spid="9" grpId="0" animBg="1"/>
      <p:bldP spid="10" grpId="0"/>
      <p:bldP spid="11" grpId="0"/>
    </p:bld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app.doublestruck.eu/content/K2_REAS/HTML/Q/Q01B03_files/image002.jpg">
            <a:extLst>
              <a:ext uri="{FF2B5EF4-FFF2-40B4-BE49-F238E27FC236}">
                <a16:creationId xmlns:a16="http://schemas.microsoft.com/office/drawing/2014/main" id="{6B64F245-C0B6-4448-AE00-70615AE4EB8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917" y="520471"/>
            <a:ext cx="6481943" cy="6173355"/>
          </a:xfrm>
          <a:prstGeom prst="rect">
            <a:avLst/>
          </a:prstGeom>
          <a:noFill/>
          <a:ln>
            <a:noFill/>
          </a:ln>
        </p:spPr>
      </p:pic>
      <p:sp>
        <p:nvSpPr>
          <p:cNvPr id="5" name="Rectangle 4">
            <a:extLst>
              <a:ext uri="{FF2B5EF4-FFF2-40B4-BE49-F238E27FC236}">
                <a16:creationId xmlns:a16="http://schemas.microsoft.com/office/drawing/2014/main" id="{52A4F079-5ADB-4E62-81F0-7C445465B39F}"/>
              </a:ext>
            </a:extLst>
          </p:cNvPr>
          <p:cNvSpPr/>
          <p:nvPr/>
        </p:nvSpPr>
        <p:spPr>
          <a:xfrm rot="2700000">
            <a:off x="6888215" y="2025509"/>
            <a:ext cx="954347" cy="9590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AE1A3A38-425C-48E5-9D77-39FBF4B99EAA}"/>
              </a:ext>
            </a:extLst>
          </p:cNvPr>
          <p:cNvSpPr/>
          <p:nvPr/>
        </p:nvSpPr>
        <p:spPr>
          <a:xfrm rot="2700000">
            <a:off x="7564687" y="2701983"/>
            <a:ext cx="954347" cy="9590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58A95C29-9FC1-45A4-B054-364AF2B9D954}"/>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126717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700000">
                                      <p:cBhvr>
                                        <p:cTn id="6" dur="2000" fill="hold"/>
                                        <p:tgtEl>
                                          <p:spTgt spid="4"/>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2C9FBF-CBBC-4001-A3F8-47561EEDF506}"/>
              </a:ext>
            </a:extLst>
          </p:cNvPr>
          <p:cNvSpPr/>
          <p:nvPr/>
        </p:nvSpPr>
        <p:spPr>
          <a:xfrm>
            <a:off x="103032" y="51516"/>
            <a:ext cx="5086350" cy="2062103"/>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Shade two squares and one triangle to make this design symmetrical about the mirror line.</a:t>
            </a:r>
            <a:endParaRPr lang="en-GB" sz="3200" b="1" dirty="0">
              <a:latin typeface="Calibri" panose="020F0502020204030204" pitchFamily="34" charset="0"/>
            </a:endParaRPr>
          </a:p>
        </p:txBody>
      </p:sp>
      <p:pic>
        <p:nvPicPr>
          <p:cNvPr id="3" name="Picture 2" descr="https://app.doublestruck.eu/content/K2_REAS/HTML/Q/Q11A10_files/image002.jpg">
            <a:extLst>
              <a:ext uri="{FF2B5EF4-FFF2-40B4-BE49-F238E27FC236}">
                <a16:creationId xmlns:a16="http://schemas.microsoft.com/office/drawing/2014/main" id="{A65E51FA-77E7-4FFD-9344-A0424FA8DE0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353050" y="171450"/>
            <a:ext cx="6674800" cy="6248400"/>
          </a:xfrm>
          <a:prstGeom prst="rect">
            <a:avLst/>
          </a:prstGeom>
          <a:noFill/>
          <a:ln>
            <a:noFill/>
          </a:ln>
        </p:spPr>
      </p:pic>
      <p:sp>
        <p:nvSpPr>
          <p:cNvPr id="4" name="Rectangle 3">
            <a:extLst>
              <a:ext uri="{FF2B5EF4-FFF2-40B4-BE49-F238E27FC236}">
                <a16:creationId xmlns:a16="http://schemas.microsoft.com/office/drawing/2014/main" id="{944C963C-4747-4FD8-BD6C-2241780E3826}"/>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5" name="Flowchart: Process 4">
            <a:extLst>
              <a:ext uri="{FF2B5EF4-FFF2-40B4-BE49-F238E27FC236}">
                <a16:creationId xmlns:a16="http://schemas.microsoft.com/office/drawing/2014/main" id="{8CB394CD-D38A-474E-8188-9CF03939DF72}"/>
              </a:ext>
            </a:extLst>
          </p:cNvPr>
          <p:cNvSpPr/>
          <p:nvPr/>
        </p:nvSpPr>
        <p:spPr>
          <a:xfrm>
            <a:off x="9405257" y="2792186"/>
            <a:ext cx="636814" cy="636814"/>
          </a:xfrm>
          <a:prstGeom prst="flowChartProcess">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lowchart: Process 5">
            <a:extLst>
              <a:ext uri="{FF2B5EF4-FFF2-40B4-BE49-F238E27FC236}">
                <a16:creationId xmlns:a16="http://schemas.microsoft.com/office/drawing/2014/main" id="{CCA1918B-876A-4E39-8A05-82FA0F1E890D}"/>
              </a:ext>
            </a:extLst>
          </p:cNvPr>
          <p:cNvSpPr/>
          <p:nvPr/>
        </p:nvSpPr>
        <p:spPr>
          <a:xfrm>
            <a:off x="8779824" y="2185356"/>
            <a:ext cx="636814" cy="636814"/>
          </a:xfrm>
          <a:prstGeom prst="flowChartProcess">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lowchart: Process 6">
            <a:extLst>
              <a:ext uri="{FF2B5EF4-FFF2-40B4-BE49-F238E27FC236}">
                <a16:creationId xmlns:a16="http://schemas.microsoft.com/office/drawing/2014/main" id="{06EA9AA2-3A4B-4FDD-9A59-949BADB04E62}"/>
              </a:ext>
            </a:extLst>
          </p:cNvPr>
          <p:cNvSpPr/>
          <p:nvPr/>
        </p:nvSpPr>
        <p:spPr>
          <a:xfrm>
            <a:off x="8779824" y="1572984"/>
            <a:ext cx="636814" cy="636814"/>
          </a:xfrm>
          <a:prstGeom prst="flowChartProcess">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Flowchart: Process 7">
            <a:extLst>
              <a:ext uri="{FF2B5EF4-FFF2-40B4-BE49-F238E27FC236}">
                <a16:creationId xmlns:a16="http://schemas.microsoft.com/office/drawing/2014/main" id="{3CE6A0F2-1558-4DBB-9507-87D734B690E7}"/>
              </a:ext>
            </a:extLst>
          </p:cNvPr>
          <p:cNvSpPr/>
          <p:nvPr/>
        </p:nvSpPr>
        <p:spPr>
          <a:xfrm>
            <a:off x="10012880" y="2792186"/>
            <a:ext cx="636814" cy="636814"/>
          </a:xfrm>
          <a:prstGeom prst="flowChartProcess">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ight Triangle 8">
            <a:extLst>
              <a:ext uri="{FF2B5EF4-FFF2-40B4-BE49-F238E27FC236}">
                <a16:creationId xmlns:a16="http://schemas.microsoft.com/office/drawing/2014/main" id="{EB09609E-A7ED-4B1B-A19D-ABAABC0CD5B4}"/>
              </a:ext>
            </a:extLst>
          </p:cNvPr>
          <p:cNvSpPr/>
          <p:nvPr/>
        </p:nvSpPr>
        <p:spPr>
          <a:xfrm rot="10800000" flipH="1">
            <a:off x="9416341" y="3429000"/>
            <a:ext cx="607622" cy="606830"/>
          </a:xfrm>
          <a:prstGeom prst="r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25222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2C9FBF-CBBC-4001-A3F8-47561EEDF506}"/>
              </a:ext>
            </a:extLst>
          </p:cNvPr>
          <p:cNvSpPr/>
          <p:nvPr/>
        </p:nvSpPr>
        <p:spPr>
          <a:xfrm>
            <a:off x="103032" y="51516"/>
            <a:ext cx="5086350" cy="2062103"/>
          </a:xfrm>
          <a:prstGeom prst="rect">
            <a:avLst/>
          </a:prstGeom>
        </p:spPr>
        <p:txBody>
          <a:bodyPr wrap="square">
            <a:spAutoFit/>
          </a:bodyPr>
          <a:lstStyle/>
          <a:p>
            <a:r>
              <a:rPr lang="en-GB" sz="3200" b="1" dirty="0">
                <a:latin typeface="Calibri" panose="020F0502020204030204" pitchFamily="34" charset="0"/>
                <a:ea typeface="Calibri" panose="020F0502020204030204" pitchFamily="34" charset="0"/>
                <a:cs typeface="Times New Roman" panose="02020603050405020304" pitchFamily="18" charset="0"/>
              </a:rPr>
              <a:t>Shade two squares and one triangle to make this design symmetrical about the mirror line.</a:t>
            </a:r>
            <a:endParaRPr lang="en-GB" sz="3200" b="1" dirty="0">
              <a:latin typeface="Calibri" panose="020F0502020204030204" pitchFamily="34" charset="0"/>
            </a:endParaRPr>
          </a:p>
        </p:txBody>
      </p:sp>
      <p:pic>
        <p:nvPicPr>
          <p:cNvPr id="3" name="Picture 2" descr="https://app.doublestruck.eu/content/K2_REAS/HTML/Q/Q11A10_files/image002.jpg">
            <a:extLst>
              <a:ext uri="{FF2B5EF4-FFF2-40B4-BE49-F238E27FC236}">
                <a16:creationId xmlns:a16="http://schemas.microsoft.com/office/drawing/2014/main" id="{A65E51FA-77E7-4FFD-9344-A0424FA8DE0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353050" y="171450"/>
            <a:ext cx="6674800" cy="6248400"/>
          </a:xfrm>
          <a:prstGeom prst="rect">
            <a:avLst/>
          </a:prstGeom>
          <a:noFill/>
          <a:ln>
            <a:noFill/>
          </a:ln>
        </p:spPr>
      </p:pic>
      <p:sp>
        <p:nvSpPr>
          <p:cNvPr id="4" name="Rectangle 3">
            <a:extLst>
              <a:ext uri="{FF2B5EF4-FFF2-40B4-BE49-F238E27FC236}">
                <a16:creationId xmlns:a16="http://schemas.microsoft.com/office/drawing/2014/main" id="{944C963C-4747-4FD8-BD6C-2241780E3826}"/>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10" name="Flowchart: Process 9">
            <a:extLst>
              <a:ext uri="{FF2B5EF4-FFF2-40B4-BE49-F238E27FC236}">
                <a16:creationId xmlns:a16="http://schemas.microsoft.com/office/drawing/2014/main" id="{8B25E4B5-CF62-4280-8BD2-91E920F0DD66}"/>
              </a:ext>
            </a:extLst>
          </p:cNvPr>
          <p:cNvSpPr/>
          <p:nvPr/>
        </p:nvSpPr>
        <p:spPr>
          <a:xfrm rot="18887225">
            <a:off x="9418232" y="1689703"/>
            <a:ext cx="636814" cy="636814"/>
          </a:xfrm>
          <a:prstGeom prst="flowChartProcess">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lowchart: Process 10">
            <a:extLst>
              <a:ext uri="{FF2B5EF4-FFF2-40B4-BE49-F238E27FC236}">
                <a16:creationId xmlns:a16="http://schemas.microsoft.com/office/drawing/2014/main" id="{4D7B6E05-09AF-4E28-B235-1CCD08208DC6}"/>
              </a:ext>
            </a:extLst>
          </p:cNvPr>
          <p:cNvSpPr/>
          <p:nvPr/>
        </p:nvSpPr>
        <p:spPr>
          <a:xfrm rot="18887225">
            <a:off x="8967939" y="2139996"/>
            <a:ext cx="636814" cy="636814"/>
          </a:xfrm>
          <a:prstGeom prst="flowChartProcess">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ight Triangle 12">
            <a:extLst>
              <a:ext uri="{FF2B5EF4-FFF2-40B4-BE49-F238E27FC236}">
                <a16:creationId xmlns:a16="http://schemas.microsoft.com/office/drawing/2014/main" id="{47676C70-F6D6-4411-8327-D00A7526DA92}"/>
              </a:ext>
            </a:extLst>
          </p:cNvPr>
          <p:cNvSpPr/>
          <p:nvPr/>
        </p:nvSpPr>
        <p:spPr>
          <a:xfrm rot="8078180" flipH="1">
            <a:off x="9424776" y="2594012"/>
            <a:ext cx="607622" cy="606830"/>
          </a:xfrm>
          <a:prstGeom prst="r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75272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700000">
                                      <p:cBhvr>
                                        <p:cTn id="6" dur="2000" fill="hold"/>
                                        <p:tgtEl>
                                          <p:spTgt spid="3"/>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Draw the reflection of a shape in a diagonal mirror line</a:t>
            </a:r>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2882931459"/>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5220B259-D3D0-4D8C-8EE1-D372ED886302}"/>
              </a:ext>
            </a:extLst>
          </p:cNvPr>
          <p:cNvSpPr/>
          <p:nvPr/>
        </p:nvSpPr>
        <p:spPr>
          <a:xfrm>
            <a:off x="56123" y="50000"/>
            <a:ext cx="11676531" cy="1077218"/>
          </a:xfrm>
          <a:prstGeom prst="rect">
            <a:avLst/>
          </a:prstGeom>
        </p:spPr>
        <p:txBody>
          <a:bodyPr wrap="square">
            <a:spAutoFit/>
          </a:bodyPr>
          <a:lstStyle/>
          <a:p>
            <a:r>
              <a:rPr lang="en-US" sz="3200" b="1" dirty="0"/>
              <a:t>Here is a shaded shape on a square grid. </a:t>
            </a:r>
          </a:p>
          <a:p>
            <a:r>
              <a:rPr lang="en-US" sz="3200" b="1" dirty="0"/>
              <a:t>Draw the reflection of the shape in the mirror line. </a:t>
            </a:r>
          </a:p>
        </p:txBody>
      </p:sp>
      <p:pic>
        <p:nvPicPr>
          <p:cNvPr id="2" name="Picture 1">
            <a:extLst>
              <a:ext uri="{FF2B5EF4-FFF2-40B4-BE49-F238E27FC236}">
                <a16:creationId xmlns:a16="http://schemas.microsoft.com/office/drawing/2014/main" id="{A14F445A-1AD6-4E9A-B41F-E079196EA793}"/>
              </a:ext>
            </a:extLst>
          </p:cNvPr>
          <p:cNvPicPr>
            <a:picLocks noChangeAspect="1"/>
          </p:cNvPicPr>
          <p:nvPr/>
        </p:nvPicPr>
        <p:blipFill>
          <a:blip r:embed="rId3"/>
          <a:stretch>
            <a:fillRect/>
          </a:stretch>
        </p:blipFill>
        <p:spPr>
          <a:xfrm>
            <a:off x="2170136" y="1127218"/>
            <a:ext cx="5995335" cy="5337838"/>
          </a:xfrm>
          <a:prstGeom prst="rect">
            <a:avLst/>
          </a:prstGeom>
        </p:spPr>
      </p:pic>
      <p:sp>
        <p:nvSpPr>
          <p:cNvPr id="5" name="Flowchart: Process 4">
            <a:extLst>
              <a:ext uri="{FF2B5EF4-FFF2-40B4-BE49-F238E27FC236}">
                <a16:creationId xmlns:a16="http://schemas.microsoft.com/office/drawing/2014/main" id="{3DEE6C2A-BF3D-40FA-9E74-03E28534BA8D}"/>
              </a:ext>
            </a:extLst>
          </p:cNvPr>
          <p:cNvSpPr/>
          <p:nvPr/>
        </p:nvSpPr>
        <p:spPr>
          <a:xfrm rot="2705316">
            <a:off x="5488851" y="3104976"/>
            <a:ext cx="574594" cy="568272"/>
          </a:xfrm>
          <a:prstGeom prst="flowChartProcess">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lowchart: Process 5">
            <a:extLst>
              <a:ext uri="{FF2B5EF4-FFF2-40B4-BE49-F238E27FC236}">
                <a16:creationId xmlns:a16="http://schemas.microsoft.com/office/drawing/2014/main" id="{C660DDED-1B98-4465-8193-D4F9C4ABDC94}"/>
              </a:ext>
            </a:extLst>
          </p:cNvPr>
          <p:cNvSpPr/>
          <p:nvPr/>
        </p:nvSpPr>
        <p:spPr>
          <a:xfrm rot="2705316">
            <a:off x="5889952" y="2703868"/>
            <a:ext cx="574594" cy="568272"/>
          </a:xfrm>
          <a:prstGeom prst="flowChartProcess">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lowchart: Process 6">
            <a:extLst>
              <a:ext uri="{FF2B5EF4-FFF2-40B4-BE49-F238E27FC236}">
                <a16:creationId xmlns:a16="http://schemas.microsoft.com/office/drawing/2014/main" id="{23123DAE-9D8B-472F-B771-3F01C87E956C}"/>
              </a:ext>
            </a:extLst>
          </p:cNvPr>
          <p:cNvSpPr/>
          <p:nvPr/>
        </p:nvSpPr>
        <p:spPr>
          <a:xfrm rot="2705316">
            <a:off x="5491810" y="3910152"/>
            <a:ext cx="574594" cy="568272"/>
          </a:xfrm>
          <a:prstGeom prst="flowChartProcess">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ight Triangle 7">
            <a:extLst>
              <a:ext uri="{FF2B5EF4-FFF2-40B4-BE49-F238E27FC236}">
                <a16:creationId xmlns:a16="http://schemas.microsoft.com/office/drawing/2014/main" id="{279F5D5D-FECA-4158-BFC2-A9784F3BC181}"/>
              </a:ext>
            </a:extLst>
          </p:cNvPr>
          <p:cNvSpPr/>
          <p:nvPr/>
        </p:nvSpPr>
        <p:spPr>
          <a:xfrm rot="8097629" flipV="1">
            <a:off x="5108032" y="3513833"/>
            <a:ext cx="546243" cy="549965"/>
          </a:xfrm>
          <a:prstGeom prst="r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85978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700000">
                                      <p:cBhvr>
                                        <p:cTn id="6" dur="2000" fill="hold"/>
                                        <p:tgtEl>
                                          <p:spTgt spid="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app.doublestruck.eu/content/K2_REAS/HTML/Q/Q03Y3B25_files/image002.jpg">
            <a:extLst>
              <a:ext uri="{FF2B5EF4-FFF2-40B4-BE49-F238E27FC236}">
                <a16:creationId xmlns:a16="http://schemas.microsoft.com/office/drawing/2014/main" id="{60368D87-FD48-4962-ACF1-39C82D089B2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609866" y="772092"/>
            <a:ext cx="6972268" cy="5834281"/>
          </a:xfrm>
          <a:prstGeom prst="rect">
            <a:avLst/>
          </a:prstGeom>
          <a:noFill/>
          <a:ln>
            <a:noFill/>
          </a:ln>
        </p:spPr>
      </p:pic>
      <p:sp>
        <p:nvSpPr>
          <p:cNvPr id="3" name="Rectangle 2">
            <a:extLst>
              <a:ext uri="{FF2B5EF4-FFF2-40B4-BE49-F238E27FC236}">
                <a16:creationId xmlns:a16="http://schemas.microsoft.com/office/drawing/2014/main" id="{BD8D6D89-96C6-42BA-ADAD-2C361584BB6F}"/>
              </a:ext>
            </a:extLst>
          </p:cNvPr>
          <p:cNvSpPr/>
          <p:nvPr/>
        </p:nvSpPr>
        <p:spPr>
          <a:xfrm>
            <a:off x="90153" y="51516"/>
            <a:ext cx="5855449" cy="584775"/>
          </a:xfrm>
          <a:prstGeom prst="rect">
            <a:avLst/>
          </a:prstGeom>
        </p:spPr>
        <p:txBody>
          <a:bodyPr wrap="non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Draw the reflection of this shape.</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10" name="Straight Connector 9">
            <a:extLst>
              <a:ext uri="{FF2B5EF4-FFF2-40B4-BE49-F238E27FC236}">
                <a16:creationId xmlns:a16="http://schemas.microsoft.com/office/drawing/2014/main" id="{C4384FF0-86D5-4439-8585-360FC009C9EB}"/>
              </a:ext>
            </a:extLst>
          </p:cNvPr>
          <p:cNvCxnSpPr>
            <a:cxnSpLocks/>
          </p:cNvCxnSpPr>
          <p:nvPr/>
        </p:nvCxnSpPr>
        <p:spPr>
          <a:xfrm flipH="1">
            <a:off x="4572000" y="5758764"/>
            <a:ext cx="1117444" cy="3757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1115ECF-F0B6-4F45-92C1-91AC13CAE636}"/>
              </a:ext>
            </a:extLst>
          </p:cNvPr>
          <p:cNvCxnSpPr>
            <a:cxnSpLocks/>
          </p:cNvCxnSpPr>
          <p:nvPr/>
        </p:nvCxnSpPr>
        <p:spPr>
          <a:xfrm flipH="1" flipV="1">
            <a:off x="3792838" y="5367494"/>
            <a:ext cx="779162" cy="76702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13A79FD-CCC3-4C9A-B12E-124F4BB02A79}"/>
              </a:ext>
            </a:extLst>
          </p:cNvPr>
          <p:cNvCxnSpPr>
            <a:cxnSpLocks/>
          </p:cNvCxnSpPr>
          <p:nvPr/>
        </p:nvCxnSpPr>
        <p:spPr>
          <a:xfrm flipV="1">
            <a:off x="3833446" y="4286282"/>
            <a:ext cx="348973" cy="108121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6569731-6B8B-4F90-9CC7-BDDBB8F09169}"/>
              </a:ext>
            </a:extLst>
          </p:cNvPr>
          <p:cNvCxnSpPr>
            <a:cxnSpLocks/>
          </p:cNvCxnSpPr>
          <p:nvPr/>
        </p:nvCxnSpPr>
        <p:spPr>
          <a:xfrm flipH="1" flipV="1">
            <a:off x="4182419" y="4245429"/>
            <a:ext cx="1507026" cy="151333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C01A18EB-06CA-40AB-A347-8AA0595E7976}"/>
              </a:ext>
            </a:extLst>
          </p:cNvPr>
          <p:cNvSpPr/>
          <p:nvPr/>
        </p:nvSpPr>
        <p:spPr>
          <a:xfrm>
            <a:off x="5577005" y="5660559"/>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007ABC7B-5C9E-4DBB-93B6-7F0AEB6F115C}"/>
              </a:ext>
            </a:extLst>
          </p:cNvPr>
          <p:cNvSpPr/>
          <p:nvPr/>
        </p:nvSpPr>
        <p:spPr>
          <a:xfrm>
            <a:off x="6726521" y="6044072"/>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81969E19-2CF0-4CA5-964E-830921A82761}"/>
              </a:ext>
            </a:extLst>
          </p:cNvPr>
          <p:cNvSpPr/>
          <p:nvPr/>
        </p:nvSpPr>
        <p:spPr>
          <a:xfrm>
            <a:off x="4490226" y="6044072"/>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59B898A1-727B-4AC4-BE0F-9778C688D5E6}"/>
              </a:ext>
            </a:extLst>
          </p:cNvPr>
          <p:cNvSpPr/>
          <p:nvPr/>
        </p:nvSpPr>
        <p:spPr>
          <a:xfrm>
            <a:off x="7457822" y="5315566"/>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26327E35-286A-4FCE-9E08-B5C5C751161C}"/>
              </a:ext>
            </a:extLst>
          </p:cNvPr>
          <p:cNvSpPr/>
          <p:nvPr/>
        </p:nvSpPr>
        <p:spPr>
          <a:xfrm>
            <a:off x="3725702" y="5315566"/>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C19DBA3C-43F5-4F1F-A761-E2D127BD6713}"/>
              </a:ext>
            </a:extLst>
          </p:cNvPr>
          <p:cNvSpPr/>
          <p:nvPr/>
        </p:nvSpPr>
        <p:spPr>
          <a:xfrm>
            <a:off x="7079679" y="4154982"/>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A5E84941-E57E-430F-8046-6D15589EDDC2}"/>
              </a:ext>
            </a:extLst>
          </p:cNvPr>
          <p:cNvSpPr/>
          <p:nvPr/>
        </p:nvSpPr>
        <p:spPr>
          <a:xfrm>
            <a:off x="4108066" y="4187677"/>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D7519DF6-F673-4ECA-9006-7BB5DD3B3577}"/>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3370732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700000">
                                      <p:cBhvr>
                                        <p:cTn id="6" dur="2000" fill="hold"/>
                                        <p:tgtEl>
                                          <p:spTgt spid="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500"/>
                                        <p:tgtEl>
                                          <p:spTgt spid="10"/>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500"/>
                                        <p:tgtEl>
                                          <p:spTgt spid="12"/>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500"/>
                                        <p:tgtEl>
                                          <p:spTgt spid="14"/>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25" grpId="0" animBg="1"/>
    </p:bld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app.doublestruck.eu/content/K2_REAS/HTML/Q/Q03Y5B13_files/image001.jpg">
            <a:extLst>
              <a:ext uri="{FF2B5EF4-FFF2-40B4-BE49-F238E27FC236}">
                <a16:creationId xmlns:a16="http://schemas.microsoft.com/office/drawing/2014/main" id="{C7384ADA-D58C-4B66-B581-D2D3FBAF429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238750" y="157670"/>
            <a:ext cx="6647621" cy="6542659"/>
          </a:xfrm>
          <a:prstGeom prst="rect">
            <a:avLst/>
          </a:prstGeom>
          <a:noFill/>
          <a:ln>
            <a:noFill/>
          </a:ln>
        </p:spPr>
      </p:pic>
      <p:sp>
        <p:nvSpPr>
          <p:cNvPr id="4" name="Rectangle 3">
            <a:extLst>
              <a:ext uri="{FF2B5EF4-FFF2-40B4-BE49-F238E27FC236}">
                <a16:creationId xmlns:a16="http://schemas.microsoft.com/office/drawing/2014/main" id="{1B76CE31-2E5C-4E12-8BA3-700648830BC7}"/>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2" name="Rectangle 1">
            <a:extLst>
              <a:ext uri="{FF2B5EF4-FFF2-40B4-BE49-F238E27FC236}">
                <a16:creationId xmlns:a16="http://schemas.microsoft.com/office/drawing/2014/main" id="{31FB7CA8-5F76-4609-9641-BC4E86950578}"/>
              </a:ext>
            </a:extLst>
          </p:cNvPr>
          <p:cNvSpPr/>
          <p:nvPr/>
        </p:nvSpPr>
        <p:spPr>
          <a:xfrm>
            <a:off x="103032" y="51516"/>
            <a:ext cx="5695950" cy="1077218"/>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Draw the reflection of the shape in the mirror line.</a:t>
            </a:r>
          </a:p>
        </p:txBody>
      </p:sp>
      <p:sp>
        <p:nvSpPr>
          <p:cNvPr id="5" name="Oval 4">
            <a:extLst>
              <a:ext uri="{FF2B5EF4-FFF2-40B4-BE49-F238E27FC236}">
                <a16:creationId xmlns:a16="http://schemas.microsoft.com/office/drawing/2014/main" id="{54676CB0-D363-43A2-AEE9-3B671B1C8F8D}"/>
              </a:ext>
            </a:extLst>
          </p:cNvPr>
          <p:cNvSpPr/>
          <p:nvPr/>
        </p:nvSpPr>
        <p:spPr>
          <a:xfrm>
            <a:off x="9309530" y="2358266"/>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16F1348D-3D1E-4D51-9BF7-F991EEF6C088}"/>
              </a:ext>
            </a:extLst>
          </p:cNvPr>
          <p:cNvSpPr/>
          <p:nvPr/>
        </p:nvSpPr>
        <p:spPr>
          <a:xfrm>
            <a:off x="7929672" y="3745907"/>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7239AA7F-D6AB-421D-93AD-AAF6E61DEE5C}"/>
              </a:ext>
            </a:extLst>
          </p:cNvPr>
          <p:cNvSpPr/>
          <p:nvPr/>
        </p:nvSpPr>
        <p:spPr>
          <a:xfrm>
            <a:off x="9309529" y="4228227"/>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ACE66874-2DF5-4532-82FD-DD84CF9E6E16}"/>
              </a:ext>
            </a:extLst>
          </p:cNvPr>
          <p:cNvSpPr/>
          <p:nvPr/>
        </p:nvSpPr>
        <p:spPr>
          <a:xfrm>
            <a:off x="7929672" y="5628593"/>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a:extLst>
              <a:ext uri="{FF2B5EF4-FFF2-40B4-BE49-F238E27FC236}">
                <a16:creationId xmlns:a16="http://schemas.microsoft.com/office/drawing/2014/main" id="{F7916F3A-2328-40CF-BA4E-04674E289FAD}"/>
              </a:ext>
            </a:extLst>
          </p:cNvPr>
          <p:cNvCxnSpPr>
            <a:cxnSpLocks/>
            <a:stCxn id="6" idx="7"/>
            <a:endCxn id="5" idx="3"/>
          </p:cNvCxnSpPr>
          <p:nvPr/>
        </p:nvCxnSpPr>
        <p:spPr>
          <a:xfrm flipV="1">
            <a:off x="8081576" y="2512669"/>
            <a:ext cx="1254017" cy="125972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A24C15D-3B95-4BB8-99A2-5153B5F114AF}"/>
              </a:ext>
            </a:extLst>
          </p:cNvPr>
          <p:cNvCxnSpPr>
            <a:cxnSpLocks/>
            <a:stCxn id="7" idx="0"/>
            <a:endCxn id="5" idx="4"/>
          </p:cNvCxnSpPr>
          <p:nvPr/>
        </p:nvCxnSpPr>
        <p:spPr>
          <a:xfrm flipV="1">
            <a:off x="9398513" y="2539160"/>
            <a:ext cx="1" cy="168906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1BA9A2E-15E9-4CFA-9987-DA6D05F2267B}"/>
              </a:ext>
            </a:extLst>
          </p:cNvPr>
          <p:cNvCxnSpPr>
            <a:cxnSpLocks/>
          </p:cNvCxnSpPr>
          <p:nvPr/>
        </p:nvCxnSpPr>
        <p:spPr>
          <a:xfrm flipV="1">
            <a:off x="8078062" y="4409121"/>
            <a:ext cx="1254017" cy="125972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2768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700000">
                                      <p:cBhvr>
                                        <p:cTn id="6" dur="2000" fill="hold"/>
                                        <p:tgtEl>
                                          <p:spTgt spid="3"/>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91B7549-6860-49A3-9BF6-B3F28114CE57}"/>
              </a:ext>
            </a:extLst>
          </p:cNvPr>
          <p:cNvSpPr/>
          <p:nvPr/>
        </p:nvSpPr>
        <p:spPr>
          <a:xfrm>
            <a:off x="103032" y="51516"/>
            <a:ext cx="3943350" cy="2062103"/>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Use a ruler to draw the reflection of this shape in the mirror line.</a:t>
            </a:r>
          </a:p>
        </p:txBody>
      </p:sp>
      <p:pic>
        <p:nvPicPr>
          <p:cNvPr id="3" name="Picture 2" descr="https://app.doublestruck.eu/content/K2_REAS/HTML/Q/Q99A08_files/image002.jpg">
            <a:extLst>
              <a:ext uri="{FF2B5EF4-FFF2-40B4-BE49-F238E27FC236}">
                <a16:creationId xmlns:a16="http://schemas.microsoft.com/office/drawing/2014/main" id="{0CD575C1-A9E8-4B58-8BD5-967745F7B561}"/>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1100" y="54654"/>
            <a:ext cx="7048500" cy="6691614"/>
          </a:xfrm>
          <a:prstGeom prst="rect">
            <a:avLst/>
          </a:prstGeom>
          <a:noFill/>
          <a:ln>
            <a:noFill/>
          </a:ln>
        </p:spPr>
      </p:pic>
      <p:sp>
        <p:nvSpPr>
          <p:cNvPr id="5" name="Oval 4">
            <a:extLst>
              <a:ext uri="{FF2B5EF4-FFF2-40B4-BE49-F238E27FC236}">
                <a16:creationId xmlns:a16="http://schemas.microsoft.com/office/drawing/2014/main" id="{00F0D1F0-6AEB-4EE4-9341-7143A7B6F166}"/>
              </a:ext>
            </a:extLst>
          </p:cNvPr>
          <p:cNvSpPr/>
          <p:nvPr/>
        </p:nvSpPr>
        <p:spPr>
          <a:xfrm>
            <a:off x="8340433" y="4376658"/>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8658E15B-90A4-4553-8497-47EDB6941056}"/>
              </a:ext>
            </a:extLst>
          </p:cNvPr>
          <p:cNvSpPr/>
          <p:nvPr/>
        </p:nvSpPr>
        <p:spPr>
          <a:xfrm>
            <a:off x="9299653" y="5329900"/>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18F4723D-4BA1-4195-80BC-7BAAC7580486}"/>
              </a:ext>
            </a:extLst>
          </p:cNvPr>
          <p:cNvSpPr/>
          <p:nvPr/>
        </p:nvSpPr>
        <p:spPr>
          <a:xfrm>
            <a:off x="10233175" y="4376658"/>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E1D4DEB6-2E2A-4610-BA21-A4D58E5855B5}"/>
              </a:ext>
            </a:extLst>
          </p:cNvPr>
          <p:cNvSpPr/>
          <p:nvPr/>
        </p:nvSpPr>
        <p:spPr>
          <a:xfrm>
            <a:off x="8337383" y="2485110"/>
            <a:ext cx="177967" cy="18089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a:extLst>
              <a:ext uri="{FF2B5EF4-FFF2-40B4-BE49-F238E27FC236}">
                <a16:creationId xmlns:a16="http://schemas.microsoft.com/office/drawing/2014/main" id="{254B6A8A-A0B1-450C-AA76-56A46AA07CE2}"/>
              </a:ext>
            </a:extLst>
          </p:cNvPr>
          <p:cNvCxnSpPr>
            <a:cxnSpLocks/>
            <a:stCxn id="5" idx="5"/>
            <a:endCxn id="6" idx="1"/>
          </p:cNvCxnSpPr>
          <p:nvPr/>
        </p:nvCxnSpPr>
        <p:spPr>
          <a:xfrm>
            <a:off x="8492337" y="4531061"/>
            <a:ext cx="833379" cy="82533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754C66B-7459-4852-9B92-7C9A3373D6B3}"/>
              </a:ext>
            </a:extLst>
          </p:cNvPr>
          <p:cNvCxnSpPr>
            <a:cxnSpLocks/>
            <a:stCxn id="7" idx="3"/>
            <a:endCxn id="6" idx="7"/>
          </p:cNvCxnSpPr>
          <p:nvPr/>
        </p:nvCxnSpPr>
        <p:spPr>
          <a:xfrm flipH="1">
            <a:off x="9451557" y="4531061"/>
            <a:ext cx="807681" cy="82533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6F75453-9746-463F-9847-CF55B56CE643}"/>
              </a:ext>
            </a:extLst>
          </p:cNvPr>
          <p:cNvCxnSpPr>
            <a:cxnSpLocks/>
            <a:stCxn id="8" idx="5"/>
            <a:endCxn id="7" idx="1"/>
          </p:cNvCxnSpPr>
          <p:nvPr/>
        </p:nvCxnSpPr>
        <p:spPr>
          <a:xfrm>
            <a:off x="8489287" y="2639513"/>
            <a:ext cx="1769951" cy="176363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50DE23E-24F2-4780-8576-5FBACDF700F8}"/>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05780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700000">
                                      <p:cBhvr>
                                        <p:cTn id="6" dur="2000" fill="hold"/>
                                        <p:tgtEl>
                                          <p:spTgt spid="3"/>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app.doublestruck.eu/content/K2_REAS/HTML/Q/Q97C02_files/image002.jpg">
            <a:extLst>
              <a:ext uri="{FF2B5EF4-FFF2-40B4-BE49-F238E27FC236}">
                <a16:creationId xmlns:a16="http://schemas.microsoft.com/office/drawing/2014/main" id="{2A32E146-59B6-45FC-80F2-5D284F4D8A5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61845" y="405306"/>
            <a:ext cx="6977576" cy="6349662"/>
          </a:xfrm>
          <a:prstGeom prst="rect">
            <a:avLst/>
          </a:prstGeom>
          <a:noFill/>
          <a:ln>
            <a:noFill/>
          </a:ln>
        </p:spPr>
      </p:pic>
      <p:sp>
        <p:nvSpPr>
          <p:cNvPr id="3" name="Rectangle 2">
            <a:extLst>
              <a:ext uri="{FF2B5EF4-FFF2-40B4-BE49-F238E27FC236}">
                <a16:creationId xmlns:a16="http://schemas.microsoft.com/office/drawing/2014/main" id="{EE61008F-96D7-4E0B-A139-36B92C05F342}"/>
              </a:ext>
            </a:extLst>
          </p:cNvPr>
          <p:cNvSpPr/>
          <p:nvPr/>
        </p:nvSpPr>
        <p:spPr>
          <a:xfrm>
            <a:off x="103032" y="51516"/>
            <a:ext cx="12192000" cy="584775"/>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Draw the reflection of the shaded triangle in the mirror line.</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Oval 4">
            <a:extLst>
              <a:ext uri="{FF2B5EF4-FFF2-40B4-BE49-F238E27FC236}">
                <a16:creationId xmlns:a16="http://schemas.microsoft.com/office/drawing/2014/main" id="{5D5B09FF-4800-4C05-BA88-B11A006F1EE9}"/>
              </a:ext>
            </a:extLst>
          </p:cNvPr>
          <p:cNvSpPr/>
          <p:nvPr/>
        </p:nvSpPr>
        <p:spPr>
          <a:xfrm>
            <a:off x="5398490" y="4348056"/>
            <a:ext cx="146903" cy="1504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C5F4C206-1443-469F-A2A4-97FC7A89EEC4}"/>
              </a:ext>
            </a:extLst>
          </p:cNvPr>
          <p:cNvSpPr/>
          <p:nvPr/>
        </p:nvSpPr>
        <p:spPr>
          <a:xfrm>
            <a:off x="5950633" y="4348056"/>
            <a:ext cx="146903" cy="1504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7A16706E-DA75-41DB-B7D9-0557193BFB44}"/>
              </a:ext>
            </a:extLst>
          </p:cNvPr>
          <p:cNvSpPr/>
          <p:nvPr/>
        </p:nvSpPr>
        <p:spPr>
          <a:xfrm>
            <a:off x="3449245" y="4618443"/>
            <a:ext cx="146903" cy="1504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93EB568D-85EC-4532-A85F-74A16F0446D0}"/>
              </a:ext>
            </a:extLst>
          </p:cNvPr>
          <p:cNvSpPr/>
          <p:nvPr/>
        </p:nvSpPr>
        <p:spPr>
          <a:xfrm>
            <a:off x="7916252" y="4611308"/>
            <a:ext cx="146903" cy="1504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144D6A1E-7B50-49A5-AD64-34B80596DCEC}"/>
              </a:ext>
            </a:extLst>
          </p:cNvPr>
          <p:cNvSpPr/>
          <p:nvPr/>
        </p:nvSpPr>
        <p:spPr>
          <a:xfrm>
            <a:off x="4287445" y="1554709"/>
            <a:ext cx="146903" cy="1504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674FFC69-D27C-4F62-B325-7BE14D6C266E}"/>
              </a:ext>
            </a:extLst>
          </p:cNvPr>
          <p:cNvSpPr/>
          <p:nvPr/>
        </p:nvSpPr>
        <p:spPr>
          <a:xfrm>
            <a:off x="7092797" y="1554709"/>
            <a:ext cx="146903" cy="1504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Connector 10">
            <a:extLst>
              <a:ext uri="{FF2B5EF4-FFF2-40B4-BE49-F238E27FC236}">
                <a16:creationId xmlns:a16="http://schemas.microsoft.com/office/drawing/2014/main" id="{2A477EDE-E07A-45B3-A314-4D980CA9D010}"/>
              </a:ext>
            </a:extLst>
          </p:cNvPr>
          <p:cNvCxnSpPr>
            <a:cxnSpLocks/>
          </p:cNvCxnSpPr>
          <p:nvPr/>
        </p:nvCxnSpPr>
        <p:spPr>
          <a:xfrm>
            <a:off x="6032163" y="4439710"/>
            <a:ext cx="1949462" cy="25393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88BB277-0689-4D7C-BD36-E4E661E967F1}"/>
              </a:ext>
            </a:extLst>
          </p:cNvPr>
          <p:cNvCxnSpPr>
            <a:cxnSpLocks/>
          </p:cNvCxnSpPr>
          <p:nvPr/>
        </p:nvCxnSpPr>
        <p:spPr>
          <a:xfrm>
            <a:off x="7166466" y="1629913"/>
            <a:ext cx="814942" cy="306373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62A838-7B84-493B-BF44-0AFD38BFF00C}"/>
              </a:ext>
            </a:extLst>
          </p:cNvPr>
          <p:cNvCxnSpPr>
            <a:cxnSpLocks/>
          </p:cNvCxnSpPr>
          <p:nvPr/>
        </p:nvCxnSpPr>
        <p:spPr>
          <a:xfrm flipH="1">
            <a:off x="6031946" y="1629913"/>
            <a:ext cx="1134303" cy="279334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48605AFC-E6AD-484F-B5A2-69A2FF719DED}"/>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13443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700000">
                                      <p:cBhvr>
                                        <p:cTn id="6" dur="2000" fill="hold"/>
                                        <p:tgtEl>
                                          <p:spTgt spid="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app.doublestruck.eu/content/K2_REAS/HTML/Q/Q03Y5A18_files/image002.jpg">
            <a:extLst>
              <a:ext uri="{FF2B5EF4-FFF2-40B4-BE49-F238E27FC236}">
                <a16:creationId xmlns:a16="http://schemas.microsoft.com/office/drawing/2014/main" id="{51746D3F-E50D-4401-B36F-D8B292E9824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306957" y="330991"/>
            <a:ext cx="6957951" cy="5977043"/>
          </a:xfrm>
          <a:prstGeom prst="rect">
            <a:avLst/>
          </a:prstGeom>
          <a:noFill/>
          <a:ln>
            <a:noFill/>
          </a:ln>
        </p:spPr>
      </p:pic>
      <p:sp>
        <p:nvSpPr>
          <p:cNvPr id="3" name="Rectangle 2">
            <a:extLst>
              <a:ext uri="{FF2B5EF4-FFF2-40B4-BE49-F238E27FC236}">
                <a16:creationId xmlns:a16="http://schemas.microsoft.com/office/drawing/2014/main" id="{573876E1-7D95-4D94-83AE-843B626F3069}"/>
              </a:ext>
            </a:extLst>
          </p:cNvPr>
          <p:cNvSpPr/>
          <p:nvPr/>
        </p:nvSpPr>
        <p:spPr>
          <a:xfrm>
            <a:off x="103032" y="51516"/>
            <a:ext cx="4306957" cy="3046988"/>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Here is a shaded square on a grid.</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Shade in 3 more squares so that the design is symmetrical in both mirror lines.</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910C712B-875C-4CCB-9680-AA943FDFE19C}"/>
              </a:ext>
            </a:extLst>
          </p:cNvPr>
          <p:cNvSpPr/>
          <p:nvPr/>
        </p:nvSpPr>
        <p:spPr>
          <a:xfrm>
            <a:off x="6180408" y="1574617"/>
            <a:ext cx="901851" cy="91062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Connector 5">
            <a:extLst>
              <a:ext uri="{FF2B5EF4-FFF2-40B4-BE49-F238E27FC236}">
                <a16:creationId xmlns:a16="http://schemas.microsoft.com/office/drawing/2014/main" id="{C4A85E3F-BF11-4086-9DF9-159F115B2FEE}"/>
              </a:ext>
            </a:extLst>
          </p:cNvPr>
          <p:cNvCxnSpPr>
            <a:cxnSpLocks/>
          </p:cNvCxnSpPr>
          <p:nvPr/>
        </p:nvCxnSpPr>
        <p:spPr>
          <a:xfrm flipH="1">
            <a:off x="4726745" y="1223889"/>
            <a:ext cx="4529797" cy="447352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C05133A7-10F1-4462-A9A6-FC17CAE041E5}"/>
              </a:ext>
            </a:extLst>
          </p:cNvPr>
          <p:cNvSpPr/>
          <p:nvPr/>
        </p:nvSpPr>
        <p:spPr>
          <a:xfrm>
            <a:off x="7964661" y="3370973"/>
            <a:ext cx="901851" cy="91062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A777ADA2-B6B1-410F-B615-0D4DF6B0B91A}"/>
              </a:ext>
            </a:extLst>
          </p:cNvPr>
          <p:cNvSpPr/>
          <p:nvPr/>
        </p:nvSpPr>
        <p:spPr>
          <a:xfrm>
            <a:off x="7082259" y="4241030"/>
            <a:ext cx="901851" cy="91062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Connector 4">
            <a:extLst>
              <a:ext uri="{FF2B5EF4-FFF2-40B4-BE49-F238E27FC236}">
                <a16:creationId xmlns:a16="http://schemas.microsoft.com/office/drawing/2014/main" id="{94D54F7B-7538-4E7A-8CF6-E9C85B8976DD}"/>
              </a:ext>
            </a:extLst>
          </p:cNvPr>
          <p:cNvCxnSpPr>
            <a:cxnSpLocks/>
          </p:cNvCxnSpPr>
          <p:nvPr/>
        </p:nvCxnSpPr>
        <p:spPr>
          <a:xfrm>
            <a:off x="4591584" y="889781"/>
            <a:ext cx="5022166" cy="502216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1F2BCCA1-8DAC-44C8-AD1D-25109A2E4924}"/>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1411428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6"/>
                                        </p:tgtEl>
                                      </p:cBhvr>
                                    </p:animEffect>
                                    <p:set>
                                      <p:cBhvr>
                                        <p:cTn id="3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0" grpId="0" animBg="1"/>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Translate a shape</a:t>
            </a:r>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3754294569"/>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F7EBDF78-C8E1-43EA-8C15-982EE3953C45}"/>
              </a:ext>
            </a:extLst>
          </p:cNvPr>
          <p:cNvSpPr/>
          <p:nvPr/>
        </p:nvSpPr>
        <p:spPr>
          <a:xfrm>
            <a:off x="56122" y="50000"/>
            <a:ext cx="10208339" cy="1077218"/>
          </a:xfrm>
          <a:prstGeom prst="rect">
            <a:avLst/>
          </a:prstGeom>
        </p:spPr>
        <p:txBody>
          <a:bodyPr wrap="square">
            <a:spAutoFit/>
          </a:bodyPr>
          <a:lstStyle/>
          <a:p>
            <a:r>
              <a:rPr lang="en-US" sz="3200" b="1" dirty="0"/>
              <a:t>A triangle is translated from position A to position B.</a:t>
            </a:r>
          </a:p>
          <a:p>
            <a:r>
              <a:rPr lang="en-US" sz="3200" b="1" dirty="0"/>
              <a:t>Complete the sentence.</a:t>
            </a:r>
          </a:p>
        </p:txBody>
      </p:sp>
      <p:pic>
        <p:nvPicPr>
          <p:cNvPr id="3" name="Picture 2">
            <a:extLst>
              <a:ext uri="{FF2B5EF4-FFF2-40B4-BE49-F238E27FC236}">
                <a16:creationId xmlns:a16="http://schemas.microsoft.com/office/drawing/2014/main" id="{0C8C8788-4BE8-4024-8247-4DE12F9AB1FB}"/>
              </a:ext>
            </a:extLst>
          </p:cNvPr>
          <p:cNvPicPr>
            <a:picLocks noChangeAspect="1"/>
          </p:cNvPicPr>
          <p:nvPr/>
        </p:nvPicPr>
        <p:blipFill>
          <a:blip r:embed="rId3"/>
          <a:stretch>
            <a:fillRect/>
          </a:stretch>
        </p:blipFill>
        <p:spPr>
          <a:xfrm>
            <a:off x="117570" y="1101459"/>
            <a:ext cx="5471842" cy="1899317"/>
          </a:xfrm>
          <a:prstGeom prst="rect">
            <a:avLst/>
          </a:prstGeom>
        </p:spPr>
      </p:pic>
      <p:pic>
        <p:nvPicPr>
          <p:cNvPr id="4" name="Picture 3">
            <a:extLst>
              <a:ext uri="{FF2B5EF4-FFF2-40B4-BE49-F238E27FC236}">
                <a16:creationId xmlns:a16="http://schemas.microsoft.com/office/drawing/2014/main" id="{6ADD0754-04EA-47E9-A535-E56F308ED44B}"/>
              </a:ext>
            </a:extLst>
          </p:cNvPr>
          <p:cNvPicPr>
            <a:picLocks noChangeAspect="1"/>
          </p:cNvPicPr>
          <p:nvPr/>
        </p:nvPicPr>
        <p:blipFill>
          <a:blip r:embed="rId4"/>
          <a:stretch>
            <a:fillRect/>
          </a:stretch>
        </p:blipFill>
        <p:spPr>
          <a:xfrm>
            <a:off x="5571940" y="676619"/>
            <a:ext cx="6438095" cy="5504762"/>
          </a:xfrm>
          <a:prstGeom prst="rect">
            <a:avLst/>
          </a:prstGeom>
        </p:spPr>
      </p:pic>
      <p:sp>
        <p:nvSpPr>
          <p:cNvPr id="6" name="Oval 5">
            <a:extLst>
              <a:ext uri="{FF2B5EF4-FFF2-40B4-BE49-F238E27FC236}">
                <a16:creationId xmlns:a16="http://schemas.microsoft.com/office/drawing/2014/main" id="{4131285F-8079-4F94-B99E-16AAD52E9176}"/>
              </a:ext>
            </a:extLst>
          </p:cNvPr>
          <p:cNvSpPr/>
          <p:nvPr/>
        </p:nvSpPr>
        <p:spPr>
          <a:xfrm>
            <a:off x="6468565" y="2013778"/>
            <a:ext cx="146903" cy="1504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9C055D2B-CF90-4B5B-98F9-D0E134A48361}"/>
              </a:ext>
            </a:extLst>
          </p:cNvPr>
          <p:cNvSpPr/>
          <p:nvPr/>
        </p:nvSpPr>
        <p:spPr>
          <a:xfrm>
            <a:off x="9158681" y="4251832"/>
            <a:ext cx="146903" cy="1504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979FD5D-24A5-4D65-A46B-775E64655ACB}"/>
              </a:ext>
            </a:extLst>
          </p:cNvPr>
          <p:cNvSpPr/>
          <p:nvPr/>
        </p:nvSpPr>
        <p:spPr>
          <a:xfrm>
            <a:off x="2853491" y="1215383"/>
            <a:ext cx="488551"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6</a:t>
            </a:r>
          </a:p>
        </p:txBody>
      </p:sp>
      <p:sp>
        <p:nvSpPr>
          <p:cNvPr id="9" name="Rectangle 8">
            <a:extLst>
              <a:ext uri="{FF2B5EF4-FFF2-40B4-BE49-F238E27FC236}">
                <a16:creationId xmlns:a16="http://schemas.microsoft.com/office/drawing/2014/main" id="{C05BCBDD-C16A-47F2-9AFB-BEFE4BB6E9AE}"/>
              </a:ext>
            </a:extLst>
          </p:cNvPr>
          <p:cNvSpPr/>
          <p:nvPr/>
        </p:nvSpPr>
        <p:spPr>
          <a:xfrm>
            <a:off x="2867559" y="2274251"/>
            <a:ext cx="488551"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5</a:t>
            </a:r>
          </a:p>
        </p:txBody>
      </p:sp>
    </p:spTree>
    <p:extLst>
      <p:ext uri="{BB962C8B-B14F-4D97-AF65-F5344CB8AC3E}">
        <p14:creationId xmlns:p14="http://schemas.microsoft.com/office/powerpoint/2010/main" val="54234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path" presetSubtype="0" accel="50000" decel="50000" fill="hold" grpId="0" nodeType="clickEffect">
                                  <p:stCondLst>
                                    <p:cond delay="0"/>
                                  </p:stCondLst>
                                  <p:childTnLst>
                                    <p:animMotion origin="layout" path="M 1.45833E-6 3.7037E-7 L 0.22252 0.00162 " pathEditMode="relative" rAng="0" ptsTypes="AA">
                                      <p:cBhvr>
                                        <p:cTn id="16" dur="2000" fill="hold"/>
                                        <p:tgtEl>
                                          <p:spTgt spid="6"/>
                                        </p:tgtEl>
                                        <p:attrNameLst>
                                          <p:attrName>ppt_x</p:attrName>
                                          <p:attrName>ppt_y</p:attrName>
                                        </p:attrNameLst>
                                      </p:cBhvr>
                                      <p:rCtr x="11120" y="69"/>
                                    </p:animMotion>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path" presetSubtype="0" accel="50000" decel="50000" fill="hold" grpId="2" nodeType="clickEffect">
                                  <p:stCondLst>
                                    <p:cond delay="0"/>
                                  </p:stCondLst>
                                  <p:childTnLst>
                                    <p:animMotion origin="layout" path="M 0.22252 0.00162 L 0.22031 0.32546 " pathEditMode="relative" rAng="0" ptsTypes="AA">
                                      <p:cBhvr>
                                        <p:cTn id="25" dur="2000" fill="hold"/>
                                        <p:tgtEl>
                                          <p:spTgt spid="6"/>
                                        </p:tgtEl>
                                        <p:attrNameLst>
                                          <p:attrName>ppt_x</p:attrName>
                                          <p:attrName>ppt_y</p:attrName>
                                        </p:attrNameLst>
                                      </p:cBhvr>
                                      <p:rCtr x="-117" y="16181"/>
                                    </p:animMotion>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6" grpId="2" animBg="1"/>
      <p:bldP spid="7" grpId="0" animBg="1"/>
      <p:bldP spid="8" grpId="0"/>
      <p:bldP spid="9" grpId="0"/>
    </p:bld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2EC08F5-C8F6-4040-8B05-3A29DA5018D5}"/>
              </a:ext>
            </a:extLst>
          </p:cNvPr>
          <p:cNvSpPr/>
          <p:nvPr/>
        </p:nvSpPr>
        <p:spPr>
          <a:xfrm>
            <a:off x="103032" y="51516"/>
            <a:ext cx="5124450" cy="3046988"/>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Here is a triangle on a square grid. The triangle is translated so that point A moves to point B. Draw the triangle in its new position.</a:t>
            </a:r>
          </a:p>
        </p:txBody>
      </p:sp>
      <p:pic>
        <p:nvPicPr>
          <p:cNvPr id="3" name="Picture 2" descr="https://app.doublestruck.eu/content/K2_REAS/HTML/Q/Q06B24_files/image001.jpg">
            <a:extLst>
              <a:ext uri="{FF2B5EF4-FFF2-40B4-BE49-F238E27FC236}">
                <a16:creationId xmlns:a16="http://schemas.microsoft.com/office/drawing/2014/main" id="{DFCFA593-B04E-455E-AF48-2D524AAD45E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142875"/>
            <a:ext cx="6534150" cy="6534150"/>
          </a:xfrm>
          <a:prstGeom prst="rect">
            <a:avLst/>
          </a:prstGeom>
          <a:noFill/>
          <a:ln>
            <a:noFill/>
          </a:ln>
        </p:spPr>
      </p:pic>
      <p:sp>
        <p:nvSpPr>
          <p:cNvPr id="4" name="Rectangle 3">
            <a:extLst>
              <a:ext uri="{FF2B5EF4-FFF2-40B4-BE49-F238E27FC236}">
                <a16:creationId xmlns:a16="http://schemas.microsoft.com/office/drawing/2014/main" id="{CDD8ED3C-1F8A-4401-AA45-D0CEE7300419}"/>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grpSp>
        <p:nvGrpSpPr>
          <p:cNvPr id="11" name="Group 10">
            <a:extLst>
              <a:ext uri="{FF2B5EF4-FFF2-40B4-BE49-F238E27FC236}">
                <a16:creationId xmlns:a16="http://schemas.microsoft.com/office/drawing/2014/main" id="{B4480B58-2912-47ED-99BE-56FB3987158A}"/>
              </a:ext>
            </a:extLst>
          </p:cNvPr>
          <p:cNvGrpSpPr/>
          <p:nvPr/>
        </p:nvGrpSpPr>
        <p:grpSpPr>
          <a:xfrm>
            <a:off x="6214610" y="4480147"/>
            <a:ext cx="2176356" cy="759655"/>
            <a:chOff x="6214610" y="4480147"/>
            <a:chExt cx="2176356" cy="759655"/>
          </a:xfrm>
        </p:grpSpPr>
        <p:cxnSp>
          <p:nvCxnSpPr>
            <p:cNvPr id="5" name="Straight Connector 4">
              <a:extLst>
                <a:ext uri="{FF2B5EF4-FFF2-40B4-BE49-F238E27FC236}">
                  <a16:creationId xmlns:a16="http://schemas.microsoft.com/office/drawing/2014/main" id="{B6C712A8-7014-4955-B435-1CDC0AEAAAC6}"/>
                </a:ext>
              </a:extLst>
            </p:cNvPr>
            <p:cNvCxnSpPr>
              <a:cxnSpLocks/>
            </p:cNvCxnSpPr>
            <p:nvPr/>
          </p:nvCxnSpPr>
          <p:spPr>
            <a:xfrm>
              <a:off x="6214610" y="4480147"/>
              <a:ext cx="0" cy="7596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C8E4B67-7FD8-463C-860F-A1FF5E5494E7}"/>
                </a:ext>
              </a:extLst>
            </p:cNvPr>
            <p:cNvCxnSpPr>
              <a:cxnSpLocks/>
            </p:cNvCxnSpPr>
            <p:nvPr/>
          </p:nvCxnSpPr>
          <p:spPr>
            <a:xfrm flipH="1">
              <a:off x="6214610" y="5218286"/>
              <a:ext cx="217635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B2B2F502-7386-45FE-9D24-627FAAA3E27D}"/>
              </a:ext>
            </a:extLst>
          </p:cNvPr>
          <p:cNvGrpSpPr/>
          <p:nvPr/>
        </p:nvGrpSpPr>
        <p:grpSpPr>
          <a:xfrm>
            <a:off x="8390966" y="2300753"/>
            <a:ext cx="2176356" cy="759655"/>
            <a:chOff x="6214610" y="4480147"/>
            <a:chExt cx="2176356" cy="759655"/>
          </a:xfrm>
        </p:grpSpPr>
        <p:cxnSp>
          <p:nvCxnSpPr>
            <p:cNvPr id="13" name="Straight Connector 12">
              <a:extLst>
                <a:ext uri="{FF2B5EF4-FFF2-40B4-BE49-F238E27FC236}">
                  <a16:creationId xmlns:a16="http://schemas.microsoft.com/office/drawing/2014/main" id="{14C6F31C-74E0-4D48-938A-DA64C2DE3B59}"/>
                </a:ext>
              </a:extLst>
            </p:cNvPr>
            <p:cNvCxnSpPr>
              <a:cxnSpLocks/>
            </p:cNvCxnSpPr>
            <p:nvPr/>
          </p:nvCxnSpPr>
          <p:spPr>
            <a:xfrm>
              <a:off x="6214610" y="4480147"/>
              <a:ext cx="0" cy="7596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9E92BE8-1961-4BF7-9FB2-0B1612AF3386}"/>
                </a:ext>
              </a:extLst>
            </p:cNvPr>
            <p:cNvCxnSpPr>
              <a:cxnSpLocks/>
            </p:cNvCxnSpPr>
            <p:nvPr/>
          </p:nvCxnSpPr>
          <p:spPr>
            <a:xfrm flipH="1">
              <a:off x="6214610" y="5218286"/>
              <a:ext cx="217635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5" name="Oval 14">
            <a:extLst>
              <a:ext uri="{FF2B5EF4-FFF2-40B4-BE49-F238E27FC236}">
                <a16:creationId xmlns:a16="http://schemas.microsoft.com/office/drawing/2014/main" id="{D7AD05E9-39E2-4CE5-BBA2-8462B954A3D4}"/>
              </a:ext>
            </a:extLst>
          </p:cNvPr>
          <p:cNvSpPr/>
          <p:nvPr/>
        </p:nvSpPr>
        <p:spPr>
          <a:xfrm>
            <a:off x="10490608" y="2976214"/>
            <a:ext cx="146903" cy="1504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6" name="Group 15">
            <a:extLst>
              <a:ext uri="{FF2B5EF4-FFF2-40B4-BE49-F238E27FC236}">
                <a16:creationId xmlns:a16="http://schemas.microsoft.com/office/drawing/2014/main" id="{721B92AE-66DE-4209-AE49-92B3E0EAEDCA}"/>
              </a:ext>
            </a:extLst>
          </p:cNvPr>
          <p:cNvGrpSpPr/>
          <p:nvPr/>
        </p:nvGrpSpPr>
        <p:grpSpPr>
          <a:xfrm>
            <a:off x="6952560" y="1580126"/>
            <a:ext cx="2176356" cy="759655"/>
            <a:chOff x="6214610" y="4480147"/>
            <a:chExt cx="2176356" cy="759655"/>
          </a:xfrm>
        </p:grpSpPr>
        <p:cxnSp>
          <p:nvCxnSpPr>
            <p:cNvPr id="17" name="Straight Connector 16">
              <a:extLst>
                <a:ext uri="{FF2B5EF4-FFF2-40B4-BE49-F238E27FC236}">
                  <a16:creationId xmlns:a16="http://schemas.microsoft.com/office/drawing/2014/main" id="{8161456B-4A13-4F5C-A0A0-390A77FBCF89}"/>
                </a:ext>
              </a:extLst>
            </p:cNvPr>
            <p:cNvCxnSpPr>
              <a:cxnSpLocks/>
            </p:cNvCxnSpPr>
            <p:nvPr/>
          </p:nvCxnSpPr>
          <p:spPr>
            <a:xfrm>
              <a:off x="6214610" y="4480147"/>
              <a:ext cx="0" cy="7596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351E5D1-1460-4B79-A54D-D852F2BC5825}"/>
                </a:ext>
              </a:extLst>
            </p:cNvPr>
            <p:cNvCxnSpPr>
              <a:cxnSpLocks/>
            </p:cNvCxnSpPr>
            <p:nvPr/>
          </p:nvCxnSpPr>
          <p:spPr>
            <a:xfrm flipH="1">
              <a:off x="6214610" y="5218286"/>
              <a:ext cx="217635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9" name="Oval 18">
            <a:extLst>
              <a:ext uri="{FF2B5EF4-FFF2-40B4-BE49-F238E27FC236}">
                <a16:creationId xmlns:a16="http://schemas.microsoft.com/office/drawing/2014/main" id="{C14AC942-A699-4E6D-9C76-429FD55B8DE1}"/>
              </a:ext>
            </a:extLst>
          </p:cNvPr>
          <p:cNvSpPr/>
          <p:nvPr/>
        </p:nvSpPr>
        <p:spPr>
          <a:xfrm>
            <a:off x="9056674" y="2243061"/>
            <a:ext cx="146903" cy="1504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0" name="Straight Connector 19">
            <a:extLst>
              <a:ext uri="{FF2B5EF4-FFF2-40B4-BE49-F238E27FC236}">
                <a16:creationId xmlns:a16="http://schemas.microsoft.com/office/drawing/2014/main" id="{8FE4F610-77DE-434A-967A-C0A2F856BBBD}"/>
              </a:ext>
            </a:extLst>
          </p:cNvPr>
          <p:cNvCxnSpPr>
            <a:cxnSpLocks/>
          </p:cNvCxnSpPr>
          <p:nvPr/>
        </p:nvCxnSpPr>
        <p:spPr>
          <a:xfrm flipH="1">
            <a:off x="8390965" y="2354400"/>
            <a:ext cx="726616" cy="286388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01E92F0-8F1B-462A-AFCB-2EC3E2EEB896}"/>
              </a:ext>
            </a:extLst>
          </p:cNvPr>
          <p:cNvCxnSpPr>
            <a:cxnSpLocks/>
            <a:stCxn id="19" idx="6"/>
            <a:endCxn id="15" idx="1"/>
          </p:cNvCxnSpPr>
          <p:nvPr/>
        </p:nvCxnSpPr>
        <p:spPr>
          <a:xfrm>
            <a:off x="9203577" y="2318265"/>
            <a:ext cx="1308544" cy="67997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802182A-22C7-4297-9E0D-72815CC22E5A}"/>
              </a:ext>
            </a:extLst>
          </p:cNvPr>
          <p:cNvCxnSpPr>
            <a:cxnSpLocks/>
            <a:stCxn id="15" idx="3"/>
          </p:cNvCxnSpPr>
          <p:nvPr/>
        </p:nvCxnSpPr>
        <p:spPr>
          <a:xfrm flipH="1">
            <a:off x="8390964" y="3104595"/>
            <a:ext cx="2121157" cy="211369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3753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11"/>
                                        </p:tgtEl>
                                      </p:cBhvr>
                                    </p:animEffect>
                                    <p:set>
                                      <p:cBhvr>
                                        <p:cTn id="32" dur="1" fill="hold">
                                          <p:stCondLst>
                                            <p:cond delay="499"/>
                                          </p:stCondLst>
                                        </p:cTn>
                                        <p:tgtEl>
                                          <p:spTgt spid="11"/>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500"/>
                                        <p:tgtEl>
                                          <p:spTgt spid="12"/>
                                        </p:tgtEl>
                                      </p:cBhvr>
                                    </p:animEffect>
                                    <p:set>
                                      <p:cBhvr>
                                        <p:cTn id="35" dur="1" fill="hold">
                                          <p:stCondLst>
                                            <p:cond delay="499"/>
                                          </p:stCondLst>
                                        </p:cTn>
                                        <p:tgtEl>
                                          <p:spTgt spid="12"/>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500"/>
                                        <p:tgtEl>
                                          <p:spTgt spid="16"/>
                                        </p:tgtEl>
                                      </p:cBhvr>
                                    </p:animEffect>
                                    <p:set>
                                      <p:cBhvr>
                                        <p:cTn id="38" dur="1" fill="hold">
                                          <p:stCondLst>
                                            <p:cond delay="499"/>
                                          </p:stCondLst>
                                        </p:cTn>
                                        <p:tgtEl>
                                          <p:spTgt spid="16"/>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500"/>
                                        <p:tgtEl>
                                          <p:spTgt spid="22"/>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AD9972DB-BCD1-44F5-9FDF-51C815F35680}"/>
              </a:ext>
            </a:extLst>
          </p:cNvPr>
          <p:cNvSpPr/>
          <p:nvPr/>
        </p:nvSpPr>
        <p:spPr>
          <a:xfrm>
            <a:off x="56123" y="50000"/>
            <a:ext cx="11676531" cy="1569660"/>
          </a:xfrm>
          <a:prstGeom prst="rect">
            <a:avLst/>
          </a:prstGeom>
        </p:spPr>
        <p:txBody>
          <a:bodyPr wrap="square">
            <a:spAutoFit/>
          </a:bodyPr>
          <a:lstStyle/>
          <a:p>
            <a:r>
              <a:rPr lang="en-US" sz="3200" b="1" dirty="0"/>
              <a:t>Here is a shaded shape on a square grid. </a:t>
            </a:r>
          </a:p>
          <a:p>
            <a:r>
              <a:rPr lang="en-US" sz="3200" b="1" dirty="0" err="1"/>
              <a:t>Rehsma</a:t>
            </a:r>
            <a:r>
              <a:rPr lang="en-US" sz="3200" b="1" dirty="0"/>
              <a:t> translates the shape from point A to point B. </a:t>
            </a:r>
          </a:p>
          <a:p>
            <a:r>
              <a:rPr lang="en-US" sz="3200" b="1" dirty="0"/>
              <a:t>Draw the new position of the shape after the translation. </a:t>
            </a:r>
          </a:p>
        </p:txBody>
      </p:sp>
      <p:pic>
        <p:nvPicPr>
          <p:cNvPr id="2" name="Picture 1">
            <a:extLst>
              <a:ext uri="{FF2B5EF4-FFF2-40B4-BE49-F238E27FC236}">
                <a16:creationId xmlns:a16="http://schemas.microsoft.com/office/drawing/2014/main" id="{9832108C-16FF-411F-807C-0AE87B0B1925}"/>
              </a:ext>
            </a:extLst>
          </p:cNvPr>
          <p:cNvPicPr>
            <a:picLocks noChangeAspect="1"/>
          </p:cNvPicPr>
          <p:nvPr/>
        </p:nvPicPr>
        <p:blipFill>
          <a:blip r:embed="rId3"/>
          <a:stretch>
            <a:fillRect/>
          </a:stretch>
        </p:blipFill>
        <p:spPr>
          <a:xfrm>
            <a:off x="3064135" y="1619660"/>
            <a:ext cx="5438420" cy="4871073"/>
          </a:xfrm>
          <a:prstGeom prst="rect">
            <a:avLst/>
          </a:prstGeom>
        </p:spPr>
      </p:pic>
      <p:grpSp>
        <p:nvGrpSpPr>
          <p:cNvPr id="5" name="Group 4">
            <a:extLst>
              <a:ext uri="{FF2B5EF4-FFF2-40B4-BE49-F238E27FC236}">
                <a16:creationId xmlns:a16="http://schemas.microsoft.com/office/drawing/2014/main" id="{36CD2BF4-7FA2-4A1C-8E61-19F493C406A5}"/>
              </a:ext>
            </a:extLst>
          </p:cNvPr>
          <p:cNvGrpSpPr/>
          <p:nvPr/>
        </p:nvGrpSpPr>
        <p:grpSpPr>
          <a:xfrm flipH="1">
            <a:off x="3643009" y="3268494"/>
            <a:ext cx="1639111" cy="545197"/>
            <a:chOff x="6161202" y="4480147"/>
            <a:chExt cx="2249791" cy="759655"/>
          </a:xfrm>
        </p:grpSpPr>
        <p:cxnSp>
          <p:nvCxnSpPr>
            <p:cNvPr id="6" name="Straight Connector 5">
              <a:extLst>
                <a:ext uri="{FF2B5EF4-FFF2-40B4-BE49-F238E27FC236}">
                  <a16:creationId xmlns:a16="http://schemas.microsoft.com/office/drawing/2014/main" id="{BCB64422-A806-4F0D-87DF-12417674A2D4}"/>
                </a:ext>
              </a:extLst>
            </p:cNvPr>
            <p:cNvCxnSpPr>
              <a:cxnSpLocks/>
            </p:cNvCxnSpPr>
            <p:nvPr/>
          </p:nvCxnSpPr>
          <p:spPr>
            <a:xfrm>
              <a:off x="6214610" y="4480147"/>
              <a:ext cx="0" cy="7596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82387E0-016C-4A86-8728-EA6961556809}"/>
                </a:ext>
              </a:extLst>
            </p:cNvPr>
            <p:cNvCxnSpPr>
              <a:cxnSpLocks/>
            </p:cNvCxnSpPr>
            <p:nvPr/>
          </p:nvCxnSpPr>
          <p:spPr>
            <a:xfrm flipH="1">
              <a:off x="6161202" y="5218286"/>
              <a:ext cx="2249791"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A2181EDE-ED9F-4010-A6D4-9C63EB87B9EF}"/>
              </a:ext>
            </a:extLst>
          </p:cNvPr>
          <p:cNvGrpSpPr/>
          <p:nvPr/>
        </p:nvGrpSpPr>
        <p:grpSpPr>
          <a:xfrm flipH="1">
            <a:off x="5797200" y="4882611"/>
            <a:ext cx="1639111" cy="545197"/>
            <a:chOff x="6161202" y="4480147"/>
            <a:chExt cx="2249791" cy="759655"/>
          </a:xfrm>
        </p:grpSpPr>
        <p:cxnSp>
          <p:nvCxnSpPr>
            <p:cNvPr id="10" name="Straight Connector 9">
              <a:extLst>
                <a:ext uri="{FF2B5EF4-FFF2-40B4-BE49-F238E27FC236}">
                  <a16:creationId xmlns:a16="http://schemas.microsoft.com/office/drawing/2014/main" id="{8F9BBA2F-2C30-466C-AA39-0DED8A5F4DE2}"/>
                </a:ext>
              </a:extLst>
            </p:cNvPr>
            <p:cNvCxnSpPr>
              <a:cxnSpLocks/>
            </p:cNvCxnSpPr>
            <p:nvPr/>
          </p:nvCxnSpPr>
          <p:spPr>
            <a:xfrm>
              <a:off x="6214610" y="4480147"/>
              <a:ext cx="0" cy="7596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995E3C3-507B-4B37-8BE3-C1A9A90D10EF}"/>
                </a:ext>
              </a:extLst>
            </p:cNvPr>
            <p:cNvCxnSpPr>
              <a:cxnSpLocks/>
            </p:cNvCxnSpPr>
            <p:nvPr/>
          </p:nvCxnSpPr>
          <p:spPr>
            <a:xfrm flipH="1">
              <a:off x="6161202" y="5218286"/>
              <a:ext cx="2249791"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2" name="Oval 11">
            <a:extLst>
              <a:ext uri="{FF2B5EF4-FFF2-40B4-BE49-F238E27FC236}">
                <a16:creationId xmlns:a16="http://schemas.microsoft.com/office/drawing/2014/main" id="{8A7E83AF-597A-4B95-AE9A-9D7AFC070D77}"/>
              </a:ext>
            </a:extLst>
          </p:cNvPr>
          <p:cNvSpPr/>
          <p:nvPr/>
        </p:nvSpPr>
        <p:spPr>
          <a:xfrm>
            <a:off x="7323948" y="4806648"/>
            <a:ext cx="146903" cy="1504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E1361A0F-2AA2-491B-A49E-53E96710B661}"/>
              </a:ext>
            </a:extLst>
          </p:cNvPr>
          <p:cNvSpPr/>
          <p:nvPr/>
        </p:nvSpPr>
        <p:spPr>
          <a:xfrm>
            <a:off x="5169757" y="3187802"/>
            <a:ext cx="146903" cy="1504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DE1EE8DE-5910-4676-AA91-0E865353D4AC}"/>
              </a:ext>
            </a:extLst>
          </p:cNvPr>
          <p:cNvSpPr/>
          <p:nvPr/>
        </p:nvSpPr>
        <p:spPr>
          <a:xfrm>
            <a:off x="3569557" y="2124889"/>
            <a:ext cx="146903" cy="1504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 name="Straight Connector 21">
            <a:extLst>
              <a:ext uri="{FF2B5EF4-FFF2-40B4-BE49-F238E27FC236}">
                <a16:creationId xmlns:a16="http://schemas.microsoft.com/office/drawing/2014/main" id="{CEACDF64-BE47-4A25-8115-A54751BDFE7D}"/>
              </a:ext>
            </a:extLst>
          </p:cNvPr>
          <p:cNvCxnSpPr>
            <a:cxnSpLocks/>
          </p:cNvCxnSpPr>
          <p:nvPr/>
        </p:nvCxnSpPr>
        <p:spPr>
          <a:xfrm flipV="1">
            <a:off x="3643009" y="2181226"/>
            <a:ext cx="0" cy="163246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43F6D692-BB21-4C41-8462-3538CE7ED025}"/>
              </a:ext>
            </a:extLst>
          </p:cNvPr>
          <p:cNvSpPr/>
          <p:nvPr/>
        </p:nvSpPr>
        <p:spPr>
          <a:xfrm>
            <a:off x="5723748" y="3741912"/>
            <a:ext cx="146903" cy="1504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6" name="Straight Connector 25">
            <a:extLst>
              <a:ext uri="{FF2B5EF4-FFF2-40B4-BE49-F238E27FC236}">
                <a16:creationId xmlns:a16="http://schemas.microsoft.com/office/drawing/2014/main" id="{E67B32EB-61AF-4560-BBA5-42E7C9903B87}"/>
              </a:ext>
            </a:extLst>
          </p:cNvPr>
          <p:cNvCxnSpPr>
            <a:cxnSpLocks/>
          </p:cNvCxnSpPr>
          <p:nvPr/>
        </p:nvCxnSpPr>
        <p:spPr>
          <a:xfrm flipV="1">
            <a:off x="5797200" y="3798249"/>
            <a:ext cx="0" cy="163246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4D9BD94F-B04D-4E0D-ADEE-ED11D6100630}"/>
              </a:ext>
            </a:extLst>
          </p:cNvPr>
          <p:cNvSpPr/>
          <p:nvPr/>
        </p:nvSpPr>
        <p:spPr>
          <a:xfrm>
            <a:off x="4084506" y="3178277"/>
            <a:ext cx="146903" cy="1504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8" name="Straight Connector 27">
            <a:extLst>
              <a:ext uri="{FF2B5EF4-FFF2-40B4-BE49-F238E27FC236}">
                <a16:creationId xmlns:a16="http://schemas.microsoft.com/office/drawing/2014/main" id="{4451A89E-8825-47A1-8E32-D6852EEC0856}"/>
              </a:ext>
            </a:extLst>
          </p:cNvPr>
          <p:cNvCxnSpPr>
            <a:cxnSpLocks/>
          </p:cNvCxnSpPr>
          <p:nvPr/>
        </p:nvCxnSpPr>
        <p:spPr>
          <a:xfrm flipV="1">
            <a:off x="3642878" y="3246159"/>
            <a:ext cx="520621" cy="55209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35" name="Oval 34">
            <a:extLst>
              <a:ext uri="{FF2B5EF4-FFF2-40B4-BE49-F238E27FC236}">
                <a16:creationId xmlns:a16="http://schemas.microsoft.com/office/drawing/2014/main" id="{971914CA-5DED-45DB-B29C-EEBE39B78A71}"/>
              </a:ext>
            </a:extLst>
          </p:cNvPr>
          <p:cNvSpPr/>
          <p:nvPr/>
        </p:nvSpPr>
        <p:spPr>
          <a:xfrm>
            <a:off x="6213251" y="4784522"/>
            <a:ext cx="146903" cy="1504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6" name="Straight Connector 35">
            <a:extLst>
              <a:ext uri="{FF2B5EF4-FFF2-40B4-BE49-F238E27FC236}">
                <a16:creationId xmlns:a16="http://schemas.microsoft.com/office/drawing/2014/main" id="{B2E3A08A-B526-4BA9-B0B1-D1237F107FAE}"/>
              </a:ext>
            </a:extLst>
          </p:cNvPr>
          <p:cNvCxnSpPr>
            <a:cxnSpLocks/>
          </p:cNvCxnSpPr>
          <p:nvPr/>
        </p:nvCxnSpPr>
        <p:spPr>
          <a:xfrm flipV="1">
            <a:off x="5771623" y="4852404"/>
            <a:ext cx="520621" cy="55209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A69A6D1-213C-4992-BAA5-3B5E105D4B4A}"/>
              </a:ext>
            </a:extLst>
          </p:cNvPr>
          <p:cNvCxnSpPr>
            <a:cxnSpLocks/>
            <a:endCxn id="12" idx="2"/>
          </p:cNvCxnSpPr>
          <p:nvPr/>
        </p:nvCxnSpPr>
        <p:spPr>
          <a:xfrm flipV="1">
            <a:off x="5771622" y="4881852"/>
            <a:ext cx="1552326" cy="52264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89F4693-1FEE-4676-A9FD-A8783EC3A8DE}"/>
              </a:ext>
            </a:extLst>
          </p:cNvPr>
          <p:cNvCxnSpPr>
            <a:cxnSpLocks/>
            <a:stCxn id="25" idx="5"/>
            <a:endCxn id="12" idx="1"/>
          </p:cNvCxnSpPr>
          <p:nvPr/>
        </p:nvCxnSpPr>
        <p:spPr>
          <a:xfrm>
            <a:off x="5849138" y="3870293"/>
            <a:ext cx="1496323" cy="95838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EED848B-F658-4D15-A3FF-452DF670025D}"/>
              </a:ext>
            </a:extLst>
          </p:cNvPr>
          <p:cNvCxnSpPr>
            <a:cxnSpLocks/>
            <a:stCxn id="25" idx="5"/>
          </p:cNvCxnSpPr>
          <p:nvPr/>
        </p:nvCxnSpPr>
        <p:spPr>
          <a:xfrm>
            <a:off x="5849138" y="3870293"/>
            <a:ext cx="406728" cy="95735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4BC81862-C39E-44AE-A3E5-5157B4335B71}"/>
              </a:ext>
            </a:extLst>
          </p:cNvPr>
          <p:cNvCxnSpPr>
            <a:cxnSpLocks/>
            <a:endCxn id="35" idx="3"/>
          </p:cNvCxnSpPr>
          <p:nvPr/>
        </p:nvCxnSpPr>
        <p:spPr>
          <a:xfrm flipV="1">
            <a:off x="5771621" y="4912903"/>
            <a:ext cx="463143" cy="49159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5536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5"/>
                                        </p:tgtEl>
                                      </p:cBhvr>
                                    </p:animEffect>
                                    <p:set>
                                      <p:cBhvr>
                                        <p:cTn id="27" dur="1" fill="hold">
                                          <p:stCondLst>
                                            <p:cond delay="499"/>
                                          </p:stCondLst>
                                        </p:cTn>
                                        <p:tgtEl>
                                          <p:spTgt spid="5"/>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9"/>
                                        </p:tgtEl>
                                      </p:cBhvr>
                                    </p:animEffect>
                                    <p:set>
                                      <p:cBhvr>
                                        <p:cTn id="30" dur="1" fill="hold">
                                          <p:stCondLst>
                                            <p:cond delay="499"/>
                                          </p:stCondLst>
                                        </p:cTn>
                                        <p:tgtEl>
                                          <p:spTgt spid="9"/>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500"/>
                                        <p:tgtEl>
                                          <p:spTgt spid="25"/>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22"/>
                                        </p:tgtEl>
                                      </p:cBhvr>
                                    </p:animEffect>
                                    <p:set>
                                      <p:cBhvr>
                                        <p:cTn id="55" dur="1" fill="hold">
                                          <p:stCondLst>
                                            <p:cond delay="499"/>
                                          </p:stCondLst>
                                        </p:cTn>
                                        <p:tgtEl>
                                          <p:spTgt spid="22"/>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26"/>
                                        </p:tgtEl>
                                      </p:cBhvr>
                                    </p:animEffect>
                                    <p:set>
                                      <p:cBhvr>
                                        <p:cTn id="58" dur="1" fill="hold">
                                          <p:stCondLst>
                                            <p:cond delay="499"/>
                                          </p:stCondLst>
                                        </p:cTn>
                                        <p:tgtEl>
                                          <p:spTgt spid="26"/>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fade">
                                      <p:cBhvr>
                                        <p:cTn id="63" dur="500"/>
                                        <p:tgtEl>
                                          <p:spTgt spid="2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500"/>
                                        <p:tgtEl>
                                          <p:spTgt spid="27"/>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fade">
                                      <p:cBhvr>
                                        <p:cTn id="73" dur="500"/>
                                        <p:tgtEl>
                                          <p:spTgt spid="36"/>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35"/>
                                        </p:tgtEl>
                                        <p:attrNameLst>
                                          <p:attrName>style.visibility</p:attrName>
                                        </p:attrNameLst>
                                      </p:cBhvr>
                                      <p:to>
                                        <p:strVal val="visible"/>
                                      </p:to>
                                    </p:set>
                                    <p:animEffect transition="in" filter="fade">
                                      <p:cBhvr>
                                        <p:cTn id="78" dur="500"/>
                                        <p:tgtEl>
                                          <p:spTgt spid="35"/>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xit" presetSubtype="0" fill="hold" nodeType="clickEffect">
                                  <p:stCondLst>
                                    <p:cond delay="0"/>
                                  </p:stCondLst>
                                  <p:childTnLst>
                                    <p:animEffect transition="out" filter="fade">
                                      <p:cBhvr>
                                        <p:cTn id="82" dur="500"/>
                                        <p:tgtEl>
                                          <p:spTgt spid="28"/>
                                        </p:tgtEl>
                                      </p:cBhvr>
                                    </p:animEffect>
                                    <p:set>
                                      <p:cBhvr>
                                        <p:cTn id="83" dur="1" fill="hold">
                                          <p:stCondLst>
                                            <p:cond delay="499"/>
                                          </p:stCondLst>
                                        </p:cTn>
                                        <p:tgtEl>
                                          <p:spTgt spid="28"/>
                                        </p:tgtEl>
                                        <p:attrNameLst>
                                          <p:attrName>style.visibility</p:attrName>
                                        </p:attrNameLst>
                                      </p:cBhvr>
                                      <p:to>
                                        <p:strVal val="hidden"/>
                                      </p:to>
                                    </p:set>
                                  </p:childTnLst>
                                </p:cTn>
                              </p:par>
                              <p:par>
                                <p:cTn id="84" presetID="10" presetClass="exit" presetSubtype="0" fill="hold" nodeType="withEffect">
                                  <p:stCondLst>
                                    <p:cond delay="0"/>
                                  </p:stCondLst>
                                  <p:childTnLst>
                                    <p:animEffect transition="out" filter="fade">
                                      <p:cBhvr>
                                        <p:cTn id="85" dur="500"/>
                                        <p:tgtEl>
                                          <p:spTgt spid="36"/>
                                        </p:tgtEl>
                                      </p:cBhvr>
                                    </p:animEffect>
                                    <p:set>
                                      <p:cBhvr>
                                        <p:cTn id="86" dur="1" fill="hold">
                                          <p:stCondLst>
                                            <p:cond delay="499"/>
                                          </p:stCondLst>
                                        </p:cTn>
                                        <p:tgtEl>
                                          <p:spTgt spid="36"/>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fade">
                                      <p:cBhvr>
                                        <p:cTn id="91" dur="500"/>
                                        <p:tgtEl>
                                          <p:spTgt spid="37"/>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40"/>
                                        </p:tgtEl>
                                        <p:attrNameLst>
                                          <p:attrName>style.visibility</p:attrName>
                                        </p:attrNameLst>
                                      </p:cBhvr>
                                      <p:to>
                                        <p:strVal val="visible"/>
                                      </p:to>
                                    </p:set>
                                    <p:animEffect transition="in" filter="fade">
                                      <p:cBhvr>
                                        <p:cTn id="96" dur="500"/>
                                        <p:tgtEl>
                                          <p:spTgt spid="40"/>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nodeType="clickEffect">
                                  <p:stCondLst>
                                    <p:cond delay="0"/>
                                  </p:stCondLst>
                                  <p:childTnLst>
                                    <p:set>
                                      <p:cBhvr>
                                        <p:cTn id="100" dur="1" fill="hold">
                                          <p:stCondLst>
                                            <p:cond delay="0"/>
                                          </p:stCondLst>
                                        </p:cTn>
                                        <p:tgtEl>
                                          <p:spTgt spid="43"/>
                                        </p:tgtEl>
                                        <p:attrNameLst>
                                          <p:attrName>style.visibility</p:attrName>
                                        </p:attrNameLst>
                                      </p:cBhvr>
                                      <p:to>
                                        <p:strVal val="visible"/>
                                      </p:to>
                                    </p:set>
                                    <p:animEffect transition="in" filter="fade">
                                      <p:cBhvr>
                                        <p:cTn id="101" dur="500"/>
                                        <p:tgtEl>
                                          <p:spTgt spid="43"/>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nodeType="clickEffect">
                                  <p:stCondLst>
                                    <p:cond delay="0"/>
                                  </p:stCondLst>
                                  <p:childTnLst>
                                    <p:set>
                                      <p:cBhvr>
                                        <p:cTn id="105" dur="1" fill="hold">
                                          <p:stCondLst>
                                            <p:cond delay="0"/>
                                          </p:stCondLst>
                                        </p:cTn>
                                        <p:tgtEl>
                                          <p:spTgt spid="46"/>
                                        </p:tgtEl>
                                        <p:attrNameLst>
                                          <p:attrName>style.visibility</p:attrName>
                                        </p:attrNameLst>
                                      </p:cBhvr>
                                      <p:to>
                                        <p:strVal val="visible"/>
                                      </p:to>
                                    </p:set>
                                    <p:animEffect transition="in" filter="fade">
                                      <p:cBhvr>
                                        <p:cTn id="10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7" grpId="0" animBg="1"/>
      <p:bldP spid="25" grpId="0" animBg="1"/>
      <p:bldP spid="27" grpId="0" animBg="1"/>
      <p:bldP spid="35" grpId="0" animBg="1"/>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43DD656-C9B6-40E3-889E-7E118E5AD7F0}"/>
              </a:ext>
            </a:extLst>
          </p:cNvPr>
          <p:cNvSpPr/>
          <p:nvPr/>
        </p:nvSpPr>
        <p:spPr>
          <a:xfrm>
            <a:off x="103032" y="51516"/>
            <a:ext cx="4362450" cy="3046988"/>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Here is a shaded shape on a grid. The shape is translated so that point A moves to point B. Draw the shape in its new position.</a:t>
            </a:r>
          </a:p>
        </p:txBody>
      </p:sp>
      <p:pic>
        <p:nvPicPr>
          <p:cNvPr id="3" name="Picture 2" descr="https://app.doublestruck.eu/content/K2_REAS/HTML/Q/QT308_files/image001.jpg">
            <a:extLst>
              <a:ext uri="{FF2B5EF4-FFF2-40B4-BE49-F238E27FC236}">
                <a16:creationId xmlns:a16="http://schemas.microsoft.com/office/drawing/2014/main" id="{1B0A878F-D62E-4D3F-BEEF-4E495FE88BB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862512" y="90969"/>
            <a:ext cx="7196138" cy="6633681"/>
          </a:xfrm>
          <a:prstGeom prst="rect">
            <a:avLst/>
          </a:prstGeom>
          <a:noFill/>
          <a:ln>
            <a:noFill/>
          </a:ln>
        </p:spPr>
      </p:pic>
      <p:sp>
        <p:nvSpPr>
          <p:cNvPr id="4" name="Rectangle 3">
            <a:extLst>
              <a:ext uri="{FF2B5EF4-FFF2-40B4-BE49-F238E27FC236}">
                <a16:creationId xmlns:a16="http://schemas.microsoft.com/office/drawing/2014/main" id="{0E99F7E0-55C6-4355-9C02-CC5EE062AD8C}"/>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grpSp>
        <p:nvGrpSpPr>
          <p:cNvPr id="5" name="Group 4">
            <a:extLst>
              <a:ext uri="{FF2B5EF4-FFF2-40B4-BE49-F238E27FC236}">
                <a16:creationId xmlns:a16="http://schemas.microsoft.com/office/drawing/2014/main" id="{1DD452B6-5CFB-4E68-8802-2C863D76A709}"/>
              </a:ext>
            </a:extLst>
          </p:cNvPr>
          <p:cNvGrpSpPr/>
          <p:nvPr/>
        </p:nvGrpSpPr>
        <p:grpSpPr>
          <a:xfrm>
            <a:off x="7103625" y="1786072"/>
            <a:ext cx="1117429" cy="1114706"/>
            <a:chOff x="6214610" y="4480147"/>
            <a:chExt cx="2176356" cy="759655"/>
          </a:xfrm>
        </p:grpSpPr>
        <p:cxnSp>
          <p:nvCxnSpPr>
            <p:cNvPr id="6" name="Straight Connector 5">
              <a:extLst>
                <a:ext uri="{FF2B5EF4-FFF2-40B4-BE49-F238E27FC236}">
                  <a16:creationId xmlns:a16="http://schemas.microsoft.com/office/drawing/2014/main" id="{8DF31FAE-1334-4BD6-A470-D1658861AF70}"/>
                </a:ext>
              </a:extLst>
            </p:cNvPr>
            <p:cNvCxnSpPr>
              <a:cxnSpLocks/>
            </p:cNvCxnSpPr>
            <p:nvPr/>
          </p:nvCxnSpPr>
          <p:spPr>
            <a:xfrm>
              <a:off x="6214610" y="4480147"/>
              <a:ext cx="0" cy="7596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017FF8C-920A-4A97-AF45-E4B71315886D}"/>
                </a:ext>
              </a:extLst>
            </p:cNvPr>
            <p:cNvCxnSpPr>
              <a:cxnSpLocks/>
            </p:cNvCxnSpPr>
            <p:nvPr/>
          </p:nvCxnSpPr>
          <p:spPr>
            <a:xfrm flipH="1">
              <a:off x="6214610" y="5218286"/>
              <a:ext cx="217635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8" name="Oval 7">
            <a:extLst>
              <a:ext uri="{FF2B5EF4-FFF2-40B4-BE49-F238E27FC236}">
                <a16:creationId xmlns:a16="http://schemas.microsoft.com/office/drawing/2014/main" id="{20616D74-E7DF-4359-8755-7769FA15C0B7}"/>
              </a:ext>
            </a:extLst>
          </p:cNvPr>
          <p:cNvSpPr/>
          <p:nvPr/>
        </p:nvSpPr>
        <p:spPr>
          <a:xfrm>
            <a:off x="7030173" y="1710868"/>
            <a:ext cx="146903" cy="1504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 name="Group 8">
            <a:extLst>
              <a:ext uri="{FF2B5EF4-FFF2-40B4-BE49-F238E27FC236}">
                <a16:creationId xmlns:a16="http://schemas.microsoft.com/office/drawing/2014/main" id="{A451A934-FC52-4EC8-A210-CB78C17BEB71}"/>
              </a:ext>
            </a:extLst>
          </p:cNvPr>
          <p:cNvGrpSpPr/>
          <p:nvPr/>
        </p:nvGrpSpPr>
        <p:grpSpPr>
          <a:xfrm>
            <a:off x="9811217" y="2869206"/>
            <a:ext cx="1117429" cy="1114706"/>
            <a:chOff x="6214610" y="4480147"/>
            <a:chExt cx="2176356" cy="759655"/>
          </a:xfrm>
        </p:grpSpPr>
        <p:cxnSp>
          <p:nvCxnSpPr>
            <p:cNvPr id="10" name="Straight Connector 9">
              <a:extLst>
                <a:ext uri="{FF2B5EF4-FFF2-40B4-BE49-F238E27FC236}">
                  <a16:creationId xmlns:a16="http://schemas.microsoft.com/office/drawing/2014/main" id="{85962E4C-6535-45AA-80BC-70A1C9A4EA64}"/>
                </a:ext>
              </a:extLst>
            </p:cNvPr>
            <p:cNvCxnSpPr>
              <a:cxnSpLocks/>
            </p:cNvCxnSpPr>
            <p:nvPr/>
          </p:nvCxnSpPr>
          <p:spPr>
            <a:xfrm>
              <a:off x="6214610" y="4480147"/>
              <a:ext cx="0" cy="7596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6CA4037-5363-44D3-8368-6F3F6DD32CFA}"/>
                </a:ext>
              </a:extLst>
            </p:cNvPr>
            <p:cNvCxnSpPr>
              <a:cxnSpLocks/>
            </p:cNvCxnSpPr>
            <p:nvPr/>
          </p:nvCxnSpPr>
          <p:spPr>
            <a:xfrm flipH="1">
              <a:off x="6214610" y="5218286"/>
              <a:ext cx="217635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2" name="Oval 11">
            <a:extLst>
              <a:ext uri="{FF2B5EF4-FFF2-40B4-BE49-F238E27FC236}">
                <a16:creationId xmlns:a16="http://schemas.microsoft.com/office/drawing/2014/main" id="{985E51C6-E9DC-486D-8BB7-FB790571E90B}"/>
              </a:ext>
            </a:extLst>
          </p:cNvPr>
          <p:cNvSpPr/>
          <p:nvPr/>
        </p:nvSpPr>
        <p:spPr>
          <a:xfrm>
            <a:off x="9737765" y="2794002"/>
            <a:ext cx="146903" cy="1504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oup 12">
            <a:extLst>
              <a:ext uri="{FF2B5EF4-FFF2-40B4-BE49-F238E27FC236}">
                <a16:creationId xmlns:a16="http://schemas.microsoft.com/office/drawing/2014/main" id="{65E19122-C6D8-4F59-AF42-05D051AD943C}"/>
              </a:ext>
            </a:extLst>
          </p:cNvPr>
          <p:cNvGrpSpPr/>
          <p:nvPr/>
        </p:nvGrpSpPr>
        <p:grpSpPr>
          <a:xfrm flipH="1">
            <a:off x="5476418" y="1786072"/>
            <a:ext cx="1627201" cy="557353"/>
            <a:chOff x="6214610" y="4480147"/>
            <a:chExt cx="2176356" cy="759655"/>
          </a:xfrm>
        </p:grpSpPr>
        <p:cxnSp>
          <p:nvCxnSpPr>
            <p:cNvPr id="14" name="Straight Connector 13">
              <a:extLst>
                <a:ext uri="{FF2B5EF4-FFF2-40B4-BE49-F238E27FC236}">
                  <a16:creationId xmlns:a16="http://schemas.microsoft.com/office/drawing/2014/main" id="{E3BC3B23-5705-4132-A455-12437AF5C385}"/>
                </a:ext>
              </a:extLst>
            </p:cNvPr>
            <p:cNvCxnSpPr>
              <a:cxnSpLocks/>
            </p:cNvCxnSpPr>
            <p:nvPr/>
          </p:nvCxnSpPr>
          <p:spPr>
            <a:xfrm>
              <a:off x="6214610" y="4480147"/>
              <a:ext cx="0" cy="7596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3255AC9-7D0D-4D57-8E53-D96CAEAEB32F}"/>
                </a:ext>
              </a:extLst>
            </p:cNvPr>
            <p:cNvCxnSpPr>
              <a:cxnSpLocks/>
            </p:cNvCxnSpPr>
            <p:nvPr/>
          </p:nvCxnSpPr>
          <p:spPr>
            <a:xfrm flipH="1">
              <a:off x="6214610" y="5218286"/>
              <a:ext cx="217635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F14E8D69-2DA2-49B3-9C1F-912B84405C05}"/>
              </a:ext>
            </a:extLst>
          </p:cNvPr>
          <p:cNvGrpSpPr/>
          <p:nvPr/>
        </p:nvGrpSpPr>
        <p:grpSpPr>
          <a:xfrm flipH="1">
            <a:off x="8189719" y="2850456"/>
            <a:ext cx="1627201" cy="557353"/>
            <a:chOff x="6214610" y="4480147"/>
            <a:chExt cx="2176356" cy="759655"/>
          </a:xfrm>
        </p:grpSpPr>
        <p:cxnSp>
          <p:nvCxnSpPr>
            <p:cNvPr id="17" name="Straight Connector 16">
              <a:extLst>
                <a:ext uri="{FF2B5EF4-FFF2-40B4-BE49-F238E27FC236}">
                  <a16:creationId xmlns:a16="http://schemas.microsoft.com/office/drawing/2014/main" id="{BEE3C84D-54A8-4E07-BE03-BBD4772658F0}"/>
                </a:ext>
              </a:extLst>
            </p:cNvPr>
            <p:cNvCxnSpPr>
              <a:cxnSpLocks/>
            </p:cNvCxnSpPr>
            <p:nvPr/>
          </p:nvCxnSpPr>
          <p:spPr>
            <a:xfrm>
              <a:off x="6214610" y="4480147"/>
              <a:ext cx="0" cy="7596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875675A-EAF7-46B6-848B-341D5D28D27C}"/>
                </a:ext>
              </a:extLst>
            </p:cNvPr>
            <p:cNvCxnSpPr>
              <a:cxnSpLocks/>
            </p:cNvCxnSpPr>
            <p:nvPr/>
          </p:nvCxnSpPr>
          <p:spPr>
            <a:xfrm flipH="1">
              <a:off x="6214610" y="5218286"/>
              <a:ext cx="217635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9" name="Oval 18">
            <a:extLst>
              <a:ext uri="{FF2B5EF4-FFF2-40B4-BE49-F238E27FC236}">
                <a16:creationId xmlns:a16="http://schemas.microsoft.com/office/drawing/2014/main" id="{64C9ABAF-2D7D-48A0-962B-6B4F201D0FBD}"/>
              </a:ext>
            </a:extLst>
          </p:cNvPr>
          <p:cNvSpPr/>
          <p:nvPr/>
        </p:nvSpPr>
        <p:spPr>
          <a:xfrm>
            <a:off x="5385788" y="2252435"/>
            <a:ext cx="146903" cy="1504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F0973224-9C86-43D6-9F4A-291D8A85FF32}"/>
              </a:ext>
            </a:extLst>
          </p:cNvPr>
          <p:cNvSpPr/>
          <p:nvPr/>
        </p:nvSpPr>
        <p:spPr>
          <a:xfrm>
            <a:off x="8112492" y="3316819"/>
            <a:ext cx="146903" cy="1504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1" name="Group 20">
            <a:extLst>
              <a:ext uri="{FF2B5EF4-FFF2-40B4-BE49-F238E27FC236}">
                <a16:creationId xmlns:a16="http://schemas.microsoft.com/office/drawing/2014/main" id="{82602053-C702-4646-A0D4-BB2C6310EB4E}"/>
              </a:ext>
            </a:extLst>
          </p:cNvPr>
          <p:cNvGrpSpPr/>
          <p:nvPr/>
        </p:nvGrpSpPr>
        <p:grpSpPr>
          <a:xfrm>
            <a:off x="5457022" y="2327640"/>
            <a:ext cx="1117429" cy="2210772"/>
            <a:chOff x="6214610" y="4480147"/>
            <a:chExt cx="2176356" cy="750860"/>
          </a:xfrm>
        </p:grpSpPr>
        <p:cxnSp>
          <p:nvCxnSpPr>
            <p:cNvPr id="22" name="Straight Connector 21">
              <a:extLst>
                <a:ext uri="{FF2B5EF4-FFF2-40B4-BE49-F238E27FC236}">
                  <a16:creationId xmlns:a16="http://schemas.microsoft.com/office/drawing/2014/main" id="{DD47BBAF-9472-4225-B2CE-4B64FB92EB05}"/>
                </a:ext>
              </a:extLst>
            </p:cNvPr>
            <p:cNvCxnSpPr>
              <a:cxnSpLocks/>
            </p:cNvCxnSpPr>
            <p:nvPr/>
          </p:nvCxnSpPr>
          <p:spPr>
            <a:xfrm>
              <a:off x="6214610" y="4480147"/>
              <a:ext cx="0" cy="75086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415D3B5-4ECB-4393-9568-C8C06260A5A8}"/>
                </a:ext>
              </a:extLst>
            </p:cNvPr>
            <p:cNvCxnSpPr>
              <a:cxnSpLocks/>
            </p:cNvCxnSpPr>
            <p:nvPr/>
          </p:nvCxnSpPr>
          <p:spPr>
            <a:xfrm flipH="1">
              <a:off x="6214610" y="5218286"/>
              <a:ext cx="217635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5" name="Oval 24">
            <a:extLst>
              <a:ext uri="{FF2B5EF4-FFF2-40B4-BE49-F238E27FC236}">
                <a16:creationId xmlns:a16="http://schemas.microsoft.com/office/drawing/2014/main" id="{8DCF1459-2473-4BA6-A85D-79FB81E4773D}"/>
              </a:ext>
            </a:extLst>
          </p:cNvPr>
          <p:cNvSpPr/>
          <p:nvPr/>
        </p:nvSpPr>
        <p:spPr>
          <a:xfrm>
            <a:off x="6501000" y="4425753"/>
            <a:ext cx="146903" cy="1504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6" name="Group 25">
            <a:extLst>
              <a:ext uri="{FF2B5EF4-FFF2-40B4-BE49-F238E27FC236}">
                <a16:creationId xmlns:a16="http://schemas.microsoft.com/office/drawing/2014/main" id="{A6625C25-1A82-4F1D-90CF-6679B34D0C46}"/>
              </a:ext>
            </a:extLst>
          </p:cNvPr>
          <p:cNvGrpSpPr/>
          <p:nvPr/>
        </p:nvGrpSpPr>
        <p:grpSpPr>
          <a:xfrm>
            <a:off x="8162396" y="3427219"/>
            <a:ext cx="1117429" cy="2210772"/>
            <a:chOff x="6214610" y="4480147"/>
            <a:chExt cx="2176356" cy="750860"/>
          </a:xfrm>
        </p:grpSpPr>
        <p:cxnSp>
          <p:nvCxnSpPr>
            <p:cNvPr id="27" name="Straight Connector 26">
              <a:extLst>
                <a:ext uri="{FF2B5EF4-FFF2-40B4-BE49-F238E27FC236}">
                  <a16:creationId xmlns:a16="http://schemas.microsoft.com/office/drawing/2014/main" id="{7758D830-1130-47BF-BB47-9188FD90E08F}"/>
                </a:ext>
              </a:extLst>
            </p:cNvPr>
            <p:cNvCxnSpPr>
              <a:cxnSpLocks/>
            </p:cNvCxnSpPr>
            <p:nvPr/>
          </p:nvCxnSpPr>
          <p:spPr>
            <a:xfrm>
              <a:off x="6214610" y="4480147"/>
              <a:ext cx="0" cy="75086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5620A27-4A50-42D8-9781-EA4199D90628}"/>
                </a:ext>
              </a:extLst>
            </p:cNvPr>
            <p:cNvCxnSpPr>
              <a:cxnSpLocks/>
            </p:cNvCxnSpPr>
            <p:nvPr/>
          </p:nvCxnSpPr>
          <p:spPr>
            <a:xfrm flipH="1">
              <a:off x="6214610" y="5218286"/>
              <a:ext cx="217635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9" name="Oval 28">
            <a:extLst>
              <a:ext uri="{FF2B5EF4-FFF2-40B4-BE49-F238E27FC236}">
                <a16:creationId xmlns:a16="http://schemas.microsoft.com/office/drawing/2014/main" id="{E08291EB-2E68-4096-8FA8-8339866ECF56}"/>
              </a:ext>
            </a:extLst>
          </p:cNvPr>
          <p:cNvSpPr/>
          <p:nvPr/>
        </p:nvSpPr>
        <p:spPr>
          <a:xfrm>
            <a:off x="9206374" y="5525332"/>
            <a:ext cx="146903" cy="1504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0" name="Straight Connector 29">
            <a:extLst>
              <a:ext uri="{FF2B5EF4-FFF2-40B4-BE49-F238E27FC236}">
                <a16:creationId xmlns:a16="http://schemas.microsoft.com/office/drawing/2014/main" id="{8D22BCE5-65F6-4CC8-83D3-47F216F6DCA2}"/>
              </a:ext>
            </a:extLst>
          </p:cNvPr>
          <p:cNvCxnSpPr>
            <a:cxnSpLocks/>
            <a:endCxn id="12" idx="5"/>
          </p:cNvCxnSpPr>
          <p:nvPr/>
        </p:nvCxnSpPr>
        <p:spPr>
          <a:xfrm flipH="1" flipV="1">
            <a:off x="9863155" y="2922383"/>
            <a:ext cx="1065492" cy="106379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F0AE591-1A6A-43B0-B0ED-AE11F0754B0A}"/>
              </a:ext>
            </a:extLst>
          </p:cNvPr>
          <p:cNvCxnSpPr>
            <a:cxnSpLocks/>
          </p:cNvCxnSpPr>
          <p:nvPr/>
        </p:nvCxnSpPr>
        <p:spPr>
          <a:xfrm flipH="1">
            <a:off x="8249870" y="2912858"/>
            <a:ext cx="1499883" cy="46964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209DC20-90D2-4834-8A3E-C65B21201916}"/>
              </a:ext>
            </a:extLst>
          </p:cNvPr>
          <p:cNvCxnSpPr>
            <a:cxnSpLocks/>
            <a:stCxn id="29" idx="1"/>
            <a:endCxn id="20" idx="5"/>
          </p:cNvCxnSpPr>
          <p:nvPr/>
        </p:nvCxnSpPr>
        <p:spPr>
          <a:xfrm flipH="1" flipV="1">
            <a:off x="8237882" y="3445200"/>
            <a:ext cx="990005" cy="210215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ABB0F42-BDE1-472D-823B-7D7DF0C6DBDB}"/>
              </a:ext>
            </a:extLst>
          </p:cNvPr>
          <p:cNvCxnSpPr>
            <a:cxnSpLocks/>
            <a:stCxn id="29" idx="7"/>
          </p:cNvCxnSpPr>
          <p:nvPr/>
        </p:nvCxnSpPr>
        <p:spPr>
          <a:xfrm flipV="1">
            <a:off x="9331764" y="3952341"/>
            <a:ext cx="1596882" cy="159501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9917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5"/>
                                        </p:tgtEl>
                                      </p:cBhvr>
                                    </p:animEffect>
                                    <p:set>
                                      <p:cBhvr>
                                        <p:cTn id="27" dur="1" fill="hold">
                                          <p:stCondLst>
                                            <p:cond delay="499"/>
                                          </p:stCondLst>
                                        </p:cTn>
                                        <p:tgtEl>
                                          <p:spTgt spid="5"/>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9"/>
                                        </p:tgtEl>
                                      </p:cBhvr>
                                    </p:animEffect>
                                    <p:set>
                                      <p:cBhvr>
                                        <p:cTn id="30" dur="1" fill="hold">
                                          <p:stCondLst>
                                            <p:cond delay="499"/>
                                          </p:stCondLst>
                                        </p:cTn>
                                        <p:tgtEl>
                                          <p:spTgt spid="9"/>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13"/>
                                        </p:tgtEl>
                                      </p:cBhvr>
                                    </p:animEffect>
                                    <p:set>
                                      <p:cBhvr>
                                        <p:cTn id="55" dur="1" fill="hold">
                                          <p:stCondLst>
                                            <p:cond delay="499"/>
                                          </p:stCondLst>
                                        </p:cTn>
                                        <p:tgtEl>
                                          <p:spTgt spid="13"/>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16"/>
                                        </p:tgtEl>
                                      </p:cBhvr>
                                    </p:animEffect>
                                    <p:set>
                                      <p:cBhvr>
                                        <p:cTn id="58" dur="1" fill="hold">
                                          <p:stCondLst>
                                            <p:cond delay="499"/>
                                          </p:stCondLst>
                                        </p:cTn>
                                        <p:tgtEl>
                                          <p:spTgt spid="16"/>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500"/>
                                        <p:tgtEl>
                                          <p:spTgt spid="21"/>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500"/>
                                        <p:tgtEl>
                                          <p:spTgt spid="26"/>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fade">
                                      <p:cBhvr>
                                        <p:cTn id="78" dur="500"/>
                                        <p:tgtEl>
                                          <p:spTgt spid="29"/>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xit" presetSubtype="0" fill="hold" nodeType="clickEffect">
                                  <p:stCondLst>
                                    <p:cond delay="0"/>
                                  </p:stCondLst>
                                  <p:childTnLst>
                                    <p:animEffect transition="out" filter="fade">
                                      <p:cBhvr>
                                        <p:cTn id="82" dur="500"/>
                                        <p:tgtEl>
                                          <p:spTgt spid="21"/>
                                        </p:tgtEl>
                                      </p:cBhvr>
                                    </p:animEffect>
                                    <p:set>
                                      <p:cBhvr>
                                        <p:cTn id="83" dur="1" fill="hold">
                                          <p:stCondLst>
                                            <p:cond delay="499"/>
                                          </p:stCondLst>
                                        </p:cTn>
                                        <p:tgtEl>
                                          <p:spTgt spid="21"/>
                                        </p:tgtEl>
                                        <p:attrNameLst>
                                          <p:attrName>style.visibility</p:attrName>
                                        </p:attrNameLst>
                                      </p:cBhvr>
                                      <p:to>
                                        <p:strVal val="hidden"/>
                                      </p:to>
                                    </p:set>
                                  </p:childTnLst>
                                </p:cTn>
                              </p:par>
                              <p:par>
                                <p:cTn id="84" presetID="10" presetClass="exit" presetSubtype="0" fill="hold" nodeType="withEffect">
                                  <p:stCondLst>
                                    <p:cond delay="0"/>
                                  </p:stCondLst>
                                  <p:childTnLst>
                                    <p:animEffect transition="out" filter="fade">
                                      <p:cBhvr>
                                        <p:cTn id="85" dur="500"/>
                                        <p:tgtEl>
                                          <p:spTgt spid="26"/>
                                        </p:tgtEl>
                                      </p:cBhvr>
                                    </p:animEffect>
                                    <p:set>
                                      <p:cBhvr>
                                        <p:cTn id="86" dur="1" fill="hold">
                                          <p:stCondLst>
                                            <p:cond delay="499"/>
                                          </p:stCondLst>
                                        </p:cTn>
                                        <p:tgtEl>
                                          <p:spTgt spid="26"/>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fade">
                                      <p:cBhvr>
                                        <p:cTn id="91" dur="500"/>
                                        <p:tgtEl>
                                          <p:spTgt spid="30"/>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32"/>
                                        </p:tgtEl>
                                        <p:attrNameLst>
                                          <p:attrName>style.visibility</p:attrName>
                                        </p:attrNameLst>
                                      </p:cBhvr>
                                      <p:to>
                                        <p:strVal val="visible"/>
                                      </p:to>
                                    </p:set>
                                    <p:animEffect transition="in" filter="fade">
                                      <p:cBhvr>
                                        <p:cTn id="96" dur="500"/>
                                        <p:tgtEl>
                                          <p:spTgt spid="32"/>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nodeType="clickEffect">
                                  <p:stCondLst>
                                    <p:cond delay="0"/>
                                  </p:stCondLst>
                                  <p:childTnLst>
                                    <p:set>
                                      <p:cBhvr>
                                        <p:cTn id="100" dur="1" fill="hold">
                                          <p:stCondLst>
                                            <p:cond delay="0"/>
                                          </p:stCondLst>
                                        </p:cTn>
                                        <p:tgtEl>
                                          <p:spTgt spid="35"/>
                                        </p:tgtEl>
                                        <p:attrNameLst>
                                          <p:attrName>style.visibility</p:attrName>
                                        </p:attrNameLst>
                                      </p:cBhvr>
                                      <p:to>
                                        <p:strVal val="visible"/>
                                      </p:to>
                                    </p:set>
                                    <p:animEffect transition="in" filter="fade">
                                      <p:cBhvr>
                                        <p:cTn id="101" dur="500"/>
                                        <p:tgtEl>
                                          <p:spTgt spid="35"/>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nodeType="clickEffect">
                                  <p:stCondLst>
                                    <p:cond delay="0"/>
                                  </p:stCondLst>
                                  <p:childTnLst>
                                    <p:set>
                                      <p:cBhvr>
                                        <p:cTn id="105" dur="1" fill="hold">
                                          <p:stCondLst>
                                            <p:cond delay="0"/>
                                          </p:stCondLst>
                                        </p:cTn>
                                        <p:tgtEl>
                                          <p:spTgt spid="38"/>
                                        </p:tgtEl>
                                        <p:attrNameLst>
                                          <p:attrName>style.visibility</p:attrName>
                                        </p:attrNameLst>
                                      </p:cBhvr>
                                      <p:to>
                                        <p:strVal val="visible"/>
                                      </p:to>
                                    </p:set>
                                    <p:animEffect transition="in" filter="fade">
                                      <p:cBhvr>
                                        <p:cTn id="10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9" grpId="0" animBg="1"/>
      <p:bldP spid="20" grpId="0" animBg="1"/>
      <p:bldP spid="25" grpId="0" animBg="1"/>
      <p:bldP spid="29" grpId="0" animBg="1"/>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E7E9FD-0F06-4BE8-97A7-0AE4A87FD7BB}"/>
              </a:ext>
            </a:extLst>
          </p:cNvPr>
          <p:cNvSpPr/>
          <p:nvPr/>
        </p:nvSpPr>
        <p:spPr>
          <a:xfrm>
            <a:off x="103032" y="51516"/>
            <a:ext cx="3876541" cy="4524315"/>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Here is a quadrilateral on a square grid. </a:t>
            </a:r>
          </a:p>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The quadrilateral is translated so that point A moves to point B. Draw the quadrilateral in its new position.</a:t>
            </a:r>
          </a:p>
        </p:txBody>
      </p:sp>
      <p:pic>
        <p:nvPicPr>
          <p:cNvPr id="3" name="Picture 2" descr="https://app.doublestruck.eu/content/K2_REAS/HTML/Q/Q10A24_files/image001.jpg">
            <a:extLst>
              <a:ext uri="{FF2B5EF4-FFF2-40B4-BE49-F238E27FC236}">
                <a16:creationId xmlns:a16="http://schemas.microsoft.com/office/drawing/2014/main" id="{66702461-45C3-4E17-A01E-628C8FFDF3B1}"/>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957762" y="143770"/>
            <a:ext cx="7100888" cy="6570460"/>
          </a:xfrm>
          <a:prstGeom prst="rect">
            <a:avLst/>
          </a:prstGeom>
          <a:noFill/>
          <a:ln>
            <a:noFill/>
          </a:ln>
        </p:spPr>
      </p:pic>
      <p:sp>
        <p:nvSpPr>
          <p:cNvPr id="4" name="Rectangle 3">
            <a:extLst>
              <a:ext uri="{FF2B5EF4-FFF2-40B4-BE49-F238E27FC236}">
                <a16:creationId xmlns:a16="http://schemas.microsoft.com/office/drawing/2014/main" id="{FC702D75-0025-4B8B-BB4A-B2E17E6A3905}"/>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grpSp>
        <p:nvGrpSpPr>
          <p:cNvPr id="5" name="Group 4">
            <a:extLst>
              <a:ext uri="{FF2B5EF4-FFF2-40B4-BE49-F238E27FC236}">
                <a16:creationId xmlns:a16="http://schemas.microsoft.com/office/drawing/2014/main" id="{BB5B76FB-B731-4E21-95E9-379A1CC14A1E}"/>
              </a:ext>
            </a:extLst>
          </p:cNvPr>
          <p:cNvGrpSpPr/>
          <p:nvPr/>
        </p:nvGrpSpPr>
        <p:grpSpPr>
          <a:xfrm flipH="1">
            <a:off x="8508206" y="4093028"/>
            <a:ext cx="693851" cy="1969383"/>
            <a:chOff x="6214610" y="4480147"/>
            <a:chExt cx="2176356" cy="750860"/>
          </a:xfrm>
        </p:grpSpPr>
        <p:cxnSp>
          <p:nvCxnSpPr>
            <p:cNvPr id="6" name="Straight Connector 5">
              <a:extLst>
                <a:ext uri="{FF2B5EF4-FFF2-40B4-BE49-F238E27FC236}">
                  <a16:creationId xmlns:a16="http://schemas.microsoft.com/office/drawing/2014/main" id="{FD0AC3F8-9B6E-4997-9C38-337541212A0B}"/>
                </a:ext>
              </a:extLst>
            </p:cNvPr>
            <p:cNvCxnSpPr>
              <a:cxnSpLocks/>
            </p:cNvCxnSpPr>
            <p:nvPr/>
          </p:nvCxnSpPr>
          <p:spPr>
            <a:xfrm>
              <a:off x="6214610" y="4480147"/>
              <a:ext cx="0" cy="75086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E570A98-9C5B-4C71-ACF7-280E478A0B29}"/>
                </a:ext>
              </a:extLst>
            </p:cNvPr>
            <p:cNvCxnSpPr>
              <a:cxnSpLocks/>
            </p:cNvCxnSpPr>
            <p:nvPr/>
          </p:nvCxnSpPr>
          <p:spPr>
            <a:xfrm flipH="1">
              <a:off x="6214610" y="5218286"/>
              <a:ext cx="217635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8" name="Oval 7">
            <a:extLst>
              <a:ext uri="{FF2B5EF4-FFF2-40B4-BE49-F238E27FC236}">
                <a16:creationId xmlns:a16="http://schemas.microsoft.com/office/drawing/2014/main" id="{1025CBA5-3A2F-47ED-A1D4-C3908D48A3BF}"/>
              </a:ext>
            </a:extLst>
          </p:cNvPr>
          <p:cNvSpPr/>
          <p:nvPr/>
        </p:nvSpPr>
        <p:spPr>
          <a:xfrm>
            <a:off x="9128605" y="4017824"/>
            <a:ext cx="146903" cy="1504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 name="Group 8">
            <a:extLst>
              <a:ext uri="{FF2B5EF4-FFF2-40B4-BE49-F238E27FC236}">
                <a16:creationId xmlns:a16="http://schemas.microsoft.com/office/drawing/2014/main" id="{C7A0F029-11A2-4A4A-9494-DFBF3EF33994}"/>
              </a:ext>
            </a:extLst>
          </p:cNvPr>
          <p:cNvGrpSpPr/>
          <p:nvPr/>
        </p:nvGrpSpPr>
        <p:grpSpPr>
          <a:xfrm flipH="1">
            <a:off x="10605520" y="2123645"/>
            <a:ext cx="693851" cy="1969383"/>
            <a:chOff x="6214610" y="4480147"/>
            <a:chExt cx="2176356" cy="750860"/>
          </a:xfrm>
        </p:grpSpPr>
        <p:cxnSp>
          <p:nvCxnSpPr>
            <p:cNvPr id="10" name="Straight Connector 9">
              <a:extLst>
                <a:ext uri="{FF2B5EF4-FFF2-40B4-BE49-F238E27FC236}">
                  <a16:creationId xmlns:a16="http://schemas.microsoft.com/office/drawing/2014/main" id="{261EEBE1-5399-4E77-BE74-D53691C9ACCF}"/>
                </a:ext>
              </a:extLst>
            </p:cNvPr>
            <p:cNvCxnSpPr>
              <a:cxnSpLocks/>
            </p:cNvCxnSpPr>
            <p:nvPr/>
          </p:nvCxnSpPr>
          <p:spPr>
            <a:xfrm>
              <a:off x="6214610" y="4480147"/>
              <a:ext cx="0" cy="75086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ABF03B5-0037-46FC-A49D-80A199F7956D}"/>
                </a:ext>
              </a:extLst>
            </p:cNvPr>
            <p:cNvCxnSpPr>
              <a:cxnSpLocks/>
            </p:cNvCxnSpPr>
            <p:nvPr/>
          </p:nvCxnSpPr>
          <p:spPr>
            <a:xfrm flipH="1">
              <a:off x="6214610" y="5218286"/>
              <a:ext cx="217635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2" name="Oval 11">
            <a:extLst>
              <a:ext uri="{FF2B5EF4-FFF2-40B4-BE49-F238E27FC236}">
                <a16:creationId xmlns:a16="http://schemas.microsoft.com/office/drawing/2014/main" id="{CBEF1295-F1C4-4F15-A10C-BC56C8EEEC42}"/>
              </a:ext>
            </a:extLst>
          </p:cNvPr>
          <p:cNvSpPr/>
          <p:nvPr/>
        </p:nvSpPr>
        <p:spPr>
          <a:xfrm>
            <a:off x="11225919" y="2048441"/>
            <a:ext cx="146903" cy="1504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oup 12">
            <a:extLst>
              <a:ext uri="{FF2B5EF4-FFF2-40B4-BE49-F238E27FC236}">
                <a16:creationId xmlns:a16="http://schemas.microsoft.com/office/drawing/2014/main" id="{16D46A0A-970D-491D-9C44-BD232F314389}"/>
              </a:ext>
            </a:extLst>
          </p:cNvPr>
          <p:cNvGrpSpPr/>
          <p:nvPr/>
        </p:nvGrpSpPr>
        <p:grpSpPr>
          <a:xfrm>
            <a:off x="7798593" y="3429000"/>
            <a:ext cx="1404087" cy="664028"/>
            <a:chOff x="6214610" y="4480147"/>
            <a:chExt cx="2176356" cy="750860"/>
          </a:xfrm>
        </p:grpSpPr>
        <p:cxnSp>
          <p:nvCxnSpPr>
            <p:cNvPr id="14" name="Straight Connector 13">
              <a:extLst>
                <a:ext uri="{FF2B5EF4-FFF2-40B4-BE49-F238E27FC236}">
                  <a16:creationId xmlns:a16="http://schemas.microsoft.com/office/drawing/2014/main" id="{626E892D-D9C1-42D6-90B3-E5FF4C9555F2}"/>
                </a:ext>
              </a:extLst>
            </p:cNvPr>
            <p:cNvCxnSpPr>
              <a:cxnSpLocks/>
            </p:cNvCxnSpPr>
            <p:nvPr/>
          </p:nvCxnSpPr>
          <p:spPr>
            <a:xfrm>
              <a:off x="6214610" y="4480147"/>
              <a:ext cx="0" cy="75086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68D72F7-8E9B-496B-8EE6-D877089AD0CD}"/>
                </a:ext>
              </a:extLst>
            </p:cNvPr>
            <p:cNvCxnSpPr>
              <a:cxnSpLocks/>
            </p:cNvCxnSpPr>
            <p:nvPr/>
          </p:nvCxnSpPr>
          <p:spPr>
            <a:xfrm flipH="1">
              <a:off x="6214610" y="5218286"/>
              <a:ext cx="217635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6" name="Oval 15">
            <a:extLst>
              <a:ext uri="{FF2B5EF4-FFF2-40B4-BE49-F238E27FC236}">
                <a16:creationId xmlns:a16="http://schemas.microsoft.com/office/drawing/2014/main" id="{81DC22FA-41BF-452B-BB4B-AA1445D2E331}"/>
              </a:ext>
            </a:extLst>
          </p:cNvPr>
          <p:cNvSpPr/>
          <p:nvPr/>
        </p:nvSpPr>
        <p:spPr>
          <a:xfrm>
            <a:off x="7725141" y="3353795"/>
            <a:ext cx="146903" cy="1504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a:extLst>
              <a:ext uri="{FF2B5EF4-FFF2-40B4-BE49-F238E27FC236}">
                <a16:creationId xmlns:a16="http://schemas.microsoft.com/office/drawing/2014/main" id="{8C891BEF-D98A-402A-86E9-DDE3637711F7}"/>
              </a:ext>
            </a:extLst>
          </p:cNvPr>
          <p:cNvGrpSpPr/>
          <p:nvPr/>
        </p:nvGrpSpPr>
        <p:grpSpPr>
          <a:xfrm>
            <a:off x="9895284" y="1494468"/>
            <a:ext cx="1404087" cy="664028"/>
            <a:chOff x="6214610" y="4480147"/>
            <a:chExt cx="2176356" cy="750860"/>
          </a:xfrm>
        </p:grpSpPr>
        <p:cxnSp>
          <p:nvCxnSpPr>
            <p:cNvPr id="18" name="Straight Connector 17">
              <a:extLst>
                <a:ext uri="{FF2B5EF4-FFF2-40B4-BE49-F238E27FC236}">
                  <a16:creationId xmlns:a16="http://schemas.microsoft.com/office/drawing/2014/main" id="{9C7E0558-192F-42A9-A7C0-062375D55C19}"/>
                </a:ext>
              </a:extLst>
            </p:cNvPr>
            <p:cNvCxnSpPr>
              <a:cxnSpLocks/>
            </p:cNvCxnSpPr>
            <p:nvPr/>
          </p:nvCxnSpPr>
          <p:spPr>
            <a:xfrm>
              <a:off x="6214610" y="4480147"/>
              <a:ext cx="0" cy="75086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6CEC7C2-80B1-48EB-8014-A41F6BD9C85B}"/>
                </a:ext>
              </a:extLst>
            </p:cNvPr>
            <p:cNvCxnSpPr>
              <a:cxnSpLocks/>
            </p:cNvCxnSpPr>
            <p:nvPr/>
          </p:nvCxnSpPr>
          <p:spPr>
            <a:xfrm flipH="1">
              <a:off x="6214610" y="5218286"/>
              <a:ext cx="217635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0" name="Oval 19">
            <a:extLst>
              <a:ext uri="{FF2B5EF4-FFF2-40B4-BE49-F238E27FC236}">
                <a16:creationId xmlns:a16="http://schemas.microsoft.com/office/drawing/2014/main" id="{9D3A533E-D267-4F12-ACA9-7DAD68B7AB77}"/>
              </a:ext>
            </a:extLst>
          </p:cNvPr>
          <p:cNvSpPr/>
          <p:nvPr/>
        </p:nvSpPr>
        <p:spPr>
          <a:xfrm>
            <a:off x="9821832" y="1419263"/>
            <a:ext cx="146903" cy="1504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1" name="Group 20">
            <a:extLst>
              <a:ext uri="{FF2B5EF4-FFF2-40B4-BE49-F238E27FC236}">
                <a16:creationId xmlns:a16="http://schemas.microsoft.com/office/drawing/2014/main" id="{0A67A920-08C9-432D-9782-3FB5A7E80B6B}"/>
              </a:ext>
            </a:extLst>
          </p:cNvPr>
          <p:cNvGrpSpPr/>
          <p:nvPr/>
        </p:nvGrpSpPr>
        <p:grpSpPr>
          <a:xfrm flipH="1">
            <a:off x="5716908" y="3429000"/>
            <a:ext cx="2081669" cy="1294691"/>
            <a:chOff x="6214610" y="4480147"/>
            <a:chExt cx="2176356" cy="750860"/>
          </a:xfrm>
        </p:grpSpPr>
        <p:cxnSp>
          <p:nvCxnSpPr>
            <p:cNvPr id="22" name="Straight Connector 21">
              <a:extLst>
                <a:ext uri="{FF2B5EF4-FFF2-40B4-BE49-F238E27FC236}">
                  <a16:creationId xmlns:a16="http://schemas.microsoft.com/office/drawing/2014/main" id="{C2BDAF11-8951-49FB-9FD4-EF80BDE92EE8}"/>
                </a:ext>
              </a:extLst>
            </p:cNvPr>
            <p:cNvCxnSpPr>
              <a:cxnSpLocks/>
            </p:cNvCxnSpPr>
            <p:nvPr/>
          </p:nvCxnSpPr>
          <p:spPr>
            <a:xfrm>
              <a:off x="6214610" y="4480147"/>
              <a:ext cx="0" cy="75086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D3246C2-1C7D-42B3-B755-76ED2AF43B5E}"/>
                </a:ext>
              </a:extLst>
            </p:cNvPr>
            <p:cNvCxnSpPr>
              <a:cxnSpLocks/>
            </p:cNvCxnSpPr>
            <p:nvPr/>
          </p:nvCxnSpPr>
          <p:spPr>
            <a:xfrm flipH="1">
              <a:off x="6214610" y="5218286"/>
              <a:ext cx="217635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4" name="Oval 23">
            <a:extLst>
              <a:ext uri="{FF2B5EF4-FFF2-40B4-BE49-F238E27FC236}">
                <a16:creationId xmlns:a16="http://schemas.microsoft.com/office/drawing/2014/main" id="{79BD2C94-8D6D-4DD2-BE38-A138B70463BA}"/>
              </a:ext>
            </a:extLst>
          </p:cNvPr>
          <p:cNvSpPr/>
          <p:nvPr/>
        </p:nvSpPr>
        <p:spPr>
          <a:xfrm>
            <a:off x="5646914" y="4648487"/>
            <a:ext cx="146903" cy="1504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5" name="Group 24">
            <a:extLst>
              <a:ext uri="{FF2B5EF4-FFF2-40B4-BE49-F238E27FC236}">
                <a16:creationId xmlns:a16="http://schemas.microsoft.com/office/drawing/2014/main" id="{6142E6C3-F9D3-4A82-8748-D584FAEB4A09}"/>
              </a:ext>
            </a:extLst>
          </p:cNvPr>
          <p:cNvGrpSpPr/>
          <p:nvPr/>
        </p:nvGrpSpPr>
        <p:grpSpPr>
          <a:xfrm flipH="1">
            <a:off x="7813614" y="1483549"/>
            <a:ext cx="2081669" cy="1294691"/>
            <a:chOff x="6214610" y="4480147"/>
            <a:chExt cx="2176356" cy="750860"/>
          </a:xfrm>
        </p:grpSpPr>
        <p:cxnSp>
          <p:nvCxnSpPr>
            <p:cNvPr id="26" name="Straight Connector 25">
              <a:extLst>
                <a:ext uri="{FF2B5EF4-FFF2-40B4-BE49-F238E27FC236}">
                  <a16:creationId xmlns:a16="http://schemas.microsoft.com/office/drawing/2014/main" id="{9500BE10-70BD-4D33-A1AF-E943BF29F70F}"/>
                </a:ext>
              </a:extLst>
            </p:cNvPr>
            <p:cNvCxnSpPr>
              <a:cxnSpLocks/>
            </p:cNvCxnSpPr>
            <p:nvPr/>
          </p:nvCxnSpPr>
          <p:spPr>
            <a:xfrm>
              <a:off x="6214610" y="4480147"/>
              <a:ext cx="0" cy="75086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C81A1F5-8F6E-40C4-B3A5-116D60B0ADAC}"/>
                </a:ext>
              </a:extLst>
            </p:cNvPr>
            <p:cNvCxnSpPr>
              <a:cxnSpLocks/>
            </p:cNvCxnSpPr>
            <p:nvPr/>
          </p:nvCxnSpPr>
          <p:spPr>
            <a:xfrm flipH="1">
              <a:off x="6214610" y="5218286"/>
              <a:ext cx="217635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8" name="Oval 27">
            <a:extLst>
              <a:ext uri="{FF2B5EF4-FFF2-40B4-BE49-F238E27FC236}">
                <a16:creationId xmlns:a16="http://schemas.microsoft.com/office/drawing/2014/main" id="{9F46A447-5A8D-42D7-B84C-D094394FCC67}"/>
              </a:ext>
            </a:extLst>
          </p:cNvPr>
          <p:cNvSpPr/>
          <p:nvPr/>
        </p:nvSpPr>
        <p:spPr>
          <a:xfrm>
            <a:off x="7743620" y="2691313"/>
            <a:ext cx="146903" cy="1504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9" name="Straight Connector 28">
            <a:extLst>
              <a:ext uri="{FF2B5EF4-FFF2-40B4-BE49-F238E27FC236}">
                <a16:creationId xmlns:a16="http://schemas.microsoft.com/office/drawing/2014/main" id="{752FC352-8894-40DC-8E6C-0D38FE2078E1}"/>
              </a:ext>
            </a:extLst>
          </p:cNvPr>
          <p:cNvCxnSpPr>
            <a:cxnSpLocks/>
            <a:endCxn id="12" idx="3"/>
          </p:cNvCxnSpPr>
          <p:nvPr/>
        </p:nvCxnSpPr>
        <p:spPr>
          <a:xfrm flipV="1">
            <a:off x="10605521" y="2176822"/>
            <a:ext cx="641911" cy="190495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5597ED4-6F95-4D96-8202-DAE4B8952DA3}"/>
              </a:ext>
            </a:extLst>
          </p:cNvPr>
          <p:cNvCxnSpPr>
            <a:cxnSpLocks/>
            <a:stCxn id="20" idx="5"/>
            <a:endCxn id="12" idx="1"/>
          </p:cNvCxnSpPr>
          <p:nvPr/>
        </p:nvCxnSpPr>
        <p:spPr>
          <a:xfrm>
            <a:off x="9947222" y="1547644"/>
            <a:ext cx="1300210" cy="52282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AC9819A-3FC7-46B1-AE8F-689AA9362605}"/>
              </a:ext>
            </a:extLst>
          </p:cNvPr>
          <p:cNvCxnSpPr>
            <a:cxnSpLocks/>
            <a:stCxn id="20" idx="3"/>
            <a:endCxn id="28" idx="7"/>
          </p:cNvCxnSpPr>
          <p:nvPr/>
        </p:nvCxnSpPr>
        <p:spPr>
          <a:xfrm flipH="1">
            <a:off x="7869010" y="1547644"/>
            <a:ext cx="1974335" cy="116569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7EF02AC-2AEC-4A48-AFFA-EBDF97484A81}"/>
              </a:ext>
            </a:extLst>
          </p:cNvPr>
          <p:cNvCxnSpPr>
            <a:cxnSpLocks/>
            <a:endCxn id="28" idx="5"/>
          </p:cNvCxnSpPr>
          <p:nvPr/>
        </p:nvCxnSpPr>
        <p:spPr>
          <a:xfrm flipH="1" flipV="1">
            <a:off x="7869010" y="2819694"/>
            <a:ext cx="2684574" cy="125083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92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5"/>
                                        </p:tgtEl>
                                      </p:cBhvr>
                                    </p:animEffect>
                                    <p:set>
                                      <p:cBhvr>
                                        <p:cTn id="27" dur="1" fill="hold">
                                          <p:stCondLst>
                                            <p:cond delay="499"/>
                                          </p:stCondLst>
                                        </p:cTn>
                                        <p:tgtEl>
                                          <p:spTgt spid="5"/>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9"/>
                                        </p:tgtEl>
                                      </p:cBhvr>
                                    </p:animEffect>
                                    <p:set>
                                      <p:cBhvr>
                                        <p:cTn id="30" dur="1" fill="hold">
                                          <p:stCondLst>
                                            <p:cond delay="499"/>
                                          </p:stCondLst>
                                        </p:cTn>
                                        <p:tgtEl>
                                          <p:spTgt spid="9"/>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13"/>
                                        </p:tgtEl>
                                      </p:cBhvr>
                                    </p:animEffect>
                                    <p:set>
                                      <p:cBhvr>
                                        <p:cTn id="55" dur="1" fill="hold">
                                          <p:stCondLst>
                                            <p:cond delay="499"/>
                                          </p:stCondLst>
                                        </p:cTn>
                                        <p:tgtEl>
                                          <p:spTgt spid="13"/>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17"/>
                                        </p:tgtEl>
                                      </p:cBhvr>
                                    </p:animEffect>
                                    <p:set>
                                      <p:cBhvr>
                                        <p:cTn id="58" dur="1" fill="hold">
                                          <p:stCondLst>
                                            <p:cond delay="499"/>
                                          </p:stCondLst>
                                        </p:cTn>
                                        <p:tgtEl>
                                          <p:spTgt spid="17"/>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500"/>
                                        <p:tgtEl>
                                          <p:spTgt spid="21"/>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fade">
                                      <p:cBhvr>
                                        <p:cTn id="68" dur="500"/>
                                        <p:tgtEl>
                                          <p:spTgt spid="24"/>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500"/>
                                        <p:tgtEl>
                                          <p:spTgt spid="25"/>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fade">
                                      <p:cBhvr>
                                        <p:cTn id="78" dur="500"/>
                                        <p:tgtEl>
                                          <p:spTgt spid="28"/>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xit" presetSubtype="0" fill="hold" nodeType="clickEffect">
                                  <p:stCondLst>
                                    <p:cond delay="0"/>
                                  </p:stCondLst>
                                  <p:childTnLst>
                                    <p:animEffect transition="out" filter="fade">
                                      <p:cBhvr>
                                        <p:cTn id="82" dur="500"/>
                                        <p:tgtEl>
                                          <p:spTgt spid="21"/>
                                        </p:tgtEl>
                                      </p:cBhvr>
                                    </p:animEffect>
                                    <p:set>
                                      <p:cBhvr>
                                        <p:cTn id="83" dur="1" fill="hold">
                                          <p:stCondLst>
                                            <p:cond delay="499"/>
                                          </p:stCondLst>
                                        </p:cTn>
                                        <p:tgtEl>
                                          <p:spTgt spid="21"/>
                                        </p:tgtEl>
                                        <p:attrNameLst>
                                          <p:attrName>style.visibility</p:attrName>
                                        </p:attrNameLst>
                                      </p:cBhvr>
                                      <p:to>
                                        <p:strVal val="hidden"/>
                                      </p:to>
                                    </p:set>
                                  </p:childTnLst>
                                </p:cTn>
                              </p:par>
                              <p:par>
                                <p:cTn id="84" presetID="10" presetClass="exit" presetSubtype="0" fill="hold" nodeType="withEffect">
                                  <p:stCondLst>
                                    <p:cond delay="0"/>
                                  </p:stCondLst>
                                  <p:childTnLst>
                                    <p:animEffect transition="out" filter="fade">
                                      <p:cBhvr>
                                        <p:cTn id="85" dur="500"/>
                                        <p:tgtEl>
                                          <p:spTgt spid="25"/>
                                        </p:tgtEl>
                                      </p:cBhvr>
                                    </p:animEffect>
                                    <p:set>
                                      <p:cBhvr>
                                        <p:cTn id="86" dur="1" fill="hold">
                                          <p:stCondLst>
                                            <p:cond delay="499"/>
                                          </p:stCondLst>
                                        </p:cTn>
                                        <p:tgtEl>
                                          <p:spTgt spid="25"/>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fade">
                                      <p:cBhvr>
                                        <p:cTn id="91" dur="500"/>
                                        <p:tgtEl>
                                          <p:spTgt spid="29"/>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32"/>
                                        </p:tgtEl>
                                        <p:attrNameLst>
                                          <p:attrName>style.visibility</p:attrName>
                                        </p:attrNameLst>
                                      </p:cBhvr>
                                      <p:to>
                                        <p:strVal val="visible"/>
                                      </p:to>
                                    </p:set>
                                    <p:animEffect transition="in" filter="fade">
                                      <p:cBhvr>
                                        <p:cTn id="96" dur="500"/>
                                        <p:tgtEl>
                                          <p:spTgt spid="32"/>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nodeType="clickEffect">
                                  <p:stCondLst>
                                    <p:cond delay="0"/>
                                  </p:stCondLst>
                                  <p:childTnLst>
                                    <p:set>
                                      <p:cBhvr>
                                        <p:cTn id="100" dur="1" fill="hold">
                                          <p:stCondLst>
                                            <p:cond delay="0"/>
                                          </p:stCondLst>
                                        </p:cTn>
                                        <p:tgtEl>
                                          <p:spTgt spid="38"/>
                                        </p:tgtEl>
                                        <p:attrNameLst>
                                          <p:attrName>style.visibility</p:attrName>
                                        </p:attrNameLst>
                                      </p:cBhvr>
                                      <p:to>
                                        <p:strVal val="visible"/>
                                      </p:to>
                                    </p:set>
                                    <p:animEffect transition="in" filter="fade">
                                      <p:cBhvr>
                                        <p:cTn id="101" dur="500"/>
                                        <p:tgtEl>
                                          <p:spTgt spid="38"/>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nodeType="clickEffect">
                                  <p:stCondLst>
                                    <p:cond delay="0"/>
                                  </p:stCondLst>
                                  <p:childTnLst>
                                    <p:set>
                                      <p:cBhvr>
                                        <p:cTn id="105" dur="1" fill="hold">
                                          <p:stCondLst>
                                            <p:cond delay="0"/>
                                          </p:stCondLst>
                                        </p:cTn>
                                        <p:tgtEl>
                                          <p:spTgt spid="42"/>
                                        </p:tgtEl>
                                        <p:attrNameLst>
                                          <p:attrName>style.visibility</p:attrName>
                                        </p:attrNameLst>
                                      </p:cBhvr>
                                      <p:to>
                                        <p:strVal val="visible"/>
                                      </p:to>
                                    </p:set>
                                    <p:animEffect transition="in" filter="fade">
                                      <p:cBhvr>
                                        <p:cTn id="10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6" grpId="0" animBg="1"/>
      <p:bldP spid="20" grpId="0" animBg="1"/>
      <p:bldP spid="24" grpId="0" animBg="1"/>
      <p:bldP spid="28" grpId="0" animBg="1"/>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Translate a shape on a simple co-ordinate grid</a:t>
            </a:r>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837242320"/>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203D3F74-6546-4B7C-888B-02EA217C1539}"/>
              </a:ext>
            </a:extLst>
          </p:cNvPr>
          <p:cNvSpPr/>
          <p:nvPr/>
        </p:nvSpPr>
        <p:spPr>
          <a:xfrm>
            <a:off x="56123" y="50000"/>
            <a:ext cx="11676531" cy="1569660"/>
          </a:xfrm>
          <a:prstGeom prst="rect">
            <a:avLst/>
          </a:prstGeom>
        </p:spPr>
        <p:txBody>
          <a:bodyPr wrap="square">
            <a:spAutoFit/>
          </a:bodyPr>
          <a:lstStyle/>
          <a:p>
            <a:r>
              <a:rPr lang="en-US" sz="3200" b="1" dirty="0"/>
              <a:t>Kyle has drawn triangle ABC on this grid. </a:t>
            </a:r>
          </a:p>
          <a:p>
            <a:r>
              <a:rPr lang="en-US" sz="3200" b="1" dirty="0"/>
              <a:t>Holly has started to draw an identical triangle DEF. </a:t>
            </a:r>
          </a:p>
          <a:p>
            <a:r>
              <a:rPr lang="en-US" sz="3200" b="1" dirty="0"/>
              <a:t>What will be the coordinates of point F? </a:t>
            </a:r>
          </a:p>
        </p:txBody>
      </p:sp>
      <p:pic>
        <p:nvPicPr>
          <p:cNvPr id="2" name="Picture 1">
            <a:extLst>
              <a:ext uri="{FF2B5EF4-FFF2-40B4-BE49-F238E27FC236}">
                <a16:creationId xmlns:a16="http://schemas.microsoft.com/office/drawing/2014/main" id="{057943BE-FF84-4EE7-BF62-ABABE8201F09}"/>
              </a:ext>
            </a:extLst>
          </p:cNvPr>
          <p:cNvPicPr>
            <a:picLocks noChangeAspect="1"/>
          </p:cNvPicPr>
          <p:nvPr/>
        </p:nvPicPr>
        <p:blipFill>
          <a:blip r:embed="rId3"/>
          <a:stretch>
            <a:fillRect/>
          </a:stretch>
        </p:blipFill>
        <p:spPr>
          <a:xfrm>
            <a:off x="1224957" y="1619660"/>
            <a:ext cx="4871043" cy="4942024"/>
          </a:xfrm>
          <a:prstGeom prst="rect">
            <a:avLst/>
          </a:prstGeom>
        </p:spPr>
      </p:pic>
      <p:pic>
        <p:nvPicPr>
          <p:cNvPr id="6" name="Picture 5">
            <a:extLst>
              <a:ext uri="{FF2B5EF4-FFF2-40B4-BE49-F238E27FC236}">
                <a16:creationId xmlns:a16="http://schemas.microsoft.com/office/drawing/2014/main" id="{A989D979-A593-475C-B142-D7A75CAE3322}"/>
              </a:ext>
            </a:extLst>
          </p:cNvPr>
          <p:cNvPicPr>
            <a:picLocks noChangeAspect="1"/>
          </p:cNvPicPr>
          <p:nvPr/>
        </p:nvPicPr>
        <p:blipFill>
          <a:blip r:embed="rId4"/>
          <a:stretch>
            <a:fillRect/>
          </a:stretch>
        </p:blipFill>
        <p:spPr>
          <a:xfrm>
            <a:off x="7064495" y="1205166"/>
            <a:ext cx="2202334" cy="828988"/>
          </a:xfrm>
          <a:prstGeom prst="rect">
            <a:avLst/>
          </a:prstGeom>
        </p:spPr>
      </p:pic>
      <p:cxnSp>
        <p:nvCxnSpPr>
          <p:cNvPr id="5" name="Straight Connector 4">
            <a:extLst>
              <a:ext uri="{FF2B5EF4-FFF2-40B4-BE49-F238E27FC236}">
                <a16:creationId xmlns:a16="http://schemas.microsoft.com/office/drawing/2014/main" id="{261F32C7-C8EB-45B7-9FD1-D8F00DF71DAD}"/>
              </a:ext>
            </a:extLst>
          </p:cNvPr>
          <p:cNvCxnSpPr/>
          <p:nvPr/>
        </p:nvCxnSpPr>
        <p:spPr>
          <a:xfrm flipV="1">
            <a:off x="3048000" y="4652211"/>
            <a:ext cx="513347" cy="101065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866197D-FA85-4B91-B580-B520F7D144C3}"/>
              </a:ext>
            </a:extLst>
          </p:cNvPr>
          <p:cNvCxnSpPr>
            <a:cxnSpLocks/>
          </p:cNvCxnSpPr>
          <p:nvPr/>
        </p:nvCxnSpPr>
        <p:spPr>
          <a:xfrm flipH="1" flipV="1">
            <a:off x="3561347" y="4652211"/>
            <a:ext cx="1514506" cy="101065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57F57CC4-847A-4161-9FDD-2A221E8692C9}"/>
              </a:ext>
            </a:extLst>
          </p:cNvPr>
          <p:cNvSpPr/>
          <p:nvPr/>
        </p:nvSpPr>
        <p:spPr>
          <a:xfrm>
            <a:off x="7578247" y="1252270"/>
            <a:ext cx="732035" cy="707886"/>
          </a:xfrm>
          <a:prstGeom prst="rect">
            <a:avLst/>
          </a:prstGeom>
        </p:spPr>
        <p:txBody>
          <a:bodyPr wrap="square">
            <a:spAutoFit/>
          </a:bodyPr>
          <a:lstStyle/>
          <a:p>
            <a:pPr>
              <a:spcAft>
                <a:spcPts val="0"/>
              </a:spcAft>
            </a:pPr>
            <a:r>
              <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4</a:t>
            </a:r>
          </a:p>
        </p:txBody>
      </p:sp>
      <p:sp>
        <p:nvSpPr>
          <p:cNvPr id="12" name="Rectangle 11">
            <a:extLst>
              <a:ext uri="{FF2B5EF4-FFF2-40B4-BE49-F238E27FC236}">
                <a16:creationId xmlns:a16="http://schemas.microsoft.com/office/drawing/2014/main" id="{7601E302-E9C0-451C-9BFE-F95EF5146CAE}"/>
              </a:ext>
            </a:extLst>
          </p:cNvPr>
          <p:cNvSpPr/>
          <p:nvPr/>
        </p:nvSpPr>
        <p:spPr>
          <a:xfrm>
            <a:off x="8337176" y="1242205"/>
            <a:ext cx="732035" cy="707886"/>
          </a:xfrm>
          <a:prstGeom prst="rect">
            <a:avLst/>
          </a:prstGeom>
        </p:spPr>
        <p:txBody>
          <a:bodyPr wrap="square">
            <a:spAutoFit/>
          </a:bodyPr>
          <a:lstStyle/>
          <a:p>
            <a:pPr>
              <a:spcAft>
                <a:spcPts val="0"/>
              </a:spcAft>
            </a:pPr>
            <a:r>
              <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3</a:t>
            </a:r>
          </a:p>
        </p:txBody>
      </p:sp>
    </p:spTree>
    <p:extLst>
      <p:ext uri="{BB962C8B-B14F-4D97-AF65-F5344CB8AC3E}">
        <p14:creationId xmlns:p14="http://schemas.microsoft.com/office/powerpoint/2010/main" val="2102119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8F19E9A9-B5D0-4F64-B650-F38A8CCF28EB}"/>
              </a:ext>
            </a:extLst>
          </p:cNvPr>
          <p:cNvSpPr/>
          <p:nvPr/>
        </p:nvSpPr>
        <p:spPr>
          <a:xfrm>
            <a:off x="56123" y="50000"/>
            <a:ext cx="11676531" cy="584775"/>
          </a:xfrm>
          <a:prstGeom prst="rect">
            <a:avLst/>
          </a:prstGeom>
        </p:spPr>
        <p:txBody>
          <a:bodyPr wrap="square">
            <a:spAutoFit/>
          </a:bodyPr>
          <a:lstStyle/>
          <a:p>
            <a:r>
              <a:rPr lang="en-US" sz="3200" b="1" dirty="0"/>
              <a:t>Zak draws this shape on a grid. </a:t>
            </a:r>
          </a:p>
        </p:txBody>
      </p:sp>
      <p:sp>
        <p:nvSpPr>
          <p:cNvPr id="5" name="Rectangle 4">
            <a:extLst>
              <a:ext uri="{FF2B5EF4-FFF2-40B4-BE49-F238E27FC236}">
                <a16:creationId xmlns:a16="http://schemas.microsoft.com/office/drawing/2014/main" id="{AAA9651F-20FF-4A2D-A4DC-4DFCFBC6FD12}"/>
              </a:ext>
            </a:extLst>
          </p:cNvPr>
          <p:cNvSpPr/>
          <p:nvPr/>
        </p:nvSpPr>
        <p:spPr>
          <a:xfrm>
            <a:off x="56123" y="2277829"/>
            <a:ext cx="11676531" cy="584775"/>
          </a:xfrm>
          <a:prstGeom prst="rect">
            <a:avLst/>
          </a:prstGeom>
        </p:spPr>
        <p:txBody>
          <a:bodyPr wrap="square">
            <a:spAutoFit/>
          </a:bodyPr>
          <a:lstStyle/>
          <a:p>
            <a:r>
              <a:rPr lang="en-US" sz="3200" b="1" dirty="0"/>
              <a:t>Lauren starts to draw an identical shape on the grid below. </a:t>
            </a:r>
          </a:p>
        </p:txBody>
      </p:sp>
      <p:sp>
        <p:nvSpPr>
          <p:cNvPr id="6" name="Rectangle 5">
            <a:extLst>
              <a:ext uri="{FF2B5EF4-FFF2-40B4-BE49-F238E27FC236}">
                <a16:creationId xmlns:a16="http://schemas.microsoft.com/office/drawing/2014/main" id="{FBAE5090-EAF0-4A82-9C7F-2D94E3ACA539}"/>
              </a:ext>
            </a:extLst>
          </p:cNvPr>
          <p:cNvSpPr/>
          <p:nvPr/>
        </p:nvSpPr>
        <p:spPr>
          <a:xfrm>
            <a:off x="56123" y="5838074"/>
            <a:ext cx="11676531" cy="584775"/>
          </a:xfrm>
          <a:prstGeom prst="rect">
            <a:avLst/>
          </a:prstGeom>
        </p:spPr>
        <p:txBody>
          <a:bodyPr wrap="square">
            <a:spAutoFit/>
          </a:bodyPr>
          <a:lstStyle/>
          <a:p>
            <a:r>
              <a:rPr lang="en-US" sz="3200" b="1" dirty="0"/>
              <a:t>Write the coordinates of the missing point. </a:t>
            </a:r>
          </a:p>
        </p:txBody>
      </p:sp>
      <p:pic>
        <p:nvPicPr>
          <p:cNvPr id="2" name="Picture 1">
            <a:extLst>
              <a:ext uri="{FF2B5EF4-FFF2-40B4-BE49-F238E27FC236}">
                <a16:creationId xmlns:a16="http://schemas.microsoft.com/office/drawing/2014/main" id="{B48A7732-BE8C-4BA6-A358-62565651DB4B}"/>
              </a:ext>
            </a:extLst>
          </p:cNvPr>
          <p:cNvPicPr>
            <a:picLocks noChangeAspect="1"/>
          </p:cNvPicPr>
          <p:nvPr/>
        </p:nvPicPr>
        <p:blipFill>
          <a:blip r:embed="rId3"/>
          <a:stretch>
            <a:fillRect/>
          </a:stretch>
        </p:blipFill>
        <p:spPr>
          <a:xfrm>
            <a:off x="5330357" y="154338"/>
            <a:ext cx="2626288" cy="2221465"/>
          </a:xfrm>
          <a:prstGeom prst="rect">
            <a:avLst/>
          </a:prstGeom>
        </p:spPr>
      </p:pic>
      <p:pic>
        <p:nvPicPr>
          <p:cNvPr id="7" name="Picture 6">
            <a:extLst>
              <a:ext uri="{FF2B5EF4-FFF2-40B4-BE49-F238E27FC236}">
                <a16:creationId xmlns:a16="http://schemas.microsoft.com/office/drawing/2014/main" id="{86EA8563-DE13-47E2-A228-A95F0030422C}"/>
              </a:ext>
            </a:extLst>
          </p:cNvPr>
          <p:cNvPicPr>
            <a:picLocks noChangeAspect="1"/>
          </p:cNvPicPr>
          <p:nvPr/>
        </p:nvPicPr>
        <p:blipFill>
          <a:blip r:embed="rId4"/>
          <a:stretch>
            <a:fillRect/>
          </a:stretch>
        </p:blipFill>
        <p:spPr>
          <a:xfrm>
            <a:off x="5016619" y="2810299"/>
            <a:ext cx="3253764" cy="2929906"/>
          </a:xfrm>
          <a:prstGeom prst="rect">
            <a:avLst/>
          </a:prstGeom>
        </p:spPr>
      </p:pic>
      <p:pic>
        <p:nvPicPr>
          <p:cNvPr id="8" name="Picture 7">
            <a:extLst>
              <a:ext uri="{FF2B5EF4-FFF2-40B4-BE49-F238E27FC236}">
                <a16:creationId xmlns:a16="http://schemas.microsoft.com/office/drawing/2014/main" id="{024AD271-C459-4042-96F7-5DA83721C13D}"/>
              </a:ext>
            </a:extLst>
          </p:cNvPr>
          <p:cNvPicPr>
            <a:picLocks noChangeAspect="1"/>
          </p:cNvPicPr>
          <p:nvPr/>
        </p:nvPicPr>
        <p:blipFill>
          <a:blip r:embed="rId5"/>
          <a:stretch>
            <a:fillRect/>
          </a:stretch>
        </p:blipFill>
        <p:spPr>
          <a:xfrm>
            <a:off x="7432985" y="5842083"/>
            <a:ext cx="2202334" cy="828988"/>
          </a:xfrm>
          <a:prstGeom prst="rect">
            <a:avLst/>
          </a:prstGeom>
        </p:spPr>
      </p:pic>
      <p:cxnSp>
        <p:nvCxnSpPr>
          <p:cNvPr id="9" name="Straight Connector 8">
            <a:extLst>
              <a:ext uri="{FF2B5EF4-FFF2-40B4-BE49-F238E27FC236}">
                <a16:creationId xmlns:a16="http://schemas.microsoft.com/office/drawing/2014/main" id="{2C76BDF8-5FD3-4644-B520-BB43795B6CD3}"/>
              </a:ext>
            </a:extLst>
          </p:cNvPr>
          <p:cNvCxnSpPr>
            <a:cxnSpLocks/>
          </p:cNvCxnSpPr>
          <p:nvPr/>
        </p:nvCxnSpPr>
        <p:spPr>
          <a:xfrm flipH="1" flipV="1">
            <a:off x="6461761" y="3901441"/>
            <a:ext cx="1142999" cy="3738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3F214EE-7D2F-4C9A-A652-174A5C274514}"/>
              </a:ext>
            </a:extLst>
          </p:cNvPr>
          <p:cNvCxnSpPr>
            <a:cxnSpLocks/>
          </p:cNvCxnSpPr>
          <p:nvPr/>
        </p:nvCxnSpPr>
        <p:spPr>
          <a:xfrm flipH="1">
            <a:off x="6461761" y="4275252"/>
            <a:ext cx="1142999" cy="39199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EBB5511C-CF8A-48EE-96CF-02881EF2C54B}"/>
              </a:ext>
            </a:extLst>
          </p:cNvPr>
          <p:cNvSpPr/>
          <p:nvPr/>
        </p:nvSpPr>
        <p:spPr>
          <a:xfrm>
            <a:off x="7926828" y="5892961"/>
            <a:ext cx="732035" cy="707886"/>
          </a:xfrm>
          <a:prstGeom prst="rect">
            <a:avLst/>
          </a:prstGeom>
        </p:spPr>
        <p:txBody>
          <a:bodyPr wrap="square">
            <a:spAutoFit/>
          </a:bodyPr>
          <a:lstStyle/>
          <a:p>
            <a:pPr>
              <a:spcAft>
                <a:spcPts val="0"/>
              </a:spcAft>
            </a:pPr>
            <a:r>
              <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6</a:t>
            </a:r>
          </a:p>
        </p:txBody>
      </p:sp>
      <p:sp>
        <p:nvSpPr>
          <p:cNvPr id="17" name="Rectangle 16">
            <a:extLst>
              <a:ext uri="{FF2B5EF4-FFF2-40B4-BE49-F238E27FC236}">
                <a16:creationId xmlns:a16="http://schemas.microsoft.com/office/drawing/2014/main" id="{155DFAFC-3AAC-48C1-A95F-A7B36195169E}"/>
              </a:ext>
            </a:extLst>
          </p:cNvPr>
          <p:cNvSpPr/>
          <p:nvPr/>
        </p:nvSpPr>
        <p:spPr>
          <a:xfrm>
            <a:off x="8748817" y="5912573"/>
            <a:ext cx="732035" cy="707886"/>
          </a:xfrm>
          <a:prstGeom prst="rect">
            <a:avLst/>
          </a:prstGeom>
        </p:spPr>
        <p:txBody>
          <a:bodyPr wrap="square">
            <a:spAutoFit/>
          </a:bodyPr>
          <a:lstStyle/>
          <a:p>
            <a:pPr>
              <a:spcAft>
                <a:spcPts val="0"/>
              </a:spcAft>
            </a:pPr>
            <a:r>
              <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3</a:t>
            </a:r>
          </a:p>
        </p:txBody>
      </p:sp>
    </p:spTree>
    <p:extLst>
      <p:ext uri="{BB962C8B-B14F-4D97-AF65-F5344CB8AC3E}">
        <p14:creationId xmlns:p14="http://schemas.microsoft.com/office/powerpoint/2010/main" val="1950852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7C012CB-8489-430D-BD88-9AC533968C85}"/>
              </a:ext>
            </a:extLst>
          </p:cNvPr>
          <p:cNvSpPr/>
          <p:nvPr/>
        </p:nvSpPr>
        <p:spPr>
          <a:xfrm>
            <a:off x="103032" y="51516"/>
            <a:ext cx="5067300" cy="2554545"/>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Here is a shape on a grid. The shape is translated so that point A moves to (7, 8). Draw the shape in its new position.</a:t>
            </a:r>
          </a:p>
        </p:txBody>
      </p:sp>
      <p:pic>
        <p:nvPicPr>
          <p:cNvPr id="3" name="Picture 2" descr="https://app.doublestruck.eu/content/K2_REAS/HTML/Q/Q18212_files/img01.jpg">
            <a:extLst>
              <a:ext uri="{FF2B5EF4-FFF2-40B4-BE49-F238E27FC236}">
                <a16:creationId xmlns:a16="http://schemas.microsoft.com/office/drawing/2014/main" id="{7F6C859F-E799-43E5-9837-179C87D849A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505450" y="114300"/>
            <a:ext cx="6553200" cy="6553200"/>
          </a:xfrm>
          <a:prstGeom prst="rect">
            <a:avLst/>
          </a:prstGeom>
          <a:noFill/>
          <a:ln>
            <a:noFill/>
          </a:ln>
        </p:spPr>
      </p:pic>
      <p:sp>
        <p:nvSpPr>
          <p:cNvPr id="4" name="Rectangle 3">
            <a:extLst>
              <a:ext uri="{FF2B5EF4-FFF2-40B4-BE49-F238E27FC236}">
                <a16:creationId xmlns:a16="http://schemas.microsoft.com/office/drawing/2014/main" id="{BEA530B3-622C-43AE-9DB9-2B41A2B73D56}"/>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5" name="Oval 4">
            <a:extLst>
              <a:ext uri="{FF2B5EF4-FFF2-40B4-BE49-F238E27FC236}">
                <a16:creationId xmlns:a16="http://schemas.microsoft.com/office/drawing/2014/main" id="{6CFDBABE-4FAE-4795-9922-170E433DBACF}"/>
              </a:ext>
            </a:extLst>
          </p:cNvPr>
          <p:cNvSpPr/>
          <p:nvPr/>
        </p:nvSpPr>
        <p:spPr>
          <a:xfrm>
            <a:off x="9701121" y="1806135"/>
            <a:ext cx="146903" cy="15040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Connector 5">
            <a:extLst>
              <a:ext uri="{FF2B5EF4-FFF2-40B4-BE49-F238E27FC236}">
                <a16:creationId xmlns:a16="http://schemas.microsoft.com/office/drawing/2014/main" id="{7939A0BF-57DD-4454-B687-186089786848}"/>
              </a:ext>
            </a:extLst>
          </p:cNvPr>
          <p:cNvCxnSpPr>
            <a:cxnSpLocks/>
            <a:stCxn id="5" idx="2"/>
          </p:cNvCxnSpPr>
          <p:nvPr/>
        </p:nvCxnSpPr>
        <p:spPr>
          <a:xfrm flipH="1">
            <a:off x="8668011" y="1881339"/>
            <a:ext cx="103311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A32EDA2-AF1F-4C64-9097-197F6198E3EE}"/>
              </a:ext>
            </a:extLst>
          </p:cNvPr>
          <p:cNvCxnSpPr>
            <a:cxnSpLocks/>
          </p:cNvCxnSpPr>
          <p:nvPr/>
        </p:nvCxnSpPr>
        <p:spPr>
          <a:xfrm flipV="1">
            <a:off x="8679734" y="1881340"/>
            <a:ext cx="0" cy="276581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34B8D3A-FFE8-44B3-B35A-CA1EF6CDD77B}"/>
              </a:ext>
            </a:extLst>
          </p:cNvPr>
          <p:cNvCxnSpPr>
            <a:cxnSpLocks/>
          </p:cNvCxnSpPr>
          <p:nvPr/>
        </p:nvCxnSpPr>
        <p:spPr>
          <a:xfrm flipV="1">
            <a:off x="8668011" y="3541690"/>
            <a:ext cx="566141" cy="110546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3EF9990-52E2-45FD-9344-AF6705D487A2}"/>
              </a:ext>
            </a:extLst>
          </p:cNvPr>
          <p:cNvCxnSpPr>
            <a:cxnSpLocks/>
          </p:cNvCxnSpPr>
          <p:nvPr/>
        </p:nvCxnSpPr>
        <p:spPr>
          <a:xfrm flipH="1" flipV="1">
            <a:off x="9234152" y="3541690"/>
            <a:ext cx="540420" cy="110546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994CACB-08DA-4688-8FA9-C9F510095308}"/>
              </a:ext>
            </a:extLst>
          </p:cNvPr>
          <p:cNvCxnSpPr>
            <a:cxnSpLocks/>
          </p:cNvCxnSpPr>
          <p:nvPr/>
        </p:nvCxnSpPr>
        <p:spPr>
          <a:xfrm flipV="1">
            <a:off x="9786295" y="1881340"/>
            <a:ext cx="0" cy="276581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6025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app.doublestruck.eu/content/K2_REAS/HTML/Q/Q99Y4B47_files/image001.jpg">
            <a:extLst>
              <a:ext uri="{FF2B5EF4-FFF2-40B4-BE49-F238E27FC236}">
                <a16:creationId xmlns:a16="http://schemas.microsoft.com/office/drawing/2014/main" id="{0A5C9985-3FCE-434C-B3D5-0B61593BF1E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184" y="95536"/>
            <a:ext cx="7837784" cy="6654103"/>
          </a:xfrm>
          <a:prstGeom prst="rect">
            <a:avLst/>
          </a:prstGeom>
          <a:noFill/>
          <a:ln>
            <a:noFill/>
          </a:ln>
        </p:spPr>
      </p:pic>
      <p:sp>
        <p:nvSpPr>
          <p:cNvPr id="47" name="Right Triangle 46">
            <a:extLst>
              <a:ext uri="{FF2B5EF4-FFF2-40B4-BE49-F238E27FC236}">
                <a16:creationId xmlns:a16="http://schemas.microsoft.com/office/drawing/2014/main" id="{572B2F99-1B36-4391-8C36-A010C0EF8E05}"/>
              </a:ext>
            </a:extLst>
          </p:cNvPr>
          <p:cNvSpPr/>
          <p:nvPr/>
        </p:nvSpPr>
        <p:spPr>
          <a:xfrm>
            <a:off x="6006099" y="955298"/>
            <a:ext cx="1105042" cy="1624136"/>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BA7704AA-04E3-47DA-A6B8-228A1B4FF320}"/>
              </a:ext>
            </a:extLst>
          </p:cNvPr>
          <p:cNvSpPr/>
          <p:nvPr/>
        </p:nvSpPr>
        <p:spPr>
          <a:xfrm>
            <a:off x="7726001" y="67558"/>
            <a:ext cx="4350088" cy="1569660"/>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Write the co-ordinates of the next triangle in the sequence.</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Oval 3">
            <a:extLst>
              <a:ext uri="{FF2B5EF4-FFF2-40B4-BE49-F238E27FC236}">
                <a16:creationId xmlns:a16="http://schemas.microsoft.com/office/drawing/2014/main" id="{740500DE-26DA-43DB-9B98-AE0E5E5F08A8}"/>
              </a:ext>
            </a:extLst>
          </p:cNvPr>
          <p:cNvSpPr/>
          <p:nvPr/>
        </p:nvSpPr>
        <p:spPr>
          <a:xfrm>
            <a:off x="977335" y="5813772"/>
            <a:ext cx="122055" cy="12824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7D0C965A-6A1D-4CA2-9ACE-5D5ED7CF5ACE}"/>
              </a:ext>
            </a:extLst>
          </p:cNvPr>
          <p:cNvSpPr/>
          <p:nvPr/>
        </p:nvSpPr>
        <p:spPr>
          <a:xfrm>
            <a:off x="2636363" y="4715387"/>
            <a:ext cx="122055" cy="12824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 name="Group 8">
            <a:extLst>
              <a:ext uri="{FF2B5EF4-FFF2-40B4-BE49-F238E27FC236}">
                <a16:creationId xmlns:a16="http://schemas.microsoft.com/office/drawing/2014/main" id="{3E32C4BD-1FBA-48CF-A130-B815AFBBBD17}"/>
              </a:ext>
            </a:extLst>
          </p:cNvPr>
          <p:cNvGrpSpPr/>
          <p:nvPr/>
        </p:nvGrpSpPr>
        <p:grpSpPr>
          <a:xfrm>
            <a:off x="1091268" y="4779507"/>
            <a:ext cx="1606122" cy="1146555"/>
            <a:chOff x="1193931" y="4580092"/>
            <a:chExt cx="1606122" cy="1146555"/>
          </a:xfrm>
        </p:grpSpPr>
        <p:cxnSp>
          <p:nvCxnSpPr>
            <p:cNvPr id="7" name="Straight Connector 6">
              <a:extLst>
                <a:ext uri="{FF2B5EF4-FFF2-40B4-BE49-F238E27FC236}">
                  <a16:creationId xmlns:a16="http://schemas.microsoft.com/office/drawing/2014/main" id="{76FF0954-41C8-41EA-A5DE-5D49D368AEEF}"/>
                </a:ext>
              </a:extLst>
            </p:cNvPr>
            <p:cNvCxnSpPr>
              <a:cxnSpLocks/>
            </p:cNvCxnSpPr>
            <p:nvPr/>
          </p:nvCxnSpPr>
          <p:spPr>
            <a:xfrm flipH="1">
              <a:off x="2800053" y="4580092"/>
              <a:ext cx="0" cy="11465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B54EE82-77E1-4D6B-B518-E809EF5DDB18}"/>
                </a:ext>
              </a:extLst>
            </p:cNvPr>
            <p:cNvCxnSpPr>
              <a:cxnSpLocks/>
            </p:cNvCxnSpPr>
            <p:nvPr/>
          </p:nvCxnSpPr>
          <p:spPr>
            <a:xfrm rot="16200000" flipH="1">
              <a:off x="1992718" y="4893631"/>
              <a:ext cx="0" cy="159757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C0BB2460-AD3D-42E7-9F7A-32A81EAFDA8E}"/>
              </a:ext>
            </a:extLst>
          </p:cNvPr>
          <p:cNvGrpSpPr/>
          <p:nvPr/>
        </p:nvGrpSpPr>
        <p:grpSpPr>
          <a:xfrm>
            <a:off x="2728085" y="3659710"/>
            <a:ext cx="1606122" cy="1146555"/>
            <a:chOff x="1193931" y="4580092"/>
            <a:chExt cx="1606122" cy="1146555"/>
          </a:xfrm>
        </p:grpSpPr>
        <p:cxnSp>
          <p:nvCxnSpPr>
            <p:cNvPr id="11" name="Straight Connector 10">
              <a:extLst>
                <a:ext uri="{FF2B5EF4-FFF2-40B4-BE49-F238E27FC236}">
                  <a16:creationId xmlns:a16="http://schemas.microsoft.com/office/drawing/2014/main" id="{B05344FD-37FF-4695-8B52-077C2CC68386}"/>
                </a:ext>
              </a:extLst>
            </p:cNvPr>
            <p:cNvCxnSpPr>
              <a:cxnSpLocks/>
            </p:cNvCxnSpPr>
            <p:nvPr/>
          </p:nvCxnSpPr>
          <p:spPr>
            <a:xfrm flipH="1">
              <a:off x="2800053" y="4580092"/>
              <a:ext cx="0" cy="11465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99268D5-1E6B-4010-811D-7124AD3246FA}"/>
                </a:ext>
              </a:extLst>
            </p:cNvPr>
            <p:cNvCxnSpPr>
              <a:cxnSpLocks/>
            </p:cNvCxnSpPr>
            <p:nvPr/>
          </p:nvCxnSpPr>
          <p:spPr>
            <a:xfrm rot="16200000" flipH="1">
              <a:off x="1992718" y="4893631"/>
              <a:ext cx="0" cy="159757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49EC9345-AE5E-4618-8D7E-F40DE022F9AF}"/>
              </a:ext>
            </a:extLst>
          </p:cNvPr>
          <p:cNvGrpSpPr/>
          <p:nvPr/>
        </p:nvGrpSpPr>
        <p:grpSpPr>
          <a:xfrm>
            <a:off x="4395848" y="2579436"/>
            <a:ext cx="1606122" cy="1146555"/>
            <a:chOff x="1193931" y="4580092"/>
            <a:chExt cx="1606122" cy="1146555"/>
          </a:xfrm>
        </p:grpSpPr>
        <p:cxnSp>
          <p:nvCxnSpPr>
            <p:cNvPr id="14" name="Straight Connector 13">
              <a:extLst>
                <a:ext uri="{FF2B5EF4-FFF2-40B4-BE49-F238E27FC236}">
                  <a16:creationId xmlns:a16="http://schemas.microsoft.com/office/drawing/2014/main" id="{9949AF2A-C5A6-4A7C-B7A5-29BD0B1C6D94}"/>
                </a:ext>
              </a:extLst>
            </p:cNvPr>
            <p:cNvCxnSpPr>
              <a:cxnSpLocks/>
            </p:cNvCxnSpPr>
            <p:nvPr/>
          </p:nvCxnSpPr>
          <p:spPr>
            <a:xfrm flipH="1">
              <a:off x="2800053" y="4580092"/>
              <a:ext cx="0" cy="11465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CADF28E-F526-4A95-9EF7-CFA77BF19A8D}"/>
                </a:ext>
              </a:extLst>
            </p:cNvPr>
            <p:cNvCxnSpPr>
              <a:cxnSpLocks/>
            </p:cNvCxnSpPr>
            <p:nvPr/>
          </p:nvCxnSpPr>
          <p:spPr>
            <a:xfrm rot="16200000" flipH="1">
              <a:off x="1992718" y="4893631"/>
              <a:ext cx="0" cy="159757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6" name="Oval 15">
            <a:extLst>
              <a:ext uri="{FF2B5EF4-FFF2-40B4-BE49-F238E27FC236}">
                <a16:creationId xmlns:a16="http://schemas.microsoft.com/office/drawing/2014/main" id="{CA798E80-B703-420A-8200-028588B73872}"/>
              </a:ext>
            </a:extLst>
          </p:cNvPr>
          <p:cNvSpPr/>
          <p:nvPr/>
        </p:nvSpPr>
        <p:spPr>
          <a:xfrm>
            <a:off x="4273793" y="3627641"/>
            <a:ext cx="122055" cy="12824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99861A38-526C-448A-893F-3504BB1B33DB}"/>
              </a:ext>
            </a:extLst>
          </p:cNvPr>
          <p:cNvSpPr/>
          <p:nvPr/>
        </p:nvSpPr>
        <p:spPr>
          <a:xfrm>
            <a:off x="5940942" y="2515316"/>
            <a:ext cx="122055" cy="12824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62EDDED3-682C-4220-9697-4CAFC79E8DDC}"/>
              </a:ext>
            </a:extLst>
          </p:cNvPr>
          <p:cNvSpPr/>
          <p:nvPr/>
        </p:nvSpPr>
        <p:spPr>
          <a:xfrm>
            <a:off x="977335" y="4189634"/>
            <a:ext cx="122055" cy="12824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0B42200B-DBFC-46C9-B57E-84754A0F5A5D}"/>
              </a:ext>
            </a:extLst>
          </p:cNvPr>
          <p:cNvSpPr/>
          <p:nvPr/>
        </p:nvSpPr>
        <p:spPr>
          <a:xfrm>
            <a:off x="2636363" y="3091249"/>
            <a:ext cx="122055" cy="12824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0" name="Group 19">
            <a:extLst>
              <a:ext uri="{FF2B5EF4-FFF2-40B4-BE49-F238E27FC236}">
                <a16:creationId xmlns:a16="http://schemas.microsoft.com/office/drawing/2014/main" id="{F0AA9DDD-5D69-4DB5-A9D6-821E782DD540}"/>
              </a:ext>
            </a:extLst>
          </p:cNvPr>
          <p:cNvGrpSpPr/>
          <p:nvPr/>
        </p:nvGrpSpPr>
        <p:grpSpPr>
          <a:xfrm>
            <a:off x="1091268" y="3155369"/>
            <a:ext cx="1606122" cy="1146555"/>
            <a:chOff x="1193931" y="4580092"/>
            <a:chExt cx="1606122" cy="1146555"/>
          </a:xfrm>
        </p:grpSpPr>
        <p:cxnSp>
          <p:nvCxnSpPr>
            <p:cNvPr id="21" name="Straight Connector 20">
              <a:extLst>
                <a:ext uri="{FF2B5EF4-FFF2-40B4-BE49-F238E27FC236}">
                  <a16:creationId xmlns:a16="http://schemas.microsoft.com/office/drawing/2014/main" id="{4C4AD8B6-9428-47B3-85A7-D3AA5BE4EC77}"/>
                </a:ext>
              </a:extLst>
            </p:cNvPr>
            <p:cNvCxnSpPr>
              <a:cxnSpLocks/>
            </p:cNvCxnSpPr>
            <p:nvPr/>
          </p:nvCxnSpPr>
          <p:spPr>
            <a:xfrm flipH="1">
              <a:off x="2800053" y="4580092"/>
              <a:ext cx="0" cy="11465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F8E9BDA-3294-4A6A-8B8F-F6A6B13675C2}"/>
                </a:ext>
              </a:extLst>
            </p:cNvPr>
            <p:cNvCxnSpPr>
              <a:cxnSpLocks/>
            </p:cNvCxnSpPr>
            <p:nvPr/>
          </p:nvCxnSpPr>
          <p:spPr>
            <a:xfrm rot="16200000" flipH="1">
              <a:off x="1992718" y="4893631"/>
              <a:ext cx="0" cy="159757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ADED5615-6018-493C-A0A1-D42330B92607}"/>
              </a:ext>
            </a:extLst>
          </p:cNvPr>
          <p:cNvGrpSpPr/>
          <p:nvPr/>
        </p:nvGrpSpPr>
        <p:grpSpPr>
          <a:xfrm>
            <a:off x="2728085" y="2035572"/>
            <a:ext cx="1606122" cy="1146555"/>
            <a:chOff x="1193931" y="4580092"/>
            <a:chExt cx="1606122" cy="1146555"/>
          </a:xfrm>
        </p:grpSpPr>
        <p:cxnSp>
          <p:nvCxnSpPr>
            <p:cNvPr id="24" name="Straight Connector 23">
              <a:extLst>
                <a:ext uri="{FF2B5EF4-FFF2-40B4-BE49-F238E27FC236}">
                  <a16:creationId xmlns:a16="http://schemas.microsoft.com/office/drawing/2014/main" id="{6BBA5C30-B17D-4E6B-ACE7-B7C1F8F0140B}"/>
                </a:ext>
              </a:extLst>
            </p:cNvPr>
            <p:cNvCxnSpPr>
              <a:cxnSpLocks/>
            </p:cNvCxnSpPr>
            <p:nvPr/>
          </p:nvCxnSpPr>
          <p:spPr>
            <a:xfrm flipH="1">
              <a:off x="2800053" y="4580092"/>
              <a:ext cx="0" cy="11465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3FDE2D5-CADC-49D4-B31F-259F706FCA0C}"/>
                </a:ext>
              </a:extLst>
            </p:cNvPr>
            <p:cNvCxnSpPr>
              <a:cxnSpLocks/>
            </p:cNvCxnSpPr>
            <p:nvPr/>
          </p:nvCxnSpPr>
          <p:spPr>
            <a:xfrm rot="16200000" flipH="1">
              <a:off x="1992718" y="4893631"/>
              <a:ext cx="0" cy="159757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B88E70AC-7317-489F-A05F-DA73BB96E2AB}"/>
              </a:ext>
            </a:extLst>
          </p:cNvPr>
          <p:cNvGrpSpPr/>
          <p:nvPr/>
        </p:nvGrpSpPr>
        <p:grpSpPr>
          <a:xfrm>
            <a:off x="4395848" y="955298"/>
            <a:ext cx="1606122" cy="1146555"/>
            <a:chOff x="1193931" y="4580092"/>
            <a:chExt cx="1606122" cy="1146555"/>
          </a:xfrm>
        </p:grpSpPr>
        <p:cxnSp>
          <p:nvCxnSpPr>
            <p:cNvPr id="27" name="Straight Connector 26">
              <a:extLst>
                <a:ext uri="{FF2B5EF4-FFF2-40B4-BE49-F238E27FC236}">
                  <a16:creationId xmlns:a16="http://schemas.microsoft.com/office/drawing/2014/main" id="{F964FADB-5223-4501-B080-9D42E21389C9}"/>
                </a:ext>
              </a:extLst>
            </p:cNvPr>
            <p:cNvCxnSpPr>
              <a:cxnSpLocks/>
            </p:cNvCxnSpPr>
            <p:nvPr/>
          </p:nvCxnSpPr>
          <p:spPr>
            <a:xfrm flipH="1">
              <a:off x="2800053" y="4580092"/>
              <a:ext cx="0" cy="11465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15E46DA-2CE4-48EC-B243-0681CF47EEC1}"/>
                </a:ext>
              </a:extLst>
            </p:cNvPr>
            <p:cNvCxnSpPr>
              <a:cxnSpLocks/>
            </p:cNvCxnSpPr>
            <p:nvPr/>
          </p:nvCxnSpPr>
          <p:spPr>
            <a:xfrm rot="16200000" flipH="1">
              <a:off x="1992718" y="4893631"/>
              <a:ext cx="0" cy="159757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9" name="Oval 28">
            <a:extLst>
              <a:ext uri="{FF2B5EF4-FFF2-40B4-BE49-F238E27FC236}">
                <a16:creationId xmlns:a16="http://schemas.microsoft.com/office/drawing/2014/main" id="{EC202BE9-78FD-46AF-AF2D-5FA522C332F1}"/>
              </a:ext>
            </a:extLst>
          </p:cNvPr>
          <p:cNvSpPr/>
          <p:nvPr/>
        </p:nvSpPr>
        <p:spPr>
          <a:xfrm>
            <a:off x="4273793" y="2003503"/>
            <a:ext cx="122055" cy="12824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a:extLst>
              <a:ext uri="{FF2B5EF4-FFF2-40B4-BE49-F238E27FC236}">
                <a16:creationId xmlns:a16="http://schemas.microsoft.com/office/drawing/2014/main" id="{63BA96C4-10C0-45F2-8DD2-14854AA75F63}"/>
              </a:ext>
            </a:extLst>
          </p:cNvPr>
          <p:cNvSpPr/>
          <p:nvPr/>
        </p:nvSpPr>
        <p:spPr>
          <a:xfrm>
            <a:off x="5940942" y="891178"/>
            <a:ext cx="122055" cy="12824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a:extLst>
              <a:ext uri="{FF2B5EF4-FFF2-40B4-BE49-F238E27FC236}">
                <a16:creationId xmlns:a16="http://schemas.microsoft.com/office/drawing/2014/main" id="{18FD9F1A-A744-4F6F-886F-9FD2C8E1FDC4}"/>
              </a:ext>
            </a:extLst>
          </p:cNvPr>
          <p:cNvSpPr/>
          <p:nvPr/>
        </p:nvSpPr>
        <p:spPr>
          <a:xfrm>
            <a:off x="2101285" y="5784240"/>
            <a:ext cx="122055" cy="12824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31">
            <a:extLst>
              <a:ext uri="{FF2B5EF4-FFF2-40B4-BE49-F238E27FC236}">
                <a16:creationId xmlns:a16="http://schemas.microsoft.com/office/drawing/2014/main" id="{4229CAC6-9D48-4CD5-A15D-16CE646734C7}"/>
              </a:ext>
            </a:extLst>
          </p:cNvPr>
          <p:cNvSpPr/>
          <p:nvPr/>
        </p:nvSpPr>
        <p:spPr>
          <a:xfrm>
            <a:off x="3760313" y="4685855"/>
            <a:ext cx="122055" cy="12824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3" name="Group 32">
            <a:extLst>
              <a:ext uri="{FF2B5EF4-FFF2-40B4-BE49-F238E27FC236}">
                <a16:creationId xmlns:a16="http://schemas.microsoft.com/office/drawing/2014/main" id="{84706E60-0421-4CB8-83DA-71ED71D25BA5}"/>
              </a:ext>
            </a:extLst>
          </p:cNvPr>
          <p:cNvGrpSpPr/>
          <p:nvPr/>
        </p:nvGrpSpPr>
        <p:grpSpPr>
          <a:xfrm>
            <a:off x="2215218" y="4749975"/>
            <a:ext cx="1606122" cy="1146555"/>
            <a:chOff x="1193931" y="4580092"/>
            <a:chExt cx="1606122" cy="1146555"/>
          </a:xfrm>
        </p:grpSpPr>
        <p:cxnSp>
          <p:nvCxnSpPr>
            <p:cNvPr id="34" name="Straight Connector 33">
              <a:extLst>
                <a:ext uri="{FF2B5EF4-FFF2-40B4-BE49-F238E27FC236}">
                  <a16:creationId xmlns:a16="http://schemas.microsoft.com/office/drawing/2014/main" id="{DCEB3822-1A4C-4A5B-B3AE-55A8AE1AEB42}"/>
                </a:ext>
              </a:extLst>
            </p:cNvPr>
            <p:cNvCxnSpPr>
              <a:cxnSpLocks/>
            </p:cNvCxnSpPr>
            <p:nvPr/>
          </p:nvCxnSpPr>
          <p:spPr>
            <a:xfrm flipH="1">
              <a:off x="2800053" y="4580092"/>
              <a:ext cx="0" cy="11465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CFF7A36-C3EA-4701-9AFD-A457BEAD8766}"/>
                </a:ext>
              </a:extLst>
            </p:cNvPr>
            <p:cNvCxnSpPr>
              <a:cxnSpLocks/>
            </p:cNvCxnSpPr>
            <p:nvPr/>
          </p:nvCxnSpPr>
          <p:spPr>
            <a:xfrm rot="16200000" flipH="1">
              <a:off x="1992718" y="4893631"/>
              <a:ext cx="0" cy="159757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C3A619B1-FDC1-4180-A5DA-B1E5F7B0464C}"/>
              </a:ext>
            </a:extLst>
          </p:cNvPr>
          <p:cNvGrpSpPr/>
          <p:nvPr/>
        </p:nvGrpSpPr>
        <p:grpSpPr>
          <a:xfrm>
            <a:off x="3852035" y="3630178"/>
            <a:ext cx="1606122" cy="1146555"/>
            <a:chOff x="1193931" y="4580092"/>
            <a:chExt cx="1606122" cy="1146555"/>
          </a:xfrm>
        </p:grpSpPr>
        <p:cxnSp>
          <p:nvCxnSpPr>
            <p:cNvPr id="37" name="Straight Connector 36">
              <a:extLst>
                <a:ext uri="{FF2B5EF4-FFF2-40B4-BE49-F238E27FC236}">
                  <a16:creationId xmlns:a16="http://schemas.microsoft.com/office/drawing/2014/main" id="{718FAC17-9276-4B4D-88ED-707BAA996E75}"/>
                </a:ext>
              </a:extLst>
            </p:cNvPr>
            <p:cNvCxnSpPr>
              <a:cxnSpLocks/>
            </p:cNvCxnSpPr>
            <p:nvPr/>
          </p:nvCxnSpPr>
          <p:spPr>
            <a:xfrm flipH="1">
              <a:off x="2800053" y="4580092"/>
              <a:ext cx="0" cy="11465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AB07D498-FC39-47DF-8419-8C7C79B13141}"/>
                </a:ext>
              </a:extLst>
            </p:cNvPr>
            <p:cNvCxnSpPr>
              <a:cxnSpLocks/>
            </p:cNvCxnSpPr>
            <p:nvPr/>
          </p:nvCxnSpPr>
          <p:spPr>
            <a:xfrm rot="16200000" flipH="1">
              <a:off x="1992718" y="4893631"/>
              <a:ext cx="0" cy="159757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428A63E6-C9FC-44AD-A24E-19C55137AE85}"/>
              </a:ext>
            </a:extLst>
          </p:cNvPr>
          <p:cNvGrpSpPr/>
          <p:nvPr/>
        </p:nvGrpSpPr>
        <p:grpSpPr>
          <a:xfrm>
            <a:off x="5519798" y="2549904"/>
            <a:ext cx="1606122" cy="1146555"/>
            <a:chOff x="1193931" y="4580092"/>
            <a:chExt cx="1606122" cy="1146555"/>
          </a:xfrm>
        </p:grpSpPr>
        <p:cxnSp>
          <p:nvCxnSpPr>
            <p:cNvPr id="40" name="Straight Connector 39">
              <a:extLst>
                <a:ext uri="{FF2B5EF4-FFF2-40B4-BE49-F238E27FC236}">
                  <a16:creationId xmlns:a16="http://schemas.microsoft.com/office/drawing/2014/main" id="{269AD91D-0D41-413E-A81C-88CEDA7A8BEC}"/>
                </a:ext>
              </a:extLst>
            </p:cNvPr>
            <p:cNvCxnSpPr>
              <a:cxnSpLocks/>
            </p:cNvCxnSpPr>
            <p:nvPr/>
          </p:nvCxnSpPr>
          <p:spPr>
            <a:xfrm flipH="1">
              <a:off x="2800053" y="4580092"/>
              <a:ext cx="0" cy="11465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A98A573-EBA5-4C9A-AC75-A39735C18C28}"/>
                </a:ext>
              </a:extLst>
            </p:cNvPr>
            <p:cNvCxnSpPr>
              <a:cxnSpLocks/>
            </p:cNvCxnSpPr>
            <p:nvPr/>
          </p:nvCxnSpPr>
          <p:spPr>
            <a:xfrm rot="16200000" flipH="1">
              <a:off x="1992718" y="4893631"/>
              <a:ext cx="0" cy="159757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2" name="Oval 41">
            <a:extLst>
              <a:ext uri="{FF2B5EF4-FFF2-40B4-BE49-F238E27FC236}">
                <a16:creationId xmlns:a16="http://schemas.microsoft.com/office/drawing/2014/main" id="{1A251B62-0915-416F-A5DC-4F8E1C3F4382}"/>
              </a:ext>
            </a:extLst>
          </p:cNvPr>
          <p:cNvSpPr/>
          <p:nvPr/>
        </p:nvSpPr>
        <p:spPr>
          <a:xfrm>
            <a:off x="5397743" y="3598109"/>
            <a:ext cx="122055" cy="12824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Oval 42">
            <a:extLst>
              <a:ext uri="{FF2B5EF4-FFF2-40B4-BE49-F238E27FC236}">
                <a16:creationId xmlns:a16="http://schemas.microsoft.com/office/drawing/2014/main" id="{23CB9409-7718-45D4-A93B-B707E46CFC1D}"/>
              </a:ext>
            </a:extLst>
          </p:cNvPr>
          <p:cNvSpPr/>
          <p:nvPr/>
        </p:nvSpPr>
        <p:spPr>
          <a:xfrm>
            <a:off x="7064892" y="2485784"/>
            <a:ext cx="122055" cy="12824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a:extLst>
              <a:ext uri="{FF2B5EF4-FFF2-40B4-BE49-F238E27FC236}">
                <a16:creationId xmlns:a16="http://schemas.microsoft.com/office/drawing/2014/main" id="{254F2E1F-FD35-4DB9-8034-CBBA7E0FF80B}"/>
              </a:ext>
            </a:extLst>
          </p:cNvPr>
          <p:cNvSpPr/>
          <p:nvPr/>
        </p:nvSpPr>
        <p:spPr>
          <a:xfrm>
            <a:off x="7833741" y="1818174"/>
            <a:ext cx="2567551"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(10, 7)</a:t>
            </a:r>
          </a:p>
        </p:txBody>
      </p:sp>
      <p:sp>
        <p:nvSpPr>
          <p:cNvPr id="45" name="Rectangle 44">
            <a:extLst>
              <a:ext uri="{FF2B5EF4-FFF2-40B4-BE49-F238E27FC236}">
                <a16:creationId xmlns:a16="http://schemas.microsoft.com/office/drawing/2014/main" id="{1D7F4A14-F273-43AC-9AD5-15493EB111BB}"/>
              </a:ext>
            </a:extLst>
          </p:cNvPr>
          <p:cNvSpPr/>
          <p:nvPr/>
        </p:nvSpPr>
        <p:spPr>
          <a:xfrm>
            <a:off x="7852563" y="2655008"/>
            <a:ext cx="2567551"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(10, 10)</a:t>
            </a:r>
          </a:p>
        </p:txBody>
      </p:sp>
      <p:sp>
        <p:nvSpPr>
          <p:cNvPr id="46" name="Rectangle 45">
            <a:extLst>
              <a:ext uri="{FF2B5EF4-FFF2-40B4-BE49-F238E27FC236}">
                <a16:creationId xmlns:a16="http://schemas.microsoft.com/office/drawing/2014/main" id="{EA132AB6-E1FB-4569-8A09-9A16DC0D5293}"/>
              </a:ext>
            </a:extLst>
          </p:cNvPr>
          <p:cNvSpPr/>
          <p:nvPr/>
        </p:nvSpPr>
        <p:spPr>
          <a:xfrm>
            <a:off x="7852563" y="3491842"/>
            <a:ext cx="2567551"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(12, 7)</a:t>
            </a:r>
          </a:p>
        </p:txBody>
      </p:sp>
      <p:sp>
        <p:nvSpPr>
          <p:cNvPr id="49" name="Rectangle 48">
            <a:extLst>
              <a:ext uri="{FF2B5EF4-FFF2-40B4-BE49-F238E27FC236}">
                <a16:creationId xmlns:a16="http://schemas.microsoft.com/office/drawing/2014/main" id="{ABA4839E-C8A6-475D-8A27-AE67ED9B9E78}"/>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74377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500"/>
                                        <p:tgtEl>
                                          <p:spTgt spid="4"/>
                                        </p:tgtEl>
                                      </p:cBhvr>
                                    </p:animEffect>
                                    <p:set>
                                      <p:cBhvr>
                                        <p:cTn id="42" dur="1" fill="hold">
                                          <p:stCondLst>
                                            <p:cond delay="499"/>
                                          </p:stCondLst>
                                        </p:cTn>
                                        <p:tgtEl>
                                          <p:spTgt spid="4"/>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9"/>
                                        </p:tgtEl>
                                      </p:cBhvr>
                                    </p:animEffect>
                                    <p:set>
                                      <p:cBhvr>
                                        <p:cTn id="45" dur="1" fill="hold">
                                          <p:stCondLst>
                                            <p:cond delay="499"/>
                                          </p:stCondLst>
                                        </p:cTn>
                                        <p:tgtEl>
                                          <p:spTgt spid="9"/>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5"/>
                                        </p:tgtEl>
                                      </p:cBhvr>
                                    </p:animEffect>
                                    <p:set>
                                      <p:cBhvr>
                                        <p:cTn id="48" dur="1" fill="hold">
                                          <p:stCondLst>
                                            <p:cond delay="499"/>
                                          </p:stCondLst>
                                        </p:cTn>
                                        <p:tgtEl>
                                          <p:spTgt spid="5"/>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10"/>
                                        </p:tgtEl>
                                      </p:cBhvr>
                                    </p:animEffect>
                                    <p:set>
                                      <p:cBhvr>
                                        <p:cTn id="51" dur="1" fill="hold">
                                          <p:stCondLst>
                                            <p:cond delay="499"/>
                                          </p:stCondLst>
                                        </p:cTn>
                                        <p:tgtEl>
                                          <p:spTgt spid="10"/>
                                        </p:tgtEl>
                                        <p:attrNameLst>
                                          <p:attrName>style.visibility</p:attrName>
                                        </p:attrNameLst>
                                      </p:cBhvr>
                                      <p:to>
                                        <p:strVal val="hidden"/>
                                      </p:to>
                                    </p:set>
                                  </p:childTnLst>
                                </p:cTn>
                              </p:par>
                              <p:par>
                                <p:cTn id="52" presetID="10" presetClass="exit" presetSubtype="0" fill="hold" grpId="1" nodeType="withEffect">
                                  <p:stCondLst>
                                    <p:cond delay="0"/>
                                  </p:stCondLst>
                                  <p:childTnLst>
                                    <p:animEffect transition="out" filter="fade">
                                      <p:cBhvr>
                                        <p:cTn id="53" dur="500"/>
                                        <p:tgtEl>
                                          <p:spTgt spid="16"/>
                                        </p:tgtEl>
                                      </p:cBhvr>
                                    </p:animEffect>
                                    <p:set>
                                      <p:cBhvr>
                                        <p:cTn id="54" dur="1" fill="hold">
                                          <p:stCondLst>
                                            <p:cond delay="499"/>
                                          </p:stCondLst>
                                        </p:cTn>
                                        <p:tgtEl>
                                          <p:spTgt spid="16"/>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13"/>
                                        </p:tgtEl>
                                      </p:cBhvr>
                                    </p:animEffect>
                                    <p:set>
                                      <p:cBhvr>
                                        <p:cTn id="57" dur="1" fill="hold">
                                          <p:stCondLst>
                                            <p:cond delay="499"/>
                                          </p:stCondLst>
                                        </p:cTn>
                                        <p:tgtEl>
                                          <p:spTgt spid="13"/>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500"/>
                                        <p:tgtEl>
                                          <p:spTgt spid="44"/>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500"/>
                                        <p:tgtEl>
                                          <p:spTgt spid="18"/>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500"/>
                                        <p:tgtEl>
                                          <p:spTgt spid="20"/>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fade">
                                      <p:cBhvr>
                                        <p:cTn id="77" dur="500"/>
                                        <p:tgtEl>
                                          <p:spTgt spid="19"/>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500"/>
                                        <p:tgtEl>
                                          <p:spTgt spid="23"/>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fade">
                                      <p:cBhvr>
                                        <p:cTn id="87" dur="500"/>
                                        <p:tgtEl>
                                          <p:spTgt spid="29"/>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fade">
                                      <p:cBhvr>
                                        <p:cTn id="92" dur="500"/>
                                        <p:tgtEl>
                                          <p:spTgt spid="26"/>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0"/>
                                        </p:tgtEl>
                                        <p:attrNameLst>
                                          <p:attrName>style.visibility</p:attrName>
                                        </p:attrNameLst>
                                      </p:cBhvr>
                                      <p:to>
                                        <p:strVal val="visible"/>
                                      </p:to>
                                    </p:set>
                                    <p:animEffect transition="in" filter="fade">
                                      <p:cBhvr>
                                        <p:cTn id="97" dur="500"/>
                                        <p:tgtEl>
                                          <p:spTgt spid="30"/>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xit" presetSubtype="0" fill="hold" grpId="1" nodeType="clickEffect">
                                  <p:stCondLst>
                                    <p:cond delay="0"/>
                                  </p:stCondLst>
                                  <p:childTnLst>
                                    <p:animEffect transition="out" filter="fade">
                                      <p:cBhvr>
                                        <p:cTn id="101" dur="500"/>
                                        <p:tgtEl>
                                          <p:spTgt spid="18"/>
                                        </p:tgtEl>
                                      </p:cBhvr>
                                    </p:animEffect>
                                    <p:set>
                                      <p:cBhvr>
                                        <p:cTn id="102" dur="1" fill="hold">
                                          <p:stCondLst>
                                            <p:cond delay="499"/>
                                          </p:stCondLst>
                                        </p:cTn>
                                        <p:tgtEl>
                                          <p:spTgt spid="18"/>
                                        </p:tgtEl>
                                        <p:attrNameLst>
                                          <p:attrName>style.visibility</p:attrName>
                                        </p:attrNameLst>
                                      </p:cBhvr>
                                      <p:to>
                                        <p:strVal val="hidden"/>
                                      </p:to>
                                    </p:set>
                                  </p:childTnLst>
                                </p:cTn>
                              </p:par>
                              <p:par>
                                <p:cTn id="103" presetID="10" presetClass="exit" presetSubtype="0" fill="hold" nodeType="withEffect">
                                  <p:stCondLst>
                                    <p:cond delay="0"/>
                                  </p:stCondLst>
                                  <p:childTnLst>
                                    <p:animEffect transition="out" filter="fade">
                                      <p:cBhvr>
                                        <p:cTn id="104" dur="500"/>
                                        <p:tgtEl>
                                          <p:spTgt spid="20"/>
                                        </p:tgtEl>
                                      </p:cBhvr>
                                    </p:animEffect>
                                    <p:set>
                                      <p:cBhvr>
                                        <p:cTn id="105" dur="1" fill="hold">
                                          <p:stCondLst>
                                            <p:cond delay="499"/>
                                          </p:stCondLst>
                                        </p:cTn>
                                        <p:tgtEl>
                                          <p:spTgt spid="20"/>
                                        </p:tgtEl>
                                        <p:attrNameLst>
                                          <p:attrName>style.visibility</p:attrName>
                                        </p:attrNameLst>
                                      </p:cBhvr>
                                      <p:to>
                                        <p:strVal val="hidden"/>
                                      </p:to>
                                    </p:set>
                                  </p:childTnLst>
                                </p:cTn>
                              </p:par>
                              <p:par>
                                <p:cTn id="106" presetID="10" presetClass="exit" presetSubtype="0" fill="hold" grpId="1" nodeType="withEffect">
                                  <p:stCondLst>
                                    <p:cond delay="0"/>
                                  </p:stCondLst>
                                  <p:childTnLst>
                                    <p:animEffect transition="out" filter="fade">
                                      <p:cBhvr>
                                        <p:cTn id="107" dur="500"/>
                                        <p:tgtEl>
                                          <p:spTgt spid="19"/>
                                        </p:tgtEl>
                                      </p:cBhvr>
                                    </p:animEffect>
                                    <p:set>
                                      <p:cBhvr>
                                        <p:cTn id="108" dur="1" fill="hold">
                                          <p:stCondLst>
                                            <p:cond delay="499"/>
                                          </p:stCondLst>
                                        </p:cTn>
                                        <p:tgtEl>
                                          <p:spTgt spid="19"/>
                                        </p:tgtEl>
                                        <p:attrNameLst>
                                          <p:attrName>style.visibility</p:attrName>
                                        </p:attrNameLst>
                                      </p:cBhvr>
                                      <p:to>
                                        <p:strVal val="hidden"/>
                                      </p:to>
                                    </p:set>
                                  </p:childTnLst>
                                </p:cTn>
                              </p:par>
                              <p:par>
                                <p:cTn id="109" presetID="10" presetClass="exit" presetSubtype="0" fill="hold" nodeType="withEffect">
                                  <p:stCondLst>
                                    <p:cond delay="0"/>
                                  </p:stCondLst>
                                  <p:childTnLst>
                                    <p:animEffect transition="out" filter="fade">
                                      <p:cBhvr>
                                        <p:cTn id="110" dur="500"/>
                                        <p:tgtEl>
                                          <p:spTgt spid="23"/>
                                        </p:tgtEl>
                                      </p:cBhvr>
                                    </p:animEffect>
                                    <p:set>
                                      <p:cBhvr>
                                        <p:cTn id="111" dur="1" fill="hold">
                                          <p:stCondLst>
                                            <p:cond delay="499"/>
                                          </p:stCondLst>
                                        </p:cTn>
                                        <p:tgtEl>
                                          <p:spTgt spid="23"/>
                                        </p:tgtEl>
                                        <p:attrNameLst>
                                          <p:attrName>style.visibility</p:attrName>
                                        </p:attrNameLst>
                                      </p:cBhvr>
                                      <p:to>
                                        <p:strVal val="hidden"/>
                                      </p:to>
                                    </p:set>
                                  </p:childTnLst>
                                </p:cTn>
                              </p:par>
                              <p:par>
                                <p:cTn id="112" presetID="10" presetClass="exit" presetSubtype="0" fill="hold" grpId="1" nodeType="withEffect">
                                  <p:stCondLst>
                                    <p:cond delay="0"/>
                                  </p:stCondLst>
                                  <p:childTnLst>
                                    <p:animEffect transition="out" filter="fade">
                                      <p:cBhvr>
                                        <p:cTn id="113" dur="500"/>
                                        <p:tgtEl>
                                          <p:spTgt spid="29"/>
                                        </p:tgtEl>
                                      </p:cBhvr>
                                    </p:animEffect>
                                    <p:set>
                                      <p:cBhvr>
                                        <p:cTn id="114" dur="1" fill="hold">
                                          <p:stCondLst>
                                            <p:cond delay="499"/>
                                          </p:stCondLst>
                                        </p:cTn>
                                        <p:tgtEl>
                                          <p:spTgt spid="29"/>
                                        </p:tgtEl>
                                        <p:attrNameLst>
                                          <p:attrName>style.visibility</p:attrName>
                                        </p:attrNameLst>
                                      </p:cBhvr>
                                      <p:to>
                                        <p:strVal val="hidden"/>
                                      </p:to>
                                    </p:set>
                                  </p:childTnLst>
                                </p:cTn>
                              </p:par>
                              <p:par>
                                <p:cTn id="115" presetID="10" presetClass="exit" presetSubtype="0" fill="hold" nodeType="withEffect">
                                  <p:stCondLst>
                                    <p:cond delay="0"/>
                                  </p:stCondLst>
                                  <p:childTnLst>
                                    <p:animEffect transition="out" filter="fade">
                                      <p:cBhvr>
                                        <p:cTn id="116" dur="500"/>
                                        <p:tgtEl>
                                          <p:spTgt spid="26"/>
                                        </p:tgtEl>
                                      </p:cBhvr>
                                    </p:animEffect>
                                    <p:set>
                                      <p:cBhvr>
                                        <p:cTn id="117" dur="1" fill="hold">
                                          <p:stCondLst>
                                            <p:cond delay="499"/>
                                          </p:stCondLst>
                                        </p:cTn>
                                        <p:tgtEl>
                                          <p:spTgt spid="26"/>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grpId="0" nodeType="clickEffect">
                                  <p:stCondLst>
                                    <p:cond delay="0"/>
                                  </p:stCondLst>
                                  <p:childTnLst>
                                    <p:set>
                                      <p:cBhvr>
                                        <p:cTn id="121" dur="1" fill="hold">
                                          <p:stCondLst>
                                            <p:cond delay="0"/>
                                          </p:stCondLst>
                                        </p:cTn>
                                        <p:tgtEl>
                                          <p:spTgt spid="45"/>
                                        </p:tgtEl>
                                        <p:attrNameLst>
                                          <p:attrName>style.visibility</p:attrName>
                                        </p:attrNameLst>
                                      </p:cBhvr>
                                      <p:to>
                                        <p:strVal val="visible"/>
                                      </p:to>
                                    </p:set>
                                    <p:animEffect transition="in" filter="fade">
                                      <p:cBhvr>
                                        <p:cTn id="122" dur="500"/>
                                        <p:tgtEl>
                                          <p:spTgt spid="45"/>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grpId="0" nodeType="clickEffect">
                                  <p:stCondLst>
                                    <p:cond delay="0"/>
                                  </p:stCondLst>
                                  <p:childTnLst>
                                    <p:set>
                                      <p:cBhvr>
                                        <p:cTn id="126" dur="1" fill="hold">
                                          <p:stCondLst>
                                            <p:cond delay="0"/>
                                          </p:stCondLst>
                                        </p:cTn>
                                        <p:tgtEl>
                                          <p:spTgt spid="31"/>
                                        </p:tgtEl>
                                        <p:attrNameLst>
                                          <p:attrName>style.visibility</p:attrName>
                                        </p:attrNameLst>
                                      </p:cBhvr>
                                      <p:to>
                                        <p:strVal val="visible"/>
                                      </p:to>
                                    </p:set>
                                    <p:animEffect transition="in" filter="fade">
                                      <p:cBhvr>
                                        <p:cTn id="127" dur="500"/>
                                        <p:tgtEl>
                                          <p:spTgt spid="31"/>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nodeType="clickEffect">
                                  <p:stCondLst>
                                    <p:cond delay="0"/>
                                  </p:stCondLst>
                                  <p:childTnLst>
                                    <p:set>
                                      <p:cBhvr>
                                        <p:cTn id="131" dur="1" fill="hold">
                                          <p:stCondLst>
                                            <p:cond delay="0"/>
                                          </p:stCondLst>
                                        </p:cTn>
                                        <p:tgtEl>
                                          <p:spTgt spid="33"/>
                                        </p:tgtEl>
                                        <p:attrNameLst>
                                          <p:attrName>style.visibility</p:attrName>
                                        </p:attrNameLst>
                                      </p:cBhvr>
                                      <p:to>
                                        <p:strVal val="visible"/>
                                      </p:to>
                                    </p:set>
                                    <p:animEffect transition="in" filter="fade">
                                      <p:cBhvr>
                                        <p:cTn id="132" dur="500"/>
                                        <p:tgtEl>
                                          <p:spTgt spid="33"/>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grpId="0" nodeType="clickEffect">
                                  <p:stCondLst>
                                    <p:cond delay="0"/>
                                  </p:stCondLst>
                                  <p:childTnLst>
                                    <p:set>
                                      <p:cBhvr>
                                        <p:cTn id="136" dur="1" fill="hold">
                                          <p:stCondLst>
                                            <p:cond delay="0"/>
                                          </p:stCondLst>
                                        </p:cTn>
                                        <p:tgtEl>
                                          <p:spTgt spid="32"/>
                                        </p:tgtEl>
                                        <p:attrNameLst>
                                          <p:attrName>style.visibility</p:attrName>
                                        </p:attrNameLst>
                                      </p:cBhvr>
                                      <p:to>
                                        <p:strVal val="visible"/>
                                      </p:to>
                                    </p:set>
                                    <p:animEffect transition="in" filter="fade">
                                      <p:cBhvr>
                                        <p:cTn id="137" dur="500"/>
                                        <p:tgtEl>
                                          <p:spTgt spid="32"/>
                                        </p:tgtEl>
                                      </p:cBhvr>
                                    </p:animEffect>
                                  </p:childTnLst>
                                </p:cTn>
                              </p:par>
                            </p:childTnLst>
                          </p:cTn>
                        </p:par>
                      </p:childTnLst>
                    </p:cTn>
                  </p:par>
                  <p:par>
                    <p:cTn id="138" fill="hold">
                      <p:stCondLst>
                        <p:cond delay="indefinite"/>
                      </p:stCondLst>
                      <p:childTnLst>
                        <p:par>
                          <p:cTn id="139" fill="hold">
                            <p:stCondLst>
                              <p:cond delay="0"/>
                            </p:stCondLst>
                            <p:childTnLst>
                              <p:par>
                                <p:cTn id="140" presetID="10" presetClass="entr" presetSubtype="0" fill="hold" nodeType="clickEffect">
                                  <p:stCondLst>
                                    <p:cond delay="0"/>
                                  </p:stCondLst>
                                  <p:childTnLst>
                                    <p:set>
                                      <p:cBhvr>
                                        <p:cTn id="141" dur="1" fill="hold">
                                          <p:stCondLst>
                                            <p:cond delay="0"/>
                                          </p:stCondLst>
                                        </p:cTn>
                                        <p:tgtEl>
                                          <p:spTgt spid="36"/>
                                        </p:tgtEl>
                                        <p:attrNameLst>
                                          <p:attrName>style.visibility</p:attrName>
                                        </p:attrNameLst>
                                      </p:cBhvr>
                                      <p:to>
                                        <p:strVal val="visible"/>
                                      </p:to>
                                    </p:set>
                                    <p:animEffect transition="in" filter="fade">
                                      <p:cBhvr>
                                        <p:cTn id="142" dur="500"/>
                                        <p:tgtEl>
                                          <p:spTgt spid="36"/>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grpId="0" nodeType="clickEffect">
                                  <p:stCondLst>
                                    <p:cond delay="0"/>
                                  </p:stCondLst>
                                  <p:childTnLst>
                                    <p:set>
                                      <p:cBhvr>
                                        <p:cTn id="146" dur="1" fill="hold">
                                          <p:stCondLst>
                                            <p:cond delay="0"/>
                                          </p:stCondLst>
                                        </p:cTn>
                                        <p:tgtEl>
                                          <p:spTgt spid="42"/>
                                        </p:tgtEl>
                                        <p:attrNameLst>
                                          <p:attrName>style.visibility</p:attrName>
                                        </p:attrNameLst>
                                      </p:cBhvr>
                                      <p:to>
                                        <p:strVal val="visible"/>
                                      </p:to>
                                    </p:set>
                                    <p:animEffect transition="in" filter="fade">
                                      <p:cBhvr>
                                        <p:cTn id="147" dur="500"/>
                                        <p:tgtEl>
                                          <p:spTgt spid="42"/>
                                        </p:tgtEl>
                                      </p:cBhvr>
                                    </p:animEffect>
                                  </p:childTnLst>
                                </p:cTn>
                              </p:par>
                            </p:childTnLst>
                          </p:cTn>
                        </p:par>
                      </p:childTnLst>
                    </p:cTn>
                  </p:par>
                  <p:par>
                    <p:cTn id="148" fill="hold">
                      <p:stCondLst>
                        <p:cond delay="indefinite"/>
                      </p:stCondLst>
                      <p:childTnLst>
                        <p:par>
                          <p:cTn id="149" fill="hold">
                            <p:stCondLst>
                              <p:cond delay="0"/>
                            </p:stCondLst>
                            <p:childTnLst>
                              <p:par>
                                <p:cTn id="150" presetID="10" presetClass="entr" presetSubtype="0" fill="hold" nodeType="clickEffect">
                                  <p:stCondLst>
                                    <p:cond delay="0"/>
                                  </p:stCondLst>
                                  <p:childTnLst>
                                    <p:set>
                                      <p:cBhvr>
                                        <p:cTn id="151" dur="1" fill="hold">
                                          <p:stCondLst>
                                            <p:cond delay="0"/>
                                          </p:stCondLst>
                                        </p:cTn>
                                        <p:tgtEl>
                                          <p:spTgt spid="39"/>
                                        </p:tgtEl>
                                        <p:attrNameLst>
                                          <p:attrName>style.visibility</p:attrName>
                                        </p:attrNameLst>
                                      </p:cBhvr>
                                      <p:to>
                                        <p:strVal val="visible"/>
                                      </p:to>
                                    </p:set>
                                    <p:animEffect transition="in" filter="fade">
                                      <p:cBhvr>
                                        <p:cTn id="152" dur="500"/>
                                        <p:tgtEl>
                                          <p:spTgt spid="39"/>
                                        </p:tgtEl>
                                      </p:cBhvr>
                                    </p:animEffect>
                                  </p:childTnLst>
                                </p:cTn>
                              </p:par>
                            </p:childTnLst>
                          </p:cTn>
                        </p:par>
                      </p:childTnLst>
                    </p:cTn>
                  </p:par>
                  <p:par>
                    <p:cTn id="153" fill="hold">
                      <p:stCondLst>
                        <p:cond delay="indefinite"/>
                      </p:stCondLst>
                      <p:childTnLst>
                        <p:par>
                          <p:cTn id="154" fill="hold">
                            <p:stCondLst>
                              <p:cond delay="0"/>
                            </p:stCondLst>
                            <p:childTnLst>
                              <p:par>
                                <p:cTn id="155" presetID="10" presetClass="entr" presetSubtype="0" fill="hold" grpId="0" nodeType="clickEffect">
                                  <p:stCondLst>
                                    <p:cond delay="0"/>
                                  </p:stCondLst>
                                  <p:childTnLst>
                                    <p:set>
                                      <p:cBhvr>
                                        <p:cTn id="156" dur="1" fill="hold">
                                          <p:stCondLst>
                                            <p:cond delay="0"/>
                                          </p:stCondLst>
                                        </p:cTn>
                                        <p:tgtEl>
                                          <p:spTgt spid="43"/>
                                        </p:tgtEl>
                                        <p:attrNameLst>
                                          <p:attrName>style.visibility</p:attrName>
                                        </p:attrNameLst>
                                      </p:cBhvr>
                                      <p:to>
                                        <p:strVal val="visible"/>
                                      </p:to>
                                    </p:set>
                                    <p:animEffect transition="in" filter="fade">
                                      <p:cBhvr>
                                        <p:cTn id="157" dur="500"/>
                                        <p:tgtEl>
                                          <p:spTgt spid="43"/>
                                        </p:tgtEl>
                                      </p:cBhvr>
                                    </p:animEffect>
                                  </p:childTnLst>
                                </p:cTn>
                              </p:par>
                            </p:childTnLst>
                          </p:cTn>
                        </p:par>
                      </p:childTnLst>
                    </p:cTn>
                  </p:par>
                  <p:par>
                    <p:cTn id="158" fill="hold">
                      <p:stCondLst>
                        <p:cond delay="indefinite"/>
                      </p:stCondLst>
                      <p:childTnLst>
                        <p:par>
                          <p:cTn id="159" fill="hold">
                            <p:stCondLst>
                              <p:cond delay="0"/>
                            </p:stCondLst>
                            <p:childTnLst>
                              <p:par>
                                <p:cTn id="160" presetID="10" presetClass="exit" presetSubtype="0" fill="hold" grpId="1" nodeType="clickEffect">
                                  <p:stCondLst>
                                    <p:cond delay="0"/>
                                  </p:stCondLst>
                                  <p:childTnLst>
                                    <p:animEffect transition="out" filter="fade">
                                      <p:cBhvr>
                                        <p:cTn id="161" dur="500"/>
                                        <p:tgtEl>
                                          <p:spTgt spid="31"/>
                                        </p:tgtEl>
                                      </p:cBhvr>
                                    </p:animEffect>
                                    <p:set>
                                      <p:cBhvr>
                                        <p:cTn id="162" dur="1" fill="hold">
                                          <p:stCondLst>
                                            <p:cond delay="499"/>
                                          </p:stCondLst>
                                        </p:cTn>
                                        <p:tgtEl>
                                          <p:spTgt spid="31"/>
                                        </p:tgtEl>
                                        <p:attrNameLst>
                                          <p:attrName>style.visibility</p:attrName>
                                        </p:attrNameLst>
                                      </p:cBhvr>
                                      <p:to>
                                        <p:strVal val="hidden"/>
                                      </p:to>
                                    </p:set>
                                  </p:childTnLst>
                                </p:cTn>
                              </p:par>
                              <p:par>
                                <p:cTn id="163" presetID="10" presetClass="exit" presetSubtype="0" fill="hold" nodeType="withEffect">
                                  <p:stCondLst>
                                    <p:cond delay="0"/>
                                  </p:stCondLst>
                                  <p:childTnLst>
                                    <p:animEffect transition="out" filter="fade">
                                      <p:cBhvr>
                                        <p:cTn id="164" dur="500"/>
                                        <p:tgtEl>
                                          <p:spTgt spid="33"/>
                                        </p:tgtEl>
                                      </p:cBhvr>
                                    </p:animEffect>
                                    <p:set>
                                      <p:cBhvr>
                                        <p:cTn id="165" dur="1" fill="hold">
                                          <p:stCondLst>
                                            <p:cond delay="499"/>
                                          </p:stCondLst>
                                        </p:cTn>
                                        <p:tgtEl>
                                          <p:spTgt spid="33"/>
                                        </p:tgtEl>
                                        <p:attrNameLst>
                                          <p:attrName>style.visibility</p:attrName>
                                        </p:attrNameLst>
                                      </p:cBhvr>
                                      <p:to>
                                        <p:strVal val="hidden"/>
                                      </p:to>
                                    </p:set>
                                  </p:childTnLst>
                                </p:cTn>
                              </p:par>
                              <p:par>
                                <p:cTn id="166" presetID="10" presetClass="exit" presetSubtype="0" fill="hold" grpId="1" nodeType="withEffect">
                                  <p:stCondLst>
                                    <p:cond delay="0"/>
                                  </p:stCondLst>
                                  <p:childTnLst>
                                    <p:animEffect transition="out" filter="fade">
                                      <p:cBhvr>
                                        <p:cTn id="167" dur="500"/>
                                        <p:tgtEl>
                                          <p:spTgt spid="32"/>
                                        </p:tgtEl>
                                      </p:cBhvr>
                                    </p:animEffect>
                                    <p:set>
                                      <p:cBhvr>
                                        <p:cTn id="168" dur="1" fill="hold">
                                          <p:stCondLst>
                                            <p:cond delay="499"/>
                                          </p:stCondLst>
                                        </p:cTn>
                                        <p:tgtEl>
                                          <p:spTgt spid="32"/>
                                        </p:tgtEl>
                                        <p:attrNameLst>
                                          <p:attrName>style.visibility</p:attrName>
                                        </p:attrNameLst>
                                      </p:cBhvr>
                                      <p:to>
                                        <p:strVal val="hidden"/>
                                      </p:to>
                                    </p:set>
                                  </p:childTnLst>
                                </p:cTn>
                              </p:par>
                              <p:par>
                                <p:cTn id="169" presetID="10" presetClass="exit" presetSubtype="0" fill="hold" nodeType="withEffect">
                                  <p:stCondLst>
                                    <p:cond delay="0"/>
                                  </p:stCondLst>
                                  <p:childTnLst>
                                    <p:animEffect transition="out" filter="fade">
                                      <p:cBhvr>
                                        <p:cTn id="170" dur="500"/>
                                        <p:tgtEl>
                                          <p:spTgt spid="36"/>
                                        </p:tgtEl>
                                      </p:cBhvr>
                                    </p:animEffect>
                                    <p:set>
                                      <p:cBhvr>
                                        <p:cTn id="171" dur="1" fill="hold">
                                          <p:stCondLst>
                                            <p:cond delay="499"/>
                                          </p:stCondLst>
                                        </p:cTn>
                                        <p:tgtEl>
                                          <p:spTgt spid="36"/>
                                        </p:tgtEl>
                                        <p:attrNameLst>
                                          <p:attrName>style.visibility</p:attrName>
                                        </p:attrNameLst>
                                      </p:cBhvr>
                                      <p:to>
                                        <p:strVal val="hidden"/>
                                      </p:to>
                                    </p:set>
                                  </p:childTnLst>
                                </p:cTn>
                              </p:par>
                              <p:par>
                                <p:cTn id="172" presetID="10" presetClass="exit" presetSubtype="0" fill="hold" grpId="1" nodeType="withEffect">
                                  <p:stCondLst>
                                    <p:cond delay="0"/>
                                  </p:stCondLst>
                                  <p:childTnLst>
                                    <p:animEffect transition="out" filter="fade">
                                      <p:cBhvr>
                                        <p:cTn id="173" dur="500"/>
                                        <p:tgtEl>
                                          <p:spTgt spid="42"/>
                                        </p:tgtEl>
                                      </p:cBhvr>
                                    </p:animEffect>
                                    <p:set>
                                      <p:cBhvr>
                                        <p:cTn id="174" dur="1" fill="hold">
                                          <p:stCondLst>
                                            <p:cond delay="499"/>
                                          </p:stCondLst>
                                        </p:cTn>
                                        <p:tgtEl>
                                          <p:spTgt spid="42"/>
                                        </p:tgtEl>
                                        <p:attrNameLst>
                                          <p:attrName>style.visibility</p:attrName>
                                        </p:attrNameLst>
                                      </p:cBhvr>
                                      <p:to>
                                        <p:strVal val="hidden"/>
                                      </p:to>
                                    </p:set>
                                  </p:childTnLst>
                                </p:cTn>
                              </p:par>
                              <p:par>
                                <p:cTn id="175" presetID="10" presetClass="exit" presetSubtype="0" fill="hold" nodeType="withEffect">
                                  <p:stCondLst>
                                    <p:cond delay="0"/>
                                  </p:stCondLst>
                                  <p:childTnLst>
                                    <p:animEffect transition="out" filter="fade">
                                      <p:cBhvr>
                                        <p:cTn id="176" dur="500"/>
                                        <p:tgtEl>
                                          <p:spTgt spid="39"/>
                                        </p:tgtEl>
                                      </p:cBhvr>
                                    </p:animEffect>
                                    <p:set>
                                      <p:cBhvr>
                                        <p:cTn id="177" dur="1" fill="hold">
                                          <p:stCondLst>
                                            <p:cond delay="499"/>
                                          </p:stCondLst>
                                        </p:cTn>
                                        <p:tgtEl>
                                          <p:spTgt spid="39"/>
                                        </p:tgtEl>
                                        <p:attrNameLst>
                                          <p:attrName>style.visibility</p:attrName>
                                        </p:attrNameLst>
                                      </p:cBhvr>
                                      <p:to>
                                        <p:strVal val="hidden"/>
                                      </p:to>
                                    </p:set>
                                  </p:childTnLst>
                                </p:cTn>
                              </p:par>
                            </p:childTnLst>
                          </p:cTn>
                        </p:par>
                      </p:childTnLst>
                    </p:cTn>
                  </p:par>
                  <p:par>
                    <p:cTn id="178" fill="hold">
                      <p:stCondLst>
                        <p:cond delay="indefinite"/>
                      </p:stCondLst>
                      <p:childTnLst>
                        <p:par>
                          <p:cTn id="179" fill="hold">
                            <p:stCondLst>
                              <p:cond delay="0"/>
                            </p:stCondLst>
                            <p:childTnLst>
                              <p:par>
                                <p:cTn id="180" presetID="10" presetClass="entr" presetSubtype="0" fill="hold" grpId="0" nodeType="clickEffect">
                                  <p:stCondLst>
                                    <p:cond delay="0"/>
                                  </p:stCondLst>
                                  <p:childTnLst>
                                    <p:set>
                                      <p:cBhvr>
                                        <p:cTn id="181" dur="1" fill="hold">
                                          <p:stCondLst>
                                            <p:cond delay="0"/>
                                          </p:stCondLst>
                                        </p:cTn>
                                        <p:tgtEl>
                                          <p:spTgt spid="46"/>
                                        </p:tgtEl>
                                        <p:attrNameLst>
                                          <p:attrName>style.visibility</p:attrName>
                                        </p:attrNameLst>
                                      </p:cBhvr>
                                      <p:to>
                                        <p:strVal val="visible"/>
                                      </p:to>
                                    </p:set>
                                    <p:animEffect transition="in" filter="fade">
                                      <p:cBhvr>
                                        <p:cTn id="182" dur="500"/>
                                        <p:tgtEl>
                                          <p:spTgt spid="46"/>
                                        </p:tgtEl>
                                      </p:cBhvr>
                                    </p:animEffect>
                                  </p:childTnLst>
                                </p:cTn>
                              </p:par>
                            </p:childTnLst>
                          </p:cTn>
                        </p:par>
                      </p:childTnLst>
                    </p:cTn>
                  </p:par>
                  <p:par>
                    <p:cTn id="183" fill="hold">
                      <p:stCondLst>
                        <p:cond delay="indefinite"/>
                      </p:stCondLst>
                      <p:childTnLst>
                        <p:par>
                          <p:cTn id="184" fill="hold">
                            <p:stCondLst>
                              <p:cond delay="0"/>
                            </p:stCondLst>
                            <p:childTnLst>
                              <p:par>
                                <p:cTn id="185" presetID="10" presetClass="entr" presetSubtype="0" fill="hold" grpId="0" nodeType="clickEffect">
                                  <p:stCondLst>
                                    <p:cond delay="0"/>
                                  </p:stCondLst>
                                  <p:childTnLst>
                                    <p:set>
                                      <p:cBhvr>
                                        <p:cTn id="186" dur="1" fill="hold">
                                          <p:stCondLst>
                                            <p:cond delay="0"/>
                                          </p:stCondLst>
                                        </p:cTn>
                                        <p:tgtEl>
                                          <p:spTgt spid="47"/>
                                        </p:tgtEl>
                                        <p:attrNameLst>
                                          <p:attrName>style.visibility</p:attrName>
                                        </p:attrNameLst>
                                      </p:cBhvr>
                                      <p:to>
                                        <p:strVal val="visible"/>
                                      </p:to>
                                    </p:set>
                                    <p:animEffect transition="in" filter="fade">
                                      <p:cBhvr>
                                        <p:cTn id="18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 grpId="0" animBg="1"/>
      <p:bldP spid="4" grpId="1" animBg="1"/>
      <p:bldP spid="5" grpId="0" animBg="1"/>
      <p:bldP spid="5" grpId="1" animBg="1"/>
      <p:bldP spid="16" grpId="0" animBg="1"/>
      <p:bldP spid="16" grpId="1" animBg="1"/>
      <p:bldP spid="17" grpId="0" animBg="1"/>
      <p:bldP spid="18" grpId="0" animBg="1"/>
      <p:bldP spid="18" grpId="1" animBg="1"/>
      <p:bldP spid="19" grpId="0" animBg="1"/>
      <p:bldP spid="19" grpId="1" animBg="1"/>
      <p:bldP spid="29" grpId="0" animBg="1"/>
      <p:bldP spid="29" grpId="1" animBg="1"/>
      <p:bldP spid="30" grpId="0" animBg="1"/>
      <p:bldP spid="31" grpId="0" animBg="1"/>
      <p:bldP spid="31" grpId="1" animBg="1"/>
      <p:bldP spid="32" grpId="0" animBg="1"/>
      <p:bldP spid="32" grpId="1" animBg="1"/>
      <p:bldP spid="42" grpId="0" animBg="1"/>
      <p:bldP spid="42" grpId="1" animBg="1"/>
      <p:bldP spid="43" grpId="0" animBg="1"/>
      <p:bldP spid="44" grpId="0"/>
      <p:bldP spid="45" grpId="0"/>
      <p:bldP spid="46" grpId="0"/>
    </p:bld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2F779-F41A-4F91-902E-B5848E7135F8}"/>
              </a:ext>
            </a:extLst>
          </p:cNvPr>
          <p:cNvSpPr>
            <a:spLocks noGrp="1"/>
          </p:cNvSpPr>
          <p:nvPr>
            <p:ph type="title"/>
          </p:nvPr>
        </p:nvSpPr>
        <p:spPr/>
        <p:txBody>
          <a:bodyPr>
            <a:normAutofit fontScale="90000"/>
          </a:bodyPr>
          <a:lstStyle/>
          <a:p>
            <a:r>
              <a:rPr lang="en-GB" dirty="0"/>
              <a:t>Calculate co-ordinates on a simple co-ordinate grid using knowledge of the properties of squares and rectangles</a:t>
            </a:r>
          </a:p>
        </p:txBody>
      </p:sp>
      <p:sp>
        <p:nvSpPr>
          <p:cNvPr id="3" name="Content Placeholder 2">
            <a:extLst>
              <a:ext uri="{FF2B5EF4-FFF2-40B4-BE49-F238E27FC236}">
                <a16:creationId xmlns:a16="http://schemas.microsoft.com/office/drawing/2014/main" id="{F8F76A92-3424-407B-8CCA-699FBDC7E1B4}"/>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656906330"/>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app.doublestruck.eu/content/K2_REAS/HTML/Q/Q11C02_files/image001.jpg">
            <a:extLst>
              <a:ext uri="{FF2B5EF4-FFF2-40B4-BE49-F238E27FC236}">
                <a16:creationId xmlns:a16="http://schemas.microsoft.com/office/drawing/2014/main" id="{D8E13F27-76AE-4914-BEAC-9F82373CAE58}"/>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5536" y="78720"/>
            <a:ext cx="8922688" cy="5672477"/>
          </a:xfrm>
          <a:prstGeom prst="rect">
            <a:avLst/>
          </a:prstGeom>
          <a:noFill/>
          <a:ln>
            <a:noFill/>
          </a:ln>
        </p:spPr>
      </p:pic>
      <p:sp>
        <p:nvSpPr>
          <p:cNvPr id="5" name="Rectangle 4">
            <a:extLst>
              <a:ext uri="{FF2B5EF4-FFF2-40B4-BE49-F238E27FC236}">
                <a16:creationId xmlns:a16="http://schemas.microsoft.com/office/drawing/2014/main" id="{A6D2B9A8-09E7-4402-9BA8-58DBFF046640}"/>
              </a:ext>
            </a:extLst>
          </p:cNvPr>
          <p:cNvSpPr/>
          <p:nvPr/>
        </p:nvSpPr>
        <p:spPr>
          <a:xfrm>
            <a:off x="7182678" y="450574"/>
            <a:ext cx="2835965" cy="11529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B8E82B4F-1514-4533-8915-EF3736B69FDB}"/>
              </a:ext>
            </a:extLst>
          </p:cNvPr>
          <p:cNvSpPr/>
          <p:nvPr/>
        </p:nvSpPr>
        <p:spPr>
          <a:xfrm>
            <a:off x="6318276" y="61552"/>
            <a:ext cx="5250348" cy="584775"/>
          </a:xfrm>
          <a:prstGeom prst="rect">
            <a:avLst/>
          </a:prstGeom>
        </p:spPr>
        <p:txBody>
          <a:bodyPr wrap="non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The shaded shape is a square.</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19FFA941-D8EE-48BC-9C08-D05064F6D30F}"/>
              </a:ext>
            </a:extLst>
          </p:cNvPr>
          <p:cNvSpPr/>
          <p:nvPr/>
        </p:nvSpPr>
        <p:spPr>
          <a:xfrm>
            <a:off x="6318276" y="1776347"/>
            <a:ext cx="2510979"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A: (7, </a:t>
            </a:r>
          </a:p>
        </p:txBody>
      </p:sp>
      <p:sp>
        <p:nvSpPr>
          <p:cNvPr id="7" name="Rectangle 6">
            <a:extLst>
              <a:ext uri="{FF2B5EF4-FFF2-40B4-BE49-F238E27FC236}">
                <a16:creationId xmlns:a16="http://schemas.microsoft.com/office/drawing/2014/main" id="{B4AFABFB-7C53-4306-90A0-43196B0AE679}"/>
              </a:ext>
            </a:extLst>
          </p:cNvPr>
          <p:cNvSpPr/>
          <p:nvPr/>
        </p:nvSpPr>
        <p:spPr>
          <a:xfrm>
            <a:off x="6318276" y="2489749"/>
            <a:ext cx="2510979"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B: (17, </a:t>
            </a:r>
          </a:p>
        </p:txBody>
      </p:sp>
      <p:sp>
        <p:nvSpPr>
          <p:cNvPr id="3" name="Rectangle 2">
            <a:extLst>
              <a:ext uri="{FF2B5EF4-FFF2-40B4-BE49-F238E27FC236}">
                <a16:creationId xmlns:a16="http://schemas.microsoft.com/office/drawing/2014/main" id="{CD489FA2-5B0E-4456-88D2-961BA5379276}"/>
              </a:ext>
            </a:extLst>
          </p:cNvPr>
          <p:cNvSpPr/>
          <p:nvPr/>
        </p:nvSpPr>
        <p:spPr>
          <a:xfrm>
            <a:off x="6318276" y="602495"/>
            <a:ext cx="5363088" cy="1077218"/>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What are the coordinates of A and B?</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10" name="Oval 9">
            <a:extLst>
              <a:ext uri="{FF2B5EF4-FFF2-40B4-BE49-F238E27FC236}">
                <a16:creationId xmlns:a16="http://schemas.microsoft.com/office/drawing/2014/main" id="{A75B5CA9-DF90-4274-9FF8-7AA657A0D03D}"/>
              </a:ext>
            </a:extLst>
          </p:cNvPr>
          <p:cNvSpPr/>
          <p:nvPr/>
        </p:nvSpPr>
        <p:spPr>
          <a:xfrm>
            <a:off x="2015897" y="1081635"/>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6D9613C0-686C-43EB-A21A-F5A19F4BA7AD}"/>
              </a:ext>
            </a:extLst>
          </p:cNvPr>
          <p:cNvSpPr/>
          <p:nvPr/>
        </p:nvSpPr>
        <p:spPr>
          <a:xfrm>
            <a:off x="4850055" y="1055733"/>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FEF49A97-9F75-406E-829D-BCB7450FEAE8}"/>
              </a:ext>
            </a:extLst>
          </p:cNvPr>
          <p:cNvSpPr/>
          <p:nvPr/>
        </p:nvSpPr>
        <p:spPr>
          <a:xfrm>
            <a:off x="1891202" y="5156149"/>
            <a:ext cx="876324"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7</a:t>
            </a:r>
            <a:endPar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a16="http://schemas.microsoft.com/office/drawing/2014/main" id="{CEC8AE14-B6D7-4355-9B26-683F138DEF77}"/>
              </a:ext>
            </a:extLst>
          </p:cNvPr>
          <p:cNvSpPr/>
          <p:nvPr/>
        </p:nvSpPr>
        <p:spPr>
          <a:xfrm>
            <a:off x="4556880" y="5142293"/>
            <a:ext cx="876324"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17</a:t>
            </a:r>
            <a:endPar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15" name="Straight Arrow Connector 14">
            <a:extLst>
              <a:ext uri="{FF2B5EF4-FFF2-40B4-BE49-F238E27FC236}">
                <a16:creationId xmlns:a16="http://schemas.microsoft.com/office/drawing/2014/main" id="{B7B74AC9-3DD5-4CBD-BE32-4A6726CAAA6E}"/>
              </a:ext>
            </a:extLst>
          </p:cNvPr>
          <p:cNvCxnSpPr>
            <a:cxnSpLocks/>
          </p:cNvCxnSpPr>
          <p:nvPr/>
        </p:nvCxnSpPr>
        <p:spPr>
          <a:xfrm>
            <a:off x="2096196" y="4078380"/>
            <a:ext cx="2866502" cy="0"/>
          </a:xfrm>
          <a:prstGeom prst="straightConnector1">
            <a:avLst/>
          </a:prstGeom>
          <a:ln w="7620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F0EA55E7-CAD3-4EAA-8A3B-1ADDFECCB08E}"/>
              </a:ext>
            </a:extLst>
          </p:cNvPr>
          <p:cNvSpPr/>
          <p:nvPr/>
        </p:nvSpPr>
        <p:spPr>
          <a:xfrm>
            <a:off x="3199135" y="4060912"/>
            <a:ext cx="876324" cy="584775"/>
          </a:xfrm>
          <a:prstGeom prst="rect">
            <a:avLst/>
          </a:prstGeom>
        </p:spPr>
        <p:txBody>
          <a:bodyPr wrap="square">
            <a:spAutoFit/>
          </a:bodyPr>
          <a:lstStyle/>
          <a:p>
            <a:pPr>
              <a:spcAft>
                <a:spcPts val="0"/>
              </a:spcAft>
            </a:pPr>
            <a:r>
              <a:rPr lang="en-GB" sz="32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rPr>
              <a:t>10</a:t>
            </a:r>
            <a:endParaRPr lang="en-GB" sz="40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17" name="Straight Arrow Connector 16">
            <a:extLst>
              <a:ext uri="{FF2B5EF4-FFF2-40B4-BE49-F238E27FC236}">
                <a16:creationId xmlns:a16="http://schemas.microsoft.com/office/drawing/2014/main" id="{B7AA76E4-0987-493F-971F-74BCB2C57E60}"/>
              </a:ext>
            </a:extLst>
          </p:cNvPr>
          <p:cNvCxnSpPr>
            <a:cxnSpLocks/>
          </p:cNvCxnSpPr>
          <p:nvPr/>
        </p:nvCxnSpPr>
        <p:spPr>
          <a:xfrm rot="5400000">
            <a:off x="695289" y="2627661"/>
            <a:ext cx="2866502" cy="0"/>
          </a:xfrm>
          <a:prstGeom prst="straightConnector1">
            <a:avLst/>
          </a:prstGeom>
          <a:ln w="7620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A0FFBB7D-6580-409D-B5D7-4E3A273F80AB}"/>
              </a:ext>
            </a:extLst>
          </p:cNvPr>
          <p:cNvSpPr/>
          <p:nvPr/>
        </p:nvSpPr>
        <p:spPr>
          <a:xfrm>
            <a:off x="1453040" y="2374802"/>
            <a:ext cx="876324" cy="584775"/>
          </a:xfrm>
          <a:prstGeom prst="rect">
            <a:avLst/>
          </a:prstGeom>
        </p:spPr>
        <p:txBody>
          <a:bodyPr wrap="square">
            <a:spAutoFit/>
          </a:bodyPr>
          <a:lstStyle/>
          <a:p>
            <a:pPr>
              <a:spcAft>
                <a:spcPts val="0"/>
              </a:spcAft>
            </a:pPr>
            <a:r>
              <a:rPr lang="en-GB" sz="32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rPr>
              <a:t>10</a:t>
            </a:r>
            <a:endParaRPr lang="en-GB" sz="40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19" name="Rectangle 18">
            <a:extLst>
              <a:ext uri="{FF2B5EF4-FFF2-40B4-BE49-F238E27FC236}">
                <a16:creationId xmlns:a16="http://schemas.microsoft.com/office/drawing/2014/main" id="{68ED0136-3387-43CC-8221-7FBCA596B602}"/>
              </a:ext>
            </a:extLst>
          </p:cNvPr>
          <p:cNvSpPr/>
          <p:nvPr/>
        </p:nvSpPr>
        <p:spPr>
          <a:xfrm>
            <a:off x="278989" y="3802321"/>
            <a:ext cx="876324"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3</a:t>
            </a:r>
            <a:endPar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20" name="Rectangle 19">
            <a:extLst>
              <a:ext uri="{FF2B5EF4-FFF2-40B4-BE49-F238E27FC236}">
                <a16:creationId xmlns:a16="http://schemas.microsoft.com/office/drawing/2014/main" id="{E66D6B64-71A3-43F6-ACDF-FF781FE6036F}"/>
              </a:ext>
            </a:extLst>
          </p:cNvPr>
          <p:cNvSpPr/>
          <p:nvPr/>
        </p:nvSpPr>
        <p:spPr>
          <a:xfrm>
            <a:off x="86288" y="874876"/>
            <a:ext cx="876324"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13</a:t>
            </a:r>
            <a:endPar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21" name="Rectangle 20">
            <a:extLst>
              <a:ext uri="{FF2B5EF4-FFF2-40B4-BE49-F238E27FC236}">
                <a16:creationId xmlns:a16="http://schemas.microsoft.com/office/drawing/2014/main" id="{5B600CB6-28FC-4C6F-A15D-04F6F0D75942}"/>
              </a:ext>
            </a:extLst>
          </p:cNvPr>
          <p:cNvSpPr/>
          <p:nvPr/>
        </p:nvSpPr>
        <p:spPr>
          <a:xfrm>
            <a:off x="7325117" y="1784337"/>
            <a:ext cx="1122992"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13)</a:t>
            </a:r>
          </a:p>
        </p:txBody>
      </p:sp>
      <p:sp>
        <p:nvSpPr>
          <p:cNvPr id="22" name="Rectangle 21">
            <a:extLst>
              <a:ext uri="{FF2B5EF4-FFF2-40B4-BE49-F238E27FC236}">
                <a16:creationId xmlns:a16="http://schemas.microsoft.com/office/drawing/2014/main" id="{5FACBDC2-2ECE-496A-BC14-BB8772A4F9BD}"/>
              </a:ext>
            </a:extLst>
          </p:cNvPr>
          <p:cNvSpPr/>
          <p:nvPr/>
        </p:nvSpPr>
        <p:spPr>
          <a:xfrm>
            <a:off x="7509610" y="2497962"/>
            <a:ext cx="1122992"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13)</a:t>
            </a:r>
          </a:p>
        </p:txBody>
      </p:sp>
      <p:sp>
        <p:nvSpPr>
          <p:cNvPr id="24" name="Rectangle 23">
            <a:extLst>
              <a:ext uri="{FF2B5EF4-FFF2-40B4-BE49-F238E27FC236}">
                <a16:creationId xmlns:a16="http://schemas.microsoft.com/office/drawing/2014/main" id="{4DA400D0-E0D6-4152-9590-A7F01C4A9C13}"/>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77851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1" nodeType="clickEffect">
                                  <p:stCondLst>
                                    <p:cond delay="0"/>
                                  </p:stCondLst>
                                  <p:childTnLst>
                                    <p:animMotion origin="layout" path="M 3.125E-6 -2.22222E-6 L -0.00131 0.41297 " pathEditMode="relative" rAng="0" ptsTypes="AA">
                                      <p:cBhvr>
                                        <p:cTn id="11" dur="2000" fill="hold"/>
                                        <p:tgtEl>
                                          <p:spTgt spid="10"/>
                                        </p:tgtEl>
                                        <p:attrNameLst>
                                          <p:attrName>ppt_x</p:attrName>
                                          <p:attrName>ppt_y</p:attrName>
                                        </p:attrNameLst>
                                      </p:cBhvr>
                                      <p:rCtr x="-65" y="20648"/>
                                    </p:animMotion>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grpId="2" nodeType="clickEffect">
                                  <p:stCondLst>
                                    <p:cond delay="0"/>
                                  </p:stCondLst>
                                  <p:childTnLst>
                                    <p:animMotion origin="layout" path="M -0.00131 0.41297 L -0.00131 0.57871 " pathEditMode="relative" rAng="0" ptsTypes="AA">
                                      <p:cBhvr>
                                        <p:cTn id="15" dur="2000" fill="hold"/>
                                        <p:tgtEl>
                                          <p:spTgt spid="10"/>
                                        </p:tgtEl>
                                        <p:attrNameLst>
                                          <p:attrName>ppt_x</p:attrName>
                                          <p:attrName>ppt_y</p:attrName>
                                        </p:attrNameLst>
                                      </p:cBhvr>
                                      <p:rCtr x="0" y="8287"/>
                                    </p:animMotion>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50000" decel="50000" fill="hold" grpId="1" nodeType="clickEffect">
                                  <p:stCondLst>
                                    <p:cond delay="0"/>
                                  </p:stCondLst>
                                  <p:childTnLst>
                                    <p:animMotion origin="layout" path="M 1.25E-6 1.48148E-6 L -0.0013 0.41296 " pathEditMode="relative" rAng="0" ptsTypes="AA">
                                      <p:cBhvr>
                                        <p:cTn id="34" dur="2000" fill="hold"/>
                                        <p:tgtEl>
                                          <p:spTgt spid="11"/>
                                        </p:tgtEl>
                                        <p:attrNameLst>
                                          <p:attrName>ppt_x</p:attrName>
                                          <p:attrName>ppt_y</p:attrName>
                                        </p:attrNameLst>
                                      </p:cBhvr>
                                      <p:rCtr x="-65" y="20648"/>
                                    </p:animMotion>
                                  </p:childTnLst>
                                </p:cTn>
                              </p:par>
                            </p:childTnLst>
                          </p:cTn>
                        </p:par>
                      </p:childTnLst>
                    </p:cTn>
                  </p:par>
                  <p:par>
                    <p:cTn id="35" fill="hold">
                      <p:stCondLst>
                        <p:cond delay="indefinite"/>
                      </p:stCondLst>
                      <p:childTnLst>
                        <p:par>
                          <p:cTn id="36" fill="hold">
                            <p:stCondLst>
                              <p:cond delay="0"/>
                            </p:stCondLst>
                            <p:childTnLst>
                              <p:par>
                                <p:cTn id="37" presetID="42" presetClass="path" presetSubtype="0" accel="50000" decel="50000" fill="hold" grpId="2" nodeType="clickEffect">
                                  <p:stCondLst>
                                    <p:cond delay="0"/>
                                  </p:stCondLst>
                                  <p:childTnLst>
                                    <p:animMotion origin="layout" path="M -0.0013 0.41296 L -0.0013 0.5787 " pathEditMode="relative" rAng="0" ptsTypes="AA">
                                      <p:cBhvr>
                                        <p:cTn id="38" dur="2000" fill="hold"/>
                                        <p:tgtEl>
                                          <p:spTgt spid="11"/>
                                        </p:tgtEl>
                                        <p:attrNameLst>
                                          <p:attrName>ppt_x</p:attrName>
                                          <p:attrName>ppt_y</p:attrName>
                                        </p:attrNameLst>
                                      </p:cBhvr>
                                      <p:rCtr x="0" y="8287"/>
                                    </p:animMotion>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500"/>
                                        <p:tgtEl>
                                          <p:spTgt spid="17"/>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fade">
                                      <p:cBhvr>
                                        <p:cTn id="64" dur="500"/>
                                        <p:tgtEl>
                                          <p:spTgt spid="18"/>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500"/>
                                        <p:tgtEl>
                                          <p:spTgt spid="19"/>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fade">
                                      <p:cBhvr>
                                        <p:cTn id="74" dur="500"/>
                                        <p:tgtEl>
                                          <p:spTgt spid="20"/>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500"/>
                                        <p:tgtEl>
                                          <p:spTgt spid="2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fade">
                                      <p:cBhvr>
                                        <p:cTn id="8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animBg="1"/>
      <p:bldP spid="10" grpId="1" animBg="1"/>
      <p:bldP spid="10" grpId="2" animBg="1"/>
      <p:bldP spid="11" grpId="0" animBg="1"/>
      <p:bldP spid="11" grpId="1" animBg="1"/>
      <p:bldP spid="11" grpId="2" animBg="1"/>
      <p:bldP spid="12" grpId="0"/>
      <p:bldP spid="13" grpId="0"/>
      <p:bldP spid="16" grpId="0"/>
      <p:bldP spid="18" grpId="0"/>
      <p:bldP spid="19" grpId="0"/>
      <p:bldP spid="20" grpId="0"/>
      <p:bldP spid="21" grpId="0"/>
      <p:bldP spid="22" grpId="0"/>
    </p:bld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31CCF7-DCEE-4DA3-8FEA-09DF26FB7D9F}"/>
              </a:ext>
            </a:extLst>
          </p:cNvPr>
          <p:cNvSpPr/>
          <p:nvPr/>
        </p:nvSpPr>
        <p:spPr>
          <a:xfrm>
            <a:off x="103032" y="51516"/>
            <a:ext cx="4972050" cy="1569660"/>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Here is a shaded square.</a:t>
            </a:r>
          </a:p>
          <a:p>
            <a:r>
              <a:rPr lang="en-GB" sz="3200" b="1" dirty="0">
                <a:latin typeface="Calibri" panose="020F0502020204030204" pitchFamily="34" charset="0"/>
                <a:ea typeface="Calibri" panose="020F0502020204030204" pitchFamily="34" charset="0"/>
                <a:cs typeface="Times New Roman" panose="02020603050405020304" pitchFamily="18" charset="0"/>
              </a:rPr>
              <a:t>Write the coordinates for point A.</a:t>
            </a:r>
          </a:p>
        </p:txBody>
      </p:sp>
      <p:pic>
        <p:nvPicPr>
          <p:cNvPr id="3" name="Picture 2" descr="https://app.doublestruck.eu/content/K2_REAS/HTML/Q/Q03Y5B30_files/image001.jpg">
            <a:extLst>
              <a:ext uri="{FF2B5EF4-FFF2-40B4-BE49-F238E27FC236}">
                <a16:creationId xmlns:a16="http://schemas.microsoft.com/office/drawing/2014/main" id="{3A98DE0F-BDDE-4064-A110-7A45815F289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791621" y="172174"/>
            <a:ext cx="6255855" cy="6513651"/>
          </a:xfrm>
          <a:prstGeom prst="rect">
            <a:avLst/>
          </a:prstGeom>
          <a:noFill/>
          <a:ln>
            <a:noFill/>
          </a:ln>
        </p:spPr>
      </p:pic>
      <p:sp>
        <p:nvSpPr>
          <p:cNvPr id="4" name="Rectangle 3">
            <a:extLst>
              <a:ext uri="{FF2B5EF4-FFF2-40B4-BE49-F238E27FC236}">
                <a16:creationId xmlns:a16="http://schemas.microsoft.com/office/drawing/2014/main" id="{65AA1BC1-9D9D-4874-9A32-2ED41B530918}"/>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cxnSp>
        <p:nvCxnSpPr>
          <p:cNvPr id="6" name="Straight Connector 5">
            <a:extLst>
              <a:ext uri="{FF2B5EF4-FFF2-40B4-BE49-F238E27FC236}">
                <a16:creationId xmlns:a16="http://schemas.microsoft.com/office/drawing/2014/main" id="{8CC191A4-8306-4A2A-8408-7D3030B8C49F}"/>
              </a:ext>
            </a:extLst>
          </p:cNvPr>
          <p:cNvCxnSpPr>
            <a:cxnSpLocks/>
          </p:cNvCxnSpPr>
          <p:nvPr/>
        </p:nvCxnSpPr>
        <p:spPr>
          <a:xfrm flipH="1">
            <a:off x="6221896" y="2155371"/>
            <a:ext cx="374941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E3F72580-D154-423F-8720-524BE7096803}"/>
              </a:ext>
            </a:extLst>
          </p:cNvPr>
          <p:cNvSpPr/>
          <p:nvPr/>
        </p:nvSpPr>
        <p:spPr>
          <a:xfrm>
            <a:off x="5675012" y="1893761"/>
            <a:ext cx="916966" cy="523220"/>
          </a:xfrm>
          <a:prstGeom prst="rect">
            <a:avLst/>
          </a:prstGeom>
        </p:spPr>
        <p:txBody>
          <a:bodyPr wrap="square">
            <a:spAutoFit/>
          </a:bodyPr>
          <a:lstStyle/>
          <a:p>
            <a:pPr>
              <a:spcAft>
                <a:spcPts val="0"/>
              </a:spcAft>
            </a:pPr>
            <a:r>
              <a:rPr lang="en-GB" sz="28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11</a:t>
            </a:r>
          </a:p>
        </p:txBody>
      </p:sp>
      <p:cxnSp>
        <p:nvCxnSpPr>
          <p:cNvPr id="9" name="Straight Connector 8">
            <a:extLst>
              <a:ext uri="{FF2B5EF4-FFF2-40B4-BE49-F238E27FC236}">
                <a16:creationId xmlns:a16="http://schemas.microsoft.com/office/drawing/2014/main" id="{2D66129B-437E-48A1-B914-B9093912B06C}"/>
              </a:ext>
            </a:extLst>
          </p:cNvPr>
          <p:cNvCxnSpPr>
            <a:cxnSpLocks/>
          </p:cNvCxnSpPr>
          <p:nvPr/>
        </p:nvCxnSpPr>
        <p:spPr>
          <a:xfrm flipV="1">
            <a:off x="7603435" y="2155371"/>
            <a:ext cx="0" cy="408640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600BDA55-9470-46D7-B2F6-66185B097325}"/>
              </a:ext>
            </a:extLst>
          </p:cNvPr>
          <p:cNvSpPr/>
          <p:nvPr/>
        </p:nvSpPr>
        <p:spPr>
          <a:xfrm>
            <a:off x="7427612" y="6202190"/>
            <a:ext cx="916966" cy="523220"/>
          </a:xfrm>
          <a:prstGeom prst="rect">
            <a:avLst/>
          </a:prstGeom>
        </p:spPr>
        <p:txBody>
          <a:bodyPr wrap="square">
            <a:spAutoFit/>
          </a:bodyPr>
          <a:lstStyle/>
          <a:p>
            <a:pPr>
              <a:spcAft>
                <a:spcPts val="0"/>
              </a:spcAft>
            </a:pPr>
            <a:r>
              <a:rPr lang="en-GB" sz="28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3</a:t>
            </a:r>
          </a:p>
        </p:txBody>
      </p:sp>
      <p:sp>
        <p:nvSpPr>
          <p:cNvPr id="13" name="Rectangle 12">
            <a:extLst>
              <a:ext uri="{FF2B5EF4-FFF2-40B4-BE49-F238E27FC236}">
                <a16:creationId xmlns:a16="http://schemas.microsoft.com/office/drawing/2014/main" id="{2CD8C3ED-1ADE-41D5-A943-D179785B3753}"/>
              </a:ext>
            </a:extLst>
          </p:cNvPr>
          <p:cNvSpPr/>
          <p:nvPr/>
        </p:nvSpPr>
        <p:spPr>
          <a:xfrm>
            <a:off x="1708050" y="1079139"/>
            <a:ext cx="916966"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(3, </a:t>
            </a:r>
          </a:p>
        </p:txBody>
      </p:sp>
      <p:sp>
        <p:nvSpPr>
          <p:cNvPr id="14" name="Rectangle 13">
            <a:extLst>
              <a:ext uri="{FF2B5EF4-FFF2-40B4-BE49-F238E27FC236}">
                <a16:creationId xmlns:a16="http://schemas.microsoft.com/office/drawing/2014/main" id="{1C8C3677-A502-41A2-A374-38D792696B41}"/>
              </a:ext>
            </a:extLst>
          </p:cNvPr>
          <p:cNvSpPr/>
          <p:nvPr/>
        </p:nvSpPr>
        <p:spPr>
          <a:xfrm>
            <a:off x="2264547" y="1079139"/>
            <a:ext cx="916966"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11)</a:t>
            </a:r>
          </a:p>
        </p:txBody>
      </p:sp>
    </p:spTree>
    <p:extLst>
      <p:ext uri="{BB962C8B-B14F-4D97-AF65-F5344CB8AC3E}">
        <p14:creationId xmlns:p14="http://schemas.microsoft.com/office/powerpoint/2010/main" val="3973700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3" grpId="0"/>
      <p:bldP spid="14" grpId="0"/>
    </p:bld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s://app.doublestruck.eu/content/K2_REAS/HTML/Q/Q96A13_files/image001.jpg">
            <a:extLst>
              <a:ext uri="{FF2B5EF4-FFF2-40B4-BE49-F238E27FC236}">
                <a16:creationId xmlns:a16="http://schemas.microsoft.com/office/drawing/2014/main" id="{6658323D-1616-4CE3-B354-BBBBB15CEE3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067" y="125736"/>
            <a:ext cx="8193251" cy="6260122"/>
          </a:xfrm>
          <a:prstGeom prst="rect">
            <a:avLst/>
          </a:prstGeom>
          <a:noFill/>
          <a:ln>
            <a:noFill/>
          </a:ln>
        </p:spPr>
      </p:pic>
      <p:sp>
        <p:nvSpPr>
          <p:cNvPr id="4" name="Rectangle 3">
            <a:extLst>
              <a:ext uri="{FF2B5EF4-FFF2-40B4-BE49-F238E27FC236}">
                <a16:creationId xmlns:a16="http://schemas.microsoft.com/office/drawing/2014/main" id="{B06E60CD-9F2D-42F9-9DCC-39A4AEC95B5F}"/>
              </a:ext>
            </a:extLst>
          </p:cNvPr>
          <p:cNvSpPr/>
          <p:nvPr/>
        </p:nvSpPr>
        <p:spPr>
          <a:xfrm>
            <a:off x="6096000" y="472142"/>
            <a:ext cx="4759188" cy="584775"/>
          </a:xfrm>
          <a:prstGeom prst="rect">
            <a:avLst/>
          </a:prstGeom>
        </p:spPr>
        <p:txBody>
          <a:bodyPr wrap="non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Here is a shaded rectangle.</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05C22AEC-7BAA-4C82-96E6-5C5B9FD76354}"/>
              </a:ext>
            </a:extLst>
          </p:cNvPr>
          <p:cNvSpPr/>
          <p:nvPr/>
        </p:nvSpPr>
        <p:spPr>
          <a:xfrm>
            <a:off x="6096000" y="1403323"/>
            <a:ext cx="6096000" cy="2062103"/>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What are the co-ordinates of B?</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M is half way between D and C.</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What are the co-ordinates of M?</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Oval 6">
            <a:extLst>
              <a:ext uri="{FF2B5EF4-FFF2-40B4-BE49-F238E27FC236}">
                <a16:creationId xmlns:a16="http://schemas.microsoft.com/office/drawing/2014/main" id="{350A04AC-8453-4A5F-8916-1420A0AF1E5B}"/>
              </a:ext>
            </a:extLst>
          </p:cNvPr>
          <p:cNvSpPr/>
          <p:nvPr/>
        </p:nvSpPr>
        <p:spPr>
          <a:xfrm>
            <a:off x="4895997" y="4115717"/>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F387532C-9472-45C6-9832-F2A277B5A827}"/>
              </a:ext>
            </a:extLst>
          </p:cNvPr>
          <p:cNvSpPr/>
          <p:nvPr/>
        </p:nvSpPr>
        <p:spPr>
          <a:xfrm>
            <a:off x="1655624" y="1993518"/>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558420C9-5D71-4CC6-9D30-B63C45CCD1BB}"/>
              </a:ext>
            </a:extLst>
          </p:cNvPr>
          <p:cNvSpPr/>
          <p:nvPr/>
        </p:nvSpPr>
        <p:spPr>
          <a:xfrm>
            <a:off x="1511047" y="5747494"/>
            <a:ext cx="596327" cy="707886"/>
          </a:xfrm>
          <a:prstGeom prst="rect">
            <a:avLst/>
          </a:prstGeom>
        </p:spPr>
        <p:txBody>
          <a:bodyPr wrap="square">
            <a:spAutoFit/>
          </a:bodyPr>
          <a:lstStyle/>
          <a:p>
            <a:pPr>
              <a:spcAft>
                <a:spcPts val="0"/>
              </a:spcAft>
            </a:pPr>
            <a:r>
              <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2</a:t>
            </a:r>
          </a:p>
        </p:txBody>
      </p:sp>
      <p:sp>
        <p:nvSpPr>
          <p:cNvPr id="12" name="Oval 11">
            <a:extLst>
              <a:ext uri="{FF2B5EF4-FFF2-40B4-BE49-F238E27FC236}">
                <a16:creationId xmlns:a16="http://schemas.microsoft.com/office/drawing/2014/main" id="{BF46776A-09F0-403B-8BB8-424603336682}"/>
              </a:ext>
            </a:extLst>
          </p:cNvPr>
          <p:cNvSpPr/>
          <p:nvPr/>
        </p:nvSpPr>
        <p:spPr>
          <a:xfrm>
            <a:off x="4895997" y="1991555"/>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B304553-A793-4106-9EA1-7BEDC863E546}"/>
              </a:ext>
            </a:extLst>
          </p:cNvPr>
          <p:cNvSpPr/>
          <p:nvPr/>
        </p:nvSpPr>
        <p:spPr>
          <a:xfrm>
            <a:off x="4764120" y="5745697"/>
            <a:ext cx="596327" cy="707886"/>
          </a:xfrm>
          <a:prstGeom prst="rect">
            <a:avLst/>
          </a:prstGeom>
        </p:spPr>
        <p:txBody>
          <a:bodyPr wrap="square">
            <a:spAutoFit/>
          </a:bodyPr>
          <a:lstStyle/>
          <a:p>
            <a:pPr>
              <a:spcAft>
                <a:spcPts val="0"/>
              </a:spcAft>
            </a:pPr>
            <a:r>
              <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8</a:t>
            </a:r>
          </a:p>
        </p:txBody>
      </p:sp>
      <p:sp>
        <p:nvSpPr>
          <p:cNvPr id="14" name="Rectangle 13">
            <a:extLst>
              <a:ext uri="{FF2B5EF4-FFF2-40B4-BE49-F238E27FC236}">
                <a16:creationId xmlns:a16="http://schemas.microsoft.com/office/drawing/2014/main" id="{EE9B7416-10EC-46FF-99AA-294ED502B68C}"/>
              </a:ext>
            </a:extLst>
          </p:cNvPr>
          <p:cNvSpPr/>
          <p:nvPr/>
        </p:nvSpPr>
        <p:spPr>
          <a:xfrm>
            <a:off x="10500614" y="1832526"/>
            <a:ext cx="916966"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(8, </a:t>
            </a:r>
          </a:p>
        </p:txBody>
      </p:sp>
      <p:sp>
        <p:nvSpPr>
          <p:cNvPr id="15" name="Rectangle 14">
            <a:extLst>
              <a:ext uri="{FF2B5EF4-FFF2-40B4-BE49-F238E27FC236}">
                <a16:creationId xmlns:a16="http://schemas.microsoft.com/office/drawing/2014/main" id="{0FE5B1E4-D792-4C30-8348-103837DB49B8}"/>
              </a:ext>
            </a:extLst>
          </p:cNvPr>
          <p:cNvSpPr/>
          <p:nvPr/>
        </p:nvSpPr>
        <p:spPr>
          <a:xfrm>
            <a:off x="163776" y="3873305"/>
            <a:ext cx="596327" cy="707886"/>
          </a:xfrm>
          <a:prstGeom prst="rect">
            <a:avLst/>
          </a:prstGeom>
        </p:spPr>
        <p:txBody>
          <a:bodyPr wrap="square">
            <a:spAutoFit/>
          </a:bodyPr>
          <a:lstStyle/>
          <a:p>
            <a:pPr>
              <a:spcAft>
                <a:spcPts val="0"/>
              </a:spcAft>
            </a:pPr>
            <a:r>
              <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3</a:t>
            </a:r>
          </a:p>
        </p:txBody>
      </p:sp>
      <p:sp>
        <p:nvSpPr>
          <p:cNvPr id="16" name="Oval 15">
            <a:extLst>
              <a:ext uri="{FF2B5EF4-FFF2-40B4-BE49-F238E27FC236}">
                <a16:creationId xmlns:a16="http://schemas.microsoft.com/office/drawing/2014/main" id="{9D99A1DB-AEAD-4A38-9D72-196E36038A2B}"/>
              </a:ext>
            </a:extLst>
          </p:cNvPr>
          <p:cNvSpPr/>
          <p:nvPr/>
        </p:nvSpPr>
        <p:spPr>
          <a:xfrm>
            <a:off x="4895997" y="1982126"/>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8A1B9731-BB7A-4A58-8FD1-AD603335C6E2}"/>
              </a:ext>
            </a:extLst>
          </p:cNvPr>
          <p:cNvSpPr/>
          <p:nvPr/>
        </p:nvSpPr>
        <p:spPr>
          <a:xfrm>
            <a:off x="163775" y="1749143"/>
            <a:ext cx="596327" cy="707886"/>
          </a:xfrm>
          <a:prstGeom prst="rect">
            <a:avLst/>
          </a:prstGeom>
        </p:spPr>
        <p:txBody>
          <a:bodyPr wrap="square">
            <a:spAutoFit/>
          </a:bodyPr>
          <a:lstStyle/>
          <a:p>
            <a:pPr>
              <a:spcAft>
                <a:spcPts val="0"/>
              </a:spcAft>
            </a:pPr>
            <a:r>
              <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7</a:t>
            </a:r>
          </a:p>
        </p:txBody>
      </p:sp>
      <p:sp>
        <p:nvSpPr>
          <p:cNvPr id="18" name="Rectangle 17">
            <a:extLst>
              <a:ext uri="{FF2B5EF4-FFF2-40B4-BE49-F238E27FC236}">
                <a16:creationId xmlns:a16="http://schemas.microsoft.com/office/drawing/2014/main" id="{89E801BF-FEF8-4F40-AF6A-8D30E2772F5F}"/>
              </a:ext>
            </a:extLst>
          </p:cNvPr>
          <p:cNvSpPr/>
          <p:nvPr/>
        </p:nvSpPr>
        <p:spPr>
          <a:xfrm>
            <a:off x="11052131" y="1841643"/>
            <a:ext cx="916966"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7)</a:t>
            </a:r>
          </a:p>
        </p:txBody>
      </p:sp>
      <p:sp>
        <p:nvSpPr>
          <p:cNvPr id="19" name="Oval 18">
            <a:extLst>
              <a:ext uri="{FF2B5EF4-FFF2-40B4-BE49-F238E27FC236}">
                <a16:creationId xmlns:a16="http://schemas.microsoft.com/office/drawing/2014/main" id="{82F2BA38-D8A4-42C4-B422-021DD3CC4DF2}"/>
              </a:ext>
            </a:extLst>
          </p:cNvPr>
          <p:cNvSpPr/>
          <p:nvPr/>
        </p:nvSpPr>
        <p:spPr>
          <a:xfrm>
            <a:off x="3276818" y="4115718"/>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B331D4DD-37ED-4464-8A8E-A88AC58C4227}"/>
              </a:ext>
            </a:extLst>
          </p:cNvPr>
          <p:cNvSpPr/>
          <p:nvPr/>
        </p:nvSpPr>
        <p:spPr>
          <a:xfrm>
            <a:off x="3276818" y="4115717"/>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B308C104-B3C8-4DC9-BD1E-E54042ED7B6E}"/>
              </a:ext>
            </a:extLst>
          </p:cNvPr>
          <p:cNvSpPr/>
          <p:nvPr/>
        </p:nvSpPr>
        <p:spPr>
          <a:xfrm>
            <a:off x="3139306" y="5759345"/>
            <a:ext cx="596327" cy="707886"/>
          </a:xfrm>
          <a:prstGeom prst="rect">
            <a:avLst/>
          </a:prstGeom>
        </p:spPr>
        <p:txBody>
          <a:bodyPr wrap="square">
            <a:spAutoFit/>
          </a:bodyPr>
          <a:lstStyle/>
          <a:p>
            <a:pPr>
              <a:spcAft>
                <a:spcPts val="0"/>
              </a:spcAft>
            </a:pPr>
            <a:r>
              <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5</a:t>
            </a:r>
          </a:p>
        </p:txBody>
      </p:sp>
      <p:sp>
        <p:nvSpPr>
          <p:cNvPr id="23" name="Rectangle 22">
            <a:extLst>
              <a:ext uri="{FF2B5EF4-FFF2-40B4-BE49-F238E27FC236}">
                <a16:creationId xmlns:a16="http://schemas.microsoft.com/office/drawing/2014/main" id="{D1AA8ED3-F4B0-4799-9454-018065E823B4}"/>
              </a:ext>
            </a:extLst>
          </p:cNvPr>
          <p:cNvSpPr/>
          <p:nvPr/>
        </p:nvSpPr>
        <p:spPr>
          <a:xfrm>
            <a:off x="10500614" y="3330259"/>
            <a:ext cx="916966"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(5, </a:t>
            </a:r>
          </a:p>
        </p:txBody>
      </p:sp>
      <p:sp>
        <p:nvSpPr>
          <p:cNvPr id="24" name="Rectangle 23">
            <a:extLst>
              <a:ext uri="{FF2B5EF4-FFF2-40B4-BE49-F238E27FC236}">
                <a16:creationId xmlns:a16="http://schemas.microsoft.com/office/drawing/2014/main" id="{6F81588D-4994-402A-A7AC-A60A75A70F4B}"/>
              </a:ext>
            </a:extLst>
          </p:cNvPr>
          <p:cNvSpPr/>
          <p:nvPr/>
        </p:nvSpPr>
        <p:spPr>
          <a:xfrm>
            <a:off x="11052131" y="3335351"/>
            <a:ext cx="916966"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3)</a:t>
            </a:r>
          </a:p>
        </p:txBody>
      </p:sp>
      <p:sp>
        <p:nvSpPr>
          <p:cNvPr id="25" name="Rectangle 24">
            <a:extLst>
              <a:ext uri="{FF2B5EF4-FFF2-40B4-BE49-F238E27FC236}">
                <a16:creationId xmlns:a16="http://schemas.microsoft.com/office/drawing/2014/main" id="{4067B675-FF64-408C-B377-6E16D4EA4D4A}"/>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20924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0" nodeType="clickEffect">
                                  <p:stCondLst>
                                    <p:cond delay="0"/>
                                  </p:stCondLst>
                                  <p:childTnLst>
                                    <p:animMotion origin="layout" path="M -2.08333E-6 -4.44444E-6 L -0.00052 0.3095 " pathEditMode="relative" rAng="0" ptsTypes="AA">
                                      <p:cBhvr>
                                        <p:cTn id="11" dur="2000" fill="hold"/>
                                        <p:tgtEl>
                                          <p:spTgt spid="8"/>
                                        </p:tgtEl>
                                        <p:attrNameLst>
                                          <p:attrName>ppt_x</p:attrName>
                                          <p:attrName>ppt_y</p:attrName>
                                        </p:attrNameLst>
                                      </p:cBhvr>
                                      <p:rCtr x="-26" y="15463"/>
                                    </p:animMotion>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grpId="2" nodeType="clickEffect">
                                  <p:stCondLst>
                                    <p:cond delay="0"/>
                                  </p:stCondLst>
                                  <p:childTnLst>
                                    <p:animMotion origin="layout" path="M -0.00052 0.3095 L -2.08333E-6 0.53519 " pathEditMode="relative" rAng="0" ptsTypes="AA">
                                      <p:cBhvr>
                                        <p:cTn id="15" dur="2000" fill="hold"/>
                                        <p:tgtEl>
                                          <p:spTgt spid="8"/>
                                        </p:tgtEl>
                                        <p:attrNameLst>
                                          <p:attrName>ppt_x</p:attrName>
                                          <p:attrName>ppt_y</p:attrName>
                                        </p:attrNameLst>
                                      </p:cBhvr>
                                      <p:rCtr x="26" y="11273"/>
                                    </p:animMotion>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1"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path" presetSubtype="0" accel="50000" decel="50000" fill="hold" grpId="0" nodeType="clickEffect">
                                  <p:stCondLst>
                                    <p:cond delay="0"/>
                                  </p:stCondLst>
                                  <p:childTnLst>
                                    <p:animMotion origin="layout" path="M 2.70833E-6 -2.96296E-6 L -0.00052 0.30949 " pathEditMode="relative" rAng="0" ptsTypes="AA">
                                      <p:cBhvr>
                                        <p:cTn id="29" dur="2000" fill="hold"/>
                                        <p:tgtEl>
                                          <p:spTgt spid="12"/>
                                        </p:tgtEl>
                                        <p:attrNameLst>
                                          <p:attrName>ppt_x</p:attrName>
                                          <p:attrName>ppt_y</p:attrName>
                                        </p:attrNameLst>
                                      </p:cBhvr>
                                      <p:rCtr x="-26" y="15463"/>
                                    </p:animMotion>
                                  </p:childTnLst>
                                </p:cTn>
                              </p:par>
                            </p:childTnLst>
                          </p:cTn>
                        </p:par>
                      </p:childTnLst>
                    </p:cTn>
                  </p:par>
                  <p:par>
                    <p:cTn id="30" fill="hold">
                      <p:stCondLst>
                        <p:cond delay="indefinite"/>
                      </p:stCondLst>
                      <p:childTnLst>
                        <p:par>
                          <p:cTn id="31" fill="hold">
                            <p:stCondLst>
                              <p:cond delay="0"/>
                            </p:stCondLst>
                            <p:childTnLst>
                              <p:par>
                                <p:cTn id="32" presetID="42" presetClass="path" presetSubtype="0" accel="50000" decel="50000" fill="hold" grpId="2" nodeType="clickEffect">
                                  <p:stCondLst>
                                    <p:cond delay="0"/>
                                  </p:stCondLst>
                                  <p:childTnLst>
                                    <p:animMotion origin="layout" path="M -0.00052 0.30949 L 2.70833E-6 0.53519 " pathEditMode="relative" rAng="0" ptsTypes="AA">
                                      <p:cBhvr>
                                        <p:cTn id="33" dur="2000" fill="hold"/>
                                        <p:tgtEl>
                                          <p:spTgt spid="12"/>
                                        </p:tgtEl>
                                        <p:attrNameLst>
                                          <p:attrName>ppt_x</p:attrName>
                                          <p:attrName>ppt_y</p:attrName>
                                        </p:attrNameLst>
                                      </p:cBhvr>
                                      <p:rCtr x="26" y="11273"/>
                                    </p:animMotion>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1"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path" presetSubtype="0" accel="50000" decel="50000" fill="hold" grpId="0" nodeType="clickEffect">
                                  <p:stCondLst>
                                    <p:cond delay="0"/>
                                  </p:stCondLst>
                                  <p:childTnLst>
                                    <p:animMotion origin="layout" path="M 2.70833E-6 4.81481E-6 L -0.13268 0.00046 " pathEditMode="relative" rAng="0" ptsTypes="AA">
                                      <p:cBhvr>
                                        <p:cTn id="52" dur="2000" fill="hold"/>
                                        <p:tgtEl>
                                          <p:spTgt spid="7"/>
                                        </p:tgtEl>
                                        <p:attrNameLst>
                                          <p:attrName>ppt_x</p:attrName>
                                          <p:attrName>ppt_y</p:attrName>
                                        </p:attrNameLst>
                                      </p:cBhvr>
                                      <p:rCtr x="-6641" y="23"/>
                                    </p:animMotion>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grpId="2" nodeType="clickEffect">
                                  <p:stCondLst>
                                    <p:cond delay="0"/>
                                  </p:stCondLst>
                                  <p:childTnLst>
                                    <p:animMotion origin="layout" path="M -0.13268 0.00046 L -0.26628 1.85185E-6 " pathEditMode="relative" rAng="0" ptsTypes="AA">
                                      <p:cBhvr>
                                        <p:cTn id="56" dur="2000" fill="hold"/>
                                        <p:tgtEl>
                                          <p:spTgt spid="7"/>
                                        </p:tgtEl>
                                        <p:attrNameLst>
                                          <p:attrName>ppt_x</p:attrName>
                                          <p:attrName>ppt_y</p:attrName>
                                        </p:attrNameLst>
                                      </p:cBhvr>
                                      <p:rCtr x="-6654" y="0"/>
                                    </p:animMotion>
                                  </p:childTnLst>
                                </p:cTn>
                              </p:par>
                            </p:childTnLst>
                          </p:cTn>
                        </p:par>
                      </p:childTnLst>
                    </p:cTn>
                  </p:par>
                  <p:par>
                    <p:cTn id="57" fill="hold">
                      <p:stCondLst>
                        <p:cond delay="indefinite"/>
                      </p:stCondLst>
                      <p:childTnLst>
                        <p:par>
                          <p:cTn id="58" fill="hold">
                            <p:stCondLst>
                              <p:cond delay="0"/>
                            </p:stCondLst>
                            <p:childTnLst>
                              <p:par>
                                <p:cTn id="59" presetID="42" presetClass="path" presetSubtype="0" accel="50000" decel="50000" fill="hold" grpId="3" nodeType="clickEffect">
                                  <p:stCondLst>
                                    <p:cond delay="0"/>
                                  </p:stCondLst>
                                  <p:childTnLst>
                                    <p:animMotion origin="layout" path="M -0.26628 4.81481E-6 L -0.36107 -0.00186 " pathEditMode="relative" rAng="0" ptsTypes="AA">
                                      <p:cBhvr>
                                        <p:cTn id="60" dur="2000" fill="hold"/>
                                        <p:tgtEl>
                                          <p:spTgt spid="7"/>
                                        </p:tgtEl>
                                        <p:attrNameLst>
                                          <p:attrName>ppt_x</p:attrName>
                                          <p:attrName>ppt_y</p:attrName>
                                        </p:attrNameLst>
                                      </p:cBhvr>
                                      <p:rCtr x="-4740" y="-93"/>
                                    </p:animMotion>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500"/>
                                        <p:tgtEl>
                                          <p:spTgt spid="15"/>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1"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fade">
                                      <p:cBhvr>
                                        <p:cTn id="70" dur="500"/>
                                        <p:tgtEl>
                                          <p:spTgt spid="16"/>
                                        </p:tgtEl>
                                      </p:cBhvr>
                                    </p:animEffect>
                                  </p:childTnLst>
                                </p:cTn>
                              </p:par>
                            </p:childTnLst>
                          </p:cTn>
                        </p:par>
                      </p:childTnLst>
                    </p:cTn>
                  </p:par>
                  <p:par>
                    <p:cTn id="71" fill="hold">
                      <p:stCondLst>
                        <p:cond delay="indefinite"/>
                      </p:stCondLst>
                      <p:childTnLst>
                        <p:par>
                          <p:cTn id="72" fill="hold">
                            <p:stCondLst>
                              <p:cond delay="0"/>
                            </p:stCondLst>
                            <p:childTnLst>
                              <p:par>
                                <p:cTn id="73" presetID="42" presetClass="path" presetSubtype="0" accel="50000" decel="50000" fill="hold" grpId="0" nodeType="clickEffect">
                                  <p:stCondLst>
                                    <p:cond delay="0"/>
                                  </p:stCondLst>
                                  <p:childTnLst>
                                    <p:animMotion origin="layout" path="M 2.70833E-6 -4.07407E-6 L -0.26576 0.00162 " pathEditMode="relative" rAng="0" ptsTypes="AA">
                                      <p:cBhvr>
                                        <p:cTn id="74" dur="2000" fill="hold"/>
                                        <p:tgtEl>
                                          <p:spTgt spid="16"/>
                                        </p:tgtEl>
                                        <p:attrNameLst>
                                          <p:attrName>ppt_x</p:attrName>
                                          <p:attrName>ppt_y</p:attrName>
                                        </p:attrNameLst>
                                      </p:cBhvr>
                                      <p:rCtr x="-13333" y="93"/>
                                    </p:animMotion>
                                  </p:childTnLst>
                                </p:cTn>
                              </p:par>
                            </p:childTnLst>
                          </p:cTn>
                        </p:par>
                      </p:childTnLst>
                    </p:cTn>
                  </p:par>
                  <p:par>
                    <p:cTn id="75" fill="hold">
                      <p:stCondLst>
                        <p:cond delay="indefinite"/>
                      </p:stCondLst>
                      <p:childTnLst>
                        <p:par>
                          <p:cTn id="76" fill="hold">
                            <p:stCondLst>
                              <p:cond delay="0"/>
                            </p:stCondLst>
                            <p:childTnLst>
                              <p:par>
                                <p:cTn id="77" presetID="42" presetClass="path" presetSubtype="0" accel="50000" decel="50000" fill="hold" grpId="2" nodeType="clickEffect">
                                  <p:stCondLst>
                                    <p:cond delay="0"/>
                                  </p:stCondLst>
                                  <p:childTnLst>
                                    <p:animMotion origin="layout" path="M -0.26628 -4.07407E-6 L -0.36107 -0.00185 " pathEditMode="relative" rAng="0" ptsTypes="AA">
                                      <p:cBhvr>
                                        <p:cTn id="78" dur="2000" fill="hold"/>
                                        <p:tgtEl>
                                          <p:spTgt spid="16"/>
                                        </p:tgtEl>
                                        <p:attrNameLst>
                                          <p:attrName>ppt_x</p:attrName>
                                          <p:attrName>ppt_y</p:attrName>
                                        </p:attrNameLst>
                                      </p:cBhvr>
                                      <p:rCtr x="-4740" y="-93"/>
                                    </p:animMotion>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fade">
                                      <p:cBhvr>
                                        <p:cTn id="83" dur="500"/>
                                        <p:tgtEl>
                                          <p:spTgt spid="17"/>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fade">
                                      <p:cBhvr>
                                        <p:cTn id="88" dur="500"/>
                                        <p:tgtEl>
                                          <p:spTgt spid="18"/>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1" nodeType="clickEffect">
                                  <p:stCondLst>
                                    <p:cond delay="0"/>
                                  </p:stCondLst>
                                  <p:childTnLst>
                                    <p:set>
                                      <p:cBhvr>
                                        <p:cTn id="92" dur="1" fill="hold">
                                          <p:stCondLst>
                                            <p:cond delay="0"/>
                                          </p:stCondLst>
                                        </p:cTn>
                                        <p:tgtEl>
                                          <p:spTgt spid="20"/>
                                        </p:tgtEl>
                                        <p:attrNameLst>
                                          <p:attrName>style.visibility</p:attrName>
                                        </p:attrNameLst>
                                      </p:cBhvr>
                                      <p:to>
                                        <p:strVal val="visible"/>
                                      </p:to>
                                    </p:set>
                                    <p:animEffect transition="in" filter="fade">
                                      <p:cBhvr>
                                        <p:cTn id="93" dur="500"/>
                                        <p:tgtEl>
                                          <p:spTgt spid="20"/>
                                        </p:tgtEl>
                                      </p:cBhvr>
                                    </p:animEffect>
                                  </p:childTnLst>
                                </p:cTn>
                              </p:par>
                              <p:par>
                                <p:cTn id="94" presetID="10" presetClass="entr" presetSubtype="0" fill="hold" grpId="1" nodeType="withEffect">
                                  <p:stCondLst>
                                    <p:cond delay="0"/>
                                  </p:stCondLst>
                                  <p:childTnLst>
                                    <p:set>
                                      <p:cBhvr>
                                        <p:cTn id="95" dur="1" fill="hold">
                                          <p:stCondLst>
                                            <p:cond delay="0"/>
                                          </p:stCondLst>
                                        </p:cTn>
                                        <p:tgtEl>
                                          <p:spTgt spid="19"/>
                                        </p:tgtEl>
                                        <p:attrNameLst>
                                          <p:attrName>style.visibility</p:attrName>
                                        </p:attrNameLst>
                                      </p:cBhvr>
                                      <p:to>
                                        <p:strVal val="visible"/>
                                      </p:to>
                                    </p:set>
                                    <p:animEffect transition="in" filter="fade">
                                      <p:cBhvr>
                                        <p:cTn id="96" dur="500"/>
                                        <p:tgtEl>
                                          <p:spTgt spid="19"/>
                                        </p:tgtEl>
                                      </p:cBhvr>
                                    </p:animEffect>
                                  </p:childTnLst>
                                </p:cTn>
                              </p:par>
                            </p:childTnLst>
                          </p:cTn>
                        </p:par>
                      </p:childTnLst>
                    </p:cTn>
                  </p:par>
                  <p:par>
                    <p:cTn id="97" fill="hold">
                      <p:stCondLst>
                        <p:cond delay="indefinite"/>
                      </p:stCondLst>
                      <p:childTnLst>
                        <p:par>
                          <p:cTn id="98" fill="hold">
                            <p:stCondLst>
                              <p:cond delay="0"/>
                            </p:stCondLst>
                            <p:childTnLst>
                              <p:par>
                                <p:cTn id="99" presetID="42" presetClass="path" presetSubtype="0" accel="50000" decel="50000" fill="hold" grpId="0" nodeType="clickEffect">
                                  <p:stCondLst>
                                    <p:cond delay="0"/>
                                  </p:stCondLst>
                                  <p:childTnLst>
                                    <p:animMotion origin="layout" path="M -4.79167E-6 4.81481E-6 L -0.00026 0.22708 " pathEditMode="relative" rAng="0" ptsTypes="AA">
                                      <p:cBhvr>
                                        <p:cTn id="100" dur="2000" fill="hold"/>
                                        <p:tgtEl>
                                          <p:spTgt spid="20"/>
                                        </p:tgtEl>
                                        <p:attrNameLst>
                                          <p:attrName>ppt_x</p:attrName>
                                          <p:attrName>ppt_y</p:attrName>
                                        </p:attrNameLst>
                                      </p:cBhvr>
                                      <p:rCtr x="-13" y="11343"/>
                                    </p:animMotion>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grpId="0" nodeType="clickEffect">
                                  <p:stCondLst>
                                    <p:cond delay="0"/>
                                  </p:stCondLst>
                                  <p:childTnLst>
                                    <p:set>
                                      <p:cBhvr>
                                        <p:cTn id="104" dur="1" fill="hold">
                                          <p:stCondLst>
                                            <p:cond delay="0"/>
                                          </p:stCondLst>
                                        </p:cTn>
                                        <p:tgtEl>
                                          <p:spTgt spid="22"/>
                                        </p:tgtEl>
                                        <p:attrNameLst>
                                          <p:attrName>style.visibility</p:attrName>
                                        </p:attrNameLst>
                                      </p:cBhvr>
                                      <p:to>
                                        <p:strVal val="visible"/>
                                      </p:to>
                                    </p:set>
                                    <p:animEffect transition="in" filter="fade">
                                      <p:cBhvr>
                                        <p:cTn id="105" dur="500"/>
                                        <p:tgtEl>
                                          <p:spTgt spid="22"/>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23"/>
                                        </p:tgtEl>
                                        <p:attrNameLst>
                                          <p:attrName>style.visibility</p:attrName>
                                        </p:attrNameLst>
                                      </p:cBhvr>
                                      <p:to>
                                        <p:strVal val="visible"/>
                                      </p:to>
                                    </p:set>
                                    <p:animEffect transition="in" filter="fade">
                                      <p:cBhvr>
                                        <p:cTn id="110" dur="500"/>
                                        <p:tgtEl>
                                          <p:spTgt spid="23"/>
                                        </p:tgtEl>
                                      </p:cBhvr>
                                    </p:animEffect>
                                  </p:childTnLst>
                                </p:cTn>
                              </p:par>
                            </p:childTnLst>
                          </p:cTn>
                        </p:par>
                      </p:childTnLst>
                    </p:cTn>
                  </p:par>
                  <p:par>
                    <p:cTn id="111" fill="hold">
                      <p:stCondLst>
                        <p:cond delay="indefinite"/>
                      </p:stCondLst>
                      <p:childTnLst>
                        <p:par>
                          <p:cTn id="112" fill="hold">
                            <p:stCondLst>
                              <p:cond delay="0"/>
                            </p:stCondLst>
                            <p:childTnLst>
                              <p:par>
                                <p:cTn id="113" presetID="42" presetClass="path" presetSubtype="0" accel="50000" decel="50000" fill="hold" grpId="0" nodeType="clickEffect">
                                  <p:stCondLst>
                                    <p:cond delay="0"/>
                                  </p:stCondLst>
                                  <p:childTnLst>
                                    <p:animMotion origin="layout" path="M -4.79167E-6 4.81481E-6 L -0.22903 -0.00163 " pathEditMode="relative" rAng="0" ptsTypes="AA">
                                      <p:cBhvr>
                                        <p:cTn id="114" dur="2000" fill="hold"/>
                                        <p:tgtEl>
                                          <p:spTgt spid="19"/>
                                        </p:tgtEl>
                                        <p:attrNameLst>
                                          <p:attrName>ppt_x</p:attrName>
                                          <p:attrName>ppt_y</p:attrName>
                                        </p:attrNameLst>
                                      </p:cBhvr>
                                      <p:rCtr x="-11458" y="-93"/>
                                    </p:animMotion>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grpId="0" nodeType="clickEffect">
                                  <p:stCondLst>
                                    <p:cond delay="0"/>
                                  </p:stCondLst>
                                  <p:childTnLst>
                                    <p:set>
                                      <p:cBhvr>
                                        <p:cTn id="118" dur="1" fill="hold">
                                          <p:stCondLst>
                                            <p:cond delay="0"/>
                                          </p:stCondLst>
                                        </p:cTn>
                                        <p:tgtEl>
                                          <p:spTgt spid="24"/>
                                        </p:tgtEl>
                                        <p:attrNameLst>
                                          <p:attrName>style.visibility</p:attrName>
                                        </p:attrNameLst>
                                      </p:cBhvr>
                                      <p:to>
                                        <p:strVal val="visible"/>
                                      </p:to>
                                    </p:set>
                                    <p:animEffect transition="in" filter="fade">
                                      <p:cBhvr>
                                        <p:cTn id="1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7" grpId="2" animBg="1"/>
      <p:bldP spid="7" grpId="3" animBg="1"/>
      <p:bldP spid="8" grpId="0" animBg="1"/>
      <p:bldP spid="8" grpId="1" animBg="1"/>
      <p:bldP spid="8" grpId="2" animBg="1"/>
      <p:bldP spid="11" grpId="0"/>
      <p:bldP spid="12" grpId="0" animBg="1"/>
      <p:bldP spid="12" grpId="1" animBg="1"/>
      <p:bldP spid="12" grpId="2" animBg="1"/>
      <p:bldP spid="13" grpId="0"/>
      <p:bldP spid="14" grpId="0"/>
      <p:bldP spid="15" grpId="0"/>
      <p:bldP spid="16" grpId="0" animBg="1"/>
      <p:bldP spid="16" grpId="1" animBg="1"/>
      <p:bldP spid="16" grpId="2" animBg="1"/>
      <p:bldP spid="17" grpId="0"/>
      <p:bldP spid="18" grpId="0"/>
      <p:bldP spid="19" grpId="0" animBg="1"/>
      <p:bldP spid="19" grpId="1" animBg="1"/>
      <p:bldP spid="20" grpId="0" animBg="1"/>
      <p:bldP spid="20" grpId="1" animBg="1"/>
      <p:bldP spid="22" grpId="0"/>
      <p:bldP spid="23" grpId="0"/>
      <p:bldP spid="24" grpId="0"/>
    </p:bld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08A8AF05-5806-4FCD-A20C-A47C7AF081D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719DBCBB-5852-4B4D-B4DF-CDB567F61CF8}"/>
              </a:ext>
            </a:extLst>
          </p:cNvPr>
          <p:cNvSpPr/>
          <p:nvPr/>
        </p:nvSpPr>
        <p:spPr>
          <a:xfrm>
            <a:off x="56123" y="50000"/>
            <a:ext cx="11676531" cy="1077218"/>
          </a:xfrm>
          <a:prstGeom prst="rect">
            <a:avLst/>
          </a:prstGeom>
        </p:spPr>
        <p:txBody>
          <a:bodyPr wrap="square">
            <a:spAutoFit/>
          </a:bodyPr>
          <a:lstStyle/>
          <a:p>
            <a:r>
              <a:rPr lang="en-US" sz="3200" b="1" dirty="0"/>
              <a:t>Here is a square drawn on a coordinate grid. </a:t>
            </a:r>
          </a:p>
          <a:p>
            <a:r>
              <a:rPr lang="en-US" sz="3200" b="1" dirty="0"/>
              <a:t>What are the coordinates of the point at the </a:t>
            </a:r>
            <a:r>
              <a:rPr lang="en-US" sz="3200" b="1" dirty="0" err="1"/>
              <a:t>centre</a:t>
            </a:r>
            <a:r>
              <a:rPr lang="en-US" sz="3200" b="1" dirty="0"/>
              <a:t> of the square? </a:t>
            </a:r>
          </a:p>
        </p:txBody>
      </p:sp>
      <p:pic>
        <p:nvPicPr>
          <p:cNvPr id="5" name="Picture 4">
            <a:extLst>
              <a:ext uri="{FF2B5EF4-FFF2-40B4-BE49-F238E27FC236}">
                <a16:creationId xmlns:a16="http://schemas.microsoft.com/office/drawing/2014/main" id="{9B7AD3D6-1127-471E-BF69-EE1E6A474BED}"/>
              </a:ext>
            </a:extLst>
          </p:cNvPr>
          <p:cNvPicPr>
            <a:picLocks noChangeAspect="1"/>
          </p:cNvPicPr>
          <p:nvPr/>
        </p:nvPicPr>
        <p:blipFill>
          <a:blip r:embed="rId3"/>
          <a:stretch>
            <a:fillRect/>
          </a:stretch>
        </p:blipFill>
        <p:spPr>
          <a:xfrm>
            <a:off x="9530320" y="1127218"/>
            <a:ext cx="2202334" cy="828988"/>
          </a:xfrm>
          <a:prstGeom prst="rect">
            <a:avLst/>
          </a:prstGeom>
        </p:spPr>
      </p:pic>
      <p:pic>
        <p:nvPicPr>
          <p:cNvPr id="2" name="Picture 1">
            <a:extLst>
              <a:ext uri="{FF2B5EF4-FFF2-40B4-BE49-F238E27FC236}">
                <a16:creationId xmlns:a16="http://schemas.microsoft.com/office/drawing/2014/main" id="{A0890C4C-ECB8-4AFE-A59C-EEFBFE59050A}"/>
              </a:ext>
            </a:extLst>
          </p:cNvPr>
          <p:cNvPicPr>
            <a:picLocks noChangeAspect="1"/>
          </p:cNvPicPr>
          <p:nvPr/>
        </p:nvPicPr>
        <p:blipFill>
          <a:blip r:embed="rId4"/>
          <a:stretch>
            <a:fillRect/>
          </a:stretch>
        </p:blipFill>
        <p:spPr>
          <a:xfrm>
            <a:off x="777140" y="1252395"/>
            <a:ext cx="5724525" cy="5172075"/>
          </a:xfrm>
          <a:prstGeom prst="rect">
            <a:avLst/>
          </a:prstGeom>
        </p:spPr>
      </p:pic>
      <p:cxnSp>
        <p:nvCxnSpPr>
          <p:cNvPr id="7" name="Straight Connector 6">
            <a:extLst>
              <a:ext uri="{FF2B5EF4-FFF2-40B4-BE49-F238E27FC236}">
                <a16:creationId xmlns:a16="http://schemas.microsoft.com/office/drawing/2014/main" id="{C0F16FD0-4404-4D46-A94A-817AC41068E9}"/>
              </a:ext>
            </a:extLst>
          </p:cNvPr>
          <p:cNvCxnSpPr>
            <a:cxnSpLocks/>
          </p:cNvCxnSpPr>
          <p:nvPr/>
        </p:nvCxnSpPr>
        <p:spPr>
          <a:xfrm flipV="1">
            <a:off x="2454659" y="2293034"/>
            <a:ext cx="0" cy="373550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2AF74281-9395-4FC0-865B-1C6642317AA1}"/>
              </a:ext>
            </a:extLst>
          </p:cNvPr>
          <p:cNvSpPr/>
          <p:nvPr/>
        </p:nvSpPr>
        <p:spPr>
          <a:xfrm>
            <a:off x="2278836" y="5988957"/>
            <a:ext cx="916966" cy="523220"/>
          </a:xfrm>
          <a:prstGeom prst="rect">
            <a:avLst/>
          </a:prstGeom>
        </p:spPr>
        <p:txBody>
          <a:bodyPr wrap="square">
            <a:spAutoFit/>
          </a:bodyPr>
          <a:lstStyle/>
          <a:p>
            <a:pPr>
              <a:spcAft>
                <a:spcPts val="0"/>
              </a:spcAft>
            </a:pPr>
            <a:r>
              <a:rPr lang="en-GB" sz="28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3</a:t>
            </a:r>
          </a:p>
        </p:txBody>
      </p:sp>
      <p:cxnSp>
        <p:nvCxnSpPr>
          <p:cNvPr id="10" name="Straight Connector 9">
            <a:extLst>
              <a:ext uri="{FF2B5EF4-FFF2-40B4-BE49-F238E27FC236}">
                <a16:creationId xmlns:a16="http://schemas.microsoft.com/office/drawing/2014/main" id="{E6926F2F-E724-4DA2-9C12-7B287637F205}"/>
              </a:ext>
            </a:extLst>
          </p:cNvPr>
          <p:cNvCxnSpPr>
            <a:cxnSpLocks/>
          </p:cNvCxnSpPr>
          <p:nvPr/>
        </p:nvCxnSpPr>
        <p:spPr>
          <a:xfrm flipV="1">
            <a:off x="4483741" y="2293034"/>
            <a:ext cx="0" cy="373550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FFF3F1D0-AA6F-4021-89F2-73EEDB16E8F5}"/>
              </a:ext>
            </a:extLst>
          </p:cNvPr>
          <p:cNvSpPr/>
          <p:nvPr/>
        </p:nvSpPr>
        <p:spPr>
          <a:xfrm>
            <a:off x="4307918" y="5988957"/>
            <a:ext cx="916966" cy="523220"/>
          </a:xfrm>
          <a:prstGeom prst="rect">
            <a:avLst/>
          </a:prstGeom>
        </p:spPr>
        <p:txBody>
          <a:bodyPr wrap="square">
            <a:spAutoFit/>
          </a:bodyPr>
          <a:lstStyle/>
          <a:p>
            <a:pPr>
              <a:spcAft>
                <a:spcPts val="0"/>
              </a:spcAft>
            </a:pPr>
            <a:r>
              <a:rPr lang="en-GB" sz="28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9</a:t>
            </a:r>
          </a:p>
        </p:txBody>
      </p:sp>
      <p:cxnSp>
        <p:nvCxnSpPr>
          <p:cNvPr id="12" name="Straight Connector 11">
            <a:extLst>
              <a:ext uri="{FF2B5EF4-FFF2-40B4-BE49-F238E27FC236}">
                <a16:creationId xmlns:a16="http://schemas.microsoft.com/office/drawing/2014/main" id="{60146513-9AF8-4225-84EB-96D0B35D7B8F}"/>
              </a:ext>
            </a:extLst>
          </p:cNvPr>
          <p:cNvCxnSpPr>
            <a:cxnSpLocks/>
          </p:cNvCxnSpPr>
          <p:nvPr/>
        </p:nvCxnSpPr>
        <p:spPr>
          <a:xfrm flipV="1">
            <a:off x="3454455" y="3291840"/>
            <a:ext cx="0" cy="273670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CCA1B93E-E91D-4379-BE54-1CB7A048F818}"/>
              </a:ext>
            </a:extLst>
          </p:cNvPr>
          <p:cNvSpPr/>
          <p:nvPr/>
        </p:nvSpPr>
        <p:spPr>
          <a:xfrm>
            <a:off x="3274905" y="5988957"/>
            <a:ext cx="916966" cy="523220"/>
          </a:xfrm>
          <a:prstGeom prst="rect">
            <a:avLst/>
          </a:prstGeom>
        </p:spPr>
        <p:txBody>
          <a:bodyPr wrap="square">
            <a:spAutoFit/>
          </a:bodyPr>
          <a:lstStyle/>
          <a:p>
            <a:pPr>
              <a:spcAft>
                <a:spcPts val="0"/>
              </a:spcAft>
            </a:pPr>
            <a:r>
              <a:rPr lang="en-GB" sz="28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6</a:t>
            </a:r>
          </a:p>
        </p:txBody>
      </p:sp>
      <p:sp>
        <p:nvSpPr>
          <p:cNvPr id="15" name="Rectangle 14">
            <a:extLst>
              <a:ext uri="{FF2B5EF4-FFF2-40B4-BE49-F238E27FC236}">
                <a16:creationId xmlns:a16="http://schemas.microsoft.com/office/drawing/2014/main" id="{C6DAA28A-5542-4867-A371-9CCD2087CA80}"/>
              </a:ext>
            </a:extLst>
          </p:cNvPr>
          <p:cNvSpPr/>
          <p:nvPr/>
        </p:nvSpPr>
        <p:spPr>
          <a:xfrm>
            <a:off x="10041025" y="1187769"/>
            <a:ext cx="916966" cy="707886"/>
          </a:xfrm>
          <a:prstGeom prst="rect">
            <a:avLst/>
          </a:prstGeom>
        </p:spPr>
        <p:txBody>
          <a:bodyPr wrap="square">
            <a:spAutoFit/>
          </a:bodyPr>
          <a:lstStyle/>
          <a:p>
            <a:pPr>
              <a:spcAft>
                <a:spcPts val="0"/>
              </a:spcAft>
            </a:pPr>
            <a:r>
              <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6</a:t>
            </a:r>
          </a:p>
        </p:txBody>
      </p:sp>
      <p:cxnSp>
        <p:nvCxnSpPr>
          <p:cNvPr id="16" name="Straight Connector 15">
            <a:extLst>
              <a:ext uri="{FF2B5EF4-FFF2-40B4-BE49-F238E27FC236}">
                <a16:creationId xmlns:a16="http://schemas.microsoft.com/office/drawing/2014/main" id="{6751977D-474E-4172-8B7F-40996DEA4E71}"/>
              </a:ext>
            </a:extLst>
          </p:cNvPr>
          <p:cNvCxnSpPr>
            <a:cxnSpLocks/>
          </p:cNvCxnSpPr>
          <p:nvPr/>
        </p:nvCxnSpPr>
        <p:spPr>
          <a:xfrm>
            <a:off x="1249551" y="4332849"/>
            <a:ext cx="3234190"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65A7A291-391A-43A4-9130-1A53203CA4ED}"/>
              </a:ext>
            </a:extLst>
          </p:cNvPr>
          <p:cNvSpPr/>
          <p:nvPr/>
        </p:nvSpPr>
        <p:spPr>
          <a:xfrm>
            <a:off x="796551" y="4071239"/>
            <a:ext cx="916966" cy="523220"/>
          </a:xfrm>
          <a:prstGeom prst="rect">
            <a:avLst/>
          </a:prstGeom>
        </p:spPr>
        <p:txBody>
          <a:bodyPr wrap="square">
            <a:spAutoFit/>
          </a:bodyPr>
          <a:lstStyle/>
          <a:p>
            <a:pPr>
              <a:spcAft>
                <a:spcPts val="0"/>
              </a:spcAft>
            </a:pPr>
            <a:r>
              <a:rPr lang="en-GB" sz="28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4</a:t>
            </a:r>
          </a:p>
        </p:txBody>
      </p:sp>
      <p:cxnSp>
        <p:nvCxnSpPr>
          <p:cNvPr id="20" name="Straight Connector 19">
            <a:extLst>
              <a:ext uri="{FF2B5EF4-FFF2-40B4-BE49-F238E27FC236}">
                <a16:creationId xmlns:a16="http://schemas.microsoft.com/office/drawing/2014/main" id="{425D57B6-ACB0-4174-8005-C3F554996EAF}"/>
              </a:ext>
            </a:extLst>
          </p:cNvPr>
          <p:cNvCxnSpPr>
            <a:cxnSpLocks/>
          </p:cNvCxnSpPr>
          <p:nvPr/>
        </p:nvCxnSpPr>
        <p:spPr>
          <a:xfrm>
            <a:off x="1249551" y="2293034"/>
            <a:ext cx="3234190"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2DCCC2A8-56E2-4E29-9D15-775C2B2E07A5}"/>
              </a:ext>
            </a:extLst>
          </p:cNvPr>
          <p:cNvSpPr/>
          <p:nvPr/>
        </p:nvSpPr>
        <p:spPr>
          <a:xfrm>
            <a:off x="698075" y="2031424"/>
            <a:ext cx="916966" cy="523220"/>
          </a:xfrm>
          <a:prstGeom prst="rect">
            <a:avLst/>
          </a:prstGeom>
        </p:spPr>
        <p:txBody>
          <a:bodyPr wrap="square">
            <a:spAutoFit/>
          </a:bodyPr>
          <a:lstStyle/>
          <a:p>
            <a:pPr>
              <a:spcAft>
                <a:spcPts val="0"/>
              </a:spcAft>
            </a:pPr>
            <a:r>
              <a:rPr lang="en-GB" sz="28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10</a:t>
            </a:r>
          </a:p>
        </p:txBody>
      </p:sp>
      <p:cxnSp>
        <p:nvCxnSpPr>
          <p:cNvPr id="22" name="Straight Connector 21">
            <a:extLst>
              <a:ext uri="{FF2B5EF4-FFF2-40B4-BE49-F238E27FC236}">
                <a16:creationId xmlns:a16="http://schemas.microsoft.com/office/drawing/2014/main" id="{3CA5014E-637A-4EEA-8869-A48BC1D22266}"/>
              </a:ext>
            </a:extLst>
          </p:cNvPr>
          <p:cNvCxnSpPr>
            <a:cxnSpLocks/>
          </p:cNvCxnSpPr>
          <p:nvPr/>
        </p:nvCxnSpPr>
        <p:spPr>
          <a:xfrm flipV="1">
            <a:off x="1210019" y="3312941"/>
            <a:ext cx="2244436" cy="194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07C037D8-AB41-4087-8F90-3941FAD12E7F}"/>
              </a:ext>
            </a:extLst>
          </p:cNvPr>
          <p:cNvSpPr/>
          <p:nvPr/>
        </p:nvSpPr>
        <p:spPr>
          <a:xfrm>
            <a:off x="859834" y="3039035"/>
            <a:ext cx="916966" cy="523220"/>
          </a:xfrm>
          <a:prstGeom prst="rect">
            <a:avLst/>
          </a:prstGeom>
        </p:spPr>
        <p:txBody>
          <a:bodyPr wrap="square">
            <a:spAutoFit/>
          </a:bodyPr>
          <a:lstStyle/>
          <a:p>
            <a:pPr>
              <a:spcAft>
                <a:spcPts val="0"/>
              </a:spcAft>
            </a:pPr>
            <a:r>
              <a:rPr lang="en-GB" sz="28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7</a:t>
            </a:r>
          </a:p>
        </p:txBody>
      </p:sp>
      <p:sp>
        <p:nvSpPr>
          <p:cNvPr id="25" name="Rectangle 24">
            <a:extLst>
              <a:ext uri="{FF2B5EF4-FFF2-40B4-BE49-F238E27FC236}">
                <a16:creationId xmlns:a16="http://schemas.microsoft.com/office/drawing/2014/main" id="{A44345DE-ACE2-4890-9ECD-EA0F49B9283A}"/>
              </a:ext>
            </a:extLst>
          </p:cNvPr>
          <p:cNvSpPr/>
          <p:nvPr/>
        </p:nvSpPr>
        <p:spPr>
          <a:xfrm>
            <a:off x="10815688" y="1187769"/>
            <a:ext cx="916966" cy="707886"/>
          </a:xfrm>
          <a:prstGeom prst="rect">
            <a:avLst/>
          </a:prstGeom>
        </p:spPr>
        <p:txBody>
          <a:bodyPr wrap="square">
            <a:spAutoFit/>
          </a:bodyPr>
          <a:lstStyle/>
          <a:p>
            <a:pPr>
              <a:spcAft>
                <a:spcPts val="0"/>
              </a:spcAft>
            </a:pPr>
            <a:r>
              <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7</a:t>
            </a:r>
          </a:p>
        </p:txBody>
      </p:sp>
    </p:spTree>
    <p:extLst>
      <p:ext uri="{BB962C8B-B14F-4D97-AF65-F5344CB8AC3E}">
        <p14:creationId xmlns:p14="http://schemas.microsoft.com/office/powerpoint/2010/main" val="3550647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500"/>
                                        <p:tgtEl>
                                          <p:spTgt spid="7"/>
                                        </p:tgtEl>
                                      </p:cBhvr>
                                    </p:animEffect>
                                    <p:set>
                                      <p:cBhvr>
                                        <p:cTn id="42" dur="1" fill="hold">
                                          <p:stCondLst>
                                            <p:cond delay="499"/>
                                          </p:stCondLst>
                                        </p:cTn>
                                        <p:tgtEl>
                                          <p:spTgt spid="7"/>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8"/>
                                        </p:tgtEl>
                                      </p:cBhvr>
                                    </p:animEffect>
                                    <p:set>
                                      <p:cBhvr>
                                        <p:cTn id="45" dur="1" fill="hold">
                                          <p:stCondLst>
                                            <p:cond delay="499"/>
                                          </p:stCondLst>
                                        </p:cTn>
                                        <p:tgtEl>
                                          <p:spTgt spid="8"/>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500"/>
                                        <p:tgtEl>
                                          <p:spTgt spid="10"/>
                                        </p:tgtEl>
                                      </p:cBhvr>
                                    </p:animEffect>
                                    <p:set>
                                      <p:cBhvr>
                                        <p:cTn id="48" dur="1" fill="hold">
                                          <p:stCondLst>
                                            <p:cond delay="499"/>
                                          </p:stCondLst>
                                        </p:cTn>
                                        <p:tgtEl>
                                          <p:spTgt spid="10"/>
                                        </p:tgtEl>
                                        <p:attrNameLst>
                                          <p:attrName>style.visibility</p:attrName>
                                        </p:attrNameLst>
                                      </p:cBhvr>
                                      <p:to>
                                        <p:strVal val="hidden"/>
                                      </p:to>
                                    </p:set>
                                  </p:childTnLst>
                                </p:cTn>
                              </p:par>
                              <p:par>
                                <p:cTn id="49" presetID="10" presetClass="exit" presetSubtype="0" fill="hold" grpId="1" nodeType="withEffect">
                                  <p:stCondLst>
                                    <p:cond delay="0"/>
                                  </p:stCondLst>
                                  <p:childTnLst>
                                    <p:animEffect transition="out" filter="fade">
                                      <p:cBhvr>
                                        <p:cTn id="50" dur="500"/>
                                        <p:tgtEl>
                                          <p:spTgt spid="11"/>
                                        </p:tgtEl>
                                      </p:cBhvr>
                                    </p:animEffect>
                                    <p:set>
                                      <p:cBhvr>
                                        <p:cTn id="51" dur="1" fill="hold">
                                          <p:stCondLst>
                                            <p:cond delay="499"/>
                                          </p:stCondLst>
                                        </p:cTn>
                                        <p:tgtEl>
                                          <p:spTgt spid="11"/>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500"/>
                                        <p:tgtEl>
                                          <p:spTgt spid="19"/>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fade">
                                      <p:cBhvr>
                                        <p:cTn id="66" dur="500"/>
                                        <p:tgtEl>
                                          <p:spTgt spid="20"/>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500"/>
                                        <p:tgtEl>
                                          <p:spTgt spid="21"/>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500"/>
                                        <p:tgtEl>
                                          <p:spTgt spid="22"/>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fade">
                                      <p:cBhvr>
                                        <p:cTn id="81" dur="500"/>
                                        <p:tgtEl>
                                          <p:spTgt spid="24"/>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25"/>
                                        </p:tgtEl>
                                        <p:attrNameLst>
                                          <p:attrName>style.visibility</p:attrName>
                                        </p:attrNameLst>
                                      </p:cBhvr>
                                      <p:to>
                                        <p:strVal val="visible"/>
                                      </p:to>
                                    </p:set>
                                    <p:animEffect transition="in" filter="fade">
                                      <p:cBhvr>
                                        <p:cTn id="8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11" grpId="0"/>
      <p:bldP spid="11" grpId="1"/>
      <p:bldP spid="14" grpId="0"/>
      <p:bldP spid="15" grpId="0"/>
      <p:bldP spid="19" grpId="0"/>
      <p:bldP spid="21" grpId="0"/>
      <p:bldP spid="24" grpId="0"/>
      <p:bldP spid="25" grpId="0"/>
    </p:bld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D5F0E33-E8F2-4E5B-976C-4802040FF6B5}"/>
              </a:ext>
            </a:extLst>
          </p:cNvPr>
          <p:cNvSpPr/>
          <p:nvPr/>
        </p:nvSpPr>
        <p:spPr>
          <a:xfrm>
            <a:off x="103032" y="51516"/>
            <a:ext cx="7289688" cy="584775"/>
          </a:xfrm>
          <a:prstGeom prst="rect">
            <a:avLst/>
          </a:prstGeom>
        </p:spPr>
        <p:txBody>
          <a:bodyPr wrap="non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The diagram shows two identical squares.</a:t>
            </a:r>
          </a:p>
        </p:txBody>
      </p:sp>
      <p:pic>
        <p:nvPicPr>
          <p:cNvPr id="3" name="Picture 2" descr="https://app.doublestruck.eu/content/K2_REAS/HTML/Q/Q05B15_files/image001.jpg">
            <a:extLst>
              <a:ext uri="{FF2B5EF4-FFF2-40B4-BE49-F238E27FC236}">
                <a16:creationId xmlns:a16="http://schemas.microsoft.com/office/drawing/2014/main" id="{2CB768BC-C951-48B2-86B2-0E0CD39AE07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79576" y="584775"/>
            <a:ext cx="6005999" cy="6050653"/>
          </a:xfrm>
          <a:prstGeom prst="rect">
            <a:avLst/>
          </a:prstGeom>
          <a:noFill/>
          <a:ln>
            <a:noFill/>
          </a:ln>
        </p:spPr>
      </p:pic>
      <p:sp>
        <p:nvSpPr>
          <p:cNvPr id="4" name="Rectangle 3">
            <a:extLst>
              <a:ext uri="{FF2B5EF4-FFF2-40B4-BE49-F238E27FC236}">
                <a16:creationId xmlns:a16="http://schemas.microsoft.com/office/drawing/2014/main" id="{E343EF0C-4BFB-41BB-9B9D-C1F39F5951A1}"/>
              </a:ext>
            </a:extLst>
          </p:cNvPr>
          <p:cNvSpPr/>
          <p:nvPr/>
        </p:nvSpPr>
        <p:spPr>
          <a:xfrm>
            <a:off x="6917799" y="767834"/>
            <a:ext cx="4607223" cy="1569660"/>
          </a:xfrm>
          <a:prstGeom prst="rect">
            <a:avLst/>
          </a:prstGeom>
        </p:spPr>
        <p:txBody>
          <a:bodyPr wrap="non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A is the point (10, 10). </a:t>
            </a:r>
          </a:p>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What are the coordinates </a:t>
            </a:r>
          </a:p>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of B and C?</a:t>
            </a:r>
          </a:p>
        </p:txBody>
      </p:sp>
      <p:sp>
        <p:nvSpPr>
          <p:cNvPr id="5" name="Rectangle 4">
            <a:extLst>
              <a:ext uri="{FF2B5EF4-FFF2-40B4-BE49-F238E27FC236}">
                <a16:creationId xmlns:a16="http://schemas.microsoft.com/office/drawing/2014/main" id="{F9A1C744-48DD-4AEF-80CC-E8329EA63181}"/>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6" name="Rectangle 5">
            <a:extLst>
              <a:ext uri="{FF2B5EF4-FFF2-40B4-BE49-F238E27FC236}">
                <a16:creationId xmlns:a16="http://schemas.microsoft.com/office/drawing/2014/main" id="{D8A80AD2-FFB7-4E48-BE9C-1B3687124EA2}"/>
              </a:ext>
            </a:extLst>
          </p:cNvPr>
          <p:cNvSpPr/>
          <p:nvPr/>
        </p:nvSpPr>
        <p:spPr>
          <a:xfrm>
            <a:off x="6917799" y="2644170"/>
            <a:ext cx="3485694" cy="1569660"/>
          </a:xfrm>
          <a:prstGeom prst="rect">
            <a:avLst/>
          </a:prstGeom>
        </p:spPr>
        <p:txBody>
          <a:bodyPr wrap="square">
            <a:spAutoFit/>
          </a:bodyPr>
          <a:lstStyle/>
          <a:p>
            <a:r>
              <a:rPr lang="en-US" sz="3200" b="1" dirty="0"/>
              <a:t>B is (       ,       )</a:t>
            </a:r>
          </a:p>
          <a:p>
            <a:endParaRPr lang="en-US" sz="3200" b="1" dirty="0"/>
          </a:p>
          <a:p>
            <a:r>
              <a:rPr lang="en-US" sz="3200" b="1" dirty="0"/>
              <a:t>C is (       ,       )</a:t>
            </a:r>
          </a:p>
        </p:txBody>
      </p:sp>
      <p:sp>
        <p:nvSpPr>
          <p:cNvPr id="7" name="Rectangle 6">
            <a:extLst>
              <a:ext uri="{FF2B5EF4-FFF2-40B4-BE49-F238E27FC236}">
                <a16:creationId xmlns:a16="http://schemas.microsoft.com/office/drawing/2014/main" id="{1D55A3EE-0C98-40AE-B1BD-533EA930683A}"/>
              </a:ext>
            </a:extLst>
          </p:cNvPr>
          <p:cNvSpPr/>
          <p:nvPr/>
        </p:nvSpPr>
        <p:spPr>
          <a:xfrm>
            <a:off x="7949896" y="2644169"/>
            <a:ext cx="916966"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0</a:t>
            </a:r>
          </a:p>
        </p:txBody>
      </p:sp>
      <p:sp>
        <p:nvSpPr>
          <p:cNvPr id="8" name="Rectangle 7">
            <a:extLst>
              <a:ext uri="{FF2B5EF4-FFF2-40B4-BE49-F238E27FC236}">
                <a16:creationId xmlns:a16="http://schemas.microsoft.com/office/drawing/2014/main" id="{505228A9-E7B7-4DEB-8927-60F36C0E0145}"/>
              </a:ext>
            </a:extLst>
          </p:cNvPr>
          <p:cNvSpPr/>
          <p:nvPr/>
        </p:nvSpPr>
        <p:spPr>
          <a:xfrm>
            <a:off x="8582120" y="2644170"/>
            <a:ext cx="916966"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10</a:t>
            </a:r>
          </a:p>
        </p:txBody>
      </p:sp>
      <p:sp>
        <p:nvSpPr>
          <p:cNvPr id="9" name="Rectangle 8">
            <a:extLst>
              <a:ext uri="{FF2B5EF4-FFF2-40B4-BE49-F238E27FC236}">
                <a16:creationId xmlns:a16="http://schemas.microsoft.com/office/drawing/2014/main" id="{4D5C71FF-554E-46BA-BCBD-46EBD9A79972}"/>
              </a:ext>
            </a:extLst>
          </p:cNvPr>
          <p:cNvSpPr/>
          <p:nvPr/>
        </p:nvSpPr>
        <p:spPr>
          <a:xfrm>
            <a:off x="7828528" y="3629055"/>
            <a:ext cx="916966"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10</a:t>
            </a:r>
          </a:p>
        </p:txBody>
      </p:sp>
      <p:sp>
        <p:nvSpPr>
          <p:cNvPr id="10" name="Rectangle 9">
            <a:extLst>
              <a:ext uri="{FF2B5EF4-FFF2-40B4-BE49-F238E27FC236}">
                <a16:creationId xmlns:a16="http://schemas.microsoft.com/office/drawing/2014/main" id="{F743271E-4B65-4176-92C8-B5AD23EAC8A2}"/>
              </a:ext>
            </a:extLst>
          </p:cNvPr>
          <p:cNvSpPr/>
          <p:nvPr/>
        </p:nvSpPr>
        <p:spPr>
          <a:xfrm>
            <a:off x="279576" y="3645988"/>
            <a:ext cx="916966"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10</a:t>
            </a:r>
          </a:p>
        </p:txBody>
      </p:sp>
      <p:sp>
        <p:nvSpPr>
          <p:cNvPr id="11" name="Rectangle 10">
            <a:extLst>
              <a:ext uri="{FF2B5EF4-FFF2-40B4-BE49-F238E27FC236}">
                <a16:creationId xmlns:a16="http://schemas.microsoft.com/office/drawing/2014/main" id="{235E6CE0-8174-413C-B4E1-D1A616D27806}"/>
              </a:ext>
            </a:extLst>
          </p:cNvPr>
          <p:cNvSpPr/>
          <p:nvPr/>
        </p:nvSpPr>
        <p:spPr>
          <a:xfrm>
            <a:off x="744637" y="1556364"/>
            <a:ext cx="916966"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20</a:t>
            </a:r>
          </a:p>
        </p:txBody>
      </p:sp>
      <p:sp>
        <p:nvSpPr>
          <p:cNvPr id="12" name="Rectangle 11">
            <a:extLst>
              <a:ext uri="{FF2B5EF4-FFF2-40B4-BE49-F238E27FC236}">
                <a16:creationId xmlns:a16="http://schemas.microsoft.com/office/drawing/2014/main" id="{C17B5445-130A-43B8-A3FD-898DAEDB87F9}"/>
              </a:ext>
            </a:extLst>
          </p:cNvPr>
          <p:cNvSpPr/>
          <p:nvPr/>
        </p:nvSpPr>
        <p:spPr>
          <a:xfrm>
            <a:off x="8582120" y="3629055"/>
            <a:ext cx="916966"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20</a:t>
            </a:r>
          </a:p>
        </p:txBody>
      </p:sp>
    </p:spTree>
    <p:extLst>
      <p:ext uri="{BB962C8B-B14F-4D97-AF65-F5344CB8AC3E}">
        <p14:creationId xmlns:p14="http://schemas.microsoft.com/office/powerpoint/2010/main" val="2434026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54A41E-A7EF-4657-9D63-01C4E7DF409C}"/>
              </a:ext>
            </a:extLst>
          </p:cNvPr>
          <p:cNvSpPr/>
          <p:nvPr/>
        </p:nvSpPr>
        <p:spPr>
          <a:xfrm>
            <a:off x="56559" y="51518"/>
            <a:ext cx="12079318" cy="6756482"/>
          </a:xfrm>
          <a:prstGeom prst="rect">
            <a:avLst/>
          </a:prstGeom>
          <a:noFill/>
          <a:ln w="1047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215C0005-B164-4359-A92A-02D279528C0B}"/>
              </a:ext>
            </a:extLst>
          </p:cNvPr>
          <p:cNvSpPr/>
          <p:nvPr/>
        </p:nvSpPr>
        <p:spPr>
          <a:xfrm>
            <a:off x="56122" y="50000"/>
            <a:ext cx="11226643" cy="1077218"/>
          </a:xfrm>
          <a:prstGeom prst="rect">
            <a:avLst/>
          </a:prstGeom>
        </p:spPr>
        <p:txBody>
          <a:bodyPr wrap="square">
            <a:spAutoFit/>
          </a:bodyPr>
          <a:lstStyle/>
          <a:p>
            <a:r>
              <a:rPr lang="en-US" sz="3200" b="1" dirty="0"/>
              <a:t>ABDE is a rectangle on coordinate axes. </a:t>
            </a:r>
          </a:p>
          <a:p>
            <a:r>
              <a:rPr lang="en-US" sz="3200" b="1" dirty="0"/>
              <a:t>The sides of the rectangle are parallel to the axes.</a:t>
            </a:r>
          </a:p>
        </p:txBody>
      </p:sp>
      <p:pic>
        <p:nvPicPr>
          <p:cNvPr id="4" name="Picture 3">
            <a:extLst>
              <a:ext uri="{FF2B5EF4-FFF2-40B4-BE49-F238E27FC236}">
                <a16:creationId xmlns:a16="http://schemas.microsoft.com/office/drawing/2014/main" id="{23D7F0F8-6BD8-44DE-8435-544D57692AFC}"/>
              </a:ext>
            </a:extLst>
          </p:cNvPr>
          <p:cNvPicPr>
            <a:picLocks noChangeAspect="1"/>
          </p:cNvPicPr>
          <p:nvPr/>
        </p:nvPicPr>
        <p:blipFill>
          <a:blip r:embed="rId3"/>
          <a:stretch>
            <a:fillRect/>
          </a:stretch>
        </p:blipFill>
        <p:spPr>
          <a:xfrm>
            <a:off x="520351" y="1238966"/>
            <a:ext cx="6904762" cy="5000000"/>
          </a:xfrm>
          <a:prstGeom prst="rect">
            <a:avLst/>
          </a:prstGeom>
        </p:spPr>
      </p:pic>
      <p:sp>
        <p:nvSpPr>
          <p:cNvPr id="5" name="Rectangle 4">
            <a:extLst>
              <a:ext uri="{FF2B5EF4-FFF2-40B4-BE49-F238E27FC236}">
                <a16:creationId xmlns:a16="http://schemas.microsoft.com/office/drawing/2014/main" id="{DA5FDE9E-C02D-41E6-ACD1-A0B2894E9D62}"/>
              </a:ext>
            </a:extLst>
          </p:cNvPr>
          <p:cNvSpPr/>
          <p:nvPr/>
        </p:nvSpPr>
        <p:spPr>
          <a:xfrm>
            <a:off x="7425113" y="1127218"/>
            <a:ext cx="4498250" cy="2062103"/>
          </a:xfrm>
          <a:prstGeom prst="rect">
            <a:avLst/>
          </a:prstGeom>
        </p:spPr>
        <p:txBody>
          <a:bodyPr wrap="square">
            <a:spAutoFit/>
          </a:bodyPr>
          <a:lstStyle/>
          <a:p>
            <a:r>
              <a:rPr lang="en-US" sz="3200" b="1" dirty="0"/>
              <a:t>Point C is the </a:t>
            </a:r>
            <a:r>
              <a:rPr lang="en-US" sz="3200" b="1" dirty="0" err="1"/>
              <a:t>centre</a:t>
            </a:r>
            <a:r>
              <a:rPr lang="en-US" sz="3200" b="1" dirty="0"/>
              <a:t> of the rectangle. </a:t>
            </a:r>
          </a:p>
          <a:p>
            <a:r>
              <a:rPr lang="en-US" sz="3200" b="1" dirty="0"/>
              <a:t>What are the coordinates of B and D?</a:t>
            </a:r>
          </a:p>
        </p:txBody>
      </p:sp>
      <p:sp>
        <p:nvSpPr>
          <p:cNvPr id="6" name="Rectangle 5">
            <a:extLst>
              <a:ext uri="{FF2B5EF4-FFF2-40B4-BE49-F238E27FC236}">
                <a16:creationId xmlns:a16="http://schemas.microsoft.com/office/drawing/2014/main" id="{0633DAFB-4064-43C9-A230-E98D3F46950A}"/>
              </a:ext>
            </a:extLst>
          </p:cNvPr>
          <p:cNvSpPr/>
          <p:nvPr/>
        </p:nvSpPr>
        <p:spPr>
          <a:xfrm>
            <a:off x="7425113" y="3480191"/>
            <a:ext cx="3485694" cy="1569660"/>
          </a:xfrm>
          <a:prstGeom prst="rect">
            <a:avLst/>
          </a:prstGeom>
        </p:spPr>
        <p:txBody>
          <a:bodyPr wrap="square">
            <a:spAutoFit/>
          </a:bodyPr>
          <a:lstStyle/>
          <a:p>
            <a:r>
              <a:rPr lang="en-US" sz="3200" b="1" dirty="0"/>
              <a:t>B is (       ,       )</a:t>
            </a:r>
          </a:p>
          <a:p>
            <a:endParaRPr lang="en-US" sz="3200" b="1" dirty="0"/>
          </a:p>
          <a:p>
            <a:r>
              <a:rPr lang="en-US" sz="3200" b="1" dirty="0"/>
              <a:t>D is (       ,       )</a:t>
            </a:r>
          </a:p>
        </p:txBody>
      </p:sp>
      <p:cxnSp>
        <p:nvCxnSpPr>
          <p:cNvPr id="7" name="Straight Connector 6">
            <a:extLst>
              <a:ext uri="{FF2B5EF4-FFF2-40B4-BE49-F238E27FC236}">
                <a16:creationId xmlns:a16="http://schemas.microsoft.com/office/drawing/2014/main" id="{1C4B621B-7984-4CB0-9415-3A49BE39484F}"/>
              </a:ext>
            </a:extLst>
          </p:cNvPr>
          <p:cNvCxnSpPr>
            <a:cxnSpLocks/>
          </p:cNvCxnSpPr>
          <p:nvPr/>
        </p:nvCxnSpPr>
        <p:spPr>
          <a:xfrm flipV="1">
            <a:off x="3186956" y="2518117"/>
            <a:ext cx="0" cy="32987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3561CB14-ADA2-4B46-A9EC-8911E2A45EF4}"/>
              </a:ext>
            </a:extLst>
          </p:cNvPr>
          <p:cNvSpPr/>
          <p:nvPr/>
        </p:nvSpPr>
        <p:spPr>
          <a:xfrm>
            <a:off x="2895077" y="5738653"/>
            <a:ext cx="916966" cy="523220"/>
          </a:xfrm>
          <a:prstGeom prst="rect">
            <a:avLst/>
          </a:prstGeom>
        </p:spPr>
        <p:txBody>
          <a:bodyPr wrap="square">
            <a:spAutoFit/>
          </a:bodyPr>
          <a:lstStyle/>
          <a:p>
            <a:pPr>
              <a:spcAft>
                <a:spcPts val="0"/>
              </a:spcAft>
            </a:pPr>
            <a:r>
              <a:rPr lang="en-GB" sz="28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25</a:t>
            </a:r>
          </a:p>
        </p:txBody>
      </p:sp>
      <p:cxnSp>
        <p:nvCxnSpPr>
          <p:cNvPr id="10" name="Straight Connector 9">
            <a:extLst>
              <a:ext uri="{FF2B5EF4-FFF2-40B4-BE49-F238E27FC236}">
                <a16:creationId xmlns:a16="http://schemas.microsoft.com/office/drawing/2014/main" id="{0F26CCC9-D41A-450A-914B-003EAAF6A329}"/>
              </a:ext>
            </a:extLst>
          </p:cNvPr>
          <p:cNvCxnSpPr>
            <a:cxnSpLocks/>
          </p:cNvCxnSpPr>
          <p:nvPr/>
        </p:nvCxnSpPr>
        <p:spPr>
          <a:xfrm flipV="1">
            <a:off x="4938405" y="3480191"/>
            <a:ext cx="0" cy="23227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AF90EB3C-8F86-4458-B1EA-79DA44334D5E}"/>
              </a:ext>
            </a:extLst>
          </p:cNvPr>
          <p:cNvSpPr/>
          <p:nvPr/>
        </p:nvSpPr>
        <p:spPr>
          <a:xfrm>
            <a:off x="4659499" y="5738653"/>
            <a:ext cx="916966" cy="523220"/>
          </a:xfrm>
          <a:prstGeom prst="rect">
            <a:avLst/>
          </a:prstGeom>
        </p:spPr>
        <p:txBody>
          <a:bodyPr wrap="square">
            <a:spAutoFit/>
          </a:bodyPr>
          <a:lstStyle/>
          <a:p>
            <a:pPr>
              <a:spcAft>
                <a:spcPts val="0"/>
              </a:spcAft>
            </a:pPr>
            <a:r>
              <a:rPr lang="en-GB" sz="28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40</a:t>
            </a:r>
          </a:p>
        </p:txBody>
      </p:sp>
      <p:cxnSp>
        <p:nvCxnSpPr>
          <p:cNvPr id="13" name="Straight Arrow Connector 12">
            <a:extLst>
              <a:ext uri="{FF2B5EF4-FFF2-40B4-BE49-F238E27FC236}">
                <a16:creationId xmlns:a16="http://schemas.microsoft.com/office/drawing/2014/main" id="{DA9B17AF-A23B-44C1-A68C-D69CFC80D92B}"/>
              </a:ext>
            </a:extLst>
          </p:cNvPr>
          <p:cNvCxnSpPr>
            <a:cxnSpLocks/>
          </p:cNvCxnSpPr>
          <p:nvPr/>
        </p:nvCxnSpPr>
        <p:spPr>
          <a:xfrm>
            <a:off x="3173101" y="5680390"/>
            <a:ext cx="1758270" cy="0"/>
          </a:xfrm>
          <a:prstGeom prst="straightConnector1">
            <a:avLst/>
          </a:prstGeom>
          <a:ln w="5715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64687074-85A6-4B85-9E1A-C41C78FB0CBC}"/>
              </a:ext>
            </a:extLst>
          </p:cNvPr>
          <p:cNvSpPr/>
          <p:nvPr/>
        </p:nvSpPr>
        <p:spPr>
          <a:xfrm>
            <a:off x="3786265" y="5238408"/>
            <a:ext cx="570010" cy="523220"/>
          </a:xfrm>
          <a:prstGeom prst="rect">
            <a:avLst/>
          </a:prstGeom>
        </p:spPr>
        <p:txBody>
          <a:bodyPr wrap="square">
            <a:spAutoFit/>
          </a:bodyPr>
          <a:lstStyle/>
          <a:p>
            <a:pPr>
              <a:spcAft>
                <a:spcPts val="0"/>
              </a:spcAft>
            </a:pPr>
            <a:r>
              <a:rPr lang="en-GB" sz="28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rPr>
              <a:t>15</a:t>
            </a:r>
          </a:p>
        </p:txBody>
      </p:sp>
      <p:cxnSp>
        <p:nvCxnSpPr>
          <p:cNvPr id="18" name="Straight Connector 17">
            <a:extLst>
              <a:ext uri="{FF2B5EF4-FFF2-40B4-BE49-F238E27FC236}">
                <a16:creationId xmlns:a16="http://schemas.microsoft.com/office/drawing/2014/main" id="{72193352-D31C-4443-A7E4-A7BE0BF0CEBA}"/>
              </a:ext>
            </a:extLst>
          </p:cNvPr>
          <p:cNvCxnSpPr>
            <a:cxnSpLocks/>
          </p:cNvCxnSpPr>
          <p:nvPr/>
        </p:nvCxnSpPr>
        <p:spPr>
          <a:xfrm flipV="1">
            <a:off x="6701747" y="2504191"/>
            <a:ext cx="0" cy="32987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2681C042-CB4C-48F8-A340-827A184A0063}"/>
              </a:ext>
            </a:extLst>
          </p:cNvPr>
          <p:cNvCxnSpPr>
            <a:cxnSpLocks/>
          </p:cNvCxnSpPr>
          <p:nvPr/>
        </p:nvCxnSpPr>
        <p:spPr>
          <a:xfrm>
            <a:off x="4945438" y="5678631"/>
            <a:ext cx="1758270" cy="0"/>
          </a:xfrm>
          <a:prstGeom prst="straightConnector1">
            <a:avLst/>
          </a:prstGeom>
          <a:ln w="5715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E059D6C5-9895-446E-A173-7F7324A9A529}"/>
              </a:ext>
            </a:extLst>
          </p:cNvPr>
          <p:cNvSpPr/>
          <p:nvPr/>
        </p:nvSpPr>
        <p:spPr>
          <a:xfrm>
            <a:off x="5558602" y="5236649"/>
            <a:ext cx="570010" cy="523220"/>
          </a:xfrm>
          <a:prstGeom prst="rect">
            <a:avLst/>
          </a:prstGeom>
        </p:spPr>
        <p:txBody>
          <a:bodyPr wrap="square">
            <a:spAutoFit/>
          </a:bodyPr>
          <a:lstStyle/>
          <a:p>
            <a:pPr>
              <a:spcAft>
                <a:spcPts val="0"/>
              </a:spcAft>
            </a:pPr>
            <a:r>
              <a:rPr lang="en-GB" sz="28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rPr>
              <a:t>15</a:t>
            </a:r>
          </a:p>
        </p:txBody>
      </p:sp>
      <p:sp>
        <p:nvSpPr>
          <p:cNvPr id="21" name="Rectangle 20">
            <a:extLst>
              <a:ext uri="{FF2B5EF4-FFF2-40B4-BE49-F238E27FC236}">
                <a16:creationId xmlns:a16="http://schemas.microsoft.com/office/drawing/2014/main" id="{10EB3119-63C7-4355-BD56-C4368DDE998C}"/>
              </a:ext>
            </a:extLst>
          </p:cNvPr>
          <p:cNvSpPr/>
          <p:nvPr/>
        </p:nvSpPr>
        <p:spPr>
          <a:xfrm>
            <a:off x="6417768" y="5738653"/>
            <a:ext cx="916966" cy="523220"/>
          </a:xfrm>
          <a:prstGeom prst="rect">
            <a:avLst/>
          </a:prstGeom>
        </p:spPr>
        <p:txBody>
          <a:bodyPr wrap="square">
            <a:spAutoFit/>
          </a:bodyPr>
          <a:lstStyle/>
          <a:p>
            <a:pPr>
              <a:spcAft>
                <a:spcPts val="0"/>
              </a:spcAft>
            </a:pPr>
            <a:r>
              <a:rPr lang="en-GB" sz="28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55</a:t>
            </a:r>
          </a:p>
        </p:txBody>
      </p:sp>
      <p:sp>
        <p:nvSpPr>
          <p:cNvPr id="22" name="Rectangle 21">
            <a:extLst>
              <a:ext uri="{FF2B5EF4-FFF2-40B4-BE49-F238E27FC236}">
                <a16:creationId xmlns:a16="http://schemas.microsoft.com/office/drawing/2014/main" id="{D8042286-9401-4FC9-8705-782C6FADFC49}"/>
              </a:ext>
            </a:extLst>
          </p:cNvPr>
          <p:cNvSpPr/>
          <p:nvPr/>
        </p:nvSpPr>
        <p:spPr>
          <a:xfrm>
            <a:off x="8339362" y="3504857"/>
            <a:ext cx="916966"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55</a:t>
            </a:r>
          </a:p>
        </p:txBody>
      </p:sp>
      <p:sp>
        <p:nvSpPr>
          <p:cNvPr id="23" name="Rectangle 22">
            <a:extLst>
              <a:ext uri="{FF2B5EF4-FFF2-40B4-BE49-F238E27FC236}">
                <a16:creationId xmlns:a16="http://schemas.microsoft.com/office/drawing/2014/main" id="{2EFDC756-2167-4E53-80C6-EDE6C7E3E68B}"/>
              </a:ext>
            </a:extLst>
          </p:cNvPr>
          <p:cNvSpPr/>
          <p:nvPr/>
        </p:nvSpPr>
        <p:spPr>
          <a:xfrm>
            <a:off x="8390532" y="4479590"/>
            <a:ext cx="916966"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55</a:t>
            </a:r>
          </a:p>
        </p:txBody>
      </p:sp>
      <p:cxnSp>
        <p:nvCxnSpPr>
          <p:cNvPr id="24" name="Straight Connector 23">
            <a:extLst>
              <a:ext uri="{FF2B5EF4-FFF2-40B4-BE49-F238E27FC236}">
                <a16:creationId xmlns:a16="http://schemas.microsoft.com/office/drawing/2014/main" id="{9527B48A-12DB-428B-B83B-19A1B74768B7}"/>
              </a:ext>
            </a:extLst>
          </p:cNvPr>
          <p:cNvCxnSpPr>
            <a:cxnSpLocks/>
          </p:cNvCxnSpPr>
          <p:nvPr/>
        </p:nvCxnSpPr>
        <p:spPr>
          <a:xfrm>
            <a:off x="926353" y="2490336"/>
            <a:ext cx="5775394" cy="1392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3DB69E76-64E0-4F72-929D-F6C0E8B23C4A}"/>
              </a:ext>
            </a:extLst>
          </p:cNvPr>
          <p:cNvSpPr/>
          <p:nvPr/>
        </p:nvSpPr>
        <p:spPr>
          <a:xfrm>
            <a:off x="366654" y="2256507"/>
            <a:ext cx="916966" cy="523220"/>
          </a:xfrm>
          <a:prstGeom prst="rect">
            <a:avLst/>
          </a:prstGeom>
        </p:spPr>
        <p:txBody>
          <a:bodyPr wrap="square">
            <a:spAutoFit/>
          </a:bodyPr>
          <a:lstStyle/>
          <a:p>
            <a:pPr>
              <a:spcAft>
                <a:spcPts val="0"/>
              </a:spcAft>
            </a:pPr>
            <a:r>
              <a:rPr lang="en-GB" sz="28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30</a:t>
            </a:r>
          </a:p>
        </p:txBody>
      </p:sp>
      <p:sp>
        <p:nvSpPr>
          <p:cNvPr id="29" name="Rectangle 28">
            <a:extLst>
              <a:ext uri="{FF2B5EF4-FFF2-40B4-BE49-F238E27FC236}">
                <a16:creationId xmlns:a16="http://schemas.microsoft.com/office/drawing/2014/main" id="{ACF212EF-5EC5-4E4D-B3BD-0BCBAC423F57}"/>
              </a:ext>
            </a:extLst>
          </p:cNvPr>
          <p:cNvSpPr/>
          <p:nvPr/>
        </p:nvSpPr>
        <p:spPr>
          <a:xfrm>
            <a:off x="9103692" y="3494260"/>
            <a:ext cx="916966"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30</a:t>
            </a:r>
          </a:p>
        </p:txBody>
      </p:sp>
      <p:cxnSp>
        <p:nvCxnSpPr>
          <p:cNvPr id="30" name="Straight Connector 29">
            <a:extLst>
              <a:ext uri="{FF2B5EF4-FFF2-40B4-BE49-F238E27FC236}">
                <a16:creationId xmlns:a16="http://schemas.microsoft.com/office/drawing/2014/main" id="{0C2F5446-23C8-433D-B453-368973F41D8F}"/>
              </a:ext>
            </a:extLst>
          </p:cNvPr>
          <p:cNvCxnSpPr>
            <a:cxnSpLocks/>
          </p:cNvCxnSpPr>
          <p:nvPr/>
        </p:nvCxnSpPr>
        <p:spPr>
          <a:xfrm>
            <a:off x="894830" y="3530179"/>
            <a:ext cx="40876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6DFEB7A3-D5CF-4E43-A922-438EA39FED20}"/>
              </a:ext>
            </a:extLst>
          </p:cNvPr>
          <p:cNvSpPr/>
          <p:nvPr/>
        </p:nvSpPr>
        <p:spPr>
          <a:xfrm>
            <a:off x="366654" y="3268569"/>
            <a:ext cx="916966" cy="523220"/>
          </a:xfrm>
          <a:prstGeom prst="rect">
            <a:avLst/>
          </a:prstGeom>
        </p:spPr>
        <p:txBody>
          <a:bodyPr wrap="square">
            <a:spAutoFit/>
          </a:bodyPr>
          <a:lstStyle/>
          <a:p>
            <a:pPr>
              <a:spcAft>
                <a:spcPts val="0"/>
              </a:spcAft>
            </a:pPr>
            <a:r>
              <a:rPr lang="en-GB" sz="28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22</a:t>
            </a:r>
          </a:p>
        </p:txBody>
      </p:sp>
      <p:cxnSp>
        <p:nvCxnSpPr>
          <p:cNvPr id="33" name="Straight Connector 32">
            <a:extLst>
              <a:ext uri="{FF2B5EF4-FFF2-40B4-BE49-F238E27FC236}">
                <a16:creationId xmlns:a16="http://schemas.microsoft.com/office/drawing/2014/main" id="{ACA81FE0-266F-48E9-9F2C-512160DBA66B}"/>
              </a:ext>
            </a:extLst>
          </p:cNvPr>
          <p:cNvCxnSpPr>
            <a:cxnSpLocks/>
          </p:cNvCxnSpPr>
          <p:nvPr/>
        </p:nvCxnSpPr>
        <p:spPr>
          <a:xfrm>
            <a:off x="926095" y="4553506"/>
            <a:ext cx="5775394" cy="1392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BC1E1825-6301-4E5D-B0AB-7C56713CD0A2}"/>
              </a:ext>
            </a:extLst>
          </p:cNvPr>
          <p:cNvCxnSpPr>
            <a:cxnSpLocks/>
          </p:cNvCxnSpPr>
          <p:nvPr/>
        </p:nvCxnSpPr>
        <p:spPr>
          <a:xfrm flipV="1">
            <a:off x="1049636" y="2501059"/>
            <a:ext cx="0" cy="1015265"/>
          </a:xfrm>
          <a:prstGeom prst="straightConnector1">
            <a:avLst/>
          </a:prstGeom>
          <a:ln w="5715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56C58CC2-D5D6-45F8-A9BE-4A74B4EC51B3}"/>
              </a:ext>
            </a:extLst>
          </p:cNvPr>
          <p:cNvSpPr/>
          <p:nvPr/>
        </p:nvSpPr>
        <p:spPr>
          <a:xfrm>
            <a:off x="1015797" y="2706884"/>
            <a:ext cx="403609" cy="523220"/>
          </a:xfrm>
          <a:prstGeom prst="rect">
            <a:avLst/>
          </a:prstGeom>
        </p:spPr>
        <p:txBody>
          <a:bodyPr wrap="square">
            <a:spAutoFit/>
          </a:bodyPr>
          <a:lstStyle/>
          <a:p>
            <a:pPr>
              <a:spcAft>
                <a:spcPts val="0"/>
              </a:spcAft>
            </a:pPr>
            <a:r>
              <a:rPr lang="en-GB" sz="28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rPr>
              <a:t>8</a:t>
            </a:r>
          </a:p>
        </p:txBody>
      </p:sp>
      <p:cxnSp>
        <p:nvCxnSpPr>
          <p:cNvPr id="37" name="Straight Arrow Connector 36">
            <a:extLst>
              <a:ext uri="{FF2B5EF4-FFF2-40B4-BE49-F238E27FC236}">
                <a16:creationId xmlns:a16="http://schemas.microsoft.com/office/drawing/2014/main" id="{B68DD616-AEBD-4256-9F8D-D3233F082D51}"/>
              </a:ext>
            </a:extLst>
          </p:cNvPr>
          <p:cNvCxnSpPr>
            <a:cxnSpLocks/>
          </p:cNvCxnSpPr>
          <p:nvPr/>
        </p:nvCxnSpPr>
        <p:spPr>
          <a:xfrm flipV="1">
            <a:off x="1049636" y="3552167"/>
            <a:ext cx="0" cy="1015265"/>
          </a:xfrm>
          <a:prstGeom prst="straightConnector1">
            <a:avLst/>
          </a:prstGeom>
          <a:ln w="5715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4C7A50F3-EA9F-41C0-B60F-27193546B43E}"/>
              </a:ext>
            </a:extLst>
          </p:cNvPr>
          <p:cNvSpPr/>
          <p:nvPr/>
        </p:nvSpPr>
        <p:spPr>
          <a:xfrm>
            <a:off x="1015797" y="3757992"/>
            <a:ext cx="403609" cy="523220"/>
          </a:xfrm>
          <a:prstGeom prst="rect">
            <a:avLst/>
          </a:prstGeom>
        </p:spPr>
        <p:txBody>
          <a:bodyPr wrap="square">
            <a:spAutoFit/>
          </a:bodyPr>
          <a:lstStyle/>
          <a:p>
            <a:pPr>
              <a:spcAft>
                <a:spcPts val="0"/>
              </a:spcAft>
            </a:pPr>
            <a:r>
              <a:rPr lang="en-GB" sz="28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rPr>
              <a:t>8</a:t>
            </a:r>
          </a:p>
        </p:txBody>
      </p:sp>
      <p:sp>
        <p:nvSpPr>
          <p:cNvPr id="39" name="Rectangle 38">
            <a:extLst>
              <a:ext uri="{FF2B5EF4-FFF2-40B4-BE49-F238E27FC236}">
                <a16:creationId xmlns:a16="http://schemas.microsoft.com/office/drawing/2014/main" id="{837FEF34-44E7-4D80-AB0E-52836BED8D87}"/>
              </a:ext>
            </a:extLst>
          </p:cNvPr>
          <p:cNvSpPr/>
          <p:nvPr/>
        </p:nvSpPr>
        <p:spPr>
          <a:xfrm>
            <a:off x="360450" y="4280631"/>
            <a:ext cx="916966" cy="523220"/>
          </a:xfrm>
          <a:prstGeom prst="rect">
            <a:avLst/>
          </a:prstGeom>
        </p:spPr>
        <p:txBody>
          <a:bodyPr wrap="square">
            <a:spAutoFit/>
          </a:bodyPr>
          <a:lstStyle/>
          <a:p>
            <a:pPr>
              <a:spcAft>
                <a:spcPts val="0"/>
              </a:spcAft>
            </a:pPr>
            <a:r>
              <a:rPr lang="en-GB" sz="28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14</a:t>
            </a:r>
          </a:p>
        </p:txBody>
      </p:sp>
      <p:sp>
        <p:nvSpPr>
          <p:cNvPr id="40" name="Rectangle 39">
            <a:extLst>
              <a:ext uri="{FF2B5EF4-FFF2-40B4-BE49-F238E27FC236}">
                <a16:creationId xmlns:a16="http://schemas.microsoft.com/office/drawing/2014/main" id="{93B18AAC-4CB1-481D-B23C-AB466D43D3BE}"/>
              </a:ext>
            </a:extLst>
          </p:cNvPr>
          <p:cNvSpPr/>
          <p:nvPr/>
        </p:nvSpPr>
        <p:spPr>
          <a:xfrm>
            <a:off x="9113897" y="4475673"/>
            <a:ext cx="916966"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14</a:t>
            </a:r>
          </a:p>
        </p:txBody>
      </p:sp>
    </p:spTree>
    <p:extLst>
      <p:ext uri="{BB962C8B-B14F-4D97-AF65-F5344CB8AC3E}">
        <p14:creationId xmlns:p14="http://schemas.microsoft.com/office/powerpoint/2010/main" val="3079901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50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xit" presetSubtype="0" fill="hold" nodeType="clickEffect">
                                  <p:stCondLst>
                                    <p:cond delay="0"/>
                                  </p:stCondLst>
                                  <p:childTnLst>
                                    <p:animEffect transition="out" filter="fade">
                                      <p:cBhvr>
                                        <p:cTn id="66" dur="500"/>
                                        <p:tgtEl>
                                          <p:spTgt spid="7"/>
                                        </p:tgtEl>
                                      </p:cBhvr>
                                    </p:animEffect>
                                    <p:set>
                                      <p:cBhvr>
                                        <p:cTn id="67" dur="1" fill="hold">
                                          <p:stCondLst>
                                            <p:cond delay="499"/>
                                          </p:stCondLst>
                                        </p:cTn>
                                        <p:tgtEl>
                                          <p:spTgt spid="7"/>
                                        </p:tgtEl>
                                        <p:attrNameLst>
                                          <p:attrName>style.visibility</p:attrName>
                                        </p:attrNameLst>
                                      </p:cBhvr>
                                      <p:to>
                                        <p:strVal val="hidden"/>
                                      </p:to>
                                    </p:set>
                                  </p:childTnLst>
                                </p:cTn>
                              </p:par>
                              <p:par>
                                <p:cTn id="68" presetID="10" presetClass="exit" presetSubtype="0" fill="hold" nodeType="withEffect">
                                  <p:stCondLst>
                                    <p:cond delay="0"/>
                                  </p:stCondLst>
                                  <p:childTnLst>
                                    <p:animEffect transition="out" filter="fade">
                                      <p:cBhvr>
                                        <p:cTn id="69" dur="500"/>
                                        <p:tgtEl>
                                          <p:spTgt spid="10"/>
                                        </p:tgtEl>
                                      </p:cBhvr>
                                    </p:animEffect>
                                    <p:set>
                                      <p:cBhvr>
                                        <p:cTn id="70" dur="1" fill="hold">
                                          <p:stCondLst>
                                            <p:cond delay="499"/>
                                          </p:stCondLst>
                                        </p:cTn>
                                        <p:tgtEl>
                                          <p:spTgt spid="10"/>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13"/>
                                        </p:tgtEl>
                                      </p:cBhvr>
                                    </p:animEffect>
                                    <p:set>
                                      <p:cBhvr>
                                        <p:cTn id="73" dur="1" fill="hold">
                                          <p:stCondLst>
                                            <p:cond delay="499"/>
                                          </p:stCondLst>
                                        </p:cTn>
                                        <p:tgtEl>
                                          <p:spTgt spid="13"/>
                                        </p:tgtEl>
                                        <p:attrNameLst>
                                          <p:attrName>style.visibility</p:attrName>
                                        </p:attrNameLst>
                                      </p:cBhvr>
                                      <p:to>
                                        <p:strVal val="hidden"/>
                                      </p:to>
                                    </p:set>
                                  </p:childTnLst>
                                </p:cTn>
                              </p:par>
                              <p:par>
                                <p:cTn id="74" presetID="10" presetClass="exit" presetSubtype="0" fill="hold" grpId="1" nodeType="withEffect">
                                  <p:stCondLst>
                                    <p:cond delay="0"/>
                                  </p:stCondLst>
                                  <p:childTnLst>
                                    <p:animEffect transition="out" filter="fade">
                                      <p:cBhvr>
                                        <p:cTn id="75" dur="500"/>
                                        <p:tgtEl>
                                          <p:spTgt spid="14"/>
                                        </p:tgtEl>
                                      </p:cBhvr>
                                    </p:animEffect>
                                    <p:set>
                                      <p:cBhvr>
                                        <p:cTn id="76" dur="1" fill="hold">
                                          <p:stCondLst>
                                            <p:cond delay="499"/>
                                          </p:stCondLst>
                                        </p:cTn>
                                        <p:tgtEl>
                                          <p:spTgt spid="14"/>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18"/>
                                        </p:tgtEl>
                                      </p:cBhvr>
                                    </p:animEffect>
                                    <p:set>
                                      <p:cBhvr>
                                        <p:cTn id="79" dur="1" fill="hold">
                                          <p:stCondLst>
                                            <p:cond delay="499"/>
                                          </p:stCondLst>
                                        </p:cTn>
                                        <p:tgtEl>
                                          <p:spTgt spid="18"/>
                                        </p:tgtEl>
                                        <p:attrNameLst>
                                          <p:attrName>style.visibility</p:attrName>
                                        </p:attrNameLst>
                                      </p:cBhvr>
                                      <p:to>
                                        <p:strVal val="hidden"/>
                                      </p:to>
                                    </p:set>
                                  </p:childTnLst>
                                </p:cTn>
                              </p:par>
                              <p:par>
                                <p:cTn id="80" presetID="10" presetClass="exit" presetSubtype="0" fill="hold" nodeType="withEffect">
                                  <p:stCondLst>
                                    <p:cond delay="0"/>
                                  </p:stCondLst>
                                  <p:childTnLst>
                                    <p:animEffect transition="out" filter="fade">
                                      <p:cBhvr>
                                        <p:cTn id="81" dur="500"/>
                                        <p:tgtEl>
                                          <p:spTgt spid="19"/>
                                        </p:tgtEl>
                                      </p:cBhvr>
                                    </p:animEffect>
                                    <p:set>
                                      <p:cBhvr>
                                        <p:cTn id="82" dur="1" fill="hold">
                                          <p:stCondLst>
                                            <p:cond delay="499"/>
                                          </p:stCondLst>
                                        </p:cTn>
                                        <p:tgtEl>
                                          <p:spTgt spid="19"/>
                                        </p:tgtEl>
                                        <p:attrNameLst>
                                          <p:attrName>style.visibility</p:attrName>
                                        </p:attrNameLst>
                                      </p:cBhvr>
                                      <p:to>
                                        <p:strVal val="hidden"/>
                                      </p:to>
                                    </p:set>
                                  </p:childTnLst>
                                </p:cTn>
                              </p:par>
                              <p:par>
                                <p:cTn id="83" presetID="10" presetClass="exit" presetSubtype="0" fill="hold" grpId="1" nodeType="withEffect">
                                  <p:stCondLst>
                                    <p:cond delay="0"/>
                                  </p:stCondLst>
                                  <p:childTnLst>
                                    <p:animEffect transition="out" filter="fade">
                                      <p:cBhvr>
                                        <p:cTn id="84" dur="500"/>
                                        <p:tgtEl>
                                          <p:spTgt spid="20"/>
                                        </p:tgtEl>
                                      </p:cBhvr>
                                    </p:animEffect>
                                    <p:set>
                                      <p:cBhvr>
                                        <p:cTn id="85" dur="1" fill="hold">
                                          <p:stCondLst>
                                            <p:cond delay="499"/>
                                          </p:stCondLst>
                                        </p:cTn>
                                        <p:tgtEl>
                                          <p:spTgt spid="20"/>
                                        </p:tgtEl>
                                        <p:attrNameLst>
                                          <p:attrName>style.visibility</p:attrName>
                                        </p:attrNameLst>
                                      </p:cBhvr>
                                      <p:to>
                                        <p:strVal val="hidden"/>
                                      </p:to>
                                    </p:se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fade">
                                      <p:cBhvr>
                                        <p:cTn id="90" dur="500"/>
                                        <p:tgtEl>
                                          <p:spTgt spid="24"/>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27"/>
                                        </p:tgtEl>
                                        <p:attrNameLst>
                                          <p:attrName>style.visibility</p:attrName>
                                        </p:attrNameLst>
                                      </p:cBhvr>
                                      <p:to>
                                        <p:strVal val="visible"/>
                                      </p:to>
                                    </p:set>
                                    <p:animEffect transition="in" filter="fade">
                                      <p:cBhvr>
                                        <p:cTn id="95" dur="500"/>
                                        <p:tgtEl>
                                          <p:spTgt spid="27"/>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29"/>
                                        </p:tgtEl>
                                        <p:attrNameLst>
                                          <p:attrName>style.visibility</p:attrName>
                                        </p:attrNameLst>
                                      </p:cBhvr>
                                      <p:to>
                                        <p:strVal val="visible"/>
                                      </p:to>
                                    </p:set>
                                    <p:animEffect transition="in" filter="fade">
                                      <p:cBhvr>
                                        <p:cTn id="100" dur="500"/>
                                        <p:tgtEl>
                                          <p:spTgt spid="29"/>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nodeType="clickEffect">
                                  <p:stCondLst>
                                    <p:cond delay="0"/>
                                  </p:stCondLst>
                                  <p:childTnLst>
                                    <p:set>
                                      <p:cBhvr>
                                        <p:cTn id="104" dur="1" fill="hold">
                                          <p:stCondLst>
                                            <p:cond delay="0"/>
                                          </p:stCondLst>
                                        </p:cTn>
                                        <p:tgtEl>
                                          <p:spTgt spid="30"/>
                                        </p:tgtEl>
                                        <p:attrNameLst>
                                          <p:attrName>style.visibility</p:attrName>
                                        </p:attrNameLst>
                                      </p:cBhvr>
                                      <p:to>
                                        <p:strVal val="visible"/>
                                      </p:to>
                                    </p:set>
                                    <p:animEffect transition="in" filter="fade">
                                      <p:cBhvr>
                                        <p:cTn id="105" dur="500"/>
                                        <p:tgtEl>
                                          <p:spTgt spid="30"/>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32"/>
                                        </p:tgtEl>
                                        <p:attrNameLst>
                                          <p:attrName>style.visibility</p:attrName>
                                        </p:attrNameLst>
                                      </p:cBhvr>
                                      <p:to>
                                        <p:strVal val="visible"/>
                                      </p:to>
                                    </p:set>
                                    <p:animEffect transition="in" filter="fade">
                                      <p:cBhvr>
                                        <p:cTn id="110" dur="500"/>
                                        <p:tgtEl>
                                          <p:spTgt spid="32"/>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nodeType="clickEffect">
                                  <p:stCondLst>
                                    <p:cond delay="0"/>
                                  </p:stCondLst>
                                  <p:childTnLst>
                                    <p:set>
                                      <p:cBhvr>
                                        <p:cTn id="114" dur="1" fill="hold">
                                          <p:stCondLst>
                                            <p:cond delay="0"/>
                                          </p:stCondLst>
                                        </p:cTn>
                                        <p:tgtEl>
                                          <p:spTgt spid="33"/>
                                        </p:tgtEl>
                                        <p:attrNameLst>
                                          <p:attrName>style.visibility</p:attrName>
                                        </p:attrNameLst>
                                      </p:cBhvr>
                                      <p:to>
                                        <p:strVal val="visible"/>
                                      </p:to>
                                    </p:set>
                                    <p:animEffect transition="in" filter="fade">
                                      <p:cBhvr>
                                        <p:cTn id="115" dur="500"/>
                                        <p:tgtEl>
                                          <p:spTgt spid="33"/>
                                        </p:tgtEl>
                                      </p:cBhvr>
                                    </p:animEffect>
                                  </p:childTnLst>
                                </p:cTn>
                              </p:par>
                            </p:childTnLst>
                          </p:cTn>
                        </p:par>
                      </p:childTnLst>
                    </p:cTn>
                  </p:par>
                  <p:par>
                    <p:cTn id="116" fill="hold">
                      <p:stCondLst>
                        <p:cond delay="indefinite"/>
                      </p:stCondLst>
                      <p:childTnLst>
                        <p:par>
                          <p:cTn id="117" fill="hold">
                            <p:stCondLst>
                              <p:cond delay="0"/>
                            </p:stCondLst>
                            <p:childTnLst>
                              <p:par>
                                <p:cTn id="118" presetID="10" presetClass="entr" presetSubtype="0" fill="hold" nodeType="clickEffect">
                                  <p:stCondLst>
                                    <p:cond delay="0"/>
                                  </p:stCondLst>
                                  <p:childTnLst>
                                    <p:set>
                                      <p:cBhvr>
                                        <p:cTn id="119" dur="1" fill="hold">
                                          <p:stCondLst>
                                            <p:cond delay="0"/>
                                          </p:stCondLst>
                                        </p:cTn>
                                        <p:tgtEl>
                                          <p:spTgt spid="34"/>
                                        </p:tgtEl>
                                        <p:attrNameLst>
                                          <p:attrName>style.visibility</p:attrName>
                                        </p:attrNameLst>
                                      </p:cBhvr>
                                      <p:to>
                                        <p:strVal val="visible"/>
                                      </p:to>
                                    </p:set>
                                    <p:animEffect transition="in" filter="fade">
                                      <p:cBhvr>
                                        <p:cTn id="120" dur="500"/>
                                        <p:tgtEl>
                                          <p:spTgt spid="34"/>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grpId="0" nodeType="clickEffect">
                                  <p:stCondLst>
                                    <p:cond delay="0"/>
                                  </p:stCondLst>
                                  <p:childTnLst>
                                    <p:set>
                                      <p:cBhvr>
                                        <p:cTn id="124" dur="1" fill="hold">
                                          <p:stCondLst>
                                            <p:cond delay="0"/>
                                          </p:stCondLst>
                                        </p:cTn>
                                        <p:tgtEl>
                                          <p:spTgt spid="35"/>
                                        </p:tgtEl>
                                        <p:attrNameLst>
                                          <p:attrName>style.visibility</p:attrName>
                                        </p:attrNameLst>
                                      </p:cBhvr>
                                      <p:to>
                                        <p:strVal val="visible"/>
                                      </p:to>
                                    </p:set>
                                    <p:animEffect transition="in" filter="fade">
                                      <p:cBhvr>
                                        <p:cTn id="125" dur="500"/>
                                        <p:tgtEl>
                                          <p:spTgt spid="35"/>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ntr" presetSubtype="0" fill="hold" nodeType="clickEffect">
                                  <p:stCondLst>
                                    <p:cond delay="0"/>
                                  </p:stCondLst>
                                  <p:childTnLst>
                                    <p:set>
                                      <p:cBhvr>
                                        <p:cTn id="129" dur="1" fill="hold">
                                          <p:stCondLst>
                                            <p:cond delay="0"/>
                                          </p:stCondLst>
                                        </p:cTn>
                                        <p:tgtEl>
                                          <p:spTgt spid="37"/>
                                        </p:tgtEl>
                                        <p:attrNameLst>
                                          <p:attrName>style.visibility</p:attrName>
                                        </p:attrNameLst>
                                      </p:cBhvr>
                                      <p:to>
                                        <p:strVal val="visible"/>
                                      </p:to>
                                    </p:set>
                                    <p:animEffect transition="in" filter="fade">
                                      <p:cBhvr>
                                        <p:cTn id="130" dur="500"/>
                                        <p:tgtEl>
                                          <p:spTgt spid="37"/>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38"/>
                                        </p:tgtEl>
                                        <p:attrNameLst>
                                          <p:attrName>style.visibility</p:attrName>
                                        </p:attrNameLst>
                                      </p:cBhvr>
                                      <p:to>
                                        <p:strVal val="visible"/>
                                      </p:to>
                                    </p:set>
                                    <p:animEffect transition="in" filter="fade">
                                      <p:cBhvr>
                                        <p:cTn id="135" dur="500"/>
                                        <p:tgtEl>
                                          <p:spTgt spid="38"/>
                                        </p:tgtEl>
                                      </p:cBhvr>
                                    </p:animEffect>
                                  </p:childTnLst>
                                </p:cTn>
                              </p:par>
                            </p:childTnLst>
                          </p:cTn>
                        </p:par>
                      </p:childTnLst>
                    </p:cTn>
                  </p:par>
                  <p:par>
                    <p:cTn id="136" fill="hold">
                      <p:stCondLst>
                        <p:cond delay="indefinite"/>
                      </p:stCondLst>
                      <p:childTnLst>
                        <p:par>
                          <p:cTn id="137" fill="hold">
                            <p:stCondLst>
                              <p:cond delay="0"/>
                            </p:stCondLst>
                            <p:childTnLst>
                              <p:par>
                                <p:cTn id="138" presetID="10" presetClass="entr" presetSubtype="0" fill="hold" grpId="0" nodeType="clickEffect">
                                  <p:stCondLst>
                                    <p:cond delay="0"/>
                                  </p:stCondLst>
                                  <p:childTnLst>
                                    <p:set>
                                      <p:cBhvr>
                                        <p:cTn id="139" dur="1" fill="hold">
                                          <p:stCondLst>
                                            <p:cond delay="0"/>
                                          </p:stCondLst>
                                        </p:cTn>
                                        <p:tgtEl>
                                          <p:spTgt spid="39"/>
                                        </p:tgtEl>
                                        <p:attrNameLst>
                                          <p:attrName>style.visibility</p:attrName>
                                        </p:attrNameLst>
                                      </p:cBhvr>
                                      <p:to>
                                        <p:strVal val="visible"/>
                                      </p:to>
                                    </p:set>
                                    <p:animEffect transition="in" filter="fade">
                                      <p:cBhvr>
                                        <p:cTn id="140" dur="500"/>
                                        <p:tgtEl>
                                          <p:spTgt spid="39"/>
                                        </p:tgtEl>
                                      </p:cBhvr>
                                    </p:animEffec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grpId="0" nodeType="clickEffect">
                                  <p:stCondLst>
                                    <p:cond delay="0"/>
                                  </p:stCondLst>
                                  <p:childTnLst>
                                    <p:set>
                                      <p:cBhvr>
                                        <p:cTn id="144" dur="1" fill="hold">
                                          <p:stCondLst>
                                            <p:cond delay="0"/>
                                          </p:stCondLst>
                                        </p:cTn>
                                        <p:tgtEl>
                                          <p:spTgt spid="40"/>
                                        </p:tgtEl>
                                        <p:attrNameLst>
                                          <p:attrName>style.visibility</p:attrName>
                                        </p:attrNameLst>
                                      </p:cBhvr>
                                      <p:to>
                                        <p:strVal val="visible"/>
                                      </p:to>
                                    </p:set>
                                    <p:animEffect transition="in" filter="fade">
                                      <p:cBhvr>
                                        <p:cTn id="14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4" grpId="0"/>
      <p:bldP spid="14" grpId="1"/>
      <p:bldP spid="20" grpId="0"/>
      <p:bldP spid="20" grpId="1"/>
      <p:bldP spid="21" grpId="0"/>
      <p:bldP spid="22" grpId="0"/>
      <p:bldP spid="23" grpId="0"/>
      <p:bldP spid="27" grpId="0"/>
      <p:bldP spid="29" grpId="0"/>
      <p:bldP spid="32" grpId="0"/>
      <p:bldP spid="35" grpId="0"/>
      <p:bldP spid="38" grpId="0"/>
      <p:bldP spid="39" grpId="0"/>
      <p:bldP spid="40" grpId="0"/>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app.doublestruck.eu/content/K2_REAS/HTML/Q/Q14B20_files/image001.jpg">
            <a:extLst>
              <a:ext uri="{FF2B5EF4-FFF2-40B4-BE49-F238E27FC236}">
                <a16:creationId xmlns:a16="http://schemas.microsoft.com/office/drawing/2014/main" id="{D1B5EE6B-E420-4076-ACA7-3907AEF431D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0" y="1077218"/>
            <a:ext cx="9889908" cy="5563659"/>
          </a:xfrm>
          <a:prstGeom prst="rect">
            <a:avLst/>
          </a:prstGeom>
          <a:noFill/>
          <a:ln>
            <a:noFill/>
          </a:ln>
        </p:spPr>
      </p:pic>
      <p:sp>
        <p:nvSpPr>
          <p:cNvPr id="3" name="Rectangle 2">
            <a:extLst>
              <a:ext uri="{FF2B5EF4-FFF2-40B4-BE49-F238E27FC236}">
                <a16:creationId xmlns:a16="http://schemas.microsoft.com/office/drawing/2014/main" id="{3EE017CE-31A9-48B2-8F92-D3785153F170}"/>
              </a:ext>
            </a:extLst>
          </p:cNvPr>
          <p:cNvSpPr/>
          <p:nvPr/>
        </p:nvSpPr>
        <p:spPr>
          <a:xfrm>
            <a:off x="103032" y="51516"/>
            <a:ext cx="11841615" cy="1077218"/>
          </a:xfrm>
          <a:prstGeom prst="rect">
            <a:avLst/>
          </a:prstGeom>
        </p:spPr>
        <p:txBody>
          <a:bodyPr wrap="square">
            <a:spAutoFit/>
          </a:bodyPr>
          <a:lstStyle/>
          <a:p>
            <a:r>
              <a:rPr lang="en-US" sz="3200" b="1" dirty="0">
                <a:latin typeface="Calibri" panose="020F0502020204030204" pitchFamily="34" charset="0"/>
                <a:ea typeface="Times New Roman" panose="02020603050405020304" pitchFamily="18" charset="0"/>
                <a:cs typeface="Times New Roman" panose="02020603050405020304" pitchFamily="18" charset="0"/>
              </a:rPr>
              <a:t>This diagram shows two identical rectangles on coordinate axes. Write the coordinates of point A and point B.</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7FCB7FAD-99CC-4F75-84AC-46B5D2CF29EF}"/>
              </a:ext>
            </a:extLst>
          </p:cNvPr>
          <p:cNvSpPr/>
          <p:nvPr/>
        </p:nvSpPr>
        <p:spPr>
          <a:xfrm>
            <a:off x="6096000" y="1277590"/>
            <a:ext cx="2255982"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A: (12, </a:t>
            </a:r>
          </a:p>
        </p:txBody>
      </p:sp>
      <p:cxnSp>
        <p:nvCxnSpPr>
          <p:cNvPr id="5" name="Straight Connector 4">
            <a:extLst>
              <a:ext uri="{FF2B5EF4-FFF2-40B4-BE49-F238E27FC236}">
                <a16:creationId xmlns:a16="http://schemas.microsoft.com/office/drawing/2014/main" id="{D87C47E2-D7F4-4576-8B98-4F1B37D71D08}"/>
              </a:ext>
            </a:extLst>
          </p:cNvPr>
          <p:cNvCxnSpPr>
            <a:cxnSpLocks/>
          </p:cNvCxnSpPr>
          <p:nvPr/>
        </p:nvCxnSpPr>
        <p:spPr>
          <a:xfrm flipH="1">
            <a:off x="4638111" y="3175122"/>
            <a:ext cx="3474" cy="2648324"/>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1A947BC2-88AD-497C-B488-AA1AB11D1275}"/>
              </a:ext>
            </a:extLst>
          </p:cNvPr>
          <p:cNvSpPr/>
          <p:nvPr/>
        </p:nvSpPr>
        <p:spPr>
          <a:xfrm>
            <a:off x="4267427" y="5833775"/>
            <a:ext cx="883775"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12</a:t>
            </a:r>
            <a:endPar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8" name="Straight Connector 7">
            <a:extLst>
              <a:ext uri="{FF2B5EF4-FFF2-40B4-BE49-F238E27FC236}">
                <a16:creationId xmlns:a16="http://schemas.microsoft.com/office/drawing/2014/main" id="{5FA1B5DE-2ACA-4711-B720-197D74DF42C2}"/>
              </a:ext>
            </a:extLst>
          </p:cNvPr>
          <p:cNvCxnSpPr>
            <a:cxnSpLocks/>
          </p:cNvCxnSpPr>
          <p:nvPr/>
        </p:nvCxnSpPr>
        <p:spPr>
          <a:xfrm flipH="1">
            <a:off x="822960" y="4945048"/>
            <a:ext cx="3818624"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AB70E19-A220-4A9C-96BD-C298A55AB01E}"/>
              </a:ext>
            </a:extLst>
          </p:cNvPr>
          <p:cNvSpPr/>
          <p:nvPr/>
        </p:nvSpPr>
        <p:spPr>
          <a:xfrm>
            <a:off x="263568" y="4679246"/>
            <a:ext cx="883775"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3</a:t>
            </a:r>
            <a:endPar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11" name="Straight Connector 10">
            <a:extLst>
              <a:ext uri="{FF2B5EF4-FFF2-40B4-BE49-F238E27FC236}">
                <a16:creationId xmlns:a16="http://schemas.microsoft.com/office/drawing/2014/main" id="{51DB163D-0928-4F42-A0F3-ACDC2BFDE06C}"/>
              </a:ext>
            </a:extLst>
          </p:cNvPr>
          <p:cNvCxnSpPr>
            <a:cxnSpLocks/>
          </p:cNvCxnSpPr>
          <p:nvPr/>
        </p:nvCxnSpPr>
        <p:spPr>
          <a:xfrm flipH="1">
            <a:off x="822960" y="3182923"/>
            <a:ext cx="3818624"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5D481D47-D9E8-4676-8808-2D6822E137F7}"/>
              </a:ext>
            </a:extLst>
          </p:cNvPr>
          <p:cNvSpPr/>
          <p:nvPr/>
        </p:nvSpPr>
        <p:spPr>
          <a:xfrm>
            <a:off x="263568" y="2917121"/>
            <a:ext cx="883775"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9</a:t>
            </a:r>
            <a:endPar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14" name="Straight Arrow Connector 13">
            <a:extLst>
              <a:ext uri="{FF2B5EF4-FFF2-40B4-BE49-F238E27FC236}">
                <a16:creationId xmlns:a16="http://schemas.microsoft.com/office/drawing/2014/main" id="{680AA2D7-B501-4D1F-95E3-6881B4AA1716}"/>
              </a:ext>
            </a:extLst>
          </p:cNvPr>
          <p:cNvCxnSpPr>
            <a:cxnSpLocks/>
          </p:cNvCxnSpPr>
          <p:nvPr/>
        </p:nvCxnSpPr>
        <p:spPr>
          <a:xfrm flipV="1">
            <a:off x="822960" y="3182923"/>
            <a:ext cx="8914" cy="884874"/>
          </a:xfrm>
          <a:prstGeom prst="straightConnector1">
            <a:avLst/>
          </a:prstGeom>
          <a:ln w="5715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FADCC77E-7372-46EC-B73F-1A28DD93C5CD}"/>
              </a:ext>
            </a:extLst>
          </p:cNvPr>
          <p:cNvSpPr/>
          <p:nvPr/>
        </p:nvSpPr>
        <p:spPr>
          <a:xfrm>
            <a:off x="798035" y="3388748"/>
            <a:ext cx="403609" cy="523220"/>
          </a:xfrm>
          <a:prstGeom prst="rect">
            <a:avLst/>
          </a:prstGeom>
        </p:spPr>
        <p:txBody>
          <a:bodyPr wrap="square">
            <a:spAutoFit/>
          </a:bodyPr>
          <a:lstStyle/>
          <a:p>
            <a:pPr>
              <a:spcAft>
                <a:spcPts val="0"/>
              </a:spcAft>
            </a:pPr>
            <a:r>
              <a:rPr lang="en-GB" sz="28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rPr>
              <a:t>3</a:t>
            </a:r>
          </a:p>
        </p:txBody>
      </p:sp>
      <p:cxnSp>
        <p:nvCxnSpPr>
          <p:cNvPr id="18" name="Straight Connector 17">
            <a:extLst>
              <a:ext uri="{FF2B5EF4-FFF2-40B4-BE49-F238E27FC236}">
                <a16:creationId xmlns:a16="http://schemas.microsoft.com/office/drawing/2014/main" id="{C324BA51-712F-42EE-803E-E72BF69ABC8F}"/>
              </a:ext>
            </a:extLst>
          </p:cNvPr>
          <p:cNvCxnSpPr>
            <a:cxnSpLocks/>
          </p:cNvCxnSpPr>
          <p:nvPr/>
        </p:nvCxnSpPr>
        <p:spPr>
          <a:xfrm flipH="1">
            <a:off x="831874" y="4080497"/>
            <a:ext cx="381862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DC52E19-5A98-4125-8A04-69C183D2F4E5}"/>
              </a:ext>
            </a:extLst>
          </p:cNvPr>
          <p:cNvCxnSpPr>
            <a:cxnSpLocks/>
          </p:cNvCxnSpPr>
          <p:nvPr/>
        </p:nvCxnSpPr>
        <p:spPr>
          <a:xfrm flipV="1">
            <a:off x="805132" y="4080497"/>
            <a:ext cx="8914" cy="884874"/>
          </a:xfrm>
          <a:prstGeom prst="straightConnector1">
            <a:avLst/>
          </a:prstGeom>
          <a:ln w="5715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BA2AF037-60D3-4E6F-9D4E-BFFDB691F299}"/>
              </a:ext>
            </a:extLst>
          </p:cNvPr>
          <p:cNvSpPr/>
          <p:nvPr/>
        </p:nvSpPr>
        <p:spPr>
          <a:xfrm>
            <a:off x="791484" y="4260142"/>
            <a:ext cx="403609" cy="523220"/>
          </a:xfrm>
          <a:prstGeom prst="rect">
            <a:avLst/>
          </a:prstGeom>
        </p:spPr>
        <p:txBody>
          <a:bodyPr wrap="square">
            <a:spAutoFit/>
          </a:bodyPr>
          <a:lstStyle/>
          <a:p>
            <a:pPr>
              <a:spcAft>
                <a:spcPts val="0"/>
              </a:spcAft>
            </a:pPr>
            <a:r>
              <a:rPr lang="en-GB" sz="28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rPr>
              <a:t>3</a:t>
            </a:r>
          </a:p>
        </p:txBody>
      </p:sp>
      <p:sp>
        <p:nvSpPr>
          <p:cNvPr id="21" name="Rectangle 20">
            <a:extLst>
              <a:ext uri="{FF2B5EF4-FFF2-40B4-BE49-F238E27FC236}">
                <a16:creationId xmlns:a16="http://schemas.microsoft.com/office/drawing/2014/main" id="{4CB90DA5-2852-46F3-8B6E-C28A7B0077E3}"/>
              </a:ext>
            </a:extLst>
          </p:cNvPr>
          <p:cNvSpPr/>
          <p:nvPr/>
        </p:nvSpPr>
        <p:spPr>
          <a:xfrm>
            <a:off x="263567" y="3789637"/>
            <a:ext cx="883775"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6</a:t>
            </a:r>
            <a:endPar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22" name="Rectangle 21">
            <a:extLst>
              <a:ext uri="{FF2B5EF4-FFF2-40B4-BE49-F238E27FC236}">
                <a16:creationId xmlns:a16="http://schemas.microsoft.com/office/drawing/2014/main" id="{F529550A-B641-420F-B0F5-ED474265DD21}"/>
              </a:ext>
            </a:extLst>
          </p:cNvPr>
          <p:cNvSpPr/>
          <p:nvPr/>
        </p:nvSpPr>
        <p:spPr>
          <a:xfrm>
            <a:off x="7313842" y="1277590"/>
            <a:ext cx="907143"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6)</a:t>
            </a:r>
          </a:p>
        </p:txBody>
      </p:sp>
      <p:cxnSp>
        <p:nvCxnSpPr>
          <p:cNvPr id="23" name="Straight Connector 22">
            <a:extLst>
              <a:ext uri="{FF2B5EF4-FFF2-40B4-BE49-F238E27FC236}">
                <a16:creationId xmlns:a16="http://schemas.microsoft.com/office/drawing/2014/main" id="{ABD10362-7DCF-4079-9289-29F0C8BAB3A6}"/>
              </a:ext>
            </a:extLst>
          </p:cNvPr>
          <p:cNvCxnSpPr>
            <a:cxnSpLocks/>
          </p:cNvCxnSpPr>
          <p:nvPr/>
        </p:nvCxnSpPr>
        <p:spPr>
          <a:xfrm flipH="1">
            <a:off x="1605862" y="3228115"/>
            <a:ext cx="1" cy="2605660"/>
          </a:xfrm>
          <a:prstGeom prst="line">
            <a:avLst/>
          </a:prstGeom>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B1ADA34E-061F-4054-90EF-250C2042A1BB}"/>
              </a:ext>
            </a:extLst>
          </p:cNvPr>
          <p:cNvSpPr/>
          <p:nvPr/>
        </p:nvSpPr>
        <p:spPr>
          <a:xfrm>
            <a:off x="1384918" y="5841272"/>
            <a:ext cx="441888"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5</a:t>
            </a:r>
            <a:endPar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25" name="Straight Arrow Connector 24">
            <a:extLst>
              <a:ext uri="{FF2B5EF4-FFF2-40B4-BE49-F238E27FC236}">
                <a16:creationId xmlns:a16="http://schemas.microsoft.com/office/drawing/2014/main" id="{A66252FD-466C-40DA-A262-AFC5F9162CDA}"/>
              </a:ext>
            </a:extLst>
          </p:cNvPr>
          <p:cNvCxnSpPr>
            <a:cxnSpLocks/>
          </p:cNvCxnSpPr>
          <p:nvPr/>
        </p:nvCxnSpPr>
        <p:spPr>
          <a:xfrm>
            <a:off x="1609334" y="5828610"/>
            <a:ext cx="3041164" cy="0"/>
          </a:xfrm>
          <a:prstGeom prst="straightConnector1">
            <a:avLst/>
          </a:prstGeom>
          <a:ln w="5715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78F4BE18-1ED9-4342-8D31-B158121FAB65}"/>
              </a:ext>
            </a:extLst>
          </p:cNvPr>
          <p:cNvSpPr/>
          <p:nvPr/>
        </p:nvSpPr>
        <p:spPr>
          <a:xfrm>
            <a:off x="2921918" y="5363653"/>
            <a:ext cx="403609" cy="523220"/>
          </a:xfrm>
          <a:prstGeom prst="rect">
            <a:avLst/>
          </a:prstGeom>
        </p:spPr>
        <p:txBody>
          <a:bodyPr wrap="square">
            <a:spAutoFit/>
          </a:bodyPr>
          <a:lstStyle/>
          <a:p>
            <a:pPr>
              <a:spcAft>
                <a:spcPts val="0"/>
              </a:spcAft>
            </a:pPr>
            <a:r>
              <a:rPr lang="en-GB" sz="28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rPr>
              <a:t>7</a:t>
            </a:r>
          </a:p>
        </p:txBody>
      </p:sp>
      <p:cxnSp>
        <p:nvCxnSpPr>
          <p:cNvPr id="29" name="Straight Connector 28">
            <a:extLst>
              <a:ext uri="{FF2B5EF4-FFF2-40B4-BE49-F238E27FC236}">
                <a16:creationId xmlns:a16="http://schemas.microsoft.com/office/drawing/2014/main" id="{B87FC1BD-8278-4D15-9B7A-1FC8E55E0B52}"/>
              </a:ext>
            </a:extLst>
          </p:cNvPr>
          <p:cNvCxnSpPr>
            <a:cxnSpLocks/>
          </p:cNvCxnSpPr>
          <p:nvPr/>
        </p:nvCxnSpPr>
        <p:spPr>
          <a:xfrm>
            <a:off x="7690407" y="4945048"/>
            <a:ext cx="0" cy="900866"/>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AC0C8131-C0D5-4AFC-8D2E-D7E8A177F985}"/>
              </a:ext>
            </a:extLst>
          </p:cNvPr>
          <p:cNvCxnSpPr>
            <a:cxnSpLocks/>
          </p:cNvCxnSpPr>
          <p:nvPr/>
        </p:nvCxnSpPr>
        <p:spPr>
          <a:xfrm>
            <a:off x="4670504" y="5833775"/>
            <a:ext cx="3041164" cy="0"/>
          </a:xfrm>
          <a:prstGeom prst="straightConnector1">
            <a:avLst/>
          </a:prstGeom>
          <a:ln w="5715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FD7A5415-71B4-444C-806C-A62FB2D56327}"/>
              </a:ext>
            </a:extLst>
          </p:cNvPr>
          <p:cNvSpPr/>
          <p:nvPr/>
        </p:nvSpPr>
        <p:spPr>
          <a:xfrm>
            <a:off x="5983088" y="5368818"/>
            <a:ext cx="403609" cy="523220"/>
          </a:xfrm>
          <a:prstGeom prst="rect">
            <a:avLst/>
          </a:prstGeom>
        </p:spPr>
        <p:txBody>
          <a:bodyPr wrap="square">
            <a:spAutoFit/>
          </a:bodyPr>
          <a:lstStyle/>
          <a:p>
            <a:pPr>
              <a:spcAft>
                <a:spcPts val="0"/>
              </a:spcAft>
            </a:pPr>
            <a:r>
              <a:rPr lang="en-GB" sz="28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rPr>
              <a:t>7</a:t>
            </a:r>
          </a:p>
        </p:txBody>
      </p:sp>
      <p:sp>
        <p:nvSpPr>
          <p:cNvPr id="33" name="Rectangle 32">
            <a:extLst>
              <a:ext uri="{FF2B5EF4-FFF2-40B4-BE49-F238E27FC236}">
                <a16:creationId xmlns:a16="http://schemas.microsoft.com/office/drawing/2014/main" id="{124749B8-844B-45D5-80B0-D39C7EC7A005}"/>
              </a:ext>
            </a:extLst>
          </p:cNvPr>
          <p:cNvSpPr/>
          <p:nvPr/>
        </p:nvSpPr>
        <p:spPr>
          <a:xfrm>
            <a:off x="7269780" y="5833775"/>
            <a:ext cx="883775"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19</a:t>
            </a:r>
            <a:endPar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34" name="Rectangle 33">
            <a:extLst>
              <a:ext uri="{FF2B5EF4-FFF2-40B4-BE49-F238E27FC236}">
                <a16:creationId xmlns:a16="http://schemas.microsoft.com/office/drawing/2014/main" id="{66D79CF1-17C8-4DC1-AAA9-368DEEDB398A}"/>
              </a:ext>
            </a:extLst>
          </p:cNvPr>
          <p:cNvSpPr/>
          <p:nvPr/>
        </p:nvSpPr>
        <p:spPr>
          <a:xfrm>
            <a:off x="6096000" y="1990270"/>
            <a:ext cx="2255982"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B: (19, </a:t>
            </a:r>
          </a:p>
        </p:txBody>
      </p:sp>
      <p:sp>
        <p:nvSpPr>
          <p:cNvPr id="35" name="Rectangle 34">
            <a:extLst>
              <a:ext uri="{FF2B5EF4-FFF2-40B4-BE49-F238E27FC236}">
                <a16:creationId xmlns:a16="http://schemas.microsoft.com/office/drawing/2014/main" id="{84D449B1-3DF9-4585-A7E6-BF846323E2AA}"/>
              </a:ext>
            </a:extLst>
          </p:cNvPr>
          <p:cNvSpPr/>
          <p:nvPr/>
        </p:nvSpPr>
        <p:spPr>
          <a:xfrm>
            <a:off x="7313842" y="1990270"/>
            <a:ext cx="907143"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3)</a:t>
            </a:r>
          </a:p>
        </p:txBody>
      </p:sp>
      <p:sp>
        <p:nvSpPr>
          <p:cNvPr id="28" name="Rectangle 27">
            <a:extLst>
              <a:ext uri="{FF2B5EF4-FFF2-40B4-BE49-F238E27FC236}">
                <a16:creationId xmlns:a16="http://schemas.microsoft.com/office/drawing/2014/main" id="{0CF1E23A-373A-4671-A1E4-1AA0D036E52C}"/>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3522889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par>
                                <p:cTn id="48" presetID="10" presetClass="entr" presetSubtype="0" fill="hold"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500"/>
                                        <p:tgtEl>
                                          <p:spTgt spid="21"/>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500"/>
                                        <p:tgtEl>
                                          <p:spTgt spid="22"/>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fade">
                                      <p:cBhvr>
                                        <p:cTn id="73" dur="500"/>
                                        <p:tgtEl>
                                          <p:spTgt spid="23"/>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500"/>
                                        <p:tgtEl>
                                          <p:spTgt spid="24"/>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fade">
                                      <p:cBhvr>
                                        <p:cTn id="83" dur="500"/>
                                        <p:tgtEl>
                                          <p:spTgt spid="29"/>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fade">
                                      <p:cBhvr>
                                        <p:cTn id="88" dur="500"/>
                                        <p:tgtEl>
                                          <p:spTgt spid="25"/>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26"/>
                                        </p:tgtEl>
                                        <p:attrNameLst>
                                          <p:attrName>style.visibility</p:attrName>
                                        </p:attrNameLst>
                                      </p:cBhvr>
                                      <p:to>
                                        <p:strVal val="visible"/>
                                      </p:to>
                                    </p:set>
                                    <p:animEffect transition="in" filter="fade">
                                      <p:cBhvr>
                                        <p:cTn id="93" dur="500"/>
                                        <p:tgtEl>
                                          <p:spTgt spid="26"/>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nodeType="clickEffect">
                                  <p:stCondLst>
                                    <p:cond delay="0"/>
                                  </p:stCondLst>
                                  <p:childTnLst>
                                    <p:set>
                                      <p:cBhvr>
                                        <p:cTn id="97" dur="1" fill="hold">
                                          <p:stCondLst>
                                            <p:cond delay="0"/>
                                          </p:stCondLst>
                                        </p:cTn>
                                        <p:tgtEl>
                                          <p:spTgt spid="31"/>
                                        </p:tgtEl>
                                        <p:attrNameLst>
                                          <p:attrName>style.visibility</p:attrName>
                                        </p:attrNameLst>
                                      </p:cBhvr>
                                      <p:to>
                                        <p:strVal val="visible"/>
                                      </p:to>
                                    </p:set>
                                    <p:animEffect transition="in" filter="fade">
                                      <p:cBhvr>
                                        <p:cTn id="98" dur="500"/>
                                        <p:tgtEl>
                                          <p:spTgt spid="31"/>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32"/>
                                        </p:tgtEl>
                                        <p:attrNameLst>
                                          <p:attrName>style.visibility</p:attrName>
                                        </p:attrNameLst>
                                      </p:cBhvr>
                                      <p:to>
                                        <p:strVal val="visible"/>
                                      </p:to>
                                    </p:set>
                                    <p:animEffect transition="in" filter="fade">
                                      <p:cBhvr>
                                        <p:cTn id="103" dur="500"/>
                                        <p:tgtEl>
                                          <p:spTgt spid="32"/>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fade">
                                      <p:cBhvr>
                                        <p:cTn id="108" dur="500"/>
                                        <p:tgtEl>
                                          <p:spTgt spid="33"/>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grpId="0" nodeType="clickEffect">
                                  <p:stCondLst>
                                    <p:cond delay="0"/>
                                  </p:stCondLst>
                                  <p:childTnLst>
                                    <p:set>
                                      <p:cBhvr>
                                        <p:cTn id="112" dur="1" fill="hold">
                                          <p:stCondLst>
                                            <p:cond delay="0"/>
                                          </p:stCondLst>
                                        </p:cTn>
                                        <p:tgtEl>
                                          <p:spTgt spid="34"/>
                                        </p:tgtEl>
                                        <p:attrNameLst>
                                          <p:attrName>style.visibility</p:attrName>
                                        </p:attrNameLst>
                                      </p:cBhvr>
                                      <p:to>
                                        <p:strVal val="visible"/>
                                      </p:to>
                                    </p:set>
                                    <p:animEffect transition="in" filter="fade">
                                      <p:cBhvr>
                                        <p:cTn id="113" dur="500"/>
                                        <p:tgtEl>
                                          <p:spTgt spid="34"/>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grpId="0" nodeType="clickEffect">
                                  <p:stCondLst>
                                    <p:cond delay="0"/>
                                  </p:stCondLst>
                                  <p:childTnLst>
                                    <p:set>
                                      <p:cBhvr>
                                        <p:cTn id="117" dur="1" fill="hold">
                                          <p:stCondLst>
                                            <p:cond delay="0"/>
                                          </p:stCondLst>
                                        </p:cTn>
                                        <p:tgtEl>
                                          <p:spTgt spid="35"/>
                                        </p:tgtEl>
                                        <p:attrNameLst>
                                          <p:attrName>style.visibility</p:attrName>
                                        </p:attrNameLst>
                                      </p:cBhvr>
                                      <p:to>
                                        <p:strVal val="visible"/>
                                      </p:to>
                                    </p:set>
                                    <p:animEffect transition="in" filter="fade">
                                      <p:cBhvr>
                                        <p:cTn id="11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9" grpId="0"/>
      <p:bldP spid="12" grpId="0"/>
      <p:bldP spid="16" grpId="0"/>
      <p:bldP spid="20" grpId="0"/>
      <p:bldP spid="21" grpId="0"/>
      <p:bldP spid="22" grpId="0"/>
      <p:bldP spid="24" grpId="0"/>
      <p:bldP spid="26" grpId="0"/>
      <p:bldP spid="32" grpId="0"/>
      <p:bldP spid="33" grpId="0"/>
      <p:bldP spid="34" grpId="0"/>
      <p:bldP spid="35" grpId="0"/>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24BDA-8C52-4A4E-AB3B-5A6382116B53}"/>
              </a:ext>
            </a:extLst>
          </p:cNvPr>
          <p:cNvSpPr/>
          <p:nvPr/>
        </p:nvSpPr>
        <p:spPr>
          <a:xfrm>
            <a:off x="56122" y="50000"/>
            <a:ext cx="11581695" cy="584775"/>
          </a:xfrm>
          <a:prstGeom prst="rect">
            <a:avLst/>
          </a:prstGeom>
        </p:spPr>
        <p:txBody>
          <a:bodyPr wrap="square">
            <a:spAutoFit/>
          </a:bodyPr>
          <a:lstStyle/>
          <a:p>
            <a:r>
              <a:rPr lang="en-US" sz="3200" b="1" dirty="0"/>
              <a:t>A, B, C and D are the vertices of a rectangle.</a:t>
            </a:r>
          </a:p>
        </p:txBody>
      </p:sp>
      <p:pic>
        <p:nvPicPr>
          <p:cNvPr id="28674" name="Picture 2">
            <a:extLst>
              <a:ext uri="{FF2B5EF4-FFF2-40B4-BE49-F238E27FC236}">
                <a16:creationId xmlns:a16="http://schemas.microsoft.com/office/drawing/2014/main" id="{61F72563-0452-4887-A2FE-6BDA3DCBD6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190" y="750149"/>
            <a:ext cx="4541480" cy="4601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C96D5FB6-7BBF-449C-B595-32071BD9539F}"/>
              </a:ext>
            </a:extLst>
          </p:cNvPr>
          <p:cNvSpPr/>
          <p:nvPr/>
        </p:nvSpPr>
        <p:spPr>
          <a:xfrm>
            <a:off x="5459607" y="634775"/>
            <a:ext cx="6355332" cy="584775"/>
          </a:xfrm>
          <a:prstGeom prst="rect">
            <a:avLst/>
          </a:prstGeom>
        </p:spPr>
        <p:txBody>
          <a:bodyPr wrap="square">
            <a:spAutoFit/>
          </a:bodyPr>
          <a:lstStyle/>
          <a:p>
            <a:r>
              <a:rPr lang="en-US" sz="3200" b="1" dirty="0"/>
              <a:t>Write the coordinates of point B.</a:t>
            </a:r>
          </a:p>
        </p:txBody>
      </p:sp>
      <p:sp>
        <p:nvSpPr>
          <p:cNvPr id="6" name="Rectangle 5">
            <a:extLst>
              <a:ext uri="{FF2B5EF4-FFF2-40B4-BE49-F238E27FC236}">
                <a16:creationId xmlns:a16="http://schemas.microsoft.com/office/drawing/2014/main" id="{A5F863DF-A55A-4978-884A-5387CDEFB70D}"/>
              </a:ext>
            </a:extLst>
          </p:cNvPr>
          <p:cNvSpPr/>
          <p:nvPr/>
        </p:nvSpPr>
        <p:spPr>
          <a:xfrm>
            <a:off x="5459607" y="2422792"/>
            <a:ext cx="6530624" cy="1077218"/>
          </a:xfrm>
          <a:prstGeom prst="rect">
            <a:avLst/>
          </a:prstGeom>
        </p:spPr>
        <p:txBody>
          <a:bodyPr wrap="square">
            <a:spAutoFit/>
          </a:bodyPr>
          <a:lstStyle/>
          <a:p>
            <a:r>
              <a:rPr lang="en-US" sz="3200" b="1" dirty="0"/>
              <a:t>Point E is the </a:t>
            </a:r>
            <a:r>
              <a:rPr lang="en-US" sz="3200" b="1" dirty="0" err="1"/>
              <a:t>centre</a:t>
            </a:r>
            <a:r>
              <a:rPr lang="en-US" sz="3200" b="1" dirty="0"/>
              <a:t> of the rectangle.</a:t>
            </a:r>
          </a:p>
          <a:p>
            <a:r>
              <a:rPr lang="en-US" sz="3200" b="1" dirty="0"/>
              <a:t>Write the coordinates of point E.</a:t>
            </a:r>
          </a:p>
        </p:txBody>
      </p:sp>
      <p:pic>
        <p:nvPicPr>
          <p:cNvPr id="28675" name="Picture 3">
            <a:extLst>
              <a:ext uri="{FF2B5EF4-FFF2-40B4-BE49-F238E27FC236}">
                <a16:creationId xmlns:a16="http://schemas.microsoft.com/office/drawing/2014/main" id="{EB2DFFCB-7C8D-478C-8A0D-697C30D395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50350" y="1218032"/>
            <a:ext cx="2522922" cy="84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a:extLst>
              <a:ext uri="{FF2B5EF4-FFF2-40B4-BE49-F238E27FC236}">
                <a16:creationId xmlns:a16="http://schemas.microsoft.com/office/drawing/2014/main" id="{7BCE9354-6621-45B2-ABF8-D131B06C16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50350" y="3525768"/>
            <a:ext cx="2522922" cy="84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EDA46849-A18F-4A90-A13C-E41D4C0211CF}"/>
              </a:ext>
            </a:extLst>
          </p:cNvPr>
          <p:cNvSpPr/>
          <p:nvPr/>
        </p:nvSpPr>
        <p:spPr>
          <a:xfrm>
            <a:off x="9673559" y="1298129"/>
            <a:ext cx="907143" cy="707886"/>
          </a:xfrm>
          <a:prstGeom prst="rect">
            <a:avLst/>
          </a:prstGeom>
        </p:spPr>
        <p:txBody>
          <a:bodyPr wrap="square">
            <a:spAutoFit/>
          </a:bodyPr>
          <a:lstStyle/>
          <a:p>
            <a:pPr>
              <a:spcAft>
                <a:spcPts val="0"/>
              </a:spcAft>
            </a:pPr>
            <a:r>
              <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5</a:t>
            </a:r>
          </a:p>
        </p:txBody>
      </p:sp>
      <p:sp>
        <p:nvSpPr>
          <p:cNvPr id="10" name="Rectangle 9">
            <a:extLst>
              <a:ext uri="{FF2B5EF4-FFF2-40B4-BE49-F238E27FC236}">
                <a16:creationId xmlns:a16="http://schemas.microsoft.com/office/drawing/2014/main" id="{FE041A8A-ED1A-4B88-ADA3-7EE013409C1E}"/>
              </a:ext>
            </a:extLst>
          </p:cNvPr>
          <p:cNvSpPr/>
          <p:nvPr/>
        </p:nvSpPr>
        <p:spPr>
          <a:xfrm>
            <a:off x="10682300" y="1298129"/>
            <a:ext cx="907143" cy="707886"/>
          </a:xfrm>
          <a:prstGeom prst="rect">
            <a:avLst/>
          </a:prstGeom>
        </p:spPr>
        <p:txBody>
          <a:bodyPr wrap="square">
            <a:spAutoFit/>
          </a:bodyPr>
          <a:lstStyle/>
          <a:p>
            <a:pPr>
              <a:spcAft>
                <a:spcPts val="0"/>
              </a:spcAft>
            </a:pPr>
            <a:r>
              <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7</a:t>
            </a:r>
          </a:p>
        </p:txBody>
      </p:sp>
      <p:sp>
        <p:nvSpPr>
          <p:cNvPr id="11" name="Rectangle 10">
            <a:extLst>
              <a:ext uri="{FF2B5EF4-FFF2-40B4-BE49-F238E27FC236}">
                <a16:creationId xmlns:a16="http://schemas.microsoft.com/office/drawing/2014/main" id="{B7F6EAF4-EFDB-4B94-BD3E-2CFE432B3A40}"/>
              </a:ext>
            </a:extLst>
          </p:cNvPr>
          <p:cNvSpPr/>
          <p:nvPr/>
        </p:nvSpPr>
        <p:spPr>
          <a:xfrm>
            <a:off x="9673559" y="3613356"/>
            <a:ext cx="907143" cy="707886"/>
          </a:xfrm>
          <a:prstGeom prst="rect">
            <a:avLst/>
          </a:prstGeom>
        </p:spPr>
        <p:txBody>
          <a:bodyPr wrap="square">
            <a:spAutoFit/>
          </a:bodyPr>
          <a:lstStyle/>
          <a:p>
            <a:pPr>
              <a:spcAft>
                <a:spcPts val="0"/>
              </a:spcAft>
            </a:pPr>
            <a:r>
              <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3</a:t>
            </a:r>
          </a:p>
        </p:txBody>
      </p:sp>
      <p:sp>
        <p:nvSpPr>
          <p:cNvPr id="12" name="Rectangle 11">
            <a:extLst>
              <a:ext uri="{FF2B5EF4-FFF2-40B4-BE49-F238E27FC236}">
                <a16:creationId xmlns:a16="http://schemas.microsoft.com/office/drawing/2014/main" id="{AE18E7C7-14A4-4967-9A1D-FB50A3A34E80}"/>
              </a:ext>
            </a:extLst>
          </p:cNvPr>
          <p:cNvSpPr/>
          <p:nvPr/>
        </p:nvSpPr>
        <p:spPr>
          <a:xfrm>
            <a:off x="10682300" y="3613356"/>
            <a:ext cx="907143" cy="707886"/>
          </a:xfrm>
          <a:prstGeom prst="rect">
            <a:avLst/>
          </a:prstGeom>
        </p:spPr>
        <p:txBody>
          <a:bodyPr wrap="square">
            <a:spAutoFit/>
          </a:bodyPr>
          <a:lstStyle/>
          <a:p>
            <a:pPr>
              <a:spcAft>
                <a:spcPts val="0"/>
              </a:spcAft>
            </a:pPr>
            <a:r>
              <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4</a:t>
            </a:r>
          </a:p>
        </p:txBody>
      </p:sp>
      <p:sp>
        <p:nvSpPr>
          <p:cNvPr id="13" name="Rectangle 12">
            <a:extLst>
              <a:ext uri="{FF2B5EF4-FFF2-40B4-BE49-F238E27FC236}">
                <a16:creationId xmlns:a16="http://schemas.microsoft.com/office/drawing/2014/main" id="{DA1B4939-8745-4870-8E34-6FB935DEC681}"/>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48545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Calculate co-ordinates on a simple co-ordinate grid using knowledge of the properties of shapes</a:t>
            </a:r>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268394371"/>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app.doublestruck.eu/content/K2_REAS/HTML/Q/Q04A20_files/image001.jpg">
            <a:extLst>
              <a:ext uri="{FF2B5EF4-FFF2-40B4-BE49-F238E27FC236}">
                <a16:creationId xmlns:a16="http://schemas.microsoft.com/office/drawing/2014/main" id="{22947D4E-78F0-4923-A6E9-5CDCAA5838A1}"/>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24601" y="134765"/>
            <a:ext cx="9383150" cy="6299611"/>
          </a:xfrm>
          <a:prstGeom prst="rect">
            <a:avLst/>
          </a:prstGeom>
          <a:noFill/>
          <a:ln>
            <a:noFill/>
          </a:ln>
        </p:spPr>
      </p:pic>
      <p:sp>
        <p:nvSpPr>
          <p:cNvPr id="2" name="Rectangle 1">
            <a:extLst>
              <a:ext uri="{FF2B5EF4-FFF2-40B4-BE49-F238E27FC236}">
                <a16:creationId xmlns:a16="http://schemas.microsoft.com/office/drawing/2014/main" id="{7D00C448-EEE5-488E-9F7E-4892247236C6}"/>
              </a:ext>
            </a:extLst>
          </p:cNvPr>
          <p:cNvSpPr/>
          <p:nvPr/>
        </p:nvSpPr>
        <p:spPr>
          <a:xfrm>
            <a:off x="5565293" y="103032"/>
            <a:ext cx="2496196" cy="584775"/>
          </a:xfrm>
          <a:prstGeom prst="rect">
            <a:avLst/>
          </a:prstGeom>
        </p:spPr>
        <p:txBody>
          <a:bodyPr wrap="non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Here is a kite.</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287F49DF-4460-44D8-AC67-7D771FC8E348}"/>
              </a:ext>
            </a:extLst>
          </p:cNvPr>
          <p:cNvSpPr/>
          <p:nvPr/>
        </p:nvSpPr>
        <p:spPr>
          <a:xfrm>
            <a:off x="5552041" y="584775"/>
            <a:ext cx="5779211" cy="584775"/>
          </a:xfrm>
          <a:prstGeom prst="rect">
            <a:avLst/>
          </a:prstGeom>
        </p:spPr>
        <p:txBody>
          <a:bodyPr wrap="non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Write the coordinates of point D.</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Oval 4">
            <a:extLst>
              <a:ext uri="{FF2B5EF4-FFF2-40B4-BE49-F238E27FC236}">
                <a16:creationId xmlns:a16="http://schemas.microsoft.com/office/drawing/2014/main" id="{87722C8E-74FB-4C1F-9425-72BF51C9DBDA}"/>
              </a:ext>
            </a:extLst>
          </p:cNvPr>
          <p:cNvSpPr/>
          <p:nvPr/>
        </p:nvSpPr>
        <p:spPr>
          <a:xfrm>
            <a:off x="4958028" y="1584982"/>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D0F28B1E-822B-482B-9FC0-7C670441D50D}"/>
              </a:ext>
            </a:extLst>
          </p:cNvPr>
          <p:cNvSpPr/>
          <p:nvPr/>
        </p:nvSpPr>
        <p:spPr>
          <a:xfrm>
            <a:off x="9882637" y="1221070"/>
            <a:ext cx="1640374"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D: (5, </a:t>
            </a:r>
          </a:p>
        </p:txBody>
      </p:sp>
      <p:sp>
        <p:nvSpPr>
          <p:cNvPr id="7" name="Rectangle 6">
            <a:extLst>
              <a:ext uri="{FF2B5EF4-FFF2-40B4-BE49-F238E27FC236}">
                <a16:creationId xmlns:a16="http://schemas.microsoft.com/office/drawing/2014/main" id="{72E2D71F-561B-4886-97CB-83B255AE789C}"/>
              </a:ext>
            </a:extLst>
          </p:cNvPr>
          <p:cNvSpPr/>
          <p:nvPr/>
        </p:nvSpPr>
        <p:spPr>
          <a:xfrm>
            <a:off x="4838140" y="6108827"/>
            <a:ext cx="876324"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5</a:t>
            </a:r>
            <a:endPar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Oval 7">
            <a:extLst>
              <a:ext uri="{FF2B5EF4-FFF2-40B4-BE49-F238E27FC236}">
                <a16:creationId xmlns:a16="http://schemas.microsoft.com/office/drawing/2014/main" id="{0511A565-2DDF-4064-BB34-5A7818F0541C}"/>
              </a:ext>
            </a:extLst>
          </p:cNvPr>
          <p:cNvSpPr/>
          <p:nvPr/>
        </p:nvSpPr>
        <p:spPr>
          <a:xfrm>
            <a:off x="8352803" y="3026915"/>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4F38FDFB-B792-4061-A753-6FF19C62FA06}"/>
              </a:ext>
            </a:extLst>
          </p:cNvPr>
          <p:cNvSpPr/>
          <p:nvPr/>
        </p:nvSpPr>
        <p:spPr>
          <a:xfrm>
            <a:off x="929528" y="2853479"/>
            <a:ext cx="876324"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4</a:t>
            </a:r>
            <a:endPar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10" name="Oval 9">
            <a:extLst>
              <a:ext uri="{FF2B5EF4-FFF2-40B4-BE49-F238E27FC236}">
                <a16:creationId xmlns:a16="http://schemas.microsoft.com/office/drawing/2014/main" id="{A64304F1-BAD4-423D-8803-1489F6640491}"/>
              </a:ext>
            </a:extLst>
          </p:cNvPr>
          <p:cNvSpPr/>
          <p:nvPr/>
        </p:nvSpPr>
        <p:spPr>
          <a:xfrm>
            <a:off x="4958028" y="1584982"/>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CAE90270-873E-412C-8F6B-CFE28823EA62}"/>
              </a:ext>
            </a:extLst>
          </p:cNvPr>
          <p:cNvSpPr/>
          <p:nvPr/>
        </p:nvSpPr>
        <p:spPr>
          <a:xfrm>
            <a:off x="929528" y="1406674"/>
            <a:ext cx="480790"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6</a:t>
            </a:r>
            <a:endPar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12" name="Straight Arrow Connector 11">
            <a:extLst>
              <a:ext uri="{FF2B5EF4-FFF2-40B4-BE49-F238E27FC236}">
                <a16:creationId xmlns:a16="http://schemas.microsoft.com/office/drawing/2014/main" id="{BB19D89F-6D0D-48A2-BA7D-40EEC6612B74}"/>
              </a:ext>
            </a:extLst>
          </p:cNvPr>
          <p:cNvCxnSpPr>
            <a:cxnSpLocks/>
          </p:cNvCxnSpPr>
          <p:nvPr/>
        </p:nvCxnSpPr>
        <p:spPr>
          <a:xfrm>
            <a:off x="1511858" y="1684872"/>
            <a:ext cx="0" cy="1415783"/>
          </a:xfrm>
          <a:prstGeom prst="straightConnector1">
            <a:avLst/>
          </a:prstGeom>
          <a:ln w="7620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AB5F8ADC-EFE0-4555-83E0-4C99FD86591C}"/>
              </a:ext>
            </a:extLst>
          </p:cNvPr>
          <p:cNvSpPr/>
          <p:nvPr/>
        </p:nvSpPr>
        <p:spPr>
          <a:xfrm>
            <a:off x="995754" y="2126214"/>
            <a:ext cx="418567" cy="584775"/>
          </a:xfrm>
          <a:prstGeom prst="rect">
            <a:avLst/>
          </a:prstGeom>
        </p:spPr>
        <p:txBody>
          <a:bodyPr wrap="square">
            <a:spAutoFit/>
          </a:bodyPr>
          <a:lstStyle/>
          <a:p>
            <a:pPr>
              <a:spcAft>
                <a:spcPts val="0"/>
              </a:spcAft>
            </a:pPr>
            <a:r>
              <a:rPr lang="en-GB" sz="32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rPr>
              <a:t>2</a:t>
            </a:r>
            <a:endParaRPr lang="en-GB" sz="40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endParaRPr>
          </a:p>
        </p:txBody>
      </p:sp>
      <p:grpSp>
        <p:nvGrpSpPr>
          <p:cNvPr id="20" name="Group 19">
            <a:extLst>
              <a:ext uri="{FF2B5EF4-FFF2-40B4-BE49-F238E27FC236}">
                <a16:creationId xmlns:a16="http://schemas.microsoft.com/office/drawing/2014/main" id="{43B2C18E-58EA-45B7-AC02-D395AF76489C}"/>
              </a:ext>
            </a:extLst>
          </p:cNvPr>
          <p:cNvGrpSpPr/>
          <p:nvPr/>
        </p:nvGrpSpPr>
        <p:grpSpPr>
          <a:xfrm>
            <a:off x="1430464" y="1703271"/>
            <a:ext cx="7055128" cy="4351540"/>
            <a:chOff x="1430464" y="1703271"/>
            <a:chExt cx="7055128" cy="4351540"/>
          </a:xfrm>
        </p:grpSpPr>
        <p:cxnSp>
          <p:nvCxnSpPr>
            <p:cNvPr id="16" name="Straight Connector 15">
              <a:extLst>
                <a:ext uri="{FF2B5EF4-FFF2-40B4-BE49-F238E27FC236}">
                  <a16:creationId xmlns:a16="http://schemas.microsoft.com/office/drawing/2014/main" id="{F3C87902-EF03-4A7D-91B3-9C17639AE7E7}"/>
                </a:ext>
              </a:extLst>
            </p:cNvPr>
            <p:cNvCxnSpPr/>
            <p:nvPr/>
          </p:nvCxnSpPr>
          <p:spPr>
            <a:xfrm flipH="1">
              <a:off x="1430464" y="3131547"/>
              <a:ext cx="70551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F2E61A8-2FD6-4716-82D7-F314E292C56A}"/>
                </a:ext>
              </a:extLst>
            </p:cNvPr>
            <p:cNvCxnSpPr>
              <a:cxnSpLocks/>
            </p:cNvCxnSpPr>
            <p:nvPr/>
          </p:nvCxnSpPr>
          <p:spPr>
            <a:xfrm flipV="1">
              <a:off x="5084460" y="1703271"/>
              <a:ext cx="0" cy="435154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21" name="Straight Arrow Connector 20">
            <a:extLst>
              <a:ext uri="{FF2B5EF4-FFF2-40B4-BE49-F238E27FC236}">
                <a16:creationId xmlns:a16="http://schemas.microsoft.com/office/drawing/2014/main" id="{1FA24105-13FB-4487-82AC-737C647685A1}"/>
              </a:ext>
            </a:extLst>
          </p:cNvPr>
          <p:cNvCxnSpPr>
            <a:cxnSpLocks/>
          </p:cNvCxnSpPr>
          <p:nvPr/>
        </p:nvCxnSpPr>
        <p:spPr>
          <a:xfrm>
            <a:off x="1497387" y="3100655"/>
            <a:ext cx="0" cy="1415783"/>
          </a:xfrm>
          <a:prstGeom prst="straightConnector1">
            <a:avLst/>
          </a:prstGeom>
          <a:ln w="7620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A95B88D3-40C3-4D0F-9787-69087ECF5F10}"/>
              </a:ext>
            </a:extLst>
          </p:cNvPr>
          <p:cNvSpPr/>
          <p:nvPr/>
        </p:nvSpPr>
        <p:spPr>
          <a:xfrm>
            <a:off x="981283" y="3541997"/>
            <a:ext cx="418567" cy="584775"/>
          </a:xfrm>
          <a:prstGeom prst="rect">
            <a:avLst/>
          </a:prstGeom>
        </p:spPr>
        <p:txBody>
          <a:bodyPr wrap="square">
            <a:spAutoFit/>
          </a:bodyPr>
          <a:lstStyle/>
          <a:p>
            <a:pPr>
              <a:spcAft>
                <a:spcPts val="0"/>
              </a:spcAft>
            </a:pPr>
            <a:r>
              <a:rPr lang="en-GB" sz="32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rPr>
              <a:t>2</a:t>
            </a:r>
            <a:endParaRPr lang="en-GB" sz="40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23" name="Rectangle 22">
            <a:extLst>
              <a:ext uri="{FF2B5EF4-FFF2-40B4-BE49-F238E27FC236}">
                <a16:creationId xmlns:a16="http://schemas.microsoft.com/office/drawing/2014/main" id="{FEA13E5A-2DAD-4488-9FB4-033D4AB02168}"/>
              </a:ext>
            </a:extLst>
          </p:cNvPr>
          <p:cNvSpPr/>
          <p:nvPr/>
        </p:nvSpPr>
        <p:spPr>
          <a:xfrm>
            <a:off x="929528" y="4162662"/>
            <a:ext cx="876324"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2</a:t>
            </a:r>
            <a:endPar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24" name="Rectangle 23">
            <a:extLst>
              <a:ext uri="{FF2B5EF4-FFF2-40B4-BE49-F238E27FC236}">
                <a16:creationId xmlns:a16="http://schemas.microsoft.com/office/drawing/2014/main" id="{196226F4-5AFB-4FDE-9D69-BD9453118721}"/>
              </a:ext>
            </a:extLst>
          </p:cNvPr>
          <p:cNvSpPr/>
          <p:nvPr/>
        </p:nvSpPr>
        <p:spPr>
          <a:xfrm>
            <a:off x="10895594" y="1221070"/>
            <a:ext cx="828614"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2)</a:t>
            </a:r>
          </a:p>
        </p:txBody>
      </p:sp>
      <p:sp>
        <p:nvSpPr>
          <p:cNvPr id="25" name="Rectangle 24">
            <a:extLst>
              <a:ext uri="{FF2B5EF4-FFF2-40B4-BE49-F238E27FC236}">
                <a16:creationId xmlns:a16="http://schemas.microsoft.com/office/drawing/2014/main" id="{B2450FAF-E0A0-4653-BE6D-420BAF7FC872}"/>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2626851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1" nodeType="clickEffect">
                                  <p:stCondLst>
                                    <p:cond delay="0"/>
                                  </p:stCondLst>
                                  <p:childTnLst>
                                    <p:animMotion origin="layout" path="M 4.58333E-6 -2.22222E-6 L -0.00131 0.41297 " pathEditMode="relative" rAng="0" ptsTypes="AA">
                                      <p:cBhvr>
                                        <p:cTn id="11" dur="2000" fill="hold"/>
                                        <p:tgtEl>
                                          <p:spTgt spid="5"/>
                                        </p:tgtEl>
                                        <p:attrNameLst>
                                          <p:attrName>ppt_x</p:attrName>
                                          <p:attrName>ppt_y</p:attrName>
                                        </p:attrNameLst>
                                      </p:cBhvr>
                                      <p:rCtr x="-65" y="20648"/>
                                    </p:animMotion>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grpId="2" nodeType="clickEffect">
                                  <p:stCondLst>
                                    <p:cond delay="0"/>
                                  </p:stCondLst>
                                  <p:childTnLst>
                                    <p:animMotion origin="layout" path="M -0.00131 0.41297 L -0.00144 0.63403 " pathEditMode="relative" rAng="0" ptsTypes="AA">
                                      <p:cBhvr>
                                        <p:cTn id="15" dur="2000" fill="hold"/>
                                        <p:tgtEl>
                                          <p:spTgt spid="5"/>
                                        </p:tgtEl>
                                        <p:attrNameLst>
                                          <p:attrName>ppt_x</p:attrName>
                                          <p:attrName>ppt_y</p:attrName>
                                        </p:attrNameLst>
                                      </p:cBhvr>
                                      <p:rCtr x="-13" y="11042"/>
                                    </p:animMotion>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1"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50000" decel="50000" fill="hold" grpId="0" nodeType="clickEffect">
                                  <p:stCondLst>
                                    <p:cond delay="0"/>
                                  </p:stCondLst>
                                  <p:childTnLst>
                                    <p:animMotion origin="layout" path="M -1.04167E-6 1.11111E-6 L -0.39831 0.00023 " pathEditMode="relative" rAng="0" ptsTypes="AA">
                                      <p:cBhvr>
                                        <p:cTn id="34" dur="2000" fill="hold"/>
                                        <p:tgtEl>
                                          <p:spTgt spid="8"/>
                                        </p:tgtEl>
                                        <p:attrNameLst>
                                          <p:attrName>ppt_x</p:attrName>
                                          <p:attrName>ppt_y</p:attrName>
                                        </p:attrNameLst>
                                      </p:cBhvr>
                                      <p:rCtr x="-19922" y="0"/>
                                    </p:animMotion>
                                  </p:childTnLst>
                                </p:cTn>
                              </p:par>
                            </p:childTnLst>
                          </p:cTn>
                        </p:par>
                      </p:childTnLst>
                    </p:cTn>
                  </p:par>
                  <p:par>
                    <p:cTn id="35" fill="hold">
                      <p:stCondLst>
                        <p:cond delay="indefinite"/>
                      </p:stCondLst>
                      <p:childTnLst>
                        <p:par>
                          <p:cTn id="36" fill="hold">
                            <p:stCondLst>
                              <p:cond delay="0"/>
                            </p:stCondLst>
                            <p:childTnLst>
                              <p:par>
                                <p:cTn id="37" presetID="42" presetClass="path" presetSubtype="0" accel="50000" decel="50000" fill="hold" grpId="2" nodeType="clickEffect">
                                  <p:stCondLst>
                                    <p:cond delay="0"/>
                                  </p:stCondLst>
                                  <p:childTnLst>
                                    <p:animMotion origin="layout" path="M -0.39831 0.00023 L -0.57174 -0.00324 " pathEditMode="relative" rAng="0" ptsTypes="AA">
                                      <p:cBhvr>
                                        <p:cTn id="38" dur="2000" fill="hold"/>
                                        <p:tgtEl>
                                          <p:spTgt spid="8"/>
                                        </p:tgtEl>
                                        <p:attrNameLst>
                                          <p:attrName>ppt_x</p:attrName>
                                          <p:attrName>ppt_y</p:attrName>
                                        </p:attrNameLst>
                                      </p:cBhvr>
                                      <p:rCtr x="-8672" y="-185"/>
                                    </p:animMotion>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1" nodeType="click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path" presetSubtype="0" accel="50000" decel="50000" fill="hold" grpId="0" nodeType="clickEffect">
                                  <p:stCondLst>
                                    <p:cond delay="0"/>
                                  </p:stCondLst>
                                  <p:childTnLst>
                                    <p:animMotion origin="layout" path="M 4.58333E-6 -2.22222E-6 L -0.29349 -0.00023 " pathEditMode="relative" rAng="0" ptsTypes="AA">
                                      <p:cBhvr>
                                        <p:cTn id="52" dur="2000" fill="hold"/>
                                        <p:tgtEl>
                                          <p:spTgt spid="10"/>
                                        </p:tgtEl>
                                        <p:attrNameLst>
                                          <p:attrName>ppt_x</p:attrName>
                                          <p:attrName>ppt_y</p:attrName>
                                        </p:attrNameLst>
                                      </p:cBhvr>
                                      <p:rCtr x="-14674" y="-23"/>
                                    </p:animMotion>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500"/>
                                        <p:tgtEl>
                                          <p:spTgt spid="1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500"/>
                                        <p:tgtEl>
                                          <p:spTgt spid="12"/>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fade">
                                      <p:cBhvr>
                                        <p:cTn id="65" dur="500"/>
                                        <p:tgtEl>
                                          <p:spTgt spid="13"/>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fade">
                                      <p:cBhvr>
                                        <p:cTn id="70" dur="500"/>
                                        <p:tgtEl>
                                          <p:spTgt spid="20"/>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fade">
                                      <p:cBhvr>
                                        <p:cTn id="75" dur="500"/>
                                        <p:tgtEl>
                                          <p:spTgt spid="21"/>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fade">
                                      <p:cBhvr>
                                        <p:cTn id="78" dur="500"/>
                                        <p:tgtEl>
                                          <p:spTgt spid="22"/>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500"/>
                                        <p:tgtEl>
                                          <p:spTgt spid="23"/>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fade">
                                      <p:cBhvr>
                                        <p:cTn id="8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6" grpId="0"/>
      <p:bldP spid="7" grpId="0"/>
      <p:bldP spid="8" grpId="0" animBg="1"/>
      <p:bldP spid="8" grpId="1" animBg="1"/>
      <p:bldP spid="8" grpId="2" animBg="1"/>
      <p:bldP spid="9" grpId="0"/>
      <p:bldP spid="10" grpId="0" animBg="1"/>
      <p:bldP spid="10" grpId="1" animBg="1"/>
      <p:bldP spid="11" grpId="0"/>
      <p:bldP spid="13" grpId="0"/>
      <p:bldP spid="22" grpId="0"/>
      <p:bldP spid="23" grpId="0"/>
      <p:bldP spid="24" grpId="0"/>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app.doublestruck.eu/content/K2_REAS/HTML/Q/Q03A23_files/image001.jpg">
            <a:extLst>
              <a:ext uri="{FF2B5EF4-FFF2-40B4-BE49-F238E27FC236}">
                <a16:creationId xmlns:a16="http://schemas.microsoft.com/office/drawing/2014/main" id="{14ECA940-399A-4636-8759-84DC488EAEAD}"/>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623" y="122832"/>
            <a:ext cx="7891976" cy="6302678"/>
          </a:xfrm>
          <a:prstGeom prst="rect">
            <a:avLst/>
          </a:prstGeom>
          <a:noFill/>
          <a:ln>
            <a:noFill/>
          </a:ln>
        </p:spPr>
      </p:pic>
      <p:sp>
        <p:nvSpPr>
          <p:cNvPr id="2" name="Rectangle 1">
            <a:extLst>
              <a:ext uri="{FF2B5EF4-FFF2-40B4-BE49-F238E27FC236}">
                <a16:creationId xmlns:a16="http://schemas.microsoft.com/office/drawing/2014/main" id="{C10A1F96-2125-4F6A-9024-B413A89A33E4}"/>
              </a:ext>
            </a:extLst>
          </p:cNvPr>
          <p:cNvSpPr/>
          <p:nvPr/>
        </p:nvSpPr>
        <p:spPr>
          <a:xfrm>
            <a:off x="6096000" y="103032"/>
            <a:ext cx="6096000" cy="1569660"/>
          </a:xfrm>
          <a:prstGeom prst="rect">
            <a:avLst/>
          </a:prstGeom>
        </p:spPr>
        <p:txBody>
          <a:bodyPr>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Here is a pentagon drawn on a coordinate grid. The pentagon is symmetrical.</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2FD1DBC0-E265-4FC0-B39A-4EB3354F5C64}"/>
              </a:ext>
            </a:extLst>
          </p:cNvPr>
          <p:cNvSpPr/>
          <p:nvPr/>
        </p:nvSpPr>
        <p:spPr>
          <a:xfrm>
            <a:off x="6096000" y="1569660"/>
            <a:ext cx="5126262" cy="1077218"/>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What are the coordinates of point C?</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Oval 4">
            <a:extLst>
              <a:ext uri="{FF2B5EF4-FFF2-40B4-BE49-F238E27FC236}">
                <a16:creationId xmlns:a16="http://schemas.microsoft.com/office/drawing/2014/main" id="{4AC73D9C-4C84-4E9C-9C6F-84AF68C4C919}"/>
              </a:ext>
            </a:extLst>
          </p:cNvPr>
          <p:cNvSpPr/>
          <p:nvPr/>
        </p:nvSpPr>
        <p:spPr>
          <a:xfrm>
            <a:off x="2622790" y="1692492"/>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99892910-09B1-418C-92D8-E6381C2DD38C}"/>
              </a:ext>
            </a:extLst>
          </p:cNvPr>
          <p:cNvSpPr/>
          <p:nvPr/>
        </p:nvSpPr>
        <p:spPr>
          <a:xfrm>
            <a:off x="2497894" y="6123173"/>
            <a:ext cx="539772"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4</a:t>
            </a:r>
            <a:endPar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Oval 6">
            <a:extLst>
              <a:ext uri="{FF2B5EF4-FFF2-40B4-BE49-F238E27FC236}">
                <a16:creationId xmlns:a16="http://schemas.microsoft.com/office/drawing/2014/main" id="{0DE42C3C-D47F-4049-8961-B9FE96056CE1}"/>
              </a:ext>
            </a:extLst>
          </p:cNvPr>
          <p:cNvSpPr/>
          <p:nvPr/>
        </p:nvSpPr>
        <p:spPr>
          <a:xfrm>
            <a:off x="3953061" y="1171637"/>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9EED0DE3-4805-4600-B442-C54570EDA257}"/>
              </a:ext>
            </a:extLst>
          </p:cNvPr>
          <p:cNvSpPr/>
          <p:nvPr/>
        </p:nvSpPr>
        <p:spPr>
          <a:xfrm>
            <a:off x="3849907" y="6133122"/>
            <a:ext cx="539772"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7</a:t>
            </a:r>
            <a:endPar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9" name="Straight Arrow Connector 8">
            <a:extLst>
              <a:ext uri="{FF2B5EF4-FFF2-40B4-BE49-F238E27FC236}">
                <a16:creationId xmlns:a16="http://schemas.microsoft.com/office/drawing/2014/main" id="{9E7BA839-1721-438C-9C9E-6038A5191C54}"/>
              </a:ext>
            </a:extLst>
          </p:cNvPr>
          <p:cNvCxnSpPr>
            <a:cxnSpLocks/>
          </p:cNvCxnSpPr>
          <p:nvPr/>
        </p:nvCxnSpPr>
        <p:spPr>
          <a:xfrm flipH="1">
            <a:off x="2725358" y="6079106"/>
            <a:ext cx="1357283" cy="2"/>
          </a:xfrm>
          <a:prstGeom prst="straightConnector1">
            <a:avLst/>
          </a:prstGeom>
          <a:ln w="7620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1BC4E56F-1D6A-4EDF-A94B-8E2E6F356206}"/>
              </a:ext>
            </a:extLst>
          </p:cNvPr>
          <p:cNvSpPr/>
          <p:nvPr/>
        </p:nvSpPr>
        <p:spPr>
          <a:xfrm>
            <a:off x="3194715" y="6079106"/>
            <a:ext cx="418567" cy="584775"/>
          </a:xfrm>
          <a:prstGeom prst="rect">
            <a:avLst/>
          </a:prstGeom>
        </p:spPr>
        <p:txBody>
          <a:bodyPr wrap="square">
            <a:spAutoFit/>
          </a:bodyPr>
          <a:lstStyle/>
          <a:p>
            <a:pPr>
              <a:spcAft>
                <a:spcPts val="0"/>
              </a:spcAft>
            </a:pPr>
            <a:r>
              <a:rPr lang="en-GB" sz="32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rPr>
              <a:t>3</a:t>
            </a:r>
            <a:endParaRPr lang="en-GB" sz="40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12" name="Straight Arrow Connector 11">
            <a:extLst>
              <a:ext uri="{FF2B5EF4-FFF2-40B4-BE49-F238E27FC236}">
                <a16:creationId xmlns:a16="http://schemas.microsoft.com/office/drawing/2014/main" id="{60F64586-34D0-42C6-A77A-7AA50B8F638D}"/>
              </a:ext>
            </a:extLst>
          </p:cNvPr>
          <p:cNvCxnSpPr>
            <a:cxnSpLocks/>
          </p:cNvCxnSpPr>
          <p:nvPr/>
        </p:nvCxnSpPr>
        <p:spPr>
          <a:xfrm flipH="1">
            <a:off x="4082639" y="6079104"/>
            <a:ext cx="1357283" cy="2"/>
          </a:xfrm>
          <a:prstGeom prst="straightConnector1">
            <a:avLst/>
          </a:prstGeom>
          <a:ln w="7620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DFD8ECA2-EA51-4405-BEB3-25180FC8AF35}"/>
              </a:ext>
            </a:extLst>
          </p:cNvPr>
          <p:cNvSpPr/>
          <p:nvPr/>
        </p:nvSpPr>
        <p:spPr>
          <a:xfrm>
            <a:off x="4551996" y="6079104"/>
            <a:ext cx="418567" cy="584775"/>
          </a:xfrm>
          <a:prstGeom prst="rect">
            <a:avLst/>
          </a:prstGeom>
        </p:spPr>
        <p:txBody>
          <a:bodyPr wrap="square">
            <a:spAutoFit/>
          </a:bodyPr>
          <a:lstStyle/>
          <a:p>
            <a:pPr>
              <a:spcAft>
                <a:spcPts val="0"/>
              </a:spcAft>
            </a:pPr>
            <a:r>
              <a:rPr lang="en-GB" sz="32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rPr>
              <a:t>3</a:t>
            </a:r>
            <a:endParaRPr lang="en-GB" sz="40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14" name="Oval 13">
            <a:extLst>
              <a:ext uri="{FF2B5EF4-FFF2-40B4-BE49-F238E27FC236}">
                <a16:creationId xmlns:a16="http://schemas.microsoft.com/office/drawing/2014/main" id="{EA924323-62FE-4E3E-A21A-49EC491CFBDC}"/>
              </a:ext>
            </a:extLst>
          </p:cNvPr>
          <p:cNvSpPr/>
          <p:nvPr/>
        </p:nvSpPr>
        <p:spPr>
          <a:xfrm>
            <a:off x="5327279" y="1692492"/>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D41C8F9D-DD1F-4F5E-934E-19E54BB03951}"/>
              </a:ext>
            </a:extLst>
          </p:cNvPr>
          <p:cNvSpPr/>
          <p:nvPr/>
        </p:nvSpPr>
        <p:spPr>
          <a:xfrm>
            <a:off x="5099018" y="6133122"/>
            <a:ext cx="913851"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10</a:t>
            </a:r>
            <a:endPar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16" name="Rectangle 15">
            <a:extLst>
              <a:ext uri="{FF2B5EF4-FFF2-40B4-BE49-F238E27FC236}">
                <a16:creationId xmlns:a16="http://schemas.microsoft.com/office/drawing/2014/main" id="{E96EA201-E081-4D72-980F-2C1F2B64F648}"/>
              </a:ext>
            </a:extLst>
          </p:cNvPr>
          <p:cNvSpPr/>
          <p:nvPr/>
        </p:nvSpPr>
        <p:spPr>
          <a:xfrm>
            <a:off x="7765760" y="2203322"/>
            <a:ext cx="2510979"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C: (10, </a:t>
            </a:r>
          </a:p>
        </p:txBody>
      </p:sp>
      <p:sp>
        <p:nvSpPr>
          <p:cNvPr id="17" name="Oval 16">
            <a:extLst>
              <a:ext uri="{FF2B5EF4-FFF2-40B4-BE49-F238E27FC236}">
                <a16:creationId xmlns:a16="http://schemas.microsoft.com/office/drawing/2014/main" id="{DCECF925-D23E-4968-846D-DF4176D59BAD}"/>
              </a:ext>
            </a:extLst>
          </p:cNvPr>
          <p:cNvSpPr/>
          <p:nvPr/>
        </p:nvSpPr>
        <p:spPr>
          <a:xfrm>
            <a:off x="5327279" y="1746267"/>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A411D0D0-6B7C-438D-B046-023F8D088486}"/>
              </a:ext>
            </a:extLst>
          </p:cNvPr>
          <p:cNvSpPr/>
          <p:nvPr/>
        </p:nvSpPr>
        <p:spPr>
          <a:xfrm>
            <a:off x="230735" y="1511635"/>
            <a:ext cx="539772"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9</a:t>
            </a:r>
            <a:endParaRPr lang="en-GB" sz="40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19" name="Rectangle 18">
            <a:extLst>
              <a:ext uri="{FF2B5EF4-FFF2-40B4-BE49-F238E27FC236}">
                <a16:creationId xmlns:a16="http://schemas.microsoft.com/office/drawing/2014/main" id="{2205881E-8BE0-4220-A9F2-9D4970D78239}"/>
              </a:ext>
            </a:extLst>
          </p:cNvPr>
          <p:cNvSpPr/>
          <p:nvPr/>
        </p:nvSpPr>
        <p:spPr>
          <a:xfrm>
            <a:off x="8973347" y="2203322"/>
            <a:ext cx="860089"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9)</a:t>
            </a:r>
          </a:p>
        </p:txBody>
      </p:sp>
      <p:sp>
        <p:nvSpPr>
          <p:cNvPr id="20" name="Rectangle 19">
            <a:extLst>
              <a:ext uri="{FF2B5EF4-FFF2-40B4-BE49-F238E27FC236}">
                <a16:creationId xmlns:a16="http://schemas.microsoft.com/office/drawing/2014/main" id="{37B89901-B300-4825-8376-10CDCD367151}"/>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3366285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0" nodeType="clickEffect">
                                  <p:stCondLst>
                                    <p:cond delay="0"/>
                                  </p:stCondLst>
                                  <p:childTnLst>
                                    <p:animMotion origin="layout" path="M 1.04167E-6 1.11111E-6 L 0.00013 0.62454 " pathEditMode="relative" rAng="0" ptsTypes="AA">
                                      <p:cBhvr>
                                        <p:cTn id="11" dur="2000" fill="hold"/>
                                        <p:tgtEl>
                                          <p:spTgt spid="5"/>
                                        </p:tgtEl>
                                        <p:attrNameLst>
                                          <p:attrName>ppt_x</p:attrName>
                                          <p:attrName>ppt_y</p:attrName>
                                        </p:attrNameLst>
                                      </p:cBhvr>
                                      <p:rCtr x="0" y="31227"/>
                                    </p:animMotion>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1"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path" presetSubtype="0" accel="50000" decel="50000" fill="hold" grpId="0" nodeType="clickEffect">
                                  <p:stCondLst>
                                    <p:cond delay="0"/>
                                  </p:stCondLst>
                                  <p:childTnLst>
                                    <p:animMotion origin="layout" path="M -3.54167E-6 -2.96296E-6 L 0.00235 0.7 " pathEditMode="relative" rAng="0" ptsTypes="AA">
                                      <p:cBhvr>
                                        <p:cTn id="25" dur="2000" fill="hold"/>
                                        <p:tgtEl>
                                          <p:spTgt spid="7"/>
                                        </p:tgtEl>
                                        <p:attrNameLst>
                                          <p:attrName>ppt_x</p:attrName>
                                          <p:attrName>ppt_y</p:attrName>
                                        </p:attrNameLst>
                                      </p:cBhvr>
                                      <p:rCtr x="117" y="35000"/>
                                    </p:animMotion>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1"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path" presetSubtype="0" accel="50000" decel="50000" fill="hold" grpId="0" nodeType="clickEffect">
                                  <p:stCondLst>
                                    <p:cond delay="0"/>
                                  </p:stCondLst>
                                  <p:childTnLst>
                                    <p:animMotion origin="layout" path="M -3.95833E-6 1.11111E-6 L 0.00013 0.62454 " pathEditMode="relative" rAng="0" ptsTypes="AA">
                                      <p:cBhvr>
                                        <p:cTn id="55" dur="2000" fill="hold"/>
                                        <p:tgtEl>
                                          <p:spTgt spid="14"/>
                                        </p:tgtEl>
                                        <p:attrNameLst>
                                          <p:attrName>ppt_x</p:attrName>
                                          <p:attrName>ppt_y</p:attrName>
                                        </p:attrNameLst>
                                      </p:cBhvr>
                                      <p:rCtr x="0" y="31227"/>
                                    </p:animMotion>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500"/>
                                        <p:tgtEl>
                                          <p:spTgt spid="16"/>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1" nodeType="click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500"/>
                                        <p:tgtEl>
                                          <p:spTgt spid="17"/>
                                        </p:tgtEl>
                                      </p:cBhvr>
                                    </p:animEffect>
                                  </p:childTnLst>
                                </p:cTn>
                              </p:par>
                            </p:childTnLst>
                          </p:cTn>
                        </p:par>
                      </p:childTnLst>
                    </p:cTn>
                  </p:par>
                  <p:par>
                    <p:cTn id="71" fill="hold">
                      <p:stCondLst>
                        <p:cond delay="indefinite"/>
                      </p:stCondLst>
                      <p:childTnLst>
                        <p:par>
                          <p:cTn id="72" fill="hold">
                            <p:stCondLst>
                              <p:cond delay="0"/>
                            </p:stCondLst>
                            <p:childTnLst>
                              <p:par>
                                <p:cTn id="73" presetID="42" presetClass="path" presetSubtype="0" accel="50000" decel="50000" fill="hold" grpId="0" nodeType="clickEffect">
                                  <p:stCondLst>
                                    <p:cond delay="0"/>
                                  </p:stCondLst>
                                  <p:childTnLst>
                                    <p:animMotion origin="layout" path="M -3.95833E-6 7.40741E-7 L -0.22187 -0.00787 " pathEditMode="relative" rAng="0" ptsTypes="AA">
                                      <p:cBhvr>
                                        <p:cTn id="74" dur="2000" fill="hold"/>
                                        <p:tgtEl>
                                          <p:spTgt spid="17"/>
                                        </p:tgtEl>
                                        <p:attrNameLst>
                                          <p:attrName>ppt_x</p:attrName>
                                          <p:attrName>ppt_y</p:attrName>
                                        </p:attrNameLst>
                                      </p:cBhvr>
                                      <p:rCtr x="-11094" y="-394"/>
                                    </p:animMotion>
                                  </p:childTnLst>
                                </p:cTn>
                              </p:par>
                            </p:childTnLst>
                          </p:cTn>
                        </p:par>
                      </p:childTnLst>
                    </p:cTn>
                  </p:par>
                  <p:par>
                    <p:cTn id="75" fill="hold">
                      <p:stCondLst>
                        <p:cond delay="indefinite"/>
                      </p:stCondLst>
                      <p:childTnLst>
                        <p:par>
                          <p:cTn id="76" fill="hold">
                            <p:stCondLst>
                              <p:cond delay="0"/>
                            </p:stCondLst>
                            <p:childTnLst>
                              <p:par>
                                <p:cTn id="77" presetID="42" presetClass="path" presetSubtype="0" accel="50000" decel="50000" fill="hold" grpId="2" nodeType="clickEffect">
                                  <p:stCondLst>
                                    <p:cond delay="0"/>
                                  </p:stCondLst>
                                  <p:childTnLst>
                                    <p:animMotion origin="layout" path="M -0.22187 -0.00787 L -0.38567 -0.00972 " pathEditMode="relative" rAng="0" ptsTypes="AA">
                                      <p:cBhvr>
                                        <p:cTn id="78" dur="2000" fill="hold"/>
                                        <p:tgtEl>
                                          <p:spTgt spid="17"/>
                                        </p:tgtEl>
                                        <p:attrNameLst>
                                          <p:attrName>ppt_x</p:attrName>
                                          <p:attrName>ppt_y</p:attrName>
                                        </p:attrNameLst>
                                      </p:cBhvr>
                                      <p:rCtr x="-8190" y="-93"/>
                                    </p:animMotion>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500"/>
                                        <p:tgtEl>
                                          <p:spTgt spid="18"/>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fade">
                                      <p:cBhvr>
                                        <p:cTn id="8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p:bldP spid="7" grpId="0" animBg="1"/>
      <p:bldP spid="7" grpId="1" animBg="1"/>
      <p:bldP spid="8" grpId="0"/>
      <p:bldP spid="10" grpId="0"/>
      <p:bldP spid="13" grpId="0"/>
      <p:bldP spid="14" grpId="0" animBg="1"/>
      <p:bldP spid="14" grpId="1" animBg="1"/>
      <p:bldP spid="15" grpId="0"/>
      <p:bldP spid="16" grpId="0"/>
      <p:bldP spid="17" grpId="0" animBg="1"/>
      <p:bldP spid="17" grpId="1" animBg="1"/>
      <p:bldP spid="17" grpId="2" animBg="1"/>
      <p:bldP spid="18" grpId="0"/>
      <p:bldP spid="19" grpId="0"/>
    </p:bld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app.doublestruck.eu/content/K2_REAS/HTML/Q/Q98A21_files/image002.jpg">
            <a:extLst>
              <a:ext uri="{FF2B5EF4-FFF2-40B4-BE49-F238E27FC236}">
                <a16:creationId xmlns:a16="http://schemas.microsoft.com/office/drawing/2014/main" id="{02734DC0-1C65-4093-B046-E9F557D33B70}"/>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651" y="24065"/>
            <a:ext cx="7982857" cy="6806639"/>
          </a:xfrm>
          <a:prstGeom prst="rect">
            <a:avLst/>
          </a:prstGeom>
          <a:noFill/>
          <a:ln>
            <a:noFill/>
          </a:ln>
        </p:spPr>
      </p:pic>
      <p:sp>
        <p:nvSpPr>
          <p:cNvPr id="3" name="Rectangle 2">
            <a:extLst>
              <a:ext uri="{FF2B5EF4-FFF2-40B4-BE49-F238E27FC236}">
                <a16:creationId xmlns:a16="http://schemas.microsoft.com/office/drawing/2014/main" id="{2EE53C6A-2158-4B3F-BEC8-C7944D14B658}"/>
              </a:ext>
            </a:extLst>
          </p:cNvPr>
          <p:cNvSpPr/>
          <p:nvPr/>
        </p:nvSpPr>
        <p:spPr>
          <a:xfrm>
            <a:off x="3995847" y="50000"/>
            <a:ext cx="7672989" cy="1077218"/>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The shaded shape is an isosceles triangle.</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Write in the missing co-ordinate.</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Oval 3">
            <a:extLst>
              <a:ext uri="{FF2B5EF4-FFF2-40B4-BE49-F238E27FC236}">
                <a16:creationId xmlns:a16="http://schemas.microsoft.com/office/drawing/2014/main" id="{AF9E9E71-009C-4912-A417-74079DF748DC}"/>
              </a:ext>
            </a:extLst>
          </p:cNvPr>
          <p:cNvSpPr/>
          <p:nvPr/>
        </p:nvSpPr>
        <p:spPr>
          <a:xfrm>
            <a:off x="2275600" y="5214403"/>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1D860060-AEC9-408E-B228-EF9B4FC90BDF}"/>
              </a:ext>
            </a:extLst>
          </p:cNvPr>
          <p:cNvSpPr/>
          <p:nvPr/>
        </p:nvSpPr>
        <p:spPr>
          <a:xfrm>
            <a:off x="6684090" y="3534012"/>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A0728D18-3272-4629-AB15-B35F17B5DAC2}"/>
              </a:ext>
            </a:extLst>
          </p:cNvPr>
          <p:cNvSpPr/>
          <p:nvPr/>
        </p:nvSpPr>
        <p:spPr>
          <a:xfrm>
            <a:off x="895748" y="5033546"/>
            <a:ext cx="779878"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8</a:t>
            </a:r>
          </a:p>
        </p:txBody>
      </p:sp>
      <p:sp>
        <p:nvSpPr>
          <p:cNvPr id="7" name="Rectangle 6">
            <a:extLst>
              <a:ext uri="{FF2B5EF4-FFF2-40B4-BE49-F238E27FC236}">
                <a16:creationId xmlns:a16="http://schemas.microsoft.com/office/drawing/2014/main" id="{DAE7C89D-BB4E-4C3C-8CFB-164BEAB406B3}"/>
              </a:ext>
            </a:extLst>
          </p:cNvPr>
          <p:cNvSpPr/>
          <p:nvPr/>
        </p:nvSpPr>
        <p:spPr>
          <a:xfrm>
            <a:off x="685712" y="3353155"/>
            <a:ext cx="779878"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18</a:t>
            </a:r>
          </a:p>
        </p:txBody>
      </p:sp>
      <p:cxnSp>
        <p:nvCxnSpPr>
          <p:cNvPr id="8" name="Straight Arrow Connector 7">
            <a:extLst>
              <a:ext uri="{FF2B5EF4-FFF2-40B4-BE49-F238E27FC236}">
                <a16:creationId xmlns:a16="http://schemas.microsoft.com/office/drawing/2014/main" id="{5C7E9E36-EB23-4AA1-AE75-92ADA75F237D}"/>
              </a:ext>
            </a:extLst>
          </p:cNvPr>
          <p:cNvCxnSpPr>
            <a:cxnSpLocks/>
          </p:cNvCxnSpPr>
          <p:nvPr/>
        </p:nvCxnSpPr>
        <p:spPr>
          <a:xfrm>
            <a:off x="1476674" y="3617763"/>
            <a:ext cx="0" cy="1708337"/>
          </a:xfrm>
          <a:prstGeom prst="straightConnector1">
            <a:avLst/>
          </a:prstGeom>
          <a:ln w="7620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75D378C-6375-4ACB-9615-AFE9CE689D48}"/>
              </a:ext>
            </a:extLst>
          </p:cNvPr>
          <p:cNvSpPr/>
          <p:nvPr/>
        </p:nvSpPr>
        <p:spPr>
          <a:xfrm>
            <a:off x="895748" y="4279660"/>
            <a:ext cx="682341" cy="461665"/>
          </a:xfrm>
          <a:prstGeom prst="rect">
            <a:avLst/>
          </a:prstGeom>
        </p:spPr>
        <p:txBody>
          <a:bodyPr wrap="square">
            <a:spAutoFit/>
          </a:bodyPr>
          <a:lstStyle/>
          <a:p>
            <a:pPr>
              <a:spcAft>
                <a:spcPts val="0"/>
              </a:spcAft>
            </a:pPr>
            <a:r>
              <a:rPr lang="en-GB" sz="24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rPr>
              <a:t>10</a:t>
            </a:r>
            <a:endParaRPr lang="en-GB" sz="32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id="{1C3E1726-667C-4AF6-9E1E-2C87D5103E95}"/>
              </a:ext>
            </a:extLst>
          </p:cNvPr>
          <p:cNvSpPr/>
          <p:nvPr/>
        </p:nvSpPr>
        <p:spPr>
          <a:xfrm>
            <a:off x="889402" y="2599102"/>
            <a:ext cx="682341" cy="461665"/>
          </a:xfrm>
          <a:prstGeom prst="rect">
            <a:avLst/>
          </a:prstGeom>
        </p:spPr>
        <p:txBody>
          <a:bodyPr wrap="square">
            <a:spAutoFit/>
          </a:bodyPr>
          <a:lstStyle/>
          <a:p>
            <a:pPr>
              <a:spcAft>
                <a:spcPts val="0"/>
              </a:spcAft>
            </a:pPr>
            <a:r>
              <a:rPr lang="en-GB" sz="24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rPr>
              <a:t>10</a:t>
            </a:r>
            <a:endParaRPr lang="en-GB" sz="32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13" name="Oval 12">
            <a:extLst>
              <a:ext uri="{FF2B5EF4-FFF2-40B4-BE49-F238E27FC236}">
                <a16:creationId xmlns:a16="http://schemas.microsoft.com/office/drawing/2014/main" id="{D9F8104B-53F5-447F-8498-16C9FB3A69F7}"/>
              </a:ext>
            </a:extLst>
          </p:cNvPr>
          <p:cNvSpPr/>
          <p:nvPr/>
        </p:nvSpPr>
        <p:spPr>
          <a:xfrm>
            <a:off x="2275600" y="1937205"/>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E4A8D398-F811-42A2-8ED3-8FD61D849C41}"/>
              </a:ext>
            </a:extLst>
          </p:cNvPr>
          <p:cNvSpPr/>
          <p:nvPr/>
        </p:nvSpPr>
        <p:spPr>
          <a:xfrm>
            <a:off x="751121" y="1815682"/>
            <a:ext cx="779878"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28</a:t>
            </a:r>
          </a:p>
        </p:txBody>
      </p:sp>
      <p:sp>
        <p:nvSpPr>
          <p:cNvPr id="17" name="Rectangle 16">
            <a:extLst>
              <a:ext uri="{FF2B5EF4-FFF2-40B4-BE49-F238E27FC236}">
                <a16:creationId xmlns:a16="http://schemas.microsoft.com/office/drawing/2014/main" id="{39C6F05E-DD9D-4ADF-9F74-07BDA91B1799}"/>
              </a:ext>
            </a:extLst>
          </p:cNvPr>
          <p:cNvSpPr/>
          <p:nvPr/>
        </p:nvSpPr>
        <p:spPr>
          <a:xfrm>
            <a:off x="2620816" y="1277401"/>
            <a:ext cx="779878"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28</a:t>
            </a:r>
          </a:p>
        </p:txBody>
      </p:sp>
      <p:cxnSp>
        <p:nvCxnSpPr>
          <p:cNvPr id="11" name="Straight Arrow Connector 10">
            <a:extLst>
              <a:ext uri="{FF2B5EF4-FFF2-40B4-BE49-F238E27FC236}">
                <a16:creationId xmlns:a16="http://schemas.microsoft.com/office/drawing/2014/main" id="{2AFDF152-60DC-489D-B2AF-44359C261302}"/>
              </a:ext>
            </a:extLst>
          </p:cNvPr>
          <p:cNvCxnSpPr>
            <a:cxnSpLocks/>
          </p:cNvCxnSpPr>
          <p:nvPr/>
        </p:nvCxnSpPr>
        <p:spPr>
          <a:xfrm flipH="1">
            <a:off x="1470328" y="2008538"/>
            <a:ext cx="6346" cy="1579494"/>
          </a:xfrm>
          <a:prstGeom prst="straightConnector1">
            <a:avLst/>
          </a:prstGeom>
          <a:ln w="7620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781827E8-124C-4B40-9901-0D8D10EC934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59345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0" nodeType="clickEffect">
                                  <p:stCondLst>
                                    <p:cond delay="0"/>
                                  </p:stCondLst>
                                  <p:childTnLst>
                                    <p:animMotion origin="layout" path="M -3.33333E-6 4.44444E-6 L -0.07474 4.44444E-6 " pathEditMode="relative" rAng="0" ptsTypes="AA">
                                      <p:cBhvr>
                                        <p:cTn id="11" dur="2000" fill="hold"/>
                                        <p:tgtEl>
                                          <p:spTgt spid="4"/>
                                        </p:tgtEl>
                                        <p:attrNameLst>
                                          <p:attrName>ppt_x</p:attrName>
                                          <p:attrName>ppt_y</p:attrName>
                                        </p:attrNameLst>
                                      </p:cBhvr>
                                      <p:rCtr x="-3737" y="0"/>
                                    </p:animMotion>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1"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path" presetSubtype="0" accel="50000" decel="50000" fill="hold" grpId="0" nodeType="clickEffect">
                                  <p:stCondLst>
                                    <p:cond delay="0"/>
                                  </p:stCondLst>
                                  <p:childTnLst>
                                    <p:animMotion origin="layout" path="M -1.875E-6 3.33333E-6 L -0.4362 -0.00625 " pathEditMode="relative" rAng="0" ptsTypes="AA">
                                      <p:cBhvr>
                                        <p:cTn id="25" dur="2000" fill="hold"/>
                                        <p:tgtEl>
                                          <p:spTgt spid="5"/>
                                        </p:tgtEl>
                                        <p:attrNameLst>
                                          <p:attrName>ppt_x</p:attrName>
                                          <p:attrName>ppt_y</p:attrName>
                                        </p:attrNameLst>
                                      </p:cBhvr>
                                      <p:rCtr x="-21810" y="-324"/>
                                    </p:animMotion>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1"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path" presetSubtype="0" accel="50000" decel="50000" fill="hold" grpId="0" nodeType="clickEffect">
                                  <p:stCondLst>
                                    <p:cond delay="0"/>
                                  </p:stCondLst>
                                  <p:childTnLst>
                                    <p:animMotion origin="layout" path="M -3.33333E-6 3.7037E-6 L -0.07513 -0.00232 " pathEditMode="relative" rAng="0" ptsTypes="AA">
                                      <p:cBhvr>
                                        <p:cTn id="39" dur="2000" fill="hold"/>
                                        <p:tgtEl>
                                          <p:spTgt spid="13"/>
                                        </p:tgtEl>
                                        <p:attrNameLst>
                                          <p:attrName>ppt_x</p:attrName>
                                          <p:attrName>ppt_y</p:attrName>
                                        </p:attrNameLst>
                                      </p:cBhvr>
                                      <p:rCtr x="-3763" y="-116"/>
                                    </p:animMotion>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500"/>
                                        <p:tgtEl>
                                          <p:spTgt spid="11"/>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500"/>
                                        <p:tgtEl>
                                          <p:spTgt spid="16"/>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p:bldP spid="7" grpId="0"/>
      <p:bldP spid="9" grpId="0"/>
      <p:bldP spid="12" grpId="0"/>
      <p:bldP spid="13" grpId="0" animBg="1"/>
      <p:bldP spid="13" grpId="1" animBg="1"/>
      <p:bldP spid="16" grpId="0"/>
      <p:bldP spid="17" grpId="0"/>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app.doublestruck.eu/content/K2_REAS/HTML/Q/Q02A17_files/image001.jpg">
            <a:extLst>
              <a:ext uri="{FF2B5EF4-FFF2-40B4-BE49-F238E27FC236}">
                <a16:creationId xmlns:a16="http://schemas.microsoft.com/office/drawing/2014/main" id="{F3637AF6-6E90-4131-B84A-EDA15B6C61E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723655" y="204720"/>
            <a:ext cx="7343465" cy="6252415"/>
          </a:xfrm>
          <a:prstGeom prst="rect">
            <a:avLst/>
          </a:prstGeom>
          <a:noFill/>
          <a:ln>
            <a:noFill/>
          </a:ln>
        </p:spPr>
      </p:pic>
      <p:sp>
        <p:nvSpPr>
          <p:cNvPr id="2" name="Rectangle 1">
            <a:extLst>
              <a:ext uri="{FF2B5EF4-FFF2-40B4-BE49-F238E27FC236}">
                <a16:creationId xmlns:a16="http://schemas.microsoft.com/office/drawing/2014/main" id="{F3FA0B40-FE1D-4909-8E7A-5D9F77779B17}"/>
              </a:ext>
            </a:extLst>
          </p:cNvPr>
          <p:cNvSpPr/>
          <p:nvPr/>
        </p:nvSpPr>
        <p:spPr>
          <a:xfrm>
            <a:off x="4982817" y="92229"/>
            <a:ext cx="7209183" cy="584775"/>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The shaded shape is a parallelogram.</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AD9D321F-E9C2-4DCA-8C52-114FD307BE53}"/>
              </a:ext>
            </a:extLst>
          </p:cNvPr>
          <p:cNvSpPr/>
          <p:nvPr/>
        </p:nvSpPr>
        <p:spPr>
          <a:xfrm>
            <a:off x="4982817" y="584377"/>
            <a:ext cx="6195222" cy="584775"/>
          </a:xfrm>
          <a:prstGeom prst="rect">
            <a:avLst/>
          </a:prstGeom>
        </p:spPr>
        <p:txBody>
          <a:bodyPr wrap="non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Write in the coordinates of point A.</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Oval 4">
            <a:extLst>
              <a:ext uri="{FF2B5EF4-FFF2-40B4-BE49-F238E27FC236}">
                <a16:creationId xmlns:a16="http://schemas.microsoft.com/office/drawing/2014/main" id="{0E5955E4-12B8-4F46-AC90-B3BD671FA6A4}"/>
              </a:ext>
            </a:extLst>
          </p:cNvPr>
          <p:cNvSpPr/>
          <p:nvPr/>
        </p:nvSpPr>
        <p:spPr>
          <a:xfrm>
            <a:off x="2926120" y="4010793"/>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1BB84F7A-EF20-4D53-B1A3-FC5B43E8A15A}"/>
              </a:ext>
            </a:extLst>
          </p:cNvPr>
          <p:cNvSpPr/>
          <p:nvPr/>
        </p:nvSpPr>
        <p:spPr>
          <a:xfrm>
            <a:off x="2761467" y="6226302"/>
            <a:ext cx="779878" cy="461665"/>
          </a:xfrm>
          <a:prstGeom prst="rect">
            <a:avLst/>
          </a:prstGeom>
        </p:spPr>
        <p:txBody>
          <a:bodyPr wrap="square">
            <a:spAutoFit/>
          </a:bodyPr>
          <a:lstStyle/>
          <a:p>
            <a:pPr>
              <a:spcAft>
                <a:spcPts val="0"/>
              </a:spcAft>
            </a:pPr>
            <a:r>
              <a:rPr lang="en-GB" sz="24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15</a:t>
            </a:r>
            <a:endPar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Oval 6">
            <a:extLst>
              <a:ext uri="{FF2B5EF4-FFF2-40B4-BE49-F238E27FC236}">
                <a16:creationId xmlns:a16="http://schemas.microsoft.com/office/drawing/2014/main" id="{9F16667E-838D-43D6-A31A-F9A9678C2FF8}"/>
              </a:ext>
            </a:extLst>
          </p:cNvPr>
          <p:cNvSpPr/>
          <p:nvPr/>
        </p:nvSpPr>
        <p:spPr>
          <a:xfrm>
            <a:off x="3635902" y="2601679"/>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4E21D88D-80AB-4F42-8388-FEE44BE4B6D9}"/>
              </a:ext>
            </a:extLst>
          </p:cNvPr>
          <p:cNvSpPr/>
          <p:nvPr/>
        </p:nvSpPr>
        <p:spPr>
          <a:xfrm>
            <a:off x="3471249" y="6223960"/>
            <a:ext cx="779878" cy="461665"/>
          </a:xfrm>
          <a:prstGeom prst="rect">
            <a:avLst/>
          </a:prstGeom>
        </p:spPr>
        <p:txBody>
          <a:bodyPr wrap="square">
            <a:spAutoFit/>
          </a:bodyPr>
          <a:lstStyle/>
          <a:p>
            <a:pPr>
              <a:spcAft>
                <a:spcPts val="0"/>
              </a:spcAft>
            </a:pPr>
            <a:r>
              <a:rPr lang="en-GB" sz="24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20</a:t>
            </a:r>
            <a:endPar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9" name="Straight Arrow Connector 8">
            <a:extLst>
              <a:ext uri="{FF2B5EF4-FFF2-40B4-BE49-F238E27FC236}">
                <a16:creationId xmlns:a16="http://schemas.microsoft.com/office/drawing/2014/main" id="{0B88574A-AC59-468D-9AD7-64078718585C}"/>
              </a:ext>
            </a:extLst>
          </p:cNvPr>
          <p:cNvCxnSpPr>
            <a:cxnSpLocks/>
          </p:cNvCxnSpPr>
          <p:nvPr/>
        </p:nvCxnSpPr>
        <p:spPr>
          <a:xfrm flipH="1">
            <a:off x="3023494" y="6160994"/>
            <a:ext cx="744385" cy="0"/>
          </a:xfrm>
          <a:prstGeom prst="straightConnector1">
            <a:avLst/>
          </a:prstGeom>
          <a:ln w="7620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1DEA7C1A-F408-44F4-BB3B-DC51759F17B5}"/>
              </a:ext>
            </a:extLst>
          </p:cNvPr>
          <p:cNvSpPr/>
          <p:nvPr/>
        </p:nvSpPr>
        <p:spPr>
          <a:xfrm>
            <a:off x="3217335" y="5666675"/>
            <a:ext cx="418567" cy="461665"/>
          </a:xfrm>
          <a:prstGeom prst="rect">
            <a:avLst/>
          </a:prstGeom>
        </p:spPr>
        <p:txBody>
          <a:bodyPr wrap="square">
            <a:spAutoFit/>
          </a:bodyPr>
          <a:lstStyle/>
          <a:p>
            <a:pPr>
              <a:spcAft>
                <a:spcPts val="0"/>
              </a:spcAft>
            </a:pPr>
            <a:r>
              <a:rPr lang="en-GB" sz="24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rPr>
              <a:t>5</a:t>
            </a:r>
            <a:endParaRPr lang="en-GB" sz="32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14" name="Oval 13">
            <a:extLst>
              <a:ext uri="{FF2B5EF4-FFF2-40B4-BE49-F238E27FC236}">
                <a16:creationId xmlns:a16="http://schemas.microsoft.com/office/drawing/2014/main" id="{8E7EEEA4-BF50-43B0-B7E6-9ABEE0AE77AB}"/>
              </a:ext>
            </a:extLst>
          </p:cNvPr>
          <p:cNvSpPr/>
          <p:nvPr/>
        </p:nvSpPr>
        <p:spPr>
          <a:xfrm>
            <a:off x="5643300" y="4014339"/>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C7954C94-A49E-4DF3-AFDF-E8F8486A12B9}"/>
              </a:ext>
            </a:extLst>
          </p:cNvPr>
          <p:cNvSpPr/>
          <p:nvPr/>
        </p:nvSpPr>
        <p:spPr>
          <a:xfrm>
            <a:off x="5477505" y="6231505"/>
            <a:ext cx="779878" cy="461665"/>
          </a:xfrm>
          <a:prstGeom prst="rect">
            <a:avLst/>
          </a:prstGeom>
        </p:spPr>
        <p:txBody>
          <a:bodyPr wrap="square">
            <a:spAutoFit/>
          </a:bodyPr>
          <a:lstStyle/>
          <a:p>
            <a:pPr>
              <a:spcAft>
                <a:spcPts val="0"/>
              </a:spcAft>
            </a:pPr>
            <a:r>
              <a:rPr lang="en-GB" sz="24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35</a:t>
            </a:r>
            <a:endPar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16" name="Straight Arrow Connector 15">
            <a:extLst>
              <a:ext uri="{FF2B5EF4-FFF2-40B4-BE49-F238E27FC236}">
                <a16:creationId xmlns:a16="http://schemas.microsoft.com/office/drawing/2014/main" id="{5F22FEA9-C166-48F0-AEC2-F02FCB6FF829}"/>
              </a:ext>
            </a:extLst>
          </p:cNvPr>
          <p:cNvCxnSpPr>
            <a:cxnSpLocks/>
          </p:cNvCxnSpPr>
          <p:nvPr/>
        </p:nvCxnSpPr>
        <p:spPr>
          <a:xfrm flipH="1">
            <a:off x="5726457" y="6185954"/>
            <a:ext cx="744385" cy="0"/>
          </a:xfrm>
          <a:prstGeom prst="straightConnector1">
            <a:avLst/>
          </a:prstGeom>
          <a:ln w="7620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19CC93E-1211-478D-A8B0-2CC945DA42E6}"/>
              </a:ext>
            </a:extLst>
          </p:cNvPr>
          <p:cNvSpPr/>
          <p:nvPr/>
        </p:nvSpPr>
        <p:spPr>
          <a:xfrm>
            <a:off x="5920298" y="5691635"/>
            <a:ext cx="418567" cy="461665"/>
          </a:xfrm>
          <a:prstGeom prst="rect">
            <a:avLst/>
          </a:prstGeom>
        </p:spPr>
        <p:txBody>
          <a:bodyPr wrap="square">
            <a:spAutoFit/>
          </a:bodyPr>
          <a:lstStyle/>
          <a:p>
            <a:pPr>
              <a:spcAft>
                <a:spcPts val="0"/>
              </a:spcAft>
            </a:pPr>
            <a:r>
              <a:rPr lang="en-GB" sz="24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rPr>
              <a:t>5</a:t>
            </a:r>
            <a:endParaRPr lang="en-GB" sz="32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19" name="Oval 18">
            <a:extLst>
              <a:ext uri="{FF2B5EF4-FFF2-40B4-BE49-F238E27FC236}">
                <a16:creationId xmlns:a16="http://schemas.microsoft.com/office/drawing/2014/main" id="{0588603F-764F-4933-90EF-F8916F424028}"/>
              </a:ext>
            </a:extLst>
          </p:cNvPr>
          <p:cNvSpPr/>
          <p:nvPr/>
        </p:nvSpPr>
        <p:spPr>
          <a:xfrm>
            <a:off x="6358199" y="2599872"/>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BD8B599B-7357-4B8F-B76A-66AB6D3771C3}"/>
              </a:ext>
            </a:extLst>
          </p:cNvPr>
          <p:cNvSpPr/>
          <p:nvPr/>
        </p:nvSpPr>
        <p:spPr>
          <a:xfrm>
            <a:off x="6187287" y="6230506"/>
            <a:ext cx="779878" cy="461665"/>
          </a:xfrm>
          <a:prstGeom prst="rect">
            <a:avLst/>
          </a:prstGeom>
        </p:spPr>
        <p:txBody>
          <a:bodyPr wrap="square">
            <a:spAutoFit/>
          </a:bodyPr>
          <a:lstStyle/>
          <a:p>
            <a:pPr>
              <a:spcAft>
                <a:spcPts val="0"/>
              </a:spcAft>
            </a:pPr>
            <a:r>
              <a:rPr lang="en-GB" sz="24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40</a:t>
            </a:r>
            <a:endPar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21" name="Rectangle 20">
            <a:extLst>
              <a:ext uri="{FF2B5EF4-FFF2-40B4-BE49-F238E27FC236}">
                <a16:creationId xmlns:a16="http://schemas.microsoft.com/office/drawing/2014/main" id="{4BAD6FDC-64FE-47A7-A8B1-C44D06089087}"/>
              </a:ext>
            </a:extLst>
          </p:cNvPr>
          <p:cNvSpPr/>
          <p:nvPr/>
        </p:nvSpPr>
        <p:spPr>
          <a:xfrm>
            <a:off x="9552508" y="1220670"/>
            <a:ext cx="2510979"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A: (40, </a:t>
            </a:r>
          </a:p>
        </p:txBody>
      </p:sp>
      <p:sp>
        <p:nvSpPr>
          <p:cNvPr id="22" name="Oval 21">
            <a:extLst>
              <a:ext uri="{FF2B5EF4-FFF2-40B4-BE49-F238E27FC236}">
                <a16:creationId xmlns:a16="http://schemas.microsoft.com/office/drawing/2014/main" id="{EAD6EBB4-967C-4FCC-90D3-61DFC8829233}"/>
              </a:ext>
            </a:extLst>
          </p:cNvPr>
          <p:cNvSpPr/>
          <p:nvPr/>
        </p:nvSpPr>
        <p:spPr>
          <a:xfrm>
            <a:off x="6338865" y="2644423"/>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FD608F6A-D3EA-45C7-BD14-54DB174FD819}"/>
              </a:ext>
            </a:extLst>
          </p:cNvPr>
          <p:cNvSpPr/>
          <p:nvPr/>
        </p:nvSpPr>
        <p:spPr>
          <a:xfrm>
            <a:off x="378347" y="2462673"/>
            <a:ext cx="779878" cy="461665"/>
          </a:xfrm>
          <a:prstGeom prst="rect">
            <a:avLst/>
          </a:prstGeom>
        </p:spPr>
        <p:txBody>
          <a:bodyPr wrap="square">
            <a:spAutoFit/>
          </a:bodyPr>
          <a:lstStyle/>
          <a:p>
            <a:pPr>
              <a:spcAft>
                <a:spcPts val="0"/>
              </a:spcAft>
            </a:pPr>
            <a:r>
              <a:rPr lang="en-GB" sz="24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27</a:t>
            </a:r>
            <a:endPar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24" name="Rectangle 23">
            <a:extLst>
              <a:ext uri="{FF2B5EF4-FFF2-40B4-BE49-F238E27FC236}">
                <a16:creationId xmlns:a16="http://schemas.microsoft.com/office/drawing/2014/main" id="{E2D1CDBD-DB27-4E32-8F22-7CC1718BC6B3}"/>
              </a:ext>
            </a:extLst>
          </p:cNvPr>
          <p:cNvSpPr/>
          <p:nvPr/>
        </p:nvSpPr>
        <p:spPr>
          <a:xfrm>
            <a:off x="10807997" y="1220670"/>
            <a:ext cx="1135038"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27)</a:t>
            </a:r>
          </a:p>
        </p:txBody>
      </p:sp>
      <p:sp>
        <p:nvSpPr>
          <p:cNvPr id="25" name="Rectangle 24">
            <a:extLst>
              <a:ext uri="{FF2B5EF4-FFF2-40B4-BE49-F238E27FC236}">
                <a16:creationId xmlns:a16="http://schemas.microsoft.com/office/drawing/2014/main" id="{BD993BB4-63D0-41FD-B654-E8634E821644}"/>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1254918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0" nodeType="clickEffect">
                                  <p:stCondLst>
                                    <p:cond delay="0"/>
                                  </p:stCondLst>
                                  <p:childTnLst>
                                    <p:animMotion origin="layout" path="M 1.25E-6 3.7037E-6 L 1.25E-6 0.29838 " pathEditMode="relative" rAng="0" ptsTypes="AA">
                                      <p:cBhvr>
                                        <p:cTn id="11" dur="2000" fill="hold"/>
                                        <p:tgtEl>
                                          <p:spTgt spid="5"/>
                                        </p:tgtEl>
                                        <p:attrNameLst>
                                          <p:attrName>ppt_x</p:attrName>
                                          <p:attrName>ppt_y</p:attrName>
                                        </p:attrNameLst>
                                      </p:cBhvr>
                                      <p:rCtr x="0" y="14907"/>
                                    </p:animMotion>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1"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path" presetSubtype="0" accel="50000" decel="50000" fill="hold" grpId="0" nodeType="clickEffect">
                                  <p:stCondLst>
                                    <p:cond delay="0"/>
                                  </p:stCondLst>
                                  <p:childTnLst>
                                    <p:animMotion origin="layout" path="M -1.875E-6 -7.40741E-7 L -0.00065 0.50579 " pathEditMode="relative" rAng="0" ptsTypes="AA">
                                      <p:cBhvr>
                                        <p:cTn id="25" dur="2000" fill="hold"/>
                                        <p:tgtEl>
                                          <p:spTgt spid="7"/>
                                        </p:tgtEl>
                                        <p:attrNameLst>
                                          <p:attrName>ppt_x</p:attrName>
                                          <p:attrName>ppt_y</p:attrName>
                                        </p:attrNameLst>
                                      </p:cBhvr>
                                      <p:rCtr x="-39" y="25278"/>
                                    </p:animMotion>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1"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path" presetSubtype="0" accel="50000" decel="50000" fill="hold" grpId="0" nodeType="clickEffect">
                                  <p:stCondLst>
                                    <p:cond delay="0"/>
                                  </p:stCondLst>
                                  <p:childTnLst>
                                    <p:animMotion origin="layout" path="M 4.58333E-6 7.40741E-7 L 4.58333E-6 0.29838 " pathEditMode="relative" rAng="0" ptsTypes="AA">
                                      <p:cBhvr>
                                        <p:cTn id="47" dur="2000" fill="hold"/>
                                        <p:tgtEl>
                                          <p:spTgt spid="14"/>
                                        </p:tgtEl>
                                        <p:attrNameLst>
                                          <p:attrName>ppt_x</p:attrName>
                                          <p:attrName>ppt_y</p:attrName>
                                        </p:attrNameLst>
                                      </p:cBhvr>
                                      <p:rCtr x="0" y="14907"/>
                                    </p:animMotion>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500"/>
                                        <p:tgtEl>
                                          <p:spTgt spid="16"/>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500"/>
                                        <p:tgtEl>
                                          <p:spTgt spid="17"/>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1" nodeType="click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500"/>
                                        <p:tgtEl>
                                          <p:spTgt spid="19"/>
                                        </p:tgtEl>
                                      </p:cBhvr>
                                    </p:animEffect>
                                  </p:childTnLst>
                                </p:cTn>
                              </p:par>
                            </p:childTnLst>
                          </p:cTn>
                        </p:par>
                      </p:childTnLst>
                    </p:cTn>
                  </p:par>
                  <p:par>
                    <p:cTn id="66" fill="hold">
                      <p:stCondLst>
                        <p:cond delay="indefinite"/>
                      </p:stCondLst>
                      <p:childTnLst>
                        <p:par>
                          <p:cTn id="67" fill="hold">
                            <p:stCondLst>
                              <p:cond delay="0"/>
                            </p:stCondLst>
                            <p:childTnLst>
                              <p:par>
                                <p:cTn id="68" presetID="42" presetClass="path" presetSubtype="0" accel="50000" decel="50000" fill="hold" grpId="0" nodeType="clickEffect">
                                  <p:stCondLst>
                                    <p:cond delay="0"/>
                                  </p:stCondLst>
                                  <p:childTnLst>
                                    <p:animMotion origin="layout" path="M 8.33333E-7 7.40741E-7 L -0.00065 0.50579 " pathEditMode="relative" rAng="0" ptsTypes="AA">
                                      <p:cBhvr>
                                        <p:cTn id="69" dur="2000" fill="hold"/>
                                        <p:tgtEl>
                                          <p:spTgt spid="19"/>
                                        </p:tgtEl>
                                        <p:attrNameLst>
                                          <p:attrName>ppt_x</p:attrName>
                                          <p:attrName>ppt_y</p:attrName>
                                        </p:attrNameLst>
                                      </p:cBhvr>
                                      <p:rCtr x="-39" y="25278"/>
                                    </p:animMotion>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fade">
                                      <p:cBhvr>
                                        <p:cTn id="74" dur="500"/>
                                        <p:tgtEl>
                                          <p:spTgt spid="20"/>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500"/>
                                        <p:tgtEl>
                                          <p:spTgt spid="2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1" nodeType="click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fade">
                                      <p:cBhvr>
                                        <p:cTn id="84" dur="500"/>
                                        <p:tgtEl>
                                          <p:spTgt spid="22"/>
                                        </p:tgtEl>
                                      </p:cBhvr>
                                    </p:animEffect>
                                  </p:childTnLst>
                                </p:cTn>
                              </p:par>
                            </p:childTnLst>
                          </p:cTn>
                        </p:par>
                      </p:childTnLst>
                    </p:cTn>
                  </p:par>
                  <p:par>
                    <p:cTn id="85" fill="hold">
                      <p:stCondLst>
                        <p:cond delay="indefinite"/>
                      </p:stCondLst>
                      <p:childTnLst>
                        <p:par>
                          <p:cTn id="86" fill="hold">
                            <p:stCondLst>
                              <p:cond delay="0"/>
                            </p:stCondLst>
                            <p:childTnLst>
                              <p:par>
                                <p:cTn id="87" presetID="42" presetClass="path" presetSubtype="0" accel="50000" decel="50000" fill="hold" grpId="0" nodeType="clickEffect">
                                  <p:stCondLst>
                                    <p:cond delay="0"/>
                                  </p:stCondLst>
                                  <p:childTnLst>
                                    <p:animMotion origin="layout" path="M 3.33333E-6 -7.40741E-7 L -0.22188 -0.00787 " pathEditMode="relative" rAng="0" ptsTypes="AA">
                                      <p:cBhvr>
                                        <p:cTn id="88" dur="2000" fill="hold"/>
                                        <p:tgtEl>
                                          <p:spTgt spid="22"/>
                                        </p:tgtEl>
                                        <p:attrNameLst>
                                          <p:attrName>ppt_x</p:attrName>
                                          <p:attrName>ppt_y</p:attrName>
                                        </p:attrNameLst>
                                      </p:cBhvr>
                                      <p:rCtr x="-11094" y="-394"/>
                                    </p:animMotion>
                                  </p:childTnLst>
                                </p:cTn>
                              </p:par>
                            </p:childTnLst>
                          </p:cTn>
                        </p:par>
                      </p:childTnLst>
                    </p:cTn>
                  </p:par>
                  <p:par>
                    <p:cTn id="89" fill="hold">
                      <p:stCondLst>
                        <p:cond delay="indefinite"/>
                      </p:stCondLst>
                      <p:childTnLst>
                        <p:par>
                          <p:cTn id="90" fill="hold">
                            <p:stCondLst>
                              <p:cond delay="0"/>
                            </p:stCondLst>
                            <p:childTnLst>
                              <p:par>
                                <p:cTn id="91" presetID="42" presetClass="path" presetSubtype="0" accel="50000" decel="50000" fill="hold" grpId="2" nodeType="clickEffect">
                                  <p:stCondLst>
                                    <p:cond delay="0"/>
                                  </p:stCondLst>
                                  <p:childTnLst>
                                    <p:animMotion origin="layout" path="M -0.22188 -0.00787 L -0.44532 -0.00787 " pathEditMode="relative" rAng="0" ptsTypes="AA">
                                      <p:cBhvr>
                                        <p:cTn id="92" dur="2000" fill="hold"/>
                                        <p:tgtEl>
                                          <p:spTgt spid="22"/>
                                        </p:tgtEl>
                                        <p:attrNameLst>
                                          <p:attrName>ppt_x</p:attrName>
                                          <p:attrName>ppt_y</p:attrName>
                                        </p:attrNameLst>
                                      </p:cBhvr>
                                      <p:rCtr x="-11172" y="0"/>
                                    </p:animMotion>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fade">
                                      <p:cBhvr>
                                        <p:cTn id="97" dur="500"/>
                                        <p:tgtEl>
                                          <p:spTgt spid="23"/>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fade">
                                      <p:cBhvr>
                                        <p:cTn id="10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p:bldP spid="7" grpId="0" animBg="1"/>
      <p:bldP spid="7" grpId="1" animBg="1"/>
      <p:bldP spid="8" grpId="0"/>
      <p:bldP spid="10" grpId="0"/>
      <p:bldP spid="14" grpId="0" animBg="1"/>
      <p:bldP spid="14" grpId="1" animBg="1"/>
      <p:bldP spid="15" grpId="0"/>
      <p:bldP spid="17" grpId="0"/>
      <p:bldP spid="19" grpId="0" animBg="1"/>
      <p:bldP spid="19" grpId="1" animBg="1"/>
      <p:bldP spid="20" grpId="0"/>
      <p:bldP spid="21" grpId="0"/>
      <p:bldP spid="22" grpId="0" animBg="1"/>
      <p:bldP spid="22" grpId="1" animBg="1"/>
      <p:bldP spid="22" grpId="2" animBg="1"/>
      <p:bldP spid="23" grpId="0"/>
      <p:bldP spid="24" grpId="0"/>
    </p:bld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Calculate and plot the co-ordinates of tilted squares or rectangles on a simple co-ordinate grid</a:t>
            </a:r>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4223399846"/>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app.doublestruck.eu/content/K2_REAS/HTML/Q/Q06B09_files/image001.jpg">
            <a:extLst>
              <a:ext uri="{FF2B5EF4-FFF2-40B4-BE49-F238E27FC236}">
                <a16:creationId xmlns:a16="http://schemas.microsoft.com/office/drawing/2014/main" id="{E58A9C57-9155-41FD-9D60-EFDF5B7D5EE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0474" y="164231"/>
            <a:ext cx="6676781" cy="5520229"/>
          </a:xfrm>
          <a:prstGeom prst="rect">
            <a:avLst/>
          </a:prstGeom>
          <a:noFill/>
          <a:ln>
            <a:noFill/>
          </a:ln>
        </p:spPr>
      </p:pic>
      <p:sp>
        <p:nvSpPr>
          <p:cNvPr id="3" name="Rectangle 2">
            <a:extLst>
              <a:ext uri="{FF2B5EF4-FFF2-40B4-BE49-F238E27FC236}">
                <a16:creationId xmlns:a16="http://schemas.microsoft.com/office/drawing/2014/main" id="{73AD4E50-AF5D-43D2-B5ED-0A5CD31F417B}"/>
              </a:ext>
            </a:extLst>
          </p:cNvPr>
          <p:cNvSpPr/>
          <p:nvPr/>
        </p:nvSpPr>
        <p:spPr>
          <a:xfrm>
            <a:off x="7140207" y="64260"/>
            <a:ext cx="4742718" cy="2062103"/>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A, B, C and D are the vertices of a rectangle.</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A and B are shown on the grid.</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8EF20638-A90A-4565-B409-6FA897EAD276}"/>
              </a:ext>
            </a:extLst>
          </p:cNvPr>
          <p:cNvSpPr/>
          <p:nvPr/>
        </p:nvSpPr>
        <p:spPr>
          <a:xfrm>
            <a:off x="7140207" y="2124931"/>
            <a:ext cx="4571999" cy="1569660"/>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D is the point (3, 4).</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Write the coordinates of point C.</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BB6E09F6-A690-4AA9-9EA3-A3BD915710C3}"/>
              </a:ext>
            </a:extLst>
          </p:cNvPr>
          <p:cNvSpPr/>
          <p:nvPr/>
        </p:nvSpPr>
        <p:spPr>
          <a:xfrm rot="2705288">
            <a:off x="2489583" y="2578892"/>
            <a:ext cx="1884945" cy="9419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CDA2B1FF-6418-402F-9ED1-BF2BEE22800A}"/>
              </a:ext>
            </a:extLst>
          </p:cNvPr>
          <p:cNvSpPr/>
          <p:nvPr/>
        </p:nvSpPr>
        <p:spPr>
          <a:xfrm>
            <a:off x="2329974" y="2596794"/>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3B0E2C6C-916E-4921-BF5A-AA9553D595D9}"/>
              </a:ext>
            </a:extLst>
          </p:cNvPr>
          <p:cNvSpPr/>
          <p:nvPr/>
        </p:nvSpPr>
        <p:spPr>
          <a:xfrm>
            <a:off x="3647863" y="3938311"/>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FCD8CEE0-6B62-498C-BE42-E99B2F2B4D77}"/>
              </a:ext>
            </a:extLst>
          </p:cNvPr>
          <p:cNvSpPr/>
          <p:nvPr/>
        </p:nvSpPr>
        <p:spPr>
          <a:xfrm>
            <a:off x="8823179" y="3234225"/>
            <a:ext cx="2584378"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C: (5, 2)</a:t>
            </a:r>
          </a:p>
        </p:txBody>
      </p:sp>
      <p:sp>
        <p:nvSpPr>
          <p:cNvPr id="9" name="Rectangle 8">
            <a:extLst>
              <a:ext uri="{FF2B5EF4-FFF2-40B4-BE49-F238E27FC236}">
                <a16:creationId xmlns:a16="http://schemas.microsoft.com/office/drawing/2014/main" id="{F63F052F-1814-40C4-8954-2B1769800570}"/>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2396922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6"/>
                                        </p:tgtEl>
                                      </p:cBhvr>
                                    </p:animEffect>
                                    <p:set>
                                      <p:cBhvr>
                                        <p:cTn id="2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5" grpId="0" animBg="1"/>
      <p:bldP spid="7" grpId="0" animBg="1"/>
      <p:bldP spid="8" grpId="0"/>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E502874D-FE48-4293-9CDE-A72F92D89AA8}"/>
              </a:ext>
            </a:extLst>
          </p:cNvPr>
          <p:cNvGrpSpPr/>
          <p:nvPr/>
        </p:nvGrpSpPr>
        <p:grpSpPr>
          <a:xfrm>
            <a:off x="210474" y="164231"/>
            <a:ext cx="6676781" cy="5520229"/>
            <a:chOff x="210474" y="164231"/>
            <a:chExt cx="6676781" cy="5520229"/>
          </a:xfrm>
        </p:grpSpPr>
        <p:pic>
          <p:nvPicPr>
            <p:cNvPr id="2" name="Picture 1" descr="https://app.doublestruck.eu/content/K2_REAS/HTML/Q/Q06B09_files/image001.jpg">
              <a:extLst>
                <a:ext uri="{FF2B5EF4-FFF2-40B4-BE49-F238E27FC236}">
                  <a16:creationId xmlns:a16="http://schemas.microsoft.com/office/drawing/2014/main" id="{E58A9C57-9155-41FD-9D60-EFDF5B7D5EE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0474" y="164231"/>
              <a:ext cx="6676781" cy="5520229"/>
            </a:xfrm>
            <a:prstGeom prst="rect">
              <a:avLst/>
            </a:prstGeom>
            <a:noFill/>
            <a:ln>
              <a:noFill/>
            </a:ln>
          </p:spPr>
        </p:pic>
        <p:sp>
          <p:nvSpPr>
            <p:cNvPr id="5" name="Oval 4">
              <a:extLst>
                <a:ext uri="{FF2B5EF4-FFF2-40B4-BE49-F238E27FC236}">
                  <a16:creationId xmlns:a16="http://schemas.microsoft.com/office/drawing/2014/main" id="{CDA2B1FF-6418-402F-9ED1-BF2BEE22800A}"/>
                </a:ext>
              </a:extLst>
            </p:cNvPr>
            <p:cNvSpPr/>
            <p:nvPr/>
          </p:nvSpPr>
          <p:spPr>
            <a:xfrm>
              <a:off x="2329974" y="2596794"/>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 name="Oval 6">
            <a:extLst>
              <a:ext uri="{FF2B5EF4-FFF2-40B4-BE49-F238E27FC236}">
                <a16:creationId xmlns:a16="http://schemas.microsoft.com/office/drawing/2014/main" id="{3B0E2C6C-916E-4921-BF5A-AA9553D595D9}"/>
              </a:ext>
            </a:extLst>
          </p:cNvPr>
          <p:cNvSpPr/>
          <p:nvPr/>
        </p:nvSpPr>
        <p:spPr>
          <a:xfrm>
            <a:off x="4360557" y="3454217"/>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58580EF9-6367-4E81-9DC5-AA62A0BDA00B}"/>
              </a:ext>
            </a:extLst>
          </p:cNvPr>
          <p:cNvSpPr/>
          <p:nvPr/>
        </p:nvSpPr>
        <p:spPr>
          <a:xfrm>
            <a:off x="2606391" y="2623791"/>
            <a:ext cx="1884945" cy="9419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612B7E2-5BFD-4145-9041-80E78B58F33B}"/>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3916608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700000">
                                      <p:cBhvr>
                                        <p:cTn id="6" dur="2000" fill="hold"/>
                                        <p:tgtEl>
                                          <p:spTgt spid="10"/>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11"/>
                                        </p:tgtEl>
                                      </p:cBhvr>
                                    </p:animEffect>
                                    <p:set>
                                      <p:cBhvr>
                                        <p:cTn id="21"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1" grpId="1" animBg="1"/>
    </p:bld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app.doublestruck.eu/content/K2_REAS/HTML/Q/Q96B14_files/image001.jpg">
            <a:extLst>
              <a:ext uri="{FF2B5EF4-FFF2-40B4-BE49-F238E27FC236}">
                <a16:creationId xmlns:a16="http://schemas.microsoft.com/office/drawing/2014/main" id="{9A0ED6EA-1003-4DF2-9EEC-C61BC867BBE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4654" y="207059"/>
            <a:ext cx="6443882" cy="6443882"/>
          </a:xfrm>
          <a:prstGeom prst="rect">
            <a:avLst/>
          </a:prstGeom>
          <a:noFill/>
          <a:ln>
            <a:noFill/>
          </a:ln>
        </p:spPr>
      </p:pic>
      <p:sp>
        <p:nvSpPr>
          <p:cNvPr id="3" name="Rectangle 2">
            <a:extLst>
              <a:ext uri="{FF2B5EF4-FFF2-40B4-BE49-F238E27FC236}">
                <a16:creationId xmlns:a16="http://schemas.microsoft.com/office/drawing/2014/main" id="{D9FF9CF0-2892-4627-BDBA-534746D186C2}"/>
              </a:ext>
            </a:extLst>
          </p:cNvPr>
          <p:cNvSpPr/>
          <p:nvPr/>
        </p:nvSpPr>
        <p:spPr>
          <a:xfrm>
            <a:off x="6713573" y="238536"/>
            <a:ext cx="4959301" cy="2062103"/>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A, B and C are three corners of a square.</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What are the co-ordinates of the other corner? </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74C2286A-20B8-4672-BCB0-A267EB964AC0}"/>
              </a:ext>
            </a:extLst>
          </p:cNvPr>
          <p:cNvSpPr/>
          <p:nvPr/>
        </p:nvSpPr>
        <p:spPr>
          <a:xfrm rot="1582862">
            <a:off x="2538073" y="2158798"/>
            <a:ext cx="1393073" cy="13679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Oval 3">
            <a:extLst>
              <a:ext uri="{FF2B5EF4-FFF2-40B4-BE49-F238E27FC236}">
                <a16:creationId xmlns:a16="http://schemas.microsoft.com/office/drawing/2014/main" id="{3E7591BC-5108-4B83-8136-ACB7F23B5042}"/>
              </a:ext>
            </a:extLst>
          </p:cNvPr>
          <p:cNvSpPr/>
          <p:nvPr/>
        </p:nvSpPr>
        <p:spPr>
          <a:xfrm>
            <a:off x="3436936" y="3642475"/>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90D639BA-5704-4CDC-834B-97D62CEDC6B0}"/>
              </a:ext>
            </a:extLst>
          </p:cNvPr>
          <p:cNvSpPr/>
          <p:nvPr/>
        </p:nvSpPr>
        <p:spPr>
          <a:xfrm>
            <a:off x="10285648" y="1660248"/>
            <a:ext cx="1387226"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(4, 3)</a:t>
            </a:r>
          </a:p>
        </p:txBody>
      </p:sp>
      <p:grpSp>
        <p:nvGrpSpPr>
          <p:cNvPr id="13" name="Group 12">
            <a:extLst>
              <a:ext uri="{FF2B5EF4-FFF2-40B4-BE49-F238E27FC236}">
                <a16:creationId xmlns:a16="http://schemas.microsoft.com/office/drawing/2014/main" id="{7EA2ACB2-58D0-4E3A-8BC5-5A176C290BBE}"/>
              </a:ext>
            </a:extLst>
          </p:cNvPr>
          <p:cNvGrpSpPr/>
          <p:nvPr/>
        </p:nvGrpSpPr>
        <p:grpSpPr>
          <a:xfrm>
            <a:off x="2306692" y="1920530"/>
            <a:ext cx="674213" cy="1221255"/>
            <a:chOff x="2224804" y="1920530"/>
            <a:chExt cx="674213" cy="1221255"/>
          </a:xfrm>
        </p:grpSpPr>
        <p:cxnSp>
          <p:nvCxnSpPr>
            <p:cNvPr id="8" name="Straight Connector 7">
              <a:extLst>
                <a:ext uri="{FF2B5EF4-FFF2-40B4-BE49-F238E27FC236}">
                  <a16:creationId xmlns:a16="http://schemas.microsoft.com/office/drawing/2014/main" id="{5869A170-DD1A-4759-87EF-ED73DE00796F}"/>
                </a:ext>
              </a:extLst>
            </p:cNvPr>
            <p:cNvCxnSpPr>
              <a:cxnSpLocks/>
            </p:cNvCxnSpPr>
            <p:nvPr/>
          </p:nvCxnSpPr>
          <p:spPr>
            <a:xfrm>
              <a:off x="2224804" y="3141785"/>
              <a:ext cx="674213"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2B61FF1-D186-4B88-A53F-FBC599757190}"/>
                </a:ext>
              </a:extLst>
            </p:cNvPr>
            <p:cNvCxnSpPr>
              <a:cxnSpLocks/>
            </p:cNvCxnSpPr>
            <p:nvPr/>
          </p:nvCxnSpPr>
          <p:spPr>
            <a:xfrm>
              <a:off x="2858911" y="1920530"/>
              <a:ext cx="0" cy="12212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2EACEA4C-ED01-44EA-9655-9791D28BD8D5}"/>
              </a:ext>
            </a:extLst>
          </p:cNvPr>
          <p:cNvGrpSpPr/>
          <p:nvPr/>
        </p:nvGrpSpPr>
        <p:grpSpPr>
          <a:xfrm>
            <a:off x="3508366" y="2531157"/>
            <a:ext cx="674213" cy="1221255"/>
            <a:chOff x="2224804" y="1920530"/>
            <a:chExt cx="674213" cy="1221255"/>
          </a:xfrm>
        </p:grpSpPr>
        <p:cxnSp>
          <p:nvCxnSpPr>
            <p:cNvPr id="15" name="Straight Connector 14">
              <a:extLst>
                <a:ext uri="{FF2B5EF4-FFF2-40B4-BE49-F238E27FC236}">
                  <a16:creationId xmlns:a16="http://schemas.microsoft.com/office/drawing/2014/main" id="{8015E2E7-D4F0-4E20-A943-C732FB3113F7}"/>
                </a:ext>
              </a:extLst>
            </p:cNvPr>
            <p:cNvCxnSpPr>
              <a:cxnSpLocks/>
            </p:cNvCxnSpPr>
            <p:nvPr/>
          </p:nvCxnSpPr>
          <p:spPr>
            <a:xfrm>
              <a:off x="2224804" y="3141785"/>
              <a:ext cx="674213"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01F9AAC-9536-4E66-9EE5-2B98563ACEE4}"/>
                </a:ext>
              </a:extLst>
            </p:cNvPr>
            <p:cNvCxnSpPr>
              <a:cxnSpLocks/>
            </p:cNvCxnSpPr>
            <p:nvPr/>
          </p:nvCxnSpPr>
          <p:spPr>
            <a:xfrm>
              <a:off x="2858911" y="1920530"/>
              <a:ext cx="0" cy="12212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7EFE4702-CD09-4125-9363-1A3C0709C374}"/>
              </a:ext>
            </a:extLst>
          </p:cNvPr>
          <p:cNvGrpSpPr/>
          <p:nvPr/>
        </p:nvGrpSpPr>
        <p:grpSpPr>
          <a:xfrm rot="5400000">
            <a:off x="3194739" y="1634395"/>
            <a:ext cx="674213" cy="1221255"/>
            <a:chOff x="2224804" y="1920530"/>
            <a:chExt cx="674213" cy="1221255"/>
          </a:xfrm>
        </p:grpSpPr>
        <p:cxnSp>
          <p:nvCxnSpPr>
            <p:cNvPr id="18" name="Straight Connector 17">
              <a:extLst>
                <a:ext uri="{FF2B5EF4-FFF2-40B4-BE49-F238E27FC236}">
                  <a16:creationId xmlns:a16="http://schemas.microsoft.com/office/drawing/2014/main" id="{37E6F12E-CEF1-44FA-B1B6-00802A897EC9}"/>
                </a:ext>
              </a:extLst>
            </p:cNvPr>
            <p:cNvCxnSpPr>
              <a:cxnSpLocks/>
            </p:cNvCxnSpPr>
            <p:nvPr/>
          </p:nvCxnSpPr>
          <p:spPr>
            <a:xfrm>
              <a:off x="2224804" y="3141785"/>
              <a:ext cx="674213"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A502F45-335B-47CD-8547-7B0E08B35F65}"/>
                </a:ext>
              </a:extLst>
            </p:cNvPr>
            <p:cNvCxnSpPr>
              <a:cxnSpLocks/>
            </p:cNvCxnSpPr>
            <p:nvPr/>
          </p:nvCxnSpPr>
          <p:spPr>
            <a:xfrm>
              <a:off x="2858911" y="1920530"/>
              <a:ext cx="0" cy="12212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24B56817-5D36-4E92-BBA9-FDE1F0254D92}"/>
              </a:ext>
            </a:extLst>
          </p:cNvPr>
          <p:cNvGrpSpPr/>
          <p:nvPr/>
        </p:nvGrpSpPr>
        <p:grpSpPr>
          <a:xfrm rot="5400000">
            <a:off x="2580213" y="2845801"/>
            <a:ext cx="674213" cy="1221255"/>
            <a:chOff x="2224804" y="1920530"/>
            <a:chExt cx="674213" cy="1221255"/>
          </a:xfrm>
        </p:grpSpPr>
        <p:cxnSp>
          <p:nvCxnSpPr>
            <p:cNvPr id="21" name="Straight Connector 20">
              <a:extLst>
                <a:ext uri="{FF2B5EF4-FFF2-40B4-BE49-F238E27FC236}">
                  <a16:creationId xmlns:a16="http://schemas.microsoft.com/office/drawing/2014/main" id="{D722B351-DF0D-4D3D-8ECC-BC0DBE22BB6C}"/>
                </a:ext>
              </a:extLst>
            </p:cNvPr>
            <p:cNvCxnSpPr>
              <a:cxnSpLocks/>
            </p:cNvCxnSpPr>
            <p:nvPr/>
          </p:nvCxnSpPr>
          <p:spPr>
            <a:xfrm>
              <a:off x="2224804" y="3141785"/>
              <a:ext cx="674213"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9984A05-3015-4A97-9D55-9C5B3F31EC88}"/>
                </a:ext>
              </a:extLst>
            </p:cNvPr>
            <p:cNvCxnSpPr>
              <a:cxnSpLocks/>
            </p:cNvCxnSpPr>
            <p:nvPr/>
          </p:nvCxnSpPr>
          <p:spPr>
            <a:xfrm>
              <a:off x="2858911" y="1920530"/>
              <a:ext cx="0" cy="12212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4" name="Rectangle 23">
            <a:extLst>
              <a:ext uri="{FF2B5EF4-FFF2-40B4-BE49-F238E27FC236}">
                <a16:creationId xmlns:a16="http://schemas.microsoft.com/office/drawing/2014/main" id="{7CB527EB-E6E1-4617-98C6-D54E3F7572A0}"/>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71508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5"/>
                                        </p:tgtEl>
                                      </p:cBhvr>
                                    </p:animEffect>
                                    <p:set>
                                      <p:cBhvr>
                                        <p:cTn id="22" dur="1" fill="hold">
                                          <p:stCondLst>
                                            <p:cond delay="499"/>
                                          </p:stCondLst>
                                        </p:cTn>
                                        <p:tgtEl>
                                          <p:spTgt spid="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500"/>
                                        <p:tgtEl>
                                          <p:spTgt spid="14"/>
                                        </p:tgtEl>
                                      </p:cBhvr>
                                    </p:animEffect>
                                    <p:set>
                                      <p:cBhvr>
                                        <p:cTn id="40" dur="1" fill="hold">
                                          <p:stCondLst>
                                            <p:cond delay="499"/>
                                          </p:stCondLst>
                                        </p:cTn>
                                        <p:tgtEl>
                                          <p:spTgt spid="14"/>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17"/>
                                        </p:tgtEl>
                                      </p:cBhvr>
                                    </p:animEffect>
                                    <p:set>
                                      <p:cBhvr>
                                        <p:cTn id="55" dur="1" fill="hold">
                                          <p:stCondLst>
                                            <p:cond delay="499"/>
                                          </p:stCondLst>
                                        </p:cTn>
                                        <p:tgtEl>
                                          <p:spTgt spid="17"/>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20"/>
                                        </p:tgtEl>
                                      </p:cBhvr>
                                    </p:animEffect>
                                    <p:set>
                                      <p:cBhvr>
                                        <p:cTn id="58"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4" grpId="0" animBg="1"/>
      <p:bldP spid="6" grpId="0"/>
    </p:bld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app.doublestruck.eu/content/K2_REAS/HTML/Q/Q96B14_files/image001.jpg">
            <a:extLst>
              <a:ext uri="{FF2B5EF4-FFF2-40B4-BE49-F238E27FC236}">
                <a16:creationId xmlns:a16="http://schemas.microsoft.com/office/drawing/2014/main" id="{08D8F461-53FA-4A6B-B3A9-20F525B816BA}"/>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4654" y="207059"/>
            <a:ext cx="6443882" cy="6443882"/>
          </a:xfrm>
          <a:prstGeom prst="rect">
            <a:avLst/>
          </a:prstGeom>
          <a:noFill/>
          <a:ln>
            <a:noFill/>
          </a:ln>
        </p:spPr>
      </p:pic>
      <p:sp>
        <p:nvSpPr>
          <p:cNvPr id="7" name="Rectangle 6">
            <a:extLst>
              <a:ext uri="{FF2B5EF4-FFF2-40B4-BE49-F238E27FC236}">
                <a16:creationId xmlns:a16="http://schemas.microsoft.com/office/drawing/2014/main" id="{7BFC97A5-B888-4D5A-A353-BBA5DA16DA7B}"/>
              </a:ext>
            </a:extLst>
          </p:cNvPr>
          <p:cNvSpPr/>
          <p:nvPr/>
        </p:nvSpPr>
        <p:spPr>
          <a:xfrm>
            <a:off x="2292585" y="2307509"/>
            <a:ext cx="1393073" cy="13679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D30EF17A-A5F5-4219-B000-ED48A83B6C57}"/>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29496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1620000">
                                      <p:cBhvr>
                                        <p:cTn id="6" dur="2000" fill="hold"/>
                                        <p:tgtEl>
                                          <p:spTgt spid="4"/>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grpId="1" nodeType="clickEffect">
                                  <p:stCondLst>
                                    <p:cond delay="0"/>
                                  </p:stCondLst>
                                  <p:childTnLst>
                                    <p:animEffect transition="out" filter="fade">
                                      <p:cBhvr>
                                        <p:cTn id="15" dur="500"/>
                                        <p:tgtEl>
                                          <p:spTgt spid="7"/>
                                        </p:tgtEl>
                                      </p:cBhvr>
                                    </p:animEffect>
                                    <p:set>
                                      <p:cBhvr>
                                        <p:cTn id="16"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63BDA54-2181-4ED3-BD08-C67B3722E126}"/>
              </a:ext>
            </a:extLst>
          </p:cNvPr>
          <p:cNvSpPr/>
          <p:nvPr/>
        </p:nvSpPr>
        <p:spPr>
          <a:xfrm>
            <a:off x="56123" y="50000"/>
            <a:ext cx="3790950" cy="4031873"/>
          </a:xfrm>
          <a:prstGeom prst="rect">
            <a:avLst/>
          </a:prstGeom>
        </p:spPr>
        <p:txBody>
          <a:bodyPr wrap="square">
            <a:spAutoFit/>
          </a:bodyPr>
          <a:lstStyle/>
          <a:p>
            <a:pPr>
              <a:spcAft>
                <a:spcPts val="0"/>
              </a:spcAft>
            </a:pPr>
            <a:r>
              <a:rPr lang="en-GB" sz="3200" b="1" dirty="0">
                <a:latin typeface="Calibri" panose="020F0502020204030204" pitchFamily="34" charset="0"/>
                <a:ea typeface="Calibri" panose="020F0502020204030204" pitchFamily="34" charset="0"/>
                <a:cs typeface="Times New Roman" panose="02020603050405020304" pitchFamily="18" charset="0"/>
              </a:rPr>
              <a:t>Here is one side of a square drawn on a coordinate grid.</a:t>
            </a:r>
          </a:p>
          <a:p>
            <a:r>
              <a:rPr lang="en-GB" sz="3200" b="1" dirty="0">
                <a:latin typeface="Calibri" panose="020F0502020204030204" pitchFamily="34" charset="0"/>
                <a:ea typeface="Calibri" panose="020F0502020204030204" pitchFamily="34" charset="0"/>
                <a:cs typeface="Times New Roman" panose="02020603050405020304" pitchFamily="18" charset="0"/>
              </a:rPr>
              <a:t>The square has a vertex at (6, 1). Draw the other three sides of the square on the grid.</a:t>
            </a:r>
          </a:p>
        </p:txBody>
      </p:sp>
      <p:pic>
        <p:nvPicPr>
          <p:cNvPr id="3" name="Picture 2" descr="https://app.doublestruck.eu/content/K2_REAS/HTML/Q/Q10B14_files/image002.jpg">
            <a:extLst>
              <a:ext uri="{FF2B5EF4-FFF2-40B4-BE49-F238E27FC236}">
                <a16:creationId xmlns:a16="http://schemas.microsoft.com/office/drawing/2014/main" id="{161A9F40-C579-48E4-BC5E-538B161DFF0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311719" y="111469"/>
            <a:ext cx="7765981" cy="6501751"/>
          </a:xfrm>
          <a:prstGeom prst="rect">
            <a:avLst/>
          </a:prstGeom>
          <a:noFill/>
          <a:ln>
            <a:noFill/>
          </a:ln>
        </p:spPr>
      </p:pic>
      <p:sp>
        <p:nvSpPr>
          <p:cNvPr id="4" name="Rectangle 3">
            <a:extLst>
              <a:ext uri="{FF2B5EF4-FFF2-40B4-BE49-F238E27FC236}">
                <a16:creationId xmlns:a16="http://schemas.microsoft.com/office/drawing/2014/main" id="{8CAAB45C-C24A-48E3-AD5E-9FE5CAB0887F}"/>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grpSp>
        <p:nvGrpSpPr>
          <p:cNvPr id="5" name="Group 4">
            <a:extLst>
              <a:ext uri="{FF2B5EF4-FFF2-40B4-BE49-F238E27FC236}">
                <a16:creationId xmlns:a16="http://schemas.microsoft.com/office/drawing/2014/main" id="{B8CE0ED4-CC88-40A6-9D57-8CBFCD34ED3D}"/>
              </a:ext>
            </a:extLst>
          </p:cNvPr>
          <p:cNvGrpSpPr/>
          <p:nvPr/>
        </p:nvGrpSpPr>
        <p:grpSpPr>
          <a:xfrm>
            <a:off x="6959600" y="2313556"/>
            <a:ext cx="741990" cy="2309244"/>
            <a:chOff x="2951016" y="3108634"/>
            <a:chExt cx="2102224" cy="2131441"/>
          </a:xfrm>
        </p:grpSpPr>
        <p:cxnSp>
          <p:nvCxnSpPr>
            <p:cNvPr id="6" name="Straight Connector 5">
              <a:extLst>
                <a:ext uri="{FF2B5EF4-FFF2-40B4-BE49-F238E27FC236}">
                  <a16:creationId xmlns:a16="http://schemas.microsoft.com/office/drawing/2014/main" id="{956C2912-8581-4FAB-9E2F-D8ABF8FB459D}"/>
                </a:ext>
              </a:extLst>
            </p:cNvPr>
            <p:cNvCxnSpPr>
              <a:cxnSpLocks/>
            </p:cNvCxnSpPr>
            <p:nvPr/>
          </p:nvCxnSpPr>
          <p:spPr>
            <a:xfrm>
              <a:off x="2951016" y="5205437"/>
              <a:ext cx="2102224" cy="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3110AC1-373C-4AB5-B845-50626831B20B}"/>
                </a:ext>
              </a:extLst>
            </p:cNvPr>
            <p:cNvCxnSpPr>
              <a:cxnSpLocks/>
            </p:cNvCxnSpPr>
            <p:nvPr/>
          </p:nvCxnSpPr>
          <p:spPr>
            <a:xfrm>
              <a:off x="5053240" y="3108634"/>
              <a:ext cx="0" cy="213144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E34D0059-1200-4A94-A4E8-74ED5692A22B}"/>
              </a:ext>
            </a:extLst>
          </p:cNvPr>
          <p:cNvGrpSpPr/>
          <p:nvPr/>
        </p:nvGrpSpPr>
        <p:grpSpPr>
          <a:xfrm rot="5400000">
            <a:off x="7682939" y="3821742"/>
            <a:ext cx="741990" cy="2309244"/>
            <a:chOff x="2951016" y="3108634"/>
            <a:chExt cx="2102224" cy="2131441"/>
          </a:xfrm>
        </p:grpSpPr>
        <p:cxnSp>
          <p:nvCxnSpPr>
            <p:cNvPr id="9" name="Straight Connector 8">
              <a:extLst>
                <a:ext uri="{FF2B5EF4-FFF2-40B4-BE49-F238E27FC236}">
                  <a16:creationId xmlns:a16="http://schemas.microsoft.com/office/drawing/2014/main" id="{EB280CB4-C44C-4951-8D18-9D3BC41FAADC}"/>
                </a:ext>
              </a:extLst>
            </p:cNvPr>
            <p:cNvCxnSpPr>
              <a:cxnSpLocks/>
            </p:cNvCxnSpPr>
            <p:nvPr/>
          </p:nvCxnSpPr>
          <p:spPr>
            <a:xfrm>
              <a:off x="2951016" y="5205437"/>
              <a:ext cx="2102224" cy="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AB451EE-08CE-4931-A035-44E21E0913D5}"/>
                </a:ext>
              </a:extLst>
            </p:cNvPr>
            <p:cNvCxnSpPr>
              <a:cxnSpLocks/>
            </p:cNvCxnSpPr>
            <p:nvPr/>
          </p:nvCxnSpPr>
          <p:spPr>
            <a:xfrm>
              <a:off x="5053240" y="3108634"/>
              <a:ext cx="0" cy="213144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1" name="Oval 10">
            <a:extLst>
              <a:ext uri="{FF2B5EF4-FFF2-40B4-BE49-F238E27FC236}">
                <a16:creationId xmlns:a16="http://schemas.microsoft.com/office/drawing/2014/main" id="{36796BF8-1834-47EC-955A-62822318F7C1}"/>
              </a:ext>
            </a:extLst>
          </p:cNvPr>
          <p:cNvSpPr/>
          <p:nvPr/>
        </p:nvSpPr>
        <p:spPr>
          <a:xfrm>
            <a:off x="9095913" y="5235827"/>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 name="Group 14">
            <a:extLst>
              <a:ext uri="{FF2B5EF4-FFF2-40B4-BE49-F238E27FC236}">
                <a16:creationId xmlns:a16="http://schemas.microsoft.com/office/drawing/2014/main" id="{8DB5A6C3-A01F-4AF6-A494-BEBEB2B445E8}"/>
              </a:ext>
            </a:extLst>
          </p:cNvPr>
          <p:cNvGrpSpPr/>
          <p:nvPr/>
        </p:nvGrpSpPr>
        <p:grpSpPr>
          <a:xfrm>
            <a:off x="9238700" y="3068258"/>
            <a:ext cx="741990" cy="2309244"/>
            <a:chOff x="2951016" y="3108634"/>
            <a:chExt cx="2102224" cy="2131441"/>
          </a:xfrm>
        </p:grpSpPr>
        <p:cxnSp>
          <p:nvCxnSpPr>
            <p:cNvPr id="16" name="Straight Connector 15">
              <a:extLst>
                <a:ext uri="{FF2B5EF4-FFF2-40B4-BE49-F238E27FC236}">
                  <a16:creationId xmlns:a16="http://schemas.microsoft.com/office/drawing/2014/main" id="{6BE6281F-AC11-4FC1-98D4-932C66C889C7}"/>
                </a:ext>
              </a:extLst>
            </p:cNvPr>
            <p:cNvCxnSpPr>
              <a:cxnSpLocks/>
            </p:cNvCxnSpPr>
            <p:nvPr/>
          </p:nvCxnSpPr>
          <p:spPr>
            <a:xfrm>
              <a:off x="2951016" y="5205437"/>
              <a:ext cx="2102224" cy="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EB15259-1D02-43C7-9DD5-5B698CD768AA}"/>
                </a:ext>
              </a:extLst>
            </p:cNvPr>
            <p:cNvCxnSpPr>
              <a:cxnSpLocks/>
            </p:cNvCxnSpPr>
            <p:nvPr/>
          </p:nvCxnSpPr>
          <p:spPr>
            <a:xfrm>
              <a:off x="5053240" y="3108634"/>
              <a:ext cx="0" cy="213144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8" name="Oval 17">
            <a:extLst>
              <a:ext uri="{FF2B5EF4-FFF2-40B4-BE49-F238E27FC236}">
                <a16:creationId xmlns:a16="http://schemas.microsoft.com/office/drawing/2014/main" id="{CBDF3C22-2D4B-4345-B566-770EEF7C6492}"/>
              </a:ext>
            </a:extLst>
          </p:cNvPr>
          <p:cNvSpPr/>
          <p:nvPr/>
        </p:nvSpPr>
        <p:spPr>
          <a:xfrm>
            <a:off x="9868047" y="2956726"/>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lowchart: Process 18">
            <a:extLst>
              <a:ext uri="{FF2B5EF4-FFF2-40B4-BE49-F238E27FC236}">
                <a16:creationId xmlns:a16="http://schemas.microsoft.com/office/drawing/2014/main" id="{BFBC13A6-2AE5-4A26-84E5-216438D819EF}"/>
              </a:ext>
            </a:extLst>
          </p:cNvPr>
          <p:cNvSpPr/>
          <p:nvPr/>
        </p:nvSpPr>
        <p:spPr>
          <a:xfrm rot="1114816">
            <a:off x="7250256" y="2646265"/>
            <a:ext cx="2430283" cy="2375810"/>
          </a:xfrm>
          <a:prstGeom prst="flowChartProcess">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79209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5"/>
                                        </p:tgtEl>
                                      </p:cBhvr>
                                    </p:animEffect>
                                    <p:set>
                                      <p:cBhvr>
                                        <p:cTn id="32" dur="1" fill="hold">
                                          <p:stCondLst>
                                            <p:cond delay="499"/>
                                          </p:stCondLst>
                                        </p:cTn>
                                        <p:tgtEl>
                                          <p:spTgt spid="5"/>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500"/>
                                        <p:tgtEl>
                                          <p:spTgt spid="8"/>
                                        </p:tgtEl>
                                      </p:cBhvr>
                                    </p:animEffect>
                                    <p:set>
                                      <p:cBhvr>
                                        <p:cTn id="35" dur="1" fill="hold">
                                          <p:stCondLst>
                                            <p:cond delay="499"/>
                                          </p:stCondLst>
                                        </p:cTn>
                                        <p:tgtEl>
                                          <p:spTgt spid="8"/>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500"/>
                                        <p:tgtEl>
                                          <p:spTgt spid="15"/>
                                        </p:tgtEl>
                                      </p:cBhvr>
                                    </p:animEffect>
                                    <p:set>
                                      <p:cBhvr>
                                        <p:cTn id="38" dur="1" fill="hold">
                                          <p:stCondLst>
                                            <p:cond delay="499"/>
                                          </p:stCondLst>
                                        </p:cTn>
                                        <p:tgtEl>
                                          <p:spTgt spid="15"/>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8" grpId="0" animBg="1"/>
      <p:bldP spid="19" grpId="0" animBg="1"/>
    </p:bld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app.doublestruck.eu/content/K2_REAS/HTML/Q/Q03Y4B28_files/image001.jpg">
            <a:extLst>
              <a:ext uri="{FF2B5EF4-FFF2-40B4-BE49-F238E27FC236}">
                <a16:creationId xmlns:a16="http://schemas.microsoft.com/office/drawing/2014/main" id="{F55EAC9D-6F82-453A-BD77-EA844F4FAB48}"/>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18052" y="357878"/>
            <a:ext cx="6096000" cy="6142244"/>
          </a:xfrm>
          <a:prstGeom prst="rect">
            <a:avLst/>
          </a:prstGeom>
          <a:noFill/>
          <a:ln>
            <a:noFill/>
          </a:ln>
        </p:spPr>
      </p:pic>
      <p:sp>
        <p:nvSpPr>
          <p:cNvPr id="25" name="Rectangle 24">
            <a:extLst>
              <a:ext uri="{FF2B5EF4-FFF2-40B4-BE49-F238E27FC236}">
                <a16:creationId xmlns:a16="http://schemas.microsoft.com/office/drawing/2014/main" id="{C24F6315-0459-457A-B7C6-3CD6A675047E}"/>
              </a:ext>
            </a:extLst>
          </p:cNvPr>
          <p:cNvSpPr/>
          <p:nvPr/>
        </p:nvSpPr>
        <p:spPr>
          <a:xfrm rot="18912632">
            <a:off x="1805131" y="2449924"/>
            <a:ext cx="2978862" cy="19918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7D2E8B0F-99FA-41FB-B8CA-59F196D23B32}"/>
              </a:ext>
            </a:extLst>
          </p:cNvPr>
          <p:cNvSpPr/>
          <p:nvPr/>
        </p:nvSpPr>
        <p:spPr>
          <a:xfrm>
            <a:off x="6271072" y="50000"/>
            <a:ext cx="5777948" cy="2062103"/>
          </a:xfrm>
          <a:prstGeom prst="rect">
            <a:avLst/>
          </a:prstGeom>
        </p:spPr>
        <p:txBody>
          <a:bodyPr wrap="square">
            <a:spAutoFit/>
          </a:bodyPr>
          <a:lstStyle/>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A, B and C are three corners of a rectangle.</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en-US" sz="3200" b="1" dirty="0">
                <a:latin typeface="Calibri" panose="020F0502020204030204" pitchFamily="34" charset="0"/>
                <a:ea typeface="Times New Roman" panose="02020603050405020304" pitchFamily="18" charset="0"/>
                <a:cs typeface="Times New Roman" panose="02020603050405020304" pitchFamily="18" charset="0"/>
              </a:rPr>
              <a:t>What are the coordinates of the fourth corner?</a:t>
            </a:r>
            <a:endParaRPr lang="en-GB" sz="3200" b="1" dirty="0">
              <a:latin typeface="Calibri" panose="020F0502020204030204" pitchFamily="34" charset="0"/>
              <a:ea typeface="Times New Roman" panose="02020603050405020304" pitchFamily="18" charset="0"/>
              <a:cs typeface="Times New Roman" panose="02020603050405020304" pitchFamily="18" charset="0"/>
            </a:endParaRPr>
          </a:p>
        </p:txBody>
      </p:sp>
      <p:grpSp>
        <p:nvGrpSpPr>
          <p:cNvPr id="8" name="Group 7">
            <a:extLst>
              <a:ext uri="{FF2B5EF4-FFF2-40B4-BE49-F238E27FC236}">
                <a16:creationId xmlns:a16="http://schemas.microsoft.com/office/drawing/2014/main" id="{8E74439D-9082-4931-BD92-6FA536D94D64}"/>
              </a:ext>
            </a:extLst>
          </p:cNvPr>
          <p:cNvGrpSpPr/>
          <p:nvPr/>
        </p:nvGrpSpPr>
        <p:grpSpPr>
          <a:xfrm>
            <a:off x="1548813" y="3788071"/>
            <a:ext cx="1402203" cy="1452004"/>
            <a:chOff x="1548813" y="3788071"/>
            <a:chExt cx="1402203" cy="1452004"/>
          </a:xfrm>
        </p:grpSpPr>
        <p:cxnSp>
          <p:nvCxnSpPr>
            <p:cNvPr id="5" name="Straight Connector 4">
              <a:extLst>
                <a:ext uri="{FF2B5EF4-FFF2-40B4-BE49-F238E27FC236}">
                  <a16:creationId xmlns:a16="http://schemas.microsoft.com/office/drawing/2014/main" id="{A01311D1-FE9A-4016-95FD-745287CF58D7}"/>
                </a:ext>
              </a:extLst>
            </p:cNvPr>
            <p:cNvCxnSpPr>
              <a:cxnSpLocks/>
            </p:cNvCxnSpPr>
            <p:nvPr/>
          </p:nvCxnSpPr>
          <p:spPr>
            <a:xfrm>
              <a:off x="1548813" y="3788071"/>
              <a:ext cx="0" cy="145200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C3AB887-4C4B-46F7-9596-99A5684D602A}"/>
                </a:ext>
              </a:extLst>
            </p:cNvPr>
            <p:cNvCxnSpPr>
              <a:cxnSpLocks/>
            </p:cNvCxnSpPr>
            <p:nvPr/>
          </p:nvCxnSpPr>
          <p:spPr>
            <a:xfrm rot="5400000">
              <a:off x="2253646" y="4505356"/>
              <a:ext cx="0" cy="139474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587F1B39-E6EB-4DF2-BD67-7976A3A2E4B7}"/>
              </a:ext>
            </a:extLst>
          </p:cNvPr>
          <p:cNvGrpSpPr/>
          <p:nvPr/>
        </p:nvGrpSpPr>
        <p:grpSpPr>
          <a:xfrm>
            <a:off x="3651037" y="1693979"/>
            <a:ext cx="1402203" cy="1452004"/>
            <a:chOff x="1548813" y="3788071"/>
            <a:chExt cx="1402203" cy="1452004"/>
          </a:xfrm>
        </p:grpSpPr>
        <p:cxnSp>
          <p:nvCxnSpPr>
            <p:cNvPr id="10" name="Straight Connector 9">
              <a:extLst>
                <a:ext uri="{FF2B5EF4-FFF2-40B4-BE49-F238E27FC236}">
                  <a16:creationId xmlns:a16="http://schemas.microsoft.com/office/drawing/2014/main" id="{8893DEA7-4C46-446F-8C93-5F5E57F0FA47}"/>
                </a:ext>
              </a:extLst>
            </p:cNvPr>
            <p:cNvCxnSpPr>
              <a:cxnSpLocks/>
            </p:cNvCxnSpPr>
            <p:nvPr/>
          </p:nvCxnSpPr>
          <p:spPr>
            <a:xfrm>
              <a:off x="1548813" y="3788071"/>
              <a:ext cx="0" cy="145200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6CD0B84-42D2-4354-9655-184669B02030}"/>
                </a:ext>
              </a:extLst>
            </p:cNvPr>
            <p:cNvCxnSpPr>
              <a:cxnSpLocks/>
            </p:cNvCxnSpPr>
            <p:nvPr/>
          </p:nvCxnSpPr>
          <p:spPr>
            <a:xfrm rot="5400000">
              <a:off x="2253646" y="4505356"/>
              <a:ext cx="0" cy="139474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2" name="Oval 11">
            <a:extLst>
              <a:ext uri="{FF2B5EF4-FFF2-40B4-BE49-F238E27FC236}">
                <a16:creationId xmlns:a16="http://schemas.microsoft.com/office/drawing/2014/main" id="{90F37310-38C0-4809-8046-22875DF5A277}"/>
              </a:ext>
            </a:extLst>
          </p:cNvPr>
          <p:cNvSpPr/>
          <p:nvPr/>
        </p:nvSpPr>
        <p:spPr>
          <a:xfrm>
            <a:off x="3524947" y="1579792"/>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0" name="Group 19">
            <a:extLst>
              <a:ext uri="{FF2B5EF4-FFF2-40B4-BE49-F238E27FC236}">
                <a16:creationId xmlns:a16="http://schemas.microsoft.com/office/drawing/2014/main" id="{2BFDECF5-B088-481F-B488-2A36650C17B3}"/>
              </a:ext>
            </a:extLst>
          </p:cNvPr>
          <p:cNvGrpSpPr/>
          <p:nvPr/>
        </p:nvGrpSpPr>
        <p:grpSpPr>
          <a:xfrm>
            <a:off x="2951016" y="3108634"/>
            <a:ext cx="2102224" cy="2131441"/>
            <a:chOff x="2951016" y="3108634"/>
            <a:chExt cx="2102224" cy="2131441"/>
          </a:xfrm>
        </p:grpSpPr>
        <p:cxnSp>
          <p:nvCxnSpPr>
            <p:cNvPr id="14" name="Straight Connector 13">
              <a:extLst>
                <a:ext uri="{FF2B5EF4-FFF2-40B4-BE49-F238E27FC236}">
                  <a16:creationId xmlns:a16="http://schemas.microsoft.com/office/drawing/2014/main" id="{A6104F5C-6BD1-4146-84F2-E56E62C946C4}"/>
                </a:ext>
              </a:extLst>
            </p:cNvPr>
            <p:cNvCxnSpPr>
              <a:cxnSpLocks/>
            </p:cNvCxnSpPr>
            <p:nvPr/>
          </p:nvCxnSpPr>
          <p:spPr>
            <a:xfrm>
              <a:off x="2951016" y="5205437"/>
              <a:ext cx="2102224" cy="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8272256-88C3-47A7-8700-11DAA7FC7611}"/>
                </a:ext>
              </a:extLst>
            </p:cNvPr>
            <p:cNvCxnSpPr>
              <a:cxnSpLocks/>
            </p:cNvCxnSpPr>
            <p:nvPr/>
          </p:nvCxnSpPr>
          <p:spPr>
            <a:xfrm>
              <a:off x="5053240" y="3108634"/>
              <a:ext cx="0" cy="213144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EA04024A-1E1C-4AD9-A727-22F89808D5C9}"/>
              </a:ext>
            </a:extLst>
          </p:cNvPr>
          <p:cNvGrpSpPr/>
          <p:nvPr/>
        </p:nvGrpSpPr>
        <p:grpSpPr>
          <a:xfrm>
            <a:off x="1535366" y="1652561"/>
            <a:ext cx="2102224" cy="2131441"/>
            <a:chOff x="2951016" y="3108634"/>
            <a:chExt cx="2102224" cy="2131441"/>
          </a:xfrm>
        </p:grpSpPr>
        <p:cxnSp>
          <p:nvCxnSpPr>
            <p:cNvPr id="22" name="Straight Connector 21">
              <a:extLst>
                <a:ext uri="{FF2B5EF4-FFF2-40B4-BE49-F238E27FC236}">
                  <a16:creationId xmlns:a16="http://schemas.microsoft.com/office/drawing/2014/main" id="{849A2B44-0635-4BC6-BCDC-424509A35B54}"/>
                </a:ext>
              </a:extLst>
            </p:cNvPr>
            <p:cNvCxnSpPr>
              <a:cxnSpLocks/>
            </p:cNvCxnSpPr>
            <p:nvPr/>
          </p:nvCxnSpPr>
          <p:spPr>
            <a:xfrm>
              <a:off x="2951016" y="5205437"/>
              <a:ext cx="2102224" cy="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AA59C98-8D33-46B1-8CA3-CD620A2C8622}"/>
                </a:ext>
              </a:extLst>
            </p:cNvPr>
            <p:cNvCxnSpPr>
              <a:cxnSpLocks/>
            </p:cNvCxnSpPr>
            <p:nvPr/>
          </p:nvCxnSpPr>
          <p:spPr>
            <a:xfrm>
              <a:off x="5053240" y="3108634"/>
              <a:ext cx="0" cy="213144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4" name="Rectangle 23">
            <a:extLst>
              <a:ext uri="{FF2B5EF4-FFF2-40B4-BE49-F238E27FC236}">
                <a16:creationId xmlns:a16="http://schemas.microsoft.com/office/drawing/2014/main" id="{3AC796A2-B168-4B0E-8602-6FE9CA90E269}"/>
              </a:ext>
            </a:extLst>
          </p:cNvPr>
          <p:cNvSpPr/>
          <p:nvPr/>
        </p:nvSpPr>
        <p:spPr>
          <a:xfrm>
            <a:off x="8934891" y="1652561"/>
            <a:ext cx="1400794"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(4, 6)</a:t>
            </a:r>
          </a:p>
        </p:txBody>
      </p:sp>
      <p:sp>
        <p:nvSpPr>
          <p:cNvPr id="19" name="Rectangle 18">
            <a:extLst>
              <a:ext uri="{FF2B5EF4-FFF2-40B4-BE49-F238E27FC236}">
                <a16:creationId xmlns:a16="http://schemas.microsoft.com/office/drawing/2014/main" id="{22186A51-BE2E-4F5A-B8E5-724C8555B693}"/>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2797615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8"/>
                                        </p:tgtEl>
                                      </p:cBhvr>
                                    </p:animEffect>
                                    <p:set>
                                      <p:cBhvr>
                                        <p:cTn id="22" dur="1" fill="hold">
                                          <p:stCondLst>
                                            <p:cond delay="499"/>
                                          </p:stCondLst>
                                        </p:cTn>
                                        <p:tgtEl>
                                          <p:spTgt spid="8"/>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9"/>
                                        </p:tgtEl>
                                      </p:cBhvr>
                                    </p:animEffect>
                                    <p:set>
                                      <p:cBhvr>
                                        <p:cTn id="25" dur="1" fill="hold">
                                          <p:stCondLst>
                                            <p:cond delay="499"/>
                                          </p:stCondLst>
                                        </p:cTn>
                                        <p:tgtEl>
                                          <p:spTgt spid="9"/>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nodeType="clickEffect">
                                  <p:stCondLst>
                                    <p:cond delay="0"/>
                                  </p:stCondLst>
                                  <p:childTnLst>
                                    <p:animEffect transition="out" filter="fade">
                                      <p:cBhvr>
                                        <p:cTn id="39" dur="500"/>
                                        <p:tgtEl>
                                          <p:spTgt spid="20"/>
                                        </p:tgtEl>
                                      </p:cBhvr>
                                    </p:animEffect>
                                    <p:set>
                                      <p:cBhvr>
                                        <p:cTn id="40" dur="1" fill="hold">
                                          <p:stCondLst>
                                            <p:cond delay="499"/>
                                          </p:stCondLst>
                                        </p:cTn>
                                        <p:tgtEl>
                                          <p:spTgt spid="20"/>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21"/>
                                        </p:tgtEl>
                                      </p:cBhvr>
                                    </p:animEffect>
                                    <p:set>
                                      <p:cBhvr>
                                        <p:cTn id="43" dur="1" fill="hold">
                                          <p:stCondLst>
                                            <p:cond delay="499"/>
                                          </p:stCondLst>
                                        </p:cTn>
                                        <p:tgtEl>
                                          <p:spTgt spid="21"/>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grpId="1" nodeType="clickEffect">
                                  <p:stCondLst>
                                    <p:cond delay="0"/>
                                  </p:stCondLst>
                                  <p:childTnLst>
                                    <p:animEffect transition="out" filter="fade">
                                      <p:cBhvr>
                                        <p:cTn id="52" dur="500"/>
                                        <p:tgtEl>
                                          <p:spTgt spid="25"/>
                                        </p:tgtEl>
                                      </p:cBhvr>
                                    </p:animEffect>
                                    <p:set>
                                      <p:cBhvr>
                                        <p:cTn id="53" dur="1" fill="hold">
                                          <p:stCondLst>
                                            <p:cond delay="499"/>
                                          </p:stCondLst>
                                        </p:cTn>
                                        <p:tgtEl>
                                          <p:spTgt spid="25"/>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12" grpId="0" animBg="1"/>
      <p:bldP spid="24" grpId="0"/>
    </p:bld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app.doublestruck.eu/content/K2_REAS/HTML/Q/Q03Y4B28_files/image001.jpg">
            <a:extLst>
              <a:ext uri="{FF2B5EF4-FFF2-40B4-BE49-F238E27FC236}">
                <a16:creationId xmlns:a16="http://schemas.microsoft.com/office/drawing/2014/main" id="{AE6EDE51-4BD5-4CAC-BFED-5EDF3C31ECF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18052" y="357878"/>
            <a:ext cx="6096000" cy="6142244"/>
          </a:xfrm>
          <a:prstGeom prst="rect">
            <a:avLst/>
          </a:prstGeom>
          <a:noFill/>
          <a:ln>
            <a:noFill/>
          </a:ln>
        </p:spPr>
      </p:pic>
      <p:sp>
        <p:nvSpPr>
          <p:cNvPr id="5" name="Rectangle 4">
            <a:extLst>
              <a:ext uri="{FF2B5EF4-FFF2-40B4-BE49-F238E27FC236}">
                <a16:creationId xmlns:a16="http://schemas.microsoft.com/office/drawing/2014/main" id="{4C776C5D-D4C4-4148-BB36-96D0D1C81247}"/>
              </a:ext>
            </a:extLst>
          </p:cNvPr>
          <p:cNvSpPr/>
          <p:nvPr/>
        </p:nvSpPr>
        <p:spPr>
          <a:xfrm>
            <a:off x="1805131" y="2421788"/>
            <a:ext cx="2978862" cy="19918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6AA63FF2-6E75-4A65-9B61-C25DF674AE77}"/>
              </a:ext>
            </a:extLst>
          </p:cNvPr>
          <p:cNvSpPr/>
          <p:nvPr/>
        </p:nvSpPr>
        <p:spPr>
          <a:xfrm>
            <a:off x="4671350" y="2310256"/>
            <a:ext cx="225286" cy="2230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2A9A2292-DC9B-4719-B5B3-42F5BD588844}"/>
              </a:ext>
            </a:extLst>
          </p:cNvPr>
          <p:cNvSpPr/>
          <p:nvPr/>
        </p:nvSpPr>
        <p:spPr>
          <a:xfrm>
            <a:off x="6928346" y="2785377"/>
            <a:ext cx="2510979" cy="584775"/>
          </a:xfrm>
          <a:prstGeom prst="rect">
            <a:avLst/>
          </a:prstGeom>
        </p:spPr>
        <p:txBody>
          <a:bodyPr wrap="square">
            <a:spAutoFit/>
          </a:bodyPr>
          <a:lstStyle/>
          <a:p>
            <a:pPr>
              <a:spcAft>
                <a:spcPts val="0"/>
              </a:spcAft>
            </a:pPr>
            <a:r>
              <a:rPr lang="en-GB" sz="32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(4, 6)</a:t>
            </a:r>
          </a:p>
        </p:txBody>
      </p:sp>
      <p:sp>
        <p:nvSpPr>
          <p:cNvPr id="8" name="Rectangle 7">
            <a:extLst>
              <a:ext uri="{FF2B5EF4-FFF2-40B4-BE49-F238E27FC236}">
                <a16:creationId xmlns:a16="http://schemas.microsoft.com/office/drawing/2014/main" id="{58F51859-B8AB-4281-A6E2-87E2ECDD529E}"/>
              </a:ext>
            </a:extLst>
          </p:cNvPr>
          <p:cNvSpPr/>
          <p:nvPr/>
        </p:nvSpPr>
        <p:spPr>
          <a:xfrm>
            <a:off x="56559" y="51518"/>
            <a:ext cx="12079318" cy="6756482"/>
          </a:xfrm>
          <a:prstGeom prst="rect">
            <a:avLst/>
          </a:prstGeom>
          <a:noFill/>
          <a:ln w="1047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2449481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700000">
                                      <p:cBhvr>
                                        <p:cTn id="6" dur="2000" fill="hold"/>
                                        <p:tgtEl>
                                          <p:spTgt spid="4"/>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5"/>
                                        </p:tgtEl>
                                      </p:cBhvr>
                                    </p:animEffect>
                                    <p:set>
                                      <p:cBhvr>
                                        <p:cTn id="21" dur="1" fill="hold">
                                          <p:stCondLst>
                                            <p:cond delay="499"/>
                                          </p:stCondLst>
                                        </p:cTn>
                                        <p:tgtEl>
                                          <p:spTgt spid="5"/>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892</TotalTime>
  <Words>8385</Words>
  <Application>Microsoft Office PowerPoint</Application>
  <PresentationFormat>Widescreen</PresentationFormat>
  <Paragraphs>1464</Paragraphs>
  <Slides>246</Slides>
  <Notes>216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246</vt:i4>
      </vt:variant>
    </vt:vector>
  </HeadingPairs>
  <TitlesOfParts>
    <vt:vector size="252" baseType="lpstr">
      <vt:lpstr>MS Mincho</vt:lpstr>
      <vt:lpstr>Arial</vt:lpstr>
      <vt:lpstr>Arial Black</vt:lpstr>
      <vt:lpstr>Calibri</vt:lpstr>
      <vt:lpstr>Calibri Light</vt:lpstr>
      <vt:lpstr>Office Theme</vt:lpstr>
      <vt:lpstr>Recognise that angles are measured in degrees and estimate their size</vt:lpstr>
      <vt:lpstr>PowerPoint Presentation</vt:lpstr>
      <vt:lpstr>PowerPoint Presentation</vt:lpstr>
      <vt:lpstr>Find missing angles on a straight line</vt:lpstr>
      <vt:lpstr>PowerPoint Presentation</vt:lpstr>
      <vt:lpstr>PowerPoint Presentation</vt:lpstr>
      <vt:lpstr>PowerPoint Presentation</vt:lpstr>
      <vt:lpstr>PowerPoint Presentation</vt:lpstr>
      <vt:lpstr>Find missing angles on a point</vt:lpstr>
      <vt:lpstr>PowerPoint Presentation</vt:lpstr>
      <vt:lpstr>PowerPoint Presentation</vt:lpstr>
      <vt:lpstr>PowerPoint Presentation</vt:lpstr>
      <vt:lpstr>Recognise angles in turns</vt:lpstr>
      <vt:lpstr>PowerPoint Presentation</vt:lpstr>
      <vt:lpstr>PowerPoint Presentation</vt:lpstr>
      <vt:lpstr>PowerPoint Presentation</vt:lpstr>
      <vt:lpstr>PowerPoint Presentation</vt:lpstr>
      <vt:lpstr>PowerPoint Presentation</vt:lpstr>
      <vt:lpstr>Apply knowledge that angles in a triangle always total 180 degrees</vt:lpstr>
      <vt:lpstr>PowerPoint Presentation</vt:lpstr>
      <vt:lpstr>PowerPoint Presentation</vt:lpstr>
      <vt:lpstr>PowerPoint Presentation</vt:lpstr>
      <vt:lpstr>PowerPoint Presentation</vt:lpstr>
      <vt:lpstr>PowerPoint Presentation</vt:lpstr>
      <vt:lpstr>PowerPoint Presentation</vt:lpstr>
      <vt:lpstr>Recognise isosceles triangles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Recognise equilateral triangles</vt:lpstr>
      <vt:lpstr>PowerPoint Presentation</vt:lpstr>
      <vt:lpstr>PowerPoint Presentation</vt:lpstr>
      <vt:lpstr>PowerPoint Presentation</vt:lpstr>
      <vt:lpstr>PowerPoint Presentation</vt:lpstr>
      <vt:lpstr>PowerPoint Presentation</vt:lpstr>
      <vt:lpstr>PowerPoint Presentation</vt:lpstr>
      <vt:lpstr>Recognise parallel and perpendicular lines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Measure angles and lines</vt:lpstr>
      <vt:lpstr>PowerPoint Presentation</vt:lpstr>
      <vt:lpstr>PowerPoint Presentation</vt:lpstr>
      <vt:lpstr>PowerPoint Presentation</vt:lpstr>
      <vt:lpstr>PowerPoint Presentation</vt:lpstr>
      <vt:lpstr>PowerPoint Presentation</vt:lpstr>
      <vt:lpstr>Identify different types of quadrilateral from descriptions</vt:lpstr>
      <vt:lpstr>PowerPoint Presentation</vt:lpstr>
      <vt:lpstr>PowerPoint Presentation</vt:lpstr>
      <vt:lpstr>PowerPoint Presentation</vt:lpstr>
      <vt:lpstr>PowerPoint Presentation</vt:lpstr>
      <vt:lpstr>PowerPoint Presentation</vt:lpstr>
      <vt:lpstr>Rotate shapes mentally</vt:lpstr>
      <vt:lpstr>PowerPoint Presentation</vt:lpstr>
      <vt:lpstr>PowerPoint Presentation</vt:lpstr>
      <vt:lpstr>PowerPoint Presentation</vt:lpstr>
      <vt:lpstr>Make 2D shapes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Recognise angles in 2D shapes</vt:lpstr>
      <vt:lpstr>PowerPoint Presentation</vt:lpstr>
      <vt:lpstr>PowerPoint Presentation</vt:lpstr>
      <vt:lpstr>PowerPoint Presentation</vt:lpstr>
      <vt:lpstr>Recognise angles and parallel lines in 2D shapes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Recognise angles, parallel lines and symmetry in 2D shapes</vt:lpstr>
      <vt:lpstr>PowerPoint Presentation</vt:lpstr>
      <vt:lpstr>PowerPoint Presentation</vt:lpstr>
      <vt:lpstr>PowerPoint Presentation</vt:lpstr>
      <vt:lpstr>PowerPoint Presentation</vt:lpstr>
      <vt:lpstr>Identify faces, edges and vertices in different 3D shapes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Identify 3D shapes from their description</vt:lpstr>
      <vt:lpstr>PowerPoint Presentation</vt:lpstr>
      <vt:lpstr>PowerPoint Presentation</vt:lpstr>
      <vt:lpstr>PowerPoint Presentation</vt:lpstr>
      <vt:lpstr>PowerPoint Presentation</vt:lpstr>
      <vt:lpstr>Identify nets of 3D shapes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Identify the base or lid of a cube or cuboid</vt:lpstr>
      <vt:lpstr>PowerPoint Presentation</vt:lpstr>
      <vt:lpstr>PowerPoint Presentation</vt:lpstr>
      <vt:lpstr>PowerPoint Presentation</vt:lpstr>
      <vt:lpstr>PowerPoint Presentation</vt:lpstr>
      <vt:lpstr>Find volume by counting cubes</vt:lpstr>
      <vt:lpstr>PowerPoint Presentation</vt:lpstr>
      <vt:lpstr>PowerPoint Presentation</vt:lpstr>
      <vt:lpstr>PowerPoint Presentation</vt:lpstr>
      <vt:lpstr>PowerPoint Presentation</vt:lpstr>
      <vt:lpstr>Draw the reflection of a shape in a vertical mirror line on a squared grid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Draw the reflection of a shape in a vertical mirror line on different grids</vt:lpstr>
      <vt:lpstr>PowerPoint Presentation</vt:lpstr>
      <vt:lpstr>PowerPoint Presentation</vt:lpstr>
      <vt:lpstr>PowerPoint Presentation</vt:lpstr>
      <vt:lpstr>PowerPoint Presentation</vt:lpstr>
      <vt:lpstr>PowerPoint Presentation</vt:lpstr>
      <vt:lpstr>PowerPoint Presentation</vt:lpstr>
      <vt:lpstr>Draw the reflection of a shape in a horizontal mirror line</vt:lpstr>
      <vt:lpstr>PowerPoint Presentation</vt:lpstr>
      <vt:lpstr>PowerPoint Presentation</vt:lpstr>
      <vt:lpstr>PowerPoint Presentation</vt:lpstr>
      <vt:lpstr>PowerPoint Presentation</vt:lpstr>
      <vt:lpstr>Shade squares to make a design symmetrical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Draw the reflection of a shape in a diagonal mirror line</vt:lpstr>
      <vt:lpstr>PowerPoint Presentation</vt:lpstr>
      <vt:lpstr>PowerPoint Presentation</vt:lpstr>
      <vt:lpstr>PowerPoint Presentation</vt:lpstr>
      <vt:lpstr>PowerPoint Presentation</vt:lpstr>
      <vt:lpstr>PowerPoint Presentation</vt:lpstr>
      <vt:lpstr>PowerPoint Presentation</vt:lpstr>
      <vt:lpstr>Translate a shape</vt:lpstr>
      <vt:lpstr>PowerPoint Presentation</vt:lpstr>
      <vt:lpstr>PowerPoint Presentation</vt:lpstr>
      <vt:lpstr>PowerPoint Presentation</vt:lpstr>
      <vt:lpstr>PowerPoint Presentation</vt:lpstr>
      <vt:lpstr>PowerPoint Presentation</vt:lpstr>
      <vt:lpstr>Translate a shape on a simple co-ordinate grid</vt:lpstr>
      <vt:lpstr>PowerPoint Presentation</vt:lpstr>
      <vt:lpstr>PowerPoint Presentation</vt:lpstr>
      <vt:lpstr>PowerPoint Presentation</vt:lpstr>
      <vt:lpstr>PowerPoint Presentation</vt:lpstr>
      <vt:lpstr>Calculate co-ordinates on a simple co-ordinate grid using knowledge of the properties of squares and rectangles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Calculate co-ordinates on a simple co-ordinate grid using knowledge of the properties of shapes</vt:lpstr>
      <vt:lpstr>PowerPoint Presentation</vt:lpstr>
      <vt:lpstr>PowerPoint Presentation</vt:lpstr>
      <vt:lpstr>PowerPoint Presentation</vt:lpstr>
      <vt:lpstr>PowerPoint Presentation</vt:lpstr>
      <vt:lpstr>Calculate and plot the co-ordinates of tilted squares or rectangles on a simple co-ordinate grid</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Recognise that angles are measured in degrees and estimate their size</dc:title>
  <dc:creator>Simon Rigelsford</dc:creator>
  <cp:lastModifiedBy>Simon Rigelsford</cp:lastModifiedBy>
  <cp:revision>46</cp:revision>
  <dcterms:created xsi:type="dcterms:W3CDTF">2020-04-09T01:32:00Z</dcterms:created>
  <dcterms:modified xsi:type="dcterms:W3CDTF">2020-08-26T02:57:36Z</dcterms:modified>
</cp:coreProperties>
</file>