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3"/>
  </p:notesMasterIdLst>
  <p:sldIdLst>
    <p:sldId id="779" r:id="rId2"/>
    <p:sldId id="961" r:id="rId3"/>
    <p:sldId id="962" r:id="rId4"/>
    <p:sldId id="963" r:id="rId5"/>
    <p:sldId id="964" r:id="rId6"/>
    <p:sldId id="965" r:id="rId7"/>
    <p:sldId id="966" r:id="rId8"/>
    <p:sldId id="967" r:id="rId9"/>
    <p:sldId id="298" r:id="rId10"/>
    <p:sldId id="968" r:id="rId11"/>
    <p:sldId id="969" r:id="rId12"/>
    <p:sldId id="1137" r:id="rId13"/>
    <p:sldId id="1188" r:id="rId14"/>
    <p:sldId id="299" r:id="rId15"/>
    <p:sldId id="1189" r:id="rId16"/>
    <p:sldId id="1170" r:id="rId17"/>
    <p:sldId id="1190" r:id="rId18"/>
    <p:sldId id="351" r:id="rId19"/>
    <p:sldId id="1191" r:id="rId20"/>
    <p:sldId id="1192" r:id="rId21"/>
    <p:sldId id="1193" r:id="rId22"/>
    <p:sldId id="1194" r:id="rId23"/>
    <p:sldId id="366" r:id="rId24"/>
    <p:sldId id="1110" r:id="rId25"/>
    <p:sldId id="1167" r:id="rId26"/>
    <p:sldId id="1195" r:id="rId27"/>
    <p:sldId id="1196" r:id="rId28"/>
    <p:sldId id="1197" r:id="rId29"/>
    <p:sldId id="769" r:id="rId30"/>
    <p:sldId id="381" r:id="rId31"/>
    <p:sldId id="507" r:id="rId32"/>
    <p:sldId id="526" r:id="rId33"/>
    <p:sldId id="1198" r:id="rId34"/>
    <p:sldId id="958" r:id="rId35"/>
    <p:sldId id="805" r:id="rId36"/>
    <p:sldId id="448" r:id="rId37"/>
    <p:sldId id="771" r:id="rId38"/>
    <p:sldId id="427" r:id="rId39"/>
    <p:sldId id="1199" r:id="rId40"/>
    <p:sldId id="1200" r:id="rId41"/>
    <p:sldId id="1168" r:id="rId42"/>
    <p:sldId id="755" r:id="rId43"/>
    <p:sldId id="1201" r:id="rId44"/>
    <p:sldId id="1202" r:id="rId45"/>
    <p:sldId id="1203" r:id="rId46"/>
    <p:sldId id="1144" r:id="rId47"/>
    <p:sldId id="1204" r:id="rId48"/>
    <p:sldId id="1159" r:id="rId49"/>
    <p:sldId id="780" r:id="rId50"/>
    <p:sldId id="1205" r:id="rId51"/>
    <p:sldId id="1206" r:id="rId52"/>
    <p:sldId id="1207" r:id="rId53"/>
    <p:sldId id="1208" r:id="rId54"/>
    <p:sldId id="783" r:id="rId55"/>
    <p:sldId id="1209" r:id="rId56"/>
    <p:sldId id="1210" r:id="rId57"/>
    <p:sldId id="1171" r:id="rId58"/>
    <p:sldId id="1211" r:id="rId59"/>
    <p:sldId id="1212" r:id="rId60"/>
    <p:sldId id="785" r:id="rId61"/>
    <p:sldId id="1213" r:id="rId62"/>
    <p:sldId id="1214" r:id="rId63"/>
    <p:sldId id="1215" r:id="rId64"/>
    <p:sldId id="786" r:id="rId65"/>
    <p:sldId id="1119" r:id="rId66"/>
    <p:sldId id="1216" r:id="rId67"/>
    <p:sldId id="343" r:id="rId68"/>
    <p:sldId id="1217" r:id="rId69"/>
    <p:sldId id="1218" r:id="rId70"/>
    <p:sldId id="1219" r:id="rId71"/>
    <p:sldId id="1114" r:id="rId72"/>
    <p:sldId id="757" r:id="rId73"/>
    <p:sldId id="1220" r:id="rId74"/>
    <p:sldId id="1221" r:id="rId75"/>
    <p:sldId id="1142" r:id="rId76"/>
    <p:sldId id="1222" r:id="rId77"/>
    <p:sldId id="1223" r:id="rId78"/>
    <p:sldId id="1087" r:id="rId79"/>
    <p:sldId id="1224" r:id="rId80"/>
    <p:sldId id="1225" r:id="rId81"/>
    <p:sldId id="789" r:id="rId82"/>
    <p:sldId id="1226" r:id="rId83"/>
    <p:sldId id="1112" r:id="rId84"/>
    <p:sldId id="1227" r:id="rId85"/>
    <p:sldId id="1228" r:id="rId86"/>
    <p:sldId id="1113" r:id="rId87"/>
    <p:sldId id="1229" r:id="rId88"/>
    <p:sldId id="1230" r:id="rId89"/>
    <p:sldId id="1231" r:id="rId90"/>
    <p:sldId id="1232" r:id="rId91"/>
    <p:sldId id="796" r:id="rId92"/>
    <p:sldId id="1233" r:id="rId93"/>
    <p:sldId id="1235" r:id="rId94"/>
    <p:sldId id="1234" r:id="rId95"/>
    <p:sldId id="357" r:id="rId96"/>
    <p:sldId id="1236" r:id="rId97"/>
    <p:sldId id="1237" r:id="rId98"/>
    <p:sldId id="959" r:id="rId99"/>
    <p:sldId id="1238" r:id="rId100"/>
    <p:sldId id="1239" r:id="rId101"/>
    <p:sldId id="1240" r:id="rId10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94" autoAdjust="0"/>
  </p:normalViewPr>
  <p:slideViewPr>
    <p:cSldViewPr snapToGrid="0">
      <p:cViewPr>
        <p:scale>
          <a:sx n="57" d="100"/>
          <a:sy n="57" d="100"/>
        </p:scale>
        <p:origin x="34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53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BE921-D8B4-4F22-859D-E19269AC352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1D1B9-1AE3-44CD-90B2-41A8C4DE4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521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 2005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800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729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P83 2015 Level 6 Paper A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189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P114 2013 Level 6 Paper B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555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375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P195 2014 Level 6 Paper A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360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P289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551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P341 2001 Paper 2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955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P110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1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P116 2004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709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P315 2001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409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P221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347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P262 2012 Level 6 Paper B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753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P4 20011 Level 6 Paper A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6786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P79 2015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3559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P343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7440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P182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6362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6045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192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P258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4083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936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4762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455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2006 Paper 1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1119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2011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8359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2014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6375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2247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8985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0466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658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7522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P349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151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1166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P260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5353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P39 2013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0401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2620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P88 2006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6147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P150 2002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2628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P163 2007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9676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P215 2015 Level 6 Paper B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5016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8760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3920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P85 2012 Level 6 Paper A Q10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7214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P126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8431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P347 2012 Level 6 Paper A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4349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4533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P264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74369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4295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5952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89933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P139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15618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P102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93924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559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29353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0923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P219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5653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31507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24937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44630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P353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67384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P143 2015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03515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P171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28281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P225 2012 Paper 2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5708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P269 2001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4248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P355 2011 Paper 1 Q23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24616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P356 2011 Paper 1 Q23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89124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P98 2007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63938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36315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P135 2009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70274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48889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97728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P179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128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P230 2014 Level 6 Paper A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85146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P291 2013 Level 6 Paper A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23580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P45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47160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9491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3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11582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18377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P59 2000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91267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34105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P132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59126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P331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53760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P211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76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DFDCE-B291-4036-816F-C4946879A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F0AD93-4464-4F88-A45E-03E30B841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264F5-2C38-42B3-830F-37CF30F03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105DC-AA7F-40A2-813D-AF8B3FFCE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5CC6B-50EE-4CDA-B3A4-CD4052145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4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1E2CD-4B74-4FDD-9074-E08FA6FA2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88AE4-A2F7-4D2C-BA5A-131FF3A05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32C3C-6A95-49B1-8967-B3B9266ED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1AF1A-1BF0-40C9-8606-A22338C7B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35AAF-4C5D-4113-ADAE-BEA3AA575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311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56FA2-DC26-47ED-B934-2975C4E92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66EDD-29B1-4A27-94D0-BB91C8853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85008-65A9-4B24-AACD-F404E8AD0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37D97-2905-4797-A3D2-D4F2A159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5214E-01B1-49E5-8ABF-023BFA3B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088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4C85C-30EE-484A-8C46-CC9E8BBEC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09F76-8EFA-4CDC-BE5B-5806AAF268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B05217-3AE9-4CE8-931D-F22112FEE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0D511A-FAFE-429D-A022-C3B02A760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6E8047-EC02-4047-82BA-D9635D92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A8E90-69C3-47C0-A105-02D6CD9DC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43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75F73-5418-4A38-9C9B-EC4C39082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77232-56E1-412F-8B3C-BC9DF3818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C05903-2BA9-405B-85AA-22BB08248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9F8F11-4F7B-47C9-B668-114589E4DD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351D2D-D3DE-4AE1-A9BF-9C6DB27825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6E2C5B-5EC3-4E36-9A27-DAB63521D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8743C9-0107-4F5D-B039-7FA74DF38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1AA513-B05D-4BBA-9FA7-5B08BDF4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415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E895C-DEA1-44F5-A4A3-D2645C7D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EB1FD7-0582-4145-8885-5B318FB8F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CB1F15-5B0D-482C-92D3-0FAE65AE5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646D7-AB30-4844-B1FE-77697A23F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04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7630FF-92E4-4880-B3AA-40A57C8CF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484E7F-AB54-41FA-8C6D-4FC07A88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BAF6F-D771-42BE-9278-51D321CD2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720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4BD9E-8CD5-45C3-8895-E907D6E5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F9FE2-CB34-45EA-862E-5650EE277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8BC1D-1086-4141-8EB9-F879FF72F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998E7-7C40-4813-8A91-CD3BF96AB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16734-9281-4F1F-9356-3D9688508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920180-D223-400E-9E67-76EF98EB7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861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F9981-9389-48A9-8F24-04AF86E36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98962E-5DD3-4CE6-A32F-8D9BD55369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663C4-FBC8-44B4-B5AA-30D2B5E466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88880-BE1E-4E13-97D7-E94B674FE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473FB-4A09-4798-8206-937DB52CE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3A52C-F074-403C-8505-24C5BF232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94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D10A-9954-4908-B20A-F5128B177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57693E-8763-47BB-B113-84D8298A8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E1120-15BD-45B3-AED7-F4F21543C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5DC42-A441-4DB8-8A3B-3D3182A56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22EBF-C8F7-4E97-A7AE-A79BBF344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46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6E281B-1F5A-4CE7-87CC-3A9ED4863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E3B8CA-B59F-4046-A0A8-2BD5D874A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00641-EB8C-4793-AC11-F150A9D43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62DA4-AF5F-48D6-A658-0F838D54D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F9C66-0B3D-47F8-8A8C-FB6D9200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412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D1D3FE-C0F2-4418-A57E-EF2065661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3B91A-CD0D-4900-A03C-02EA75C47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8AE1D-C2B0-4126-B421-569C04F54F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B1D67-8058-453C-B3CF-E6F49715D9AE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A14B4-E377-43A0-82BF-B0CF5E9315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2A06E-ACC5-438A-A677-D75DDC686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9A42D-0A09-47DF-93DA-483F256A55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98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3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3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40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2A678-E857-441F-9765-0E9106C0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Apply knowledge of angles with isosceles triangles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66AA6-C6EE-4E4F-B2CF-A0A32D0FE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160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BAF821-FF3E-409F-9EDD-33A00A08B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05" y="3252559"/>
            <a:ext cx="10299037" cy="32191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9A6B6D-7D3F-4E96-8CAA-892D98756839}"/>
              </a:ext>
            </a:extLst>
          </p:cNvPr>
          <p:cNvSpPr/>
          <p:nvPr/>
        </p:nvSpPr>
        <p:spPr>
          <a:xfrm>
            <a:off x="103032" y="51516"/>
            <a:ext cx="104190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an isosceles triangle. Calculate the size of angle x.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293491-6C2D-4F6D-B218-BFD34C5B3032}"/>
              </a:ext>
            </a:extLst>
          </p:cNvPr>
          <p:cNvSpPr/>
          <p:nvPr/>
        </p:nvSpPr>
        <p:spPr>
          <a:xfrm>
            <a:off x="652248" y="848603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7C03F-FAE2-4D7F-AA4C-476F25D91364}"/>
              </a:ext>
            </a:extLst>
          </p:cNvPr>
          <p:cNvSpPr/>
          <p:nvPr/>
        </p:nvSpPr>
        <p:spPr>
          <a:xfrm>
            <a:off x="652247" y="1371823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D830F0-4F85-4F61-857F-7416DB7C36F3}"/>
              </a:ext>
            </a:extLst>
          </p:cNvPr>
          <p:cNvSpPr/>
          <p:nvPr/>
        </p:nvSpPr>
        <p:spPr>
          <a:xfrm>
            <a:off x="652246" y="1963861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- 110° = 70°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3319BC-CD53-48B8-A16B-6392EBA1BAC2}"/>
              </a:ext>
            </a:extLst>
          </p:cNvPr>
          <p:cNvSpPr/>
          <p:nvPr/>
        </p:nvSpPr>
        <p:spPr>
          <a:xfrm>
            <a:off x="652246" y="2460962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 ÷ 2 = 35°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4AFAF6-1AC9-4BC3-847D-B9622DE9337A}"/>
              </a:ext>
            </a:extLst>
          </p:cNvPr>
          <p:cNvSpPr/>
          <p:nvPr/>
        </p:nvSpPr>
        <p:spPr>
          <a:xfrm>
            <a:off x="652245" y="3012519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35°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957DB0-FA8A-407E-852E-FE07BB993C00}"/>
              </a:ext>
            </a:extLst>
          </p:cNvPr>
          <p:cNvSpPr/>
          <p:nvPr/>
        </p:nvSpPr>
        <p:spPr>
          <a:xfrm>
            <a:off x="2459721" y="5557192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1A576A-D224-4032-A619-53EE4ABC6FEE}"/>
              </a:ext>
            </a:extLst>
          </p:cNvPr>
          <p:cNvSpPr/>
          <p:nvPr/>
        </p:nvSpPr>
        <p:spPr>
          <a:xfrm>
            <a:off x="8606974" y="5557191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01E0AA-E567-4E04-A317-99DB184110F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34235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E3DEE-C466-4B4A-B7D8-0A3785345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98" y="3158782"/>
            <a:ext cx="10156090" cy="34946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7B91CC-E1F3-47EF-A714-CA8C1AFA71BF}"/>
              </a:ext>
            </a:extLst>
          </p:cNvPr>
          <p:cNvSpPr/>
          <p:nvPr/>
        </p:nvSpPr>
        <p:spPr>
          <a:xfrm>
            <a:off x="103032" y="51516"/>
            <a:ext cx="107474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shaded isosceles triangle is drawn inside a rectangle.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size of angle a.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FDA9C5-4825-4563-AA82-2A21BC823E95}"/>
              </a:ext>
            </a:extLst>
          </p:cNvPr>
          <p:cNvSpPr/>
          <p:nvPr/>
        </p:nvSpPr>
        <p:spPr>
          <a:xfrm>
            <a:off x="6668864" y="5896428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38°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D97E3-7726-4294-82AD-BF9691E19D5D}"/>
              </a:ext>
            </a:extLst>
          </p:cNvPr>
          <p:cNvSpPr/>
          <p:nvPr/>
        </p:nvSpPr>
        <p:spPr>
          <a:xfrm>
            <a:off x="1000592" y="1104076"/>
            <a:ext cx="8245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B2D2C-9089-4E17-A4CF-831D1CE65C8B}"/>
              </a:ext>
            </a:extLst>
          </p:cNvPr>
          <p:cNvSpPr/>
          <p:nvPr/>
        </p:nvSpPr>
        <p:spPr>
          <a:xfrm>
            <a:off x="1000592" y="1667769"/>
            <a:ext cx="5095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- 38° - 38° = 104°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69076-0C73-4516-840D-6F3F1E8D7E22}"/>
              </a:ext>
            </a:extLst>
          </p:cNvPr>
          <p:cNvSpPr/>
          <p:nvPr/>
        </p:nvSpPr>
        <p:spPr>
          <a:xfrm>
            <a:off x="986970" y="2190728"/>
            <a:ext cx="5095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104°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C5CFEE-8F36-4BEA-BF8F-D8AC28EAD80A}"/>
              </a:ext>
            </a:extLst>
          </p:cNvPr>
          <p:cNvSpPr/>
          <p:nvPr/>
        </p:nvSpPr>
        <p:spPr>
          <a:xfrm>
            <a:off x="5202920" y="4582941"/>
            <a:ext cx="14881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104°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FE6522-6CDD-4DBD-B3EA-1D65ECEBA0D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00450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0E9A8E-89DC-4376-B2F3-2FC141C81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76" y="1077218"/>
            <a:ext cx="9664505" cy="44636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0DDDA1F-8B9F-4D40-B62B-0DAAA5A4B735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Anna has four different triangles. Complete the table to show the size of the angles in each triangle.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7450F1-2CCC-4C62-B979-E1C49E783523}"/>
              </a:ext>
            </a:extLst>
          </p:cNvPr>
          <p:cNvSpPr/>
          <p:nvPr/>
        </p:nvSpPr>
        <p:spPr>
          <a:xfrm>
            <a:off x="245846" y="5519172"/>
            <a:ext cx="6605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9076CA-0015-494B-8CF0-37CE33E9B638}"/>
              </a:ext>
            </a:extLst>
          </p:cNvPr>
          <p:cNvSpPr/>
          <p:nvPr/>
        </p:nvSpPr>
        <p:spPr>
          <a:xfrm>
            <a:off x="245846" y="6042392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7F5F2C-E533-4D9E-8936-2F44F388A46C}"/>
              </a:ext>
            </a:extLst>
          </p:cNvPr>
          <p:cNvSpPr/>
          <p:nvPr/>
        </p:nvSpPr>
        <p:spPr>
          <a:xfrm>
            <a:off x="6009692" y="1926822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45°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2EF4AE-4D2A-473B-9293-B755A43018DA}"/>
              </a:ext>
            </a:extLst>
          </p:cNvPr>
          <p:cNvSpPr/>
          <p:nvPr/>
        </p:nvSpPr>
        <p:spPr>
          <a:xfrm>
            <a:off x="8141018" y="1926822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45°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42E42C-CD66-450F-83D6-FF410188AC8D}"/>
              </a:ext>
            </a:extLst>
          </p:cNvPr>
          <p:cNvSpPr/>
          <p:nvPr/>
        </p:nvSpPr>
        <p:spPr>
          <a:xfrm>
            <a:off x="6009691" y="2836913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76E815-1117-4C91-844D-A774D6F33745}"/>
              </a:ext>
            </a:extLst>
          </p:cNvPr>
          <p:cNvSpPr/>
          <p:nvPr/>
        </p:nvSpPr>
        <p:spPr>
          <a:xfrm>
            <a:off x="8141017" y="2836913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10°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D29280-80B1-4159-86D9-2976CA6404F3}"/>
              </a:ext>
            </a:extLst>
          </p:cNvPr>
          <p:cNvSpPr/>
          <p:nvPr/>
        </p:nvSpPr>
        <p:spPr>
          <a:xfrm>
            <a:off x="6009690" y="3747004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C81DA7-AFB2-4C98-963F-7F305652FF0D}"/>
              </a:ext>
            </a:extLst>
          </p:cNvPr>
          <p:cNvSpPr/>
          <p:nvPr/>
        </p:nvSpPr>
        <p:spPr>
          <a:xfrm>
            <a:off x="8141017" y="3747004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40°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7FA61E-71B2-4CE6-9B22-CEBA1F81F4B8}"/>
              </a:ext>
            </a:extLst>
          </p:cNvPr>
          <p:cNvSpPr/>
          <p:nvPr/>
        </p:nvSpPr>
        <p:spPr>
          <a:xfrm>
            <a:off x="8141017" y="5602274"/>
            <a:ext cx="3989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- 70° = 110°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FA5500-4DFB-4AD6-8397-32255ABB7482}"/>
              </a:ext>
            </a:extLst>
          </p:cNvPr>
          <p:cNvSpPr/>
          <p:nvPr/>
        </p:nvSpPr>
        <p:spPr>
          <a:xfrm>
            <a:off x="8141017" y="6094834"/>
            <a:ext cx="33450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110° ÷ 2 = 55°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51D02E-4B36-44D8-AD7A-4931A24EB680}"/>
              </a:ext>
            </a:extLst>
          </p:cNvPr>
          <p:cNvSpPr/>
          <p:nvPr/>
        </p:nvSpPr>
        <p:spPr>
          <a:xfrm>
            <a:off x="6009689" y="4688695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6C9E34-8BA4-42EF-BD81-D259364EFF26}"/>
              </a:ext>
            </a:extLst>
          </p:cNvPr>
          <p:cNvSpPr/>
          <p:nvPr/>
        </p:nvSpPr>
        <p:spPr>
          <a:xfrm>
            <a:off x="8141016" y="4688695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5E7925-D46D-4219-8D31-D1262D1A9E3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BB303A-EA6A-43E6-AB19-4BB372EFD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264" y="2594640"/>
            <a:ext cx="10298268" cy="39195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E7BBF8-A6BE-4489-B968-049B778B7B5C}"/>
              </a:ext>
            </a:extLst>
          </p:cNvPr>
          <p:cNvSpPr/>
          <p:nvPr/>
        </p:nvSpPr>
        <p:spPr>
          <a:xfrm>
            <a:off x="103032" y="51516"/>
            <a:ext cx="118228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an isosceles triangle and a square on a straight line. Calculate angle a.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72B2C4-EC23-467F-A217-97406D9E6DFC}"/>
              </a:ext>
            </a:extLst>
          </p:cNvPr>
          <p:cNvSpPr/>
          <p:nvPr/>
        </p:nvSpPr>
        <p:spPr>
          <a:xfrm>
            <a:off x="116653" y="1077218"/>
            <a:ext cx="54147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square are 90°.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02DC39-C5CE-4BD1-AF88-4F1850F988D2}"/>
              </a:ext>
            </a:extLst>
          </p:cNvPr>
          <p:cNvSpPr/>
          <p:nvPr/>
        </p:nvSpPr>
        <p:spPr>
          <a:xfrm>
            <a:off x="6794849" y="5664200"/>
            <a:ext cx="1515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B14AED-0A9A-4026-8377-8C05933A6617}"/>
              </a:ext>
            </a:extLst>
          </p:cNvPr>
          <p:cNvSpPr/>
          <p:nvPr/>
        </p:nvSpPr>
        <p:spPr>
          <a:xfrm>
            <a:off x="116653" y="1574319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EECF30-523C-49F1-9F35-B6E1B96660E5}"/>
              </a:ext>
            </a:extLst>
          </p:cNvPr>
          <p:cNvSpPr/>
          <p:nvPr/>
        </p:nvSpPr>
        <p:spPr>
          <a:xfrm>
            <a:off x="116652" y="2097539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AB828-9739-44DB-83BC-20F2F475A4B0}"/>
              </a:ext>
            </a:extLst>
          </p:cNvPr>
          <p:cNvSpPr/>
          <p:nvPr/>
        </p:nvSpPr>
        <p:spPr>
          <a:xfrm>
            <a:off x="7866743" y="1600438"/>
            <a:ext cx="3687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- 34° = 146°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3E04E-36EE-4EE4-8507-93491E23A9D6}"/>
              </a:ext>
            </a:extLst>
          </p:cNvPr>
          <p:cNvSpPr/>
          <p:nvPr/>
        </p:nvSpPr>
        <p:spPr>
          <a:xfrm>
            <a:off x="7866743" y="2097539"/>
            <a:ext cx="3687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146° ÷ 2 = 73°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A3695E-E09F-4A31-B932-C7EA83A314FC}"/>
              </a:ext>
            </a:extLst>
          </p:cNvPr>
          <p:cNvSpPr/>
          <p:nvPr/>
        </p:nvSpPr>
        <p:spPr>
          <a:xfrm>
            <a:off x="3809549" y="5664200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73°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5BA984-8C7F-4C46-949F-3AC13681BCD5}"/>
              </a:ext>
            </a:extLst>
          </p:cNvPr>
          <p:cNvSpPr/>
          <p:nvPr/>
        </p:nvSpPr>
        <p:spPr>
          <a:xfrm>
            <a:off x="5529492" y="5664200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73°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02053-9846-4708-AFE8-99F87C16FC60}"/>
              </a:ext>
            </a:extLst>
          </p:cNvPr>
          <p:cNvSpPr/>
          <p:nvPr/>
        </p:nvSpPr>
        <p:spPr>
          <a:xfrm>
            <a:off x="116654" y="2686132"/>
            <a:ext cx="3982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D8798B-B19E-475B-BF0E-95C37E69C0DD}"/>
              </a:ext>
            </a:extLst>
          </p:cNvPr>
          <p:cNvSpPr/>
          <p:nvPr/>
        </p:nvSpPr>
        <p:spPr>
          <a:xfrm>
            <a:off x="278968" y="3714283"/>
            <a:ext cx="51793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- 90° - 73° = 17°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103164-73A1-4791-853C-B40D258BB44D}"/>
              </a:ext>
            </a:extLst>
          </p:cNvPr>
          <p:cNvSpPr/>
          <p:nvPr/>
        </p:nvSpPr>
        <p:spPr>
          <a:xfrm>
            <a:off x="5785090" y="3975893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17°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7C3C68-DF6B-4AB3-893E-3B95FD1D3698}"/>
              </a:ext>
            </a:extLst>
          </p:cNvPr>
          <p:cNvSpPr/>
          <p:nvPr/>
        </p:nvSpPr>
        <p:spPr>
          <a:xfrm>
            <a:off x="278968" y="4237242"/>
            <a:ext cx="5165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17°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C2CCD3-9FBC-4E72-BD79-FA39A26CD43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58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DC6A88-A29E-4A13-94D4-E5073E1DF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2641"/>
            <a:ext cx="5963403" cy="6312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5321BF-232D-488C-9037-9E2C27F81996}"/>
              </a:ext>
            </a:extLst>
          </p:cNvPr>
          <p:cNvSpPr/>
          <p:nvPr/>
        </p:nvSpPr>
        <p:spPr>
          <a:xfrm>
            <a:off x="56123" y="51753"/>
            <a:ext cx="10121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shape has been made from two isosceles triangles.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size of angle p?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865C2C-C1DE-41F4-9B0E-83E4512CC7B2}"/>
              </a:ext>
            </a:extLst>
          </p:cNvPr>
          <p:cNvSpPr/>
          <p:nvPr/>
        </p:nvSpPr>
        <p:spPr>
          <a:xfrm>
            <a:off x="347447" y="1088249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58B9DA-72E8-48A2-944A-2D88EBF4477F}"/>
              </a:ext>
            </a:extLst>
          </p:cNvPr>
          <p:cNvSpPr/>
          <p:nvPr/>
        </p:nvSpPr>
        <p:spPr>
          <a:xfrm>
            <a:off x="10224864" y="5383020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87FBED-3644-4EEE-9A62-F46D503817C2}"/>
              </a:ext>
            </a:extLst>
          </p:cNvPr>
          <p:cNvSpPr/>
          <p:nvPr/>
        </p:nvSpPr>
        <p:spPr>
          <a:xfrm>
            <a:off x="10853815" y="4736689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6CA84-7CC6-40C2-A9C1-B39A9F5D698B}"/>
              </a:ext>
            </a:extLst>
          </p:cNvPr>
          <p:cNvSpPr/>
          <p:nvPr/>
        </p:nvSpPr>
        <p:spPr>
          <a:xfrm>
            <a:off x="347447" y="1611469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1A43D3-DC91-4638-AB21-C2D7901DBECA}"/>
              </a:ext>
            </a:extLst>
          </p:cNvPr>
          <p:cNvSpPr/>
          <p:nvPr/>
        </p:nvSpPr>
        <p:spPr>
          <a:xfrm>
            <a:off x="347447" y="2134689"/>
            <a:ext cx="56159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- 35° - 35° = 110°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943032-CF7B-4CB7-BE28-69A762E9DADD}"/>
              </a:ext>
            </a:extLst>
          </p:cNvPr>
          <p:cNvSpPr/>
          <p:nvPr/>
        </p:nvSpPr>
        <p:spPr>
          <a:xfrm>
            <a:off x="8650065" y="3771044"/>
            <a:ext cx="1408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B386DF-A6BA-4C04-B234-0C42EF2B627C}"/>
              </a:ext>
            </a:extLst>
          </p:cNvPr>
          <p:cNvSpPr/>
          <p:nvPr/>
        </p:nvSpPr>
        <p:spPr>
          <a:xfrm>
            <a:off x="9745894" y="3215036"/>
            <a:ext cx="1408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E382BB-2EE4-4FBC-9D6F-61C31F2304EF}"/>
              </a:ext>
            </a:extLst>
          </p:cNvPr>
          <p:cNvSpPr/>
          <p:nvPr/>
        </p:nvSpPr>
        <p:spPr>
          <a:xfrm>
            <a:off x="347447" y="2645343"/>
            <a:ext cx="7077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around a point add up to 360°.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BB990F-1D6E-488F-ABA8-7E604BAF6F70}"/>
              </a:ext>
            </a:extLst>
          </p:cNvPr>
          <p:cNvSpPr/>
          <p:nvPr/>
        </p:nvSpPr>
        <p:spPr>
          <a:xfrm>
            <a:off x="347447" y="3155997"/>
            <a:ext cx="56159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360° - 110° - 110° = 140°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111D0C-DB0E-4C8C-A2C5-D891C5601FA5}"/>
              </a:ext>
            </a:extLst>
          </p:cNvPr>
          <p:cNvSpPr/>
          <p:nvPr/>
        </p:nvSpPr>
        <p:spPr>
          <a:xfrm>
            <a:off x="347447" y="3671684"/>
            <a:ext cx="2032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p = 140°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D6A03F-7459-4064-995A-0C43B342731E}"/>
              </a:ext>
            </a:extLst>
          </p:cNvPr>
          <p:cNvSpPr/>
          <p:nvPr/>
        </p:nvSpPr>
        <p:spPr>
          <a:xfrm>
            <a:off x="8521029" y="2568705"/>
            <a:ext cx="1408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37511F-D84E-4CBA-A851-B4C146BD6CB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73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EA6C9D8-4278-486E-8C7C-CC39982A5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9" y="50000"/>
            <a:ext cx="5352951" cy="67120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0C9C7C-3269-4580-980B-94B9829EC690}"/>
              </a:ext>
            </a:extLst>
          </p:cNvPr>
          <p:cNvSpPr/>
          <p:nvPr/>
        </p:nvSpPr>
        <p:spPr>
          <a:xfrm>
            <a:off x="5633551" y="168607"/>
            <a:ext cx="1551020" cy="978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3E4DA4-FC01-4031-BD45-B20E3C569E9E}"/>
              </a:ext>
            </a:extLst>
          </p:cNvPr>
          <p:cNvSpPr/>
          <p:nvPr/>
        </p:nvSpPr>
        <p:spPr>
          <a:xfrm>
            <a:off x="1815718" y="51516"/>
            <a:ext cx="94236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three identical isosceles triangles.</a:t>
            </a:r>
            <a:r>
              <a:rPr lang="en-GB" sz="32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sizes of angles </a:t>
            </a:r>
            <a:r>
              <a:rPr lang="en-GB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and </a:t>
            </a:r>
            <a:r>
              <a:rPr lang="en-GB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EAA837-3720-4D12-BE4E-D1675FDAD1F7}"/>
              </a:ext>
            </a:extLst>
          </p:cNvPr>
          <p:cNvSpPr/>
          <p:nvPr/>
        </p:nvSpPr>
        <p:spPr>
          <a:xfrm>
            <a:off x="642837" y="4325210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40°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F73462-0826-4AE4-A4AB-C73C38F91AFF}"/>
              </a:ext>
            </a:extLst>
          </p:cNvPr>
          <p:cNvSpPr/>
          <p:nvPr/>
        </p:nvSpPr>
        <p:spPr>
          <a:xfrm>
            <a:off x="1137578" y="1090336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40°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D81EE2-53B6-40B7-9445-99BB0763EB98}"/>
              </a:ext>
            </a:extLst>
          </p:cNvPr>
          <p:cNvSpPr/>
          <p:nvPr/>
        </p:nvSpPr>
        <p:spPr>
          <a:xfrm>
            <a:off x="4672704" y="1116566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5C91B7-A117-4D12-A92A-EF3C9B7E393B}"/>
              </a:ext>
            </a:extLst>
          </p:cNvPr>
          <p:cNvSpPr/>
          <p:nvPr/>
        </p:nvSpPr>
        <p:spPr>
          <a:xfrm>
            <a:off x="4672704" y="1639786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F434D1-5BA2-4B3F-AB31-EDC11EF084ED}"/>
              </a:ext>
            </a:extLst>
          </p:cNvPr>
          <p:cNvSpPr/>
          <p:nvPr/>
        </p:nvSpPr>
        <p:spPr>
          <a:xfrm>
            <a:off x="6095999" y="2163006"/>
            <a:ext cx="4934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- 40° = 140°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E3E8EB-D48C-4BA0-A9D6-1EA56D4E1136}"/>
              </a:ext>
            </a:extLst>
          </p:cNvPr>
          <p:cNvSpPr/>
          <p:nvPr/>
        </p:nvSpPr>
        <p:spPr>
          <a:xfrm>
            <a:off x="6095999" y="2655566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140° ÷ 2 = 70°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9831F7-1346-4E67-B5FE-9AFCB66EE624}"/>
              </a:ext>
            </a:extLst>
          </p:cNvPr>
          <p:cNvSpPr/>
          <p:nvPr/>
        </p:nvSpPr>
        <p:spPr>
          <a:xfrm>
            <a:off x="3448098" y="2917176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AB5D8-49AC-4EE7-B2C4-369105E53D2B}"/>
              </a:ext>
            </a:extLst>
          </p:cNvPr>
          <p:cNvSpPr/>
          <p:nvPr/>
        </p:nvSpPr>
        <p:spPr>
          <a:xfrm>
            <a:off x="2832679" y="3183644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C40CF8-782C-439B-8EBD-D3B883A8E025}"/>
              </a:ext>
            </a:extLst>
          </p:cNvPr>
          <p:cNvSpPr/>
          <p:nvPr/>
        </p:nvSpPr>
        <p:spPr>
          <a:xfrm>
            <a:off x="2582653" y="2686226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442B6E-D5A4-4773-B588-4C41A02B7703}"/>
              </a:ext>
            </a:extLst>
          </p:cNvPr>
          <p:cNvSpPr/>
          <p:nvPr/>
        </p:nvSpPr>
        <p:spPr>
          <a:xfrm>
            <a:off x="1718602" y="3197694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0D94D3-119F-4E8E-8858-67CDD9CF73A2}"/>
              </a:ext>
            </a:extLst>
          </p:cNvPr>
          <p:cNvSpPr/>
          <p:nvPr/>
        </p:nvSpPr>
        <p:spPr>
          <a:xfrm>
            <a:off x="3096331" y="433527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1FC1DD-E6E1-4253-9591-E7CA33BB5A55}"/>
              </a:ext>
            </a:extLst>
          </p:cNvPr>
          <p:cNvSpPr/>
          <p:nvPr/>
        </p:nvSpPr>
        <p:spPr>
          <a:xfrm>
            <a:off x="4540327" y="2931690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485F50-BB21-42D8-BCCE-26B1B5C03222}"/>
              </a:ext>
            </a:extLst>
          </p:cNvPr>
          <p:cNvSpPr/>
          <p:nvPr/>
        </p:nvSpPr>
        <p:spPr>
          <a:xfrm>
            <a:off x="5318076" y="3256312"/>
            <a:ext cx="7077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around a point add up to 360°.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5D85C6-A53E-463C-8CF8-08F08D22AC0A}"/>
              </a:ext>
            </a:extLst>
          </p:cNvPr>
          <p:cNvSpPr/>
          <p:nvPr/>
        </p:nvSpPr>
        <p:spPr>
          <a:xfrm>
            <a:off x="5318075" y="3766966"/>
            <a:ext cx="6409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360° - 70° - 70° - 70° = 150°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5A9A8A-08B5-4848-A8A9-41292FFC448C}"/>
              </a:ext>
            </a:extLst>
          </p:cNvPr>
          <p:cNvSpPr/>
          <p:nvPr/>
        </p:nvSpPr>
        <p:spPr>
          <a:xfrm>
            <a:off x="5318076" y="4282653"/>
            <a:ext cx="2032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r = 150°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10BC70-3CCA-45D1-88C6-9579EF7152D5}"/>
              </a:ext>
            </a:extLst>
          </p:cNvPr>
          <p:cNvSpPr/>
          <p:nvPr/>
        </p:nvSpPr>
        <p:spPr>
          <a:xfrm>
            <a:off x="3282620" y="2451510"/>
            <a:ext cx="11049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AFDE9E-C9D5-4D59-9AA5-166E8F5F7ECF}"/>
              </a:ext>
            </a:extLst>
          </p:cNvPr>
          <p:cNvSpPr/>
          <p:nvPr/>
        </p:nvSpPr>
        <p:spPr>
          <a:xfrm>
            <a:off x="4850692" y="5221444"/>
            <a:ext cx="74254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D805EC-A071-4B4E-AB69-BC570D7306C3}"/>
              </a:ext>
            </a:extLst>
          </p:cNvPr>
          <p:cNvSpPr/>
          <p:nvPr/>
        </p:nvSpPr>
        <p:spPr>
          <a:xfrm>
            <a:off x="4850692" y="5724565"/>
            <a:ext cx="4934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- 70° = 110°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579BDD-9A32-44E8-BF0D-84FCD7B3FA3F}"/>
              </a:ext>
            </a:extLst>
          </p:cNvPr>
          <p:cNvSpPr/>
          <p:nvPr/>
        </p:nvSpPr>
        <p:spPr>
          <a:xfrm>
            <a:off x="4850692" y="6217125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t = 110°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35FAD3-A8C7-4746-9279-A85FB8A66881}"/>
              </a:ext>
            </a:extLst>
          </p:cNvPr>
          <p:cNvSpPr/>
          <p:nvPr/>
        </p:nvSpPr>
        <p:spPr>
          <a:xfrm>
            <a:off x="171142" y="3311631"/>
            <a:ext cx="10547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95B51A-A605-4E30-8643-EC3530FAD1F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C777C4-2847-4DD3-8F49-E7F54F4B729D}"/>
              </a:ext>
            </a:extLst>
          </p:cNvPr>
          <p:cNvSpPr/>
          <p:nvPr/>
        </p:nvSpPr>
        <p:spPr>
          <a:xfrm>
            <a:off x="103032" y="51516"/>
            <a:ext cx="110758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 is the centre of a regular pentagon. 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out the value of angle </a:t>
            </a:r>
            <a:r>
              <a:rPr lang="en-GB" sz="32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https://app.doublestruck.eu/content/K2_REAS/HTML/Q/Q96C11_files/image001.jpg">
            <a:extLst>
              <a:ext uri="{FF2B5EF4-FFF2-40B4-BE49-F238E27FC236}">
                <a16:creationId xmlns:a16="http://schemas.microsoft.com/office/drawing/2014/main" id="{1265DC8A-AEB9-46DC-A114-5B8E73D00C6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06" y="1293023"/>
            <a:ext cx="4518957" cy="433951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839591-808A-42BE-A03F-8674C48DD6F2}"/>
              </a:ext>
            </a:extLst>
          </p:cNvPr>
          <p:cNvSpPr/>
          <p:nvPr/>
        </p:nvSpPr>
        <p:spPr>
          <a:xfrm>
            <a:off x="2025195" y="2782939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DD748E-F5BC-4FA1-9EAA-A50B5176DDDD}"/>
              </a:ext>
            </a:extLst>
          </p:cNvPr>
          <p:cNvSpPr/>
          <p:nvPr/>
        </p:nvSpPr>
        <p:spPr>
          <a:xfrm>
            <a:off x="1897419" y="3379183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1C451F-8A59-4EB1-9598-68E5E26E1720}"/>
              </a:ext>
            </a:extLst>
          </p:cNvPr>
          <p:cNvSpPr/>
          <p:nvPr/>
        </p:nvSpPr>
        <p:spPr>
          <a:xfrm>
            <a:off x="2775984" y="2875982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B9E19B-342E-4878-8056-335DC24382DD}"/>
              </a:ext>
            </a:extLst>
          </p:cNvPr>
          <p:cNvSpPr/>
          <p:nvPr/>
        </p:nvSpPr>
        <p:spPr>
          <a:xfrm>
            <a:off x="2912082" y="3379183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908ED8-0683-4BBD-A1FE-8F9C781DC3A7}"/>
              </a:ext>
            </a:extLst>
          </p:cNvPr>
          <p:cNvSpPr/>
          <p:nvPr/>
        </p:nvSpPr>
        <p:spPr>
          <a:xfrm>
            <a:off x="4746194" y="1336982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580148-6B95-477D-ADBB-A078808C510F}"/>
              </a:ext>
            </a:extLst>
          </p:cNvPr>
          <p:cNvSpPr/>
          <p:nvPr/>
        </p:nvSpPr>
        <p:spPr>
          <a:xfrm>
            <a:off x="4746194" y="1860202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C5ACCD-B207-432A-966C-3ED4C3402689}"/>
              </a:ext>
            </a:extLst>
          </p:cNvPr>
          <p:cNvSpPr/>
          <p:nvPr/>
        </p:nvSpPr>
        <p:spPr>
          <a:xfrm>
            <a:off x="6169489" y="2383422"/>
            <a:ext cx="4934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- 72° = 108°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70345-F80E-458F-82A8-216420D108A2}"/>
              </a:ext>
            </a:extLst>
          </p:cNvPr>
          <p:cNvSpPr/>
          <p:nvPr/>
        </p:nvSpPr>
        <p:spPr>
          <a:xfrm>
            <a:off x="6169489" y="2875982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108° ÷ 2 = 54°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B5F892-0592-4980-97B9-81DC05C65F80}"/>
              </a:ext>
            </a:extLst>
          </p:cNvPr>
          <p:cNvSpPr/>
          <p:nvPr/>
        </p:nvSpPr>
        <p:spPr>
          <a:xfrm>
            <a:off x="1585912" y="508427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74BB8-E83B-4925-B307-AFC0577AE9A7}"/>
              </a:ext>
            </a:extLst>
          </p:cNvPr>
          <p:cNvSpPr/>
          <p:nvPr/>
        </p:nvSpPr>
        <p:spPr>
          <a:xfrm>
            <a:off x="3168374" y="508427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AFB9C7-8A18-4402-872D-78170F2DB151}"/>
              </a:ext>
            </a:extLst>
          </p:cNvPr>
          <p:cNvSpPr/>
          <p:nvPr/>
        </p:nvSpPr>
        <p:spPr>
          <a:xfrm>
            <a:off x="3683232" y="456105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16080-E8A6-4435-B1AF-73B9FBD33E9F}"/>
              </a:ext>
            </a:extLst>
          </p:cNvPr>
          <p:cNvSpPr/>
          <p:nvPr/>
        </p:nvSpPr>
        <p:spPr>
          <a:xfrm>
            <a:off x="4129727" y="3161792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8ECD19-B1A4-4FB2-80B1-51B3BAB1E472}"/>
              </a:ext>
            </a:extLst>
          </p:cNvPr>
          <p:cNvSpPr/>
          <p:nvPr/>
        </p:nvSpPr>
        <p:spPr>
          <a:xfrm>
            <a:off x="3955205" y="2613299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AED30-A454-4A33-B828-42A6CFC6FCF6}"/>
              </a:ext>
            </a:extLst>
          </p:cNvPr>
          <p:cNvSpPr/>
          <p:nvPr/>
        </p:nvSpPr>
        <p:spPr>
          <a:xfrm>
            <a:off x="2729091" y="1674319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AB62E2-8E19-4CEA-A3A5-50DBCACFFDE0}"/>
              </a:ext>
            </a:extLst>
          </p:cNvPr>
          <p:cNvSpPr/>
          <p:nvPr/>
        </p:nvSpPr>
        <p:spPr>
          <a:xfrm>
            <a:off x="2051782" y="1674319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39EFA2-C450-4379-B734-3FAFCD54C235}"/>
              </a:ext>
            </a:extLst>
          </p:cNvPr>
          <p:cNvSpPr/>
          <p:nvPr/>
        </p:nvSpPr>
        <p:spPr>
          <a:xfrm>
            <a:off x="916656" y="2613299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89BEBB-5FE7-485C-984D-ED6FA6D1A198}"/>
              </a:ext>
            </a:extLst>
          </p:cNvPr>
          <p:cNvSpPr/>
          <p:nvPr/>
        </p:nvSpPr>
        <p:spPr>
          <a:xfrm>
            <a:off x="707347" y="3104883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2C0063-D8AE-47EA-A4DC-814DDD60D458}"/>
              </a:ext>
            </a:extLst>
          </p:cNvPr>
          <p:cNvSpPr/>
          <p:nvPr/>
        </p:nvSpPr>
        <p:spPr>
          <a:xfrm>
            <a:off x="1155783" y="4626435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15BDD3-EEA6-40C9-A2FE-F145100AB265}"/>
              </a:ext>
            </a:extLst>
          </p:cNvPr>
          <p:cNvSpPr/>
          <p:nvPr/>
        </p:nvSpPr>
        <p:spPr>
          <a:xfrm>
            <a:off x="6169490" y="3601417"/>
            <a:ext cx="2435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 + 54° =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19776-42D4-45A8-BFD7-84BAE42FAB58}"/>
              </a:ext>
            </a:extLst>
          </p:cNvPr>
          <p:cNvSpPr/>
          <p:nvPr/>
        </p:nvSpPr>
        <p:spPr>
          <a:xfrm>
            <a:off x="8356665" y="3600218"/>
            <a:ext cx="1179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108°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1FA72E-8AC7-4AF1-A4FE-79CC12CC639A}"/>
              </a:ext>
            </a:extLst>
          </p:cNvPr>
          <p:cNvSpPr/>
          <p:nvPr/>
        </p:nvSpPr>
        <p:spPr>
          <a:xfrm>
            <a:off x="6169489" y="4334101"/>
            <a:ext cx="36070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Angle </a:t>
            </a:r>
            <a:r>
              <a:rPr lang="en-GB" sz="28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 is 108°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48E7B6-14DB-4381-A568-295AF094C565}"/>
              </a:ext>
            </a:extLst>
          </p:cNvPr>
          <p:cNvSpPr/>
          <p:nvPr/>
        </p:nvSpPr>
        <p:spPr>
          <a:xfrm>
            <a:off x="4746194" y="4962646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pentagon add up to 540°.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ED2608-70C1-4CB2-9BC1-8992C03A4F36}"/>
              </a:ext>
            </a:extLst>
          </p:cNvPr>
          <p:cNvSpPr/>
          <p:nvPr/>
        </p:nvSpPr>
        <p:spPr>
          <a:xfrm>
            <a:off x="6169489" y="5633778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540° ÷ 5 = 108°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0D53CE-7DA0-4890-9F8D-D58CE4F7F39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0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215C7-354C-4A3C-942E-0D0CC8489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Apply knowledge of angles and lengths in equilateral triangles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ED3A5-8EB6-4445-A84A-36603B235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579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7CB50-8A6E-4558-9341-4E17F2989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306" y="1605787"/>
            <a:ext cx="5881545" cy="35577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96F7B7-A85D-434F-9726-BA408AF1195E}"/>
              </a:ext>
            </a:extLst>
          </p:cNvPr>
          <p:cNvSpPr/>
          <p:nvPr/>
        </p:nvSpPr>
        <p:spPr>
          <a:xfrm>
            <a:off x="103032" y="51516"/>
            <a:ext cx="8860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an equilateral triangle inside a rectangle.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value of angle x.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3F02DD-4EAB-4083-8104-AB62828005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AD84FE-D74C-4447-8FCB-B8B05E029555}"/>
              </a:ext>
            </a:extLst>
          </p:cNvPr>
          <p:cNvSpPr/>
          <p:nvPr/>
        </p:nvSpPr>
        <p:spPr>
          <a:xfrm>
            <a:off x="7666647" y="1128734"/>
            <a:ext cx="37300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Equilateral triangles have angles of 60°.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B86987-50B9-4CC1-8FE2-6C31A14ED777}"/>
              </a:ext>
            </a:extLst>
          </p:cNvPr>
          <p:cNvSpPr/>
          <p:nvPr/>
        </p:nvSpPr>
        <p:spPr>
          <a:xfrm>
            <a:off x="2217702" y="216033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F12A22-F837-4BA3-A89C-7A69EAE74F5A}"/>
              </a:ext>
            </a:extLst>
          </p:cNvPr>
          <p:cNvSpPr/>
          <p:nvPr/>
        </p:nvSpPr>
        <p:spPr>
          <a:xfrm>
            <a:off x="1277144" y="4583768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019405-AE04-4F94-A2D0-8CEC4E838D64}"/>
              </a:ext>
            </a:extLst>
          </p:cNvPr>
          <p:cNvSpPr/>
          <p:nvPr/>
        </p:nvSpPr>
        <p:spPr>
          <a:xfrm>
            <a:off x="3736710" y="4244668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9507C3-83A2-4641-A6B5-31E9397086EC}"/>
              </a:ext>
            </a:extLst>
          </p:cNvPr>
          <p:cNvSpPr/>
          <p:nvPr/>
        </p:nvSpPr>
        <p:spPr>
          <a:xfrm>
            <a:off x="7666647" y="2119027"/>
            <a:ext cx="37300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The corners of a rectangle are right angles (90°).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184FCA-A76D-4403-B630-7FE3FD5A678C}"/>
              </a:ext>
            </a:extLst>
          </p:cNvPr>
          <p:cNvSpPr/>
          <p:nvPr/>
        </p:nvSpPr>
        <p:spPr>
          <a:xfrm>
            <a:off x="7360163" y="3706757"/>
            <a:ext cx="33181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 - 60° - 12° 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DC474C-D8F7-4FE5-B857-7AB303748FCD}"/>
              </a:ext>
            </a:extLst>
          </p:cNvPr>
          <p:cNvSpPr/>
          <p:nvPr/>
        </p:nvSpPr>
        <p:spPr>
          <a:xfrm>
            <a:off x="10409939" y="3706757"/>
            <a:ext cx="9971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18°</a:t>
            </a:r>
          </a:p>
        </p:txBody>
      </p:sp>
    </p:spTree>
    <p:extLst>
      <p:ext uri="{BB962C8B-B14F-4D97-AF65-F5344CB8AC3E}">
        <p14:creationId xmlns:p14="http://schemas.microsoft.com/office/powerpoint/2010/main" val="262799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35901B-68AD-4EE1-91CC-518E0232E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883" y="1639786"/>
            <a:ext cx="10023217" cy="50646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8FED6D4-62C1-4F1A-A6BE-5B5EE67CE1C2}"/>
              </a:ext>
            </a:extLst>
          </p:cNvPr>
          <p:cNvSpPr/>
          <p:nvPr/>
        </p:nvSpPr>
        <p:spPr>
          <a:xfrm>
            <a:off x="103032" y="51516"/>
            <a:ext cx="9807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two shaded equilateral triangles.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size of angle x and angle y.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9B0BA2-96FD-4CAE-8838-FBACC5C67049}"/>
              </a:ext>
            </a:extLst>
          </p:cNvPr>
          <p:cNvSpPr/>
          <p:nvPr/>
        </p:nvSpPr>
        <p:spPr>
          <a:xfrm>
            <a:off x="245846" y="1130752"/>
            <a:ext cx="7243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Equilateral triangles have angles of 60°.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051D42-3E14-4C81-8A10-4664266E6ADD}"/>
              </a:ext>
            </a:extLst>
          </p:cNvPr>
          <p:cNvSpPr/>
          <p:nvPr/>
        </p:nvSpPr>
        <p:spPr>
          <a:xfrm>
            <a:off x="5935453" y="5727248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5511A0-A71B-466F-8C94-C429A843B287}"/>
              </a:ext>
            </a:extLst>
          </p:cNvPr>
          <p:cNvSpPr/>
          <p:nvPr/>
        </p:nvSpPr>
        <p:spPr>
          <a:xfrm>
            <a:off x="5231949" y="2852246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4659AA-291B-4B50-B978-AA407EBC5778}"/>
              </a:ext>
            </a:extLst>
          </p:cNvPr>
          <p:cNvSpPr/>
          <p:nvPr/>
        </p:nvSpPr>
        <p:spPr>
          <a:xfrm>
            <a:off x="7938862" y="3744876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72AAB3-D189-403C-B129-933A043EFF69}"/>
              </a:ext>
            </a:extLst>
          </p:cNvPr>
          <p:cNvSpPr/>
          <p:nvPr/>
        </p:nvSpPr>
        <p:spPr>
          <a:xfrm>
            <a:off x="9145444" y="3895995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E7F226-5969-4AB2-91ED-33724A16A4A2}"/>
              </a:ext>
            </a:extLst>
          </p:cNvPr>
          <p:cNvSpPr/>
          <p:nvPr/>
        </p:nvSpPr>
        <p:spPr>
          <a:xfrm>
            <a:off x="9910232" y="5669192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C8F6AC-8335-464D-A0D0-830F685E1A78}"/>
              </a:ext>
            </a:extLst>
          </p:cNvPr>
          <p:cNvSpPr/>
          <p:nvPr/>
        </p:nvSpPr>
        <p:spPr>
          <a:xfrm>
            <a:off x="11035089" y="414309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42CDB7-C30E-4AA9-87D3-A6BA082B4B22}"/>
              </a:ext>
            </a:extLst>
          </p:cNvPr>
          <p:cNvSpPr/>
          <p:nvPr/>
        </p:nvSpPr>
        <p:spPr>
          <a:xfrm>
            <a:off x="245846" y="1707506"/>
            <a:ext cx="36442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080A76-5CC8-4622-867B-CC98E32024FD}"/>
              </a:ext>
            </a:extLst>
          </p:cNvPr>
          <p:cNvSpPr/>
          <p:nvPr/>
        </p:nvSpPr>
        <p:spPr>
          <a:xfrm>
            <a:off x="8491479" y="4172119"/>
            <a:ext cx="1515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85°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BA4F3E-D672-4FE3-8F9C-ACE1DF11730D}"/>
              </a:ext>
            </a:extLst>
          </p:cNvPr>
          <p:cNvSpPr/>
          <p:nvPr/>
        </p:nvSpPr>
        <p:spPr>
          <a:xfrm>
            <a:off x="6830200" y="5241949"/>
            <a:ext cx="3419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- 55° - 40°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1D82583-68B1-40D2-ABF7-7F2FAE2B1CDD}"/>
              </a:ext>
            </a:extLst>
          </p:cNvPr>
          <p:cNvCxnSpPr>
            <a:cxnSpLocks/>
          </p:cNvCxnSpPr>
          <p:nvPr/>
        </p:nvCxnSpPr>
        <p:spPr>
          <a:xfrm flipV="1">
            <a:off x="8647609" y="4327039"/>
            <a:ext cx="263229" cy="8325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CF2CB08-68FB-465E-8E5C-D365DB20FE49}"/>
              </a:ext>
            </a:extLst>
          </p:cNvPr>
          <p:cNvSpPr/>
          <p:nvPr/>
        </p:nvSpPr>
        <p:spPr>
          <a:xfrm>
            <a:off x="203986" y="2701765"/>
            <a:ext cx="39280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around a point add up to 360°.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F1EAD5-BF25-4524-B773-745766D3A267}"/>
              </a:ext>
            </a:extLst>
          </p:cNvPr>
          <p:cNvSpPr/>
          <p:nvPr/>
        </p:nvSpPr>
        <p:spPr>
          <a:xfrm>
            <a:off x="8817427" y="3343304"/>
            <a:ext cx="1515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155°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479898-E4FE-47B4-9F56-60D26333CD4B}"/>
              </a:ext>
            </a:extLst>
          </p:cNvPr>
          <p:cNvSpPr/>
          <p:nvPr/>
        </p:nvSpPr>
        <p:spPr>
          <a:xfrm>
            <a:off x="6824281" y="2121123"/>
            <a:ext cx="5367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360° - 60° - 60° - 85°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1F9139-E4F8-437E-BC13-0F4D477019F5}"/>
              </a:ext>
            </a:extLst>
          </p:cNvPr>
          <p:cNvSpPr/>
          <p:nvPr/>
        </p:nvSpPr>
        <p:spPr>
          <a:xfrm>
            <a:off x="6824281" y="2605934"/>
            <a:ext cx="5367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155°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736513-0EA2-4389-A0B8-59248B6D4680}"/>
              </a:ext>
            </a:extLst>
          </p:cNvPr>
          <p:cNvSpPr/>
          <p:nvPr/>
        </p:nvSpPr>
        <p:spPr>
          <a:xfrm>
            <a:off x="203986" y="3760982"/>
            <a:ext cx="28875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145840-2246-4DA9-B9E1-A9CF4D1D44C7}"/>
              </a:ext>
            </a:extLst>
          </p:cNvPr>
          <p:cNvSpPr/>
          <p:nvPr/>
        </p:nvSpPr>
        <p:spPr>
          <a:xfrm>
            <a:off x="5078220" y="6004735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E6BF3A5-068A-44FC-A9BA-CBD17FA5B594}"/>
              </a:ext>
            </a:extLst>
          </p:cNvPr>
          <p:cNvCxnSpPr>
            <a:cxnSpLocks/>
          </p:cNvCxnSpPr>
          <p:nvPr/>
        </p:nvCxnSpPr>
        <p:spPr>
          <a:xfrm>
            <a:off x="5063045" y="5801069"/>
            <a:ext cx="443792" cy="44939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CE5AE1D-F555-4295-B3C6-153B0B39E473}"/>
              </a:ext>
            </a:extLst>
          </p:cNvPr>
          <p:cNvCxnSpPr>
            <a:cxnSpLocks/>
          </p:cNvCxnSpPr>
          <p:nvPr/>
        </p:nvCxnSpPr>
        <p:spPr>
          <a:xfrm flipV="1">
            <a:off x="4951825" y="3016840"/>
            <a:ext cx="133853" cy="63101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CA8FA613-00F8-42CB-BCBA-1FDFE1C1FA4E}"/>
              </a:ext>
            </a:extLst>
          </p:cNvPr>
          <p:cNvSpPr/>
          <p:nvPr/>
        </p:nvSpPr>
        <p:spPr>
          <a:xfrm>
            <a:off x="4177576" y="3842617"/>
            <a:ext cx="35972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- 80° - 65°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AB3AD9A-FD2E-4C09-969C-1DBE026D2DA6}"/>
              </a:ext>
            </a:extLst>
          </p:cNvPr>
          <p:cNvSpPr/>
          <p:nvPr/>
        </p:nvSpPr>
        <p:spPr>
          <a:xfrm>
            <a:off x="4571277" y="3164632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60B576F-725B-4217-8036-92A5877FFFE9}"/>
              </a:ext>
            </a:extLst>
          </p:cNvPr>
          <p:cNvSpPr/>
          <p:nvPr/>
        </p:nvSpPr>
        <p:spPr>
          <a:xfrm>
            <a:off x="6081257" y="1617706"/>
            <a:ext cx="459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y = 180° - 60° - 35° =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2325FD-32C9-437C-B8C3-9CFF306417BF}"/>
              </a:ext>
            </a:extLst>
          </p:cNvPr>
          <p:cNvSpPr/>
          <p:nvPr/>
        </p:nvSpPr>
        <p:spPr>
          <a:xfrm>
            <a:off x="10138360" y="1608704"/>
            <a:ext cx="1307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85°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202193-2B26-4CBE-A472-5FFDE0A8DD5F}"/>
              </a:ext>
            </a:extLst>
          </p:cNvPr>
          <p:cNvSpPr/>
          <p:nvPr/>
        </p:nvSpPr>
        <p:spPr>
          <a:xfrm>
            <a:off x="5569188" y="2382733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85°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CA1E405-C74F-4AB5-B2C5-5EEA68FED7C8}"/>
              </a:ext>
            </a:extLst>
          </p:cNvPr>
          <p:cNvSpPr/>
          <p:nvPr/>
        </p:nvSpPr>
        <p:spPr>
          <a:xfrm>
            <a:off x="3287039" y="5196832"/>
            <a:ext cx="35972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- 60° - 40°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E86910-B383-46B0-AFA5-B341738A2E2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22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3" grpId="1"/>
      <p:bldP spid="16" grpId="0"/>
      <p:bldP spid="17" grpId="0"/>
      <p:bldP spid="18" grpId="0"/>
      <p:bldP spid="21" grpId="0"/>
      <p:bldP spid="22" grpId="0"/>
      <p:bldP spid="23" grpId="0"/>
      <p:bldP spid="29" grpId="0"/>
      <p:bldP spid="29" grpId="1"/>
      <p:bldP spid="30" grpId="0"/>
      <p:bldP spid="31" grpId="0"/>
      <p:bldP spid="32" grpId="0"/>
      <p:bldP spid="33" grpId="0"/>
      <p:bldP spid="34" grpId="0"/>
      <p:bldP spid="3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0DC871-BFCC-4DAB-B689-956ED39F6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361" y="1569660"/>
            <a:ext cx="4073955" cy="40625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123" y="7007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an equilateral triangle inside a square. The perimeter of the triangle is 48 centimetres. Calculate the perimeter of the square.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688E3D-4B4C-4F2A-A61D-E2734B6E7BB6}"/>
              </a:ext>
            </a:extLst>
          </p:cNvPr>
          <p:cNvSpPr/>
          <p:nvPr/>
        </p:nvSpPr>
        <p:spPr>
          <a:xfrm>
            <a:off x="586951" y="2721114"/>
            <a:ext cx="36134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 sides =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48 cm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471676-CFE8-4EB8-A4D7-4E76B8E27593}"/>
              </a:ext>
            </a:extLst>
          </p:cNvPr>
          <p:cNvSpPr/>
          <p:nvPr/>
        </p:nvSpPr>
        <p:spPr>
          <a:xfrm>
            <a:off x="282151" y="1569660"/>
            <a:ext cx="66242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</a:rPr>
              <a:t>In equilateral triangles, all sides are the same length.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7B00A-58EB-44A3-8190-802DAB39F8F3}"/>
              </a:ext>
            </a:extLst>
          </p:cNvPr>
          <p:cNvSpPr/>
          <p:nvPr/>
        </p:nvSpPr>
        <p:spPr>
          <a:xfrm>
            <a:off x="795835" y="3364290"/>
            <a:ext cx="17956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 side =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8EB549-12D3-4520-8D6B-48EF71A77E5D}"/>
              </a:ext>
            </a:extLst>
          </p:cNvPr>
          <p:cNvSpPr/>
          <p:nvPr/>
        </p:nvSpPr>
        <p:spPr>
          <a:xfrm>
            <a:off x="8709876" y="5613124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1EA6BE-623D-4642-A517-65A54D3D76EB}"/>
              </a:ext>
            </a:extLst>
          </p:cNvPr>
          <p:cNvSpPr/>
          <p:nvPr/>
        </p:nvSpPr>
        <p:spPr>
          <a:xfrm>
            <a:off x="7543437" y="3139320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716D60-4972-445B-A8DA-7B36DB1F7709}"/>
              </a:ext>
            </a:extLst>
          </p:cNvPr>
          <p:cNvSpPr/>
          <p:nvPr/>
        </p:nvSpPr>
        <p:spPr>
          <a:xfrm>
            <a:off x="9782820" y="3071902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92CCA-C9B4-48CB-AE38-353F2461442B}"/>
              </a:ext>
            </a:extLst>
          </p:cNvPr>
          <p:cNvSpPr/>
          <p:nvPr/>
        </p:nvSpPr>
        <p:spPr>
          <a:xfrm>
            <a:off x="282151" y="4604100"/>
            <a:ext cx="44680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</a:rPr>
              <a:t>In squares, all sides are the same length.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525CCB-D16E-4BA7-9C5A-37E9629841AB}"/>
              </a:ext>
            </a:extLst>
          </p:cNvPr>
          <p:cNvSpPr/>
          <p:nvPr/>
        </p:nvSpPr>
        <p:spPr>
          <a:xfrm>
            <a:off x="6395645" y="3139320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A64393-BF39-423B-ACB6-53B11534E21E}"/>
              </a:ext>
            </a:extLst>
          </p:cNvPr>
          <p:cNvSpPr/>
          <p:nvPr/>
        </p:nvSpPr>
        <p:spPr>
          <a:xfrm>
            <a:off x="8687820" y="105873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6DCCF4-F1DC-48CA-86D9-5842612CE23B}"/>
              </a:ext>
            </a:extLst>
          </p:cNvPr>
          <p:cNvSpPr/>
          <p:nvPr/>
        </p:nvSpPr>
        <p:spPr>
          <a:xfrm>
            <a:off x="11021703" y="3071902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3A7F512-6438-43BF-8F2D-F16E61FEEF6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0C6476-42EC-436F-94D2-BC45743DB530}"/>
              </a:ext>
            </a:extLst>
          </p:cNvPr>
          <p:cNvSpPr txBox="1"/>
          <p:nvPr/>
        </p:nvSpPr>
        <p:spPr>
          <a:xfrm>
            <a:off x="2816835" y="386669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4BAA32-63BC-469E-921E-33F0CFEC3A32}"/>
              </a:ext>
            </a:extLst>
          </p:cNvPr>
          <p:cNvSpPr txBox="1"/>
          <p:nvPr/>
        </p:nvSpPr>
        <p:spPr>
          <a:xfrm>
            <a:off x="2342218" y="387975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8D30937-98BF-4FBE-800B-214D2F37679B}"/>
              </a:ext>
            </a:extLst>
          </p:cNvPr>
          <p:cNvCxnSpPr>
            <a:cxnSpLocks/>
          </p:cNvCxnSpPr>
          <p:nvPr/>
        </p:nvCxnSpPr>
        <p:spPr>
          <a:xfrm>
            <a:off x="2816835" y="3929310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DF764B-6867-4AA1-A242-DC078250E541}"/>
              </a:ext>
            </a:extLst>
          </p:cNvPr>
          <p:cNvCxnSpPr>
            <a:cxnSpLocks/>
          </p:cNvCxnSpPr>
          <p:nvPr/>
        </p:nvCxnSpPr>
        <p:spPr>
          <a:xfrm>
            <a:off x="2835787" y="392931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A521602-7139-4154-A4E7-378D5E58B8A6}"/>
              </a:ext>
            </a:extLst>
          </p:cNvPr>
          <p:cNvSpPr txBox="1"/>
          <p:nvPr/>
        </p:nvSpPr>
        <p:spPr>
          <a:xfrm>
            <a:off x="2817206" y="34290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C6254E-7B4D-41E0-950C-407190E04268}"/>
              </a:ext>
            </a:extLst>
          </p:cNvPr>
          <p:cNvSpPr txBox="1"/>
          <p:nvPr/>
        </p:nvSpPr>
        <p:spPr>
          <a:xfrm>
            <a:off x="3240212" y="34249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777C56-F2EC-430A-80D3-6A65087FE322}"/>
              </a:ext>
            </a:extLst>
          </p:cNvPr>
          <p:cNvSpPr txBox="1"/>
          <p:nvPr/>
        </p:nvSpPr>
        <p:spPr>
          <a:xfrm>
            <a:off x="3127457" y="391326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B66391F-D07B-42A8-8E52-5B35A2B9828A}"/>
              </a:ext>
            </a:extLst>
          </p:cNvPr>
          <p:cNvSpPr txBox="1"/>
          <p:nvPr/>
        </p:nvSpPr>
        <p:spPr>
          <a:xfrm>
            <a:off x="3671474" y="3411926"/>
            <a:ext cx="10866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F0938F5-24E7-4FA8-A1E4-0CBABAA6C2AB}"/>
              </a:ext>
            </a:extLst>
          </p:cNvPr>
          <p:cNvGrpSpPr/>
          <p:nvPr/>
        </p:nvGrpSpPr>
        <p:grpSpPr>
          <a:xfrm>
            <a:off x="4313189" y="4815652"/>
            <a:ext cx="1838583" cy="1405123"/>
            <a:chOff x="2256385" y="1937292"/>
            <a:chExt cx="1838583" cy="140512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A3563A8-C06A-4280-9129-388305623843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5A3A5BD-73C9-431A-96AD-9DF41622A89C}"/>
                </a:ext>
              </a:extLst>
            </p:cNvPr>
            <p:cNvSpPr txBox="1"/>
            <p:nvPr/>
          </p:nvSpPr>
          <p:spPr>
            <a:xfrm>
              <a:off x="3125438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0E866D5-745D-47E7-A7B3-5B55082EC54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A8D9B0B-178A-4984-9C92-BA3C0EBD94FF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FBF38F7-BD2A-488C-9528-051FCC8C644E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75A167C-5778-41E7-AB32-78DB61D0E571}"/>
              </a:ext>
            </a:extLst>
          </p:cNvPr>
          <p:cNvSpPr txBox="1"/>
          <p:nvPr/>
        </p:nvSpPr>
        <p:spPr>
          <a:xfrm>
            <a:off x="4825498" y="456152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6955B66-1E2D-4600-BABB-5400FBD34CD2}"/>
              </a:ext>
            </a:extLst>
          </p:cNvPr>
          <p:cNvSpPr txBox="1"/>
          <p:nvPr/>
        </p:nvSpPr>
        <p:spPr>
          <a:xfrm>
            <a:off x="5186547" y="5698351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E36E719-47FE-4F18-9D41-2CA2612EF912}"/>
              </a:ext>
            </a:extLst>
          </p:cNvPr>
          <p:cNvSpPr txBox="1"/>
          <p:nvPr/>
        </p:nvSpPr>
        <p:spPr>
          <a:xfrm>
            <a:off x="4752719" y="5698351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3843CEB-82A5-4915-9717-16A2BF9EE0A7}"/>
              </a:ext>
            </a:extLst>
          </p:cNvPr>
          <p:cNvSpPr txBox="1"/>
          <p:nvPr/>
        </p:nvSpPr>
        <p:spPr>
          <a:xfrm>
            <a:off x="5608466" y="5673535"/>
            <a:ext cx="10866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95137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6" grpId="0"/>
      <p:bldP spid="17" grpId="0"/>
      <p:bldP spid="17" grpId="1"/>
      <p:bldP spid="18" grpId="0"/>
      <p:bldP spid="18" grpId="1"/>
      <p:bldP spid="19" grpId="0"/>
      <p:bldP spid="20" grpId="0"/>
      <p:bldP spid="21" grpId="0"/>
      <p:bldP spid="22" grpId="0"/>
      <p:bldP spid="30" grpId="0"/>
      <p:bldP spid="31" grpId="0"/>
      <p:bldP spid="34" grpId="0"/>
      <p:bldP spid="35" grpId="0"/>
      <p:bldP spid="36" grpId="0"/>
      <p:bldP spid="37" grpId="0"/>
      <p:bldP spid="44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1FC48F-ED2C-40FC-A6F9-D4B96D1D6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355" y="539618"/>
            <a:ext cx="4075680" cy="55137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0679" y="70340"/>
            <a:ext cx="73947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Lauren has three small equilateral triangles and one large equilateral triangle. The small triangles have sides of 7 centimetres. </a:t>
            </a:r>
          </a:p>
          <a:p>
            <a:endParaRPr lang="en-US" sz="32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Calibri" panose="020F0502020204030204" pitchFamily="34" charset="0"/>
              </a:rPr>
              <a:t>Lauren makes this shape. </a:t>
            </a:r>
          </a:p>
          <a:p>
            <a:r>
              <a:rPr lang="en-US" sz="3200" b="1" dirty="0">
                <a:latin typeface="Calibri" panose="020F0502020204030204" pitchFamily="34" charset="0"/>
              </a:rPr>
              <a:t>Calculate the perimeter of the shape.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88CA7A-C51B-4F9D-829E-B54AA80C09B3}"/>
              </a:ext>
            </a:extLst>
          </p:cNvPr>
          <p:cNvSpPr/>
          <p:nvPr/>
        </p:nvSpPr>
        <p:spPr>
          <a:xfrm>
            <a:off x="7702505" y="1585048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07944-F0A3-40A7-9F03-1B0A726873FE}"/>
              </a:ext>
            </a:extLst>
          </p:cNvPr>
          <p:cNvSpPr/>
          <p:nvPr/>
        </p:nvSpPr>
        <p:spPr>
          <a:xfrm>
            <a:off x="11072382" y="1585047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1566D-B720-4BF8-8819-A6A8CCF9AFA4}"/>
              </a:ext>
            </a:extLst>
          </p:cNvPr>
          <p:cNvSpPr/>
          <p:nvPr/>
        </p:nvSpPr>
        <p:spPr>
          <a:xfrm>
            <a:off x="8500632" y="2177440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364F6A-EF09-45BA-B29B-9B5913A1FB59}"/>
              </a:ext>
            </a:extLst>
          </p:cNvPr>
          <p:cNvSpPr/>
          <p:nvPr/>
        </p:nvSpPr>
        <p:spPr>
          <a:xfrm>
            <a:off x="10196082" y="2163445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B2EE8F-24E8-4CAA-9073-44403A518B8C}"/>
              </a:ext>
            </a:extLst>
          </p:cNvPr>
          <p:cNvSpPr/>
          <p:nvPr/>
        </p:nvSpPr>
        <p:spPr>
          <a:xfrm>
            <a:off x="9182701" y="2662431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14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37BAC2-3207-4A27-A2A6-61779831D52E}"/>
              </a:ext>
            </a:extLst>
          </p:cNvPr>
          <p:cNvSpPr/>
          <p:nvPr/>
        </p:nvSpPr>
        <p:spPr>
          <a:xfrm>
            <a:off x="10323459" y="4303457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14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2A06CA-48A9-4B76-8768-08D552593D57}"/>
              </a:ext>
            </a:extLst>
          </p:cNvPr>
          <p:cNvSpPr/>
          <p:nvPr/>
        </p:nvSpPr>
        <p:spPr>
          <a:xfrm>
            <a:off x="7958730" y="4303457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14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B50D309-3798-45F2-8378-F009BCBC27BC}"/>
              </a:ext>
            </a:extLst>
          </p:cNvPr>
          <p:cNvCxnSpPr>
            <a:cxnSpLocks/>
          </p:cNvCxnSpPr>
          <p:nvPr/>
        </p:nvCxnSpPr>
        <p:spPr>
          <a:xfrm>
            <a:off x="7702505" y="2732677"/>
            <a:ext cx="1850055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A00429A-07D2-4A78-B33D-6D655152D39F}"/>
              </a:ext>
            </a:extLst>
          </p:cNvPr>
          <p:cNvCxnSpPr>
            <a:cxnSpLocks/>
          </p:cNvCxnSpPr>
          <p:nvPr/>
        </p:nvCxnSpPr>
        <p:spPr>
          <a:xfrm>
            <a:off x="9552560" y="2732110"/>
            <a:ext cx="1850055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CFE3F2-A6D0-4E63-9EC8-0E4980FE19BF}"/>
              </a:ext>
            </a:extLst>
          </p:cNvPr>
          <p:cNvCxnSpPr>
            <a:cxnSpLocks/>
          </p:cNvCxnSpPr>
          <p:nvPr/>
        </p:nvCxnSpPr>
        <p:spPr>
          <a:xfrm>
            <a:off x="7702505" y="2732110"/>
            <a:ext cx="370011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3355362" y="4018819"/>
            <a:ext cx="21755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 x 7 = 21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18CBD4-884A-4757-9516-C40E4CB85B71}"/>
              </a:ext>
            </a:extLst>
          </p:cNvPr>
          <p:cNvSpPr/>
          <p:nvPr/>
        </p:nvSpPr>
        <p:spPr>
          <a:xfrm>
            <a:off x="3089467" y="4436960"/>
            <a:ext cx="28055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 x 14 = </a:t>
            </a:r>
            <a:r>
              <a:rPr lang="en-GB" sz="40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28 +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C83B9-A390-41B2-8CA4-F80466967819}"/>
              </a:ext>
            </a:extLst>
          </p:cNvPr>
          <p:cNvSpPr/>
          <p:nvPr/>
        </p:nvSpPr>
        <p:spPr>
          <a:xfrm>
            <a:off x="4805113" y="4914594"/>
            <a:ext cx="14510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49 cm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2D4504-7D86-4CCC-8652-ADB3D71875A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68876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" grpId="1"/>
      <p:bldP spid="8" grpId="0"/>
      <p:bldP spid="8" grpId="1"/>
      <p:bldP spid="9" grpId="0"/>
      <p:bldP spid="9" grpId="1"/>
      <p:bldP spid="10" grpId="0"/>
      <p:bldP spid="11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B315-9DE1-4A56-BD00-DC07939A5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Apply knowledge of angles in quadrilaterals (360) and pentagons (540)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10C32-5AFF-481B-931E-38D418ADE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931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BC6EF5-3016-42F3-BFE9-9CF4CB64A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59" y="849296"/>
            <a:ext cx="6041841" cy="56979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5EE0C9-D2D6-420E-B93C-32BA2E2B2E77}"/>
              </a:ext>
            </a:extLst>
          </p:cNvPr>
          <p:cNvSpPr/>
          <p:nvPr/>
        </p:nvSpPr>
        <p:spPr>
          <a:xfrm>
            <a:off x="103032" y="51516"/>
            <a:ext cx="95999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Triangle ABC is equilateral. Calculate the size of angle x.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16899C-368B-4566-842F-AD8B702BB969}"/>
              </a:ext>
            </a:extLst>
          </p:cNvPr>
          <p:cNvSpPr/>
          <p:nvPr/>
        </p:nvSpPr>
        <p:spPr>
          <a:xfrm>
            <a:off x="4264054" y="636291"/>
            <a:ext cx="7243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Equilateral triangles have angles of 60°.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71EFFA-8C20-4A9F-9B03-A633BF7A1E41}"/>
              </a:ext>
            </a:extLst>
          </p:cNvPr>
          <p:cNvSpPr/>
          <p:nvPr/>
        </p:nvSpPr>
        <p:spPr>
          <a:xfrm>
            <a:off x="2993274" y="1658515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52147E-9088-4788-87C8-1FEB22CA9B24}"/>
              </a:ext>
            </a:extLst>
          </p:cNvPr>
          <p:cNvSpPr/>
          <p:nvPr/>
        </p:nvSpPr>
        <p:spPr>
          <a:xfrm>
            <a:off x="818294" y="5666959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52D4E5-C894-465B-A377-97DE21303F04}"/>
              </a:ext>
            </a:extLst>
          </p:cNvPr>
          <p:cNvSpPr/>
          <p:nvPr/>
        </p:nvSpPr>
        <p:spPr>
          <a:xfrm>
            <a:off x="5208874" y="5666958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C8D42F-78F3-4DA9-BA6E-0D7495543A9E}"/>
              </a:ext>
            </a:extLst>
          </p:cNvPr>
          <p:cNvSpPr/>
          <p:nvPr/>
        </p:nvSpPr>
        <p:spPr>
          <a:xfrm>
            <a:off x="4263608" y="1159511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quadrilateral add up to 360°.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D6FD2D-7965-44FA-837E-F1D1EE26982A}"/>
              </a:ext>
            </a:extLst>
          </p:cNvPr>
          <p:cNvSpPr/>
          <p:nvPr/>
        </p:nvSpPr>
        <p:spPr>
          <a:xfrm>
            <a:off x="4305697" y="1825378"/>
            <a:ext cx="6922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 = 360° - 108° - 60° - 60°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AC8485-4276-420D-BABE-8AD287426DD2}"/>
              </a:ext>
            </a:extLst>
          </p:cNvPr>
          <p:cNvSpPr/>
          <p:nvPr/>
        </p:nvSpPr>
        <p:spPr>
          <a:xfrm>
            <a:off x="4305697" y="2360729"/>
            <a:ext cx="45447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 = 360° - 228° 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16038-1B6C-4EE4-9059-C8ED1EB9DDA8}"/>
              </a:ext>
            </a:extLst>
          </p:cNvPr>
          <p:cNvSpPr/>
          <p:nvPr/>
        </p:nvSpPr>
        <p:spPr>
          <a:xfrm>
            <a:off x="7591315" y="2360729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132°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430FCC-C514-497A-97F1-1494BC4BC1AF}"/>
              </a:ext>
            </a:extLst>
          </p:cNvPr>
          <p:cNvSpPr/>
          <p:nvPr/>
        </p:nvSpPr>
        <p:spPr>
          <a:xfrm>
            <a:off x="2363491" y="3902050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132°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E8EF12-2295-4F4D-9AB9-976728EEB111}"/>
              </a:ext>
            </a:extLst>
          </p:cNvPr>
          <p:cNvCxnSpPr>
            <a:cxnSpLocks/>
          </p:cNvCxnSpPr>
          <p:nvPr/>
        </p:nvCxnSpPr>
        <p:spPr>
          <a:xfrm flipH="1" flipV="1">
            <a:off x="9770437" y="1600221"/>
            <a:ext cx="359535" cy="31843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85BFA7E-6D6E-4430-B9C5-A8C03F709276}"/>
              </a:ext>
            </a:extLst>
          </p:cNvPr>
          <p:cNvSpPr/>
          <p:nvPr/>
        </p:nvSpPr>
        <p:spPr>
          <a:xfrm>
            <a:off x="9807225" y="1918653"/>
            <a:ext cx="24275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</a:rPr>
              <a:t>That’s because you can make 2 triangles from a quadrilateral</a:t>
            </a:r>
          </a:p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</a:rPr>
              <a:t>2 x 180 = 360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85932B3-98E7-4681-8A6A-FBA5FEFB0B30}"/>
              </a:ext>
            </a:extLst>
          </p:cNvPr>
          <p:cNvCxnSpPr>
            <a:cxnSpLocks/>
          </p:cNvCxnSpPr>
          <p:nvPr/>
        </p:nvCxnSpPr>
        <p:spPr>
          <a:xfrm>
            <a:off x="1916440" y="3734167"/>
            <a:ext cx="4179560" cy="24031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C4A494-308E-4DF1-98F0-950FD3B602F8}"/>
              </a:ext>
            </a:extLst>
          </p:cNvPr>
          <p:cNvCxnSpPr>
            <a:cxnSpLocks/>
          </p:cNvCxnSpPr>
          <p:nvPr/>
        </p:nvCxnSpPr>
        <p:spPr>
          <a:xfrm flipH="1" flipV="1">
            <a:off x="3851977" y="2158738"/>
            <a:ext cx="870653" cy="15413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83DB72E-8D99-4C60-A1BE-6F69D84D0813}"/>
              </a:ext>
            </a:extLst>
          </p:cNvPr>
          <p:cNvSpPr/>
          <p:nvPr/>
        </p:nvSpPr>
        <p:spPr>
          <a:xfrm>
            <a:off x="3475541" y="2561603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FFEFED7-785C-4879-98B2-8F600B1A79B6}"/>
              </a:ext>
            </a:extLst>
          </p:cNvPr>
          <p:cNvGrpSpPr/>
          <p:nvPr/>
        </p:nvGrpSpPr>
        <p:grpSpPr>
          <a:xfrm>
            <a:off x="1925086" y="1240729"/>
            <a:ext cx="2357182" cy="2512098"/>
            <a:chOff x="1925086" y="1240729"/>
            <a:chExt cx="2357182" cy="2512098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8F586EF-8445-4CB6-92A2-41982CBD29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17746" y="1240729"/>
              <a:ext cx="945862" cy="164742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E5C73C2-36F0-4890-B078-6E05B4D8BC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25086" y="1240729"/>
              <a:ext cx="1414792" cy="249343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2BD96E-6774-4593-8501-A7DC4368D2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3746" y="2902609"/>
              <a:ext cx="2338522" cy="85021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DF60D4FF-21EE-4449-B37E-DF53D592A0C4}"/>
              </a:ext>
            </a:extLst>
          </p:cNvPr>
          <p:cNvSpPr/>
          <p:nvPr/>
        </p:nvSpPr>
        <p:spPr>
          <a:xfrm>
            <a:off x="2287166" y="3026436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58°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748B98-1781-473B-8F82-CE5014A69881}"/>
              </a:ext>
            </a:extLst>
          </p:cNvPr>
          <p:cNvCxnSpPr>
            <a:cxnSpLocks/>
          </p:cNvCxnSpPr>
          <p:nvPr/>
        </p:nvCxnSpPr>
        <p:spPr>
          <a:xfrm flipV="1">
            <a:off x="1578830" y="3187174"/>
            <a:ext cx="648998" cy="117654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D8C13E1-BE0E-49DC-8ED9-D601FC1BBE47}"/>
              </a:ext>
            </a:extLst>
          </p:cNvPr>
          <p:cNvGrpSpPr/>
          <p:nvPr/>
        </p:nvGrpSpPr>
        <p:grpSpPr>
          <a:xfrm>
            <a:off x="572568" y="2893952"/>
            <a:ext cx="5523432" cy="3261990"/>
            <a:chOff x="572568" y="2893952"/>
            <a:chExt cx="5523432" cy="3261990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436A112-958F-4AB4-AF30-1F7976CB53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568" y="3752828"/>
              <a:ext cx="1343872" cy="238445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ECA1C31-B7A0-486E-BCCE-932A4456D67D}"/>
                </a:ext>
              </a:extLst>
            </p:cNvPr>
            <p:cNvCxnSpPr>
              <a:cxnSpLocks/>
            </p:cNvCxnSpPr>
            <p:nvPr/>
          </p:nvCxnSpPr>
          <p:spPr>
            <a:xfrm>
              <a:off x="572568" y="6155941"/>
              <a:ext cx="5523432" cy="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7CB4557-95FD-443C-8DD6-3D25E12A7239}"/>
                </a:ext>
              </a:extLst>
            </p:cNvPr>
            <p:cNvCxnSpPr>
              <a:cxnSpLocks/>
            </p:cNvCxnSpPr>
            <p:nvPr/>
          </p:nvCxnSpPr>
          <p:spPr>
            <a:xfrm>
              <a:off x="4282268" y="2922257"/>
              <a:ext cx="1813732" cy="320636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D4E85CE-9B5E-4AB2-BF12-BF6121D1E0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25086" y="2893952"/>
              <a:ext cx="2357182" cy="85887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2CD186C-ADCD-405A-B497-610ED99E43B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11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6" grpId="2"/>
      <p:bldP spid="7" grpId="0"/>
      <p:bldP spid="7" grpId="1"/>
      <p:bldP spid="8" grpId="0"/>
      <p:bldP spid="8" grpId="1"/>
      <p:bldP spid="9" grpId="0"/>
      <p:bldP spid="10" grpId="0"/>
      <p:bldP spid="11" grpId="0"/>
      <p:bldP spid="12" grpId="0"/>
      <p:bldP spid="13" grpId="0"/>
      <p:bldP spid="13" grpId="1"/>
      <p:bldP spid="13" grpId="2"/>
      <p:bldP spid="15" grpId="0"/>
      <p:bldP spid="2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dotted line is a diagonal of this rhombus.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8F976-1BD7-49FF-BDD2-F49A39411785}"/>
              </a:ext>
            </a:extLst>
          </p:cNvPr>
          <p:cNvSpPr/>
          <p:nvPr/>
        </p:nvSpPr>
        <p:spPr>
          <a:xfrm>
            <a:off x="6068707" y="634775"/>
            <a:ext cx="5694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If angle a = 80°, what is angle b?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A4BD30-9ECB-4B59-B274-C8B84B0CD429}"/>
              </a:ext>
            </a:extLst>
          </p:cNvPr>
          <p:cNvSpPr/>
          <p:nvPr/>
        </p:nvSpPr>
        <p:spPr>
          <a:xfrm>
            <a:off x="6096000" y="3076720"/>
            <a:ext cx="5694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If angle b = 80°, what is angle a?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9A6DAF-A5DD-4303-A8AE-C7860729C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25" y="690754"/>
            <a:ext cx="5662614" cy="24622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B7B6DE-2EB8-4E09-BD6D-9D733BFF5465}"/>
              </a:ext>
            </a:extLst>
          </p:cNvPr>
          <p:cNvSpPr/>
          <p:nvPr/>
        </p:nvSpPr>
        <p:spPr>
          <a:xfrm>
            <a:off x="793045" y="2625949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A8B366-191E-4D7D-B8C2-8EF177A76B24}"/>
              </a:ext>
            </a:extLst>
          </p:cNvPr>
          <p:cNvSpPr/>
          <p:nvPr/>
        </p:nvSpPr>
        <p:spPr>
          <a:xfrm>
            <a:off x="4870146" y="724332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91811F-57B1-49F3-AF79-6D0D3059711D}"/>
              </a:ext>
            </a:extLst>
          </p:cNvPr>
          <p:cNvSpPr/>
          <p:nvPr/>
        </p:nvSpPr>
        <p:spPr>
          <a:xfrm>
            <a:off x="6068705" y="1295403"/>
            <a:ext cx="3446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- 80° =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7B6453-0BDE-4702-9441-06F74E29D64E}"/>
              </a:ext>
            </a:extLst>
          </p:cNvPr>
          <p:cNvSpPr/>
          <p:nvPr/>
        </p:nvSpPr>
        <p:spPr>
          <a:xfrm>
            <a:off x="8379089" y="1301750"/>
            <a:ext cx="1396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D2ED5D-DA60-4F41-8733-D46DCBBC8D4B}"/>
              </a:ext>
            </a:extLst>
          </p:cNvPr>
          <p:cNvSpPr/>
          <p:nvPr/>
        </p:nvSpPr>
        <p:spPr>
          <a:xfrm>
            <a:off x="6068705" y="1857682"/>
            <a:ext cx="3446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100° ÷ 2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8053A0-014A-4AAD-8B97-A8ACC9BB1D08}"/>
              </a:ext>
            </a:extLst>
          </p:cNvPr>
          <p:cNvSpPr/>
          <p:nvPr/>
        </p:nvSpPr>
        <p:spPr>
          <a:xfrm>
            <a:off x="8143129" y="1862215"/>
            <a:ext cx="3446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74D230-02AA-4833-8498-CA29DA022850}"/>
              </a:ext>
            </a:extLst>
          </p:cNvPr>
          <p:cNvSpPr/>
          <p:nvPr/>
        </p:nvSpPr>
        <p:spPr>
          <a:xfrm>
            <a:off x="2038840" y="1209471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50°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032817-F5EA-4D3C-B431-C5818D192893}"/>
              </a:ext>
            </a:extLst>
          </p:cNvPr>
          <p:cNvSpPr/>
          <p:nvPr/>
        </p:nvSpPr>
        <p:spPr>
          <a:xfrm>
            <a:off x="2738267" y="751322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50°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CD45A2-2A85-4BA9-90CE-F036E88C72EE}"/>
              </a:ext>
            </a:extLst>
          </p:cNvPr>
          <p:cNvSpPr/>
          <p:nvPr/>
        </p:nvSpPr>
        <p:spPr>
          <a:xfrm>
            <a:off x="2642516" y="2685726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50°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47D84B-38C2-408B-8B42-E75CA8C33C56}"/>
              </a:ext>
            </a:extLst>
          </p:cNvPr>
          <p:cNvSpPr/>
          <p:nvPr/>
        </p:nvSpPr>
        <p:spPr>
          <a:xfrm>
            <a:off x="3359672" y="2296799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50°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5B8974-23D9-47DB-8CF5-45CE6807FBFF}"/>
              </a:ext>
            </a:extLst>
          </p:cNvPr>
          <p:cNvSpPr/>
          <p:nvPr/>
        </p:nvSpPr>
        <p:spPr>
          <a:xfrm>
            <a:off x="2037417" y="1219550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ECCB90-6E13-433C-9E61-975FB7C13328}"/>
              </a:ext>
            </a:extLst>
          </p:cNvPr>
          <p:cNvSpPr/>
          <p:nvPr/>
        </p:nvSpPr>
        <p:spPr>
          <a:xfrm>
            <a:off x="2770321" y="783204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7AD7C4-10E8-421C-AAF6-D98B3701373B}"/>
              </a:ext>
            </a:extLst>
          </p:cNvPr>
          <p:cNvSpPr/>
          <p:nvPr/>
        </p:nvSpPr>
        <p:spPr>
          <a:xfrm>
            <a:off x="2642516" y="2643588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DD20AF-6713-4FCF-9FB8-E2EC87B49164}"/>
              </a:ext>
            </a:extLst>
          </p:cNvPr>
          <p:cNvSpPr/>
          <p:nvPr/>
        </p:nvSpPr>
        <p:spPr>
          <a:xfrm>
            <a:off x="3351528" y="2254661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8847AA-B9B6-4044-BDCA-3C47E78C2ADB}"/>
              </a:ext>
            </a:extLst>
          </p:cNvPr>
          <p:cNvSpPr/>
          <p:nvPr/>
        </p:nvSpPr>
        <p:spPr>
          <a:xfrm>
            <a:off x="6096000" y="3715175"/>
            <a:ext cx="3446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(2 x 80°) =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842D89-6DC8-4CBC-93B8-E098BBC14F8B}"/>
              </a:ext>
            </a:extLst>
          </p:cNvPr>
          <p:cNvSpPr/>
          <p:nvPr/>
        </p:nvSpPr>
        <p:spPr>
          <a:xfrm>
            <a:off x="9401317" y="3719688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237667-A4D0-4D42-82CC-9B0C5922F18F}"/>
              </a:ext>
            </a:extLst>
          </p:cNvPr>
          <p:cNvSpPr/>
          <p:nvPr/>
        </p:nvSpPr>
        <p:spPr>
          <a:xfrm>
            <a:off x="730069" y="2606076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5D63ACA-CB25-440A-B44F-F01425180E4B}"/>
              </a:ext>
            </a:extLst>
          </p:cNvPr>
          <p:cNvSpPr/>
          <p:nvPr/>
        </p:nvSpPr>
        <p:spPr>
          <a:xfrm>
            <a:off x="4785611" y="783204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0C4CFD-9372-46F9-ABC6-6A744B259B4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70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10" grpId="0"/>
      <p:bldP spid="13" grpId="0"/>
      <p:bldP spid="14" grpId="0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20" grpId="0"/>
      <p:bldP spid="21" grpId="0"/>
      <p:bldP spid="22" grpId="0"/>
      <p:bldP spid="23" grpId="0"/>
      <p:bldP spid="24" grpId="0"/>
      <p:bldP spid="25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D050FE-948F-4CF8-BBB8-BD2DD34FDA3F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a pentagon.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Each side of the pentagon is the same length.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app.doublestruck.eu/content/K2_REAS/HTML/Q/Q11C08_files/image001.jpg">
            <a:extLst>
              <a:ext uri="{FF2B5EF4-FFF2-40B4-BE49-F238E27FC236}">
                <a16:creationId xmlns:a16="http://schemas.microsoft.com/office/drawing/2014/main" id="{6483BF96-E949-44F5-8972-57F07114D00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87" y="1077218"/>
            <a:ext cx="2774013" cy="40872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07D035-965F-4A23-BA11-04CD2AAD1B94}"/>
              </a:ext>
            </a:extLst>
          </p:cNvPr>
          <p:cNvSpPr/>
          <p:nvPr/>
        </p:nvSpPr>
        <p:spPr>
          <a:xfrm>
            <a:off x="3321986" y="1326426"/>
            <a:ext cx="88700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 shape a regular pentagon?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Explain your answer. 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out the size of angle a.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D12764-8FB4-42CA-B38F-399B47E8083F}"/>
              </a:ext>
            </a:extLst>
          </p:cNvPr>
          <p:cNvSpPr/>
          <p:nvPr/>
        </p:nvSpPr>
        <p:spPr>
          <a:xfrm>
            <a:off x="3574470" y="4805877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pentagon add up to 540°.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E53E94-AF2A-45B7-B9F4-0E926D39473B}"/>
              </a:ext>
            </a:extLst>
          </p:cNvPr>
          <p:cNvSpPr/>
          <p:nvPr/>
        </p:nvSpPr>
        <p:spPr>
          <a:xfrm>
            <a:off x="3341628" y="2330638"/>
            <a:ext cx="83822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No, because regular shapes have angles of the same size, not just sides of the same length.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5E1DC3-B6B1-476D-8FB4-C2784B2C83F5}"/>
              </a:ext>
            </a:extLst>
          </p:cNvPr>
          <p:cNvSpPr/>
          <p:nvPr/>
        </p:nvSpPr>
        <p:spPr>
          <a:xfrm>
            <a:off x="3574470" y="4309495"/>
            <a:ext cx="44641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 right angle is 90°.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19697F-B0DB-4FD6-A64D-DC915397D2F2}"/>
              </a:ext>
            </a:extLst>
          </p:cNvPr>
          <p:cNvSpPr/>
          <p:nvPr/>
        </p:nvSpPr>
        <p:spPr>
          <a:xfrm>
            <a:off x="2120856" y="4411514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81BF21-17C5-4F6F-972D-7E62C1AC7A8A}"/>
              </a:ext>
            </a:extLst>
          </p:cNvPr>
          <p:cNvSpPr/>
          <p:nvPr/>
        </p:nvSpPr>
        <p:spPr>
          <a:xfrm>
            <a:off x="488142" y="4411514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E3C8F0-8CD8-4BBE-91D7-92F53F53674D}"/>
              </a:ext>
            </a:extLst>
          </p:cNvPr>
          <p:cNvSpPr/>
          <p:nvPr/>
        </p:nvSpPr>
        <p:spPr>
          <a:xfrm>
            <a:off x="3799113" y="5329097"/>
            <a:ext cx="6922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540° - 150° - 150° - 90° - 90°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DC7D20-E699-437F-8B89-7B885DD3DB30}"/>
              </a:ext>
            </a:extLst>
          </p:cNvPr>
          <p:cNvSpPr/>
          <p:nvPr/>
        </p:nvSpPr>
        <p:spPr>
          <a:xfrm>
            <a:off x="3799113" y="5864448"/>
            <a:ext cx="45447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540° - 300° - 180° 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DCE32B-5EDD-4FEF-8821-5CBBE74E2932}"/>
              </a:ext>
            </a:extLst>
          </p:cNvPr>
          <p:cNvSpPr/>
          <p:nvPr/>
        </p:nvSpPr>
        <p:spPr>
          <a:xfrm>
            <a:off x="8343900" y="5864448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9FEDDB-084A-4D9E-A140-98E1A1C6F086}"/>
              </a:ext>
            </a:extLst>
          </p:cNvPr>
          <p:cNvSpPr/>
          <p:nvPr/>
        </p:nvSpPr>
        <p:spPr>
          <a:xfrm>
            <a:off x="1301391" y="1598556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EB4C2B3-94A8-4E71-8264-586552F0BEC3}"/>
              </a:ext>
            </a:extLst>
          </p:cNvPr>
          <p:cNvCxnSpPr/>
          <p:nvPr/>
        </p:nvCxnSpPr>
        <p:spPr>
          <a:xfrm flipH="1">
            <a:off x="8874579" y="4300068"/>
            <a:ext cx="833305" cy="56702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32261BC-6BA9-49F9-A54C-75D9A93C3194}"/>
              </a:ext>
            </a:extLst>
          </p:cNvPr>
          <p:cNvSpPr/>
          <p:nvPr/>
        </p:nvSpPr>
        <p:spPr>
          <a:xfrm>
            <a:off x="9770437" y="3390105"/>
            <a:ext cx="24275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</a:rPr>
              <a:t>That’s because you can make 3 triangles from a pentagon</a:t>
            </a:r>
          </a:p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</a:rPr>
              <a:t>3 x 180 = 540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7F0D550-E48A-4D81-A42F-00AC93682694}"/>
              </a:ext>
            </a:extLst>
          </p:cNvPr>
          <p:cNvCxnSpPr>
            <a:cxnSpLocks/>
          </p:cNvCxnSpPr>
          <p:nvPr/>
        </p:nvCxnSpPr>
        <p:spPr>
          <a:xfrm>
            <a:off x="456134" y="2987279"/>
            <a:ext cx="2441937" cy="20073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93EEC53-75B3-4211-AC4E-9FEA0F85BE90}"/>
              </a:ext>
            </a:extLst>
          </p:cNvPr>
          <p:cNvCxnSpPr>
            <a:cxnSpLocks/>
          </p:cNvCxnSpPr>
          <p:nvPr/>
        </p:nvCxnSpPr>
        <p:spPr>
          <a:xfrm>
            <a:off x="450139" y="2987279"/>
            <a:ext cx="24598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D4792DA-B3A4-40AD-8DC8-B89A3EC94D1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76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9" grpId="1"/>
      <p:bldP spid="10" grpId="0"/>
      <p:bldP spid="10" grpId="1"/>
      <p:bldP spid="11" grpId="0"/>
      <p:bldP spid="12" grpId="0"/>
      <p:bldP spid="13" grpId="0"/>
      <p:bldP spid="14" grpId="0"/>
      <p:bldP spid="14" grpId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BC6E3-348A-4933-87B0-EEB4D65D7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Recognise vertically opposite angles and Z angles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3B323-A185-44E5-8529-45B03D809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8331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E6F076-DC21-4C51-A6B6-89F76A29E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12" y="717452"/>
            <a:ext cx="8115544" cy="47830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7D8B53-4D11-4C77-911A-F15C68757871}"/>
              </a:ext>
            </a:extLst>
          </p:cNvPr>
          <p:cNvSpPr/>
          <p:nvPr/>
        </p:nvSpPr>
        <p:spPr>
          <a:xfrm>
            <a:off x="103032" y="51516"/>
            <a:ext cx="100544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rectangle. Calculate the size of angles a and b.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3A8736-5543-4730-A987-6819ACDE81C9}"/>
              </a:ext>
            </a:extLst>
          </p:cNvPr>
          <p:cNvSpPr/>
          <p:nvPr/>
        </p:nvSpPr>
        <p:spPr>
          <a:xfrm>
            <a:off x="103032" y="5509151"/>
            <a:ext cx="7560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right angle add up to 90°.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370589-4220-4A0D-8277-CFD7F06AE2FA}"/>
              </a:ext>
            </a:extLst>
          </p:cNvPr>
          <p:cNvSpPr/>
          <p:nvPr/>
        </p:nvSpPr>
        <p:spPr>
          <a:xfrm>
            <a:off x="5746206" y="5518153"/>
            <a:ext cx="3316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90° - 34° =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CEDEE-F12A-4939-B60E-31EB49FD99BB}"/>
              </a:ext>
            </a:extLst>
          </p:cNvPr>
          <p:cNvSpPr/>
          <p:nvPr/>
        </p:nvSpPr>
        <p:spPr>
          <a:xfrm>
            <a:off x="8593167" y="5509151"/>
            <a:ext cx="1179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56°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3445B6-02A6-42CB-9CA8-0B60DF5F2A1D}"/>
              </a:ext>
            </a:extLst>
          </p:cNvPr>
          <p:cNvSpPr/>
          <p:nvPr/>
        </p:nvSpPr>
        <p:spPr>
          <a:xfrm>
            <a:off x="327733" y="1221055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56°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0735105-CB86-41F8-8926-D1C846A0414E}"/>
              </a:ext>
            </a:extLst>
          </p:cNvPr>
          <p:cNvGrpSpPr/>
          <p:nvPr/>
        </p:nvGrpSpPr>
        <p:grpSpPr>
          <a:xfrm>
            <a:off x="259222" y="799216"/>
            <a:ext cx="7917369" cy="4621800"/>
            <a:chOff x="259222" y="799216"/>
            <a:chExt cx="7917369" cy="46218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8E90B93-62D0-421D-9F6F-0145832F1E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7733" y="836018"/>
              <a:ext cx="7848858" cy="458499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4050367-A90E-479E-999B-3D98D8569654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799216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1A34C7F-8D0D-4E92-880D-5E9D535F3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5421016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E1A764CC-89E7-42B8-BFC0-53DB96EAD414}"/>
              </a:ext>
            </a:extLst>
          </p:cNvPr>
          <p:cNvSpPr/>
          <p:nvPr/>
        </p:nvSpPr>
        <p:spPr>
          <a:xfrm>
            <a:off x="6377350" y="4831458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34°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BCF968-96A3-4FBC-A459-CB72FA247666}"/>
              </a:ext>
            </a:extLst>
          </p:cNvPr>
          <p:cNvSpPr/>
          <p:nvPr/>
        </p:nvSpPr>
        <p:spPr>
          <a:xfrm>
            <a:off x="103032" y="6007390"/>
            <a:ext cx="1143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Z (or backwards-Z) angles (on parallel lines) are the same size.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497255-C8F2-4FA7-BCEF-9777285116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25306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6A0AC6-D5C4-4CDD-ADF0-4DE1F764CE4E}"/>
              </a:ext>
            </a:extLst>
          </p:cNvPr>
          <p:cNvSpPr/>
          <p:nvPr/>
        </p:nvSpPr>
        <p:spPr>
          <a:xfrm>
            <a:off x="103032" y="51516"/>
            <a:ext cx="104318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a rectangle.</a:t>
            </a: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angles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app.doublestruck.eu/content/K2_REAS/HTML/Q/QG1457_files/image001.jpg">
            <a:extLst>
              <a:ext uri="{FF2B5EF4-FFF2-40B4-BE49-F238E27FC236}">
                <a16:creationId xmlns:a16="http://schemas.microsoft.com/office/drawing/2014/main" id="{C2A6CF74-63D2-4419-8923-A58145EC1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16" y="675082"/>
            <a:ext cx="6350828" cy="317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474E37-0BC5-4AB4-AF03-9F6A950CA125}"/>
              </a:ext>
            </a:extLst>
          </p:cNvPr>
          <p:cNvSpPr/>
          <p:nvPr/>
        </p:nvSpPr>
        <p:spPr>
          <a:xfrm>
            <a:off x="5162503" y="3341386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DFDCD0-B970-44A4-88E2-0B5727A6D5BB}"/>
              </a:ext>
            </a:extLst>
          </p:cNvPr>
          <p:cNvSpPr/>
          <p:nvPr/>
        </p:nvSpPr>
        <p:spPr>
          <a:xfrm>
            <a:off x="103032" y="3916443"/>
            <a:ext cx="6605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BE3E6-73B1-4DE1-B315-EC3B173EF29B}"/>
              </a:ext>
            </a:extLst>
          </p:cNvPr>
          <p:cNvSpPr/>
          <p:nvPr/>
        </p:nvSpPr>
        <p:spPr>
          <a:xfrm>
            <a:off x="103032" y="4439663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CBA212-44FA-4C2E-802D-AEBEE45A1B1C}"/>
              </a:ext>
            </a:extLst>
          </p:cNvPr>
          <p:cNvSpPr/>
          <p:nvPr/>
        </p:nvSpPr>
        <p:spPr>
          <a:xfrm>
            <a:off x="6259182" y="4446718"/>
            <a:ext cx="4808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- 36° - 36° = 108°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021F8A-866E-4BB0-B9C8-655518993706}"/>
              </a:ext>
            </a:extLst>
          </p:cNvPr>
          <p:cNvSpPr/>
          <p:nvPr/>
        </p:nvSpPr>
        <p:spPr>
          <a:xfrm>
            <a:off x="3034370" y="2385018"/>
            <a:ext cx="1109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059AC9-852E-4F2E-A12D-FC8F93D9E186}"/>
              </a:ext>
            </a:extLst>
          </p:cNvPr>
          <p:cNvSpPr/>
          <p:nvPr/>
        </p:nvSpPr>
        <p:spPr>
          <a:xfrm>
            <a:off x="103031" y="4976993"/>
            <a:ext cx="8966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Vertically opposite angles are the same size.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DE0D41-BC1C-4EC7-9037-9919D0F419B3}"/>
              </a:ext>
            </a:extLst>
          </p:cNvPr>
          <p:cNvGrpSpPr/>
          <p:nvPr/>
        </p:nvGrpSpPr>
        <p:grpSpPr>
          <a:xfrm>
            <a:off x="2311709" y="1645210"/>
            <a:ext cx="2430889" cy="1218761"/>
            <a:chOff x="2093343" y="1645210"/>
            <a:chExt cx="2430889" cy="1218761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44C94B-C3EC-4AEC-BB4E-F5271C65F3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85358" y="1674630"/>
              <a:ext cx="2338874" cy="118934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0606BA1-550E-473A-9045-2F24CE2EA3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3343" y="1645210"/>
              <a:ext cx="2430888" cy="121876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BE683F0-C08A-4B7F-BD49-EED51FB095DB}"/>
              </a:ext>
            </a:extLst>
          </p:cNvPr>
          <p:cNvSpPr/>
          <p:nvPr/>
        </p:nvSpPr>
        <p:spPr>
          <a:xfrm>
            <a:off x="3077599" y="1260222"/>
            <a:ext cx="1109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185AFC-BA83-4C45-A4B3-9372CA66B623}"/>
              </a:ext>
            </a:extLst>
          </p:cNvPr>
          <p:cNvSpPr/>
          <p:nvPr/>
        </p:nvSpPr>
        <p:spPr>
          <a:xfrm>
            <a:off x="6750646" y="4976993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108°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855AEB-19AB-4FB0-857D-509F444D2709}"/>
              </a:ext>
            </a:extLst>
          </p:cNvPr>
          <p:cNvSpPr/>
          <p:nvPr/>
        </p:nvSpPr>
        <p:spPr>
          <a:xfrm>
            <a:off x="103032" y="5500213"/>
            <a:ext cx="1143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Z angles are the same size.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80F564-14F2-4EAA-8786-3B7FCE60EE00}"/>
              </a:ext>
            </a:extLst>
          </p:cNvPr>
          <p:cNvGrpSpPr/>
          <p:nvPr/>
        </p:nvGrpSpPr>
        <p:grpSpPr>
          <a:xfrm flipH="1">
            <a:off x="383967" y="693167"/>
            <a:ext cx="6312576" cy="3106101"/>
            <a:chOff x="259222" y="750494"/>
            <a:chExt cx="7917369" cy="467052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D748A39-BE59-4088-8B7B-13E7CD5852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7189" y="750494"/>
              <a:ext cx="7889402" cy="467052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2718239-C172-4BE3-A3A8-7550B2E512BC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764625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8C4E037-2AA5-4C4B-8919-756049DAE4A4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5421016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30CD2AE5-39F8-4D48-9B41-D46F85C6ED33}"/>
              </a:ext>
            </a:extLst>
          </p:cNvPr>
          <p:cNvSpPr/>
          <p:nvPr/>
        </p:nvSpPr>
        <p:spPr>
          <a:xfrm>
            <a:off x="5080616" y="736961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36°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7C80DB-9194-4813-861B-914C8EF068B3}"/>
              </a:ext>
            </a:extLst>
          </p:cNvPr>
          <p:cNvSpPr/>
          <p:nvPr/>
        </p:nvSpPr>
        <p:spPr>
          <a:xfrm>
            <a:off x="103031" y="6010969"/>
            <a:ext cx="7560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right angle add up to 90°.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572C2B-DB4D-45E0-9DEE-5BF599443611}"/>
              </a:ext>
            </a:extLst>
          </p:cNvPr>
          <p:cNvSpPr/>
          <p:nvPr/>
        </p:nvSpPr>
        <p:spPr>
          <a:xfrm>
            <a:off x="5689348" y="6010969"/>
            <a:ext cx="3316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y = 90° - 36° =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C785D13-1BCB-4319-9232-A0C3029923E1}"/>
              </a:ext>
            </a:extLst>
          </p:cNvPr>
          <p:cNvSpPr/>
          <p:nvPr/>
        </p:nvSpPr>
        <p:spPr>
          <a:xfrm>
            <a:off x="8545031" y="6001967"/>
            <a:ext cx="10930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164498-47B7-4194-B735-68969FCE485A}"/>
              </a:ext>
            </a:extLst>
          </p:cNvPr>
          <p:cNvSpPr/>
          <p:nvPr/>
        </p:nvSpPr>
        <p:spPr>
          <a:xfrm>
            <a:off x="5663234" y="1535321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B42F9D-878F-49A9-BAB7-7B1CC7B511E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70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22" grpId="0"/>
      <p:bldP spid="23" grpId="0"/>
      <p:bldP spid="24" grpId="0"/>
      <p:bldP spid="29" grpId="0"/>
      <p:bldP spid="30" grpId="0"/>
      <p:bldP spid="31" grpId="0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GFY542_files/img01.jpg">
            <a:extLst>
              <a:ext uri="{FF2B5EF4-FFF2-40B4-BE49-F238E27FC236}">
                <a16:creationId xmlns:a16="http://schemas.microsoft.com/office/drawing/2014/main" id="{CAC9D929-414C-4140-9920-83EE8BF3FDF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25" y="0"/>
            <a:ext cx="10397596" cy="41640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B958D6E-D7B4-4BFD-BD96-3E12A457DC24}"/>
              </a:ext>
            </a:extLst>
          </p:cNvPr>
          <p:cNvSpPr/>
          <p:nvPr/>
        </p:nvSpPr>
        <p:spPr>
          <a:xfrm>
            <a:off x="281354" y="4303455"/>
            <a:ext cx="109727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58°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Circle the two angles that are the same size as 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  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  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  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  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129006-A4FC-4E14-BB90-BEE7C49E6B51}"/>
              </a:ext>
            </a:extLst>
          </p:cNvPr>
          <p:cNvSpPr/>
          <p:nvPr/>
        </p:nvSpPr>
        <p:spPr>
          <a:xfrm>
            <a:off x="7652825" y="0"/>
            <a:ext cx="3277772" cy="464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1FA234-BBD0-4B45-BE43-9F28C073BB7F}"/>
              </a:ext>
            </a:extLst>
          </p:cNvPr>
          <p:cNvSpPr/>
          <p:nvPr/>
        </p:nvSpPr>
        <p:spPr>
          <a:xfrm>
            <a:off x="56123" y="50000"/>
            <a:ext cx="71432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a rectangle with its two diagonals.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29D30D-5944-409F-A97F-3C109FE14930}"/>
              </a:ext>
            </a:extLst>
          </p:cNvPr>
          <p:cNvSpPr/>
          <p:nvPr/>
        </p:nvSpPr>
        <p:spPr>
          <a:xfrm>
            <a:off x="6589246" y="5602026"/>
            <a:ext cx="794489" cy="85891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CD41F6-9184-4DA6-90DA-9D0337D0C009}"/>
              </a:ext>
            </a:extLst>
          </p:cNvPr>
          <p:cNvSpPr/>
          <p:nvPr/>
        </p:nvSpPr>
        <p:spPr>
          <a:xfrm>
            <a:off x="4141834" y="5602026"/>
            <a:ext cx="794489" cy="85891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9D1F3A-0AC3-4C4D-905B-B7CD73CD9EBD}"/>
              </a:ext>
            </a:extLst>
          </p:cNvPr>
          <p:cNvCxnSpPr>
            <a:cxnSpLocks/>
          </p:cNvCxnSpPr>
          <p:nvPr/>
        </p:nvCxnSpPr>
        <p:spPr>
          <a:xfrm flipH="1" flipV="1">
            <a:off x="387729" y="923648"/>
            <a:ext cx="4186606" cy="160661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2BE13B-5582-4FCA-8672-1AB84E41FEA8}"/>
              </a:ext>
            </a:extLst>
          </p:cNvPr>
          <p:cNvCxnSpPr>
            <a:cxnSpLocks/>
          </p:cNvCxnSpPr>
          <p:nvPr/>
        </p:nvCxnSpPr>
        <p:spPr>
          <a:xfrm flipV="1">
            <a:off x="373448" y="2542831"/>
            <a:ext cx="4150783" cy="15710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173E2FF-4B62-4162-BC6B-DDB707DB8EF5}"/>
              </a:ext>
            </a:extLst>
          </p:cNvPr>
          <p:cNvGrpSpPr/>
          <p:nvPr/>
        </p:nvGrpSpPr>
        <p:grpSpPr>
          <a:xfrm rot="5400000">
            <a:off x="3013698" y="-1690784"/>
            <a:ext cx="3178654" cy="8430594"/>
            <a:chOff x="259222" y="799216"/>
            <a:chExt cx="7917369" cy="46218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A11F217-F2E2-4BA9-9C11-211DBA72FFF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7733" y="836018"/>
              <a:ext cx="7848858" cy="458499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BABDCA3-46BA-498E-88ED-706184F3B30D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799216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3F786C3-6297-4D17-AF77-1421D87955CB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5421016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9875B3B-4B03-40C1-9F9B-D29DD7090F9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90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97C12_files/image001.jpg">
            <a:extLst>
              <a:ext uri="{FF2B5EF4-FFF2-40B4-BE49-F238E27FC236}">
                <a16:creationId xmlns:a16="http://schemas.microsoft.com/office/drawing/2014/main" id="{8F64F856-488C-4E9F-A4D0-36DCEFCAAE9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9" y="779092"/>
            <a:ext cx="9106279" cy="48264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AD5B40-552B-4568-9445-DC0E269778BC}"/>
              </a:ext>
            </a:extLst>
          </p:cNvPr>
          <p:cNvSpPr/>
          <p:nvPr/>
        </p:nvSpPr>
        <p:spPr>
          <a:xfrm>
            <a:off x="103032" y="51516"/>
            <a:ext cx="61294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this diagram AB is parallel to CD.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816671-BD17-48AA-8B4F-A14F47B2998F}"/>
              </a:ext>
            </a:extLst>
          </p:cNvPr>
          <p:cNvSpPr/>
          <p:nvPr/>
        </p:nvSpPr>
        <p:spPr>
          <a:xfrm>
            <a:off x="6378807" y="3192329"/>
            <a:ext cx="3205655" cy="843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119A84-C7C2-46D9-B05C-BE50BC4B1FEE}"/>
              </a:ext>
            </a:extLst>
          </p:cNvPr>
          <p:cNvSpPr/>
          <p:nvPr/>
        </p:nvSpPr>
        <p:spPr>
          <a:xfrm>
            <a:off x="6177118" y="955655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 out the value of 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value of 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D15027-AAEE-4BD0-B79A-1326C4178DB7}"/>
              </a:ext>
            </a:extLst>
          </p:cNvPr>
          <p:cNvGrpSpPr/>
          <p:nvPr/>
        </p:nvGrpSpPr>
        <p:grpSpPr>
          <a:xfrm>
            <a:off x="539966" y="1252434"/>
            <a:ext cx="5088048" cy="3817507"/>
            <a:chOff x="280657" y="1252434"/>
            <a:chExt cx="5088048" cy="381750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B494465-0CAE-41C7-8B78-16545D7E84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657" y="1252434"/>
              <a:ext cx="1846907" cy="3817507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98B08BA-D812-4E59-ADE2-A847E41649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657" y="2688880"/>
              <a:ext cx="5088048" cy="238106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CF56CB2-A555-41C8-9538-104889E523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8446" y="2688880"/>
              <a:ext cx="1090259" cy="238106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022F601-EFC1-4C90-A16D-895BC65812D0}"/>
              </a:ext>
            </a:extLst>
          </p:cNvPr>
          <p:cNvSpPr/>
          <p:nvPr/>
        </p:nvSpPr>
        <p:spPr>
          <a:xfrm>
            <a:off x="1058566" y="4035906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40°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44E4D6-8B19-4BC9-ABD6-3E38445193AB}"/>
              </a:ext>
            </a:extLst>
          </p:cNvPr>
          <p:cNvSpPr/>
          <p:nvPr/>
        </p:nvSpPr>
        <p:spPr>
          <a:xfrm>
            <a:off x="6931974" y="1725096"/>
            <a:ext cx="1738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40°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5CBEF3-0350-4B65-8E2E-C7811E90BC1E}"/>
              </a:ext>
            </a:extLst>
          </p:cNvPr>
          <p:cNvSpPr/>
          <p:nvPr/>
        </p:nvSpPr>
        <p:spPr>
          <a:xfrm>
            <a:off x="5929419" y="3192329"/>
            <a:ext cx="40193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B1C6432-5C01-4FD4-AFAB-2B05EC80E3FC}"/>
              </a:ext>
            </a:extLst>
          </p:cNvPr>
          <p:cNvCxnSpPr>
            <a:cxnSpLocks/>
          </p:cNvCxnSpPr>
          <p:nvPr/>
        </p:nvCxnSpPr>
        <p:spPr>
          <a:xfrm>
            <a:off x="3885035" y="4334426"/>
            <a:ext cx="443792" cy="44939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5A53306-3ECE-4ECE-AFAD-8B6E1CDEA09D}"/>
              </a:ext>
            </a:extLst>
          </p:cNvPr>
          <p:cNvSpPr/>
          <p:nvPr/>
        </p:nvSpPr>
        <p:spPr>
          <a:xfrm>
            <a:off x="5939659" y="4318537"/>
            <a:ext cx="2773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- 65° = 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18E4DE-F555-4E3F-83F3-A45952B5A0DA}"/>
              </a:ext>
            </a:extLst>
          </p:cNvPr>
          <p:cNvSpPr/>
          <p:nvPr/>
        </p:nvSpPr>
        <p:spPr>
          <a:xfrm>
            <a:off x="8303712" y="4308428"/>
            <a:ext cx="1752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115°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098543-99CB-40BC-8395-C74EFA418E40}"/>
              </a:ext>
            </a:extLst>
          </p:cNvPr>
          <p:cNvSpPr/>
          <p:nvPr/>
        </p:nvSpPr>
        <p:spPr>
          <a:xfrm>
            <a:off x="3669042" y="4487006"/>
            <a:ext cx="10902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115°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FB838D-5748-45CF-93EA-208083FC6759}"/>
              </a:ext>
            </a:extLst>
          </p:cNvPr>
          <p:cNvSpPr/>
          <p:nvPr/>
        </p:nvSpPr>
        <p:spPr>
          <a:xfrm>
            <a:off x="5908671" y="5010226"/>
            <a:ext cx="65426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6E80B4-7866-4EEA-A8F6-8452838ECDD7}"/>
              </a:ext>
            </a:extLst>
          </p:cNvPr>
          <p:cNvSpPr/>
          <p:nvPr/>
        </p:nvSpPr>
        <p:spPr>
          <a:xfrm>
            <a:off x="5929419" y="5701915"/>
            <a:ext cx="5463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y = 180° - 115° - 40° = 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B063B84-F917-4FC4-901B-6759E8D22BDD}"/>
              </a:ext>
            </a:extLst>
          </p:cNvPr>
          <p:cNvSpPr/>
          <p:nvPr/>
        </p:nvSpPr>
        <p:spPr>
          <a:xfrm>
            <a:off x="10219360" y="5701915"/>
            <a:ext cx="8762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25°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912A84-2A98-4744-97DE-7553B0F8F9BB}"/>
              </a:ext>
            </a:extLst>
          </p:cNvPr>
          <p:cNvSpPr/>
          <p:nvPr/>
        </p:nvSpPr>
        <p:spPr>
          <a:xfrm>
            <a:off x="1550014" y="4572951"/>
            <a:ext cx="8762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25°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219D8E8-33AD-4936-B86F-AEF8E069E75A}"/>
              </a:ext>
            </a:extLst>
          </p:cNvPr>
          <p:cNvGrpSpPr/>
          <p:nvPr/>
        </p:nvGrpSpPr>
        <p:grpSpPr>
          <a:xfrm>
            <a:off x="510707" y="3565093"/>
            <a:ext cx="1774991" cy="1506978"/>
            <a:chOff x="251398" y="3565093"/>
            <a:chExt cx="1774991" cy="1506978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3613D6D-B727-4F88-8B48-4FDB24AA8C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9665" y="3565093"/>
              <a:ext cx="720383" cy="150484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E8A4A40-6421-44FE-B089-488F15E9C20C}"/>
                </a:ext>
              </a:extLst>
            </p:cNvPr>
            <p:cNvCxnSpPr>
              <a:cxnSpLocks/>
            </p:cNvCxnSpPr>
            <p:nvPr/>
          </p:nvCxnSpPr>
          <p:spPr>
            <a:xfrm>
              <a:off x="251398" y="5062487"/>
              <a:ext cx="1774991" cy="958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36AE587-1D51-4D2B-BDE7-365B49C5C14E}"/>
              </a:ext>
            </a:extLst>
          </p:cNvPr>
          <p:cNvGrpSpPr/>
          <p:nvPr/>
        </p:nvGrpSpPr>
        <p:grpSpPr>
          <a:xfrm>
            <a:off x="4474398" y="3568883"/>
            <a:ext cx="1774991" cy="1506978"/>
            <a:chOff x="251398" y="3565093"/>
            <a:chExt cx="1774991" cy="150697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F3C037B-4002-4818-B4BF-23FCE730A1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9665" y="3565093"/>
              <a:ext cx="720383" cy="150484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4AF4B07-976A-4036-93C8-D019A4AF5927}"/>
                </a:ext>
              </a:extLst>
            </p:cNvPr>
            <p:cNvCxnSpPr>
              <a:cxnSpLocks/>
            </p:cNvCxnSpPr>
            <p:nvPr/>
          </p:nvCxnSpPr>
          <p:spPr>
            <a:xfrm>
              <a:off x="251398" y="5062487"/>
              <a:ext cx="1774991" cy="958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A854E1B-4A70-47C3-AA5F-6CD8279FB7E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2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0786-27F4-49E3-832C-E06DE34F8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involving angles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34767-8BB6-46BE-9C74-6F19D97F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45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388AE-5470-4EF0-AA9D-B3A83B840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21" y="584775"/>
            <a:ext cx="7945090" cy="53236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E856AE-1130-42D7-A3E9-58CE2989B7D6}"/>
              </a:ext>
            </a:extLst>
          </p:cNvPr>
          <p:cNvSpPr/>
          <p:nvPr/>
        </p:nvSpPr>
        <p:spPr>
          <a:xfrm>
            <a:off x="103032" y="51516"/>
            <a:ext cx="6197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size of angles a and b.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30338-5B93-4571-891C-CBD903CE7F77}"/>
              </a:ext>
            </a:extLst>
          </p:cNvPr>
          <p:cNvSpPr/>
          <p:nvPr/>
        </p:nvSpPr>
        <p:spPr>
          <a:xfrm>
            <a:off x="1103085" y="5230757"/>
            <a:ext cx="8966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Vertically opposite angles are the same size.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C49E38-F771-4716-9CA6-562EF5B97FDC}"/>
              </a:ext>
            </a:extLst>
          </p:cNvPr>
          <p:cNvGrpSpPr/>
          <p:nvPr/>
        </p:nvGrpSpPr>
        <p:grpSpPr>
          <a:xfrm>
            <a:off x="1362774" y="2504803"/>
            <a:ext cx="529575" cy="1639388"/>
            <a:chOff x="2093343" y="1645210"/>
            <a:chExt cx="2430889" cy="1218761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3DC6BDC-0A5E-4412-920B-D880706791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85358" y="1674630"/>
              <a:ext cx="2338874" cy="118934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5533A34-8EC0-4F3C-A442-FC519D06DB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3343" y="1645210"/>
              <a:ext cx="2430888" cy="121876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15BDF90-3E46-4760-A301-5DC4A2682DC4}"/>
              </a:ext>
            </a:extLst>
          </p:cNvPr>
          <p:cNvSpPr/>
          <p:nvPr/>
        </p:nvSpPr>
        <p:spPr>
          <a:xfrm>
            <a:off x="7669896" y="5230757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160°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F9687E-EB83-479F-A4A1-27FFBB692675}"/>
              </a:ext>
            </a:extLst>
          </p:cNvPr>
          <p:cNvSpPr/>
          <p:nvPr/>
        </p:nvSpPr>
        <p:spPr>
          <a:xfrm>
            <a:off x="2202856" y="1767593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C218E3-0C7D-4F7B-B9A2-FD023A6CB179}"/>
              </a:ext>
            </a:extLst>
          </p:cNvPr>
          <p:cNvSpPr/>
          <p:nvPr/>
        </p:nvSpPr>
        <p:spPr>
          <a:xfrm>
            <a:off x="2371298" y="4305578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E939BD-9D12-4135-8635-6E15676247A1}"/>
              </a:ext>
            </a:extLst>
          </p:cNvPr>
          <p:cNvSpPr/>
          <p:nvPr/>
        </p:nvSpPr>
        <p:spPr>
          <a:xfrm>
            <a:off x="2168617" y="2821064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D65AE1-14C2-4026-B145-49190E4EDE93}"/>
              </a:ext>
            </a:extLst>
          </p:cNvPr>
          <p:cNvSpPr/>
          <p:nvPr/>
        </p:nvSpPr>
        <p:spPr>
          <a:xfrm>
            <a:off x="1043488" y="5753977"/>
            <a:ext cx="75390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quadrilateral add up to 360°.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D390A5-942D-4BE7-8827-2E51F6BF0992}"/>
              </a:ext>
            </a:extLst>
          </p:cNvPr>
          <p:cNvSpPr/>
          <p:nvPr/>
        </p:nvSpPr>
        <p:spPr>
          <a:xfrm>
            <a:off x="1103085" y="6280321"/>
            <a:ext cx="59231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b = 360° - 160° - 90° - 90° 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D25353-E362-48B8-B0EF-DBB9FF4489CF}"/>
              </a:ext>
            </a:extLst>
          </p:cNvPr>
          <p:cNvSpPr/>
          <p:nvPr/>
        </p:nvSpPr>
        <p:spPr>
          <a:xfrm>
            <a:off x="6351694" y="6273225"/>
            <a:ext cx="27292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31B206-CEEA-4DE2-B7AB-407D05E45FBF}"/>
              </a:ext>
            </a:extLst>
          </p:cNvPr>
          <p:cNvSpPr/>
          <p:nvPr/>
        </p:nvSpPr>
        <p:spPr>
          <a:xfrm>
            <a:off x="6047872" y="3062886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C641F8-C0A1-48A2-ADD9-F9C787C9FB8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75898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92A5D4-3359-48A1-B198-42FB0DC8C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87" y="1077218"/>
            <a:ext cx="9154176" cy="55148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FF5F15-F493-485E-9C1F-67EBFDEC92B5}"/>
              </a:ext>
            </a:extLst>
          </p:cNvPr>
          <p:cNvSpPr/>
          <p:nvPr/>
        </p:nvSpPr>
        <p:spPr>
          <a:xfrm>
            <a:off x="58615" y="38818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two overlapping squares and a straight line.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value of angles x and y.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4E5423-8087-496B-9A9B-66C660FBF01B}"/>
              </a:ext>
            </a:extLst>
          </p:cNvPr>
          <p:cNvSpPr/>
          <p:nvPr/>
        </p:nvSpPr>
        <p:spPr>
          <a:xfrm>
            <a:off x="7139488" y="1077218"/>
            <a:ext cx="5052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square are 90°.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09F02C-5B2A-45BE-97BC-5093E3324155}"/>
              </a:ext>
            </a:extLst>
          </p:cNvPr>
          <p:cNvSpPr/>
          <p:nvPr/>
        </p:nvSpPr>
        <p:spPr>
          <a:xfrm>
            <a:off x="3169066" y="4090595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218BC6-BE06-4303-B648-494B17E6462C}"/>
              </a:ext>
            </a:extLst>
          </p:cNvPr>
          <p:cNvSpPr/>
          <p:nvPr/>
        </p:nvSpPr>
        <p:spPr>
          <a:xfrm>
            <a:off x="5039233" y="4026427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6AA2AC-0D87-4ECA-817F-3ECA4794DFA8}"/>
              </a:ext>
            </a:extLst>
          </p:cNvPr>
          <p:cNvSpPr/>
          <p:nvPr/>
        </p:nvSpPr>
        <p:spPr>
          <a:xfrm>
            <a:off x="7139489" y="1638147"/>
            <a:ext cx="50525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quadrilateral add up to 360°.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75DB04-958E-4391-835E-902F37926C03}"/>
              </a:ext>
            </a:extLst>
          </p:cNvPr>
          <p:cNvSpPr/>
          <p:nvPr/>
        </p:nvSpPr>
        <p:spPr>
          <a:xfrm>
            <a:off x="5287135" y="2656093"/>
            <a:ext cx="5923197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360° - 125° - 90° - 90° 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EE1372-F62B-4FD5-AD64-6768DF47B501}"/>
              </a:ext>
            </a:extLst>
          </p:cNvPr>
          <p:cNvSpPr/>
          <p:nvPr/>
        </p:nvSpPr>
        <p:spPr>
          <a:xfrm>
            <a:off x="10496282" y="2656093"/>
            <a:ext cx="15834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7F9647-8D4D-4051-BF5E-9625F6856D58}"/>
              </a:ext>
            </a:extLst>
          </p:cNvPr>
          <p:cNvSpPr/>
          <p:nvPr/>
        </p:nvSpPr>
        <p:spPr>
          <a:xfrm>
            <a:off x="4138863" y="3028766"/>
            <a:ext cx="85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2278B5A-F6AC-4E72-820A-09B1868918D7}"/>
              </a:ext>
            </a:extLst>
          </p:cNvPr>
          <p:cNvGrpSpPr/>
          <p:nvPr/>
        </p:nvGrpSpPr>
        <p:grpSpPr>
          <a:xfrm>
            <a:off x="3513221" y="4808621"/>
            <a:ext cx="1688432" cy="1134980"/>
            <a:chOff x="3513221" y="4808621"/>
            <a:chExt cx="1688432" cy="113498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3DA4B9-0A7C-45ED-8738-60F9A308A6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77389" y="4844716"/>
              <a:ext cx="1624264" cy="105075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51B32CD-8752-496B-9717-0AD04874AD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13221" y="4808621"/>
              <a:ext cx="1655046" cy="113498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9E99F53-6839-4F08-8575-6969511DD01F}"/>
              </a:ext>
            </a:extLst>
          </p:cNvPr>
          <p:cNvSpPr/>
          <p:nvPr/>
        </p:nvSpPr>
        <p:spPr>
          <a:xfrm>
            <a:off x="5611189" y="5681991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7D127D-79DA-4761-8FAA-BE7BC66A20A7}"/>
              </a:ext>
            </a:extLst>
          </p:cNvPr>
          <p:cNvSpPr/>
          <p:nvPr/>
        </p:nvSpPr>
        <p:spPr>
          <a:xfrm>
            <a:off x="3860018" y="5597335"/>
            <a:ext cx="10937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15AD2C-E5A2-48B4-B69A-DA04516A6AB3}"/>
              </a:ext>
            </a:extLst>
          </p:cNvPr>
          <p:cNvSpPr/>
          <p:nvPr/>
        </p:nvSpPr>
        <p:spPr>
          <a:xfrm>
            <a:off x="8248733" y="3156758"/>
            <a:ext cx="3914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67F6AF8-9689-4D1E-A010-69376FC42D31}"/>
              </a:ext>
            </a:extLst>
          </p:cNvPr>
          <p:cNvCxnSpPr>
            <a:cxnSpLocks/>
          </p:cNvCxnSpPr>
          <p:nvPr/>
        </p:nvCxnSpPr>
        <p:spPr>
          <a:xfrm flipH="1">
            <a:off x="4519246" y="6453554"/>
            <a:ext cx="327073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F1324685-F3B5-4BFF-91DB-DDAE43EBF6D1}"/>
              </a:ext>
            </a:extLst>
          </p:cNvPr>
          <p:cNvSpPr/>
          <p:nvPr/>
        </p:nvSpPr>
        <p:spPr>
          <a:xfrm>
            <a:off x="4683368" y="5954816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30°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88AC28-BD1D-4B7B-A94F-B79B8ACEAF7C}"/>
              </a:ext>
            </a:extLst>
          </p:cNvPr>
          <p:cNvSpPr/>
          <p:nvPr/>
        </p:nvSpPr>
        <p:spPr>
          <a:xfrm>
            <a:off x="8248733" y="4171129"/>
            <a:ext cx="36366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67AD4D-648A-4AA3-A2FE-709A398D3185}"/>
              </a:ext>
            </a:extLst>
          </p:cNvPr>
          <p:cNvSpPr/>
          <p:nvPr/>
        </p:nvSpPr>
        <p:spPr>
          <a:xfrm>
            <a:off x="6218462" y="5159880"/>
            <a:ext cx="480709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y = 180° - 125° - 30° =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84F71A5-801F-4DFA-8786-161FDF5DC333}"/>
              </a:ext>
            </a:extLst>
          </p:cNvPr>
          <p:cNvSpPr/>
          <p:nvPr/>
        </p:nvSpPr>
        <p:spPr>
          <a:xfrm>
            <a:off x="10491018" y="5159880"/>
            <a:ext cx="13939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25°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5333441-FA52-4552-9240-E1F1FB579E37}"/>
              </a:ext>
            </a:extLst>
          </p:cNvPr>
          <p:cNvSpPr/>
          <p:nvPr/>
        </p:nvSpPr>
        <p:spPr>
          <a:xfrm>
            <a:off x="3619140" y="5979696"/>
            <a:ext cx="85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25°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60E978-631F-4D96-AF4B-40288F0A50A6}"/>
              </a:ext>
            </a:extLst>
          </p:cNvPr>
          <p:cNvSpPr/>
          <p:nvPr/>
        </p:nvSpPr>
        <p:spPr>
          <a:xfrm>
            <a:off x="328590" y="4056194"/>
            <a:ext cx="2115076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Vertically opposite angles are the same size. 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8F07CA-C7D1-420E-A57E-BFFC398CD2FB}"/>
              </a:ext>
            </a:extLst>
          </p:cNvPr>
          <p:cNvSpPr/>
          <p:nvPr/>
        </p:nvSpPr>
        <p:spPr>
          <a:xfrm>
            <a:off x="2770537" y="5361448"/>
            <a:ext cx="3309798" cy="1077218"/>
          </a:xfrm>
          <a:prstGeom prst="triangl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DA8E2D-7638-48DC-BC74-20EEC4A0624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41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/>
      <p:bldP spid="10" grpId="0"/>
      <p:bldP spid="19" grpId="0"/>
      <p:bldP spid="20" grpId="0"/>
      <p:bldP spid="21" grpId="0"/>
      <p:bldP spid="26" grpId="0"/>
      <p:bldP spid="27" grpId="0"/>
      <p:bldP spid="28" grpId="0" animBg="1"/>
      <p:bldP spid="29" grpId="0"/>
      <p:bldP spid="30" grpId="0"/>
      <p:bldP spid="23" grpId="0" animBg="1"/>
      <p:bldP spid="11" grpId="0" animBg="1"/>
      <p:bldP spid="11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02C14_files/image001.jpg">
            <a:extLst>
              <a:ext uri="{FF2B5EF4-FFF2-40B4-BE49-F238E27FC236}">
                <a16:creationId xmlns:a16="http://schemas.microsoft.com/office/drawing/2014/main" id="{4D583E8C-C4EA-462F-8CA1-D91413D404A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84" y="1218931"/>
            <a:ext cx="10345796" cy="47014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942CA6-4D1B-45C7-856A-A51FC897082A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a right-angled triangle and three parallel lines. Calculate the size of 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 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AAB9C1-4D0E-48F1-9344-DA7C240E892E}"/>
              </a:ext>
            </a:extLst>
          </p:cNvPr>
          <p:cNvSpPr/>
          <p:nvPr/>
        </p:nvSpPr>
        <p:spPr>
          <a:xfrm>
            <a:off x="8398412" y="4135902"/>
            <a:ext cx="2293034" cy="633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04A4F7-DB82-4A6C-B113-4B4AA64BAAED}"/>
              </a:ext>
            </a:extLst>
          </p:cNvPr>
          <p:cNvCxnSpPr>
            <a:cxnSpLocks/>
          </p:cNvCxnSpPr>
          <p:nvPr/>
        </p:nvCxnSpPr>
        <p:spPr>
          <a:xfrm flipH="1">
            <a:off x="4953000" y="3165231"/>
            <a:ext cx="327073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BCF654A-0D13-4534-8776-599549B3CD5B}"/>
              </a:ext>
            </a:extLst>
          </p:cNvPr>
          <p:cNvSpPr/>
          <p:nvPr/>
        </p:nvSpPr>
        <p:spPr>
          <a:xfrm>
            <a:off x="5016007" y="2642011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EB6E0E-6154-481A-BE97-6494B79DCAF2}"/>
              </a:ext>
            </a:extLst>
          </p:cNvPr>
          <p:cNvSpPr/>
          <p:nvPr/>
        </p:nvSpPr>
        <p:spPr>
          <a:xfrm>
            <a:off x="3093423" y="1821730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81CC27-89AB-4037-AB35-9D2E63C938F4}"/>
              </a:ext>
            </a:extLst>
          </p:cNvPr>
          <p:cNvGrpSpPr/>
          <p:nvPr/>
        </p:nvGrpSpPr>
        <p:grpSpPr>
          <a:xfrm>
            <a:off x="2356338" y="1424353"/>
            <a:ext cx="4295039" cy="1740878"/>
            <a:chOff x="2356338" y="1424353"/>
            <a:chExt cx="4295039" cy="1740878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5DA1518-0981-42E5-8CB0-ABA45B94B8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6338" y="3165231"/>
              <a:ext cx="429503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856F136-81EC-49D7-A679-04F1D5E7E7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17985" y="1424354"/>
              <a:ext cx="3375953" cy="1740877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03EEB89-FA14-48CE-8A62-A05976195E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6338" y="1424353"/>
              <a:ext cx="861647" cy="17408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58B04282-6EA2-486E-A817-6CEFF09017BE}"/>
              </a:ext>
            </a:extLst>
          </p:cNvPr>
          <p:cNvSpPr/>
          <p:nvPr/>
        </p:nvSpPr>
        <p:spPr>
          <a:xfrm>
            <a:off x="2607633" y="2571155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F4E2CF5-44CD-4E19-ADB9-ABF270D49336}"/>
              </a:ext>
            </a:extLst>
          </p:cNvPr>
          <p:cNvGrpSpPr/>
          <p:nvPr/>
        </p:nvGrpSpPr>
        <p:grpSpPr>
          <a:xfrm>
            <a:off x="1530986" y="1424353"/>
            <a:ext cx="2731182" cy="1740878"/>
            <a:chOff x="6571080" y="4135902"/>
            <a:chExt cx="2731182" cy="174087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1EB5E5-86A4-42EA-BFA4-39A5CEFAFD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7410" y="5876780"/>
              <a:ext cx="190485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2EA25D-DD46-40DE-B882-99266D1825D4}"/>
                </a:ext>
              </a:extLst>
            </p:cNvPr>
            <p:cNvCxnSpPr>
              <a:cxnSpLocks/>
            </p:cNvCxnSpPr>
            <p:nvPr/>
          </p:nvCxnSpPr>
          <p:spPr>
            <a:xfrm>
              <a:off x="6571080" y="4135903"/>
              <a:ext cx="1687977" cy="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7A386C-B76B-4352-869E-6FC2B0D00F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97409" y="4135902"/>
              <a:ext cx="861647" cy="17408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A5B6B3F-B17C-4388-910B-CFF0EAFCA80A}"/>
              </a:ext>
            </a:extLst>
          </p:cNvPr>
          <p:cNvSpPr/>
          <p:nvPr/>
        </p:nvSpPr>
        <p:spPr>
          <a:xfrm>
            <a:off x="1755572" y="1524715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6EF4187-4319-4266-B220-AE0A4BC3F1FF}"/>
              </a:ext>
            </a:extLst>
          </p:cNvPr>
          <p:cNvGrpSpPr/>
          <p:nvPr/>
        </p:nvGrpSpPr>
        <p:grpSpPr>
          <a:xfrm>
            <a:off x="1067778" y="4466492"/>
            <a:ext cx="1411654" cy="1256783"/>
            <a:chOff x="9490807" y="3588298"/>
            <a:chExt cx="1904853" cy="174087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2D2DB24-8A12-4837-9123-6B987CA62C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90808" y="5329176"/>
              <a:ext cx="190485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71E80BA-2ED2-431D-81E2-B79DDF35C6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0807" y="3588298"/>
              <a:ext cx="861647" cy="17408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3DB47F6-62B9-42E9-B02B-4E14717CB66D}"/>
              </a:ext>
            </a:extLst>
          </p:cNvPr>
          <p:cNvGrpSpPr/>
          <p:nvPr/>
        </p:nvGrpSpPr>
        <p:grpSpPr>
          <a:xfrm>
            <a:off x="2330157" y="1908448"/>
            <a:ext cx="1411654" cy="1256783"/>
            <a:chOff x="9490807" y="3588298"/>
            <a:chExt cx="1904853" cy="174087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EF1A36-E38C-430A-8558-76217EF6C4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90808" y="5329176"/>
              <a:ext cx="190485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E3652D3-E6E2-4555-8BFE-EED7CC7C08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0807" y="3588298"/>
              <a:ext cx="861647" cy="17408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D0F5E614-C26B-40AB-A0C7-26E366C1B134}"/>
              </a:ext>
            </a:extLst>
          </p:cNvPr>
          <p:cNvSpPr/>
          <p:nvPr/>
        </p:nvSpPr>
        <p:spPr>
          <a:xfrm>
            <a:off x="2479432" y="5135594"/>
            <a:ext cx="10268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AC5A6E5-3960-40C9-AA3B-A326A370F867}"/>
              </a:ext>
            </a:extLst>
          </p:cNvPr>
          <p:cNvCxnSpPr>
            <a:cxnSpLocks/>
          </p:cNvCxnSpPr>
          <p:nvPr/>
        </p:nvCxnSpPr>
        <p:spPr>
          <a:xfrm flipH="1">
            <a:off x="902676" y="3159370"/>
            <a:ext cx="327073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D6B83DE3-CC42-4EC8-9525-02AA974DD762}"/>
              </a:ext>
            </a:extLst>
          </p:cNvPr>
          <p:cNvSpPr/>
          <p:nvPr/>
        </p:nvSpPr>
        <p:spPr>
          <a:xfrm>
            <a:off x="1492766" y="2577550"/>
            <a:ext cx="1083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125°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86C8C2F-9590-4216-932F-9C9F023670DC}"/>
              </a:ext>
            </a:extLst>
          </p:cNvPr>
          <p:cNvGrpSpPr/>
          <p:nvPr/>
        </p:nvGrpSpPr>
        <p:grpSpPr>
          <a:xfrm>
            <a:off x="1627546" y="2490147"/>
            <a:ext cx="1387606" cy="1363496"/>
            <a:chOff x="1627546" y="2490147"/>
            <a:chExt cx="1387606" cy="1363496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BD907D3-A073-4F58-97F0-18CDFBB1F6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27546" y="3156353"/>
              <a:ext cx="1387606" cy="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1A1673A-BF9E-453D-8B95-1A19C0D1EC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4081" y="2490147"/>
              <a:ext cx="693011" cy="136349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5D8B5467-19B7-4685-BB0F-191406DE2B9D}"/>
              </a:ext>
            </a:extLst>
          </p:cNvPr>
          <p:cNvSpPr/>
          <p:nvPr/>
        </p:nvSpPr>
        <p:spPr>
          <a:xfrm>
            <a:off x="2245479" y="3209463"/>
            <a:ext cx="1083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125°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416F70-5D67-4DC4-ACA7-5B2C75B1FEF4}"/>
              </a:ext>
            </a:extLst>
          </p:cNvPr>
          <p:cNvSpPr/>
          <p:nvPr/>
        </p:nvSpPr>
        <p:spPr>
          <a:xfrm>
            <a:off x="1405177" y="3201228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51E8EF3-B5DB-4E6D-94CA-A90D1D39846C}"/>
              </a:ext>
            </a:extLst>
          </p:cNvPr>
          <p:cNvGrpSpPr/>
          <p:nvPr/>
        </p:nvGrpSpPr>
        <p:grpSpPr>
          <a:xfrm>
            <a:off x="1004293" y="1434905"/>
            <a:ext cx="2315681" cy="4260436"/>
            <a:chOff x="1257514" y="1434905"/>
            <a:chExt cx="2315681" cy="4260436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E163CC3-40AE-4EAA-86D2-D13839C747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41921" y="5695341"/>
              <a:ext cx="223127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3D430A6-FB98-4BCF-8507-5D46EE64D1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41919" y="1434905"/>
              <a:ext cx="2132801" cy="426043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EB01F83-D109-4075-B34E-99EECD24C1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57514" y="1434905"/>
              <a:ext cx="223127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A776534-E58B-4708-84BD-F668BA6670D4}"/>
              </a:ext>
            </a:extLst>
          </p:cNvPr>
          <p:cNvGrpSpPr/>
          <p:nvPr/>
        </p:nvGrpSpPr>
        <p:grpSpPr>
          <a:xfrm>
            <a:off x="1088698" y="3165231"/>
            <a:ext cx="5551253" cy="2530110"/>
            <a:chOff x="1088698" y="3165231"/>
            <a:chExt cx="5551253" cy="253011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4E62BCF-8E4D-44E3-8F8C-EEE784950A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8700" y="3165231"/>
              <a:ext cx="5551251" cy="25301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4CCA3B6-DAB2-41F9-A1D5-8CE6B50BFB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8698" y="3165231"/>
              <a:ext cx="1246539" cy="25301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97A9261-4ED0-4012-A566-932E458E2F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5237" y="3165231"/>
              <a:ext cx="430471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48F977B3-D52F-4F3A-9B3F-7DC015B7B837}"/>
              </a:ext>
            </a:extLst>
          </p:cNvPr>
          <p:cNvSpPr/>
          <p:nvPr/>
        </p:nvSpPr>
        <p:spPr>
          <a:xfrm>
            <a:off x="4993293" y="3206829"/>
            <a:ext cx="1083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A5195AF-E310-40C1-8363-7AF250857629}"/>
              </a:ext>
            </a:extLst>
          </p:cNvPr>
          <p:cNvGrpSpPr/>
          <p:nvPr/>
        </p:nvGrpSpPr>
        <p:grpSpPr>
          <a:xfrm>
            <a:off x="1075686" y="3177222"/>
            <a:ext cx="5551253" cy="2530110"/>
            <a:chOff x="1088698" y="3165231"/>
            <a:chExt cx="5551253" cy="2530110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BDCBAE1-06B3-40BE-9B98-19583C5DDD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8700" y="3165231"/>
              <a:ext cx="5551251" cy="25301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95D038F-CC70-47C8-BBC9-AAA3BB2770AE}"/>
                </a:ext>
              </a:extLst>
            </p:cNvPr>
            <p:cNvCxnSpPr>
              <a:cxnSpLocks/>
            </p:cNvCxnSpPr>
            <p:nvPr/>
          </p:nvCxnSpPr>
          <p:spPr>
            <a:xfrm>
              <a:off x="1088698" y="5695341"/>
              <a:ext cx="4453973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261CA2F-8F96-4750-A477-F8EE97B7F6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5237" y="3165231"/>
              <a:ext cx="430471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59D0F7D-A8EA-4C35-8932-E0A817036BC0}"/>
              </a:ext>
            </a:extLst>
          </p:cNvPr>
          <p:cNvGrpSpPr/>
          <p:nvPr/>
        </p:nvGrpSpPr>
        <p:grpSpPr>
          <a:xfrm>
            <a:off x="1088698" y="1434905"/>
            <a:ext cx="5551253" cy="4260436"/>
            <a:chOff x="1088698" y="1434905"/>
            <a:chExt cx="5551253" cy="4260436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DDEFA4A-BA63-4889-B7D1-7FE2822B17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8700" y="3165231"/>
              <a:ext cx="5551251" cy="25301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175467C-A7C2-4061-8C10-2ED9E0BFD0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8698" y="1434905"/>
              <a:ext cx="2132804" cy="426043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DDD0431-9DCD-4194-A28B-E756674A5C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21502" y="1434905"/>
              <a:ext cx="3418449" cy="173032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03AAABD4-DFCB-4AAA-8E3C-52CA1200FC92}"/>
              </a:ext>
            </a:extLst>
          </p:cNvPr>
          <p:cNvSpPr/>
          <p:nvPr/>
        </p:nvSpPr>
        <p:spPr>
          <a:xfrm>
            <a:off x="6493221" y="3263836"/>
            <a:ext cx="1083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160°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EA76C98-4703-47D2-88EA-776EF0EFCD19}"/>
              </a:ext>
            </a:extLst>
          </p:cNvPr>
          <p:cNvCxnSpPr>
            <a:cxnSpLocks/>
          </p:cNvCxnSpPr>
          <p:nvPr/>
        </p:nvCxnSpPr>
        <p:spPr>
          <a:xfrm flipH="1">
            <a:off x="1596686" y="1434904"/>
            <a:ext cx="339031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672A4200-E497-4280-A76E-DE2E43C0F036}"/>
              </a:ext>
            </a:extLst>
          </p:cNvPr>
          <p:cNvSpPr/>
          <p:nvPr/>
        </p:nvSpPr>
        <p:spPr>
          <a:xfrm>
            <a:off x="4235191" y="1498371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D071E4B-F570-44C6-A706-6228EBC30A1D}"/>
              </a:ext>
            </a:extLst>
          </p:cNvPr>
          <p:cNvCxnSpPr>
            <a:cxnSpLocks/>
          </p:cNvCxnSpPr>
          <p:nvPr/>
        </p:nvCxnSpPr>
        <p:spPr>
          <a:xfrm flipH="1">
            <a:off x="276644" y="5707332"/>
            <a:ext cx="339031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2F0DA23C-44BF-46D9-8AB0-A8813644F261}"/>
              </a:ext>
            </a:extLst>
          </p:cNvPr>
          <p:cNvSpPr/>
          <p:nvPr/>
        </p:nvSpPr>
        <p:spPr>
          <a:xfrm>
            <a:off x="184338" y="5175137"/>
            <a:ext cx="10817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125°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9C0F9FD-4640-4358-B8A5-98A1C8A63ADB}"/>
              </a:ext>
            </a:extLst>
          </p:cNvPr>
          <p:cNvGrpSpPr/>
          <p:nvPr/>
        </p:nvGrpSpPr>
        <p:grpSpPr>
          <a:xfrm>
            <a:off x="160213" y="3151163"/>
            <a:ext cx="4167601" cy="2544178"/>
            <a:chOff x="160213" y="3151163"/>
            <a:chExt cx="4167601" cy="2544178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8E13540-55D4-4867-A1F4-321E7EEE1D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213" y="5695341"/>
              <a:ext cx="937067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111E1B1-8D17-4BD4-A360-8271758B42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0808" y="3151163"/>
              <a:ext cx="1322343" cy="25441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73A2506-F9F8-4CF6-90B2-6735E19558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147" y="3166748"/>
              <a:ext cx="1976667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3268D1A-D072-46DA-B017-37BB914B0BB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15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6" grpId="0"/>
      <p:bldP spid="24" grpId="0"/>
      <p:bldP spid="34" grpId="0"/>
      <p:bldP spid="37" grpId="0"/>
      <p:bldP spid="51" grpId="0"/>
      <p:bldP spid="52" grpId="0"/>
      <p:bldP spid="61" grpId="0"/>
      <p:bldP spid="70" grpId="0"/>
      <p:bldP spid="73" grpId="0"/>
      <p:bldP spid="7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98C07_files/image001.jpg">
            <a:extLst>
              <a:ext uri="{FF2B5EF4-FFF2-40B4-BE49-F238E27FC236}">
                <a16:creationId xmlns:a16="http://schemas.microsoft.com/office/drawing/2014/main" id="{10CC3349-542C-4F0D-8524-AC6D3B9A3EF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77" y="1185148"/>
            <a:ext cx="10073592" cy="557662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5339BC-AAA1-4855-850F-FF2633BD9D17}"/>
              </a:ext>
            </a:extLst>
          </p:cNvPr>
          <p:cNvSpPr/>
          <p:nvPr/>
        </p:nvSpPr>
        <p:spPr>
          <a:xfrm>
            <a:off x="51044" y="54773"/>
            <a:ext cx="871796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shape ABCD is a rectangle. BD is parallel to EF.</a:t>
            </a:r>
          </a:p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sizes of the angles x and y.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1207B0-B875-4918-9DCE-1F60BB8652CD}"/>
              </a:ext>
            </a:extLst>
          </p:cNvPr>
          <p:cNvGrpSpPr/>
          <p:nvPr/>
        </p:nvGrpSpPr>
        <p:grpSpPr>
          <a:xfrm>
            <a:off x="683680" y="1553671"/>
            <a:ext cx="9271172" cy="4215951"/>
            <a:chOff x="424371" y="1553671"/>
            <a:chExt cx="9271172" cy="421595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89E61E8-C2A6-447E-838B-578F9AE81B5F}"/>
                </a:ext>
              </a:extLst>
            </p:cNvPr>
            <p:cNvCxnSpPr>
              <a:cxnSpLocks/>
            </p:cNvCxnSpPr>
            <p:nvPr/>
          </p:nvCxnSpPr>
          <p:spPr>
            <a:xfrm>
              <a:off x="424371" y="1553671"/>
              <a:ext cx="1" cy="421595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1551C0-6943-4F4E-BC7E-409D24C46B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371" y="1553671"/>
              <a:ext cx="9271172" cy="421595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9CD7E36-862C-4CF4-A015-7E02BB441CCE}"/>
                </a:ext>
              </a:extLst>
            </p:cNvPr>
            <p:cNvCxnSpPr>
              <a:cxnSpLocks/>
            </p:cNvCxnSpPr>
            <p:nvPr/>
          </p:nvCxnSpPr>
          <p:spPr>
            <a:xfrm>
              <a:off x="9695542" y="1553671"/>
              <a:ext cx="1" cy="421595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B77F01F-B959-4EE1-BD50-2081FBE6AB7F}"/>
              </a:ext>
            </a:extLst>
          </p:cNvPr>
          <p:cNvSpPr/>
          <p:nvPr/>
        </p:nvSpPr>
        <p:spPr>
          <a:xfrm>
            <a:off x="9157273" y="1920211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35F901-2D4E-400E-A6D3-F68030B3D445}"/>
              </a:ext>
            </a:extLst>
          </p:cNvPr>
          <p:cNvGrpSpPr/>
          <p:nvPr/>
        </p:nvGrpSpPr>
        <p:grpSpPr>
          <a:xfrm>
            <a:off x="8580700" y="1553670"/>
            <a:ext cx="1374151" cy="1131473"/>
            <a:chOff x="9975273" y="1311958"/>
            <a:chExt cx="1374151" cy="1131473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B1427C4-3A43-496C-ABAA-BE58E7720E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75273" y="1311959"/>
              <a:ext cx="1371730" cy="62815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AF40701-2E8F-48BA-A0DF-4B7E9BB157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4583" y="1311958"/>
              <a:ext cx="4841" cy="113147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BDE6021-DDE3-42A4-977A-3251AFB0E9AB}"/>
              </a:ext>
            </a:extLst>
          </p:cNvPr>
          <p:cNvGrpSpPr/>
          <p:nvPr/>
        </p:nvGrpSpPr>
        <p:grpSpPr>
          <a:xfrm>
            <a:off x="8580700" y="3639343"/>
            <a:ext cx="1374151" cy="1131473"/>
            <a:chOff x="9975273" y="1311958"/>
            <a:chExt cx="1374151" cy="1131473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EFB1AF3-8453-441F-A8B8-A5E82636C5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75273" y="1311959"/>
              <a:ext cx="1371730" cy="62815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E01B5C9-4813-4D77-B146-199B0CA747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4583" y="1311958"/>
              <a:ext cx="4841" cy="113147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73C7B12-9521-4E63-941D-74F9DD16354A}"/>
              </a:ext>
            </a:extLst>
          </p:cNvPr>
          <p:cNvSpPr/>
          <p:nvPr/>
        </p:nvSpPr>
        <p:spPr>
          <a:xfrm>
            <a:off x="9170307" y="4005884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FAEC636-C7FC-475E-BDA6-444A57E66FA7}"/>
              </a:ext>
            </a:extLst>
          </p:cNvPr>
          <p:cNvSpPr/>
          <p:nvPr/>
        </p:nvSpPr>
        <p:spPr>
          <a:xfrm>
            <a:off x="8249691" y="3203956"/>
            <a:ext cx="13445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125°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215EF30-A3C8-4C7D-8874-846942658652}"/>
              </a:ext>
            </a:extLst>
          </p:cNvPr>
          <p:cNvSpPr/>
          <p:nvPr/>
        </p:nvSpPr>
        <p:spPr>
          <a:xfrm>
            <a:off x="4100019" y="6299200"/>
            <a:ext cx="1995981" cy="462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C86E86E-598E-442B-A986-A0A173662B3F}"/>
              </a:ext>
            </a:extLst>
          </p:cNvPr>
          <p:cNvCxnSpPr>
            <a:cxnSpLocks/>
          </p:cNvCxnSpPr>
          <p:nvPr/>
        </p:nvCxnSpPr>
        <p:spPr>
          <a:xfrm>
            <a:off x="9950010" y="2701169"/>
            <a:ext cx="0" cy="187634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0CEBA87-B5C7-46E8-A843-F95E3584A1EE}"/>
              </a:ext>
            </a:extLst>
          </p:cNvPr>
          <p:cNvGrpSpPr/>
          <p:nvPr/>
        </p:nvGrpSpPr>
        <p:grpSpPr>
          <a:xfrm>
            <a:off x="686102" y="4577517"/>
            <a:ext cx="1195700" cy="1165980"/>
            <a:chOff x="1460414" y="4915458"/>
            <a:chExt cx="1195700" cy="116598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187DF8D-C66C-4522-A42A-AA29CD8C8C1C}"/>
                </a:ext>
              </a:extLst>
            </p:cNvPr>
            <p:cNvCxnSpPr>
              <a:cxnSpLocks/>
            </p:cNvCxnSpPr>
            <p:nvPr/>
          </p:nvCxnSpPr>
          <p:spPr>
            <a:xfrm>
              <a:off x="1460414" y="4915458"/>
              <a:ext cx="1" cy="11659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32C65CD-2A2A-4FAE-BAB2-BC9227AE9A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60414" y="6081436"/>
              <a:ext cx="1195700" cy="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B2EDCDC3-0605-48C0-A013-526F87E6641F}"/>
              </a:ext>
            </a:extLst>
          </p:cNvPr>
          <p:cNvSpPr/>
          <p:nvPr/>
        </p:nvSpPr>
        <p:spPr>
          <a:xfrm>
            <a:off x="1858128" y="5196706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6467352-EA9C-49EA-A55A-E849EF719224}"/>
              </a:ext>
            </a:extLst>
          </p:cNvPr>
          <p:cNvGrpSpPr/>
          <p:nvPr/>
        </p:nvGrpSpPr>
        <p:grpSpPr>
          <a:xfrm>
            <a:off x="678841" y="5072121"/>
            <a:ext cx="1779829" cy="671374"/>
            <a:chOff x="419532" y="5072121"/>
            <a:chExt cx="1779829" cy="67137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D0B3E0D-3E8E-4E16-BD68-B1AF1FDEBB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9532" y="5072121"/>
              <a:ext cx="1528700" cy="66681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CE814EF-8F10-4A1E-B246-69032D7AF250}"/>
                </a:ext>
              </a:extLst>
            </p:cNvPr>
            <p:cNvCxnSpPr>
              <a:cxnSpLocks/>
            </p:cNvCxnSpPr>
            <p:nvPr/>
          </p:nvCxnSpPr>
          <p:spPr>
            <a:xfrm>
              <a:off x="424370" y="5738934"/>
              <a:ext cx="1774991" cy="456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249BFA9-72F7-4ABF-92CE-C2AA4156CEAF}"/>
              </a:ext>
            </a:extLst>
          </p:cNvPr>
          <p:cNvGrpSpPr/>
          <p:nvPr/>
        </p:nvGrpSpPr>
        <p:grpSpPr>
          <a:xfrm>
            <a:off x="5368576" y="5056405"/>
            <a:ext cx="1779829" cy="671374"/>
            <a:chOff x="419532" y="5072121"/>
            <a:chExt cx="1779829" cy="671374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3EE90B4-211F-41F1-A81A-01DE4C5E87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9532" y="5072121"/>
              <a:ext cx="1528700" cy="66681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60FC540-0528-4679-BF85-CC09B5E47436}"/>
                </a:ext>
              </a:extLst>
            </p:cNvPr>
            <p:cNvCxnSpPr>
              <a:cxnSpLocks/>
            </p:cNvCxnSpPr>
            <p:nvPr/>
          </p:nvCxnSpPr>
          <p:spPr>
            <a:xfrm>
              <a:off x="424370" y="5738934"/>
              <a:ext cx="1774991" cy="456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C91125EE-7D8B-497D-B0E9-B31478301412}"/>
              </a:ext>
            </a:extLst>
          </p:cNvPr>
          <p:cNvSpPr/>
          <p:nvPr/>
        </p:nvSpPr>
        <p:spPr>
          <a:xfrm>
            <a:off x="6402558" y="5223200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59B8E08-DF4D-442C-A1A4-5D978E8471BB}"/>
              </a:ext>
            </a:extLst>
          </p:cNvPr>
          <p:cNvCxnSpPr>
            <a:cxnSpLocks/>
          </p:cNvCxnSpPr>
          <p:nvPr/>
        </p:nvCxnSpPr>
        <p:spPr>
          <a:xfrm flipV="1">
            <a:off x="4087911" y="5721228"/>
            <a:ext cx="2639725" cy="1770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91149683-A7DF-439B-BDDC-18A8606A060B}"/>
              </a:ext>
            </a:extLst>
          </p:cNvPr>
          <p:cNvSpPr/>
          <p:nvPr/>
        </p:nvSpPr>
        <p:spPr>
          <a:xfrm>
            <a:off x="4240384" y="5149632"/>
            <a:ext cx="1227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145°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CD1424E-1344-4070-AF9B-8607A6EA088F}"/>
              </a:ext>
            </a:extLst>
          </p:cNvPr>
          <p:cNvSpPr/>
          <p:nvPr/>
        </p:nvSpPr>
        <p:spPr>
          <a:xfrm>
            <a:off x="9147757" y="5234062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0C91FC-8AE9-4728-B6E0-3894F91AC33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22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6" grpId="0"/>
      <p:bldP spid="37" grpId="0"/>
      <p:bldP spid="54" grpId="0"/>
      <p:bldP spid="64" grpId="0"/>
      <p:bldP spid="71" grpId="0"/>
      <p:bldP spid="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regular decagon, with two diagonals drawn in.</a:t>
            </a:r>
          </a:p>
        </p:txBody>
      </p:sp>
      <p:pic>
        <p:nvPicPr>
          <p:cNvPr id="91138" name="Picture 2">
            <a:extLst>
              <a:ext uri="{FF2B5EF4-FFF2-40B4-BE49-F238E27FC236}">
                <a16:creationId xmlns:a16="http://schemas.microsoft.com/office/drawing/2014/main" id="{DBC3C375-FEA4-4A87-B0C1-FB337E33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04" y="808061"/>
            <a:ext cx="4408926" cy="4201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70EC8D-D351-4175-8988-45DAA8BC812A}"/>
              </a:ext>
            </a:extLst>
          </p:cNvPr>
          <p:cNvSpPr/>
          <p:nvPr/>
        </p:nvSpPr>
        <p:spPr>
          <a:xfrm>
            <a:off x="4906851" y="830598"/>
            <a:ext cx="6617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Calculate the sizes of angles a, b and c</a:t>
            </a:r>
          </a:p>
        </p:txBody>
      </p:sp>
      <p:pic>
        <p:nvPicPr>
          <p:cNvPr id="91139" name="Picture 3">
            <a:extLst>
              <a:ext uri="{FF2B5EF4-FFF2-40B4-BE49-F238E27FC236}">
                <a16:creationId xmlns:a16="http://schemas.microsoft.com/office/drawing/2014/main" id="{0C288CF3-F9F8-4252-9111-AF39D88FD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398" y="1588659"/>
            <a:ext cx="7400108" cy="67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9B38A8CC-EC7C-402C-B4F0-07CEBEF273B1}"/>
              </a:ext>
            </a:extLst>
          </p:cNvPr>
          <p:cNvGrpSpPr/>
          <p:nvPr/>
        </p:nvGrpSpPr>
        <p:grpSpPr>
          <a:xfrm>
            <a:off x="652486" y="830598"/>
            <a:ext cx="3533537" cy="4179285"/>
            <a:chOff x="652486" y="830598"/>
            <a:chExt cx="3533537" cy="4179285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77C8DA7-E08E-485C-B217-AFB3F43F4087}"/>
                </a:ext>
              </a:extLst>
            </p:cNvPr>
            <p:cNvCxnSpPr>
              <a:cxnSpLocks/>
            </p:cNvCxnSpPr>
            <p:nvPr/>
          </p:nvCxnSpPr>
          <p:spPr>
            <a:xfrm>
              <a:off x="1759427" y="830598"/>
              <a:ext cx="1340489" cy="417928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D69D3BD-E4D8-4EDA-9A57-60C79A9B52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59427" y="830598"/>
              <a:ext cx="1340489" cy="417928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20544C3-C30D-48C5-9A4C-AC447458D3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2486" y="1631216"/>
              <a:ext cx="3533537" cy="255480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87E49CA4-9A86-4143-B7A3-68FB6327F4DE}"/>
              </a:ext>
            </a:extLst>
          </p:cNvPr>
          <p:cNvSpPr/>
          <p:nvPr/>
        </p:nvSpPr>
        <p:spPr>
          <a:xfrm>
            <a:off x="6095999" y="2655566"/>
            <a:ext cx="2481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360° ÷ 10 =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A53600-CC81-4366-B6E1-DD924AF3C877}"/>
              </a:ext>
            </a:extLst>
          </p:cNvPr>
          <p:cNvSpPr/>
          <p:nvPr/>
        </p:nvSpPr>
        <p:spPr>
          <a:xfrm>
            <a:off x="5491777" y="1647574"/>
            <a:ext cx="963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36°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512ECBA-541A-4547-AAB3-9487E83FAEC1}"/>
              </a:ext>
            </a:extLst>
          </p:cNvPr>
          <p:cNvSpPr/>
          <p:nvPr/>
        </p:nvSpPr>
        <p:spPr>
          <a:xfrm>
            <a:off x="2755043" y="2857970"/>
            <a:ext cx="9639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36°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228378A-AD09-4595-80B5-D631A2F4DE03}"/>
              </a:ext>
            </a:extLst>
          </p:cNvPr>
          <p:cNvSpPr/>
          <p:nvPr/>
        </p:nvSpPr>
        <p:spPr>
          <a:xfrm>
            <a:off x="8371028" y="2659425"/>
            <a:ext cx="1065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36°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9DA057E-18AF-402F-BAC8-B4837E7BF8C4}"/>
              </a:ext>
            </a:extLst>
          </p:cNvPr>
          <p:cNvSpPr/>
          <p:nvPr/>
        </p:nvSpPr>
        <p:spPr>
          <a:xfrm>
            <a:off x="6095999" y="3218773"/>
            <a:ext cx="2481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- 36° =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FA65CC3-14EF-4243-AF79-6A1A3AB70780}"/>
              </a:ext>
            </a:extLst>
          </p:cNvPr>
          <p:cNvSpPr/>
          <p:nvPr/>
        </p:nvSpPr>
        <p:spPr>
          <a:xfrm>
            <a:off x="8400056" y="3204434"/>
            <a:ext cx="2481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144°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62A7EA2-289D-4304-A9DB-7CA919E94E9B}"/>
              </a:ext>
            </a:extLst>
          </p:cNvPr>
          <p:cNvSpPr/>
          <p:nvPr/>
        </p:nvSpPr>
        <p:spPr>
          <a:xfrm>
            <a:off x="6095999" y="3766710"/>
            <a:ext cx="2481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144° ÷ 2 =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96D3B6D-7F13-48DF-89E1-6FA9C91CECD8}"/>
              </a:ext>
            </a:extLst>
          </p:cNvPr>
          <p:cNvSpPr/>
          <p:nvPr/>
        </p:nvSpPr>
        <p:spPr>
          <a:xfrm>
            <a:off x="8138800" y="3770569"/>
            <a:ext cx="1065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2E0E032-1683-4461-9446-3E17EF9A5219}"/>
              </a:ext>
            </a:extLst>
          </p:cNvPr>
          <p:cNvSpPr/>
          <p:nvPr/>
        </p:nvSpPr>
        <p:spPr>
          <a:xfrm>
            <a:off x="8134794" y="1647574"/>
            <a:ext cx="963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4BBD964-6629-4030-AAFD-2F588B71BFC0}"/>
              </a:ext>
            </a:extLst>
          </p:cNvPr>
          <p:cNvSpPr/>
          <p:nvPr/>
        </p:nvSpPr>
        <p:spPr>
          <a:xfrm>
            <a:off x="2927480" y="4315556"/>
            <a:ext cx="9639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75B91E6-19BE-4789-BCBA-8F93EAB25E83}"/>
              </a:ext>
            </a:extLst>
          </p:cNvPr>
          <p:cNvSpPr/>
          <p:nvPr/>
        </p:nvSpPr>
        <p:spPr>
          <a:xfrm>
            <a:off x="2294839" y="4489978"/>
            <a:ext cx="9639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A2D60CE-4F74-43DC-92C6-1B66F374A511}"/>
              </a:ext>
            </a:extLst>
          </p:cNvPr>
          <p:cNvSpPr/>
          <p:nvPr/>
        </p:nvSpPr>
        <p:spPr>
          <a:xfrm>
            <a:off x="10514163" y="1651994"/>
            <a:ext cx="1292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144°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4F0D23-4F8C-4CAA-964F-CEF04169DE9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92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5DD1F-9AB2-4819-BF7C-2A7C3B3DB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Draw shapes by measuring angles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E8433-3CFC-4021-B328-E3DF00728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1944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5FA971-E8B0-4579-A97D-1091D24D6D26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sketch of a triangle.</a:t>
            </a:r>
          </a:p>
          <a:p>
            <a:r>
              <a:rPr lang="en-US" sz="3200" b="1" dirty="0"/>
              <a:t>It is not drawn to scale.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595782-231D-435B-826C-CAB9DADAF3F1}"/>
              </a:ext>
            </a:extLst>
          </p:cNvPr>
          <p:cNvSpPr/>
          <p:nvPr/>
        </p:nvSpPr>
        <p:spPr>
          <a:xfrm>
            <a:off x="56123" y="2055993"/>
            <a:ext cx="78077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the full-size triangle accurately below.</a:t>
            </a:r>
          </a:p>
          <a:p>
            <a:r>
              <a:rPr lang="en-US" sz="3200" b="1" dirty="0"/>
              <a:t>Use a protractor and a ruler.</a:t>
            </a:r>
          </a:p>
          <a:p>
            <a:r>
              <a:rPr lang="en-US" sz="3200" b="1" dirty="0"/>
              <a:t>One line has been </a:t>
            </a:r>
          </a:p>
          <a:p>
            <a:r>
              <a:rPr lang="en-US" sz="3200" b="1" dirty="0"/>
              <a:t>drawn for you.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CDEC82-E364-43F0-9B9D-C100E68DD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297" y="6168109"/>
            <a:ext cx="4764349" cy="4477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9A5537-815D-4A1A-BF54-C25781454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492" y="136581"/>
            <a:ext cx="2498892" cy="185599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801B81B-ED5B-46F3-BAA2-48B806B52A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7310401">
            <a:off x="3164714" y="2439202"/>
            <a:ext cx="7113622" cy="118788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5C51C54-B101-4181-99D4-95B25257FF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51971" y="4029138"/>
            <a:ext cx="4343400" cy="25146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9E672A2-CDB9-4F8A-B310-F6BA66DDE350}"/>
              </a:ext>
            </a:extLst>
          </p:cNvPr>
          <p:cNvSpPr/>
          <p:nvPr/>
        </p:nvSpPr>
        <p:spPr>
          <a:xfrm>
            <a:off x="5667334" y="4045853"/>
            <a:ext cx="93733" cy="95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4F3FF4-226A-436D-93DB-2EA178118DF2}"/>
              </a:ext>
            </a:extLst>
          </p:cNvPr>
          <p:cNvCxnSpPr>
            <a:cxnSpLocks/>
          </p:cNvCxnSpPr>
          <p:nvPr/>
        </p:nvCxnSpPr>
        <p:spPr>
          <a:xfrm flipV="1">
            <a:off x="5025225" y="3031958"/>
            <a:ext cx="1042701" cy="31768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FCB3AF4-D80B-4C97-9E73-A19CCA144449}"/>
              </a:ext>
            </a:extLst>
          </p:cNvPr>
          <p:cNvCxnSpPr>
            <a:cxnSpLocks/>
          </p:cNvCxnSpPr>
          <p:nvPr/>
        </p:nvCxnSpPr>
        <p:spPr>
          <a:xfrm flipH="1" flipV="1">
            <a:off x="6067926" y="3031959"/>
            <a:ext cx="3624171" cy="31768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06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4C0EC6-900B-400D-9927-67C945E7AF57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sketch of a quadrilateral. </a:t>
            </a:r>
          </a:p>
          <a:p>
            <a:r>
              <a:rPr lang="en-US" sz="3200" b="1" dirty="0"/>
              <a:t>It is not drawn to scale.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09B19F-FD84-4C0C-BE09-75726817AA48}"/>
              </a:ext>
            </a:extLst>
          </p:cNvPr>
          <p:cNvSpPr/>
          <p:nvPr/>
        </p:nvSpPr>
        <p:spPr>
          <a:xfrm>
            <a:off x="56122" y="2604406"/>
            <a:ext cx="116765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the full-size quadrilateral accurately below. </a:t>
            </a:r>
          </a:p>
          <a:p>
            <a:r>
              <a:rPr lang="en-US" sz="3200" b="1" dirty="0"/>
              <a:t>Use a protractor (angle measurer) and a ruler. </a:t>
            </a:r>
          </a:p>
          <a:p>
            <a:r>
              <a:rPr lang="en-US" sz="3200" b="1" dirty="0"/>
              <a:t>Two of the lines have been drawn for you.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0937BD-B064-482D-A26D-7CE1BD518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031" y="4217348"/>
            <a:ext cx="3405498" cy="24630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30694B-1DB3-478F-BE05-70244AC12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387" y="181216"/>
            <a:ext cx="2694413" cy="237742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8BE86D4-D5ED-4A5B-95C9-FFA5A1AF18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72775" y="4807279"/>
            <a:ext cx="3218111" cy="186311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32D0BE4-DAD9-416B-8F0B-715A4DFC4707}"/>
              </a:ext>
            </a:extLst>
          </p:cNvPr>
          <p:cNvSpPr/>
          <p:nvPr/>
        </p:nvSpPr>
        <p:spPr>
          <a:xfrm>
            <a:off x="9998802" y="4765522"/>
            <a:ext cx="93733" cy="95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6E5877D-4B79-405C-9086-8B600428E7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5305580">
            <a:off x="7449934" y="3143705"/>
            <a:ext cx="5554942" cy="92760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D27FFD-A354-4D14-9938-F3B096C362AC}"/>
              </a:ext>
            </a:extLst>
          </p:cNvPr>
          <p:cNvCxnSpPr>
            <a:cxnSpLocks/>
          </p:cNvCxnSpPr>
          <p:nvPr/>
        </p:nvCxnSpPr>
        <p:spPr>
          <a:xfrm flipH="1" flipV="1">
            <a:off x="9613654" y="3173715"/>
            <a:ext cx="861029" cy="32370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EF678C-F96A-4F51-8B48-83FAE333E07B}"/>
              </a:ext>
            </a:extLst>
          </p:cNvPr>
          <p:cNvCxnSpPr>
            <a:cxnSpLocks/>
          </p:cNvCxnSpPr>
          <p:nvPr/>
        </p:nvCxnSpPr>
        <p:spPr>
          <a:xfrm flipV="1">
            <a:off x="7574096" y="3173716"/>
            <a:ext cx="2039558" cy="10436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74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5BF8C0-A545-4333-95CE-9FD8C478F34B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Here is a sketch of a triangle.</a:t>
            </a:r>
          </a:p>
          <a:p>
            <a:r>
              <a:rPr lang="en-GB" sz="3200" b="1" dirty="0"/>
              <a:t>It is not drawn to scale.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4AB662-6182-44A9-864B-C599A8BF595D}"/>
              </a:ext>
            </a:extLst>
          </p:cNvPr>
          <p:cNvSpPr/>
          <p:nvPr/>
        </p:nvSpPr>
        <p:spPr>
          <a:xfrm>
            <a:off x="3843240" y="1036602"/>
            <a:ext cx="80535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Draw the full-size triangle accurately below.</a:t>
            </a:r>
          </a:p>
          <a:p>
            <a:r>
              <a:rPr lang="en-GB" sz="3200" b="1" dirty="0"/>
              <a:t>Use a protractor (angle measurer) and a ruler.</a:t>
            </a:r>
          </a:p>
          <a:p>
            <a:r>
              <a:rPr lang="en-GB" sz="3200" b="1" dirty="0"/>
              <a:t>One line has been drawn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38E1AA-0607-4DD5-9279-90A5B9C2E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227" y="1083105"/>
            <a:ext cx="3180966" cy="24977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ACBFB4-861C-4574-9D8F-67867247F9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3046" y="2457287"/>
            <a:ext cx="2044106" cy="226811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926B89C-9AFF-4F6B-BF7C-D8E373E25E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33580">
            <a:off x="4152762" y="3095389"/>
            <a:ext cx="3218111" cy="186311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8280617-D808-4953-8403-C33F63BC9C07}"/>
              </a:ext>
            </a:extLst>
          </p:cNvPr>
          <p:cNvSpPr/>
          <p:nvPr/>
        </p:nvSpPr>
        <p:spPr>
          <a:xfrm>
            <a:off x="7298890" y="4809411"/>
            <a:ext cx="93733" cy="95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F7800BA-770D-4F6E-9546-C458498078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7811770">
            <a:off x="4624929" y="4214957"/>
            <a:ext cx="3218111" cy="186311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B5215EA-B7A1-4357-A0B1-36DC62FE06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350536">
            <a:off x="5630297" y="5036474"/>
            <a:ext cx="6376804" cy="106484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85C6E5-D4AE-42F3-989E-757F573389E5}"/>
              </a:ext>
            </a:extLst>
          </p:cNvPr>
          <p:cNvCxnSpPr>
            <a:cxnSpLocks/>
          </p:cNvCxnSpPr>
          <p:nvPr/>
        </p:nvCxnSpPr>
        <p:spPr>
          <a:xfrm flipH="1" flipV="1">
            <a:off x="5702472" y="4696221"/>
            <a:ext cx="3456119" cy="3475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FFC1CAC-7D22-4632-9CC8-5F374463704F}"/>
              </a:ext>
            </a:extLst>
          </p:cNvPr>
          <p:cNvCxnSpPr>
            <a:cxnSpLocks/>
          </p:cNvCxnSpPr>
          <p:nvPr/>
        </p:nvCxnSpPr>
        <p:spPr>
          <a:xfrm flipH="1" flipV="1">
            <a:off x="7334738" y="2770554"/>
            <a:ext cx="1823853" cy="22732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42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DFC9-961B-4F97-A632-2E6D6DB5CB4A}"/>
              </a:ext>
            </a:extLst>
          </p:cNvPr>
          <p:cNvSpPr/>
          <p:nvPr/>
        </p:nvSpPr>
        <p:spPr>
          <a:xfrm>
            <a:off x="56123" y="50000"/>
            <a:ext cx="9129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Here is a sketch of a triangle. It is not drawn to scale.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0B1973-7F43-4554-9C1C-16CB3909B0FF}"/>
              </a:ext>
            </a:extLst>
          </p:cNvPr>
          <p:cNvSpPr/>
          <p:nvPr/>
        </p:nvSpPr>
        <p:spPr>
          <a:xfrm>
            <a:off x="3460483" y="765048"/>
            <a:ext cx="8388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the full-size triangle accurately below. </a:t>
            </a:r>
          </a:p>
          <a:p>
            <a:r>
              <a:rPr lang="en-US" sz="3200" b="1" dirty="0"/>
              <a:t>Use an angle measurer (protractor) and a ruler. </a:t>
            </a:r>
          </a:p>
          <a:p>
            <a:r>
              <a:rPr lang="en-US" sz="3200" b="1" dirty="0"/>
              <a:t>One line has been drawn for you.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BFC159-C7CB-4561-A9E7-BB5F58857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26" y="634775"/>
            <a:ext cx="2668678" cy="26340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21BD77-EB90-4CC5-8CB3-7EED852B8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2835" y="5927435"/>
            <a:ext cx="5054952" cy="7651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E79BCE-EA86-4E5C-A6EB-659C0D65FE4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6674083-EF77-473A-A18C-704AED0466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01520" y="3837385"/>
            <a:ext cx="4343400" cy="25146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C97270B-5AD0-4792-8DAA-83FAAE2A26AD}"/>
              </a:ext>
            </a:extLst>
          </p:cNvPr>
          <p:cNvSpPr/>
          <p:nvPr/>
        </p:nvSpPr>
        <p:spPr>
          <a:xfrm>
            <a:off x="5638862" y="4667194"/>
            <a:ext cx="129336" cy="12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2F0947-14A6-435D-ACFB-0595922B09FF}"/>
              </a:ext>
            </a:extLst>
          </p:cNvPr>
          <p:cNvCxnSpPr>
            <a:cxnSpLocks/>
          </p:cNvCxnSpPr>
          <p:nvPr/>
        </p:nvCxnSpPr>
        <p:spPr>
          <a:xfrm flipV="1">
            <a:off x="3873220" y="2378232"/>
            <a:ext cx="5224676" cy="36229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2D412101-5D9F-4E0D-8F0F-BC81180E0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0795" y="3837385"/>
            <a:ext cx="4343400" cy="25146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EECF72C-31C3-4247-9DCA-375AC57CD9F9}"/>
              </a:ext>
            </a:extLst>
          </p:cNvPr>
          <p:cNvSpPr/>
          <p:nvPr/>
        </p:nvSpPr>
        <p:spPr>
          <a:xfrm>
            <a:off x="8697827" y="3708003"/>
            <a:ext cx="129336" cy="12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8A2F99-C276-4AF0-BA8C-FE5A85EB65D5}"/>
              </a:ext>
            </a:extLst>
          </p:cNvPr>
          <p:cNvCxnSpPr>
            <a:cxnSpLocks/>
          </p:cNvCxnSpPr>
          <p:nvPr/>
        </p:nvCxnSpPr>
        <p:spPr>
          <a:xfrm flipV="1">
            <a:off x="8762495" y="2604439"/>
            <a:ext cx="0" cy="34039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3D529BF-E688-4075-AF98-656ECC0A7AB4}"/>
              </a:ext>
            </a:extLst>
          </p:cNvPr>
          <p:cNvSpPr/>
          <p:nvPr/>
        </p:nvSpPr>
        <p:spPr>
          <a:xfrm rot="19655103">
            <a:off x="8758918" y="2434460"/>
            <a:ext cx="424646" cy="132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55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a design for an arrowhead.</a:t>
            </a:r>
          </a:p>
        </p:txBody>
      </p:sp>
      <p:pic>
        <p:nvPicPr>
          <p:cNvPr id="77826" name="Picture 2">
            <a:extLst>
              <a:ext uri="{FF2B5EF4-FFF2-40B4-BE49-F238E27FC236}">
                <a16:creationId xmlns:a16="http://schemas.microsoft.com/office/drawing/2014/main" id="{1E77F79F-571D-4B5F-9402-C394CD6EB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69" y="634775"/>
            <a:ext cx="1544638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868F66-F5B8-4195-B14F-E4D5D6A5BFB0}"/>
              </a:ext>
            </a:extLst>
          </p:cNvPr>
          <p:cNvSpPr/>
          <p:nvPr/>
        </p:nvSpPr>
        <p:spPr>
          <a:xfrm>
            <a:off x="56122" y="1980975"/>
            <a:ext cx="77999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Below is part of a larger scale drawing of the arrowhead. The drawing has the same size angles as the design. Draw two more lines to complete the arrowhead accurately. Use an angle measurer (protractor).</a:t>
            </a:r>
          </a:p>
        </p:txBody>
      </p:sp>
      <p:pic>
        <p:nvPicPr>
          <p:cNvPr id="77827" name="Picture 3">
            <a:extLst>
              <a:ext uri="{FF2B5EF4-FFF2-40B4-BE49-F238E27FC236}">
                <a16:creationId xmlns:a16="http://schemas.microsoft.com/office/drawing/2014/main" id="{7C949D06-B15A-4023-B965-1CAC6898C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863" y="5235173"/>
            <a:ext cx="36322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44C9B93-BE43-48FC-885D-E54EDFE8CE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761104">
            <a:off x="5939851" y="4011300"/>
            <a:ext cx="3218111" cy="186311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8A15019B-50AB-479E-AD5C-ED22676D27FF}"/>
              </a:ext>
            </a:extLst>
          </p:cNvPr>
          <p:cNvSpPr/>
          <p:nvPr/>
        </p:nvSpPr>
        <p:spPr>
          <a:xfrm>
            <a:off x="8644807" y="4214338"/>
            <a:ext cx="93733" cy="95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2F9D802-370C-44E4-AE79-B78E92BDF8EA}"/>
              </a:ext>
            </a:extLst>
          </p:cNvPr>
          <p:cNvCxnSpPr>
            <a:cxnSpLocks/>
          </p:cNvCxnSpPr>
          <p:nvPr/>
        </p:nvCxnSpPr>
        <p:spPr>
          <a:xfrm flipV="1">
            <a:off x="7718048" y="2203938"/>
            <a:ext cx="2457583" cy="34007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AAE1AD49-1E6F-4E18-ACD7-BC1FDA22F6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32058">
            <a:off x="9870188" y="4015031"/>
            <a:ext cx="3218111" cy="1863117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D04F3C86-6016-4343-92BD-505BC1277663}"/>
              </a:ext>
            </a:extLst>
          </p:cNvPr>
          <p:cNvSpPr/>
          <p:nvPr/>
        </p:nvSpPr>
        <p:spPr>
          <a:xfrm>
            <a:off x="10284998" y="4221312"/>
            <a:ext cx="93733" cy="95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C55C516-AAB8-4C4B-8AA3-DBD16927C004}"/>
              </a:ext>
            </a:extLst>
          </p:cNvPr>
          <p:cNvCxnSpPr>
            <a:cxnSpLocks/>
          </p:cNvCxnSpPr>
          <p:nvPr/>
        </p:nvCxnSpPr>
        <p:spPr>
          <a:xfrm flipH="1" flipV="1">
            <a:off x="9390185" y="2997200"/>
            <a:ext cx="1933878" cy="26074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07A46E55-5E52-458F-BC5F-1E2D3E226386}"/>
              </a:ext>
            </a:extLst>
          </p:cNvPr>
          <p:cNvSpPr/>
          <p:nvPr/>
        </p:nvSpPr>
        <p:spPr>
          <a:xfrm>
            <a:off x="9044755" y="1980975"/>
            <a:ext cx="1333976" cy="114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043343-9F8C-4C0C-A8D0-7A7DF9028F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20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  <p:bldP spid="2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7723800" y="50000"/>
            <a:ext cx="41321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the start of a spiral sequence of right-angled triangles.</a:t>
            </a:r>
          </a:p>
          <a:p>
            <a:r>
              <a:rPr lang="en-US" sz="3200" b="1" dirty="0"/>
              <a:t>Draw accurately the next right-angled triangle on the diagram.</a:t>
            </a:r>
          </a:p>
        </p:txBody>
      </p:sp>
      <p:pic>
        <p:nvPicPr>
          <p:cNvPr id="210946" name="Picture 2">
            <a:extLst>
              <a:ext uri="{FF2B5EF4-FFF2-40B4-BE49-F238E27FC236}">
                <a16:creationId xmlns:a16="http://schemas.microsoft.com/office/drawing/2014/main" id="{BADDF0F6-D670-4FD4-AEE1-2480EC4F0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33" y="193768"/>
            <a:ext cx="6291419" cy="469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327D3B-C0CC-4DD1-9024-FA217CE9D1F3}"/>
              </a:ext>
            </a:extLst>
          </p:cNvPr>
          <p:cNvSpPr/>
          <p:nvPr/>
        </p:nvSpPr>
        <p:spPr>
          <a:xfrm>
            <a:off x="7723800" y="3761013"/>
            <a:ext cx="41321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an angle measurer to find the size of angle A.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2B328F-387C-4B10-9014-807BFA4EFF8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FE06570-D884-45B3-BFD1-0D134E5C2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296725">
            <a:off x="4183598" y="4535080"/>
            <a:ext cx="3218111" cy="186311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699D449-50D6-48CD-93FB-F0C6B1967E06}"/>
              </a:ext>
            </a:extLst>
          </p:cNvPr>
          <p:cNvSpPr/>
          <p:nvPr/>
        </p:nvSpPr>
        <p:spPr>
          <a:xfrm>
            <a:off x="5322680" y="6303702"/>
            <a:ext cx="93733" cy="95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15FA916-C1D0-4D0D-AA9D-620B78D3B3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6933102">
            <a:off x="-321514" y="7533763"/>
            <a:ext cx="8094395" cy="135165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B8BCB2-3FD0-4B1E-BFD8-82203AFE13C1}"/>
              </a:ext>
            </a:extLst>
          </p:cNvPr>
          <p:cNvCxnSpPr>
            <a:cxnSpLocks/>
          </p:cNvCxnSpPr>
          <p:nvPr/>
        </p:nvCxnSpPr>
        <p:spPr>
          <a:xfrm flipH="1">
            <a:off x="5401485" y="4848186"/>
            <a:ext cx="679588" cy="14386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2F2053C-5455-424C-8F1C-32894F27FEB3}"/>
              </a:ext>
            </a:extLst>
          </p:cNvPr>
          <p:cNvCxnSpPr>
            <a:cxnSpLocks/>
          </p:cNvCxnSpPr>
          <p:nvPr/>
        </p:nvCxnSpPr>
        <p:spPr>
          <a:xfrm>
            <a:off x="2293144" y="3071813"/>
            <a:ext cx="3110722" cy="31980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F1267B72-40F8-4D48-A2BF-D4BCC68138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705787">
            <a:off x="3852946" y="3627410"/>
            <a:ext cx="3218111" cy="186311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B97EFD9-43D6-4D03-82AA-7A0851350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9526">
            <a:off x="724280" y="1443792"/>
            <a:ext cx="3218111" cy="186311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1AB869-1B70-480A-AFDA-12C162F65C0A}"/>
              </a:ext>
            </a:extLst>
          </p:cNvPr>
          <p:cNvSpPr/>
          <p:nvPr/>
        </p:nvSpPr>
        <p:spPr>
          <a:xfrm>
            <a:off x="8177522" y="4745898"/>
            <a:ext cx="963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25°</a:t>
            </a:r>
          </a:p>
        </p:txBody>
      </p:sp>
    </p:spTree>
    <p:extLst>
      <p:ext uri="{BB962C8B-B14F-4D97-AF65-F5344CB8AC3E}">
        <p14:creationId xmlns:p14="http://schemas.microsoft.com/office/powerpoint/2010/main" val="164277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sketch of a triangle.</a:t>
            </a:r>
          </a:p>
          <a:p>
            <a:r>
              <a:rPr lang="en-US" sz="3200" b="1" dirty="0"/>
              <a:t>It is not drawn to scale.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B805AB0-B8A0-4DA9-B480-F92AA56EA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1127218"/>
            <a:ext cx="237490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DB63E8-762E-4B07-9319-AE8E88A92867}"/>
              </a:ext>
            </a:extLst>
          </p:cNvPr>
          <p:cNvSpPr/>
          <p:nvPr/>
        </p:nvSpPr>
        <p:spPr>
          <a:xfrm>
            <a:off x="3426707" y="1018058"/>
            <a:ext cx="83635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the full size triangle accurately, below.</a:t>
            </a:r>
          </a:p>
          <a:p>
            <a:r>
              <a:rPr lang="en-US" sz="3200" b="1" dirty="0"/>
              <a:t>Use an angle measurer (protractor) and a ruler.</a:t>
            </a:r>
          </a:p>
          <a:p>
            <a:r>
              <a:rPr lang="en-US" sz="3200" b="1" dirty="0"/>
              <a:t>One line has been done for you.</a:t>
            </a: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3F0EC3DE-D747-4D89-AEF0-A163F1F33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176" y="5792050"/>
            <a:ext cx="4183586" cy="25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07338B6-2F49-4692-91EB-D5693EDD90F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815AAC3-E926-479C-82CF-D2C1CC8293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3718118">
            <a:off x="3035555" y="2530193"/>
            <a:ext cx="6376804" cy="106484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47F1283-E9A0-48EC-A862-430E52163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16258" y="4194823"/>
            <a:ext cx="3218111" cy="186311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2EC333A-D522-4D40-9F3E-28DB03AB8908}"/>
              </a:ext>
            </a:extLst>
          </p:cNvPr>
          <p:cNvSpPr/>
          <p:nvPr/>
        </p:nvSpPr>
        <p:spPr>
          <a:xfrm>
            <a:off x="6782479" y="4547332"/>
            <a:ext cx="64091" cy="70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E4A64-F39B-4BD8-9C0D-DB539BCFE6FF}"/>
              </a:ext>
            </a:extLst>
          </p:cNvPr>
          <p:cNvCxnSpPr>
            <a:cxnSpLocks/>
          </p:cNvCxnSpPr>
          <p:nvPr/>
        </p:nvCxnSpPr>
        <p:spPr>
          <a:xfrm flipH="1" flipV="1">
            <a:off x="5981075" y="3620125"/>
            <a:ext cx="1936555" cy="22017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0C922F-97B5-48A4-938E-1D54E666D159}"/>
              </a:ext>
            </a:extLst>
          </p:cNvPr>
          <p:cNvCxnSpPr>
            <a:cxnSpLocks/>
          </p:cNvCxnSpPr>
          <p:nvPr/>
        </p:nvCxnSpPr>
        <p:spPr>
          <a:xfrm flipV="1">
            <a:off x="3795441" y="3609196"/>
            <a:ext cx="2204626" cy="21982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21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737C7-0D29-4A9F-B195-2C720B8D9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Recognise parts of a circle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9A1FA-C472-4120-9892-5D9DA0C20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8880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87EC8C9-7B5E-4241-9D4F-13BC9B0EBD29}"/>
              </a:ext>
            </a:extLst>
          </p:cNvPr>
          <p:cNvGrpSpPr/>
          <p:nvPr/>
        </p:nvGrpSpPr>
        <p:grpSpPr>
          <a:xfrm>
            <a:off x="3827415" y="1328307"/>
            <a:ext cx="48128" cy="2361377"/>
            <a:chOff x="3827415" y="1328307"/>
            <a:chExt cx="48128" cy="2361377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1ED1C01-07E3-4BA1-9CCD-AB236F1CD7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51479" y="1328307"/>
              <a:ext cx="24064" cy="1181544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4225B2B-ED8E-4B6C-B722-81F8CB97D1C7}"/>
                </a:ext>
              </a:extLst>
            </p:cNvPr>
            <p:cNvCxnSpPr>
              <a:cxnSpLocks/>
              <a:endCxn id="3" idx="4"/>
            </p:cNvCxnSpPr>
            <p:nvPr/>
          </p:nvCxnSpPr>
          <p:spPr>
            <a:xfrm flipH="1">
              <a:off x="3827415" y="2508140"/>
              <a:ext cx="24064" cy="1181544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C95AD0-49F4-4C04-A173-5B125F26976C}"/>
              </a:ext>
            </a:extLst>
          </p:cNvPr>
          <p:cNvSpPr/>
          <p:nvPr/>
        </p:nvSpPr>
        <p:spPr>
          <a:xfrm>
            <a:off x="56123" y="50000"/>
            <a:ext cx="86628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bicycle wheel has a diameter of 64 cm.</a:t>
            </a:r>
          </a:p>
          <a:p>
            <a:r>
              <a:rPr lang="en-GB" sz="3200" b="1" dirty="0"/>
              <a:t>What is the radius of the bicycle wheel?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59E779-5780-4714-85F0-E58869033FF8}"/>
              </a:ext>
            </a:extLst>
          </p:cNvPr>
          <p:cNvSpPr txBox="1"/>
          <p:nvPr/>
        </p:nvSpPr>
        <p:spPr>
          <a:xfrm>
            <a:off x="1165775" y="156490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F8F6F-EC30-4E71-8B6D-030610C1786C}"/>
              </a:ext>
            </a:extLst>
          </p:cNvPr>
          <p:cNvSpPr txBox="1"/>
          <p:nvPr/>
        </p:nvSpPr>
        <p:spPr>
          <a:xfrm>
            <a:off x="691158" y="157797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8AD018-F761-4DF0-8371-28F2530723BC}"/>
              </a:ext>
            </a:extLst>
          </p:cNvPr>
          <p:cNvCxnSpPr>
            <a:cxnSpLocks/>
          </p:cNvCxnSpPr>
          <p:nvPr/>
        </p:nvCxnSpPr>
        <p:spPr>
          <a:xfrm>
            <a:off x="1165775" y="162752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B1FEE0-CCF0-48C1-8566-B75507A2576A}"/>
              </a:ext>
            </a:extLst>
          </p:cNvPr>
          <p:cNvCxnSpPr>
            <a:cxnSpLocks/>
          </p:cNvCxnSpPr>
          <p:nvPr/>
        </p:nvCxnSpPr>
        <p:spPr>
          <a:xfrm>
            <a:off x="1184727" y="162752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75E8440-61C4-4BFB-8354-1ED58B0B7C08}"/>
              </a:ext>
            </a:extLst>
          </p:cNvPr>
          <p:cNvSpPr txBox="1"/>
          <p:nvPr/>
        </p:nvSpPr>
        <p:spPr>
          <a:xfrm>
            <a:off x="1166146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6CD4CA-45A4-47F8-B7D4-869B10738EFF}"/>
              </a:ext>
            </a:extLst>
          </p:cNvPr>
          <p:cNvSpPr txBox="1"/>
          <p:nvPr/>
        </p:nvSpPr>
        <p:spPr>
          <a:xfrm>
            <a:off x="1589152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BA04E0-9C86-4EFF-BEC8-E3D810D4EC5F}"/>
              </a:ext>
            </a:extLst>
          </p:cNvPr>
          <p:cNvSpPr/>
          <p:nvPr/>
        </p:nvSpPr>
        <p:spPr>
          <a:xfrm>
            <a:off x="6901590" y="542443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cm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E2366BA-9659-4480-9B0D-10299E9009A4}"/>
              </a:ext>
            </a:extLst>
          </p:cNvPr>
          <p:cNvSpPr/>
          <p:nvPr/>
        </p:nvSpPr>
        <p:spPr>
          <a:xfrm>
            <a:off x="2632278" y="1326597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F888BE5-8457-4CEE-8914-39FAB57B5BE0}"/>
              </a:ext>
            </a:extLst>
          </p:cNvPr>
          <p:cNvCxnSpPr>
            <a:stCxn id="3" idx="2"/>
            <a:endCxn id="3" idx="6"/>
          </p:cNvCxnSpPr>
          <p:nvPr/>
        </p:nvCxnSpPr>
        <p:spPr>
          <a:xfrm>
            <a:off x="2632278" y="2508141"/>
            <a:ext cx="239027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BC0A490-6D91-4AD0-951C-9D753228B355}"/>
              </a:ext>
            </a:extLst>
          </p:cNvPr>
          <p:cNvSpPr/>
          <p:nvPr/>
        </p:nvSpPr>
        <p:spPr>
          <a:xfrm>
            <a:off x="3068899" y="2048578"/>
            <a:ext cx="2081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diameter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A8D9BA-F0E6-4AFF-AE26-47D2FCDB9474}"/>
              </a:ext>
            </a:extLst>
          </p:cNvPr>
          <p:cNvSpPr/>
          <p:nvPr/>
        </p:nvSpPr>
        <p:spPr>
          <a:xfrm>
            <a:off x="3827415" y="2770559"/>
            <a:ext cx="1483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radius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64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3" grpId="0" animBg="1"/>
      <p:bldP spid="14" grpId="0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circle has a diameter of 22 cm.</a:t>
            </a:r>
          </a:p>
          <a:p>
            <a:r>
              <a:rPr lang="en-US" sz="3200" b="1" dirty="0"/>
              <a:t>What is the length of its radius?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CA4B54C-0710-443F-8731-1D0E67A102A8}"/>
              </a:ext>
            </a:extLst>
          </p:cNvPr>
          <p:cNvSpPr/>
          <p:nvPr/>
        </p:nvSpPr>
        <p:spPr>
          <a:xfrm>
            <a:off x="571249" y="1341111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C1DA474-3654-4F37-8403-0E46C12A830E}"/>
              </a:ext>
            </a:extLst>
          </p:cNvPr>
          <p:cNvCxnSpPr>
            <a:stCxn id="4" idx="2"/>
            <a:endCxn id="4" idx="6"/>
          </p:cNvCxnSpPr>
          <p:nvPr/>
        </p:nvCxnSpPr>
        <p:spPr>
          <a:xfrm>
            <a:off x="571249" y="2522655"/>
            <a:ext cx="239027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0ED7CF7-C8DD-40DC-BBCB-3D6F9BCEAFD9}"/>
              </a:ext>
            </a:extLst>
          </p:cNvPr>
          <p:cNvSpPr/>
          <p:nvPr/>
        </p:nvSpPr>
        <p:spPr>
          <a:xfrm>
            <a:off x="1007870" y="2063092"/>
            <a:ext cx="2081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diameter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074C50-3BCE-4F5E-8DCF-4B64F72FF122}"/>
              </a:ext>
            </a:extLst>
          </p:cNvPr>
          <p:cNvCxnSpPr>
            <a:cxnSpLocks/>
            <a:endCxn id="4" idx="4"/>
          </p:cNvCxnSpPr>
          <p:nvPr/>
        </p:nvCxnSpPr>
        <p:spPr>
          <a:xfrm flipH="1">
            <a:off x="1766386" y="2522654"/>
            <a:ext cx="24064" cy="1181544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593FB00-3C83-4DFC-AF6D-09A3C6DB03D1}"/>
              </a:ext>
            </a:extLst>
          </p:cNvPr>
          <p:cNvSpPr/>
          <p:nvPr/>
        </p:nvSpPr>
        <p:spPr>
          <a:xfrm>
            <a:off x="1766386" y="2785073"/>
            <a:ext cx="1483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radius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1102C3-4DD1-4647-A76D-491F41E0B5C4}"/>
              </a:ext>
            </a:extLst>
          </p:cNvPr>
          <p:cNvSpPr/>
          <p:nvPr/>
        </p:nvSpPr>
        <p:spPr>
          <a:xfrm>
            <a:off x="3476213" y="1478317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cm ÷ 2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D1B33B-7E50-4C01-BF9D-A2A0FC4B6766}"/>
              </a:ext>
            </a:extLst>
          </p:cNvPr>
          <p:cNvSpPr/>
          <p:nvPr/>
        </p:nvSpPr>
        <p:spPr>
          <a:xfrm>
            <a:off x="5457413" y="1478316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cm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6D6EBC-BD5A-4E59-8D3E-D554F367B351}"/>
              </a:ext>
            </a:extLst>
          </p:cNvPr>
          <p:cNvSpPr/>
          <p:nvPr/>
        </p:nvSpPr>
        <p:spPr>
          <a:xfrm>
            <a:off x="5566270" y="542443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cm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DAA79A-5EF6-4140-A8D1-5E02B718FCA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24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  <p:bldP spid="9" grpId="0"/>
      <p:bldP spid="10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these measurements to complete the sentences below.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B7253-5D7B-4262-85A7-224019C71C5A}"/>
              </a:ext>
            </a:extLst>
          </p:cNvPr>
          <p:cNvSpPr/>
          <p:nvPr/>
        </p:nvSpPr>
        <p:spPr>
          <a:xfrm>
            <a:off x="56122" y="1928169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radius of a circle is _____ cm;</a:t>
            </a:r>
          </a:p>
          <a:p>
            <a:endParaRPr lang="en-US" sz="3200" b="1" dirty="0"/>
          </a:p>
          <a:p>
            <a:r>
              <a:rPr lang="en-US" sz="3200" b="1" dirty="0"/>
              <a:t>its diameter is _____ cm and</a:t>
            </a:r>
          </a:p>
          <a:p>
            <a:endParaRPr lang="en-US" sz="3200" b="1" dirty="0"/>
          </a:p>
          <a:p>
            <a:r>
              <a:rPr lang="en-US" sz="3200" b="1" dirty="0"/>
              <a:t>its circumference is approximately _____ cm.</a:t>
            </a:r>
          </a:p>
        </p:txBody>
      </p:sp>
      <p:pic>
        <p:nvPicPr>
          <p:cNvPr id="92162" name="Picture 2">
            <a:extLst>
              <a:ext uri="{FF2B5EF4-FFF2-40B4-BE49-F238E27FC236}">
                <a16:creationId xmlns:a16="http://schemas.microsoft.com/office/drawing/2014/main" id="{F42ABC3C-25EE-41CF-8D82-3BE847845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41" y="666483"/>
            <a:ext cx="5393156" cy="90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8AC6CD3-FE05-4882-9C72-59B79D064B68}"/>
              </a:ext>
            </a:extLst>
          </p:cNvPr>
          <p:cNvSpPr/>
          <p:nvPr/>
        </p:nvSpPr>
        <p:spPr>
          <a:xfrm>
            <a:off x="8157057" y="1571222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893A5AA-2888-47DA-8379-0F934EA82B37}"/>
              </a:ext>
            </a:extLst>
          </p:cNvPr>
          <p:cNvCxnSpPr>
            <a:stCxn id="6" idx="2"/>
            <a:endCxn id="6" idx="6"/>
          </p:cNvCxnSpPr>
          <p:nvPr/>
        </p:nvCxnSpPr>
        <p:spPr>
          <a:xfrm>
            <a:off x="8157057" y="2752766"/>
            <a:ext cx="239027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BE6606F-A37C-466E-9397-4C2BFBEF2C1A}"/>
              </a:ext>
            </a:extLst>
          </p:cNvPr>
          <p:cNvSpPr/>
          <p:nvPr/>
        </p:nvSpPr>
        <p:spPr>
          <a:xfrm>
            <a:off x="8593678" y="2293203"/>
            <a:ext cx="2081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diameter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7FB3ACA-E3BD-47BA-8AB8-ED0AD6B807C8}"/>
              </a:ext>
            </a:extLst>
          </p:cNvPr>
          <p:cNvCxnSpPr>
            <a:cxnSpLocks/>
            <a:endCxn id="6" idx="4"/>
          </p:cNvCxnSpPr>
          <p:nvPr/>
        </p:nvCxnSpPr>
        <p:spPr>
          <a:xfrm flipH="1">
            <a:off x="9352194" y="2752765"/>
            <a:ext cx="24064" cy="1181544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55B3FD3-D8AA-4F7E-8DC4-C94123BC6197}"/>
              </a:ext>
            </a:extLst>
          </p:cNvPr>
          <p:cNvSpPr/>
          <p:nvPr/>
        </p:nvSpPr>
        <p:spPr>
          <a:xfrm>
            <a:off x="9352194" y="3015184"/>
            <a:ext cx="1483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radius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8CADB6-70AD-4598-AB4B-1D03BCFE3C1A}"/>
              </a:ext>
            </a:extLst>
          </p:cNvPr>
          <p:cNvSpPr/>
          <p:nvPr/>
        </p:nvSpPr>
        <p:spPr>
          <a:xfrm>
            <a:off x="8285395" y="1078988"/>
            <a:ext cx="2390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circumference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85B8EC-EE10-4A25-B8C5-A73D6C2A120D}"/>
              </a:ext>
            </a:extLst>
          </p:cNvPr>
          <p:cNvSpPr/>
          <p:nvPr/>
        </p:nvSpPr>
        <p:spPr>
          <a:xfrm>
            <a:off x="4297153" y="1868155"/>
            <a:ext cx="13838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4</a:t>
            </a:r>
            <a:endParaRPr lang="en-GB" sz="36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856DF9-0723-4E77-80C9-7FC97DD9223F}"/>
              </a:ext>
            </a:extLst>
          </p:cNvPr>
          <p:cNvSpPr/>
          <p:nvPr/>
        </p:nvSpPr>
        <p:spPr>
          <a:xfrm>
            <a:off x="2897882" y="2837754"/>
            <a:ext cx="13838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8 </a:t>
            </a:r>
            <a:endParaRPr lang="en-GB" sz="36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E5386F-F64F-48CF-8D33-6F33BA8FF179}"/>
              </a:ext>
            </a:extLst>
          </p:cNvPr>
          <p:cNvSpPr/>
          <p:nvPr/>
        </p:nvSpPr>
        <p:spPr>
          <a:xfrm>
            <a:off x="6200242" y="3821393"/>
            <a:ext cx="13838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25</a:t>
            </a:r>
            <a:endParaRPr lang="en-GB" sz="36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4AD732-78D6-46DA-92F1-A2A6AF15988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64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 right-angled triangle inside a circle.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circle has a radius of 5 centimetres.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E934D73-6035-4E35-99F6-09C43B303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15" y="1298125"/>
            <a:ext cx="2835559" cy="2853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7A6BF7F-67E9-4805-B3FA-0CAFEB41802B}"/>
              </a:ext>
            </a:extLst>
          </p:cNvPr>
          <p:cNvSpPr/>
          <p:nvPr/>
        </p:nvSpPr>
        <p:spPr>
          <a:xfrm>
            <a:off x="4024476" y="1128734"/>
            <a:ext cx="81109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area of the triangle.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0BEC18-1451-4A82-A546-14540456587F}"/>
              </a:ext>
            </a:extLst>
          </p:cNvPr>
          <p:cNvSpPr/>
          <p:nvPr/>
        </p:nvSpPr>
        <p:spPr>
          <a:xfrm>
            <a:off x="1320841" y="1916708"/>
            <a:ext cx="94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 cm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0D908A-C098-4096-A17B-7536943A9EC7}"/>
              </a:ext>
            </a:extLst>
          </p:cNvPr>
          <p:cNvSpPr/>
          <p:nvPr/>
        </p:nvSpPr>
        <p:spPr>
          <a:xfrm>
            <a:off x="4024476" y="1855152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x 5 = 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C5C42A-5FDA-4E25-B9A8-D2377E9A21E9}"/>
              </a:ext>
            </a:extLst>
          </p:cNvPr>
          <p:cNvSpPr/>
          <p:nvPr/>
        </p:nvSpPr>
        <p:spPr>
          <a:xfrm>
            <a:off x="4024476" y="2378373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÷ 2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C7DFBF-5071-40C6-B804-8848884D9295}"/>
              </a:ext>
            </a:extLst>
          </p:cNvPr>
          <p:cNvSpPr/>
          <p:nvPr/>
        </p:nvSpPr>
        <p:spPr>
          <a:xfrm>
            <a:off x="5439619" y="2378372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12.5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D43835-D4D0-493A-B982-C41FEED1176F}"/>
              </a:ext>
            </a:extLst>
          </p:cNvPr>
          <p:cNvSpPr/>
          <p:nvPr/>
        </p:nvSpPr>
        <p:spPr>
          <a:xfrm>
            <a:off x="9756959" y="1128733"/>
            <a:ext cx="20431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12.5 cm²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6F6AE9-63EC-4212-B0A3-34F70AAD50E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21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73DDE-4B08-410D-85FD-1F8D72714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involving nets of 3D shapes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770DB-0D5F-40BA-B8D9-626D5D07A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6584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C5AD08-38D9-4555-8B89-893CB7D2481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884" y="3429000"/>
            <a:ext cx="3908043" cy="29436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E32BC7-2878-4E73-BDE0-792444409D7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32" y="1220454"/>
            <a:ext cx="3908043" cy="28837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008FD8-C750-466D-8F70-A510DAB8156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927" y="1726561"/>
            <a:ext cx="3144936" cy="40953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F01BC5-CC9C-476B-B02A-B59D319E597E}"/>
              </a:ext>
            </a:extLst>
          </p:cNvPr>
          <p:cNvSpPr/>
          <p:nvPr/>
        </p:nvSpPr>
        <p:spPr>
          <a:xfrm>
            <a:off x="103032" y="46655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three nets of a cube. On each net draw one more dot so that each cube will have dots on opposite faces.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4F44165-5A47-44A5-BACA-BBEEF5473538}"/>
              </a:ext>
            </a:extLst>
          </p:cNvPr>
          <p:cNvSpPr/>
          <p:nvPr/>
        </p:nvSpPr>
        <p:spPr>
          <a:xfrm>
            <a:off x="3576291" y="2481319"/>
            <a:ext cx="390485" cy="362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92DB5A6-AE48-42DC-B9D8-E64D1C7F4C79}"/>
              </a:ext>
            </a:extLst>
          </p:cNvPr>
          <p:cNvSpPr/>
          <p:nvPr/>
        </p:nvSpPr>
        <p:spPr>
          <a:xfrm>
            <a:off x="5196612" y="3760050"/>
            <a:ext cx="390485" cy="362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710CA2C-8F8E-4F68-99CD-2CD84D7ADF9E}"/>
              </a:ext>
            </a:extLst>
          </p:cNvPr>
          <p:cNvSpPr/>
          <p:nvPr/>
        </p:nvSpPr>
        <p:spPr>
          <a:xfrm>
            <a:off x="8229968" y="2119307"/>
            <a:ext cx="390485" cy="362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1DD7ABBF-3E41-4880-B78C-2139E8EE9154}"/>
              </a:ext>
            </a:extLst>
          </p:cNvPr>
          <p:cNvCxnSpPr>
            <a:cxnSpLocks/>
          </p:cNvCxnSpPr>
          <p:nvPr/>
        </p:nvCxnSpPr>
        <p:spPr>
          <a:xfrm>
            <a:off x="9897035" y="4262719"/>
            <a:ext cx="497541" cy="490816"/>
          </a:xfrm>
          <a:prstGeom prst="curvedConnector3">
            <a:avLst>
              <a:gd name="adj1" fmla="val 97297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76C6F774-B378-4F70-8C24-9CE305D0948D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883227" y="5206863"/>
            <a:ext cx="230658" cy="3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D9229EA-5743-4D61-A859-49A13F5B5A27}"/>
              </a:ext>
            </a:extLst>
          </p:cNvPr>
          <p:cNvSpPr/>
          <p:nvPr/>
        </p:nvSpPr>
        <p:spPr>
          <a:xfrm>
            <a:off x="9892937" y="3309257"/>
            <a:ext cx="1314994" cy="1898469"/>
          </a:xfrm>
          <a:custGeom>
            <a:avLst/>
            <a:gdLst>
              <a:gd name="connsiteX0" fmla="*/ 1166949 w 1314994"/>
              <a:gd name="connsiteY0" fmla="*/ 1708704 h 1708704"/>
              <a:gd name="connsiteX1" fmla="*/ 1280160 w 1314994"/>
              <a:gd name="connsiteY1" fmla="*/ 1699995 h 1708704"/>
              <a:gd name="connsiteX2" fmla="*/ 1306286 w 1314994"/>
              <a:gd name="connsiteY2" fmla="*/ 1691287 h 1708704"/>
              <a:gd name="connsiteX3" fmla="*/ 1314994 w 1314994"/>
              <a:gd name="connsiteY3" fmla="*/ 1656452 h 1708704"/>
              <a:gd name="connsiteX4" fmla="*/ 1306286 w 1314994"/>
              <a:gd name="connsiteY4" fmla="*/ 1499698 h 1708704"/>
              <a:gd name="connsiteX5" fmla="*/ 1297577 w 1314994"/>
              <a:gd name="connsiteY5" fmla="*/ 1473572 h 1708704"/>
              <a:gd name="connsiteX6" fmla="*/ 1245326 w 1314994"/>
              <a:gd name="connsiteY6" fmla="*/ 1334235 h 1708704"/>
              <a:gd name="connsiteX7" fmla="*/ 1219200 w 1314994"/>
              <a:gd name="connsiteY7" fmla="*/ 1255858 h 1708704"/>
              <a:gd name="connsiteX8" fmla="*/ 1140823 w 1314994"/>
              <a:gd name="connsiteY8" fmla="*/ 1090395 h 1708704"/>
              <a:gd name="connsiteX9" fmla="*/ 1123406 w 1314994"/>
              <a:gd name="connsiteY9" fmla="*/ 1029435 h 1708704"/>
              <a:gd name="connsiteX10" fmla="*/ 1097280 w 1314994"/>
              <a:gd name="connsiteY10" fmla="*/ 968475 h 1708704"/>
              <a:gd name="connsiteX11" fmla="*/ 1088572 w 1314994"/>
              <a:gd name="connsiteY11" fmla="*/ 924932 h 1708704"/>
              <a:gd name="connsiteX12" fmla="*/ 1027612 w 1314994"/>
              <a:gd name="connsiteY12" fmla="*/ 820429 h 1708704"/>
              <a:gd name="connsiteX13" fmla="*/ 1010194 w 1314994"/>
              <a:gd name="connsiteY13" fmla="*/ 759469 h 1708704"/>
              <a:gd name="connsiteX14" fmla="*/ 949234 w 1314994"/>
              <a:gd name="connsiteY14" fmla="*/ 681092 h 1708704"/>
              <a:gd name="connsiteX15" fmla="*/ 896983 w 1314994"/>
              <a:gd name="connsiteY15" fmla="*/ 611424 h 1708704"/>
              <a:gd name="connsiteX16" fmla="*/ 801189 w 1314994"/>
              <a:gd name="connsiteY16" fmla="*/ 533047 h 1708704"/>
              <a:gd name="connsiteX17" fmla="*/ 757646 w 1314994"/>
              <a:gd name="connsiteY17" fmla="*/ 489504 h 1708704"/>
              <a:gd name="connsiteX18" fmla="*/ 731520 w 1314994"/>
              <a:gd name="connsiteY18" fmla="*/ 454669 h 1708704"/>
              <a:gd name="connsiteX19" fmla="*/ 670560 w 1314994"/>
              <a:gd name="connsiteY19" fmla="*/ 411127 h 1708704"/>
              <a:gd name="connsiteX20" fmla="*/ 653143 w 1314994"/>
              <a:gd name="connsiteY20" fmla="*/ 385001 h 1708704"/>
              <a:gd name="connsiteX21" fmla="*/ 627017 w 1314994"/>
              <a:gd name="connsiteY21" fmla="*/ 324041 h 1708704"/>
              <a:gd name="connsiteX22" fmla="*/ 383177 w 1314994"/>
              <a:gd name="connsiteY22" fmla="*/ 158578 h 1708704"/>
              <a:gd name="connsiteX23" fmla="*/ 330926 w 1314994"/>
              <a:gd name="connsiteY23" fmla="*/ 132452 h 1708704"/>
              <a:gd name="connsiteX24" fmla="*/ 304800 w 1314994"/>
              <a:gd name="connsiteY24" fmla="*/ 106327 h 1708704"/>
              <a:gd name="connsiteX25" fmla="*/ 278674 w 1314994"/>
              <a:gd name="connsiteY25" fmla="*/ 97618 h 1708704"/>
              <a:gd name="connsiteX26" fmla="*/ 226423 w 1314994"/>
              <a:gd name="connsiteY26" fmla="*/ 62784 h 1708704"/>
              <a:gd name="connsiteX27" fmla="*/ 121920 w 1314994"/>
              <a:gd name="connsiteY27" fmla="*/ 19241 h 1708704"/>
              <a:gd name="connsiteX28" fmla="*/ 87086 w 1314994"/>
              <a:gd name="connsiteY28" fmla="*/ 1824 h 1708704"/>
              <a:gd name="connsiteX29" fmla="*/ 0 w 1314994"/>
              <a:gd name="connsiteY29" fmla="*/ 1824 h 170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14994" h="1708704">
                <a:moveTo>
                  <a:pt x="1166949" y="1708704"/>
                </a:moveTo>
                <a:cubicBezTo>
                  <a:pt x="1204686" y="1705801"/>
                  <a:pt x="1242604" y="1704689"/>
                  <a:pt x="1280160" y="1699995"/>
                </a:cubicBezTo>
                <a:cubicBezTo>
                  <a:pt x="1289269" y="1698856"/>
                  <a:pt x="1300552" y="1698455"/>
                  <a:pt x="1306286" y="1691287"/>
                </a:cubicBezTo>
                <a:cubicBezTo>
                  <a:pt x="1313763" y="1681941"/>
                  <a:pt x="1312091" y="1668064"/>
                  <a:pt x="1314994" y="1656452"/>
                </a:cubicBezTo>
                <a:cubicBezTo>
                  <a:pt x="1312091" y="1604201"/>
                  <a:pt x="1311247" y="1551794"/>
                  <a:pt x="1306286" y="1499698"/>
                </a:cubicBezTo>
                <a:cubicBezTo>
                  <a:pt x="1305416" y="1490560"/>
                  <a:pt x="1300215" y="1482365"/>
                  <a:pt x="1297577" y="1473572"/>
                </a:cubicBezTo>
                <a:cubicBezTo>
                  <a:pt x="1253237" y="1325773"/>
                  <a:pt x="1314540" y="1512214"/>
                  <a:pt x="1245326" y="1334235"/>
                </a:cubicBezTo>
                <a:cubicBezTo>
                  <a:pt x="1235345" y="1308569"/>
                  <a:pt x="1230048" y="1281170"/>
                  <a:pt x="1219200" y="1255858"/>
                </a:cubicBezTo>
                <a:cubicBezTo>
                  <a:pt x="1173328" y="1148826"/>
                  <a:pt x="1191897" y="1294681"/>
                  <a:pt x="1140823" y="1090395"/>
                </a:cubicBezTo>
                <a:cubicBezTo>
                  <a:pt x="1135320" y="1068384"/>
                  <a:pt x="1131732" y="1050250"/>
                  <a:pt x="1123406" y="1029435"/>
                </a:cubicBezTo>
                <a:cubicBezTo>
                  <a:pt x="1115196" y="1008909"/>
                  <a:pt x="1105989" y="988795"/>
                  <a:pt x="1097280" y="968475"/>
                </a:cubicBezTo>
                <a:cubicBezTo>
                  <a:pt x="1094377" y="953961"/>
                  <a:pt x="1093630" y="938843"/>
                  <a:pt x="1088572" y="924932"/>
                </a:cubicBezTo>
                <a:cubicBezTo>
                  <a:pt x="1074379" y="885900"/>
                  <a:pt x="1050357" y="854546"/>
                  <a:pt x="1027612" y="820429"/>
                </a:cubicBezTo>
                <a:cubicBezTo>
                  <a:pt x="1025562" y="812229"/>
                  <a:pt x="1015873" y="769691"/>
                  <a:pt x="1010194" y="759469"/>
                </a:cubicBezTo>
                <a:cubicBezTo>
                  <a:pt x="966175" y="680235"/>
                  <a:pt x="991546" y="731866"/>
                  <a:pt x="949234" y="681092"/>
                </a:cubicBezTo>
                <a:cubicBezTo>
                  <a:pt x="917979" y="643586"/>
                  <a:pt x="944620" y="655885"/>
                  <a:pt x="896983" y="611424"/>
                </a:cubicBezTo>
                <a:cubicBezTo>
                  <a:pt x="866822" y="583273"/>
                  <a:pt x="830362" y="562220"/>
                  <a:pt x="801189" y="533047"/>
                </a:cubicBezTo>
                <a:cubicBezTo>
                  <a:pt x="786675" y="518533"/>
                  <a:pt x="771283" y="504846"/>
                  <a:pt x="757646" y="489504"/>
                </a:cubicBezTo>
                <a:cubicBezTo>
                  <a:pt x="748003" y="478656"/>
                  <a:pt x="741783" y="464932"/>
                  <a:pt x="731520" y="454669"/>
                </a:cubicBezTo>
                <a:cubicBezTo>
                  <a:pt x="720719" y="443868"/>
                  <a:pt x="685394" y="421016"/>
                  <a:pt x="670560" y="411127"/>
                </a:cubicBezTo>
                <a:cubicBezTo>
                  <a:pt x="664754" y="402418"/>
                  <a:pt x="657824" y="394362"/>
                  <a:pt x="653143" y="385001"/>
                </a:cubicBezTo>
                <a:cubicBezTo>
                  <a:pt x="643256" y="365227"/>
                  <a:pt x="643956" y="338248"/>
                  <a:pt x="627017" y="324041"/>
                </a:cubicBezTo>
                <a:cubicBezTo>
                  <a:pt x="551757" y="260919"/>
                  <a:pt x="464457" y="213732"/>
                  <a:pt x="383177" y="158578"/>
                </a:cubicBezTo>
                <a:cubicBezTo>
                  <a:pt x="367064" y="147644"/>
                  <a:pt x="347128" y="143254"/>
                  <a:pt x="330926" y="132452"/>
                </a:cubicBezTo>
                <a:cubicBezTo>
                  <a:pt x="320679" y="125621"/>
                  <a:pt x="315047" y="113158"/>
                  <a:pt x="304800" y="106327"/>
                </a:cubicBezTo>
                <a:cubicBezTo>
                  <a:pt x="297162" y="101235"/>
                  <a:pt x="286699" y="102076"/>
                  <a:pt x="278674" y="97618"/>
                </a:cubicBezTo>
                <a:cubicBezTo>
                  <a:pt x="260376" y="87452"/>
                  <a:pt x="245745" y="70835"/>
                  <a:pt x="226423" y="62784"/>
                </a:cubicBezTo>
                <a:cubicBezTo>
                  <a:pt x="191589" y="48270"/>
                  <a:pt x="155673" y="36118"/>
                  <a:pt x="121920" y="19241"/>
                </a:cubicBezTo>
                <a:cubicBezTo>
                  <a:pt x="110309" y="13435"/>
                  <a:pt x="99937" y="3660"/>
                  <a:pt x="87086" y="1824"/>
                </a:cubicBezTo>
                <a:cubicBezTo>
                  <a:pt x="58349" y="-2281"/>
                  <a:pt x="29029" y="1824"/>
                  <a:pt x="0" y="1824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0A1345BA-8849-428E-A425-7B27B1DD8BD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0256242" y="5849246"/>
            <a:ext cx="210261" cy="1270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4524BD5-9E05-4802-995B-CDC433587992}"/>
              </a:ext>
            </a:extLst>
          </p:cNvPr>
          <p:cNvSpPr/>
          <p:nvPr/>
        </p:nvSpPr>
        <p:spPr>
          <a:xfrm>
            <a:off x="9873049" y="2150076"/>
            <a:ext cx="1977285" cy="4053016"/>
          </a:xfrm>
          <a:custGeom>
            <a:avLst/>
            <a:gdLst>
              <a:gd name="connsiteX0" fmla="*/ 494270 w 1977285"/>
              <a:gd name="connsiteY0" fmla="*/ 3719383 h 4053016"/>
              <a:gd name="connsiteX1" fmla="*/ 457200 w 1977285"/>
              <a:gd name="connsiteY1" fmla="*/ 3781167 h 4053016"/>
              <a:gd name="connsiteX2" fmla="*/ 469556 w 1977285"/>
              <a:gd name="connsiteY2" fmla="*/ 3954162 h 4053016"/>
              <a:gd name="connsiteX3" fmla="*/ 543697 w 1977285"/>
              <a:gd name="connsiteY3" fmla="*/ 4003589 h 4053016"/>
              <a:gd name="connsiteX4" fmla="*/ 593124 w 1977285"/>
              <a:gd name="connsiteY4" fmla="*/ 4028302 h 4053016"/>
              <a:gd name="connsiteX5" fmla="*/ 642551 w 1977285"/>
              <a:gd name="connsiteY5" fmla="*/ 4040659 h 4053016"/>
              <a:gd name="connsiteX6" fmla="*/ 679621 w 1977285"/>
              <a:gd name="connsiteY6" fmla="*/ 4053016 h 4053016"/>
              <a:gd name="connsiteX7" fmla="*/ 1087394 w 1977285"/>
              <a:gd name="connsiteY7" fmla="*/ 4040659 h 4053016"/>
              <a:gd name="connsiteX8" fmla="*/ 1136821 w 1977285"/>
              <a:gd name="connsiteY8" fmla="*/ 4028302 h 4053016"/>
              <a:gd name="connsiteX9" fmla="*/ 1210962 w 1977285"/>
              <a:gd name="connsiteY9" fmla="*/ 3978875 h 4053016"/>
              <a:gd name="connsiteX10" fmla="*/ 1470454 w 1977285"/>
              <a:gd name="connsiteY10" fmla="*/ 3620529 h 4053016"/>
              <a:gd name="connsiteX11" fmla="*/ 1495167 w 1977285"/>
              <a:gd name="connsiteY11" fmla="*/ 3571102 h 4053016"/>
              <a:gd name="connsiteX12" fmla="*/ 1618735 w 1977285"/>
              <a:gd name="connsiteY12" fmla="*/ 3410465 h 4053016"/>
              <a:gd name="connsiteX13" fmla="*/ 1940010 w 1977285"/>
              <a:gd name="connsiteY13" fmla="*/ 2570205 h 4053016"/>
              <a:gd name="connsiteX14" fmla="*/ 1977081 w 1977285"/>
              <a:gd name="connsiteY14" fmla="*/ 1668162 h 4053016"/>
              <a:gd name="connsiteX15" fmla="*/ 1767016 w 1977285"/>
              <a:gd name="connsiteY15" fmla="*/ 914400 h 4053016"/>
              <a:gd name="connsiteX16" fmla="*/ 1594021 w 1977285"/>
              <a:gd name="connsiteY16" fmla="*/ 481913 h 4053016"/>
              <a:gd name="connsiteX17" fmla="*/ 1556951 w 1977285"/>
              <a:gd name="connsiteY17" fmla="*/ 432486 h 4053016"/>
              <a:gd name="connsiteX18" fmla="*/ 1112108 w 1977285"/>
              <a:gd name="connsiteY18" fmla="*/ 222421 h 4053016"/>
              <a:gd name="connsiteX19" fmla="*/ 827902 w 1977285"/>
              <a:gd name="connsiteY19" fmla="*/ 86497 h 4053016"/>
              <a:gd name="connsiteX20" fmla="*/ 630194 w 1977285"/>
              <a:gd name="connsiteY20" fmla="*/ 49427 h 4053016"/>
              <a:gd name="connsiteX21" fmla="*/ 556054 w 1977285"/>
              <a:gd name="connsiteY21" fmla="*/ 24713 h 4053016"/>
              <a:gd name="connsiteX22" fmla="*/ 481913 w 1977285"/>
              <a:gd name="connsiteY22" fmla="*/ 12356 h 4053016"/>
              <a:gd name="connsiteX23" fmla="*/ 432486 w 1977285"/>
              <a:gd name="connsiteY23" fmla="*/ 0 h 4053016"/>
              <a:gd name="connsiteX24" fmla="*/ 222421 w 1977285"/>
              <a:gd name="connsiteY24" fmla="*/ 12356 h 4053016"/>
              <a:gd name="connsiteX25" fmla="*/ 111210 w 1977285"/>
              <a:gd name="connsiteY25" fmla="*/ 24713 h 4053016"/>
              <a:gd name="connsiteX26" fmla="*/ 0 w 1977285"/>
              <a:gd name="connsiteY26" fmla="*/ 37070 h 405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977285" h="4053016">
                <a:moveTo>
                  <a:pt x="494270" y="3719383"/>
                </a:moveTo>
                <a:cubicBezTo>
                  <a:pt x="481913" y="3739978"/>
                  <a:pt x="459714" y="3757282"/>
                  <a:pt x="457200" y="3781167"/>
                </a:cubicBezTo>
                <a:cubicBezTo>
                  <a:pt x="451148" y="3838661"/>
                  <a:pt x="448602" y="3900281"/>
                  <a:pt x="469556" y="3954162"/>
                </a:cubicBezTo>
                <a:cubicBezTo>
                  <a:pt x="480321" y="3981844"/>
                  <a:pt x="517131" y="3990306"/>
                  <a:pt x="543697" y="4003589"/>
                </a:cubicBezTo>
                <a:cubicBezTo>
                  <a:pt x="560173" y="4011827"/>
                  <a:pt x="575877" y="4021834"/>
                  <a:pt x="593124" y="4028302"/>
                </a:cubicBezTo>
                <a:cubicBezTo>
                  <a:pt x="609025" y="4034265"/>
                  <a:pt x="626222" y="4035993"/>
                  <a:pt x="642551" y="4040659"/>
                </a:cubicBezTo>
                <a:cubicBezTo>
                  <a:pt x="655075" y="4044237"/>
                  <a:pt x="667264" y="4048897"/>
                  <a:pt x="679621" y="4053016"/>
                </a:cubicBezTo>
                <a:cubicBezTo>
                  <a:pt x="815545" y="4048897"/>
                  <a:pt x="951606" y="4047999"/>
                  <a:pt x="1087394" y="4040659"/>
                </a:cubicBezTo>
                <a:cubicBezTo>
                  <a:pt x="1104352" y="4039742"/>
                  <a:pt x="1121631" y="4035897"/>
                  <a:pt x="1136821" y="4028302"/>
                </a:cubicBezTo>
                <a:cubicBezTo>
                  <a:pt x="1163387" y="4015019"/>
                  <a:pt x="1186248" y="3995351"/>
                  <a:pt x="1210962" y="3978875"/>
                </a:cubicBezTo>
                <a:cubicBezTo>
                  <a:pt x="1553712" y="3464749"/>
                  <a:pt x="1112359" y="4116354"/>
                  <a:pt x="1470454" y="3620529"/>
                </a:cubicBezTo>
                <a:cubicBezTo>
                  <a:pt x="1481239" y="3605596"/>
                  <a:pt x="1484544" y="3586151"/>
                  <a:pt x="1495167" y="3571102"/>
                </a:cubicBezTo>
                <a:cubicBezTo>
                  <a:pt x="1534125" y="3515912"/>
                  <a:pt x="1585927" y="3469519"/>
                  <a:pt x="1618735" y="3410465"/>
                </a:cubicBezTo>
                <a:cubicBezTo>
                  <a:pt x="1813046" y="3060706"/>
                  <a:pt x="1822099" y="2956097"/>
                  <a:pt x="1940010" y="2570205"/>
                </a:cubicBezTo>
                <a:cubicBezTo>
                  <a:pt x="1952367" y="2269524"/>
                  <a:pt x="1970084" y="1969015"/>
                  <a:pt x="1977081" y="1668162"/>
                </a:cubicBezTo>
                <a:cubicBezTo>
                  <a:pt x="1983266" y="1402218"/>
                  <a:pt x="1847727" y="1160781"/>
                  <a:pt x="1767016" y="914400"/>
                </a:cubicBezTo>
                <a:cubicBezTo>
                  <a:pt x="1718293" y="765667"/>
                  <a:pt x="1693181" y="614127"/>
                  <a:pt x="1594021" y="481913"/>
                </a:cubicBezTo>
                <a:cubicBezTo>
                  <a:pt x="1581664" y="465437"/>
                  <a:pt x="1573776" y="444363"/>
                  <a:pt x="1556951" y="432486"/>
                </a:cubicBezTo>
                <a:cubicBezTo>
                  <a:pt x="1396079" y="318930"/>
                  <a:pt x="1302246" y="308847"/>
                  <a:pt x="1112108" y="222421"/>
                </a:cubicBezTo>
                <a:cubicBezTo>
                  <a:pt x="1028958" y="184626"/>
                  <a:pt x="920297" y="103821"/>
                  <a:pt x="827902" y="86497"/>
                </a:cubicBezTo>
                <a:cubicBezTo>
                  <a:pt x="761999" y="74140"/>
                  <a:pt x="693804" y="70631"/>
                  <a:pt x="630194" y="49427"/>
                </a:cubicBezTo>
                <a:cubicBezTo>
                  <a:pt x="605481" y="41189"/>
                  <a:pt x="581326" y="31031"/>
                  <a:pt x="556054" y="24713"/>
                </a:cubicBezTo>
                <a:cubicBezTo>
                  <a:pt x="531748" y="18636"/>
                  <a:pt x="506481" y="17269"/>
                  <a:pt x="481913" y="12356"/>
                </a:cubicBezTo>
                <a:cubicBezTo>
                  <a:pt x="465260" y="9026"/>
                  <a:pt x="448962" y="4119"/>
                  <a:pt x="432486" y="0"/>
                </a:cubicBezTo>
                <a:lnTo>
                  <a:pt x="222421" y="12356"/>
                </a:lnTo>
                <a:cubicBezTo>
                  <a:pt x="185232" y="15217"/>
                  <a:pt x="148220" y="20087"/>
                  <a:pt x="111210" y="24713"/>
                </a:cubicBezTo>
                <a:cubicBezTo>
                  <a:pt x="3036" y="38235"/>
                  <a:pt x="57663" y="37070"/>
                  <a:pt x="0" y="3707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476A9E-B378-4757-844A-3201BF034AD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04658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7" grpId="0" animBg="1"/>
      <p:bldP spid="2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39C52-9E55-42E4-881F-2A3F38BDB836}"/>
              </a:ext>
            </a:extLst>
          </p:cNvPr>
          <p:cNvSpPr/>
          <p:nvPr/>
        </p:nvSpPr>
        <p:spPr>
          <a:xfrm>
            <a:off x="103032" y="51516"/>
            <a:ext cx="37371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dice, the sum of the dots on opposite faces is always 7.</a:t>
            </a:r>
          </a:p>
        </p:txBody>
      </p:sp>
      <p:pic>
        <p:nvPicPr>
          <p:cNvPr id="3" name="Picture 2" descr="https://app.doublestruck.eu/content/K2_REAS/HTML/Q/Q18317_files/img01.jpg">
            <a:extLst>
              <a:ext uri="{FF2B5EF4-FFF2-40B4-BE49-F238E27FC236}">
                <a16:creationId xmlns:a16="http://schemas.microsoft.com/office/drawing/2014/main" id="{CD587003-9168-4507-8591-694181381A9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04" y="2140963"/>
            <a:ext cx="1510126" cy="15705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663709-2C9A-42E3-B889-88AF9239498B}"/>
              </a:ext>
            </a:extLst>
          </p:cNvPr>
          <p:cNvSpPr/>
          <p:nvPr/>
        </p:nvSpPr>
        <p:spPr>
          <a:xfrm>
            <a:off x="4772025" y="103105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dots on the three empty faces of the net so that it could fold up to make a dice.</a:t>
            </a:r>
          </a:p>
        </p:txBody>
      </p:sp>
      <p:pic>
        <p:nvPicPr>
          <p:cNvPr id="5" name="Picture 4" descr="https://app.doublestruck.eu/content/K2_REAS/HTML/Q/Q18317_files/img02.jpg">
            <a:extLst>
              <a:ext uri="{FF2B5EF4-FFF2-40B4-BE49-F238E27FC236}">
                <a16:creationId xmlns:a16="http://schemas.microsoft.com/office/drawing/2014/main" id="{9ACECCC9-BB6C-4036-AD70-2C78E381C8A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937" y="2883914"/>
            <a:ext cx="4479235" cy="33835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4BE01C6-934C-4C65-922E-08F4AB96E2C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8F715A-E814-45D9-8F7E-3E1753B08AC9}"/>
              </a:ext>
            </a:extLst>
          </p:cNvPr>
          <p:cNvSpPr/>
          <p:nvPr/>
        </p:nvSpPr>
        <p:spPr>
          <a:xfrm>
            <a:off x="7342829" y="560388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6FF4E5E-999A-4680-9617-7F1F43C0C5E6}"/>
              </a:ext>
            </a:extLst>
          </p:cNvPr>
          <p:cNvSpPr/>
          <p:nvPr/>
        </p:nvSpPr>
        <p:spPr>
          <a:xfrm>
            <a:off x="8470475" y="4236309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84A28DE-E143-4E7A-8AFF-5CC3EDC27CC8}"/>
              </a:ext>
            </a:extLst>
          </p:cNvPr>
          <p:cNvSpPr/>
          <p:nvPr/>
        </p:nvSpPr>
        <p:spPr>
          <a:xfrm>
            <a:off x="8245189" y="464137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1662BD-7BE8-4461-AB4A-3BE996430083}"/>
              </a:ext>
            </a:extLst>
          </p:cNvPr>
          <p:cNvSpPr/>
          <p:nvPr/>
        </p:nvSpPr>
        <p:spPr>
          <a:xfrm>
            <a:off x="8695761" y="464137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0C6C21C-E089-4FFA-B4C5-A4B8FF0AC0F1}"/>
              </a:ext>
            </a:extLst>
          </p:cNvPr>
          <p:cNvSpPr/>
          <p:nvPr/>
        </p:nvSpPr>
        <p:spPr>
          <a:xfrm>
            <a:off x="7371636" y="443761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15D2C1E-C6DD-4D9D-9A98-774BBF055056}"/>
              </a:ext>
            </a:extLst>
          </p:cNvPr>
          <p:cNvSpPr/>
          <p:nvPr/>
        </p:nvSpPr>
        <p:spPr>
          <a:xfrm>
            <a:off x="7146350" y="4772207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1F5BE8-FF0D-492E-B7B2-8469B36AC643}"/>
              </a:ext>
            </a:extLst>
          </p:cNvPr>
          <p:cNvSpPr/>
          <p:nvPr/>
        </p:nvSpPr>
        <p:spPr>
          <a:xfrm>
            <a:off x="7596922" y="4772207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70E0733-D4DB-493B-8FA3-28F9C0F97D15}"/>
              </a:ext>
            </a:extLst>
          </p:cNvPr>
          <p:cNvSpPr/>
          <p:nvPr/>
        </p:nvSpPr>
        <p:spPr>
          <a:xfrm>
            <a:off x="7146142" y="4133305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7C1D60F-017F-4A3A-BD37-4235F9A8B02A}"/>
              </a:ext>
            </a:extLst>
          </p:cNvPr>
          <p:cNvSpPr/>
          <p:nvPr/>
        </p:nvSpPr>
        <p:spPr>
          <a:xfrm>
            <a:off x="7596714" y="4133305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9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90D614-56CD-4447-AD3C-31912C50C6A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459895" y="2541065"/>
            <a:ext cx="4931117" cy="37380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FDD013-40D2-4ED0-988D-1D9C773FA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033" y="103032"/>
            <a:ext cx="2567394" cy="25410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D084E5-C346-46A3-88B7-7BDA87ADB717}"/>
              </a:ext>
            </a:extLst>
          </p:cNvPr>
          <p:cNvSpPr/>
          <p:nvPr/>
        </p:nvSpPr>
        <p:spPr>
          <a:xfrm>
            <a:off x="103032" y="2541065"/>
            <a:ext cx="47840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cube. The cube is shaded all the way round so that the top half is grey and the bottom half is white.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the net of the cube. Complete the shading.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A8731B0E-2F7B-4984-9DF4-8BEC8678286F}"/>
              </a:ext>
            </a:extLst>
          </p:cNvPr>
          <p:cNvCxnSpPr>
            <a:cxnSpLocks/>
          </p:cNvCxnSpPr>
          <p:nvPr/>
        </p:nvCxnSpPr>
        <p:spPr>
          <a:xfrm flipV="1">
            <a:off x="7925453" y="5022700"/>
            <a:ext cx="607502" cy="602377"/>
          </a:xfrm>
          <a:prstGeom prst="curvedConnector3">
            <a:avLst>
              <a:gd name="adj1" fmla="val 10136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989A377-E196-4DE2-BCB2-61CE0E33C0B9}"/>
              </a:ext>
            </a:extLst>
          </p:cNvPr>
          <p:cNvSpPr/>
          <p:nvPr/>
        </p:nvSpPr>
        <p:spPr>
          <a:xfrm rot="16200000">
            <a:off x="7017634" y="5323888"/>
            <a:ext cx="1175161" cy="6023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9E52A8-9604-48C3-BB91-CB19B5E3FA07}"/>
              </a:ext>
            </a:extLst>
          </p:cNvPr>
          <p:cNvSpPr/>
          <p:nvPr/>
        </p:nvSpPr>
        <p:spPr>
          <a:xfrm rot="16200000">
            <a:off x="7017634" y="4120674"/>
            <a:ext cx="1175161" cy="6023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91E29F-45BF-4F8A-AC5D-EEE925D2D65F}"/>
              </a:ext>
            </a:extLst>
          </p:cNvPr>
          <p:cNvSpPr/>
          <p:nvPr/>
        </p:nvSpPr>
        <p:spPr>
          <a:xfrm rot="16200000">
            <a:off x="8802524" y="4122249"/>
            <a:ext cx="1175161" cy="6023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37C51152-E793-400C-8E04-BDF090624182}"/>
              </a:ext>
            </a:extLst>
          </p:cNvPr>
          <p:cNvCxnSpPr>
            <a:cxnSpLocks/>
          </p:cNvCxnSpPr>
          <p:nvPr/>
        </p:nvCxnSpPr>
        <p:spPr>
          <a:xfrm rot="5400000">
            <a:off x="8457814" y="3199477"/>
            <a:ext cx="639237" cy="600781"/>
          </a:xfrm>
          <a:prstGeom prst="curvedConnector3">
            <a:avLst>
              <a:gd name="adj1" fmla="val 127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BC479DB-D54C-43D2-9292-15FC39F3E5C0}"/>
              </a:ext>
            </a:extLst>
          </p:cNvPr>
          <p:cNvSpPr/>
          <p:nvPr/>
        </p:nvSpPr>
        <p:spPr>
          <a:xfrm rot="16200000">
            <a:off x="8802525" y="2930717"/>
            <a:ext cx="1175161" cy="6023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682D4B-E37F-4793-B2F4-0CCC83EE3FA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39161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C4B7FF-7AB8-4CD2-BD5B-E61211771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006" y="2272718"/>
            <a:ext cx="5590153" cy="42606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3D0E59-EE91-4190-A422-42848C7A7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26" y="1077218"/>
            <a:ext cx="3269032" cy="318831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69F917-0ACE-4B1D-91DB-47862A2A5417}"/>
              </a:ext>
            </a:extLst>
          </p:cNvPr>
          <p:cNvSpPr/>
          <p:nvPr/>
        </p:nvSpPr>
        <p:spPr>
          <a:xfrm>
            <a:off x="105824" y="51516"/>
            <a:ext cx="57331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cube has shaded triangles on three of its faces.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746419-41D5-4028-A8DB-15910CDB4B5E}"/>
              </a:ext>
            </a:extLst>
          </p:cNvPr>
          <p:cNvSpPr/>
          <p:nvPr/>
        </p:nvSpPr>
        <p:spPr>
          <a:xfrm>
            <a:off x="5874694" y="93909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the net of the cube. Draw in the two missing shaded triangles.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4A259E-7130-4D43-9B08-2917310B2955}"/>
              </a:ext>
            </a:extLst>
          </p:cNvPr>
          <p:cNvSpPr/>
          <p:nvPr/>
        </p:nvSpPr>
        <p:spPr>
          <a:xfrm>
            <a:off x="2993105" y="2671375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638950-F938-4C0F-B399-55689A022FD8}"/>
              </a:ext>
            </a:extLst>
          </p:cNvPr>
          <p:cNvSpPr/>
          <p:nvPr/>
        </p:nvSpPr>
        <p:spPr>
          <a:xfrm>
            <a:off x="9393905" y="2825175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10DF38-4AA1-4C1E-83E0-9EC4A6091443}"/>
              </a:ext>
            </a:extLst>
          </p:cNvPr>
          <p:cNvSpPr/>
          <p:nvPr/>
        </p:nvSpPr>
        <p:spPr>
          <a:xfrm>
            <a:off x="9048750" y="4094473"/>
            <a:ext cx="1085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base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1C13BC-0E69-419F-938C-7C601F18384C}"/>
              </a:ext>
            </a:extLst>
          </p:cNvPr>
          <p:cNvSpPr/>
          <p:nvPr/>
        </p:nvSpPr>
        <p:spPr>
          <a:xfrm>
            <a:off x="8851722" y="5488394"/>
            <a:ext cx="14510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hidden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2E1BBB-C1D6-428B-A0E0-C120C7F1CADB}"/>
              </a:ext>
            </a:extLst>
          </p:cNvPr>
          <p:cNvSpPr/>
          <p:nvPr/>
        </p:nvSpPr>
        <p:spPr>
          <a:xfrm>
            <a:off x="10175197" y="4116589"/>
            <a:ext cx="14510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hidden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17FA5B-89D2-43CE-9AC3-5942B0D67813}"/>
              </a:ext>
            </a:extLst>
          </p:cNvPr>
          <p:cNvSpPr/>
          <p:nvPr/>
        </p:nvSpPr>
        <p:spPr>
          <a:xfrm>
            <a:off x="1087983" y="2709475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86136D-0A54-42FC-AF62-7B738226F29F}"/>
              </a:ext>
            </a:extLst>
          </p:cNvPr>
          <p:cNvSpPr/>
          <p:nvPr/>
        </p:nvSpPr>
        <p:spPr>
          <a:xfrm>
            <a:off x="8041234" y="4116589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L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69CE2626-5B3A-4C45-AEEE-40B6F6417210}"/>
              </a:ext>
            </a:extLst>
          </p:cNvPr>
          <p:cNvSpPr/>
          <p:nvPr/>
        </p:nvSpPr>
        <p:spPr>
          <a:xfrm flipV="1">
            <a:off x="7579782" y="3731743"/>
            <a:ext cx="697975" cy="678621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141C9-76FE-4DCC-8BE4-3CA35D4213F2}"/>
              </a:ext>
            </a:extLst>
          </p:cNvPr>
          <p:cNvSpPr/>
          <p:nvPr/>
        </p:nvSpPr>
        <p:spPr>
          <a:xfrm>
            <a:off x="2084493" y="1318465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B5E6B6-A0D4-4AAC-A762-3574CEAEF8E3}"/>
              </a:ext>
            </a:extLst>
          </p:cNvPr>
          <p:cNvSpPr/>
          <p:nvPr/>
        </p:nvSpPr>
        <p:spPr>
          <a:xfrm>
            <a:off x="6670580" y="4117976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T</a:t>
            </a:r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D65BC082-6B34-445A-8904-302823AF3FDD}"/>
              </a:ext>
            </a:extLst>
          </p:cNvPr>
          <p:cNvSpPr/>
          <p:nvPr/>
        </p:nvSpPr>
        <p:spPr>
          <a:xfrm flipH="1" flipV="1">
            <a:off x="6841208" y="3731741"/>
            <a:ext cx="731568" cy="678621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C8AB58-1AB4-42F3-863B-94818AC50F2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89051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4" grpId="0"/>
      <p:bldP spid="14" grpId="1"/>
      <p:bldP spid="4" grpId="0" animBg="1"/>
      <p:bldP spid="15" grpId="0"/>
      <p:bldP spid="16" grpId="0"/>
      <p:bldP spid="16" grpId="1"/>
      <p:bldP spid="1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281E9F-5DF5-4644-89AC-62CE627DB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46" y="1465053"/>
            <a:ext cx="3441061" cy="40126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CD3E80-ECFE-4FB3-A2E7-1087AF9C7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4387" y="689249"/>
            <a:ext cx="4364905" cy="58488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52ABED-04C3-4F09-9F56-CDE3CC8B88D3}"/>
              </a:ext>
            </a:extLst>
          </p:cNvPr>
          <p:cNvSpPr/>
          <p:nvPr/>
        </p:nvSpPr>
        <p:spPr>
          <a:xfrm>
            <a:off x="56123" y="50000"/>
            <a:ext cx="38828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cube has shaded shapes on three of its faces.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8033AE-1295-4BDE-A686-443A839EA5DB}"/>
              </a:ext>
            </a:extLst>
          </p:cNvPr>
          <p:cNvSpPr/>
          <p:nvPr/>
        </p:nvSpPr>
        <p:spPr>
          <a:xfrm>
            <a:off x="5035129" y="2339043"/>
            <a:ext cx="250568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net of the cube. Draw in the two missing shaded shapes.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D99A2-C1D7-454E-A178-6283AAF484E6}"/>
              </a:ext>
            </a:extLst>
          </p:cNvPr>
          <p:cNvSpPr/>
          <p:nvPr/>
        </p:nvSpPr>
        <p:spPr>
          <a:xfrm>
            <a:off x="1957485" y="1918526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3824A1-F929-43F2-88C2-3F7777100DD3}"/>
              </a:ext>
            </a:extLst>
          </p:cNvPr>
          <p:cNvSpPr/>
          <p:nvPr/>
        </p:nvSpPr>
        <p:spPr>
          <a:xfrm>
            <a:off x="7809570" y="1172665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FE6C37-E932-4D16-B309-735F821ABDDF}"/>
              </a:ext>
            </a:extLst>
          </p:cNvPr>
          <p:cNvSpPr/>
          <p:nvPr/>
        </p:nvSpPr>
        <p:spPr>
          <a:xfrm>
            <a:off x="8711158" y="1172664"/>
            <a:ext cx="1587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hidden</a:t>
            </a: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1467F51B-4466-47BD-8C35-23A97A787573}"/>
              </a:ext>
            </a:extLst>
          </p:cNvPr>
          <p:cNvCxnSpPr>
            <a:cxnSpLocks/>
          </p:cNvCxnSpPr>
          <p:nvPr/>
        </p:nvCxnSpPr>
        <p:spPr>
          <a:xfrm rot="16200000" flipV="1">
            <a:off x="8011039" y="2207867"/>
            <a:ext cx="745532" cy="678061"/>
          </a:xfrm>
          <a:prstGeom prst="curvedConnector3">
            <a:avLst>
              <a:gd name="adj1" fmla="val -235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8B289C2-1F79-4FE0-B71C-85B1E781F258}"/>
              </a:ext>
            </a:extLst>
          </p:cNvPr>
          <p:cNvSpPr/>
          <p:nvPr/>
        </p:nvSpPr>
        <p:spPr>
          <a:xfrm>
            <a:off x="2564830" y="3698119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F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0418B2-DF4F-4FAB-9905-FC8720794978}"/>
              </a:ext>
            </a:extLst>
          </p:cNvPr>
          <p:cNvSpPr/>
          <p:nvPr/>
        </p:nvSpPr>
        <p:spPr>
          <a:xfrm>
            <a:off x="9226799" y="2627276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F</a:t>
            </a:r>
          </a:p>
        </p:txBody>
      </p:sp>
      <p:sp>
        <p:nvSpPr>
          <p:cNvPr id="18" name="Chord 17">
            <a:extLst>
              <a:ext uri="{FF2B5EF4-FFF2-40B4-BE49-F238E27FC236}">
                <a16:creationId xmlns:a16="http://schemas.microsoft.com/office/drawing/2014/main" id="{D89A5E7C-1DB5-414B-95F8-D30C58918925}"/>
              </a:ext>
            </a:extLst>
          </p:cNvPr>
          <p:cNvSpPr/>
          <p:nvPr/>
        </p:nvSpPr>
        <p:spPr>
          <a:xfrm rot="10800000">
            <a:off x="8380844" y="2627276"/>
            <a:ext cx="683978" cy="633528"/>
          </a:xfrm>
          <a:prstGeom prst="chord">
            <a:avLst>
              <a:gd name="adj1" fmla="val 5591877"/>
              <a:gd name="adj2" fmla="val 159849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DC139BB-C948-47F2-86D5-2512645F7F4F}"/>
              </a:ext>
            </a:extLst>
          </p:cNvPr>
          <p:cNvCxnSpPr>
            <a:cxnSpLocks/>
          </p:cNvCxnSpPr>
          <p:nvPr/>
        </p:nvCxnSpPr>
        <p:spPr>
          <a:xfrm>
            <a:off x="7087115" y="1502932"/>
            <a:ext cx="221644" cy="12700"/>
          </a:xfrm>
          <a:prstGeom prst="curvedConnector3">
            <a:avLst>
              <a:gd name="adj1" fmla="val 6536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8A4D292-B488-4E0C-978C-CFCB27F20C43}"/>
              </a:ext>
            </a:extLst>
          </p:cNvPr>
          <p:cNvSpPr/>
          <p:nvPr/>
        </p:nvSpPr>
        <p:spPr>
          <a:xfrm>
            <a:off x="6926782" y="1505119"/>
            <a:ext cx="1788340" cy="2831088"/>
          </a:xfrm>
          <a:custGeom>
            <a:avLst/>
            <a:gdLst>
              <a:gd name="connsiteX0" fmla="*/ 202301 w 1788340"/>
              <a:gd name="connsiteY0" fmla="*/ 0 h 2680279"/>
              <a:gd name="connsiteX1" fmla="*/ 40460 w 1788340"/>
              <a:gd name="connsiteY1" fmla="*/ 16184 h 2680279"/>
              <a:gd name="connsiteX2" fmla="*/ 0 w 1788340"/>
              <a:gd name="connsiteY2" fmla="*/ 32368 h 2680279"/>
              <a:gd name="connsiteX3" fmla="*/ 8092 w 1788340"/>
              <a:gd name="connsiteY3" fmla="*/ 129472 h 2680279"/>
              <a:gd name="connsiteX4" fmla="*/ 24276 w 1788340"/>
              <a:gd name="connsiteY4" fmla="*/ 169932 h 2680279"/>
              <a:gd name="connsiteX5" fmla="*/ 48553 w 1788340"/>
              <a:gd name="connsiteY5" fmla="*/ 258945 h 2680279"/>
              <a:gd name="connsiteX6" fmla="*/ 56645 w 1788340"/>
              <a:gd name="connsiteY6" fmla="*/ 299405 h 2680279"/>
              <a:gd name="connsiteX7" fmla="*/ 72829 w 1788340"/>
              <a:gd name="connsiteY7" fmla="*/ 331773 h 2680279"/>
              <a:gd name="connsiteX8" fmla="*/ 113289 w 1788340"/>
              <a:gd name="connsiteY8" fmla="*/ 404601 h 2680279"/>
              <a:gd name="connsiteX9" fmla="*/ 169933 w 1788340"/>
              <a:gd name="connsiteY9" fmla="*/ 534074 h 2680279"/>
              <a:gd name="connsiteX10" fmla="*/ 186117 w 1788340"/>
              <a:gd name="connsiteY10" fmla="*/ 566442 h 2680279"/>
              <a:gd name="connsiteX11" fmla="*/ 194209 w 1788340"/>
              <a:gd name="connsiteY11" fmla="*/ 590718 h 2680279"/>
              <a:gd name="connsiteX12" fmla="*/ 210393 w 1788340"/>
              <a:gd name="connsiteY12" fmla="*/ 623086 h 2680279"/>
              <a:gd name="connsiteX13" fmla="*/ 234669 w 1788340"/>
              <a:gd name="connsiteY13" fmla="*/ 679731 h 2680279"/>
              <a:gd name="connsiteX14" fmla="*/ 250853 w 1788340"/>
              <a:gd name="connsiteY14" fmla="*/ 736375 h 2680279"/>
              <a:gd name="connsiteX15" fmla="*/ 283222 w 1788340"/>
              <a:gd name="connsiteY15" fmla="*/ 817295 h 2680279"/>
              <a:gd name="connsiteX16" fmla="*/ 299406 w 1788340"/>
              <a:gd name="connsiteY16" fmla="*/ 873939 h 2680279"/>
              <a:gd name="connsiteX17" fmla="*/ 347958 w 1788340"/>
              <a:gd name="connsiteY17" fmla="*/ 971044 h 2680279"/>
              <a:gd name="connsiteX18" fmla="*/ 380326 w 1788340"/>
              <a:gd name="connsiteY18" fmla="*/ 1051964 h 2680279"/>
              <a:gd name="connsiteX19" fmla="*/ 453154 w 1788340"/>
              <a:gd name="connsiteY19" fmla="*/ 1165253 h 2680279"/>
              <a:gd name="connsiteX20" fmla="*/ 558351 w 1788340"/>
              <a:gd name="connsiteY20" fmla="*/ 1359462 h 2680279"/>
              <a:gd name="connsiteX21" fmla="*/ 606903 w 1788340"/>
              <a:gd name="connsiteY21" fmla="*/ 1456566 h 2680279"/>
              <a:gd name="connsiteX22" fmla="*/ 647363 w 1788340"/>
              <a:gd name="connsiteY22" fmla="*/ 1505118 h 2680279"/>
              <a:gd name="connsiteX23" fmla="*/ 712099 w 1788340"/>
              <a:gd name="connsiteY23" fmla="*/ 1642683 h 2680279"/>
              <a:gd name="connsiteX24" fmla="*/ 728283 w 1788340"/>
              <a:gd name="connsiteY24" fmla="*/ 1731695 h 2680279"/>
              <a:gd name="connsiteX25" fmla="*/ 784928 w 1788340"/>
              <a:gd name="connsiteY25" fmla="*/ 1836892 h 2680279"/>
              <a:gd name="connsiteX26" fmla="*/ 833480 w 1788340"/>
              <a:gd name="connsiteY26" fmla="*/ 1942088 h 2680279"/>
              <a:gd name="connsiteX27" fmla="*/ 873940 w 1788340"/>
              <a:gd name="connsiteY27" fmla="*/ 2063469 h 2680279"/>
              <a:gd name="connsiteX28" fmla="*/ 890124 w 1788340"/>
              <a:gd name="connsiteY28" fmla="*/ 2095837 h 2680279"/>
              <a:gd name="connsiteX29" fmla="*/ 1003413 w 1788340"/>
              <a:gd name="connsiteY29" fmla="*/ 2241493 h 2680279"/>
              <a:gd name="connsiteX30" fmla="*/ 1035781 w 1788340"/>
              <a:gd name="connsiteY30" fmla="*/ 2298138 h 2680279"/>
              <a:gd name="connsiteX31" fmla="*/ 1100517 w 1788340"/>
              <a:gd name="connsiteY31" fmla="*/ 2338598 h 2680279"/>
              <a:gd name="connsiteX32" fmla="*/ 1165253 w 1788340"/>
              <a:gd name="connsiteY32" fmla="*/ 2379058 h 2680279"/>
              <a:gd name="connsiteX33" fmla="*/ 1286634 w 1788340"/>
              <a:gd name="connsiteY33" fmla="*/ 2451886 h 2680279"/>
              <a:gd name="connsiteX34" fmla="*/ 1375646 w 1788340"/>
              <a:gd name="connsiteY34" fmla="*/ 2508531 h 2680279"/>
              <a:gd name="connsiteX35" fmla="*/ 1399922 w 1788340"/>
              <a:gd name="connsiteY35" fmla="*/ 2540899 h 2680279"/>
              <a:gd name="connsiteX36" fmla="*/ 1440383 w 1788340"/>
              <a:gd name="connsiteY36" fmla="*/ 2573267 h 2680279"/>
              <a:gd name="connsiteX37" fmla="*/ 1561763 w 1788340"/>
              <a:gd name="connsiteY37" fmla="*/ 2646095 h 2680279"/>
              <a:gd name="connsiteX38" fmla="*/ 1634591 w 1788340"/>
              <a:gd name="connsiteY38" fmla="*/ 2678463 h 2680279"/>
              <a:gd name="connsiteX39" fmla="*/ 1788340 w 1788340"/>
              <a:gd name="connsiteY39" fmla="*/ 2678463 h 268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788340" h="2680279">
                <a:moveTo>
                  <a:pt x="202301" y="0"/>
                </a:moveTo>
                <a:cubicBezTo>
                  <a:pt x="187422" y="1240"/>
                  <a:pt x="67863" y="9860"/>
                  <a:pt x="40460" y="16184"/>
                </a:cubicBezTo>
                <a:cubicBezTo>
                  <a:pt x="26306" y="19450"/>
                  <a:pt x="13487" y="26973"/>
                  <a:pt x="0" y="32368"/>
                </a:cubicBezTo>
                <a:cubicBezTo>
                  <a:pt x="2697" y="64736"/>
                  <a:pt x="2447" y="97486"/>
                  <a:pt x="8092" y="129472"/>
                </a:cubicBezTo>
                <a:cubicBezTo>
                  <a:pt x="10616" y="143777"/>
                  <a:pt x="20454" y="155918"/>
                  <a:pt x="24276" y="169932"/>
                </a:cubicBezTo>
                <a:cubicBezTo>
                  <a:pt x="55713" y="285203"/>
                  <a:pt x="7721" y="156870"/>
                  <a:pt x="48553" y="258945"/>
                </a:cubicBezTo>
                <a:cubicBezTo>
                  <a:pt x="51250" y="272432"/>
                  <a:pt x="52296" y="286357"/>
                  <a:pt x="56645" y="299405"/>
                </a:cubicBezTo>
                <a:cubicBezTo>
                  <a:pt x="60460" y="310849"/>
                  <a:pt x="66971" y="321228"/>
                  <a:pt x="72829" y="331773"/>
                </a:cubicBezTo>
                <a:cubicBezTo>
                  <a:pt x="97004" y="375287"/>
                  <a:pt x="94909" y="363756"/>
                  <a:pt x="113289" y="404601"/>
                </a:cubicBezTo>
                <a:cubicBezTo>
                  <a:pt x="132620" y="447559"/>
                  <a:pt x="148866" y="491940"/>
                  <a:pt x="169933" y="534074"/>
                </a:cubicBezTo>
                <a:cubicBezTo>
                  <a:pt x="175328" y="544863"/>
                  <a:pt x="181365" y="555354"/>
                  <a:pt x="186117" y="566442"/>
                </a:cubicBezTo>
                <a:cubicBezTo>
                  <a:pt x="189477" y="574282"/>
                  <a:pt x="190849" y="582878"/>
                  <a:pt x="194209" y="590718"/>
                </a:cubicBezTo>
                <a:cubicBezTo>
                  <a:pt x="198961" y="601806"/>
                  <a:pt x="205401" y="612104"/>
                  <a:pt x="210393" y="623086"/>
                </a:cubicBezTo>
                <a:cubicBezTo>
                  <a:pt x="218894" y="641787"/>
                  <a:pt x="227040" y="660658"/>
                  <a:pt x="234669" y="679731"/>
                </a:cubicBezTo>
                <a:cubicBezTo>
                  <a:pt x="258108" y="738330"/>
                  <a:pt x="225267" y="664736"/>
                  <a:pt x="250853" y="736375"/>
                </a:cubicBezTo>
                <a:cubicBezTo>
                  <a:pt x="260624" y="763734"/>
                  <a:pt x="275241" y="789361"/>
                  <a:pt x="283222" y="817295"/>
                </a:cubicBezTo>
                <a:cubicBezTo>
                  <a:pt x="288617" y="836176"/>
                  <a:pt x="291786" y="855841"/>
                  <a:pt x="299406" y="873939"/>
                </a:cubicBezTo>
                <a:cubicBezTo>
                  <a:pt x="313449" y="907292"/>
                  <a:pt x="332983" y="938099"/>
                  <a:pt x="347958" y="971044"/>
                </a:cubicBezTo>
                <a:cubicBezTo>
                  <a:pt x="359979" y="997491"/>
                  <a:pt x="366489" y="1026420"/>
                  <a:pt x="380326" y="1051964"/>
                </a:cubicBezTo>
                <a:cubicBezTo>
                  <a:pt x="401708" y="1091438"/>
                  <a:pt x="434921" y="1124229"/>
                  <a:pt x="453154" y="1165253"/>
                </a:cubicBezTo>
                <a:cubicBezTo>
                  <a:pt x="519115" y="1313665"/>
                  <a:pt x="446225" y="1157636"/>
                  <a:pt x="558351" y="1359462"/>
                </a:cubicBezTo>
                <a:cubicBezTo>
                  <a:pt x="575926" y="1391096"/>
                  <a:pt x="588032" y="1425687"/>
                  <a:pt x="606903" y="1456566"/>
                </a:cubicBezTo>
                <a:cubicBezTo>
                  <a:pt x="617888" y="1474542"/>
                  <a:pt x="634972" y="1488080"/>
                  <a:pt x="647363" y="1505118"/>
                </a:cubicBezTo>
                <a:cubicBezTo>
                  <a:pt x="677639" y="1546747"/>
                  <a:pt x="692436" y="1595490"/>
                  <a:pt x="712099" y="1642683"/>
                </a:cubicBezTo>
                <a:cubicBezTo>
                  <a:pt x="717494" y="1672354"/>
                  <a:pt x="719773" y="1702763"/>
                  <a:pt x="728283" y="1731695"/>
                </a:cubicBezTo>
                <a:cubicBezTo>
                  <a:pt x="734424" y="1752573"/>
                  <a:pt x="777069" y="1821174"/>
                  <a:pt x="784928" y="1836892"/>
                </a:cubicBezTo>
                <a:cubicBezTo>
                  <a:pt x="802199" y="1871435"/>
                  <a:pt x="819359" y="1906142"/>
                  <a:pt x="833480" y="1942088"/>
                </a:cubicBezTo>
                <a:cubicBezTo>
                  <a:pt x="849075" y="1981784"/>
                  <a:pt x="854867" y="2025323"/>
                  <a:pt x="873940" y="2063469"/>
                </a:cubicBezTo>
                <a:cubicBezTo>
                  <a:pt x="879335" y="2074258"/>
                  <a:pt x="883029" y="2086081"/>
                  <a:pt x="890124" y="2095837"/>
                </a:cubicBezTo>
                <a:cubicBezTo>
                  <a:pt x="926302" y="2145581"/>
                  <a:pt x="1003413" y="2241493"/>
                  <a:pt x="1003413" y="2241493"/>
                </a:cubicBezTo>
                <a:cubicBezTo>
                  <a:pt x="1011380" y="2265396"/>
                  <a:pt x="1013327" y="2279766"/>
                  <a:pt x="1035781" y="2298138"/>
                </a:cubicBezTo>
                <a:cubicBezTo>
                  <a:pt x="1055476" y="2314252"/>
                  <a:pt x="1080160" y="2323330"/>
                  <a:pt x="1100517" y="2338598"/>
                </a:cubicBezTo>
                <a:cubicBezTo>
                  <a:pt x="1165461" y="2387306"/>
                  <a:pt x="1100317" y="2341464"/>
                  <a:pt x="1165253" y="2379058"/>
                </a:cubicBezTo>
                <a:cubicBezTo>
                  <a:pt x="1206088" y="2402699"/>
                  <a:pt x="1246449" y="2427157"/>
                  <a:pt x="1286634" y="2451886"/>
                </a:cubicBezTo>
                <a:cubicBezTo>
                  <a:pt x="1316586" y="2470318"/>
                  <a:pt x="1375646" y="2508531"/>
                  <a:pt x="1375646" y="2508531"/>
                </a:cubicBezTo>
                <a:cubicBezTo>
                  <a:pt x="1383738" y="2519320"/>
                  <a:pt x="1390385" y="2531363"/>
                  <a:pt x="1399922" y="2540899"/>
                </a:cubicBezTo>
                <a:cubicBezTo>
                  <a:pt x="1412135" y="2553112"/>
                  <a:pt x="1426415" y="2563108"/>
                  <a:pt x="1440383" y="2573267"/>
                </a:cubicBezTo>
                <a:cubicBezTo>
                  <a:pt x="1494015" y="2612271"/>
                  <a:pt x="1497670" y="2608707"/>
                  <a:pt x="1561763" y="2646095"/>
                </a:cubicBezTo>
                <a:cubicBezTo>
                  <a:pt x="1590024" y="2662581"/>
                  <a:pt x="1594721" y="2675273"/>
                  <a:pt x="1634591" y="2678463"/>
                </a:cubicBezTo>
                <a:cubicBezTo>
                  <a:pt x="1685677" y="2682550"/>
                  <a:pt x="1737090" y="2678463"/>
                  <a:pt x="1788340" y="2678463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D62CC1-ADB4-489E-9E1D-0EBCCF3C0FE5}"/>
              </a:ext>
            </a:extLst>
          </p:cNvPr>
          <p:cNvSpPr/>
          <p:nvPr/>
        </p:nvSpPr>
        <p:spPr>
          <a:xfrm>
            <a:off x="717460" y="3429000"/>
            <a:ext cx="526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3C6085-C781-4ECA-BE27-DE05F8A46E64}"/>
              </a:ext>
            </a:extLst>
          </p:cNvPr>
          <p:cNvSpPr/>
          <p:nvPr/>
        </p:nvSpPr>
        <p:spPr>
          <a:xfrm>
            <a:off x="9226798" y="4043819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L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AF70FA-6DD6-4AB8-8244-B3B64898C9E8}"/>
              </a:ext>
            </a:extLst>
          </p:cNvPr>
          <p:cNvSpPr/>
          <p:nvPr/>
        </p:nvSpPr>
        <p:spPr>
          <a:xfrm>
            <a:off x="8742850" y="3990506"/>
            <a:ext cx="294243" cy="625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2C39B-8FC6-4B67-BA54-A09E87C5906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36070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8" grpId="0"/>
      <p:bldP spid="8" grpId="1"/>
      <p:bldP spid="16" grpId="0"/>
      <p:bldP spid="17" grpId="0"/>
      <p:bldP spid="17" grpId="1"/>
      <p:bldP spid="18" grpId="0" animBg="1"/>
      <p:bldP spid="22" grpId="0" animBg="1"/>
      <p:bldP spid="23" grpId="0"/>
      <p:bldP spid="24" grpId="0"/>
      <p:bldP spid="24" grpId="1"/>
      <p:bldP spid="2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B01C0E-F0EB-4888-842A-F3FE612FE077}"/>
              </a:ext>
            </a:extLst>
          </p:cNvPr>
          <p:cNvSpPr/>
          <p:nvPr/>
        </p:nvSpPr>
        <p:spPr>
          <a:xfrm>
            <a:off x="103033" y="51516"/>
            <a:ext cx="34720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cube.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top half of the cube has been shaded all the way round.</a:t>
            </a:r>
          </a:p>
        </p:txBody>
      </p:sp>
      <p:pic>
        <p:nvPicPr>
          <p:cNvPr id="3" name="Picture 2" descr="https://app.doublestruck.eu/content/K2_REAS/HTML/Q/Q15D09_files/image001.jpg">
            <a:extLst>
              <a:ext uri="{FF2B5EF4-FFF2-40B4-BE49-F238E27FC236}">
                <a16:creationId xmlns:a16="http://schemas.microsoft.com/office/drawing/2014/main" id="{9E36332A-351F-47FF-B0DC-9FDE486034A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37" y="2554545"/>
            <a:ext cx="2384879" cy="174891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B593AA-9EE3-4B16-8977-C5E3BC7CE8FD}"/>
              </a:ext>
            </a:extLst>
          </p:cNvPr>
          <p:cNvSpPr/>
          <p:nvPr/>
        </p:nvSpPr>
        <p:spPr>
          <a:xfrm>
            <a:off x="4346712" y="737143"/>
            <a:ext cx="68778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net for the cube. One square has been shaded for you. Shade more of the net so that it could fold to make the cube above.</a:t>
            </a:r>
          </a:p>
        </p:txBody>
      </p:sp>
      <p:pic>
        <p:nvPicPr>
          <p:cNvPr id="5" name="Picture 4" descr="https://app.doublestruck.eu/content/K2_REAS/HTML/Q/Q15D09_files/image003.jpg">
            <a:extLst>
              <a:ext uri="{FF2B5EF4-FFF2-40B4-BE49-F238E27FC236}">
                <a16:creationId xmlns:a16="http://schemas.microsoft.com/office/drawing/2014/main" id="{4CC7AFC4-1BDC-4097-8589-59A2E56E911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888" y="2986492"/>
            <a:ext cx="4273442" cy="322056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B832F1F-378E-41FB-9D7A-F7FFAE9651B2}"/>
              </a:ext>
            </a:extLst>
          </p:cNvPr>
          <p:cNvSpPr/>
          <p:nvPr/>
        </p:nvSpPr>
        <p:spPr>
          <a:xfrm>
            <a:off x="7548773" y="4081561"/>
            <a:ext cx="1042416" cy="1053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79CD2E1-8E7E-4D90-9BF0-5D8AEE759806}"/>
              </a:ext>
            </a:extLst>
          </p:cNvPr>
          <p:cNvSpPr/>
          <p:nvPr/>
        </p:nvSpPr>
        <p:spPr>
          <a:xfrm rot="10800000" flipH="1">
            <a:off x="7548773" y="5133272"/>
            <a:ext cx="1042416" cy="105300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8571E526-C210-4EE3-A16B-A1BFB3A7A2E3}"/>
              </a:ext>
            </a:extLst>
          </p:cNvPr>
          <p:cNvSpPr/>
          <p:nvPr/>
        </p:nvSpPr>
        <p:spPr>
          <a:xfrm flipH="1">
            <a:off x="6511583" y="3040240"/>
            <a:ext cx="1042416" cy="105300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E03CCD-E006-4EE9-B8BE-42A0637D427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40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0240E-9D61-47AA-9786-AA0E994CF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Calculate volume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2FF28-E913-447E-A130-E652A2474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514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pp.doublestruck.eu/content/K2_REAS/HTML/Q/Q99A13_files/image001.jpg">
            <a:extLst>
              <a:ext uri="{FF2B5EF4-FFF2-40B4-BE49-F238E27FC236}">
                <a16:creationId xmlns:a16="http://schemas.microsoft.com/office/drawing/2014/main" id="{2B515DEB-5D1F-4558-A3CC-78BDD978E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12" y="2049118"/>
            <a:ext cx="4846476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D46A62-2831-42C2-811C-32B1B31E7182}"/>
              </a:ext>
            </a:extLst>
          </p:cNvPr>
          <p:cNvSpPr/>
          <p:nvPr/>
        </p:nvSpPr>
        <p:spPr>
          <a:xfrm>
            <a:off x="56123" y="50000"/>
            <a:ext cx="94273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cuboid is made from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centimetre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cubes.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is 4 centimetres by 3 centimetres by 2 centimetres.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 volume of the cuboid?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ED128F-49BA-4265-B944-ECEBFA68462E}"/>
              </a:ext>
            </a:extLst>
          </p:cNvPr>
          <p:cNvSpPr/>
          <p:nvPr/>
        </p:nvSpPr>
        <p:spPr>
          <a:xfrm>
            <a:off x="4612520" y="1917504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3 cm x 2 cm =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92B784-2230-48C2-A0F3-F785FBE52695}"/>
              </a:ext>
            </a:extLst>
          </p:cNvPr>
          <p:cNvSpPr/>
          <p:nvPr/>
        </p:nvSpPr>
        <p:spPr>
          <a:xfrm>
            <a:off x="8225512" y="1917504"/>
            <a:ext cx="17128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24 cm³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9D4B96-1CB5-4FD8-A9FF-E5730A31B69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22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app.doublestruck.eu/content/K2_REAS/HTML/Q/QGK3047220_files/image001.jpg">
            <a:extLst>
              <a:ext uri="{FF2B5EF4-FFF2-40B4-BE49-F238E27FC236}">
                <a16:creationId xmlns:a16="http://schemas.microsoft.com/office/drawing/2014/main" id="{A5BA74F4-E7DF-473F-A2AA-8AD8AC145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80" y="270457"/>
            <a:ext cx="5316772" cy="469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99E7EFC-2651-4517-B919-F8986C9E2B2D}"/>
              </a:ext>
            </a:extLst>
          </p:cNvPr>
          <p:cNvSpPr/>
          <p:nvPr/>
        </p:nvSpPr>
        <p:spPr>
          <a:xfrm>
            <a:off x="5625436" y="103032"/>
            <a:ext cx="60958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The diagram shows a cuboid.</a:t>
            </a:r>
            <a:r>
              <a:rPr lang="en-GB" sz="32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volume of this cuboid?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B58892-5DDE-4DF0-913E-224043782199}"/>
              </a:ext>
            </a:extLst>
          </p:cNvPr>
          <p:cNvSpPr/>
          <p:nvPr/>
        </p:nvSpPr>
        <p:spPr>
          <a:xfrm>
            <a:off x="5541622" y="2347341"/>
            <a:ext cx="65154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32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volume of a different cuboid is half the volume of the cuboid in part a. What could the dimensions of this different cuboid be?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D185F1-A6CF-4159-BB19-FFCCEE8D2393}"/>
              </a:ext>
            </a:extLst>
          </p:cNvPr>
          <p:cNvSpPr/>
          <p:nvPr/>
        </p:nvSpPr>
        <p:spPr>
          <a:xfrm>
            <a:off x="5958058" y="1386547"/>
            <a:ext cx="5316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 cm x 10 cm x 6 cm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41CC00-50F8-4199-B807-55541A26DF65}"/>
              </a:ext>
            </a:extLst>
          </p:cNvPr>
          <p:cNvSpPr/>
          <p:nvPr/>
        </p:nvSpPr>
        <p:spPr>
          <a:xfrm>
            <a:off x="9988735" y="1386548"/>
            <a:ext cx="1661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600 cm³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AFE17D-5309-471C-9FAD-2315D212758F}"/>
              </a:ext>
            </a:extLst>
          </p:cNvPr>
          <p:cNvSpPr/>
          <p:nvPr/>
        </p:nvSpPr>
        <p:spPr>
          <a:xfrm>
            <a:off x="5973048" y="4500335"/>
            <a:ext cx="57482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_____ x _____ x _____ = 300cm³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3DC37D-AC65-479C-88DB-3AEA67F367C0}"/>
              </a:ext>
            </a:extLst>
          </p:cNvPr>
          <p:cNvSpPr/>
          <p:nvPr/>
        </p:nvSpPr>
        <p:spPr>
          <a:xfrm>
            <a:off x="5958058" y="4467069"/>
            <a:ext cx="1118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4301AD-06C9-454C-8C2E-EEB928470489}"/>
              </a:ext>
            </a:extLst>
          </p:cNvPr>
          <p:cNvSpPr/>
          <p:nvPr/>
        </p:nvSpPr>
        <p:spPr>
          <a:xfrm>
            <a:off x="7338236" y="4467068"/>
            <a:ext cx="1118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20F076-EC14-4D83-AFA6-228EC04883BC}"/>
              </a:ext>
            </a:extLst>
          </p:cNvPr>
          <p:cNvSpPr/>
          <p:nvPr/>
        </p:nvSpPr>
        <p:spPr>
          <a:xfrm>
            <a:off x="8884394" y="4467067"/>
            <a:ext cx="1118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3cm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066443-E1F3-4897-B0E1-5236827BC8A7}"/>
              </a:ext>
            </a:extLst>
          </p:cNvPr>
          <p:cNvSpPr/>
          <p:nvPr/>
        </p:nvSpPr>
        <p:spPr>
          <a:xfrm>
            <a:off x="5953063" y="5146664"/>
            <a:ext cx="57482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 x 6cm x 5cm = 300cm³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112E4C-4969-41F4-A9F8-C8BB769FC8B6}"/>
              </a:ext>
            </a:extLst>
          </p:cNvPr>
          <p:cNvSpPr/>
          <p:nvPr/>
        </p:nvSpPr>
        <p:spPr>
          <a:xfrm>
            <a:off x="4330772" y="5790821"/>
            <a:ext cx="7425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If one length is halved, volume is halved. 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FD1A52-C68C-49E1-9EBA-B02F040695F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19960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pp.doublestruck.eu/content/K2_REAS/HTML/Q/Q12C10_files/image002.jpg">
            <a:extLst>
              <a:ext uri="{FF2B5EF4-FFF2-40B4-BE49-F238E27FC236}">
                <a16:creationId xmlns:a16="http://schemas.microsoft.com/office/drawing/2014/main" id="{8A0E940C-D58D-4FF3-BC04-7B08DDD83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546" y="0"/>
            <a:ext cx="2359454" cy="198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280E1D-B4D0-401B-9A30-267955B637E7}"/>
              </a:ext>
            </a:extLst>
          </p:cNvPr>
          <p:cNvSpPr/>
          <p:nvPr/>
        </p:nvSpPr>
        <p:spPr>
          <a:xfrm>
            <a:off x="101669" y="51637"/>
            <a:ext cx="98325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Jon has 20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centimetre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cubes. He wants to make a cube with edges that are 3 cm long.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many more 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centimetre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cubes does he need?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B18928-7E90-4147-927A-9B9B75FD877A}"/>
              </a:ext>
            </a:extLst>
          </p:cNvPr>
          <p:cNvSpPr/>
          <p:nvPr/>
        </p:nvSpPr>
        <p:spPr>
          <a:xfrm>
            <a:off x="605104" y="1675721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3cm x 3cm x 3cm =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BB48F3-8849-4B3A-8C39-3F6A483B666D}"/>
              </a:ext>
            </a:extLst>
          </p:cNvPr>
          <p:cNvSpPr/>
          <p:nvPr/>
        </p:nvSpPr>
        <p:spPr>
          <a:xfrm>
            <a:off x="3931532" y="1675721"/>
            <a:ext cx="3121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27cm³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B35FB5-8EF6-4E40-9097-2C46A68DB03D}"/>
              </a:ext>
            </a:extLst>
          </p:cNvPr>
          <p:cNvSpPr/>
          <p:nvPr/>
        </p:nvSpPr>
        <p:spPr>
          <a:xfrm>
            <a:off x="605104" y="2446126"/>
            <a:ext cx="63182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He needs 7 more cubes.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A7B5A2-4216-4342-A47B-A47E432EE6B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55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app.doublestruck.eu/content/K2_REAS/HTML/Q/QG1449_files/image001.jpg">
            <a:extLst>
              <a:ext uri="{FF2B5EF4-FFF2-40B4-BE49-F238E27FC236}">
                <a16:creationId xmlns:a16="http://schemas.microsoft.com/office/drawing/2014/main" id="{C8B669EE-77A2-4CD0-9114-A50B9F478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" y="636627"/>
            <a:ext cx="5578998" cy="378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551FD5-5D95-408B-BBD0-8C89D9C79A32}"/>
              </a:ext>
            </a:extLst>
          </p:cNvPr>
          <p:cNvSpPr/>
          <p:nvPr/>
        </p:nvSpPr>
        <p:spPr>
          <a:xfrm>
            <a:off x="103032" y="51516"/>
            <a:ext cx="60390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volume of the prism.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50DCB1-CEBF-45DD-A11C-689DFD8A9B93}"/>
              </a:ext>
            </a:extLst>
          </p:cNvPr>
          <p:cNvSpPr/>
          <p:nvPr/>
        </p:nvSpPr>
        <p:spPr>
          <a:xfrm>
            <a:off x="7315200" y="3755919"/>
            <a:ext cx="4812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Volume of a prism: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Area of 2D shape x depth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620B06-9BFB-4421-9B5B-823D88EAD0CE}"/>
              </a:ext>
            </a:extLst>
          </p:cNvPr>
          <p:cNvSpPr/>
          <p:nvPr/>
        </p:nvSpPr>
        <p:spPr>
          <a:xfrm>
            <a:off x="7307769" y="4653674"/>
            <a:ext cx="3847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6cm² x 3cm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28A3B8-CCA9-4640-B3F9-68BC17A63754}"/>
              </a:ext>
            </a:extLst>
          </p:cNvPr>
          <p:cNvSpPr/>
          <p:nvPr/>
        </p:nvSpPr>
        <p:spPr>
          <a:xfrm>
            <a:off x="9721515" y="4653674"/>
            <a:ext cx="18899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18cm³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FDB98B-DFC9-42CE-92E9-546A83B8FF47}"/>
              </a:ext>
            </a:extLst>
          </p:cNvPr>
          <p:cNvSpPr/>
          <p:nvPr/>
        </p:nvSpPr>
        <p:spPr>
          <a:xfrm>
            <a:off x="7315200" y="633215"/>
            <a:ext cx="4101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F99F8F-7B01-41C0-B414-867F0B89C849}"/>
              </a:ext>
            </a:extLst>
          </p:cNvPr>
          <p:cNvSpPr/>
          <p:nvPr/>
        </p:nvSpPr>
        <p:spPr>
          <a:xfrm>
            <a:off x="7315200" y="1538665"/>
            <a:ext cx="367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3 cm ÷ 2 =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3A9DBB-119C-4C15-87F5-CAC62D21B49B}"/>
              </a:ext>
            </a:extLst>
          </p:cNvPr>
          <p:cNvSpPr/>
          <p:nvPr/>
        </p:nvSpPr>
        <p:spPr>
          <a:xfrm>
            <a:off x="10341589" y="1534422"/>
            <a:ext cx="1352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cm²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A70D7A-00C5-452E-B7C7-7B2AEE5DA8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42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/>
      <p:bldP spid="17" grpId="0"/>
      <p:bldP spid="1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A5522-FECE-4661-B565-9F8A4A352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Write the possible dimensions of a cuboid given volume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17C35-EC4D-42A2-A623-399B4E92F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0947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185959-1387-486C-876F-F30F81C03457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Cleo has 24 centimetre cubes. She uses all 24 cubes to make a cuboid with dimensions 6 cm, 2 cm and 2 cm.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042B38-2CA3-4CE9-81C9-4D06D976F312}"/>
              </a:ext>
            </a:extLst>
          </p:cNvPr>
          <p:cNvSpPr/>
          <p:nvPr/>
        </p:nvSpPr>
        <p:spPr>
          <a:xfrm>
            <a:off x="3723860" y="1774720"/>
            <a:ext cx="84681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dimensions of a different cuboid she can make using all 24 cubes.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pp.doublestruck.eu/content/K2_REAS/HTML/Q/Q12C10_files/image001.jpg">
            <a:extLst>
              <a:ext uri="{FF2B5EF4-FFF2-40B4-BE49-F238E27FC236}">
                <a16:creationId xmlns:a16="http://schemas.microsoft.com/office/drawing/2014/main" id="{CC80E80F-AE1B-44BA-9BF2-EBD83901A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00" y="1148528"/>
            <a:ext cx="2797674" cy="242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5AF56D-E4D8-417A-BB27-19ED5AB6042B}"/>
              </a:ext>
            </a:extLst>
          </p:cNvPr>
          <p:cNvSpPr/>
          <p:nvPr/>
        </p:nvSpPr>
        <p:spPr>
          <a:xfrm>
            <a:off x="3723860" y="1128734"/>
            <a:ext cx="69287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2cm x 2cm = 24cm³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F80D98-9D44-42DC-9FE5-904B2D98D202}"/>
              </a:ext>
            </a:extLst>
          </p:cNvPr>
          <p:cNvSpPr/>
          <p:nvPr/>
        </p:nvSpPr>
        <p:spPr>
          <a:xfrm>
            <a:off x="3723860" y="2887125"/>
            <a:ext cx="69287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4cm x 3cm x 2cm = 24cm³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92AB53-A27B-4B52-84AE-273B4F20D37D}"/>
              </a:ext>
            </a:extLst>
          </p:cNvPr>
          <p:cNvSpPr/>
          <p:nvPr/>
        </p:nvSpPr>
        <p:spPr>
          <a:xfrm>
            <a:off x="3723859" y="3627669"/>
            <a:ext cx="73142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12cm x 2cm x 1cm = 24cm³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BFB2B4-903D-47A5-8288-DE5031102FD8}"/>
              </a:ext>
            </a:extLst>
          </p:cNvPr>
          <p:cNvSpPr/>
          <p:nvPr/>
        </p:nvSpPr>
        <p:spPr>
          <a:xfrm>
            <a:off x="3723858" y="4368213"/>
            <a:ext cx="73142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24cm x 1cm x 1cm = 24cm³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674424-EE7F-47E8-9CD5-8CAC110D9D16}"/>
              </a:ext>
            </a:extLst>
          </p:cNvPr>
          <p:cNvSpPr/>
          <p:nvPr/>
        </p:nvSpPr>
        <p:spPr>
          <a:xfrm>
            <a:off x="3723857" y="5107817"/>
            <a:ext cx="73142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8cm x 3cm x 1cm = 24cm³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389E39-E9C1-4215-87AB-3D0286CED5B4}"/>
              </a:ext>
            </a:extLst>
          </p:cNvPr>
          <p:cNvSpPr/>
          <p:nvPr/>
        </p:nvSpPr>
        <p:spPr>
          <a:xfrm>
            <a:off x="3723857" y="5847421"/>
            <a:ext cx="73142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4cm x 1cm = 24cm³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F6DF7B-F4C2-4187-848E-B6C54A5D1FB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17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BA3410-37B3-4569-ABB4-5006972CDBFD}"/>
              </a:ext>
            </a:extLst>
          </p:cNvPr>
          <p:cNvSpPr/>
          <p:nvPr/>
        </p:nvSpPr>
        <p:spPr>
          <a:xfrm>
            <a:off x="103032" y="51516"/>
            <a:ext cx="82939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cuboid is made from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centimetre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cubes.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has a volume of 30 cubic centimetres.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could the length, height and width be?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248AB6-BC43-4DED-852D-A0B7D48B55BA}"/>
              </a:ext>
            </a:extLst>
          </p:cNvPr>
          <p:cNvSpPr/>
          <p:nvPr/>
        </p:nvSpPr>
        <p:spPr>
          <a:xfrm>
            <a:off x="514834" y="1773125"/>
            <a:ext cx="10008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______ x ______ x ______ = 30cm³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ACE623-4811-4601-A596-3C8F6D6EAB49}"/>
              </a:ext>
            </a:extLst>
          </p:cNvPr>
          <p:cNvSpPr/>
          <p:nvPr/>
        </p:nvSpPr>
        <p:spPr>
          <a:xfrm>
            <a:off x="682278" y="1757083"/>
            <a:ext cx="1514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30cm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C24FD8-DC3C-44CB-9767-24C44968F06A}"/>
              </a:ext>
            </a:extLst>
          </p:cNvPr>
          <p:cNvSpPr/>
          <p:nvPr/>
        </p:nvSpPr>
        <p:spPr>
          <a:xfrm>
            <a:off x="2395118" y="1757083"/>
            <a:ext cx="1514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1cm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17F08D-E4EC-4121-948E-9D9CE2476200}"/>
              </a:ext>
            </a:extLst>
          </p:cNvPr>
          <p:cNvSpPr/>
          <p:nvPr/>
        </p:nvSpPr>
        <p:spPr>
          <a:xfrm>
            <a:off x="3978809" y="1757083"/>
            <a:ext cx="1514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1cm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F5B946-F1B9-4F08-9CCA-E3ECA3C72DE8}"/>
              </a:ext>
            </a:extLst>
          </p:cNvPr>
          <p:cNvSpPr/>
          <p:nvPr/>
        </p:nvSpPr>
        <p:spPr>
          <a:xfrm>
            <a:off x="514834" y="2518540"/>
            <a:ext cx="10008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15cm x 2cm x 1cm = 30cm³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A44F26-B0D9-4E34-A2BF-93704C852BEA}"/>
              </a:ext>
            </a:extLst>
          </p:cNvPr>
          <p:cNvSpPr/>
          <p:nvPr/>
        </p:nvSpPr>
        <p:spPr>
          <a:xfrm>
            <a:off x="514834" y="3263955"/>
            <a:ext cx="10008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 x 3cm x 2cm = 30cm³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B7B09C-3ECD-473A-9F2C-27C50EA7E248}"/>
              </a:ext>
            </a:extLst>
          </p:cNvPr>
          <p:cNvSpPr/>
          <p:nvPr/>
        </p:nvSpPr>
        <p:spPr>
          <a:xfrm>
            <a:off x="514834" y="4009370"/>
            <a:ext cx="10008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5cm x 1cm = 30cm³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39703C-7E15-46CC-923E-F9C00325D8C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83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C3ED64-8B4E-4EE0-B0EB-92BFAB3A226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54" y="1069925"/>
            <a:ext cx="7453353" cy="56251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E6E2C4-01AD-46C2-A858-C670905DCA4F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can make only six different cuboids with 24 cubes. Complete the table to show the dimensions. Two have been done for you.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FCE540-C0E3-47E1-8942-A33BF3EB2E2B}"/>
              </a:ext>
            </a:extLst>
          </p:cNvPr>
          <p:cNvSpPr/>
          <p:nvPr/>
        </p:nvSpPr>
        <p:spPr>
          <a:xfrm>
            <a:off x="4986261" y="3528568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930FF1-98B1-4D9B-9040-0DB030D5A2D5}"/>
              </a:ext>
            </a:extLst>
          </p:cNvPr>
          <p:cNvSpPr/>
          <p:nvPr/>
        </p:nvSpPr>
        <p:spPr>
          <a:xfrm>
            <a:off x="6681711" y="3528568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71641F-5416-43C1-BAB7-CC0A24C61F0D}"/>
              </a:ext>
            </a:extLst>
          </p:cNvPr>
          <p:cNvSpPr/>
          <p:nvPr/>
        </p:nvSpPr>
        <p:spPr>
          <a:xfrm>
            <a:off x="8386686" y="3528568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B8068A-752A-4F05-A88D-EC8A8F372CBF}"/>
              </a:ext>
            </a:extLst>
          </p:cNvPr>
          <p:cNvSpPr/>
          <p:nvPr/>
        </p:nvSpPr>
        <p:spPr>
          <a:xfrm>
            <a:off x="4986261" y="4287972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252BF2-C332-4F89-99ED-815D5270DB5D}"/>
              </a:ext>
            </a:extLst>
          </p:cNvPr>
          <p:cNvSpPr/>
          <p:nvPr/>
        </p:nvSpPr>
        <p:spPr>
          <a:xfrm>
            <a:off x="6681711" y="4287972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1E83C5-6D82-46EA-8BE9-3DEEDB0A1B8D}"/>
              </a:ext>
            </a:extLst>
          </p:cNvPr>
          <p:cNvSpPr/>
          <p:nvPr/>
        </p:nvSpPr>
        <p:spPr>
          <a:xfrm>
            <a:off x="8386686" y="4287972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EC4749-9F85-49EF-9F7B-8013AA86A996}"/>
              </a:ext>
            </a:extLst>
          </p:cNvPr>
          <p:cNvSpPr/>
          <p:nvPr/>
        </p:nvSpPr>
        <p:spPr>
          <a:xfrm>
            <a:off x="4986261" y="5080189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3AF82-4267-472B-AF56-DA2F01F5C5F7}"/>
              </a:ext>
            </a:extLst>
          </p:cNvPr>
          <p:cNvSpPr/>
          <p:nvPr/>
        </p:nvSpPr>
        <p:spPr>
          <a:xfrm>
            <a:off x="6681711" y="5080189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EF1CD1-B2C3-4299-8F15-0F79FD6C261D}"/>
              </a:ext>
            </a:extLst>
          </p:cNvPr>
          <p:cNvSpPr/>
          <p:nvPr/>
        </p:nvSpPr>
        <p:spPr>
          <a:xfrm>
            <a:off x="8386686" y="5080189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99B2EB-2868-4851-9713-65ED96BC05FC}"/>
              </a:ext>
            </a:extLst>
          </p:cNvPr>
          <p:cNvSpPr/>
          <p:nvPr/>
        </p:nvSpPr>
        <p:spPr>
          <a:xfrm>
            <a:off x="4974717" y="5887643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C008AB-7242-459C-8610-74F289A8E087}"/>
              </a:ext>
            </a:extLst>
          </p:cNvPr>
          <p:cNvSpPr/>
          <p:nvPr/>
        </p:nvSpPr>
        <p:spPr>
          <a:xfrm>
            <a:off x="6670167" y="5887643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D65E50-DC7B-43E6-861D-4D4744EB5D9C}"/>
              </a:ext>
            </a:extLst>
          </p:cNvPr>
          <p:cNvSpPr/>
          <p:nvPr/>
        </p:nvSpPr>
        <p:spPr>
          <a:xfrm>
            <a:off x="8375142" y="5887643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A8285-22AD-4E7E-BE03-3CC86622209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8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You can make only four different cuboids with 16 cubes.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E72EB5-86E2-4079-9859-4CC6EF4B8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87" y="668186"/>
            <a:ext cx="4786602" cy="34607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D263A1-84AC-4AF5-9FD0-9051BE836FCA}"/>
              </a:ext>
            </a:extLst>
          </p:cNvPr>
          <p:cNvSpPr/>
          <p:nvPr/>
        </p:nvSpPr>
        <p:spPr>
          <a:xfrm>
            <a:off x="5979885" y="668186"/>
            <a:ext cx="58103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cuboid has the largest volume?</a:t>
            </a:r>
          </a:p>
          <a:p>
            <a:r>
              <a:rPr lang="en-US" sz="3200" b="1" dirty="0"/>
              <a:t>Tick the correct answer below. </a:t>
            </a:r>
          </a:p>
          <a:p>
            <a:r>
              <a:rPr lang="en-US" sz="3200" dirty="0"/>
              <a:t>Cuboid A	 </a:t>
            </a:r>
          </a:p>
          <a:p>
            <a:r>
              <a:rPr lang="en-US" sz="3200" dirty="0"/>
              <a:t>Cuboid B	 </a:t>
            </a:r>
          </a:p>
          <a:p>
            <a:r>
              <a:rPr lang="en-US" sz="3200" dirty="0"/>
              <a:t>Cuboid C	 </a:t>
            </a:r>
          </a:p>
          <a:p>
            <a:r>
              <a:rPr lang="en-US" sz="3200" dirty="0"/>
              <a:t>Cuboid D	 </a:t>
            </a:r>
          </a:p>
          <a:p>
            <a:r>
              <a:rPr lang="en-US" sz="3200" dirty="0"/>
              <a:t>All the same	 </a:t>
            </a:r>
          </a:p>
          <a:p>
            <a:r>
              <a:rPr lang="en-US" sz="3200" b="1" dirty="0"/>
              <a:t>Explain how you know.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A2D9B3-7EE2-48D9-B95F-9D42A71FB07D}"/>
              </a:ext>
            </a:extLst>
          </p:cNvPr>
          <p:cNvSpPr/>
          <p:nvPr/>
        </p:nvSpPr>
        <p:spPr>
          <a:xfrm>
            <a:off x="7996558" y="397954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AD6EE5-5518-4320-B2D2-A14CC9CD7AB1}"/>
              </a:ext>
            </a:extLst>
          </p:cNvPr>
          <p:cNvSpPr/>
          <p:nvPr/>
        </p:nvSpPr>
        <p:spPr>
          <a:xfrm>
            <a:off x="3544521" y="5192501"/>
            <a:ext cx="84297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They all have a volume of 16 cubes.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Volume is how much space a 3D shape takes up.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4B4BC8-D51E-4F5E-B6E0-0CC58EA2213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15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You can make only four different cuboids with 16 cubes.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E72EB5-86E2-4079-9859-4CC6EF4B8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87" y="668186"/>
            <a:ext cx="4786602" cy="34607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D263A1-84AC-4AF5-9FD0-9051BE836FCA}"/>
              </a:ext>
            </a:extLst>
          </p:cNvPr>
          <p:cNvSpPr/>
          <p:nvPr/>
        </p:nvSpPr>
        <p:spPr>
          <a:xfrm>
            <a:off x="5433417" y="668186"/>
            <a:ext cx="6356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of cuboid D make a cube of dimensions 4 × 4 × 4?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589E96-6DDB-44BB-A9B8-F5979F265066}"/>
              </a:ext>
            </a:extLst>
          </p:cNvPr>
          <p:cNvSpPr/>
          <p:nvPr/>
        </p:nvSpPr>
        <p:spPr>
          <a:xfrm>
            <a:off x="9608457" y="1160629"/>
            <a:ext cx="537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0771A0-A6CB-4254-8EDC-3CDF581C903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79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2617B-486C-403E-B240-0D2EF7C96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Calculate missing lengths given volume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B99DC-3DEF-44BE-81AE-5A0C55C1F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4171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B1ECE9-1E7D-48A0-BB23-1DB2F5899A41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Cube A and cuboid B have the same volume. </a:t>
            </a:r>
          </a:p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missing length on cuboid B.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38E854B-1019-4BFA-A321-776C81FBC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21917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AA95DC-03F0-4D9B-BCA9-9D04D6E82F29}"/>
              </a:ext>
            </a:extLst>
          </p:cNvPr>
          <p:cNvSpPr/>
          <p:nvPr/>
        </p:nvSpPr>
        <p:spPr>
          <a:xfrm>
            <a:off x="9925878" y="1406236"/>
            <a:ext cx="1404731" cy="948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713ABF-9F47-4603-8860-0AAF0BE52FA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C66AB28-EB7B-4239-97FA-1695C1EF1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31" y="993947"/>
            <a:ext cx="2838095" cy="33904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41ABA4A-557D-42AB-9ABD-9C73C5600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404" y="2073360"/>
            <a:ext cx="5761905" cy="25523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9D69C0F-3CBE-48AA-B0D0-9D3BBD8762EB}"/>
              </a:ext>
            </a:extLst>
          </p:cNvPr>
          <p:cNvSpPr/>
          <p:nvPr/>
        </p:nvSpPr>
        <p:spPr>
          <a:xfrm>
            <a:off x="291752" y="4792530"/>
            <a:ext cx="52187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6cm x 6cm =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B026CA-8E1D-46E3-88EE-48B120C7C612}"/>
              </a:ext>
            </a:extLst>
          </p:cNvPr>
          <p:cNvGrpSpPr/>
          <p:nvPr/>
        </p:nvGrpSpPr>
        <p:grpSpPr>
          <a:xfrm>
            <a:off x="3424421" y="2476576"/>
            <a:ext cx="1861800" cy="1405123"/>
            <a:chOff x="2248666" y="1937292"/>
            <a:chExt cx="1861800" cy="140512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9BF41F-EA33-4213-9E1D-F7615C8D6B1A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7DE3B19-4322-4264-AEDF-5397C67BCC8F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7102AFB-B951-4546-ADFE-ED6CED0E76E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0B6F4F-A6BB-45EE-86B5-C567F215BC35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41A8140-0E8E-4D5A-AF96-44DBCED2F792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C782CB6-2415-4A95-8524-D7ACE1F95D7E}"/>
              </a:ext>
            </a:extLst>
          </p:cNvPr>
          <p:cNvSpPr txBox="1"/>
          <p:nvPr/>
        </p:nvSpPr>
        <p:spPr>
          <a:xfrm>
            <a:off x="4319536" y="336815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99A210-8B2D-4CE1-8934-42F47ADB2F67}"/>
              </a:ext>
            </a:extLst>
          </p:cNvPr>
          <p:cNvSpPr txBox="1"/>
          <p:nvPr/>
        </p:nvSpPr>
        <p:spPr>
          <a:xfrm>
            <a:off x="3928336" y="224433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7287FB5-A665-431D-8971-D51DE2E1CDDF}"/>
              </a:ext>
            </a:extLst>
          </p:cNvPr>
          <p:cNvSpPr txBox="1"/>
          <p:nvPr/>
        </p:nvSpPr>
        <p:spPr>
          <a:xfrm>
            <a:off x="3418718" y="3368153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B4FC483-A3A7-4A47-A506-E4FC1DC4D672}"/>
              </a:ext>
            </a:extLst>
          </p:cNvPr>
          <p:cNvSpPr/>
          <p:nvPr/>
        </p:nvSpPr>
        <p:spPr>
          <a:xfrm>
            <a:off x="3549253" y="4792530"/>
            <a:ext cx="2127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216cm³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D26775D-5083-421E-8EE8-94C383E95E2D}"/>
              </a:ext>
            </a:extLst>
          </p:cNvPr>
          <p:cNvSpPr/>
          <p:nvPr/>
        </p:nvSpPr>
        <p:spPr>
          <a:xfrm>
            <a:off x="291751" y="5448228"/>
            <a:ext cx="7793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4cm x 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____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= 216cm³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812376-217B-433C-B9EE-17B7217EA649}"/>
              </a:ext>
            </a:extLst>
          </p:cNvPr>
          <p:cNvSpPr/>
          <p:nvPr/>
        </p:nvSpPr>
        <p:spPr>
          <a:xfrm>
            <a:off x="291751" y="6152632"/>
            <a:ext cx="7793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24cm² x 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_____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= 216cm³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D892195-B4CC-44A0-9102-FE1DF7A5762B}"/>
              </a:ext>
            </a:extLst>
          </p:cNvPr>
          <p:cNvSpPr/>
          <p:nvPr/>
        </p:nvSpPr>
        <p:spPr>
          <a:xfrm>
            <a:off x="1816906" y="6134891"/>
            <a:ext cx="1250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490F1A9-3A56-4EFF-8A1E-CD0B09A137D6}"/>
              </a:ext>
            </a:extLst>
          </p:cNvPr>
          <p:cNvSpPr/>
          <p:nvPr/>
        </p:nvSpPr>
        <p:spPr>
          <a:xfrm>
            <a:off x="2441908" y="5458712"/>
            <a:ext cx="1250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165A90-A3E2-4A02-825C-7E6ABB9411A6}"/>
              </a:ext>
            </a:extLst>
          </p:cNvPr>
          <p:cNvSpPr/>
          <p:nvPr/>
        </p:nvSpPr>
        <p:spPr>
          <a:xfrm>
            <a:off x="7076688" y="539852"/>
            <a:ext cx="1250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80D033-0548-42FA-8B2A-4DF4A6C2F901}"/>
              </a:ext>
            </a:extLst>
          </p:cNvPr>
          <p:cNvSpPr/>
          <p:nvPr/>
        </p:nvSpPr>
        <p:spPr>
          <a:xfrm>
            <a:off x="5510463" y="6134443"/>
            <a:ext cx="3695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216 ÷ 24 = 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112CDFC-C3E5-4FCA-B633-7C2D2CFBDF85}"/>
              </a:ext>
            </a:extLst>
          </p:cNvPr>
          <p:cNvSpPr/>
          <p:nvPr/>
        </p:nvSpPr>
        <p:spPr>
          <a:xfrm>
            <a:off x="1401749" y="4808888"/>
            <a:ext cx="1897505" cy="1234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A56AB8E-85F3-4C7B-8C18-7B2A75C900C4}"/>
              </a:ext>
            </a:extLst>
          </p:cNvPr>
          <p:cNvSpPr/>
          <p:nvPr/>
        </p:nvSpPr>
        <p:spPr>
          <a:xfrm>
            <a:off x="7357978" y="6115977"/>
            <a:ext cx="6309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33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 animBg="1"/>
      <p:bldP spid="4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app.doublestruck.eu/content/K2_REAS/HTML/Q/QG1448_files/image001.jpg">
            <a:extLst>
              <a:ext uri="{FF2B5EF4-FFF2-40B4-BE49-F238E27FC236}">
                <a16:creationId xmlns:a16="http://schemas.microsoft.com/office/drawing/2014/main" id="{EA3C5644-1EAC-447F-AEB6-EA8603052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023" y="206858"/>
            <a:ext cx="8932375" cy="476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BF1530-6321-467B-89EF-9E1700B71B2D}"/>
              </a:ext>
            </a:extLst>
          </p:cNvPr>
          <p:cNvSpPr/>
          <p:nvPr/>
        </p:nvSpPr>
        <p:spPr>
          <a:xfrm>
            <a:off x="56123" y="52397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two cuboids have the same volume.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length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5F6E3B-ACE6-473F-8300-5FB1BEE83442}"/>
              </a:ext>
            </a:extLst>
          </p:cNvPr>
          <p:cNvSpPr/>
          <p:nvPr/>
        </p:nvSpPr>
        <p:spPr>
          <a:xfrm>
            <a:off x="275710" y="4387798"/>
            <a:ext cx="5804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 x 6cm x 5cm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1DAB9D-4C2A-4A97-AB0C-8C7E89D2FA11}"/>
              </a:ext>
            </a:extLst>
          </p:cNvPr>
          <p:cNvSpPr/>
          <p:nvPr/>
        </p:nvSpPr>
        <p:spPr>
          <a:xfrm>
            <a:off x="3730815" y="4387798"/>
            <a:ext cx="2565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300cm³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370F64-2133-46BE-96C8-17AF81FB194B}"/>
              </a:ext>
            </a:extLst>
          </p:cNvPr>
          <p:cNvSpPr/>
          <p:nvPr/>
        </p:nvSpPr>
        <p:spPr>
          <a:xfrm>
            <a:off x="275709" y="5095684"/>
            <a:ext cx="76985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12cm x ____ x ____ = 300cm³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A1CAB9-4B9E-4740-8688-A7E3137674A7}"/>
              </a:ext>
            </a:extLst>
          </p:cNvPr>
          <p:cNvSpPr/>
          <p:nvPr/>
        </p:nvSpPr>
        <p:spPr>
          <a:xfrm>
            <a:off x="1624137" y="5090112"/>
            <a:ext cx="1267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57AE84-9639-4657-8C11-7797BFF9E45F}"/>
              </a:ext>
            </a:extLst>
          </p:cNvPr>
          <p:cNvSpPr/>
          <p:nvPr/>
        </p:nvSpPr>
        <p:spPr>
          <a:xfrm>
            <a:off x="2786015" y="5079250"/>
            <a:ext cx="1267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8B3C1A-D667-4859-B967-CBFF71BDF82C}"/>
              </a:ext>
            </a:extLst>
          </p:cNvPr>
          <p:cNvSpPr/>
          <p:nvPr/>
        </p:nvSpPr>
        <p:spPr>
          <a:xfrm>
            <a:off x="3995396" y="529123"/>
            <a:ext cx="1267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1E160B-08AD-423C-B7E9-5DF2FD02ED15}"/>
              </a:ext>
            </a:extLst>
          </p:cNvPr>
          <p:cNvSpPr txBox="1"/>
          <p:nvPr/>
        </p:nvSpPr>
        <p:spPr>
          <a:xfrm>
            <a:off x="7501398" y="569689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33E22F-99C9-463E-B4A0-153AEA121CC4}"/>
              </a:ext>
            </a:extLst>
          </p:cNvPr>
          <p:cNvSpPr txBox="1"/>
          <p:nvPr/>
        </p:nvSpPr>
        <p:spPr>
          <a:xfrm>
            <a:off x="6550344" y="5709956"/>
            <a:ext cx="9798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3B750A-610F-405B-89AB-F3121BF7651D}"/>
              </a:ext>
            </a:extLst>
          </p:cNvPr>
          <p:cNvCxnSpPr>
            <a:cxnSpLocks/>
          </p:cNvCxnSpPr>
          <p:nvPr/>
        </p:nvCxnSpPr>
        <p:spPr>
          <a:xfrm>
            <a:off x="7501398" y="575951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696FF75-3499-4FB3-8FEB-732FAA578FD6}"/>
              </a:ext>
            </a:extLst>
          </p:cNvPr>
          <p:cNvCxnSpPr>
            <a:cxnSpLocks/>
          </p:cNvCxnSpPr>
          <p:nvPr/>
        </p:nvCxnSpPr>
        <p:spPr>
          <a:xfrm>
            <a:off x="7520350" y="574346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2B0E477-F535-4E0E-80D3-5D677E07A358}"/>
              </a:ext>
            </a:extLst>
          </p:cNvPr>
          <p:cNvSpPr txBox="1"/>
          <p:nvPr/>
        </p:nvSpPr>
        <p:spPr>
          <a:xfrm>
            <a:off x="7937178" y="52462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1192E0-8C1E-4DAD-978C-2D038B3C1288}"/>
              </a:ext>
            </a:extLst>
          </p:cNvPr>
          <p:cNvSpPr txBox="1"/>
          <p:nvPr/>
        </p:nvSpPr>
        <p:spPr>
          <a:xfrm>
            <a:off x="8233176" y="5736649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F7A2B5-F792-4704-87B4-13992ECCFD06}"/>
              </a:ext>
            </a:extLst>
          </p:cNvPr>
          <p:cNvSpPr txBox="1"/>
          <p:nvPr/>
        </p:nvSpPr>
        <p:spPr>
          <a:xfrm>
            <a:off x="8372958" y="52474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FD78-F220-469A-B6DB-3CFC8A0C637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45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14" grpId="0"/>
      <p:bldP spid="15" grpId="0"/>
      <p:bldP spid="16" grpId="0"/>
      <p:bldP spid="18" grpId="0"/>
      <p:bldP spid="19" grpId="0"/>
      <p:bldP spid="22" grpId="0"/>
      <p:bldP spid="24" grpId="0"/>
      <p:bldP spid="2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BA065D-F6D7-4883-8F62-5FD30F6439F2}"/>
              </a:ext>
            </a:extLst>
          </p:cNvPr>
          <p:cNvSpPr/>
          <p:nvPr/>
        </p:nvSpPr>
        <p:spPr>
          <a:xfrm>
            <a:off x="4378054" y="2297546"/>
            <a:ext cx="5815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     </a:t>
            </a:r>
            <a:r>
              <a:rPr lang="en-GB" sz="32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10cm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     20cm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27A6EE-8850-4F44-B98E-8A6A19E68DDC}"/>
              </a:ext>
            </a:extLst>
          </p:cNvPr>
          <p:cNvSpPr/>
          <p:nvPr/>
        </p:nvSpPr>
        <p:spPr>
          <a:xfrm>
            <a:off x="103032" y="51516"/>
            <a:ext cx="7031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cuboid has a square base.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 twice as tall as it is wide.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 volume is 250 cubic centimetres.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 width of the cuboid.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1D2359-4CF4-4A48-B45E-D98970606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88" y="2177704"/>
            <a:ext cx="2827890" cy="43703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14E66F-8BC4-4252-A5EC-3B7B19CF63AB}"/>
              </a:ext>
            </a:extLst>
          </p:cNvPr>
          <p:cNvSpPr/>
          <p:nvPr/>
        </p:nvSpPr>
        <p:spPr>
          <a:xfrm>
            <a:off x="4378054" y="2305041"/>
            <a:ext cx="5815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_____ x _____ x _____ = 250cm³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9E1A81-3531-4C53-9DD4-29A2AB1A7057}"/>
              </a:ext>
            </a:extLst>
          </p:cNvPr>
          <p:cNvSpPr/>
          <p:nvPr/>
        </p:nvSpPr>
        <p:spPr>
          <a:xfrm>
            <a:off x="4515468" y="2290051"/>
            <a:ext cx="5815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1cm        </a:t>
            </a:r>
            <a:r>
              <a:rPr lang="en-GB" sz="32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1cm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      2cm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1A1041-D483-405E-B50C-3446688123CA}"/>
              </a:ext>
            </a:extLst>
          </p:cNvPr>
          <p:cNvSpPr/>
          <p:nvPr/>
        </p:nvSpPr>
        <p:spPr>
          <a:xfrm>
            <a:off x="4515467" y="2297545"/>
            <a:ext cx="5815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        </a:t>
            </a:r>
            <a:r>
              <a:rPr lang="en-GB" sz="32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5cm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     10cm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EA37A7-27A7-410B-8173-C34A78F8DBC8}"/>
              </a:ext>
            </a:extLst>
          </p:cNvPr>
          <p:cNvSpPr/>
          <p:nvPr/>
        </p:nvSpPr>
        <p:spPr>
          <a:xfrm>
            <a:off x="5913482" y="1502149"/>
            <a:ext cx="5815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3CDB87-FAE3-4BFD-9E46-9729980EB6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47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5" grpId="0"/>
      <p:bldP spid="6" grpId="0"/>
      <p:bldP spid="6" grpId="1"/>
      <p:bldP spid="9" grpId="0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42C7C-307C-43D5-825F-D5555228B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Calculate volume from nets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EDF49-4686-4B18-A82A-8A8AE2DBC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852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DD28116-E8F5-4D9E-87F7-C1E831535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26" y="787975"/>
            <a:ext cx="3955374" cy="37439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9F166EC-FC7A-427A-8FF9-108BACFC9E14}"/>
              </a:ext>
            </a:extLst>
          </p:cNvPr>
          <p:cNvSpPr/>
          <p:nvPr/>
        </p:nvSpPr>
        <p:spPr>
          <a:xfrm>
            <a:off x="103032" y="51516"/>
            <a:ext cx="43095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the net of a cube.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C36C11-68D6-4B78-8D25-D53698A8F9C9}"/>
              </a:ext>
            </a:extLst>
          </p:cNvPr>
          <p:cNvSpPr/>
          <p:nvPr/>
        </p:nvSpPr>
        <p:spPr>
          <a:xfrm>
            <a:off x="4888292" y="77273"/>
            <a:ext cx="5709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 volume of the cube?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9DAEF3-3AD9-4873-8150-AAF41BC3C453}"/>
              </a:ext>
            </a:extLst>
          </p:cNvPr>
          <p:cNvSpPr/>
          <p:nvPr/>
        </p:nvSpPr>
        <p:spPr>
          <a:xfrm>
            <a:off x="4888292" y="1762539"/>
            <a:ext cx="1605273" cy="2107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9BE2F2-5F02-414B-BCF3-368817B962D4}"/>
              </a:ext>
            </a:extLst>
          </p:cNvPr>
          <p:cNvCxnSpPr>
            <a:cxnSpLocks/>
          </p:cNvCxnSpPr>
          <p:nvPr/>
        </p:nvCxnSpPr>
        <p:spPr>
          <a:xfrm flipV="1">
            <a:off x="3149217" y="826223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0F49A0-5AAF-41F3-9876-6C5822F78548}"/>
              </a:ext>
            </a:extLst>
          </p:cNvPr>
          <p:cNvCxnSpPr>
            <a:cxnSpLocks/>
          </p:cNvCxnSpPr>
          <p:nvPr/>
        </p:nvCxnSpPr>
        <p:spPr>
          <a:xfrm flipV="1">
            <a:off x="3149217" y="1723690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E9C434-889A-4B97-BCDB-126465CCEC3F}"/>
              </a:ext>
            </a:extLst>
          </p:cNvPr>
          <p:cNvCxnSpPr>
            <a:cxnSpLocks/>
          </p:cNvCxnSpPr>
          <p:nvPr/>
        </p:nvCxnSpPr>
        <p:spPr>
          <a:xfrm flipV="1">
            <a:off x="3149217" y="2625390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499B28-0AB6-4091-9E6B-F1B7ADF28ABB}"/>
              </a:ext>
            </a:extLst>
          </p:cNvPr>
          <p:cNvCxnSpPr>
            <a:cxnSpLocks/>
          </p:cNvCxnSpPr>
          <p:nvPr/>
        </p:nvCxnSpPr>
        <p:spPr>
          <a:xfrm flipV="1">
            <a:off x="3149217" y="3530773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78BF715-6A6F-4CC0-BCEC-3E3769D0BB19}"/>
              </a:ext>
            </a:extLst>
          </p:cNvPr>
          <p:cNvSpPr/>
          <p:nvPr/>
        </p:nvSpPr>
        <p:spPr>
          <a:xfrm>
            <a:off x="4888292" y="787975"/>
            <a:ext cx="4473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20cm ÷ 4 = 5cm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F54E31-DA6C-4AF3-872B-AEF071CFD62C}"/>
              </a:ext>
            </a:extLst>
          </p:cNvPr>
          <p:cNvSpPr/>
          <p:nvPr/>
        </p:nvSpPr>
        <p:spPr>
          <a:xfrm>
            <a:off x="4888292" y="1687222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 x 5cm x 5cm 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F0A7E8-1E5D-4A58-BBE2-51F22C9E23BE}"/>
              </a:ext>
            </a:extLst>
          </p:cNvPr>
          <p:cNvSpPr/>
          <p:nvPr/>
        </p:nvSpPr>
        <p:spPr>
          <a:xfrm>
            <a:off x="8160442" y="1687222"/>
            <a:ext cx="2436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125cm³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0BE1F6-C8FD-410C-901E-8A009ABB59E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72673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3C26F7-FA66-40C6-9961-CA10729AE823}"/>
              </a:ext>
            </a:extLst>
          </p:cNvPr>
          <p:cNvSpPr/>
          <p:nvPr/>
        </p:nvSpPr>
        <p:spPr>
          <a:xfrm>
            <a:off x="103032" y="51516"/>
            <a:ext cx="104586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squared paper shows the nets of cuboid A and cuboid B.</a:t>
            </a:r>
          </a:p>
        </p:txBody>
      </p:sp>
      <p:pic>
        <p:nvPicPr>
          <p:cNvPr id="3" name="Picture 2" descr="https://app.doublestruck.eu/content/K2_REAS/HTML/Q/QGK303D203_files/image001.jpg">
            <a:extLst>
              <a:ext uri="{FF2B5EF4-FFF2-40B4-BE49-F238E27FC236}">
                <a16:creationId xmlns:a16="http://schemas.microsoft.com/office/drawing/2014/main" id="{D266BF5D-7977-4213-AB83-345F62F4698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53" y="733038"/>
            <a:ext cx="6301616" cy="44568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9A8AA5-EE75-46B5-B616-F6966A83B6BE}"/>
              </a:ext>
            </a:extLst>
          </p:cNvPr>
          <p:cNvSpPr/>
          <p:nvPr/>
        </p:nvSpPr>
        <p:spPr>
          <a:xfrm>
            <a:off x="6755399" y="733038"/>
            <a:ext cx="51683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the cuboids have the same volume? Show calculations to explain how you know.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BA3B06-4761-465E-B906-4A5BC4929468}"/>
              </a:ext>
            </a:extLst>
          </p:cNvPr>
          <p:cNvSpPr/>
          <p:nvPr/>
        </p:nvSpPr>
        <p:spPr>
          <a:xfrm>
            <a:off x="6748939" y="2896949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4cm x 3cm x 1cm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69606-6B2F-4BCD-9118-D0733297D914}"/>
              </a:ext>
            </a:extLst>
          </p:cNvPr>
          <p:cNvSpPr/>
          <p:nvPr/>
        </p:nvSpPr>
        <p:spPr>
          <a:xfrm>
            <a:off x="10034212" y="2896948"/>
            <a:ext cx="14032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12cm³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582FC4-BF3B-4C92-A02A-3C0BA7A32204}"/>
              </a:ext>
            </a:extLst>
          </p:cNvPr>
          <p:cNvSpPr/>
          <p:nvPr/>
        </p:nvSpPr>
        <p:spPr>
          <a:xfrm>
            <a:off x="6755399" y="3583531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3cm x 2cm x 2cm 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488BAE-2C52-4C1B-987D-374A9A3BC63A}"/>
              </a:ext>
            </a:extLst>
          </p:cNvPr>
          <p:cNvSpPr/>
          <p:nvPr/>
        </p:nvSpPr>
        <p:spPr>
          <a:xfrm>
            <a:off x="10040672" y="3583530"/>
            <a:ext cx="14032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12cm³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4B261-36FA-4B8C-9BCC-C1E10167DAF3}"/>
              </a:ext>
            </a:extLst>
          </p:cNvPr>
          <p:cNvSpPr/>
          <p:nvPr/>
        </p:nvSpPr>
        <p:spPr>
          <a:xfrm>
            <a:off x="6748939" y="4270112"/>
            <a:ext cx="39240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The cuboids have the same volume.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3ADE-A44B-4B20-ADCC-A9ECD1DF84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27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7D166-7B73-4882-81D1-221697EB7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Solve problems involving volume of cubes and cuboids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47F64-AE80-453B-B1DD-F5BA8A784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5587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2504D2-0FEE-47B5-B3C1-B57DE6700538}"/>
              </a:ext>
            </a:extLst>
          </p:cNvPr>
          <p:cNvSpPr/>
          <p:nvPr/>
        </p:nvSpPr>
        <p:spPr>
          <a:xfrm>
            <a:off x="56123" y="50000"/>
            <a:ext cx="1159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made this cuboid using centimetre cubes.</a:t>
            </a:r>
          </a:p>
          <a:p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9A8A37-99C7-44AF-A2CE-7D0597CDF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74" y="676821"/>
            <a:ext cx="4987193" cy="31482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569AE4-41B8-4277-827A-619AC02F4D3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6D2B8B-81CE-4B3E-8F53-81FC4318EC92}"/>
              </a:ext>
            </a:extLst>
          </p:cNvPr>
          <p:cNvSpPr/>
          <p:nvPr/>
        </p:nvSpPr>
        <p:spPr>
          <a:xfrm>
            <a:off x="5133466" y="741474"/>
            <a:ext cx="68181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Stefan makes a cuboid that is 5 cm longer, 5 cm taller and 5 cm wider than Amina’s cuboid. </a:t>
            </a:r>
          </a:p>
          <a:p>
            <a:r>
              <a:rPr lang="en-US" sz="3200" b="1" dirty="0"/>
              <a:t>What is the difference between the number of cubes in Amina’s and Stefan’s cuboids?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C370E9-5962-4AC3-9940-78A4ACB59021}"/>
              </a:ext>
            </a:extLst>
          </p:cNvPr>
          <p:cNvSpPr/>
          <p:nvPr/>
        </p:nvSpPr>
        <p:spPr>
          <a:xfrm>
            <a:off x="264658" y="3893643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4cm x 6cm x 3cm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D930FE-6664-46E1-BCC1-CDE474CE637C}"/>
              </a:ext>
            </a:extLst>
          </p:cNvPr>
          <p:cNvSpPr/>
          <p:nvPr/>
        </p:nvSpPr>
        <p:spPr>
          <a:xfrm>
            <a:off x="3549931" y="3893643"/>
            <a:ext cx="14032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72cm³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871E61-70AC-41D8-86E6-07C7BCF920DC}"/>
              </a:ext>
            </a:extLst>
          </p:cNvPr>
          <p:cNvSpPr/>
          <p:nvPr/>
        </p:nvSpPr>
        <p:spPr>
          <a:xfrm>
            <a:off x="264658" y="4450327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 x 11cm x 8cm =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319951-9C98-4031-8B2A-73802133C124}"/>
              </a:ext>
            </a:extLst>
          </p:cNvPr>
          <p:cNvGrpSpPr/>
          <p:nvPr/>
        </p:nvGrpSpPr>
        <p:grpSpPr>
          <a:xfrm>
            <a:off x="621262" y="5185002"/>
            <a:ext cx="1861800" cy="1405123"/>
            <a:chOff x="2248666" y="1937292"/>
            <a:chExt cx="1861800" cy="14051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E296878-DB56-4A78-96B6-BC05388D7B9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2A13B7-3A2B-43B6-B400-65BC9E9171E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387B1A6-9546-4A25-92F3-CB24107B054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C2D0116-7F33-414D-9049-DACB524A7C5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5D9002E-2C1F-48B5-9627-5D3DC5AF241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44C8393-B649-4B55-9763-BD36FBFCCB75}"/>
              </a:ext>
            </a:extLst>
          </p:cNvPr>
          <p:cNvSpPr txBox="1"/>
          <p:nvPr/>
        </p:nvSpPr>
        <p:spPr>
          <a:xfrm>
            <a:off x="1516377" y="607657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31B612-B00A-4671-827B-5FDE9A027B42}"/>
              </a:ext>
            </a:extLst>
          </p:cNvPr>
          <p:cNvSpPr txBox="1"/>
          <p:nvPr/>
        </p:nvSpPr>
        <p:spPr>
          <a:xfrm>
            <a:off x="1125177" y="49527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17F676-13E5-4FBF-B028-B21299B86684}"/>
              </a:ext>
            </a:extLst>
          </p:cNvPr>
          <p:cNvSpPr txBox="1"/>
          <p:nvPr/>
        </p:nvSpPr>
        <p:spPr>
          <a:xfrm>
            <a:off x="615559" y="6076579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7 9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92CF2D-D9CE-449D-907B-FDCC9BF65166}"/>
              </a:ext>
            </a:extLst>
          </p:cNvPr>
          <p:cNvSpPr/>
          <p:nvPr/>
        </p:nvSpPr>
        <p:spPr>
          <a:xfrm>
            <a:off x="3737494" y="4450327"/>
            <a:ext cx="1813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792cm³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D6032D8-9CF0-41FF-9E1A-39F14569498B}"/>
              </a:ext>
            </a:extLst>
          </p:cNvPr>
          <p:cNvGrpSpPr/>
          <p:nvPr/>
        </p:nvGrpSpPr>
        <p:grpSpPr>
          <a:xfrm>
            <a:off x="5590894" y="4107399"/>
            <a:ext cx="1885499" cy="1414081"/>
            <a:chOff x="1371600" y="1941038"/>
            <a:chExt cx="1885499" cy="141408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4C069CD-0573-428F-A699-2E9F6914B276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7 9 2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A80E40-07BB-4CF7-9249-488EE6B6339A}"/>
                </a:ext>
              </a:extLst>
            </p:cNvPr>
            <p:cNvSpPr txBox="1"/>
            <p:nvPr/>
          </p:nvSpPr>
          <p:spPr>
            <a:xfrm>
              <a:off x="2238707" y="2373230"/>
              <a:ext cx="10183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59B3F6-EF30-4E95-A209-9D2C8CEC4700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0B7B2A8-A604-4B78-B412-1D59763F377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0F3B760-CCA9-4169-9B12-369B08E47FC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1F49DC7-AA07-4052-854B-C26EAE78F256}"/>
              </a:ext>
            </a:extLst>
          </p:cNvPr>
          <p:cNvSpPr txBox="1"/>
          <p:nvPr/>
        </p:nvSpPr>
        <p:spPr>
          <a:xfrm>
            <a:off x="6918796" y="49928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C48BB3-FD18-4AB5-A98E-9D0F1D4BCC02}"/>
              </a:ext>
            </a:extLst>
          </p:cNvPr>
          <p:cNvSpPr txBox="1"/>
          <p:nvPr/>
        </p:nvSpPr>
        <p:spPr>
          <a:xfrm>
            <a:off x="6458001" y="49994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9989E3C-D38D-409C-9BFE-77AEDB432678}"/>
              </a:ext>
            </a:extLst>
          </p:cNvPr>
          <p:cNvSpPr txBox="1"/>
          <p:nvPr/>
        </p:nvSpPr>
        <p:spPr>
          <a:xfrm>
            <a:off x="6007847" y="500005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ADFC244-9D7A-46EE-9F3C-8753DD67A214}"/>
              </a:ext>
            </a:extLst>
          </p:cNvPr>
          <p:cNvSpPr/>
          <p:nvPr/>
        </p:nvSpPr>
        <p:spPr>
          <a:xfrm>
            <a:off x="8162090" y="3204330"/>
            <a:ext cx="2473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720 cubes</a:t>
            </a:r>
          </a:p>
        </p:txBody>
      </p:sp>
    </p:spTree>
    <p:extLst>
      <p:ext uri="{BB962C8B-B14F-4D97-AF65-F5344CB8AC3E}">
        <p14:creationId xmlns:p14="http://schemas.microsoft.com/office/powerpoint/2010/main" val="1879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25" grpId="0"/>
      <p:bldP spid="26" grpId="0"/>
      <p:bldP spid="27" grpId="0"/>
      <p:bldP spid="28" grpId="0"/>
      <p:bldP spid="35" grpId="0"/>
      <p:bldP spid="39" grpId="0"/>
      <p:bldP spid="40" grpId="0"/>
      <p:bldP spid="4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5BADF5-7204-4B5B-92E2-3894A8BF154D}"/>
              </a:ext>
            </a:extLst>
          </p:cNvPr>
          <p:cNvSpPr/>
          <p:nvPr/>
        </p:nvSpPr>
        <p:spPr>
          <a:xfrm>
            <a:off x="103032" y="51516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Amit has some small cubes. The edge of each cube is 1.5 centimetres. He makes a larger cube out of the small cubes. The volume of this larger cube is 216 cm</a:t>
            </a:r>
            <a:r>
              <a:rPr lang="en-US" sz="3200" b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How many small cubes does he use?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321187-5720-4400-A078-1E969D3BF8BD}"/>
              </a:ext>
            </a:extLst>
          </p:cNvPr>
          <p:cNvSpPr/>
          <p:nvPr/>
        </p:nvSpPr>
        <p:spPr>
          <a:xfrm>
            <a:off x="468825" y="2179962"/>
            <a:ext cx="7386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____ x ____ x ____ = 216cm³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5B8BDC-8217-413D-8CE4-896AA95D4462}"/>
              </a:ext>
            </a:extLst>
          </p:cNvPr>
          <p:cNvSpPr/>
          <p:nvPr/>
        </p:nvSpPr>
        <p:spPr>
          <a:xfrm>
            <a:off x="468824" y="2944152"/>
            <a:ext cx="7386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</a:rPr>
              <a:t>Use trial and error: </a:t>
            </a:r>
            <a:endParaRPr lang="en-GB" sz="3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3A8B70-897C-45D4-A8EE-AB45FD36D440}"/>
              </a:ext>
            </a:extLst>
          </p:cNvPr>
          <p:cNvSpPr/>
          <p:nvPr/>
        </p:nvSpPr>
        <p:spPr>
          <a:xfrm>
            <a:off x="468825" y="3429000"/>
            <a:ext cx="35635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x 5 x 5 = 125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541C94-2D20-4F77-B2F9-75B2A0784B83}"/>
              </a:ext>
            </a:extLst>
          </p:cNvPr>
          <p:cNvSpPr/>
          <p:nvPr/>
        </p:nvSpPr>
        <p:spPr>
          <a:xfrm>
            <a:off x="468824" y="3913848"/>
            <a:ext cx="45678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 x 10 x 10 = 1000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D82808-CFEC-471F-8796-E7155D23C3E3}"/>
              </a:ext>
            </a:extLst>
          </p:cNvPr>
          <p:cNvSpPr/>
          <p:nvPr/>
        </p:nvSpPr>
        <p:spPr>
          <a:xfrm>
            <a:off x="468823" y="4410976"/>
            <a:ext cx="45678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x 6 x 6 = 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66A5EF-5B25-4857-ACA4-7F35A05FC77D}"/>
              </a:ext>
            </a:extLst>
          </p:cNvPr>
          <p:cNvSpPr/>
          <p:nvPr/>
        </p:nvSpPr>
        <p:spPr>
          <a:xfrm>
            <a:off x="531284" y="2153837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A606CE-4C33-4DD8-B3D6-9413A9C74CE0}"/>
              </a:ext>
            </a:extLst>
          </p:cNvPr>
          <p:cNvSpPr/>
          <p:nvPr/>
        </p:nvSpPr>
        <p:spPr>
          <a:xfrm>
            <a:off x="1730983" y="2153838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18E97D-AB4A-4628-9EA9-3F52FBE9799F}"/>
              </a:ext>
            </a:extLst>
          </p:cNvPr>
          <p:cNvSpPr/>
          <p:nvPr/>
        </p:nvSpPr>
        <p:spPr>
          <a:xfrm>
            <a:off x="2901785" y="2153838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1AE4E3-AB00-4429-ABA1-3DBD21484A98}"/>
              </a:ext>
            </a:extLst>
          </p:cNvPr>
          <p:cNvSpPr/>
          <p:nvPr/>
        </p:nvSpPr>
        <p:spPr>
          <a:xfrm>
            <a:off x="636215" y="5344811"/>
            <a:ext cx="2661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÷ 1.5 =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EEF8FA-255C-4BD5-B0E0-2A42CBA4564A}"/>
              </a:ext>
            </a:extLst>
          </p:cNvPr>
          <p:cNvSpPr/>
          <p:nvPr/>
        </p:nvSpPr>
        <p:spPr>
          <a:xfrm>
            <a:off x="2170642" y="5339988"/>
            <a:ext cx="488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366BB3-58A7-4439-9ABD-5202772E3B58}"/>
              </a:ext>
            </a:extLst>
          </p:cNvPr>
          <p:cNvSpPr/>
          <p:nvPr/>
        </p:nvSpPr>
        <p:spPr>
          <a:xfrm>
            <a:off x="2507155" y="5370453"/>
            <a:ext cx="82586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…so each edge is made up of 4 cubes</a:t>
            </a:r>
          </a:p>
        </p:txBody>
      </p:sp>
      <p:pic>
        <p:nvPicPr>
          <p:cNvPr id="18" name="Picture 6" descr="http://cubezz.com/images/201312/source_img/4438_G_1388141201137.jpg">
            <a:extLst>
              <a:ext uri="{FF2B5EF4-FFF2-40B4-BE49-F238E27FC236}">
                <a16:creationId xmlns:a16="http://schemas.microsoft.com/office/drawing/2014/main" id="{D781A536-11E9-40AA-B67D-CF78D11BA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38479" y="2454872"/>
            <a:ext cx="2783467" cy="2783467"/>
          </a:xfrm>
          <a:prstGeom prst="rect">
            <a:avLst/>
          </a:prstGeom>
          <a:noFill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F7D83A9-264D-41CE-8EA5-9587F6949A7C}"/>
              </a:ext>
            </a:extLst>
          </p:cNvPr>
          <p:cNvSpPr/>
          <p:nvPr/>
        </p:nvSpPr>
        <p:spPr>
          <a:xfrm>
            <a:off x="636215" y="6008705"/>
            <a:ext cx="3008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x 4 x 4 =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2EF49F-8C83-4C31-BCD4-E90568C6A0D4}"/>
              </a:ext>
            </a:extLst>
          </p:cNvPr>
          <p:cNvSpPr/>
          <p:nvPr/>
        </p:nvSpPr>
        <p:spPr>
          <a:xfrm>
            <a:off x="2397406" y="6012225"/>
            <a:ext cx="8748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5E260E-0A0E-40F4-AC1B-3845C0EF3C98}"/>
              </a:ext>
            </a:extLst>
          </p:cNvPr>
          <p:cNvSpPr/>
          <p:nvPr/>
        </p:nvSpPr>
        <p:spPr>
          <a:xfrm>
            <a:off x="2919846" y="6008705"/>
            <a:ext cx="49167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…so he uses </a:t>
            </a:r>
            <a:r>
              <a:rPr lang="en-GB" sz="32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64 cubes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. 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867204CD-8534-47B7-BD55-5EC32B828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045" y="1124792"/>
            <a:ext cx="886522" cy="98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4C567D7-E615-4695-801D-7F9913954413}"/>
              </a:ext>
            </a:extLst>
          </p:cNvPr>
          <p:cNvGrpSpPr/>
          <p:nvPr/>
        </p:nvGrpSpPr>
        <p:grpSpPr>
          <a:xfrm>
            <a:off x="5009849" y="3323493"/>
            <a:ext cx="1861800" cy="1405123"/>
            <a:chOff x="2248666" y="1937292"/>
            <a:chExt cx="1861800" cy="140512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AC3896A-DBEE-4ADE-A597-575231B0CF3E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0CBFFDA-D8AF-411A-9B23-12457F4B5E1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EB35C13-5FDD-4710-85D3-FCAB2F90DAF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0DC8A7B-F234-41AF-84AE-C475DABEC8A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D5D08DF-AF18-459F-9422-651DC045E555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91D7CDC-AE67-46C3-AE19-CFC55F956DC7}"/>
              </a:ext>
            </a:extLst>
          </p:cNvPr>
          <p:cNvSpPr txBox="1"/>
          <p:nvPr/>
        </p:nvSpPr>
        <p:spPr>
          <a:xfrm>
            <a:off x="5904964" y="421506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2224D0C-A0D9-4847-AD2F-C60B6DFAC21B}"/>
              </a:ext>
            </a:extLst>
          </p:cNvPr>
          <p:cNvSpPr txBox="1"/>
          <p:nvPr/>
        </p:nvSpPr>
        <p:spPr>
          <a:xfrm>
            <a:off x="5513764" y="309125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C02575E-25BA-4740-9F11-B49755E74D04}"/>
              </a:ext>
            </a:extLst>
          </p:cNvPr>
          <p:cNvSpPr txBox="1"/>
          <p:nvPr/>
        </p:nvSpPr>
        <p:spPr>
          <a:xfrm>
            <a:off x="5004146" y="4215070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A93A81-610E-4F7C-8CD4-81D95B63417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8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30" grpId="0"/>
      <p:bldP spid="31" grpId="0"/>
      <p:bldP spid="3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diagram shows a cuboid.</a:t>
            </a:r>
          </a:p>
          <a:p>
            <a:r>
              <a:rPr lang="en-US" sz="3200" b="1" dirty="0"/>
              <a:t>What is the volume of this cuboid?</a:t>
            </a:r>
          </a:p>
        </p:txBody>
      </p:sp>
      <p:pic>
        <p:nvPicPr>
          <p:cNvPr id="108546" name="Picture 2">
            <a:extLst>
              <a:ext uri="{FF2B5EF4-FFF2-40B4-BE49-F238E27FC236}">
                <a16:creationId xmlns:a16="http://schemas.microsoft.com/office/drawing/2014/main" id="{70D8A7E7-B408-47E9-84AC-2C95AE9D7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6156"/>
            <a:ext cx="2868118" cy="2516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F98EE0-31F5-4B16-8135-2604300218D8}"/>
              </a:ext>
            </a:extLst>
          </p:cNvPr>
          <p:cNvSpPr/>
          <p:nvPr/>
        </p:nvSpPr>
        <p:spPr>
          <a:xfrm>
            <a:off x="56122" y="2890391"/>
            <a:ext cx="119341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volume of a different cuboid is half the volume of the cuboid above. What could the dimensions of this different cuboid be?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71796E-44FB-4E89-8280-5B31E700376F}"/>
              </a:ext>
            </a:extLst>
          </p:cNvPr>
          <p:cNvSpPr/>
          <p:nvPr/>
        </p:nvSpPr>
        <p:spPr>
          <a:xfrm>
            <a:off x="211945" y="1232077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 x 10cm x 6cm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EDDD9E-BD6C-4F37-AF4C-D3A19E18E710}"/>
              </a:ext>
            </a:extLst>
          </p:cNvPr>
          <p:cNvSpPr/>
          <p:nvPr/>
        </p:nvSpPr>
        <p:spPr>
          <a:xfrm>
            <a:off x="3924621" y="1232077"/>
            <a:ext cx="1813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600cm³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2EB8A5-D2CD-4102-A9BD-665760707C30}"/>
              </a:ext>
            </a:extLst>
          </p:cNvPr>
          <p:cNvSpPr/>
          <p:nvPr/>
        </p:nvSpPr>
        <p:spPr>
          <a:xfrm>
            <a:off x="453834" y="4015730"/>
            <a:ext cx="7386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_____ x _____ x _____ = 300cm³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29D216-A70D-4595-9D35-69EEE5F70744}"/>
              </a:ext>
            </a:extLst>
          </p:cNvPr>
          <p:cNvSpPr/>
          <p:nvPr/>
        </p:nvSpPr>
        <p:spPr>
          <a:xfrm>
            <a:off x="516293" y="4019585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08C2F5-768D-45EA-84D6-4403B386CE53}"/>
              </a:ext>
            </a:extLst>
          </p:cNvPr>
          <p:cNvSpPr/>
          <p:nvPr/>
        </p:nvSpPr>
        <p:spPr>
          <a:xfrm>
            <a:off x="1910862" y="4019586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71AFC8-428A-4A6F-B3DC-57370173C787}"/>
              </a:ext>
            </a:extLst>
          </p:cNvPr>
          <p:cNvSpPr/>
          <p:nvPr/>
        </p:nvSpPr>
        <p:spPr>
          <a:xfrm>
            <a:off x="3381466" y="4019586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667901-8585-499F-B801-5520610E9F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64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BF09FA-04EA-4C80-895D-BB9F52679C76}"/>
              </a:ext>
            </a:extLst>
          </p:cNvPr>
          <p:cNvSpPr/>
          <p:nvPr/>
        </p:nvSpPr>
        <p:spPr>
          <a:xfrm>
            <a:off x="103032" y="51516"/>
            <a:ext cx="43864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What is the volume of this standard size box of salt?</a:t>
            </a:r>
          </a:p>
        </p:txBody>
      </p:sp>
      <p:pic>
        <p:nvPicPr>
          <p:cNvPr id="3" name="Picture 2" descr="https://app.doublestruck.eu/content/K2_REAS/HTML/Q/QGK396A212_files/image002.jpg">
            <a:extLst>
              <a:ext uri="{FF2B5EF4-FFF2-40B4-BE49-F238E27FC236}">
                <a16:creationId xmlns:a16="http://schemas.microsoft.com/office/drawing/2014/main" id="{E1B3A2C8-D110-48C8-873A-2CA31ED022D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9" y="1708448"/>
            <a:ext cx="2370670" cy="23315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F8C3B1-B86F-4074-9BD6-5E7F6713D5BB}"/>
              </a:ext>
            </a:extLst>
          </p:cNvPr>
          <p:cNvSpPr/>
          <p:nvPr/>
        </p:nvSpPr>
        <p:spPr>
          <a:xfrm>
            <a:off x="5295280" y="54783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What is the volume of this special offer box of salt, which is 20% bigger?</a:t>
            </a:r>
          </a:p>
        </p:txBody>
      </p:sp>
      <p:pic>
        <p:nvPicPr>
          <p:cNvPr id="5" name="Picture 4" descr="https://app.doublestruck.eu/content/K2_REAS/HTML/Q/QGK396A212_files/image003.jpg">
            <a:extLst>
              <a:ext uri="{FF2B5EF4-FFF2-40B4-BE49-F238E27FC236}">
                <a16:creationId xmlns:a16="http://schemas.microsoft.com/office/drawing/2014/main" id="{423B1459-2A4C-476C-8D1F-813E76A51C0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543" y="1715882"/>
            <a:ext cx="1780149" cy="20997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CF41B0-2FE1-42E3-9FCF-D4EC5B0A564A}"/>
              </a:ext>
            </a:extLst>
          </p:cNvPr>
          <p:cNvSpPr/>
          <p:nvPr/>
        </p:nvSpPr>
        <p:spPr>
          <a:xfrm>
            <a:off x="103032" y="4728482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The standard size box contains enough salt to fill up 10 salt pots. How many salt pots may be filled up from the special offer box of salt?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1CC3A4-7334-43AC-AC49-0E025ADE7B6C}"/>
              </a:ext>
            </a:extLst>
          </p:cNvPr>
          <p:cNvSpPr/>
          <p:nvPr/>
        </p:nvSpPr>
        <p:spPr>
          <a:xfrm>
            <a:off x="196955" y="4040004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 x 6cm x 5cm 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6D9265-869A-4E3C-A841-9B5663DD16AF}"/>
              </a:ext>
            </a:extLst>
          </p:cNvPr>
          <p:cNvSpPr/>
          <p:nvPr/>
        </p:nvSpPr>
        <p:spPr>
          <a:xfrm>
            <a:off x="3669791" y="4040004"/>
            <a:ext cx="1813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300cm³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C80BA6-C43E-417A-8BA5-EEED24BD6858}"/>
              </a:ext>
            </a:extLst>
          </p:cNvPr>
          <p:cNvSpPr/>
          <p:nvPr/>
        </p:nvSpPr>
        <p:spPr>
          <a:xfrm>
            <a:off x="7382412" y="1621176"/>
            <a:ext cx="2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20% of 300 =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C500F0-B040-4B93-9ACD-0ECE78F88A5F}"/>
              </a:ext>
            </a:extLst>
          </p:cNvPr>
          <p:cNvSpPr/>
          <p:nvPr/>
        </p:nvSpPr>
        <p:spPr>
          <a:xfrm>
            <a:off x="9683254" y="1621175"/>
            <a:ext cx="850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6C266A-4FA3-4743-BB56-D1F1C614EC09}"/>
              </a:ext>
            </a:extLst>
          </p:cNvPr>
          <p:cNvSpPr/>
          <p:nvPr/>
        </p:nvSpPr>
        <p:spPr>
          <a:xfrm>
            <a:off x="7382412" y="2147478"/>
            <a:ext cx="2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300 + 60 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9E41AA-0081-47FD-AC52-54DD20CCFC8C}"/>
              </a:ext>
            </a:extLst>
          </p:cNvPr>
          <p:cNvSpPr/>
          <p:nvPr/>
        </p:nvSpPr>
        <p:spPr>
          <a:xfrm>
            <a:off x="9248541" y="2147477"/>
            <a:ext cx="1619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360cm³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3A151F-AA22-457E-AA02-928E2AD971CC}"/>
              </a:ext>
            </a:extLst>
          </p:cNvPr>
          <p:cNvSpPr/>
          <p:nvPr/>
        </p:nvSpPr>
        <p:spPr>
          <a:xfrm>
            <a:off x="430219" y="5805700"/>
            <a:ext cx="2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20% of 10 =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D0F238-1110-4900-8170-A069BB1F77D3}"/>
              </a:ext>
            </a:extLst>
          </p:cNvPr>
          <p:cNvSpPr/>
          <p:nvPr/>
        </p:nvSpPr>
        <p:spPr>
          <a:xfrm>
            <a:off x="2536191" y="5805699"/>
            <a:ext cx="850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6A217B-9BB1-4696-AB40-227FFB6657A3}"/>
              </a:ext>
            </a:extLst>
          </p:cNvPr>
          <p:cNvSpPr/>
          <p:nvPr/>
        </p:nvSpPr>
        <p:spPr>
          <a:xfrm>
            <a:off x="3474287" y="5805698"/>
            <a:ext cx="2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 + 2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8DE681-0D6C-4B14-AA73-F0DF3C282D8C}"/>
              </a:ext>
            </a:extLst>
          </p:cNvPr>
          <p:cNvSpPr/>
          <p:nvPr/>
        </p:nvSpPr>
        <p:spPr>
          <a:xfrm>
            <a:off x="4882002" y="5805698"/>
            <a:ext cx="2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 salt pots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10CD0B-B62E-42D1-B8CE-50B2BBD9116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51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Solve ratio problems involving co-ordinates on a simple co-ordinate grid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1530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ED0339-DB27-47B6-9701-A2EA65D32C60}"/>
              </a:ext>
            </a:extLst>
          </p:cNvPr>
          <p:cNvSpPr/>
          <p:nvPr/>
        </p:nvSpPr>
        <p:spPr>
          <a:xfrm>
            <a:off x="103032" y="51516"/>
            <a:ext cx="100228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The dots on the line are equally spaced.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 coordinates of the point A?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BE8939-54C6-4FCB-9F44-E7559515B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54" y="1077218"/>
            <a:ext cx="7729052" cy="547997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E98BFC9-BD7F-4263-B8C9-3F9986AD6069}"/>
              </a:ext>
            </a:extLst>
          </p:cNvPr>
          <p:cNvSpPr/>
          <p:nvPr/>
        </p:nvSpPr>
        <p:spPr>
          <a:xfrm>
            <a:off x="2724642" y="4720473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09059A-AFC6-4F38-B8FA-42C57F4547FC}"/>
              </a:ext>
            </a:extLst>
          </p:cNvPr>
          <p:cNvSpPr/>
          <p:nvPr/>
        </p:nvSpPr>
        <p:spPr>
          <a:xfrm>
            <a:off x="3636459" y="4190948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5F253B-D0E6-4E09-BEDB-0DA342BC85F1}"/>
              </a:ext>
            </a:extLst>
          </p:cNvPr>
          <p:cNvSpPr/>
          <p:nvPr/>
        </p:nvSpPr>
        <p:spPr>
          <a:xfrm>
            <a:off x="2621980" y="6021582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C675BC-5383-4B56-A16B-6417FB94E98A}"/>
              </a:ext>
            </a:extLst>
          </p:cNvPr>
          <p:cNvSpPr/>
          <p:nvPr/>
        </p:nvSpPr>
        <p:spPr>
          <a:xfrm>
            <a:off x="3564239" y="6019240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D8AFB5-9B64-4F02-9A55-B35114D7EC22}"/>
              </a:ext>
            </a:extLst>
          </p:cNvPr>
          <p:cNvCxnSpPr>
            <a:cxnSpLocks/>
          </p:cNvCxnSpPr>
          <p:nvPr/>
        </p:nvCxnSpPr>
        <p:spPr>
          <a:xfrm flipH="1">
            <a:off x="2841674" y="5942124"/>
            <a:ext cx="912324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55CF84D-2758-40D6-8810-9288DC5FC83A}"/>
              </a:ext>
            </a:extLst>
          </p:cNvPr>
          <p:cNvSpPr/>
          <p:nvPr/>
        </p:nvSpPr>
        <p:spPr>
          <a:xfrm>
            <a:off x="3146995" y="5480459"/>
            <a:ext cx="418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32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D21DA3B-6FA6-46D9-832F-F0BC87B59177}"/>
              </a:ext>
            </a:extLst>
          </p:cNvPr>
          <p:cNvSpPr/>
          <p:nvPr/>
        </p:nvSpPr>
        <p:spPr>
          <a:xfrm>
            <a:off x="1793943" y="523889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2E2A934-5716-444A-AA96-C5B805468870}"/>
              </a:ext>
            </a:extLst>
          </p:cNvPr>
          <p:cNvCxnSpPr>
            <a:cxnSpLocks/>
          </p:cNvCxnSpPr>
          <p:nvPr/>
        </p:nvCxnSpPr>
        <p:spPr>
          <a:xfrm flipH="1">
            <a:off x="1917644" y="5944171"/>
            <a:ext cx="912324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B485EFF7-79D5-4EF1-8405-887C56A16C50}"/>
              </a:ext>
            </a:extLst>
          </p:cNvPr>
          <p:cNvSpPr/>
          <p:nvPr/>
        </p:nvSpPr>
        <p:spPr>
          <a:xfrm>
            <a:off x="2222965" y="5482506"/>
            <a:ext cx="418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14DE7C-7D4E-4CEB-AC07-27F03FE94D10}"/>
              </a:ext>
            </a:extLst>
          </p:cNvPr>
          <p:cNvSpPr/>
          <p:nvPr/>
        </p:nvSpPr>
        <p:spPr>
          <a:xfrm>
            <a:off x="1694983" y="6019240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2CDF2B-B259-4D64-B52B-B25D8F743F2F}"/>
              </a:ext>
            </a:extLst>
          </p:cNvPr>
          <p:cNvSpPr/>
          <p:nvPr/>
        </p:nvSpPr>
        <p:spPr>
          <a:xfrm>
            <a:off x="7904035" y="1077218"/>
            <a:ext cx="2510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 (2,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20053EE-1ADF-41C8-AC9C-7431359C3CD2}"/>
              </a:ext>
            </a:extLst>
          </p:cNvPr>
          <p:cNvSpPr/>
          <p:nvPr/>
        </p:nvSpPr>
        <p:spPr>
          <a:xfrm>
            <a:off x="2717325" y="4720473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BD5DC4-9EF1-47CE-9B97-1CD404A13D37}"/>
              </a:ext>
            </a:extLst>
          </p:cNvPr>
          <p:cNvSpPr/>
          <p:nvPr/>
        </p:nvSpPr>
        <p:spPr>
          <a:xfrm>
            <a:off x="438554" y="4601171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898CA26-B764-4ED7-9743-5CFB798590D9}"/>
              </a:ext>
            </a:extLst>
          </p:cNvPr>
          <p:cNvSpPr/>
          <p:nvPr/>
        </p:nvSpPr>
        <p:spPr>
          <a:xfrm>
            <a:off x="3636459" y="4190948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BD1076-3B61-46E1-96C1-129AB55D279A}"/>
              </a:ext>
            </a:extLst>
          </p:cNvPr>
          <p:cNvSpPr/>
          <p:nvPr/>
        </p:nvSpPr>
        <p:spPr>
          <a:xfrm>
            <a:off x="438554" y="4071646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6C0ABCB-AB36-4526-89C3-62497C31F098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894422" y="4264312"/>
            <a:ext cx="4561" cy="567692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EAAC80F-CFB2-4C79-861C-AB3CC2A7A29C}"/>
              </a:ext>
            </a:extLst>
          </p:cNvPr>
          <p:cNvSpPr/>
          <p:nvPr/>
        </p:nvSpPr>
        <p:spPr>
          <a:xfrm>
            <a:off x="970484" y="4333256"/>
            <a:ext cx="418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F498A1C-0BD0-462B-88F3-4FDCFEC735E2}"/>
              </a:ext>
            </a:extLst>
          </p:cNvPr>
          <p:cNvSpPr/>
          <p:nvPr/>
        </p:nvSpPr>
        <p:spPr>
          <a:xfrm>
            <a:off x="1793943" y="5242070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9895CC6-47EB-4875-BAB2-3AD05C04C904}"/>
              </a:ext>
            </a:extLst>
          </p:cNvPr>
          <p:cNvCxnSpPr>
            <a:cxnSpLocks/>
          </p:cNvCxnSpPr>
          <p:nvPr/>
        </p:nvCxnSpPr>
        <p:spPr>
          <a:xfrm flipV="1">
            <a:off x="899458" y="4806331"/>
            <a:ext cx="4561" cy="567692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D8AC649D-E169-4837-A829-6E27DFD4E797}"/>
              </a:ext>
            </a:extLst>
          </p:cNvPr>
          <p:cNvSpPr/>
          <p:nvPr/>
        </p:nvSpPr>
        <p:spPr>
          <a:xfrm>
            <a:off x="970484" y="4862781"/>
            <a:ext cx="418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3CD33F-92B4-411D-96D4-F8721D03A458}"/>
              </a:ext>
            </a:extLst>
          </p:cNvPr>
          <p:cNvSpPr/>
          <p:nvPr/>
        </p:nvSpPr>
        <p:spPr>
          <a:xfrm>
            <a:off x="447762" y="5117518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E06E07A-F298-4018-BD5B-65D202C85728}"/>
              </a:ext>
            </a:extLst>
          </p:cNvPr>
          <p:cNvSpPr/>
          <p:nvPr/>
        </p:nvSpPr>
        <p:spPr>
          <a:xfrm>
            <a:off x="8931523" y="1077218"/>
            <a:ext cx="8988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DC9937-F52A-4549-ABF2-1DA6DD7557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15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7 L -2.29167E-6 0.1631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0.00013 0.2405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-0.00039 0.0886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-0.15807 3.7037E-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-0.23437 -4.81481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-0.08268 -0.0007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1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9" grpId="0"/>
      <p:bldP spid="11" grpId="0"/>
      <p:bldP spid="15" grpId="0" animBg="1"/>
      <p:bldP spid="15" grpId="1" animBg="1"/>
      <p:bldP spid="17" grpId="0"/>
      <p:bldP spid="18" grpId="0"/>
      <p:bldP spid="19" grpId="0"/>
      <p:bldP spid="20" grpId="0" animBg="1"/>
      <p:bldP spid="20" grpId="1" animBg="1"/>
      <p:bldP spid="21" grpId="0"/>
      <p:bldP spid="22" grpId="0" animBg="1"/>
      <p:bldP spid="22" grpId="1" animBg="1"/>
      <p:bldP spid="23" grpId="0"/>
      <p:bldP spid="25" grpId="0"/>
      <p:bldP spid="27" grpId="0" animBg="1"/>
      <p:bldP spid="27" grpId="1" animBg="1"/>
      <p:bldP spid="29" grpId="0"/>
      <p:bldP spid="30" grpId="0"/>
      <p:bldP spid="3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BE8939-54C6-4FCB-9F44-E7559515B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54" y="1077218"/>
            <a:ext cx="7729052" cy="547997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A2CDF2B-B259-4D64-B52B-B25D8F743F2F}"/>
              </a:ext>
            </a:extLst>
          </p:cNvPr>
          <p:cNvSpPr/>
          <p:nvPr/>
        </p:nvSpPr>
        <p:spPr>
          <a:xfrm>
            <a:off x="1992457" y="5319117"/>
            <a:ext cx="85567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(2,</a:t>
            </a:r>
            <a:r>
              <a:rPr lang="en-GB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5F9730-E470-4438-987E-5DAC3C12DA1E}"/>
              </a:ext>
            </a:extLst>
          </p:cNvPr>
          <p:cNvSpPr/>
          <p:nvPr/>
        </p:nvSpPr>
        <p:spPr>
          <a:xfrm>
            <a:off x="3687691" y="3355541"/>
            <a:ext cx="80174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(8,</a:t>
            </a:r>
            <a:r>
              <a:rPr lang="en-GB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74F3B1-1717-43C8-BD36-D93E59D30D00}"/>
              </a:ext>
            </a:extLst>
          </p:cNvPr>
          <p:cNvSpPr/>
          <p:nvPr/>
        </p:nvSpPr>
        <p:spPr>
          <a:xfrm>
            <a:off x="103032" y="51516"/>
            <a:ext cx="118263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Megan says, 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'The point B has coordinates (11,5).' 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the graph to explain why she cannot be correct.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1F1152B-9F16-4B56-87CA-2B2C3676C515}"/>
              </a:ext>
            </a:extLst>
          </p:cNvPr>
          <p:cNvSpPr/>
          <p:nvPr/>
        </p:nvSpPr>
        <p:spPr>
          <a:xfrm>
            <a:off x="4363752" y="2787803"/>
            <a:ext cx="103270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(10,</a:t>
            </a:r>
            <a:r>
              <a:rPr lang="en-GB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819963E-9B8A-400D-8A97-870F0438FB7C}"/>
              </a:ext>
            </a:extLst>
          </p:cNvPr>
          <p:cNvSpPr/>
          <p:nvPr/>
        </p:nvSpPr>
        <p:spPr>
          <a:xfrm>
            <a:off x="6343247" y="2884707"/>
            <a:ext cx="1154973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(12,</a:t>
            </a:r>
            <a:r>
              <a:rPr lang="en-GB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81AB3DC-635D-49C2-AE06-D2BA4579F232}"/>
              </a:ext>
            </a:extLst>
          </p:cNvPr>
          <p:cNvSpPr/>
          <p:nvPr/>
        </p:nvSpPr>
        <p:spPr>
          <a:xfrm>
            <a:off x="7732541" y="1225023"/>
            <a:ext cx="419686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co-ordinates of point B are (12,</a:t>
            </a:r>
            <a:r>
              <a:rPr lang="en-GB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6).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C844370-84BA-4DBF-A672-8C4A9AAE1053}"/>
              </a:ext>
            </a:extLst>
          </p:cNvPr>
          <p:cNvSpPr/>
          <p:nvPr/>
        </p:nvSpPr>
        <p:spPr>
          <a:xfrm>
            <a:off x="7732541" y="2101386"/>
            <a:ext cx="4196862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co-ordinates are increasing by 2 each time from an even number and 11 is an odd number.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64FCAC4-AFEA-4907-9ECE-CDFC2FB4AA4A}"/>
              </a:ext>
            </a:extLst>
          </p:cNvPr>
          <p:cNvSpPr/>
          <p:nvPr/>
        </p:nvSpPr>
        <p:spPr>
          <a:xfrm>
            <a:off x="7788127" y="3735341"/>
            <a:ext cx="4196862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co-ordinates are increasing by 1 each time and point B is the 6</a:t>
            </a:r>
            <a:r>
              <a:rPr lang="en-GB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not the 5</a:t>
            </a:r>
            <a:r>
              <a:rPr lang="en-GB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point.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31C0A8-7368-4E1B-8330-671C9E09BB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77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6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4D5949E-6D33-4B23-958D-C12EC0C20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57" y="960769"/>
            <a:ext cx="10018849" cy="545050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D3C3D0-A43A-4BDA-9AD4-23FD52CC7038}"/>
              </a:ext>
            </a:extLst>
          </p:cNvPr>
          <p:cNvSpPr/>
          <p:nvPr/>
        </p:nvSpPr>
        <p:spPr>
          <a:xfrm>
            <a:off x="103032" y="51516"/>
            <a:ext cx="89111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this diagram R is an equal distance from P and Q.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9E74A-B17E-41CA-812E-994FE31A8D3A}"/>
              </a:ext>
            </a:extLst>
          </p:cNvPr>
          <p:cNvSpPr/>
          <p:nvPr/>
        </p:nvSpPr>
        <p:spPr>
          <a:xfrm>
            <a:off x="3807133" y="584775"/>
            <a:ext cx="5472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 R?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66AA8C-6FEC-4DF5-8A4E-46F07EDCFABC}"/>
              </a:ext>
            </a:extLst>
          </p:cNvPr>
          <p:cNvSpPr/>
          <p:nvPr/>
        </p:nvSpPr>
        <p:spPr>
          <a:xfrm>
            <a:off x="7553739" y="1590261"/>
            <a:ext cx="1736035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5673E93-6453-45ED-A0D0-362607B63BDC}"/>
              </a:ext>
            </a:extLst>
          </p:cNvPr>
          <p:cNvSpPr/>
          <p:nvPr/>
        </p:nvSpPr>
        <p:spPr>
          <a:xfrm>
            <a:off x="4932205" y="4050271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AABAD21-FE39-4AFE-8015-D9BB73D51689}"/>
              </a:ext>
            </a:extLst>
          </p:cNvPr>
          <p:cNvSpPr/>
          <p:nvPr/>
        </p:nvSpPr>
        <p:spPr>
          <a:xfrm>
            <a:off x="4907085" y="4050271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96239F-FDDB-4006-9126-205B7C1A3394}"/>
              </a:ext>
            </a:extLst>
          </p:cNvPr>
          <p:cNvCxnSpPr>
            <a:cxnSpLocks/>
          </p:cNvCxnSpPr>
          <p:nvPr/>
        </p:nvCxnSpPr>
        <p:spPr>
          <a:xfrm flipH="1">
            <a:off x="1313235" y="5826605"/>
            <a:ext cx="3740284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372997-418D-45BE-8CC5-BDA97033025E}"/>
              </a:ext>
            </a:extLst>
          </p:cNvPr>
          <p:cNvCxnSpPr>
            <a:cxnSpLocks/>
          </p:cNvCxnSpPr>
          <p:nvPr/>
        </p:nvCxnSpPr>
        <p:spPr>
          <a:xfrm flipH="1">
            <a:off x="5053519" y="5828629"/>
            <a:ext cx="3740284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D8D6649-36CE-415C-B2C7-40202B7B907A}"/>
              </a:ext>
            </a:extLst>
          </p:cNvPr>
          <p:cNvSpPr/>
          <p:nvPr/>
        </p:nvSpPr>
        <p:spPr>
          <a:xfrm>
            <a:off x="2839804" y="5303385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5292F-9E1C-447B-B9F1-F2A3C010CF14}"/>
              </a:ext>
            </a:extLst>
          </p:cNvPr>
          <p:cNvSpPr/>
          <p:nvPr/>
        </p:nvSpPr>
        <p:spPr>
          <a:xfrm>
            <a:off x="6617225" y="5303385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E6F586-CF74-4506-B883-5E450199A5B7}"/>
              </a:ext>
            </a:extLst>
          </p:cNvPr>
          <p:cNvSpPr/>
          <p:nvPr/>
        </p:nvSpPr>
        <p:spPr>
          <a:xfrm>
            <a:off x="4715603" y="5944015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6E77CB-A11C-4FCF-9401-D82C3530BFCE}"/>
              </a:ext>
            </a:extLst>
          </p:cNvPr>
          <p:cNvSpPr/>
          <p:nvPr/>
        </p:nvSpPr>
        <p:spPr>
          <a:xfrm>
            <a:off x="7280038" y="1474876"/>
            <a:ext cx="2510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R: (50,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306A3D5-C779-4F78-9C3B-3F8D4DDF5DB3}"/>
              </a:ext>
            </a:extLst>
          </p:cNvPr>
          <p:cNvCxnSpPr>
            <a:cxnSpLocks/>
          </p:cNvCxnSpPr>
          <p:nvPr/>
        </p:nvCxnSpPr>
        <p:spPr>
          <a:xfrm flipV="1">
            <a:off x="1313058" y="4161802"/>
            <a:ext cx="0" cy="1664803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EF5F081-FEAD-4511-8DFE-9E7040ED7FAD}"/>
              </a:ext>
            </a:extLst>
          </p:cNvPr>
          <p:cNvCxnSpPr>
            <a:cxnSpLocks/>
          </p:cNvCxnSpPr>
          <p:nvPr/>
        </p:nvCxnSpPr>
        <p:spPr>
          <a:xfrm flipV="1">
            <a:off x="1313058" y="2496999"/>
            <a:ext cx="0" cy="1664803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3CBE3301-ABE2-4CC0-9D9E-53E71A294BD1}"/>
              </a:ext>
            </a:extLst>
          </p:cNvPr>
          <p:cNvSpPr/>
          <p:nvPr/>
        </p:nvSpPr>
        <p:spPr>
          <a:xfrm>
            <a:off x="1321605" y="4751520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136B3E-7195-4656-8254-9CD71E4C797D}"/>
              </a:ext>
            </a:extLst>
          </p:cNvPr>
          <p:cNvSpPr/>
          <p:nvPr/>
        </p:nvSpPr>
        <p:spPr>
          <a:xfrm>
            <a:off x="1321604" y="3067790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BC0CE-3473-45CA-8639-CF0F1C6FC397}"/>
              </a:ext>
            </a:extLst>
          </p:cNvPr>
          <p:cNvSpPr/>
          <p:nvPr/>
        </p:nvSpPr>
        <p:spPr>
          <a:xfrm>
            <a:off x="549391" y="3890812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CB3F99-D706-45F2-A540-22AE43E22D84}"/>
              </a:ext>
            </a:extLst>
          </p:cNvPr>
          <p:cNvSpPr/>
          <p:nvPr/>
        </p:nvSpPr>
        <p:spPr>
          <a:xfrm>
            <a:off x="8465677" y="1472746"/>
            <a:ext cx="13613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E8794-5650-4E2B-97AA-4FBAE1069CE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59891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0.00039 0.242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-0.3056 0.0023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86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14" grpId="0"/>
      <p:bldP spid="15" grpId="0"/>
      <p:bldP spid="16" grpId="0"/>
      <p:bldP spid="17" grpId="0"/>
      <p:bldP spid="22" grpId="0"/>
      <p:bldP spid="23" grpId="0"/>
      <p:bldP spid="24" grpId="0"/>
      <p:bldP spid="2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99A20_files/image001.jpg">
            <a:extLst>
              <a:ext uri="{FF2B5EF4-FFF2-40B4-BE49-F238E27FC236}">
                <a16:creationId xmlns:a16="http://schemas.microsoft.com/office/drawing/2014/main" id="{339D93B4-1BB6-4548-8C9A-E71DE529587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4" y="445824"/>
            <a:ext cx="7617326" cy="59663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97EDE1-49A5-4903-8D24-D08B8B799058}"/>
              </a:ext>
            </a:extLst>
          </p:cNvPr>
          <p:cNvSpPr/>
          <p:nvPr/>
        </p:nvSpPr>
        <p:spPr>
          <a:xfrm>
            <a:off x="7738250" y="103032"/>
            <a:ext cx="373813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points A, B and C are equally spaced. What are the co-ordinates of point B?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Point D is directly below point C. What are the co-ordinates of the point D?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C7F39C-754F-43C0-9672-0702A90FFE85}"/>
              </a:ext>
            </a:extLst>
          </p:cNvPr>
          <p:cNvSpPr/>
          <p:nvPr/>
        </p:nvSpPr>
        <p:spPr>
          <a:xfrm>
            <a:off x="6239603" y="6119788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D0C472-885D-4ADF-80EB-8A1DD4B2FDD7}"/>
              </a:ext>
            </a:extLst>
          </p:cNvPr>
          <p:cNvSpPr/>
          <p:nvPr/>
        </p:nvSpPr>
        <p:spPr>
          <a:xfrm>
            <a:off x="101874" y="4418563"/>
            <a:ext cx="6043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5466DD-B69B-4E69-9442-517B98CEB4E7}"/>
              </a:ext>
            </a:extLst>
          </p:cNvPr>
          <p:cNvSpPr/>
          <p:nvPr/>
        </p:nvSpPr>
        <p:spPr>
          <a:xfrm>
            <a:off x="124904" y="1575039"/>
            <a:ext cx="6043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D4B3CE5-EB3D-4894-954B-F70915A1AE88}"/>
              </a:ext>
            </a:extLst>
          </p:cNvPr>
          <p:cNvCxnSpPr/>
          <p:nvPr/>
        </p:nvCxnSpPr>
        <p:spPr>
          <a:xfrm flipH="1">
            <a:off x="706187" y="1847418"/>
            <a:ext cx="5975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C44BF1-A68C-493D-83B3-95587BEEBCF1}"/>
              </a:ext>
            </a:extLst>
          </p:cNvPr>
          <p:cNvCxnSpPr>
            <a:cxnSpLocks/>
          </p:cNvCxnSpPr>
          <p:nvPr/>
        </p:nvCxnSpPr>
        <p:spPr>
          <a:xfrm flipH="1">
            <a:off x="3663859" y="3299790"/>
            <a:ext cx="1" cy="2772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2DB0428-408A-48F8-A4A5-789CFA4CA6E5}"/>
              </a:ext>
            </a:extLst>
          </p:cNvPr>
          <p:cNvSpPr/>
          <p:nvPr/>
        </p:nvSpPr>
        <p:spPr>
          <a:xfrm>
            <a:off x="3407950" y="6119788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F43450-07C5-492A-9E51-6DE4A2326849}"/>
              </a:ext>
            </a:extLst>
          </p:cNvPr>
          <p:cNvSpPr/>
          <p:nvPr/>
        </p:nvSpPr>
        <p:spPr>
          <a:xfrm>
            <a:off x="7738250" y="2159814"/>
            <a:ext cx="1805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 (5,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5FA9D2F-26A8-46B0-877C-22EDC524FC37}"/>
              </a:ext>
            </a:extLst>
          </p:cNvPr>
          <p:cNvCxnSpPr>
            <a:cxnSpLocks/>
          </p:cNvCxnSpPr>
          <p:nvPr/>
        </p:nvCxnSpPr>
        <p:spPr>
          <a:xfrm flipH="1">
            <a:off x="715617" y="3299790"/>
            <a:ext cx="29482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733E19E-7F73-4D7A-8D8A-DCDA1AB4C60E}"/>
              </a:ext>
            </a:extLst>
          </p:cNvPr>
          <p:cNvSpPr/>
          <p:nvPr/>
        </p:nvSpPr>
        <p:spPr>
          <a:xfrm>
            <a:off x="132864" y="3009725"/>
            <a:ext cx="6043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90D572-CA7B-4E40-84CA-3EED2A79CFD3}"/>
              </a:ext>
            </a:extLst>
          </p:cNvPr>
          <p:cNvSpPr/>
          <p:nvPr/>
        </p:nvSpPr>
        <p:spPr>
          <a:xfrm>
            <a:off x="8736929" y="2159814"/>
            <a:ext cx="8857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BD1635-CDB4-430D-B969-4F9EE80E3E83}"/>
              </a:ext>
            </a:extLst>
          </p:cNvPr>
          <p:cNvSpPr/>
          <p:nvPr/>
        </p:nvSpPr>
        <p:spPr>
          <a:xfrm>
            <a:off x="7738249" y="5564587"/>
            <a:ext cx="34595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D: (10, 0)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754E90-65B9-41EC-BF92-0B3FCEE3136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03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3" grpId="0"/>
      <p:bldP spid="14" grpId="0"/>
      <p:bldP spid="18" grpId="0"/>
      <p:bldP spid="19" grpId="0"/>
      <p:bldP spid="2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2B24_files/image001.jpg">
            <a:extLst>
              <a:ext uri="{FF2B5EF4-FFF2-40B4-BE49-F238E27FC236}">
                <a16:creationId xmlns:a16="http://schemas.microsoft.com/office/drawing/2014/main" id="{0ED8BEAE-85B1-498D-9753-B756535C37F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67" y="464178"/>
            <a:ext cx="9106871" cy="4972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546E19-3289-473E-A0A4-1EE998B5AF09}"/>
              </a:ext>
            </a:extLst>
          </p:cNvPr>
          <p:cNvSpPr/>
          <p:nvPr/>
        </p:nvSpPr>
        <p:spPr>
          <a:xfrm>
            <a:off x="103032" y="51516"/>
            <a:ext cx="57852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line on coordinate axes.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B8F98F-A4A6-44AB-B17D-5D46A58AA86D}"/>
              </a:ext>
            </a:extLst>
          </p:cNvPr>
          <p:cNvSpPr/>
          <p:nvPr/>
        </p:nvSpPr>
        <p:spPr>
          <a:xfrm>
            <a:off x="103032" y="5236824"/>
            <a:ext cx="7877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Points O, P, Q and R are equally spaced.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coordinates of P are (25,12).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 R?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3F8C13-6018-4564-B26C-890D123EE0A0}"/>
              </a:ext>
            </a:extLst>
          </p:cNvPr>
          <p:cNvCxnSpPr>
            <a:cxnSpLocks/>
          </p:cNvCxnSpPr>
          <p:nvPr/>
        </p:nvCxnSpPr>
        <p:spPr>
          <a:xfrm flipH="1">
            <a:off x="3187610" y="3737940"/>
            <a:ext cx="1" cy="900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F2439F1-B26D-48B0-A3F5-DEAAF7748B2F}"/>
              </a:ext>
            </a:extLst>
          </p:cNvPr>
          <p:cNvSpPr/>
          <p:nvPr/>
        </p:nvSpPr>
        <p:spPr>
          <a:xfrm>
            <a:off x="2809462" y="4638675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5A89705-3EED-4006-8C4E-B47823677440}"/>
              </a:ext>
            </a:extLst>
          </p:cNvPr>
          <p:cNvCxnSpPr>
            <a:cxnSpLocks/>
          </p:cNvCxnSpPr>
          <p:nvPr/>
        </p:nvCxnSpPr>
        <p:spPr>
          <a:xfrm flipH="1">
            <a:off x="1085850" y="3732555"/>
            <a:ext cx="2101760" cy="53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E0F559-D347-47ED-9C58-912453D42A41}"/>
              </a:ext>
            </a:extLst>
          </p:cNvPr>
          <p:cNvSpPr/>
          <p:nvPr/>
        </p:nvSpPr>
        <p:spPr>
          <a:xfrm>
            <a:off x="380517" y="3440167"/>
            <a:ext cx="705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3FAC557-5EB6-42EF-A62B-318C33C6929B}"/>
              </a:ext>
            </a:extLst>
          </p:cNvPr>
          <p:cNvCxnSpPr>
            <a:cxnSpLocks/>
          </p:cNvCxnSpPr>
          <p:nvPr/>
        </p:nvCxnSpPr>
        <p:spPr>
          <a:xfrm flipH="1">
            <a:off x="5309132" y="2793845"/>
            <a:ext cx="1" cy="1844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066C7A0-42F2-444F-9B48-17A47CF6E434}"/>
              </a:ext>
            </a:extLst>
          </p:cNvPr>
          <p:cNvSpPr/>
          <p:nvPr/>
        </p:nvSpPr>
        <p:spPr>
          <a:xfrm>
            <a:off x="4964148" y="4643412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AF33B4-D034-4AC2-B3E3-0BF2FDA872FE}"/>
              </a:ext>
            </a:extLst>
          </p:cNvPr>
          <p:cNvCxnSpPr>
            <a:cxnSpLocks/>
          </p:cNvCxnSpPr>
          <p:nvPr/>
        </p:nvCxnSpPr>
        <p:spPr>
          <a:xfrm flipH="1">
            <a:off x="1097569" y="2792644"/>
            <a:ext cx="4211564" cy="4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119AAE3-B4AC-4C43-AC4B-A04542CDF036}"/>
              </a:ext>
            </a:extLst>
          </p:cNvPr>
          <p:cNvSpPr/>
          <p:nvPr/>
        </p:nvSpPr>
        <p:spPr>
          <a:xfrm>
            <a:off x="392237" y="2491335"/>
            <a:ext cx="705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DE1D4-FADB-4946-9BF6-50E8247B16AF}"/>
              </a:ext>
            </a:extLst>
          </p:cNvPr>
          <p:cNvCxnSpPr>
            <a:cxnSpLocks/>
          </p:cNvCxnSpPr>
          <p:nvPr/>
        </p:nvCxnSpPr>
        <p:spPr>
          <a:xfrm flipH="1">
            <a:off x="7430654" y="1870229"/>
            <a:ext cx="2" cy="2747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BA082BB-0DAE-4F7A-85E4-A16A9F4CB272}"/>
              </a:ext>
            </a:extLst>
          </p:cNvPr>
          <p:cNvSpPr/>
          <p:nvPr/>
        </p:nvSpPr>
        <p:spPr>
          <a:xfrm>
            <a:off x="7085670" y="4643922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AE362E-788F-4FE7-A3EC-4DCB73D65D30}"/>
              </a:ext>
            </a:extLst>
          </p:cNvPr>
          <p:cNvSpPr/>
          <p:nvPr/>
        </p:nvSpPr>
        <p:spPr>
          <a:xfrm>
            <a:off x="6062460" y="6024267"/>
            <a:ext cx="225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R: (75,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2BA6A32-467F-4ADF-A0B5-F6EDAC6FA8BF}"/>
              </a:ext>
            </a:extLst>
          </p:cNvPr>
          <p:cNvCxnSpPr>
            <a:cxnSpLocks/>
          </p:cNvCxnSpPr>
          <p:nvPr/>
        </p:nvCxnSpPr>
        <p:spPr>
          <a:xfrm flipH="1">
            <a:off x="1083100" y="1859239"/>
            <a:ext cx="6343644" cy="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5662678-4D3B-4D8D-B31D-76A2D9AC4617}"/>
              </a:ext>
            </a:extLst>
          </p:cNvPr>
          <p:cNvSpPr/>
          <p:nvPr/>
        </p:nvSpPr>
        <p:spPr>
          <a:xfrm>
            <a:off x="377768" y="1553335"/>
            <a:ext cx="705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ECC5B16-EB49-4031-A876-0D50BF39F343}"/>
              </a:ext>
            </a:extLst>
          </p:cNvPr>
          <p:cNvSpPr/>
          <p:nvPr/>
        </p:nvSpPr>
        <p:spPr>
          <a:xfrm>
            <a:off x="7235421" y="6021654"/>
            <a:ext cx="11279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84A1C1-4DD2-4819-ABC6-B381E347AF0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47715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5" grpId="0"/>
      <p:bldP spid="19" grpId="0"/>
      <p:bldP spid="21" grpId="0"/>
      <p:bldP spid="23" grpId="0"/>
      <p:bldP spid="2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01A20_files/image001.jpg">
            <a:extLst>
              <a:ext uri="{FF2B5EF4-FFF2-40B4-BE49-F238E27FC236}">
                <a16:creationId xmlns:a16="http://schemas.microsoft.com/office/drawing/2014/main" id="{4314911B-D463-414B-AE49-631D4BD5835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10" y="152233"/>
            <a:ext cx="5570805" cy="652253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622469D6-3622-4DA8-B544-10D54C24A9F5}"/>
              </a:ext>
            </a:extLst>
          </p:cNvPr>
          <p:cNvSpPr/>
          <p:nvPr/>
        </p:nvSpPr>
        <p:spPr>
          <a:xfrm>
            <a:off x="1907354" y="2783513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C79A93-672E-470F-AE13-BA51366BEE19}"/>
              </a:ext>
            </a:extLst>
          </p:cNvPr>
          <p:cNvSpPr/>
          <p:nvPr/>
        </p:nvSpPr>
        <p:spPr>
          <a:xfrm>
            <a:off x="4275888" y="103032"/>
            <a:ext cx="79161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 is the point (10, 60). B is the point (20, 20). M is the midpoint of line AB.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coordinates of M.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 is on the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-axis, directly below B.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coordinates of C.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888FFEC-1163-4CDD-9BF7-0EA5EAD6F094}"/>
              </a:ext>
            </a:extLst>
          </p:cNvPr>
          <p:cNvSpPr/>
          <p:nvPr/>
        </p:nvSpPr>
        <p:spPr>
          <a:xfrm>
            <a:off x="1507647" y="1074403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0CE0B99-7766-4A6A-972A-608C682C96F6}"/>
              </a:ext>
            </a:extLst>
          </p:cNvPr>
          <p:cNvSpPr/>
          <p:nvPr/>
        </p:nvSpPr>
        <p:spPr>
          <a:xfrm>
            <a:off x="1218816" y="6303346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B98ABC8-68D8-412F-9461-E700800AD40E}"/>
              </a:ext>
            </a:extLst>
          </p:cNvPr>
          <p:cNvSpPr/>
          <p:nvPr/>
        </p:nvSpPr>
        <p:spPr>
          <a:xfrm>
            <a:off x="2306937" y="4490433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E387913-AC83-4DCE-AD26-F016707E4E9B}"/>
              </a:ext>
            </a:extLst>
          </p:cNvPr>
          <p:cNvSpPr/>
          <p:nvPr/>
        </p:nvSpPr>
        <p:spPr>
          <a:xfrm>
            <a:off x="2113422" y="6304836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C906B52-6B28-4961-8EAF-B23FA7904F70}"/>
              </a:ext>
            </a:extLst>
          </p:cNvPr>
          <p:cNvCxnSpPr>
            <a:cxnSpLocks/>
          </p:cNvCxnSpPr>
          <p:nvPr/>
        </p:nvCxnSpPr>
        <p:spPr>
          <a:xfrm flipH="1" flipV="1">
            <a:off x="1595395" y="6216410"/>
            <a:ext cx="398330" cy="2047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9D14EC78-A775-47E7-979D-5627016BB74B}"/>
              </a:ext>
            </a:extLst>
          </p:cNvPr>
          <p:cNvSpPr/>
          <p:nvPr/>
        </p:nvSpPr>
        <p:spPr>
          <a:xfrm>
            <a:off x="1660703" y="5910680"/>
            <a:ext cx="418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C9607EF-8DD1-4433-A4DE-61DEACE55D9B}"/>
              </a:ext>
            </a:extLst>
          </p:cNvPr>
          <p:cNvCxnSpPr>
            <a:cxnSpLocks/>
          </p:cNvCxnSpPr>
          <p:nvPr/>
        </p:nvCxnSpPr>
        <p:spPr>
          <a:xfrm flipH="1" flipV="1">
            <a:off x="1983883" y="6218457"/>
            <a:ext cx="398330" cy="2047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7DFD1B5-9B08-4753-B40E-456A8E82925E}"/>
              </a:ext>
            </a:extLst>
          </p:cNvPr>
          <p:cNvSpPr/>
          <p:nvPr/>
        </p:nvSpPr>
        <p:spPr>
          <a:xfrm>
            <a:off x="2049191" y="5918120"/>
            <a:ext cx="418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GB" sz="24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7457B44-00F7-4A7E-A9B7-3E8D8013062B}"/>
              </a:ext>
            </a:extLst>
          </p:cNvPr>
          <p:cNvSpPr/>
          <p:nvPr/>
        </p:nvSpPr>
        <p:spPr>
          <a:xfrm>
            <a:off x="1671534" y="6312159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350CD79-ED0B-4D99-891A-393F90E02080}"/>
              </a:ext>
            </a:extLst>
          </p:cNvPr>
          <p:cNvSpPr/>
          <p:nvPr/>
        </p:nvSpPr>
        <p:spPr>
          <a:xfrm>
            <a:off x="5693541" y="1629859"/>
            <a:ext cx="2510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M: (15, 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D8CCFEC-D265-4701-9398-1E574568EB9A}"/>
              </a:ext>
            </a:extLst>
          </p:cNvPr>
          <p:cNvSpPr/>
          <p:nvPr/>
        </p:nvSpPr>
        <p:spPr>
          <a:xfrm>
            <a:off x="1507646" y="1070439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2F6358D-831C-4909-B072-C6284BED63E5}"/>
              </a:ext>
            </a:extLst>
          </p:cNvPr>
          <p:cNvSpPr/>
          <p:nvPr/>
        </p:nvSpPr>
        <p:spPr>
          <a:xfrm>
            <a:off x="200646" y="935493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4AB1654-3BF8-42B3-BF81-6A14956A8716}"/>
              </a:ext>
            </a:extLst>
          </p:cNvPr>
          <p:cNvSpPr/>
          <p:nvPr/>
        </p:nvSpPr>
        <p:spPr>
          <a:xfrm>
            <a:off x="2306937" y="4490433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5167376-6541-4A4B-B4AC-2E3957A260EB}"/>
              </a:ext>
            </a:extLst>
          </p:cNvPr>
          <p:cNvSpPr/>
          <p:nvPr/>
        </p:nvSpPr>
        <p:spPr>
          <a:xfrm>
            <a:off x="200645" y="4335679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7DA3133-3A81-4360-BA9C-1384C6C27D1F}"/>
              </a:ext>
            </a:extLst>
          </p:cNvPr>
          <p:cNvSpPr/>
          <p:nvPr/>
        </p:nvSpPr>
        <p:spPr>
          <a:xfrm>
            <a:off x="1913366" y="2783513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9AEF2AE-AA9D-45A9-98BC-E0010BB0CDF3}"/>
              </a:ext>
            </a:extLst>
          </p:cNvPr>
          <p:cNvCxnSpPr>
            <a:cxnSpLocks/>
          </p:cNvCxnSpPr>
          <p:nvPr/>
        </p:nvCxnSpPr>
        <p:spPr>
          <a:xfrm flipV="1">
            <a:off x="847203" y="2866379"/>
            <a:ext cx="0" cy="1695296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DEBDD854-B2A9-4925-A5FF-36F9C8C24A59}"/>
              </a:ext>
            </a:extLst>
          </p:cNvPr>
          <p:cNvSpPr/>
          <p:nvPr/>
        </p:nvSpPr>
        <p:spPr>
          <a:xfrm>
            <a:off x="822046" y="3523932"/>
            <a:ext cx="662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3CFC547-4882-4960-8776-68B05B5D9EB7}"/>
              </a:ext>
            </a:extLst>
          </p:cNvPr>
          <p:cNvCxnSpPr>
            <a:cxnSpLocks/>
          </p:cNvCxnSpPr>
          <p:nvPr/>
        </p:nvCxnSpPr>
        <p:spPr>
          <a:xfrm flipV="1">
            <a:off x="847203" y="1159016"/>
            <a:ext cx="0" cy="1695296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02DD8171-1581-4402-B4EC-4DD86A47237C}"/>
              </a:ext>
            </a:extLst>
          </p:cNvPr>
          <p:cNvSpPr/>
          <p:nvPr/>
        </p:nvSpPr>
        <p:spPr>
          <a:xfrm>
            <a:off x="822046" y="1816569"/>
            <a:ext cx="662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5765D54-A73E-412F-9509-D62B344A6F23}"/>
              </a:ext>
            </a:extLst>
          </p:cNvPr>
          <p:cNvSpPr/>
          <p:nvPr/>
        </p:nvSpPr>
        <p:spPr>
          <a:xfrm>
            <a:off x="201474" y="2623391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885F31E-3066-4364-889A-F05624D8D3CE}"/>
              </a:ext>
            </a:extLst>
          </p:cNvPr>
          <p:cNvSpPr/>
          <p:nvPr/>
        </p:nvSpPr>
        <p:spPr>
          <a:xfrm>
            <a:off x="6986980" y="1629859"/>
            <a:ext cx="1344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B0CF14D-84A6-4C3E-8653-21E9D148B36C}"/>
              </a:ext>
            </a:extLst>
          </p:cNvPr>
          <p:cNvSpPr/>
          <p:nvPr/>
        </p:nvSpPr>
        <p:spPr>
          <a:xfrm>
            <a:off x="5693541" y="3707161"/>
            <a:ext cx="2510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C: (20,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3C6A165-3B35-42B9-A818-4B3943A25FE2}"/>
              </a:ext>
            </a:extLst>
          </p:cNvPr>
          <p:cNvSpPr/>
          <p:nvPr/>
        </p:nvSpPr>
        <p:spPr>
          <a:xfrm>
            <a:off x="6860042" y="3707161"/>
            <a:ext cx="1344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7602D17-6587-4505-8D63-7560F2DC907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56562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L 0.00065 0.7439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0.00013 0.2458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85185E-6 L 0.00078 0.4925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7 L -0.06719 3.7037E-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-0.13307 -0.00023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54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-0.10026 -0.00023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34" grpId="0" animBg="1"/>
      <p:bldP spid="34" grpId="1" animBg="1"/>
      <p:bldP spid="35" grpId="0"/>
      <p:bldP spid="36" grpId="0" animBg="1"/>
      <p:bldP spid="36" grpId="1" animBg="1"/>
      <p:bldP spid="37" grpId="0"/>
      <p:bldP spid="41" grpId="0"/>
      <p:bldP spid="44" grpId="0"/>
      <p:bldP spid="46" grpId="0"/>
      <p:bldP spid="47" grpId="0"/>
      <p:bldP spid="48" grpId="0" animBg="1"/>
      <p:bldP spid="48" grpId="1" animBg="1"/>
      <p:bldP spid="49" grpId="0"/>
      <p:bldP spid="52" grpId="0" animBg="1"/>
      <p:bldP spid="52" grpId="1" animBg="1"/>
      <p:bldP spid="53" grpId="0"/>
      <p:bldP spid="54" grpId="0" animBg="1"/>
      <p:bldP spid="54" grpId="1" animBg="1"/>
      <p:bldP spid="57" grpId="0"/>
      <p:bldP spid="61" grpId="0"/>
      <p:bldP spid="62" grpId="0"/>
      <p:bldP spid="63" grpId="0"/>
      <p:bldP spid="64" grpId="0"/>
      <p:bldP spid="65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1A23_files/image001.jpg">
            <a:extLst>
              <a:ext uri="{FF2B5EF4-FFF2-40B4-BE49-F238E27FC236}">
                <a16:creationId xmlns:a16="http://schemas.microsoft.com/office/drawing/2014/main" id="{33070930-4023-425E-8CE8-C190C91FCD1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8" y="168849"/>
            <a:ext cx="5893432" cy="65203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DE60D3F-2649-4AAA-92AD-E2C448281B26}"/>
              </a:ext>
            </a:extLst>
          </p:cNvPr>
          <p:cNvSpPr/>
          <p:nvPr/>
        </p:nvSpPr>
        <p:spPr>
          <a:xfrm>
            <a:off x="5844209" y="67014"/>
            <a:ext cx="63477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 and B are joined by a straight line on coordinate axes.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dots on the line are equally spaced.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 C?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1F3EE3-0DFC-44A6-9131-26DA973590D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3148336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1A23_files/image001.jpg">
            <a:extLst>
              <a:ext uri="{FF2B5EF4-FFF2-40B4-BE49-F238E27FC236}">
                <a16:creationId xmlns:a16="http://schemas.microsoft.com/office/drawing/2014/main" id="{33070930-4023-425E-8CE8-C190C91FCD1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8" y="168849"/>
            <a:ext cx="11989432" cy="65203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D5D736A-F0B6-446F-BB82-2B6067B6D712}"/>
              </a:ext>
            </a:extLst>
          </p:cNvPr>
          <p:cNvCxnSpPr>
            <a:cxnSpLocks/>
          </p:cNvCxnSpPr>
          <p:nvPr/>
        </p:nvCxnSpPr>
        <p:spPr>
          <a:xfrm flipH="1">
            <a:off x="4675449" y="4512855"/>
            <a:ext cx="1" cy="1768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803DC8C-2B82-4F7C-B350-A71EAEEE6D81}"/>
              </a:ext>
            </a:extLst>
          </p:cNvPr>
          <p:cNvSpPr/>
          <p:nvPr/>
        </p:nvSpPr>
        <p:spPr>
          <a:xfrm>
            <a:off x="4297300" y="6295907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CEB3EB-4A96-4D8F-AFFB-C298FB2E9F92}"/>
              </a:ext>
            </a:extLst>
          </p:cNvPr>
          <p:cNvCxnSpPr>
            <a:cxnSpLocks/>
          </p:cNvCxnSpPr>
          <p:nvPr/>
        </p:nvCxnSpPr>
        <p:spPr>
          <a:xfrm>
            <a:off x="9012395" y="961160"/>
            <a:ext cx="0" cy="5320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8A65C68-D5B2-48EF-B5A2-D45DE1856BE8}"/>
              </a:ext>
            </a:extLst>
          </p:cNvPr>
          <p:cNvSpPr/>
          <p:nvPr/>
        </p:nvSpPr>
        <p:spPr>
          <a:xfrm>
            <a:off x="8634243" y="6293323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8F79BD-7F5C-4A6D-909C-5EF5EE3B2A30}"/>
              </a:ext>
            </a:extLst>
          </p:cNvPr>
          <p:cNvSpPr/>
          <p:nvPr/>
        </p:nvSpPr>
        <p:spPr>
          <a:xfrm>
            <a:off x="6512516" y="6276446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A33C220-7AA0-4C40-9D2F-A12B35FE6C44}"/>
              </a:ext>
            </a:extLst>
          </p:cNvPr>
          <p:cNvCxnSpPr>
            <a:cxnSpLocks/>
          </p:cNvCxnSpPr>
          <p:nvPr/>
        </p:nvCxnSpPr>
        <p:spPr>
          <a:xfrm>
            <a:off x="7917886" y="1852686"/>
            <a:ext cx="0" cy="4472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32545AD-34D1-4D60-8A84-E746EFD3A137}"/>
              </a:ext>
            </a:extLst>
          </p:cNvPr>
          <p:cNvCxnSpPr>
            <a:cxnSpLocks/>
          </p:cNvCxnSpPr>
          <p:nvPr/>
        </p:nvCxnSpPr>
        <p:spPr>
          <a:xfrm>
            <a:off x="6843922" y="2765797"/>
            <a:ext cx="0" cy="35350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83F6E6-54ED-4CDA-A365-F92EE0EB52F4}"/>
              </a:ext>
            </a:extLst>
          </p:cNvPr>
          <p:cNvCxnSpPr>
            <a:cxnSpLocks/>
          </p:cNvCxnSpPr>
          <p:nvPr/>
        </p:nvCxnSpPr>
        <p:spPr>
          <a:xfrm>
            <a:off x="5763268" y="3629667"/>
            <a:ext cx="0" cy="2671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0BC7E49-FA64-479F-96DA-23F463E532E6}"/>
              </a:ext>
            </a:extLst>
          </p:cNvPr>
          <p:cNvCxnSpPr>
            <a:cxnSpLocks/>
          </p:cNvCxnSpPr>
          <p:nvPr/>
        </p:nvCxnSpPr>
        <p:spPr>
          <a:xfrm flipH="1">
            <a:off x="4675449" y="6300814"/>
            <a:ext cx="4336946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4D624BA-ADFA-4DC5-8777-FFAD2A6F8EAA}"/>
              </a:ext>
            </a:extLst>
          </p:cNvPr>
          <p:cNvSpPr/>
          <p:nvPr/>
        </p:nvSpPr>
        <p:spPr>
          <a:xfrm>
            <a:off x="5031739" y="5710153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0ADD31-3A33-45BA-9B30-42CE517FFE8C}"/>
              </a:ext>
            </a:extLst>
          </p:cNvPr>
          <p:cNvSpPr/>
          <p:nvPr/>
        </p:nvSpPr>
        <p:spPr>
          <a:xfrm>
            <a:off x="6097932" y="5710153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7B38D0-CAEF-46B9-B281-EF8ED7B84747}"/>
              </a:ext>
            </a:extLst>
          </p:cNvPr>
          <p:cNvSpPr/>
          <p:nvPr/>
        </p:nvSpPr>
        <p:spPr>
          <a:xfrm>
            <a:off x="7204521" y="5710153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E470E6-F74B-4B03-9D4B-272A85E01577}"/>
              </a:ext>
            </a:extLst>
          </p:cNvPr>
          <p:cNvSpPr/>
          <p:nvPr/>
        </p:nvSpPr>
        <p:spPr>
          <a:xfrm>
            <a:off x="8270714" y="5710153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9E3079-929B-48E7-8084-00713F18423E}"/>
              </a:ext>
            </a:extLst>
          </p:cNvPr>
          <p:cNvSpPr/>
          <p:nvPr/>
        </p:nvSpPr>
        <p:spPr>
          <a:xfrm>
            <a:off x="5357309" y="6285544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D9B25CD-75EF-4D66-AEF2-C3EE11CED215}"/>
              </a:ext>
            </a:extLst>
          </p:cNvPr>
          <p:cNvCxnSpPr>
            <a:cxnSpLocks/>
          </p:cNvCxnSpPr>
          <p:nvPr/>
        </p:nvCxnSpPr>
        <p:spPr>
          <a:xfrm flipH="1">
            <a:off x="1013791" y="4506719"/>
            <a:ext cx="3661659" cy="6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2AD6E95-232A-4379-B868-948666648BF9}"/>
              </a:ext>
            </a:extLst>
          </p:cNvPr>
          <p:cNvSpPr/>
          <p:nvPr/>
        </p:nvSpPr>
        <p:spPr>
          <a:xfrm>
            <a:off x="297435" y="4240917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CC6DC5F-5F27-4713-B839-F3F6E35E4C93}"/>
              </a:ext>
            </a:extLst>
          </p:cNvPr>
          <p:cNvCxnSpPr>
            <a:cxnSpLocks/>
          </p:cNvCxnSpPr>
          <p:nvPr/>
        </p:nvCxnSpPr>
        <p:spPr>
          <a:xfrm flipH="1">
            <a:off x="1013791" y="944525"/>
            <a:ext cx="7992368" cy="11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ED1D0988-C297-4979-B22D-ADC1C5FC1570}"/>
              </a:ext>
            </a:extLst>
          </p:cNvPr>
          <p:cNvSpPr/>
          <p:nvPr/>
        </p:nvSpPr>
        <p:spPr>
          <a:xfrm>
            <a:off x="314557" y="678723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625ACDA-A492-48F4-8759-5998A1F20904}"/>
              </a:ext>
            </a:extLst>
          </p:cNvPr>
          <p:cNvSpPr/>
          <p:nvPr/>
        </p:nvSpPr>
        <p:spPr>
          <a:xfrm>
            <a:off x="393875" y="2464012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7E82BAB-3965-4270-8EA0-0356BEDBC714}"/>
              </a:ext>
            </a:extLst>
          </p:cNvPr>
          <p:cNvCxnSpPr>
            <a:cxnSpLocks/>
          </p:cNvCxnSpPr>
          <p:nvPr/>
        </p:nvCxnSpPr>
        <p:spPr>
          <a:xfrm flipH="1">
            <a:off x="1083762" y="1828575"/>
            <a:ext cx="6834124" cy="30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E4FE63C-64C5-4D48-B060-F2CBA0596E22}"/>
              </a:ext>
            </a:extLst>
          </p:cNvPr>
          <p:cNvCxnSpPr>
            <a:cxnSpLocks/>
          </p:cNvCxnSpPr>
          <p:nvPr/>
        </p:nvCxnSpPr>
        <p:spPr>
          <a:xfrm flipH="1">
            <a:off x="1048398" y="2716542"/>
            <a:ext cx="5795524" cy="5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60B0A8A-A415-40AE-8AE9-5A5A5855472F}"/>
              </a:ext>
            </a:extLst>
          </p:cNvPr>
          <p:cNvCxnSpPr>
            <a:cxnSpLocks/>
          </p:cNvCxnSpPr>
          <p:nvPr/>
        </p:nvCxnSpPr>
        <p:spPr>
          <a:xfrm flipH="1">
            <a:off x="1013791" y="3607683"/>
            <a:ext cx="47494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290E35B-5557-41BF-AD77-E0FA3D867213}"/>
              </a:ext>
            </a:extLst>
          </p:cNvPr>
          <p:cNvCxnSpPr>
            <a:cxnSpLocks/>
          </p:cNvCxnSpPr>
          <p:nvPr/>
        </p:nvCxnSpPr>
        <p:spPr>
          <a:xfrm flipV="1">
            <a:off x="1028539" y="944525"/>
            <a:ext cx="5111" cy="3562194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56BB6418-48A3-4547-A573-855565CF54E8}"/>
              </a:ext>
            </a:extLst>
          </p:cNvPr>
          <p:cNvSpPr/>
          <p:nvPr/>
        </p:nvSpPr>
        <p:spPr>
          <a:xfrm>
            <a:off x="1172315" y="1176746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A5F7801-421F-4DA0-B3E1-BB28818B6807}"/>
              </a:ext>
            </a:extLst>
          </p:cNvPr>
          <p:cNvSpPr/>
          <p:nvPr/>
        </p:nvSpPr>
        <p:spPr>
          <a:xfrm>
            <a:off x="1168927" y="2039174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C41A72-BC33-4C3E-9FE8-F7291254C3F2}"/>
              </a:ext>
            </a:extLst>
          </p:cNvPr>
          <p:cNvSpPr/>
          <p:nvPr/>
        </p:nvSpPr>
        <p:spPr>
          <a:xfrm>
            <a:off x="1168927" y="2943936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3B5435C-0C95-473A-A4E1-6B008F9B9158}"/>
              </a:ext>
            </a:extLst>
          </p:cNvPr>
          <p:cNvSpPr/>
          <p:nvPr/>
        </p:nvSpPr>
        <p:spPr>
          <a:xfrm>
            <a:off x="1164928" y="3816347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3469C96-7EBA-4858-B46D-746535CCE46C}"/>
              </a:ext>
            </a:extLst>
          </p:cNvPr>
          <p:cNvSpPr/>
          <p:nvPr/>
        </p:nvSpPr>
        <p:spPr>
          <a:xfrm>
            <a:off x="297435" y="3343767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B5E917D-5311-43AF-8E71-B4635893CAF5}"/>
              </a:ext>
            </a:extLst>
          </p:cNvPr>
          <p:cNvSpPr/>
          <p:nvPr/>
        </p:nvSpPr>
        <p:spPr>
          <a:xfrm>
            <a:off x="9230171" y="3275724"/>
            <a:ext cx="22559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C: (13,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1E72BC1-70AD-4CA2-81BB-AF6E1A29678A}"/>
              </a:ext>
            </a:extLst>
          </p:cNvPr>
          <p:cNvSpPr/>
          <p:nvPr/>
        </p:nvSpPr>
        <p:spPr>
          <a:xfrm>
            <a:off x="10651011" y="3275724"/>
            <a:ext cx="11279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08BDCFB-05FB-4B39-B35B-E3846931190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13010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3" grpId="0"/>
      <p:bldP spid="22" grpId="0"/>
      <p:bldP spid="23" grpId="0"/>
      <p:bldP spid="24" grpId="0"/>
      <p:bldP spid="25" grpId="0"/>
      <p:bldP spid="26" grpId="0"/>
      <p:bldP spid="30" grpId="0"/>
      <p:bldP spid="32" grpId="0"/>
      <p:bldP spid="36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and plot points on a full co-ordinate grid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2803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07A19_files/img01.jpg">
            <a:extLst>
              <a:ext uri="{FF2B5EF4-FFF2-40B4-BE49-F238E27FC236}">
                <a16:creationId xmlns:a16="http://schemas.microsoft.com/office/drawing/2014/main" id="{ED8FB2D1-9C6B-4079-A014-776E1562AA1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6521"/>
            <a:ext cx="5809956" cy="64449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5C34920-E669-43F8-BCF2-180B7D09F4C0}"/>
              </a:ext>
            </a:extLst>
          </p:cNvPr>
          <p:cNvSpPr/>
          <p:nvPr/>
        </p:nvSpPr>
        <p:spPr>
          <a:xfrm>
            <a:off x="115911" y="5151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each of these points, put a tick to show if it is inside the square.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208220-D1FF-4679-BC32-3B8675D22B36}"/>
              </a:ext>
            </a:extLst>
          </p:cNvPr>
          <p:cNvSpPr/>
          <p:nvPr/>
        </p:nvSpPr>
        <p:spPr>
          <a:xfrm>
            <a:off x="286044" y="1776181"/>
            <a:ext cx="6096000" cy="29653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(50, 70)</a:t>
            </a:r>
            <a:endParaRPr lang="en-GB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(60, -30)</a:t>
            </a:r>
            <a:endParaRPr lang="en-GB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(-10, 50)</a:t>
            </a:r>
            <a:endParaRPr lang="en-GB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(-30, -30)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A93FE-F3ED-4172-8319-8ADD582C39C5}"/>
              </a:ext>
            </a:extLst>
          </p:cNvPr>
          <p:cNvSpPr/>
          <p:nvPr/>
        </p:nvSpPr>
        <p:spPr>
          <a:xfrm>
            <a:off x="9533817" y="4020636"/>
            <a:ext cx="772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FFB71C-3D3A-4F7A-8E7F-5348D1CB2014}"/>
              </a:ext>
            </a:extLst>
          </p:cNvPr>
          <p:cNvSpPr/>
          <p:nvPr/>
        </p:nvSpPr>
        <p:spPr>
          <a:xfrm>
            <a:off x="7530660" y="1030444"/>
            <a:ext cx="772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577A63-F980-4E87-ABE8-7640C88DAC70}"/>
              </a:ext>
            </a:extLst>
          </p:cNvPr>
          <p:cNvSpPr/>
          <p:nvPr/>
        </p:nvSpPr>
        <p:spPr>
          <a:xfrm>
            <a:off x="1958953" y="261761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A1E7F0-7445-4640-A09C-5906A59A2C6C}"/>
              </a:ext>
            </a:extLst>
          </p:cNvPr>
          <p:cNvSpPr/>
          <p:nvPr/>
        </p:nvSpPr>
        <p:spPr>
          <a:xfrm>
            <a:off x="1848473" y="190973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91FCF6-C94D-4522-9E7E-645C9115A4C4}"/>
              </a:ext>
            </a:extLst>
          </p:cNvPr>
          <p:cNvSpPr/>
          <p:nvPr/>
        </p:nvSpPr>
        <p:spPr>
          <a:xfrm>
            <a:off x="9819861" y="4020636"/>
            <a:ext cx="772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1A3B51-6870-4110-BF9B-759337398437}"/>
              </a:ext>
            </a:extLst>
          </p:cNvPr>
          <p:cNvSpPr/>
          <p:nvPr/>
        </p:nvSpPr>
        <p:spPr>
          <a:xfrm>
            <a:off x="7396214" y="4837008"/>
            <a:ext cx="1041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F14284-5A9C-4C26-8F6B-70E4C2A474A2}"/>
              </a:ext>
            </a:extLst>
          </p:cNvPr>
          <p:cNvSpPr/>
          <p:nvPr/>
        </p:nvSpPr>
        <p:spPr>
          <a:xfrm>
            <a:off x="7229237" y="3980844"/>
            <a:ext cx="957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7A889B-0131-49CF-8B84-45F82C290756}"/>
              </a:ext>
            </a:extLst>
          </p:cNvPr>
          <p:cNvSpPr/>
          <p:nvPr/>
        </p:nvSpPr>
        <p:spPr>
          <a:xfrm>
            <a:off x="7530660" y="2117741"/>
            <a:ext cx="772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5325DE-FD41-46F2-AD96-AD015323E1DE}"/>
              </a:ext>
            </a:extLst>
          </p:cNvPr>
          <p:cNvSpPr/>
          <p:nvPr/>
        </p:nvSpPr>
        <p:spPr>
          <a:xfrm>
            <a:off x="1925285" y="332563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65414C-C917-4D4D-8ECB-10B747D7236D}"/>
              </a:ext>
            </a:extLst>
          </p:cNvPr>
          <p:cNvSpPr/>
          <p:nvPr/>
        </p:nvSpPr>
        <p:spPr>
          <a:xfrm>
            <a:off x="6152185" y="3977924"/>
            <a:ext cx="957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784C1F-ED72-4A06-9B9E-01761C0CFCCD}"/>
              </a:ext>
            </a:extLst>
          </p:cNvPr>
          <p:cNvSpPr/>
          <p:nvPr/>
        </p:nvSpPr>
        <p:spPr>
          <a:xfrm>
            <a:off x="7396214" y="4837008"/>
            <a:ext cx="1041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C764C-F0FF-46E9-9853-B18EF3B1CE3C}"/>
              </a:ext>
            </a:extLst>
          </p:cNvPr>
          <p:cNvSpPr/>
          <p:nvPr/>
        </p:nvSpPr>
        <p:spPr>
          <a:xfrm>
            <a:off x="2153791" y="403451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A7DC9E-5E75-48C7-AE5D-17E0C2C8805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5242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5" grpId="0"/>
      <p:bldP spid="15" grpId="1"/>
      <p:bldP spid="16" grpId="0"/>
      <p:bldP spid="16" grpId="1"/>
      <p:bldP spid="17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7217_files/img01.jpg">
            <a:extLst>
              <a:ext uri="{FF2B5EF4-FFF2-40B4-BE49-F238E27FC236}">
                <a16:creationId xmlns:a16="http://schemas.microsoft.com/office/drawing/2014/main" id="{C588E5AA-9D70-49DF-93DA-1DE054F1629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53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335813-7AEB-4DB1-8F7E-49E68FBA48B7}"/>
              </a:ext>
            </a:extLst>
          </p:cNvPr>
          <p:cNvSpPr/>
          <p:nvPr/>
        </p:nvSpPr>
        <p:spPr>
          <a:xfrm>
            <a:off x="103032" y="51516"/>
            <a:ext cx="420093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vertices of a quadrilateral have these coordinates: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(1, 5)        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(5, 4)        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(1, −3)        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(−3, 4)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side of the quadrilateral has been drawn on the grid. Complete the quadrilateral.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BEC294-8440-4A48-AC7B-4B1F2E8C3AE7}"/>
              </a:ext>
            </a:extLst>
          </p:cNvPr>
          <p:cNvSpPr/>
          <p:nvPr/>
        </p:nvSpPr>
        <p:spPr>
          <a:xfrm>
            <a:off x="8455601" y="991148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20D48A-33EF-4BBF-BF36-144CE0424C32}"/>
              </a:ext>
            </a:extLst>
          </p:cNvPr>
          <p:cNvSpPr/>
          <p:nvPr/>
        </p:nvSpPr>
        <p:spPr>
          <a:xfrm>
            <a:off x="10408874" y="148151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7CEEAE8-0C7D-4653-BB27-4B76510E4C76}"/>
              </a:ext>
            </a:extLst>
          </p:cNvPr>
          <p:cNvSpPr/>
          <p:nvPr/>
        </p:nvSpPr>
        <p:spPr>
          <a:xfrm>
            <a:off x="8450578" y="490919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A9BB15-FE1D-48EF-918E-06A12AD4B10F}"/>
              </a:ext>
            </a:extLst>
          </p:cNvPr>
          <p:cNvSpPr/>
          <p:nvPr/>
        </p:nvSpPr>
        <p:spPr>
          <a:xfrm>
            <a:off x="6512255" y="147536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989543-B272-4815-AADE-CDCF9D2791B5}"/>
              </a:ext>
            </a:extLst>
          </p:cNvPr>
          <p:cNvCxnSpPr>
            <a:cxnSpLocks/>
          </p:cNvCxnSpPr>
          <p:nvPr/>
        </p:nvCxnSpPr>
        <p:spPr>
          <a:xfrm flipH="1">
            <a:off x="8542799" y="1577427"/>
            <a:ext cx="1947588" cy="34209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85ECA1E-78F4-4236-BE85-07DF1C325F72}"/>
              </a:ext>
            </a:extLst>
          </p:cNvPr>
          <p:cNvCxnSpPr>
            <a:cxnSpLocks/>
          </p:cNvCxnSpPr>
          <p:nvPr/>
        </p:nvCxnSpPr>
        <p:spPr>
          <a:xfrm>
            <a:off x="6588736" y="1570834"/>
            <a:ext cx="1953609" cy="33977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4CA6BCE-A421-4C22-93AE-63560084F6D4}"/>
              </a:ext>
            </a:extLst>
          </p:cNvPr>
          <p:cNvCxnSpPr>
            <a:cxnSpLocks/>
          </p:cNvCxnSpPr>
          <p:nvPr/>
        </p:nvCxnSpPr>
        <p:spPr>
          <a:xfrm flipV="1">
            <a:off x="6588282" y="1069978"/>
            <a:ext cx="1954290" cy="5074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1C0B786-A431-488F-98F2-56CD6824E7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50310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09A23_files/image001.jpg">
            <a:extLst>
              <a:ext uri="{FF2B5EF4-FFF2-40B4-BE49-F238E27FC236}">
                <a16:creationId xmlns:a16="http://schemas.microsoft.com/office/drawing/2014/main" id="{2C1F93FD-E59D-47B1-AC2B-17705BD8CFC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44" y="1665044"/>
            <a:ext cx="7746765" cy="50382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7D3346-86E3-4646-AD1B-27C82710CCCD}"/>
              </a:ext>
            </a:extLst>
          </p:cNvPr>
          <p:cNvSpPr/>
          <p:nvPr/>
        </p:nvSpPr>
        <p:spPr>
          <a:xfrm>
            <a:off x="115911" y="51516"/>
            <a:ext cx="91826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ABCD is a rectangle drawn on coordinate axes.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sides of the rectangle are parallel to the axes.</a:t>
            </a:r>
          </a:p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 D and 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3DE1B0-6862-4792-B34D-00502A0BCB0F}"/>
              </a:ext>
            </a:extLst>
          </p:cNvPr>
          <p:cNvSpPr/>
          <p:nvPr/>
        </p:nvSpPr>
        <p:spPr>
          <a:xfrm>
            <a:off x="7795543" y="1441989"/>
            <a:ext cx="25418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D: (-10,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A8CBC2-77CE-4450-8D7E-FA5F261285D2}"/>
              </a:ext>
            </a:extLst>
          </p:cNvPr>
          <p:cNvSpPr/>
          <p:nvPr/>
        </p:nvSpPr>
        <p:spPr>
          <a:xfrm>
            <a:off x="9145874" y="1441988"/>
            <a:ext cx="1285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-4)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A159EA-DDCA-4BB2-8EC1-62E8C8F6F01B}"/>
              </a:ext>
            </a:extLst>
          </p:cNvPr>
          <p:cNvSpPr/>
          <p:nvPr/>
        </p:nvSpPr>
        <p:spPr>
          <a:xfrm>
            <a:off x="7795543" y="2162266"/>
            <a:ext cx="225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E: (0,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E47B7D-1B21-47EC-8B6F-661A058F81F8}"/>
              </a:ext>
            </a:extLst>
          </p:cNvPr>
          <p:cNvSpPr/>
          <p:nvPr/>
        </p:nvSpPr>
        <p:spPr>
          <a:xfrm>
            <a:off x="8770480" y="2151117"/>
            <a:ext cx="907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C492E4-EF68-4267-ABEE-2023920579B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34187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8310_files/img01.jpg">
            <a:extLst>
              <a:ext uri="{FF2B5EF4-FFF2-40B4-BE49-F238E27FC236}">
                <a16:creationId xmlns:a16="http://schemas.microsoft.com/office/drawing/2014/main" id="{4D0E3552-B0A9-4482-8092-8D55B5DD6D6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842" y="45720"/>
            <a:ext cx="6766560" cy="67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638FE50-4955-4F08-8984-A36D5D2226B0}"/>
              </a:ext>
            </a:extLst>
          </p:cNvPr>
          <p:cNvSpPr/>
          <p:nvPr/>
        </p:nvSpPr>
        <p:spPr>
          <a:xfrm rot="18898231">
            <a:off x="7355027" y="1689815"/>
            <a:ext cx="2810384" cy="2787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D4026E-8C4E-440B-9B40-0FA37E44BD7C}"/>
              </a:ext>
            </a:extLst>
          </p:cNvPr>
          <p:cNvSpPr/>
          <p:nvPr/>
        </p:nvSpPr>
        <p:spPr>
          <a:xfrm>
            <a:off x="103032" y="51516"/>
            <a:ext cx="47707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Layla draws a square on this coordinate grid.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 of the vertices are marked.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8E3412-302E-4825-8822-5A2468173BF1}"/>
              </a:ext>
            </a:extLst>
          </p:cNvPr>
          <p:cNvSpPr/>
          <p:nvPr/>
        </p:nvSpPr>
        <p:spPr>
          <a:xfrm>
            <a:off x="103032" y="2113619"/>
            <a:ext cx="52438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 the missing vertex?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F34DCBB-1DFF-4E73-BE89-2993108193B8}"/>
              </a:ext>
            </a:extLst>
          </p:cNvPr>
          <p:cNvGrpSpPr/>
          <p:nvPr/>
        </p:nvGrpSpPr>
        <p:grpSpPr>
          <a:xfrm>
            <a:off x="8737600" y="3093503"/>
            <a:ext cx="2001889" cy="2009516"/>
            <a:chOff x="8737600" y="3093503"/>
            <a:chExt cx="2001889" cy="200951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E0D7F2F-AAEF-4A70-8BB6-F234697744F9}"/>
                </a:ext>
              </a:extLst>
            </p:cNvPr>
            <p:cNvCxnSpPr>
              <a:cxnSpLocks/>
            </p:cNvCxnSpPr>
            <p:nvPr/>
          </p:nvCxnSpPr>
          <p:spPr>
            <a:xfrm>
              <a:off x="10739489" y="3093503"/>
              <a:ext cx="0" cy="200951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284F57-B1BE-46F6-A667-6ADEC710623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733217" y="4068925"/>
              <a:ext cx="0" cy="199123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871C69-0BF5-4C52-B5F7-CF3A88C27E46}"/>
              </a:ext>
            </a:extLst>
          </p:cNvPr>
          <p:cNvGrpSpPr/>
          <p:nvPr/>
        </p:nvGrpSpPr>
        <p:grpSpPr>
          <a:xfrm>
            <a:off x="6755589" y="1112702"/>
            <a:ext cx="2001889" cy="2009516"/>
            <a:chOff x="8737600" y="3093503"/>
            <a:chExt cx="2001889" cy="200951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0A99D75-5BF0-41D1-B025-0A75802A3078}"/>
                </a:ext>
              </a:extLst>
            </p:cNvPr>
            <p:cNvCxnSpPr>
              <a:cxnSpLocks/>
            </p:cNvCxnSpPr>
            <p:nvPr/>
          </p:nvCxnSpPr>
          <p:spPr>
            <a:xfrm>
              <a:off x="10739489" y="3093503"/>
              <a:ext cx="0" cy="200951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D4C505D-563D-4E40-B35F-42FE7290196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733217" y="4068925"/>
              <a:ext cx="0" cy="199123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17FD473B-0633-4647-BFD1-8F65173A707C}"/>
              </a:ext>
            </a:extLst>
          </p:cNvPr>
          <p:cNvSpPr/>
          <p:nvPr/>
        </p:nvSpPr>
        <p:spPr>
          <a:xfrm>
            <a:off x="6681205" y="2972208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4CA836-2D6B-4987-90A1-5D807BA57350}"/>
              </a:ext>
            </a:extLst>
          </p:cNvPr>
          <p:cNvSpPr/>
          <p:nvPr/>
        </p:nvSpPr>
        <p:spPr>
          <a:xfrm>
            <a:off x="595834" y="3354271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(-3,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B1AAA2-589E-4926-BE07-8A9A8F116B5A}"/>
              </a:ext>
            </a:extLst>
          </p:cNvPr>
          <p:cNvSpPr/>
          <p:nvPr/>
        </p:nvSpPr>
        <p:spPr>
          <a:xfrm>
            <a:off x="1284003" y="3354271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D5D7E5-9E42-4847-8533-7A21E1D86C4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69384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4" grpId="0" animBg="1"/>
      <p:bldP spid="15" grpId="0"/>
      <p:bldP spid="16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18310_files/img01.jpg">
            <a:extLst>
              <a:ext uri="{FF2B5EF4-FFF2-40B4-BE49-F238E27FC236}">
                <a16:creationId xmlns:a16="http://schemas.microsoft.com/office/drawing/2014/main" id="{BF308543-15E8-4926-8863-0A6C4CD0AE9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842" y="45720"/>
            <a:ext cx="6766560" cy="67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87C207-876E-4B42-88D9-39C50B6B19B3}"/>
              </a:ext>
            </a:extLst>
          </p:cNvPr>
          <p:cNvSpPr/>
          <p:nvPr/>
        </p:nvSpPr>
        <p:spPr>
          <a:xfrm>
            <a:off x="6990796" y="1520480"/>
            <a:ext cx="2810384" cy="2787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2AA153-DD3F-4891-9F15-FF79A8F3C701}"/>
              </a:ext>
            </a:extLst>
          </p:cNvPr>
          <p:cNvSpPr/>
          <p:nvPr/>
        </p:nvSpPr>
        <p:spPr>
          <a:xfrm>
            <a:off x="6878153" y="419679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D4E603-62DF-455A-9EC5-A9328B3F65EB}"/>
              </a:ext>
            </a:extLst>
          </p:cNvPr>
          <p:cNvSpPr/>
          <p:nvPr/>
        </p:nvSpPr>
        <p:spPr>
          <a:xfrm>
            <a:off x="595834" y="3354271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(-3,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C3B475-B103-4022-8CC7-754F2D21B4F6}"/>
              </a:ext>
            </a:extLst>
          </p:cNvPr>
          <p:cNvSpPr/>
          <p:nvPr/>
        </p:nvSpPr>
        <p:spPr>
          <a:xfrm>
            <a:off x="1297649" y="3354271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FD35B8-8B7B-49B1-A4AE-53B5F999D22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52702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/>
      <p:bldP spid="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98C10_files/image001.jpg">
            <a:extLst>
              <a:ext uri="{FF2B5EF4-FFF2-40B4-BE49-F238E27FC236}">
                <a16:creationId xmlns:a16="http://schemas.microsoft.com/office/drawing/2014/main" id="{B4678665-0784-43D2-9C09-01660BA6C75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60" y="537509"/>
            <a:ext cx="6636998" cy="61604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02B5B4-17F1-47A8-9E95-9DCAEBDB2F31}"/>
              </a:ext>
            </a:extLst>
          </p:cNvPr>
          <p:cNvSpPr/>
          <p:nvPr/>
        </p:nvSpPr>
        <p:spPr>
          <a:xfrm>
            <a:off x="103032" y="51516"/>
            <a:ext cx="85873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two shaded squares below are the same size.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29E85A-5E71-44B8-B6E5-32B3B5F42160}"/>
              </a:ext>
            </a:extLst>
          </p:cNvPr>
          <p:cNvSpPr/>
          <p:nvPr/>
        </p:nvSpPr>
        <p:spPr>
          <a:xfrm>
            <a:off x="6845054" y="584775"/>
            <a:ext cx="52876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 is the point (17, 8).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 is the point (7, −2).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 co-ordinates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the point C?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36BCA7A-4D61-4CCF-B9EA-1CD7C14C8462}"/>
              </a:ext>
            </a:extLst>
          </p:cNvPr>
          <p:cNvCxnSpPr>
            <a:cxnSpLocks/>
          </p:cNvCxnSpPr>
          <p:nvPr/>
        </p:nvCxnSpPr>
        <p:spPr>
          <a:xfrm flipH="1">
            <a:off x="4112037" y="4274874"/>
            <a:ext cx="1452822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AA4D553-9F15-4150-8EFD-95CE59030A9E}"/>
              </a:ext>
            </a:extLst>
          </p:cNvPr>
          <p:cNvSpPr/>
          <p:nvPr/>
        </p:nvSpPr>
        <p:spPr>
          <a:xfrm>
            <a:off x="4625704" y="3939839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D955B8D-F838-48E3-A06E-F0D2DBB98255}"/>
              </a:ext>
            </a:extLst>
          </p:cNvPr>
          <p:cNvCxnSpPr>
            <a:cxnSpLocks/>
          </p:cNvCxnSpPr>
          <p:nvPr/>
        </p:nvCxnSpPr>
        <p:spPr>
          <a:xfrm flipH="1">
            <a:off x="2650295" y="4274874"/>
            <a:ext cx="1452822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BA5F79E-FFCA-455F-8B2B-DE5B35769CDF}"/>
              </a:ext>
            </a:extLst>
          </p:cNvPr>
          <p:cNvSpPr/>
          <p:nvPr/>
        </p:nvSpPr>
        <p:spPr>
          <a:xfrm>
            <a:off x="3163962" y="3939839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3EC8FF-CA0C-403E-B850-47F0AD86121C}"/>
              </a:ext>
            </a:extLst>
          </p:cNvPr>
          <p:cNvSpPr/>
          <p:nvPr/>
        </p:nvSpPr>
        <p:spPr>
          <a:xfrm>
            <a:off x="5273850" y="4270814"/>
            <a:ext cx="646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F700B6-4FBD-46FC-9B8A-2625F6E5AAB6}"/>
              </a:ext>
            </a:extLst>
          </p:cNvPr>
          <p:cNvSpPr/>
          <p:nvPr/>
        </p:nvSpPr>
        <p:spPr>
          <a:xfrm>
            <a:off x="2358049" y="4270814"/>
            <a:ext cx="646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A77D53-7C8A-4933-AFDA-80FA83CC9E45}"/>
              </a:ext>
            </a:extLst>
          </p:cNvPr>
          <p:cNvSpPr/>
          <p:nvPr/>
        </p:nvSpPr>
        <p:spPr>
          <a:xfrm>
            <a:off x="7108432" y="2721045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C: (-3,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B4FC0E6-F44B-4C93-ADE6-D929FD2EDF47}"/>
              </a:ext>
            </a:extLst>
          </p:cNvPr>
          <p:cNvCxnSpPr>
            <a:cxnSpLocks/>
          </p:cNvCxnSpPr>
          <p:nvPr/>
        </p:nvCxnSpPr>
        <p:spPr>
          <a:xfrm rot="5400000" flipH="1">
            <a:off x="2363974" y="3903242"/>
            <a:ext cx="1452822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2A4EDFE-B73A-4C3B-825A-D7BE6D9705D6}"/>
              </a:ext>
            </a:extLst>
          </p:cNvPr>
          <p:cNvSpPr/>
          <p:nvPr/>
        </p:nvSpPr>
        <p:spPr>
          <a:xfrm>
            <a:off x="2630238" y="3672409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F2D52F-C6F2-4BC7-BE1A-615735D2979A}"/>
              </a:ext>
            </a:extLst>
          </p:cNvPr>
          <p:cNvSpPr/>
          <p:nvPr/>
        </p:nvSpPr>
        <p:spPr>
          <a:xfrm>
            <a:off x="3935916" y="4295201"/>
            <a:ext cx="646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5340FD-4F52-4994-B38A-D91A271FE910}"/>
              </a:ext>
            </a:extLst>
          </p:cNvPr>
          <p:cNvSpPr/>
          <p:nvPr/>
        </p:nvSpPr>
        <p:spPr>
          <a:xfrm>
            <a:off x="3049041" y="2979452"/>
            <a:ext cx="646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4ACE1C-4077-4C38-8AE4-3ABA74D8B42E}"/>
              </a:ext>
            </a:extLst>
          </p:cNvPr>
          <p:cNvSpPr/>
          <p:nvPr/>
        </p:nvSpPr>
        <p:spPr>
          <a:xfrm>
            <a:off x="3049041" y="4444151"/>
            <a:ext cx="646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29EA620-EDB3-4A74-AA41-F7248ED626D4}"/>
              </a:ext>
            </a:extLst>
          </p:cNvPr>
          <p:cNvCxnSpPr>
            <a:cxnSpLocks/>
          </p:cNvCxnSpPr>
          <p:nvPr/>
        </p:nvCxnSpPr>
        <p:spPr>
          <a:xfrm rot="5400000" flipH="1">
            <a:off x="2363974" y="5426456"/>
            <a:ext cx="1452822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B856874-4430-4CEC-9D4D-4A4888A732BA}"/>
              </a:ext>
            </a:extLst>
          </p:cNvPr>
          <p:cNvSpPr/>
          <p:nvPr/>
        </p:nvSpPr>
        <p:spPr>
          <a:xfrm>
            <a:off x="2630238" y="5195623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B8FFED-2BBD-404D-BE11-262A509D86C7}"/>
              </a:ext>
            </a:extLst>
          </p:cNvPr>
          <p:cNvSpPr/>
          <p:nvPr/>
        </p:nvSpPr>
        <p:spPr>
          <a:xfrm>
            <a:off x="3049041" y="5883060"/>
            <a:ext cx="769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10ACA2-773A-4018-BEC7-53F778177173}"/>
              </a:ext>
            </a:extLst>
          </p:cNvPr>
          <p:cNvSpPr/>
          <p:nvPr/>
        </p:nvSpPr>
        <p:spPr>
          <a:xfrm>
            <a:off x="8247696" y="2721045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67DF20-4901-4050-AD29-7301A4C2382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95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10" grpId="0"/>
      <p:bldP spid="11" grpId="0"/>
      <p:bldP spid="12" grpId="0"/>
      <p:bldP spid="14" grpId="0"/>
      <p:bldP spid="15" grpId="0"/>
      <p:bldP spid="16" grpId="0"/>
      <p:bldP spid="17" grpId="0"/>
      <p:bldP spid="21" grpId="0"/>
      <p:bldP spid="22" grpId="0"/>
      <p:bldP spid="2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6C4325-5692-451F-98D8-ABA4D1324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76" y="324741"/>
            <a:ext cx="7215083" cy="682258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2AF15B3-E002-4172-A131-E3D379AAABB6}"/>
              </a:ext>
            </a:extLst>
          </p:cNvPr>
          <p:cNvSpPr/>
          <p:nvPr/>
        </p:nvSpPr>
        <p:spPr>
          <a:xfrm>
            <a:off x="2061773" y="5796419"/>
            <a:ext cx="9343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D16146-37E6-41FB-BA23-B3112355111F}"/>
              </a:ext>
            </a:extLst>
          </p:cNvPr>
          <p:cNvSpPr/>
          <p:nvPr/>
        </p:nvSpPr>
        <p:spPr>
          <a:xfrm>
            <a:off x="5141980" y="51516"/>
            <a:ext cx="630961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square on coordinate axes.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 is the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square.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the coordinates of P and Q.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1AA886-D438-4A6B-B92C-57A911C1C400}"/>
              </a:ext>
            </a:extLst>
          </p:cNvPr>
          <p:cNvSpPr/>
          <p:nvPr/>
        </p:nvSpPr>
        <p:spPr>
          <a:xfrm>
            <a:off x="7460974" y="1603513"/>
            <a:ext cx="1242238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40AFE9-A85D-4CBF-8797-2AF2CBA148AC}"/>
              </a:ext>
            </a:extLst>
          </p:cNvPr>
          <p:cNvSpPr/>
          <p:nvPr/>
        </p:nvSpPr>
        <p:spPr>
          <a:xfrm>
            <a:off x="7942001" y="1706770"/>
            <a:ext cx="2308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P: (-12,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4CCA87A-0477-4F5C-A440-3E4B2E4FD606}"/>
              </a:ext>
            </a:extLst>
          </p:cNvPr>
          <p:cNvCxnSpPr>
            <a:cxnSpLocks/>
          </p:cNvCxnSpPr>
          <p:nvPr/>
        </p:nvCxnSpPr>
        <p:spPr>
          <a:xfrm flipH="1">
            <a:off x="1810582" y="1778426"/>
            <a:ext cx="113409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8539262-474F-4FB3-9985-08771FC1A8E3}"/>
              </a:ext>
            </a:extLst>
          </p:cNvPr>
          <p:cNvSpPr/>
          <p:nvPr/>
        </p:nvSpPr>
        <p:spPr>
          <a:xfrm>
            <a:off x="2233182" y="1444380"/>
            <a:ext cx="7114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F04A29C-D481-47EE-AC26-03FC60ABBB62}"/>
              </a:ext>
            </a:extLst>
          </p:cNvPr>
          <p:cNvCxnSpPr>
            <a:cxnSpLocks/>
          </p:cNvCxnSpPr>
          <p:nvPr/>
        </p:nvCxnSpPr>
        <p:spPr>
          <a:xfrm flipH="1">
            <a:off x="2944679" y="3881951"/>
            <a:ext cx="97513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28B2B4-8DD0-4C79-8139-39F98E668236}"/>
              </a:ext>
            </a:extLst>
          </p:cNvPr>
          <p:cNvSpPr/>
          <p:nvPr/>
        </p:nvSpPr>
        <p:spPr>
          <a:xfrm>
            <a:off x="2233182" y="3614322"/>
            <a:ext cx="7114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912F65C-FB9E-49C1-86DD-DEC5B79C059A}"/>
              </a:ext>
            </a:extLst>
          </p:cNvPr>
          <p:cNvCxnSpPr>
            <a:cxnSpLocks/>
          </p:cNvCxnSpPr>
          <p:nvPr/>
        </p:nvCxnSpPr>
        <p:spPr>
          <a:xfrm flipV="1">
            <a:off x="2969603" y="1745769"/>
            <a:ext cx="0" cy="2136182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4B9DBA7-FCC4-4704-8DF5-74FA85C66069}"/>
              </a:ext>
            </a:extLst>
          </p:cNvPr>
          <p:cNvSpPr/>
          <p:nvPr/>
        </p:nvSpPr>
        <p:spPr>
          <a:xfrm>
            <a:off x="2377630" y="2623426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A045560-A3DC-4A26-89BB-F70D31FE45AF}"/>
              </a:ext>
            </a:extLst>
          </p:cNvPr>
          <p:cNvCxnSpPr>
            <a:cxnSpLocks/>
          </p:cNvCxnSpPr>
          <p:nvPr/>
        </p:nvCxnSpPr>
        <p:spPr>
          <a:xfrm flipV="1">
            <a:off x="2969603" y="3866311"/>
            <a:ext cx="0" cy="2136182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F38B6CC-9280-4664-9AB4-7D0B5A3968C1}"/>
              </a:ext>
            </a:extLst>
          </p:cNvPr>
          <p:cNvSpPr/>
          <p:nvPr/>
        </p:nvSpPr>
        <p:spPr>
          <a:xfrm>
            <a:off x="2377630" y="4743968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F43FBF-E0ED-44D2-8CDF-B5C5853D7F49}"/>
              </a:ext>
            </a:extLst>
          </p:cNvPr>
          <p:cNvSpPr/>
          <p:nvPr/>
        </p:nvSpPr>
        <p:spPr>
          <a:xfrm>
            <a:off x="9256184" y="1706770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-30)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AEC56CA-5FDC-4A21-878F-C0530AA2D364}"/>
              </a:ext>
            </a:extLst>
          </p:cNvPr>
          <p:cNvCxnSpPr>
            <a:cxnSpLocks/>
          </p:cNvCxnSpPr>
          <p:nvPr/>
        </p:nvCxnSpPr>
        <p:spPr>
          <a:xfrm flipV="1">
            <a:off x="1781768" y="1744813"/>
            <a:ext cx="0" cy="158237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2D677D2-CDC5-4C25-AEF4-429BE9CDEAFF}"/>
              </a:ext>
            </a:extLst>
          </p:cNvPr>
          <p:cNvSpPr/>
          <p:nvPr/>
        </p:nvSpPr>
        <p:spPr>
          <a:xfrm>
            <a:off x="1175477" y="3281536"/>
            <a:ext cx="998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D6DD3D-132C-4A98-9A6B-B0CEA73D4911}"/>
              </a:ext>
            </a:extLst>
          </p:cNvPr>
          <p:cNvSpPr/>
          <p:nvPr/>
        </p:nvSpPr>
        <p:spPr>
          <a:xfrm>
            <a:off x="3559188" y="3281536"/>
            <a:ext cx="8164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F6E1024-D3B5-4E20-8E36-37530E4079E5}"/>
              </a:ext>
            </a:extLst>
          </p:cNvPr>
          <p:cNvCxnSpPr>
            <a:cxnSpLocks/>
          </p:cNvCxnSpPr>
          <p:nvPr/>
        </p:nvCxnSpPr>
        <p:spPr>
          <a:xfrm rot="5400000" flipV="1">
            <a:off x="2817201" y="2259096"/>
            <a:ext cx="0" cy="2136182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55AB7264-BFCC-4911-9325-C75A00674DCC}"/>
              </a:ext>
            </a:extLst>
          </p:cNvPr>
          <p:cNvSpPr/>
          <p:nvPr/>
        </p:nvSpPr>
        <p:spPr>
          <a:xfrm>
            <a:off x="2588930" y="2839053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CBE3017-7972-4EB9-A7C4-95913B9B98B1}"/>
              </a:ext>
            </a:extLst>
          </p:cNvPr>
          <p:cNvCxnSpPr>
            <a:cxnSpLocks/>
          </p:cNvCxnSpPr>
          <p:nvPr/>
        </p:nvCxnSpPr>
        <p:spPr>
          <a:xfrm rot="5400000" flipV="1">
            <a:off x="4925056" y="2263869"/>
            <a:ext cx="0" cy="2136182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3410BE9-E37E-4235-977E-1DA072FBB0B3}"/>
              </a:ext>
            </a:extLst>
          </p:cNvPr>
          <p:cNvSpPr/>
          <p:nvPr/>
        </p:nvSpPr>
        <p:spPr>
          <a:xfrm>
            <a:off x="4696785" y="2843826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BE7A89-B81B-4E63-8150-88EF0B79573C}"/>
              </a:ext>
            </a:extLst>
          </p:cNvPr>
          <p:cNvSpPr/>
          <p:nvPr/>
        </p:nvSpPr>
        <p:spPr>
          <a:xfrm>
            <a:off x="5658124" y="3319630"/>
            <a:ext cx="8164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056B488-8F2F-43F2-BE77-DDADA636BFF0}"/>
              </a:ext>
            </a:extLst>
          </p:cNvPr>
          <p:cNvSpPr/>
          <p:nvPr/>
        </p:nvSpPr>
        <p:spPr>
          <a:xfrm>
            <a:off x="7460974" y="2335503"/>
            <a:ext cx="1242238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EF9683-EC8F-4F11-B3DE-161FD0C05A17}"/>
              </a:ext>
            </a:extLst>
          </p:cNvPr>
          <p:cNvSpPr/>
          <p:nvPr/>
        </p:nvSpPr>
        <p:spPr>
          <a:xfrm>
            <a:off x="7942001" y="2438760"/>
            <a:ext cx="2308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Q: (38,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1E168E-EA7D-47F7-ADBF-4346EFB30C35}"/>
              </a:ext>
            </a:extLst>
          </p:cNvPr>
          <p:cNvSpPr/>
          <p:nvPr/>
        </p:nvSpPr>
        <p:spPr>
          <a:xfrm>
            <a:off x="9198240" y="2438760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996B3C-CBC2-476D-AD15-C0A31B6457B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/>
      <p:bldP spid="7" grpId="0"/>
      <p:bldP spid="12" grpId="0"/>
      <p:bldP spid="14" grpId="0"/>
      <p:bldP spid="14" grpId="1"/>
      <p:bldP spid="18" grpId="0"/>
      <p:bldP spid="18" grpId="1"/>
      <p:bldP spid="20" grpId="0"/>
      <p:bldP spid="24" grpId="0"/>
      <p:bldP spid="25" grpId="0"/>
      <p:bldP spid="27" grpId="0"/>
      <p:bldP spid="30" grpId="0"/>
      <p:bldP spid="31" grpId="0"/>
      <p:bldP spid="33" grpId="0"/>
      <p:bldP spid="34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3C12_files/image001.jpg">
            <a:extLst>
              <a:ext uri="{FF2B5EF4-FFF2-40B4-BE49-F238E27FC236}">
                <a16:creationId xmlns:a16="http://schemas.microsoft.com/office/drawing/2014/main" id="{6B1BE1E5-5835-4486-BB50-EE4999722D8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75" y="151418"/>
            <a:ext cx="6713193" cy="65551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C33D7D-D82A-4782-8D4C-EC2D6934A586}"/>
              </a:ext>
            </a:extLst>
          </p:cNvPr>
          <p:cNvSpPr/>
          <p:nvPr/>
        </p:nvSpPr>
        <p:spPr>
          <a:xfrm>
            <a:off x="115911" y="51516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three identical shaded triangles on co-ordinate axes.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60BA9B-646E-4BB0-9C22-F426E54F336F}"/>
              </a:ext>
            </a:extLst>
          </p:cNvPr>
          <p:cNvSpPr/>
          <p:nvPr/>
        </p:nvSpPr>
        <p:spPr>
          <a:xfrm>
            <a:off x="115912" y="1621176"/>
            <a:ext cx="53273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co-ordinates of A and B?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CEEC79-A2DA-4E85-864C-F18153A3C72C}"/>
              </a:ext>
            </a:extLst>
          </p:cNvPr>
          <p:cNvSpPr/>
          <p:nvPr/>
        </p:nvSpPr>
        <p:spPr>
          <a:xfrm>
            <a:off x="10495722" y="1179443"/>
            <a:ext cx="1544846" cy="390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7B9ED55-575A-4BB4-9A39-5548F88B0B6F}"/>
              </a:ext>
            </a:extLst>
          </p:cNvPr>
          <p:cNvCxnSpPr>
            <a:cxnSpLocks/>
          </p:cNvCxnSpPr>
          <p:nvPr/>
        </p:nvCxnSpPr>
        <p:spPr>
          <a:xfrm>
            <a:off x="7364437" y="4582708"/>
            <a:ext cx="3131285" cy="1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A108A62-21D6-452E-8B73-39FDE2CB920A}"/>
              </a:ext>
            </a:extLst>
          </p:cNvPr>
          <p:cNvSpPr/>
          <p:nvPr/>
        </p:nvSpPr>
        <p:spPr>
          <a:xfrm>
            <a:off x="8683971" y="4112244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E3C088E-FA07-409C-9409-755B6E0D70A6}"/>
              </a:ext>
            </a:extLst>
          </p:cNvPr>
          <p:cNvCxnSpPr>
            <a:cxnSpLocks/>
          </p:cNvCxnSpPr>
          <p:nvPr/>
        </p:nvCxnSpPr>
        <p:spPr>
          <a:xfrm flipH="1">
            <a:off x="9712572" y="1418173"/>
            <a:ext cx="24768" cy="316759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3F5E271-92AD-421C-9D9B-88423A500C0E}"/>
              </a:ext>
            </a:extLst>
          </p:cNvPr>
          <p:cNvSpPr/>
          <p:nvPr/>
        </p:nvSpPr>
        <p:spPr>
          <a:xfrm>
            <a:off x="9125882" y="2814575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8C9829-DD18-4884-A8D3-A8C63CE8DB69}"/>
              </a:ext>
            </a:extLst>
          </p:cNvPr>
          <p:cNvCxnSpPr>
            <a:cxnSpLocks/>
          </p:cNvCxnSpPr>
          <p:nvPr/>
        </p:nvCxnSpPr>
        <p:spPr>
          <a:xfrm flipH="1">
            <a:off x="7364437" y="1418171"/>
            <a:ext cx="2348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3284E43-74FE-47FC-9E50-16B13943A3CC}"/>
              </a:ext>
            </a:extLst>
          </p:cNvPr>
          <p:cNvSpPr/>
          <p:nvPr/>
        </p:nvSpPr>
        <p:spPr>
          <a:xfrm>
            <a:off x="6772806" y="1179443"/>
            <a:ext cx="816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C15FBE9-F5ED-4E2E-840A-7923792C7EAA}"/>
              </a:ext>
            </a:extLst>
          </p:cNvPr>
          <p:cNvCxnSpPr>
            <a:cxnSpLocks/>
          </p:cNvCxnSpPr>
          <p:nvPr/>
        </p:nvCxnSpPr>
        <p:spPr>
          <a:xfrm>
            <a:off x="7368334" y="4586185"/>
            <a:ext cx="0" cy="839527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8613543-3B8E-4680-8E92-084412A99B0A}"/>
              </a:ext>
            </a:extLst>
          </p:cNvPr>
          <p:cNvSpPr/>
          <p:nvPr/>
        </p:nvSpPr>
        <p:spPr>
          <a:xfrm>
            <a:off x="7343565" y="4777266"/>
            <a:ext cx="352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007CF2C-AB6E-463F-A63E-C09CC5AE8338}"/>
              </a:ext>
            </a:extLst>
          </p:cNvPr>
          <p:cNvCxnSpPr>
            <a:cxnSpLocks/>
          </p:cNvCxnSpPr>
          <p:nvPr/>
        </p:nvCxnSpPr>
        <p:spPr>
          <a:xfrm>
            <a:off x="6581286" y="2225408"/>
            <a:ext cx="3131285" cy="1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16AA0EC-1B4C-448B-BE7A-4FEBCA2CD1C3}"/>
              </a:ext>
            </a:extLst>
          </p:cNvPr>
          <p:cNvSpPr/>
          <p:nvPr/>
        </p:nvSpPr>
        <p:spPr>
          <a:xfrm>
            <a:off x="7900820" y="1754944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A6B624-0180-4A99-B8B3-24AB05620C69}"/>
              </a:ext>
            </a:extLst>
          </p:cNvPr>
          <p:cNvCxnSpPr>
            <a:cxnSpLocks/>
          </p:cNvCxnSpPr>
          <p:nvPr/>
        </p:nvCxnSpPr>
        <p:spPr>
          <a:xfrm>
            <a:off x="9873959" y="1421401"/>
            <a:ext cx="0" cy="839527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774094C-309C-4A34-8F67-6B12DE8729CD}"/>
              </a:ext>
            </a:extLst>
          </p:cNvPr>
          <p:cNvSpPr/>
          <p:nvPr/>
        </p:nvSpPr>
        <p:spPr>
          <a:xfrm>
            <a:off x="9849190" y="1584666"/>
            <a:ext cx="352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B50D7D-2A2B-430F-9C67-8902D772078B}"/>
              </a:ext>
            </a:extLst>
          </p:cNvPr>
          <p:cNvSpPr/>
          <p:nvPr/>
        </p:nvSpPr>
        <p:spPr>
          <a:xfrm>
            <a:off x="6772806" y="1956888"/>
            <a:ext cx="816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DE61AA-EAA4-49E6-BDA2-8CADE3FC2C5E}"/>
              </a:ext>
            </a:extLst>
          </p:cNvPr>
          <p:cNvCxnSpPr>
            <a:cxnSpLocks/>
          </p:cNvCxnSpPr>
          <p:nvPr/>
        </p:nvCxnSpPr>
        <p:spPr>
          <a:xfrm flipH="1" flipV="1">
            <a:off x="9712571" y="4344149"/>
            <a:ext cx="783151" cy="2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4CDB29C3-C171-4007-BF42-1CD1901B3FB4}"/>
              </a:ext>
            </a:extLst>
          </p:cNvPr>
          <p:cNvSpPr/>
          <p:nvPr/>
        </p:nvSpPr>
        <p:spPr>
          <a:xfrm>
            <a:off x="9910845" y="3891725"/>
            <a:ext cx="352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D660F17-631A-4181-B2E6-D8CC9EDEA151}"/>
              </a:ext>
            </a:extLst>
          </p:cNvPr>
          <p:cNvSpPr/>
          <p:nvPr/>
        </p:nvSpPr>
        <p:spPr>
          <a:xfrm>
            <a:off x="9385563" y="4580321"/>
            <a:ext cx="816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9515450-0AC0-418B-A253-AEB99617E716}"/>
              </a:ext>
            </a:extLst>
          </p:cNvPr>
          <p:cNvCxnSpPr>
            <a:cxnSpLocks/>
          </p:cNvCxnSpPr>
          <p:nvPr/>
        </p:nvCxnSpPr>
        <p:spPr>
          <a:xfrm>
            <a:off x="6581286" y="2230794"/>
            <a:ext cx="0" cy="23495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0EC4F1C7-D29C-4DD1-AEBA-824647CD13BF}"/>
              </a:ext>
            </a:extLst>
          </p:cNvPr>
          <p:cNvSpPr/>
          <p:nvPr/>
        </p:nvSpPr>
        <p:spPr>
          <a:xfrm>
            <a:off x="6211982" y="4580321"/>
            <a:ext cx="816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8CDDEA-A4A0-4CD5-BAF1-98B9558183D5}"/>
              </a:ext>
            </a:extLst>
          </p:cNvPr>
          <p:cNvSpPr/>
          <p:nvPr/>
        </p:nvSpPr>
        <p:spPr>
          <a:xfrm>
            <a:off x="434759" y="2883644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 (19,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D8605D-908B-485B-B61F-E8FD3AFB811B}"/>
              </a:ext>
            </a:extLst>
          </p:cNvPr>
          <p:cNvSpPr/>
          <p:nvPr/>
        </p:nvSpPr>
        <p:spPr>
          <a:xfrm>
            <a:off x="1629249" y="2883644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25)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2298AB-43B0-4AFD-A4F2-B03FEF6A5DB0}"/>
              </a:ext>
            </a:extLst>
          </p:cNvPr>
          <p:cNvSpPr/>
          <p:nvPr/>
        </p:nvSpPr>
        <p:spPr>
          <a:xfrm>
            <a:off x="434760" y="3615634"/>
            <a:ext cx="2308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 (-6,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06706CA-EAC7-4C6D-ACC7-90267D346860}"/>
              </a:ext>
            </a:extLst>
          </p:cNvPr>
          <p:cNvSpPr/>
          <p:nvPr/>
        </p:nvSpPr>
        <p:spPr>
          <a:xfrm>
            <a:off x="1605493" y="3615634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26AD33-BE55-4E4A-9598-09BB4554F06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53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/>
      <p:bldP spid="10" grpId="1"/>
      <p:bldP spid="14" grpId="0"/>
      <p:bldP spid="16" grpId="0"/>
      <p:bldP spid="16" grpId="1"/>
      <p:bldP spid="20" grpId="0"/>
      <p:bldP spid="20" grpId="1"/>
      <p:bldP spid="22" grpId="0"/>
      <p:bldP spid="22" grpId="1"/>
      <p:bldP spid="24" grpId="0"/>
      <p:bldP spid="26" grpId="0"/>
      <p:bldP spid="26" grpId="1"/>
      <p:bldP spid="28" grpId="0"/>
      <p:bldP spid="31" grpId="0"/>
      <p:bldP spid="33" grpId="0"/>
      <p:bldP spid="34" grpId="0"/>
      <p:bldP spid="36" grpId="0"/>
      <p:bldP spid="37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01C14_files/image001.jpg">
            <a:extLst>
              <a:ext uri="{FF2B5EF4-FFF2-40B4-BE49-F238E27FC236}">
                <a16:creationId xmlns:a16="http://schemas.microsoft.com/office/drawing/2014/main" id="{39451099-166B-4A74-9E16-6A877536A1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675" y="81867"/>
            <a:ext cx="6766560" cy="67207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923008D-6E16-4868-A439-0D2032E28A4B}"/>
              </a:ext>
            </a:extLst>
          </p:cNvPr>
          <p:cNvSpPr/>
          <p:nvPr/>
        </p:nvSpPr>
        <p:spPr>
          <a:xfrm>
            <a:off x="103032" y="51516"/>
            <a:ext cx="66036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 6 shaded squares.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0EF4BA-DDCB-4E25-89CB-7D9FA034B0E5}"/>
              </a:ext>
            </a:extLst>
          </p:cNvPr>
          <p:cNvSpPr/>
          <p:nvPr/>
        </p:nvSpPr>
        <p:spPr>
          <a:xfrm>
            <a:off x="103031" y="636291"/>
            <a:ext cx="75802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 is the point (20, 10).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 L and M?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D7E3A19-966F-451A-A58F-4CC19F463467}"/>
              </a:ext>
            </a:extLst>
          </p:cNvPr>
          <p:cNvCxnSpPr>
            <a:cxnSpLocks/>
          </p:cNvCxnSpPr>
          <p:nvPr/>
        </p:nvCxnSpPr>
        <p:spPr>
          <a:xfrm flipH="1">
            <a:off x="8082825" y="3516835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ED3DE2E-AAE0-41FA-B564-50DE169AC8CB}"/>
              </a:ext>
            </a:extLst>
          </p:cNvPr>
          <p:cNvSpPr/>
          <p:nvPr/>
        </p:nvSpPr>
        <p:spPr>
          <a:xfrm>
            <a:off x="8254481" y="3184650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411F446-BF79-4E18-BD71-72B639480782}"/>
              </a:ext>
            </a:extLst>
          </p:cNvPr>
          <p:cNvCxnSpPr>
            <a:cxnSpLocks/>
          </p:cNvCxnSpPr>
          <p:nvPr/>
        </p:nvCxnSpPr>
        <p:spPr>
          <a:xfrm flipH="1">
            <a:off x="8957388" y="3516835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C3B507D-2C35-4862-A760-49E897D079BD}"/>
              </a:ext>
            </a:extLst>
          </p:cNvPr>
          <p:cNvSpPr/>
          <p:nvPr/>
        </p:nvSpPr>
        <p:spPr>
          <a:xfrm>
            <a:off x="9185042" y="3184650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0096D2-B656-481D-8910-BE2951ED2C00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9792597" y="2674652"/>
            <a:ext cx="0" cy="859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9FF5B16-402B-409A-B382-4C087F9EB883}"/>
              </a:ext>
            </a:extLst>
          </p:cNvPr>
          <p:cNvSpPr/>
          <p:nvPr/>
        </p:nvSpPr>
        <p:spPr>
          <a:xfrm>
            <a:off x="9469590" y="3533768"/>
            <a:ext cx="646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83C6F4-5F0B-4516-94F3-282CFA99E250}"/>
              </a:ext>
            </a:extLst>
          </p:cNvPr>
          <p:cNvCxnSpPr>
            <a:cxnSpLocks/>
          </p:cNvCxnSpPr>
          <p:nvPr/>
        </p:nvCxnSpPr>
        <p:spPr>
          <a:xfrm flipH="1">
            <a:off x="9767575" y="3516835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AB3CD0B-8275-409A-969C-E14B357E9CA5}"/>
              </a:ext>
            </a:extLst>
          </p:cNvPr>
          <p:cNvSpPr/>
          <p:nvPr/>
        </p:nvSpPr>
        <p:spPr>
          <a:xfrm>
            <a:off x="9939231" y="3184650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6B21F8-8945-48DD-8F8A-55F14FA145D7}"/>
              </a:ext>
            </a:extLst>
          </p:cNvPr>
          <p:cNvSpPr/>
          <p:nvPr/>
        </p:nvSpPr>
        <p:spPr>
          <a:xfrm>
            <a:off x="10262685" y="3533768"/>
            <a:ext cx="646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6D5906-6EE1-49D6-B98A-31A1A63437B2}"/>
              </a:ext>
            </a:extLst>
          </p:cNvPr>
          <p:cNvCxnSpPr>
            <a:cxnSpLocks/>
          </p:cNvCxnSpPr>
          <p:nvPr/>
        </p:nvCxnSpPr>
        <p:spPr>
          <a:xfrm flipH="1">
            <a:off x="7248548" y="3533768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6933F4D-E6F1-45A8-9C2C-5C58AF73F21D}"/>
              </a:ext>
            </a:extLst>
          </p:cNvPr>
          <p:cNvSpPr/>
          <p:nvPr/>
        </p:nvSpPr>
        <p:spPr>
          <a:xfrm>
            <a:off x="7420204" y="3201583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8C2E38-46CF-4B80-A3B8-7A72AD93792B}"/>
              </a:ext>
            </a:extLst>
          </p:cNvPr>
          <p:cNvSpPr/>
          <p:nvPr/>
        </p:nvSpPr>
        <p:spPr>
          <a:xfrm>
            <a:off x="6753826" y="3735322"/>
            <a:ext cx="8745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1DBD36-2E89-40C7-9366-43960A674999}"/>
              </a:ext>
            </a:extLst>
          </p:cNvPr>
          <p:cNvSpPr/>
          <p:nvPr/>
        </p:nvSpPr>
        <p:spPr>
          <a:xfrm>
            <a:off x="659506" y="1937859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M: (-10,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246E29-1E7E-43B7-BD78-26F3AB72DABF}"/>
              </a:ext>
            </a:extLst>
          </p:cNvPr>
          <p:cNvSpPr/>
          <p:nvPr/>
        </p:nvSpPr>
        <p:spPr>
          <a:xfrm>
            <a:off x="2109880" y="1937859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4ACE48-B4EA-4D9F-AF1C-2D10257D7E87}"/>
              </a:ext>
            </a:extLst>
          </p:cNvPr>
          <p:cNvCxnSpPr>
            <a:cxnSpLocks/>
          </p:cNvCxnSpPr>
          <p:nvPr/>
        </p:nvCxnSpPr>
        <p:spPr>
          <a:xfrm rot="5400000" flipH="1">
            <a:off x="7670117" y="3934985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857BCBB-36E0-4C89-969E-54F57CEAF812}"/>
              </a:ext>
            </a:extLst>
          </p:cNvPr>
          <p:cNvSpPr/>
          <p:nvPr/>
        </p:nvSpPr>
        <p:spPr>
          <a:xfrm>
            <a:off x="7641905" y="3770995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254D5CF-B5D9-4A3F-9B31-03E811EA70DB}"/>
              </a:ext>
            </a:extLst>
          </p:cNvPr>
          <p:cNvCxnSpPr>
            <a:cxnSpLocks/>
          </p:cNvCxnSpPr>
          <p:nvPr/>
        </p:nvCxnSpPr>
        <p:spPr>
          <a:xfrm flipH="1">
            <a:off x="8123111" y="2674652"/>
            <a:ext cx="1669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A691E4D-D693-4CB3-8DD4-366C5125DA30}"/>
              </a:ext>
            </a:extLst>
          </p:cNvPr>
          <p:cNvSpPr/>
          <p:nvPr/>
        </p:nvSpPr>
        <p:spPr>
          <a:xfrm>
            <a:off x="8031864" y="2443456"/>
            <a:ext cx="6469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FCEBBE9-CA3F-45FC-96BC-CF0AA0B832F2}"/>
              </a:ext>
            </a:extLst>
          </p:cNvPr>
          <p:cNvCxnSpPr>
            <a:cxnSpLocks/>
          </p:cNvCxnSpPr>
          <p:nvPr/>
        </p:nvCxnSpPr>
        <p:spPr>
          <a:xfrm flipV="1">
            <a:off x="8104140" y="4357340"/>
            <a:ext cx="0" cy="857109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41C892B2-4005-4119-8E24-2B9E0C72D9EE}"/>
              </a:ext>
            </a:extLst>
          </p:cNvPr>
          <p:cNvSpPr/>
          <p:nvPr/>
        </p:nvSpPr>
        <p:spPr>
          <a:xfrm>
            <a:off x="7646364" y="4638395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35D4277-39AB-45EB-B61F-80083B5EE87A}"/>
              </a:ext>
            </a:extLst>
          </p:cNvPr>
          <p:cNvCxnSpPr>
            <a:cxnSpLocks/>
          </p:cNvCxnSpPr>
          <p:nvPr/>
        </p:nvCxnSpPr>
        <p:spPr>
          <a:xfrm flipH="1">
            <a:off x="8089958" y="5199229"/>
            <a:ext cx="25521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C00F1F0-CB58-4917-8174-0868ACD74E48}"/>
              </a:ext>
            </a:extLst>
          </p:cNvPr>
          <p:cNvSpPr/>
          <p:nvPr/>
        </p:nvSpPr>
        <p:spPr>
          <a:xfrm>
            <a:off x="8031864" y="4922426"/>
            <a:ext cx="8745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00A3847-291C-4CDF-8E28-16388B72F08A}"/>
              </a:ext>
            </a:extLst>
          </p:cNvPr>
          <p:cNvCxnSpPr>
            <a:cxnSpLocks/>
          </p:cNvCxnSpPr>
          <p:nvPr/>
        </p:nvCxnSpPr>
        <p:spPr>
          <a:xfrm>
            <a:off x="10641914" y="3516835"/>
            <a:ext cx="224" cy="1667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3E3D3F4D-D366-4E12-B592-C189718C6D2D}"/>
              </a:ext>
            </a:extLst>
          </p:cNvPr>
          <p:cNvSpPr/>
          <p:nvPr/>
        </p:nvSpPr>
        <p:spPr>
          <a:xfrm>
            <a:off x="659506" y="2789817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L: (30,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5D5541-EA94-4E77-BAEA-982D18B0F6E4}"/>
              </a:ext>
            </a:extLst>
          </p:cNvPr>
          <p:cNvSpPr/>
          <p:nvPr/>
        </p:nvSpPr>
        <p:spPr>
          <a:xfrm>
            <a:off x="1791650" y="2789817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-20)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707EEF6-AA02-42C5-B961-1878E1FA941E}"/>
              </a:ext>
            </a:extLst>
          </p:cNvPr>
          <p:cNvCxnSpPr>
            <a:cxnSpLocks/>
          </p:cNvCxnSpPr>
          <p:nvPr/>
        </p:nvCxnSpPr>
        <p:spPr>
          <a:xfrm rot="5400000" flipH="1">
            <a:off x="7661927" y="3099534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59C96271-03C5-4B23-97A7-CBE79FC06374}"/>
              </a:ext>
            </a:extLst>
          </p:cNvPr>
          <p:cNvSpPr/>
          <p:nvPr/>
        </p:nvSpPr>
        <p:spPr>
          <a:xfrm>
            <a:off x="7633715" y="2935544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2EDAF-D93F-401B-A8E9-7BB8FC9DF11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4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11" grpId="0"/>
      <p:bldP spid="14" grpId="0"/>
      <p:bldP spid="14" grpId="1"/>
      <p:bldP spid="15" grpId="0"/>
      <p:bldP spid="17" grpId="0"/>
      <p:bldP spid="17" grpId="1"/>
      <p:bldP spid="18" grpId="0"/>
      <p:bldP spid="19" grpId="0"/>
      <p:bldP spid="20" grpId="0"/>
      <p:bldP spid="22" grpId="0"/>
      <p:bldP spid="28" grpId="0"/>
      <p:bldP spid="30" grpId="0"/>
      <p:bldP spid="34" grpId="0"/>
      <p:bldP spid="38" grpId="0"/>
      <p:bldP spid="39" grpId="0"/>
      <p:bldP spid="41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Translate a shape on a full co-ordinate grid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09919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17307_files/img01.jpg">
            <a:extLst>
              <a:ext uri="{FF2B5EF4-FFF2-40B4-BE49-F238E27FC236}">
                <a16:creationId xmlns:a16="http://schemas.microsoft.com/office/drawing/2014/main" id="{34E8D5D3-B4BB-401D-8B70-65FC7AB8066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3" y="99358"/>
            <a:ext cx="6619164" cy="67071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C813015-00F8-4F3A-A764-20049BCBCA80}"/>
              </a:ext>
            </a:extLst>
          </p:cNvPr>
          <p:cNvSpPr/>
          <p:nvPr/>
        </p:nvSpPr>
        <p:spPr>
          <a:xfrm>
            <a:off x="6781800" y="103032"/>
            <a:ext cx="5410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triangle drawn on a coordinate grid.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45E008-48AB-4D49-B91B-51C526AD36BF}"/>
              </a:ext>
            </a:extLst>
          </p:cNvPr>
          <p:cNvSpPr/>
          <p:nvPr/>
        </p:nvSpPr>
        <p:spPr>
          <a:xfrm>
            <a:off x="6781800" y="1077218"/>
            <a:ext cx="5410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triangle is translated 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right and 5 up. Draw the triangle in its new position.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BBDB4D-5A51-45FF-B4D4-E41F386F5DC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9BC817C-DF0E-4573-9E0B-88D86B5340EF}"/>
              </a:ext>
            </a:extLst>
          </p:cNvPr>
          <p:cNvSpPr/>
          <p:nvPr/>
        </p:nvSpPr>
        <p:spPr>
          <a:xfrm>
            <a:off x="2243391" y="5445103"/>
            <a:ext cx="190092" cy="1887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A54E8F4-4BC9-40F3-ABCE-D1AE90704A8A}"/>
              </a:ext>
            </a:extLst>
          </p:cNvPr>
          <p:cNvSpPr/>
          <p:nvPr/>
        </p:nvSpPr>
        <p:spPr>
          <a:xfrm>
            <a:off x="2243391" y="5445103"/>
            <a:ext cx="190092" cy="1887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C1E69B3-7111-4C97-A91D-F94800E6CF8D}"/>
              </a:ext>
            </a:extLst>
          </p:cNvPr>
          <p:cNvCxnSpPr/>
          <p:nvPr/>
        </p:nvCxnSpPr>
        <p:spPr>
          <a:xfrm flipH="1">
            <a:off x="4275438" y="3064476"/>
            <a:ext cx="145809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180BAF-175D-4947-9C7B-35337C1A2DD4}"/>
              </a:ext>
            </a:extLst>
          </p:cNvPr>
          <p:cNvCxnSpPr>
            <a:cxnSpLocks/>
          </p:cNvCxnSpPr>
          <p:nvPr/>
        </p:nvCxnSpPr>
        <p:spPr>
          <a:xfrm flipV="1">
            <a:off x="4275438" y="1585784"/>
            <a:ext cx="1" cy="14786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5A276F-2E74-45F5-8399-06BFF3F1FC78}"/>
              </a:ext>
            </a:extLst>
          </p:cNvPr>
          <p:cNvCxnSpPr>
            <a:cxnSpLocks/>
          </p:cNvCxnSpPr>
          <p:nvPr/>
        </p:nvCxnSpPr>
        <p:spPr>
          <a:xfrm flipH="1" flipV="1">
            <a:off x="4275437" y="1585784"/>
            <a:ext cx="1458098" cy="14786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59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0.27851 -0.0004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1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851 -0.00046 L 0.27851 -0.3608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7" grpId="2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T320_files/image001.jpg">
            <a:extLst>
              <a:ext uri="{FF2B5EF4-FFF2-40B4-BE49-F238E27FC236}">
                <a16:creationId xmlns:a16="http://schemas.microsoft.com/office/drawing/2014/main" id="{F1D50D14-79D2-45B9-8F89-DD5532849C7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50" y="584775"/>
            <a:ext cx="6065733" cy="61962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DBF694-5AC7-41C4-88CF-DF06FE7415BB}"/>
              </a:ext>
            </a:extLst>
          </p:cNvPr>
          <p:cNvSpPr/>
          <p:nvPr/>
        </p:nvSpPr>
        <p:spPr>
          <a:xfrm>
            <a:off x="128790" y="51516"/>
            <a:ext cx="10259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two identical shaded triangles on coordinate axes.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DEACE5-BFBD-4586-A0FC-CD215C9237A4}"/>
              </a:ext>
            </a:extLst>
          </p:cNvPr>
          <p:cNvSpPr/>
          <p:nvPr/>
        </p:nvSpPr>
        <p:spPr>
          <a:xfrm>
            <a:off x="5102087" y="1643270"/>
            <a:ext cx="1421746" cy="10336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77CEF9-3C4E-42B8-90B7-603CCD7735EA}"/>
              </a:ext>
            </a:extLst>
          </p:cNvPr>
          <p:cNvSpPr/>
          <p:nvPr/>
        </p:nvSpPr>
        <p:spPr>
          <a:xfrm>
            <a:off x="3565623" y="584775"/>
            <a:ext cx="801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coordinates of points A and B.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A1CCC5-27B5-4C5C-A42A-9AB7C14869AD}"/>
              </a:ext>
            </a:extLst>
          </p:cNvPr>
          <p:cNvCxnSpPr>
            <a:cxnSpLocks/>
          </p:cNvCxnSpPr>
          <p:nvPr/>
        </p:nvCxnSpPr>
        <p:spPr>
          <a:xfrm>
            <a:off x="2062040" y="1643270"/>
            <a:ext cx="0" cy="2261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5D9CCDC-8B29-46DF-9609-F896BC24C1F4}"/>
              </a:ext>
            </a:extLst>
          </p:cNvPr>
          <p:cNvSpPr/>
          <p:nvPr/>
        </p:nvSpPr>
        <p:spPr>
          <a:xfrm>
            <a:off x="1877388" y="3905026"/>
            <a:ext cx="3693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A922C7-1C74-4D2E-AF78-569130EB2C61}"/>
              </a:ext>
            </a:extLst>
          </p:cNvPr>
          <p:cNvSpPr/>
          <p:nvPr/>
        </p:nvSpPr>
        <p:spPr>
          <a:xfrm>
            <a:off x="3716782" y="3905026"/>
            <a:ext cx="3693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E2FF315-DFF4-4FBE-9772-566581CFB1B7}"/>
              </a:ext>
            </a:extLst>
          </p:cNvPr>
          <p:cNvCxnSpPr>
            <a:cxnSpLocks/>
          </p:cNvCxnSpPr>
          <p:nvPr/>
        </p:nvCxnSpPr>
        <p:spPr>
          <a:xfrm flipH="1">
            <a:off x="1155560" y="1643270"/>
            <a:ext cx="906481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9DEB852-E428-44CC-B57B-1CB23A3F00F8}"/>
              </a:ext>
            </a:extLst>
          </p:cNvPr>
          <p:cNvSpPr/>
          <p:nvPr/>
        </p:nvSpPr>
        <p:spPr>
          <a:xfrm>
            <a:off x="1459617" y="1286951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EBDBC9B-231F-42E0-9BAE-73CC805E38E8}"/>
              </a:ext>
            </a:extLst>
          </p:cNvPr>
          <p:cNvCxnSpPr>
            <a:cxnSpLocks/>
          </p:cNvCxnSpPr>
          <p:nvPr/>
        </p:nvCxnSpPr>
        <p:spPr>
          <a:xfrm flipH="1">
            <a:off x="3930565" y="3905026"/>
            <a:ext cx="906481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B0FD8A1-7642-42FC-96FB-075527326DF4}"/>
              </a:ext>
            </a:extLst>
          </p:cNvPr>
          <p:cNvSpPr/>
          <p:nvPr/>
        </p:nvSpPr>
        <p:spPr>
          <a:xfrm>
            <a:off x="4234622" y="3548707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629D91-0440-4770-8F74-9256B76AC5D6}"/>
              </a:ext>
            </a:extLst>
          </p:cNvPr>
          <p:cNvSpPr/>
          <p:nvPr/>
        </p:nvSpPr>
        <p:spPr>
          <a:xfrm>
            <a:off x="4469257" y="3905026"/>
            <a:ext cx="6469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B21BD4-04E3-4627-9237-20DC5111C285}"/>
              </a:ext>
            </a:extLst>
          </p:cNvPr>
          <p:cNvSpPr/>
          <p:nvPr/>
        </p:nvSpPr>
        <p:spPr>
          <a:xfrm>
            <a:off x="7108432" y="2721045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 (12,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1C4919-2E92-4B14-8BAC-2CA54B0764D9}"/>
              </a:ext>
            </a:extLst>
          </p:cNvPr>
          <p:cNvSpPr/>
          <p:nvPr/>
        </p:nvSpPr>
        <p:spPr>
          <a:xfrm>
            <a:off x="8346944" y="2721045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3E8AC2-4327-4774-8CB1-BECDD1928DB4}"/>
              </a:ext>
            </a:extLst>
          </p:cNvPr>
          <p:cNvCxnSpPr>
            <a:cxnSpLocks/>
          </p:cNvCxnSpPr>
          <p:nvPr/>
        </p:nvCxnSpPr>
        <p:spPr>
          <a:xfrm flipH="1" flipV="1">
            <a:off x="1150334" y="1643270"/>
            <a:ext cx="5226" cy="226175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B69B4D1-4F9E-42CE-B8D6-AB2A47F11261}"/>
              </a:ext>
            </a:extLst>
          </p:cNvPr>
          <p:cNvSpPr/>
          <p:nvPr/>
        </p:nvSpPr>
        <p:spPr>
          <a:xfrm>
            <a:off x="1127268" y="2521167"/>
            <a:ext cx="409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FFFD8E6-137B-4883-A27F-DF3DDF2B43A4}"/>
              </a:ext>
            </a:extLst>
          </p:cNvPr>
          <p:cNvCxnSpPr>
            <a:cxnSpLocks/>
          </p:cNvCxnSpPr>
          <p:nvPr/>
        </p:nvCxnSpPr>
        <p:spPr>
          <a:xfrm>
            <a:off x="1150334" y="6182007"/>
            <a:ext cx="27258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9DA2C40-29A1-4B98-96B6-DDEDE3239D66}"/>
              </a:ext>
            </a:extLst>
          </p:cNvPr>
          <p:cNvSpPr/>
          <p:nvPr/>
        </p:nvSpPr>
        <p:spPr>
          <a:xfrm>
            <a:off x="7108432" y="3535348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 (9,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C24751D-162B-4F76-8C63-E8A3778E8709}"/>
              </a:ext>
            </a:extLst>
          </p:cNvPr>
          <p:cNvCxnSpPr>
            <a:cxnSpLocks/>
          </p:cNvCxnSpPr>
          <p:nvPr/>
        </p:nvCxnSpPr>
        <p:spPr>
          <a:xfrm flipH="1" flipV="1">
            <a:off x="1150334" y="3920251"/>
            <a:ext cx="5226" cy="226175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CF4965F-31B3-41A6-90F4-CA19A8E3D3B1}"/>
              </a:ext>
            </a:extLst>
          </p:cNvPr>
          <p:cNvSpPr/>
          <p:nvPr/>
        </p:nvSpPr>
        <p:spPr>
          <a:xfrm>
            <a:off x="1127268" y="4798148"/>
            <a:ext cx="409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313A05-356A-4C4B-B39C-7C09456BEE7F}"/>
              </a:ext>
            </a:extLst>
          </p:cNvPr>
          <p:cNvSpPr/>
          <p:nvPr/>
        </p:nvSpPr>
        <p:spPr>
          <a:xfrm>
            <a:off x="1172650" y="5893101"/>
            <a:ext cx="681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697CFA-188A-408B-B7C9-E0FA96E54A7A}"/>
              </a:ext>
            </a:extLst>
          </p:cNvPr>
          <p:cNvSpPr/>
          <p:nvPr/>
        </p:nvSpPr>
        <p:spPr>
          <a:xfrm>
            <a:off x="8157603" y="3548996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-8)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4B8393-DFB7-4E1E-8D71-FF82881263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6882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4" grpId="0"/>
      <p:bldP spid="15" grpId="0"/>
      <p:bldP spid="16" grpId="0"/>
      <p:bldP spid="17" grpId="0"/>
      <p:bldP spid="19" grpId="0"/>
      <p:bldP spid="25" grpId="0"/>
      <p:bldP spid="27" grpId="0"/>
      <p:bldP spid="28" grpId="0"/>
      <p:bldP spid="29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B14832-300A-4DEA-BE71-ED734C1F0A2F}"/>
              </a:ext>
            </a:extLst>
          </p:cNvPr>
          <p:cNvSpPr/>
          <p:nvPr/>
        </p:nvSpPr>
        <p:spPr>
          <a:xfrm>
            <a:off x="56123" y="50000"/>
            <a:ext cx="590679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the grid there are three points joined by two lines. </a:t>
            </a:r>
          </a:p>
          <a:p>
            <a:r>
              <a:rPr lang="en-US" sz="3200" b="1" dirty="0"/>
              <a:t>Lara plots another point on the grid at (–1, 2). </a:t>
            </a:r>
          </a:p>
          <a:p>
            <a:r>
              <a:rPr lang="en-US" sz="3200" b="1" dirty="0"/>
              <a:t>She joins the points to make a quadrilateral. </a:t>
            </a:r>
          </a:p>
          <a:p>
            <a:r>
              <a:rPr lang="en-US" sz="3200" b="1" dirty="0"/>
              <a:t>Complete Lara’s quadrilateral on the grid. Use a ruler.</a:t>
            </a:r>
          </a:p>
          <a:p>
            <a:endParaRPr lang="en-US" sz="3200" b="1" dirty="0"/>
          </a:p>
          <a:p>
            <a:r>
              <a:rPr lang="en-US" sz="3200" b="1" dirty="0"/>
              <a:t>Then Lara translates the quadrilateral 4 squares to the right. Draw the quadrilateral in its new position on the grid.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A91AAB-9F6C-41AB-B86F-60A280303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176" y="50000"/>
            <a:ext cx="6219825" cy="64293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AA67CE-3B42-4F8D-9C17-EBF84BC4FFD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326339A-43B1-494B-B843-CCC0E0BDCE21}"/>
              </a:ext>
            </a:extLst>
          </p:cNvPr>
          <p:cNvSpPr/>
          <p:nvPr/>
        </p:nvSpPr>
        <p:spPr>
          <a:xfrm>
            <a:off x="8323123" y="2462433"/>
            <a:ext cx="114167" cy="10971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5CA7A9-718A-4D3D-AC2B-390C664FF764}"/>
              </a:ext>
            </a:extLst>
          </p:cNvPr>
          <p:cNvCxnSpPr>
            <a:cxnSpLocks/>
          </p:cNvCxnSpPr>
          <p:nvPr/>
        </p:nvCxnSpPr>
        <p:spPr>
          <a:xfrm flipH="1" flipV="1">
            <a:off x="7917089" y="2061640"/>
            <a:ext cx="452360" cy="4610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958617-1189-4301-9D73-A106249E5037}"/>
              </a:ext>
            </a:extLst>
          </p:cNvPr>
          <p:cNvCxnSpPr>
            <a:cxnSpLocks/>
          </p:cNvCxnSpPr>
          <p:nvPr/>
        </p:nvCxnSpPr>
        <p:spPr>
          <a:xfrm flipV="1">
            <a:off x="8369449" y="2517289"/>
            <a:ext cx="925158" cy="8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CA8D4070-55FF-4113-96C1-DE7E8584148D}"/>
              </a:ext>
            </a:extLst>
          </p:cNvPr>
          <p:cNvSpPr/>
          <p:nvPr/>
        </p:nvSpPr>
        <p:spPr>
          <a:xfrm>
            <a:off x="9258219" y="2422897"/>
            <a:ext cx="190092" cy="1887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FBDF474-A657-4C1A-B307-C8A5D3E2504A}"/>
              </a:ext>
            </a:extLst>
          </p:cNvPr>
          <p:cNvCxnSpPr>
            <a:cxnSpLocks/>
          </p:cNvCxnSpPr>
          <p:nvPr/>
        </p:nvCxnSpPr>
        <p:spPr>
          <a:xfrm flipV="1">
            <a:off x="10183377" y="2517288"/>
            <a:ext cx="925158" cy="8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9337CA-13DA-4FD1-AA84-4A03299DE267}"/>
              </a:ext>
            </a:extLst>
          </p:cNvPr>
          <p:cNvCxnSpPr>
            <a:cxnSpLocks/>
          </p:cNvCxnSpPr>
          <p:nvPr/>
        </p:nvCxnSpPr>
        <p:spPr>
          <a:xfrm flipH="1" flipV="1">
            <a:off x="9744802" y="2070830"/>
            <a:ext cx="452360" cy="4610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8CBA44B-636B-4832-A281-BF70903B6345}"/>
              </a:ext>
            </a:extLst>
          </p:cNvPr>
          <p:cNvCxnSpPr>
            <a:cxnSpLocks/>
          </p:cNvCxnSpPr>
          <p:nvPr/>
        </p:nvCxnSpPr>
        <p:spPr>
          <a:xfrm flipH="1" flipV="1">
            <a:off x="9746983" y="2070831"/>
            <a:ext cx="450179" cy="22553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2A020D-8EF1-47EF-939B-2B844F8DCC1B}"/>
              </a:ext>
            </a:extLst>
          </p:cNvPr>
          <p:cNvCxnSpPr>
            <a:cxnSpLocks/>
          </p:cNvCxnSpPr>
          <p:nvPr/>
        </p:nvCxnSpPr>
        <p:spPr>
          <a:xfrm flipV="1">
            <a:off x="10197162" y="2517288"/>
            <a:ext cx="911373" cy="182260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27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0.14453 1.85185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5" grpId="1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 a shape on a full co-ordinate grid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9599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00A22_files/image001.jpg">
            <a:extLst>
              <a:ext uri="{FF2B5EF4-FFF2-40B4-BE49-F238E27FC236}">
                <a16:creationId xmlns:a16="http://schemas.microsoft.com/office/drawing/2014/main" id="{F5072A82-6A01-48AE-97BF-89C0C000BB2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04" y="1043010"/>
            <a:ext cx="7788792" cy="52936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151358-C4FE-4DB9-B222-3490447F45F3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shaded triangle is a reflection of the white triangle in the mirror line. Write the co-ordinates of point A and point B.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57E094-409C-48DB-BC8B-F8C1AB3B93BC}"/>
              </a:ext>
            </a:extLst>
          </p:cNvPr>
          <p:cNvCxnSpPr>
            <a:cxnSpLocks/>
          </p:cNvCxnSpPr>
          <p:nvPr/>
        </p:nvCxnSpPr>
        <p:spPr>
          <a:xfrm flipH="1">
            <a:off x="5552221" y="1960788"/>
            <a:ext cx="1" cy="4105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D1FC4DC-A378-44D2-B118-67878DC01A79}"/>
              </a:ext>
            </a:extLst>
          </p:cNvPr>
          <p:cNvSpPr/>
          <p:nvPr/>
        </p:nvSpPr>
        <p:spPr>
          <a:xfrm>
            <a:off x="5218981" y="6065860"/>
            <a:ext cx="764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A5E908-F402-4B54-8CE4-74055820EF5C}"/>
              </a:ext>
            </a:extLst>
          </p:cNvPr>
          <p:cNvCxnSpPr>
            <a:cxnSpLocks/>
          </p:cNvCxnSpPr>
          <p:nvPr/>
        </p:nvCxnSpPr>
        <p:spPr>
          <a:xfrm flipH="1">
            <a:off x="834189" y="1960788"/>
            <a:ext cx="471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81C7053-5572-4C82-98BC-5485D5BFAFB2}"/>
              </a:ext>
            </a:extLst>
          </p:cNvPr>
          <p:cNvSpPr/>
          <p:nvPr/>
        </p:nvSpPr>
        <p:spPr>
          <a:xfrm>
            <a:off x="435611" y="1668400"/>
            <a:ext cx="516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BA1C92-71EB-432C-95B2-A308EA56D06A}"/>
              </a:ext>
            </a:extLst>
          </p:cNvPr>
          <p:cNvSpPr/>
          <p:nvPr/>
        </p:nvSpPr>
        <p:spPr>
          <a:xfrm>
            <a:off x="8802933" y="1240511"/>
            <a:ext cx="225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 (11,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21A30F-3DA9-42AD-9DB3-643404205BA0}"/>
              </a:ext>
            </a:extLst>
          </p:cNvPr>
          <p:cNvSpPr/>
          <p:nvPr/>
        </p:nvSpPr>
        <p:spPr>
          <a:xfrm>
            <a:off x="10011046" y="1240511"/>
            <a:ext cx="907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559FBB-F7D3-4A0C-9879-92235CBAABBF}"/>
              </a:ext>
            </a:extLst>
          </p:cNvPr>
          <p:cNvCxnSpPr>
            <a:cxnSpLocks/>
          </p:cNvCxnSpPr>
          <p:nvPr/>
        </p:nvCxnSpPr>
        <p:spPr>
          <a:xfrm flipH="1">
            <a:off x="1169993" y="4687673"/>
            <a:ext cx="1" cy="1347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9591BF8-6D50-49B1-9B0A-CDF01FEFFF13}"/>
              </a:ext>
            </a:extLst>
          </p:cNvPr>
          <p:cNvSpPr/>
          <p:nvPr/>
        </p:nvSpPr>
        <p:spPr>
          <a:xfrm>
            <a:off x="951683" y="6044245"/>
            <a:ext cx="764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D7338B1-1A55-42C4-9DF9-010B3461C75B}"/>
              </a:ext>
            </a:extLst>
          </p:cNvPr>
          <p:cNvCxnSpPr>
            <a:cxnSpLocks/>
          </p:cNvCxnSpPr>
          <p:nvPr/>
        </p:nvCxnSpPr>
        <p:spPr>
          <a:xfrm flipH="1">
            <a:off x="2918711" y="4719379"/>
            <a:ext cx="1" cy="1347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7074001-926B-4EB6-A914-3888500C303E}"/>
              </a:ext>
            </a:extLst>
          </p:cNvPr>
          <p:cNvSpPr/>
          <p:nvPr/>
        </p:nvSpPr>
        <p:spPr>
          <a:xfrm>
            <a:off x="2700401" y="6075951"/>
            <a:ext cx="764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1164828" y="6044245"/>
            <a:ext cx="1782598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1902061" y="5579288"/>
            <a:ext cx="403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2B81BE-FE32-4B8F-A818-C4B6560A78C4}"/>
              </a:ext>
            </a:extLst>
          </p:cNvPr>
          <p:cNvCxnSpPr>
            <a:cxnSpLocks/>
          </p:cNvCxnSpPr>
          <p:nvPr/>
        </p:nvCxnSpPr>
        <p:spPr>
          <a:xfrm>
            <a:off x="5547055" y="6047286"/>
            <a:ext cx="1782598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0F13BCB-D045-4D59-AB56-BBD2731E01C2}"/>
              </a:ext>
            </a:extLst>
          </p:cNvPr>
          <p:cNvSpPr/>
          <p:nvPr/>
        </p:nvSpPr>
        <p:spPr>
          <a:xfrm>
            <a:off x="6284288" y="5582329"/>
            <a:ext cx="403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7E1F5F0-B183-48F2-A3E7-37F9CB2FE149}"/>
              </a:ext>
            </a:extLst>
          </p:cNvPr>
          <p:cNvCxnSpPr>
            <a:cxnSpLocks/>
          </p:cNvCxnSpPr>
          <p:nvPr/>
        </p:nvCxnSpPr>
        <p:spPr>
          <a:xfrm flipH="1">
            <a:off x="7293884" y="4696878"/>
            <a:ext cx="1" cy="1347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2D68A69-6710-4D10-84C1-1897A3383C4C}"/>
              </a:ext>
            </a:extLst>
          </p:cNvPr>
          <p:cNvSpPr/>
          <p:nvPr/>
        </p:nvSpPr>
        <p:spPr>
          <a:xfrm>
            <a:off x="6947304" y="6078581"/>
            <a:ext cx="764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0F916C2-2C51-4D01-9E64-70032356844E}"/>
              </a:ext>
            </a:extLst>
          </p:cNvPr>
          <p:cNvSpPr/>
          <p:nvPr/>
        </p:nvSpPr>
        <p:spPr>
          <a:xfrm>
            <a:off x="8802933" y="1960788"/>
            <a:ext cx="225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 (15,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35C99C-4C9B-4B56-9082-C92B0B11D384}"/>
              </a:ext>
            </a:extLst>
          </p:cNvPr>
          <p:cNvSpPr/>
          <p:nvPr/>
        </p:nvSpPr>
        <p:spPr>
          <a:xfrm>
            <a:off x="10011046" y="1960788"/>
            <a:ext cx="907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4F3A823-DD6C-465A-B4F7-F310A5CE6FCB}"/>
              </a:ext>
            </a:extLst>
          </p:cNvPr>
          <p:cNvCxnSpPr>
            <a:cxnSpLocks/>
          </p:cNvCxnSpPr>
          <p:nvPr/>
        </p:nvCxnSpPr>
        <p:spPr>
          <a:xfrm flipH="1">
            <a:off x="829023" y="4733293"/>
            <a:ext cx="64648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AD4C3B82-710D-4CAD-9706-ABC30F976076}"/>
              </a:ext>
            </a:extLst>
          </p:cNvPr>
          <p:cNvSpPr/>
          <p:nvPr/>
        </p:nvSpPr>
        <p:spPr>
          <a:xfrm>
            <a:off x="433028" y="4395285"/>
            <a:ext cx="516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B76EFF-2439-4603-BF60-F08FBDF9994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88439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 L -0.00052 -0.1937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969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-0.1935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19375 L 2.08333E-7 3.7037E-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9907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0.19352 L 4.16667E-6 7.56773E-17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7" grpId="0"/>
      <p:bldP spid="19" grpId="0"/>
      <p:bldP spid="21" grpId="0"/>
      <p:bldP spid="24" grpId="0"/>
      <p:bldP spid="32" grpId="0"/>
      <p:bldP spid="37" grpId="0"/>
      <p:bldP spid="38" grpId="0"/>
      <p:bldP spid="41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6220_files/img01.jpg">
            <a:extLst>
              <a:ext uri="{FF2B5EF4-FFF2-40B4-BE49-F238E27FC236}">
                <a16:creationId xmlns:a16="http://schemas.microsoft.com/office/drawing/2014/main" id="{CB5EECAC-CE1D-4F1E-B3E0-05004F2E3AF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47" y="0"/>
            <a:ext cx="6260123" cy="67794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A14410-ED7B-414D-8036-4E293D10A8DE}"/>
              </a:ext>
            </a:extLst>
          </p:cNvPr>
          <p:cNvSpPr/>
          <p:nvPr/>
        </p:nvSpPr>
        <p:spPr>
          <a:xfrm>
            <a:off x="103032" y="50526"/>
            <a:ext cx="63875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two triangles drawn on coordinate axes.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F74D07-FB72-4CD3-9751-F9B564DFA576}"/>
              </a:ext>
            </a:extLst>
          </p:cNvPr>
          <p:cNvSpPr/>
          <p:nvPr/>
        </p:nvSpPr>
        <p:spPr>
          <a:xfrm>
            <a:off x="103032" y="1127744"/>
            <a:ext cx="51683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Triangle B is a reflection of triangle A in the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-axis.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of the new vertices of triangle B are (10, −10) and (20, −30).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 the third vertex of triangle B?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828D8-1D54-4DAB-B572-525C19CFE885}"/>
              </a:ext>
            </a:extLst>
          </p:cNvPr>
          <p:cNvSpPr/>
          <p:nvPr/>
        </p:nvSpPr>
        <p:spPr>
          <a:xfrm>
            <a:off x="9190390" y="3820584"/>
            <a:ext cx="1487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(10, -10)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E64AB-A4EB-46B3-B98E-38676500C78D}"/>
              </a:ext>
            </a:extLst>
          </p:cNvPr>
          <p:cNvSpPr/>
          <p:nvPr/>
        </p:nvSpPr>
        <p:spPr>
          <a:xfrm>
            <a:off x="9980855" y="5108101"/>
            <a:ext cx="1487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(20, -30)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DEACC-B26A-476B-AF3F-0CC9B7AE54FE}"/>
              </a:ext>
            </a:extLst>
          </p:cNvPr>
          <p:cNvSpPr/>
          <p:nvPr/>
        </p:nvSpPr>
        <p:spPr>
          <a:xfrm>
            <a:off x="7599617" y="5867409"/>
            <a:ext cx="8617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(-10,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21D32E-3680-45E9-B6C3-2CBAFE262BF8}"/>
              </a:ext>
            </a:extLst>
          </p:cNvPr>
          <p:cNvSpPr/>
          <p:nvPr/>
        </p:nvSpPr>
        <p:spPr>
          <a:xfrm>
            <a:off x="8114660" y="5867409"/>
            <a:ext cx="8617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-40)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02924D-9B3B-400D-8DC2-F10D74451BD6}"/>
              </a:ext>
            </a:extLst>
          </p:cNvPr>
          <p:cNvSpPr/>
          <p:nvPr/>
        </p:nvSpPr>
        <p:spPr>
          <a:xfrm>
            <a:off x="723203" y="4723381"/>
            <a:ext cx="3084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(-10, -40)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5B5380-A8C9-44A3-A18C-0909A588D94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96550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DE34D-90FD-4A1A-B188-421E776E4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co-ordinates from equations on a line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6ED57-C061-4122-AC61-88611D6F2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28781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39BC8A1-D1C1-4BFF-9A1D-85184187F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28" y="252009"/>
            <a:ext cx="5867983" cy="612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321115-D743-4DB9-86F7-E72264AF7C36}"/>
              </a:ext>
            </a:extLst>
          </p:cNvPr>
          <p:cNvSpPr/>
          <p:nvPr/>
        </p:nvSpPr>
        <p:spPr>
          <a:xfrm>
            <a:off x="5950424" y="51516"/>
            <a:ext cx="597963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and B are two points on the graph of y = </a:t>
            </a:r>
            <a:r>
              <a:rPr lang="en-US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missing co-ordinates of A and B.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453E5EB-ACA5-4C2F-B9D3-CBE15C0CF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280" y="2241407"/>
            <a:ext cx="1929276" cy="62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B2978CE-08C4-4111-9E30-74B59D3A0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725" y="2241407"/>
            <a:ext cx="1929276" cy="62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F9BFDF-BA16-42B8-9D51-74B71F9064C1}"/>
              </a:ext>
            </a:extLst>
          </p:cNvPr>
          <p:cNvSpPr/>
          <p:nvPr/>
        </p:nvSpPr>
        <p:spPr>
          <a:xfrm>
            <a:off x="6524280" y="3720303"/>
            <a:ext cx="54057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co-ordinates of the point where the graph of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= x + 5 crosses the x-axis.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727DC-66FF-49A9-BE01-7EC23EB07B12}"/>
              </a:ext>
            </a:extLst>
          </p:cNvPr>
          <p:cNvSpPr/>
          <p:nvPr/>
        </p:nvSpPr>
        <p:spPr>
          <a:xfrm>
            <a:off x="6700661" y="2925972"/>
            <a:ext cx="1752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= </a:t>
            </a:r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42AAB6-7522-4BC4-A3EB-3996906C3A19}"/>
              </a:ext>
            </a:extLst>
          </p:cNvPr>
          <p:cNvSpPr/>
          <p:nvPr/>
        </p:nvSpPr>
        <p:spPr>
          <a:xfrm>
            <a:off x="7427249" y="2235025"/>
            <a:ext cx="6690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11BE31-3F47-44B3-A449-ECDFFC887CC0}"/>
              </a:ext>
            </a:extLst>
          </p:cNvPr>
          <p:cNvSpPr/>
          <p:nvPr/>
        </p:nvSpPr>
        <p:spPr>
          <a:xfrm>
            <a:off x="9157915" y="2890626"/>
            <a:ext cx="1752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-8 + 5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9BC7BD-C623-4A8E-9DA2-8C78B4D19F24}"/>
              </a:ext>
            </a:extLst>
          </p:cNvPr>
          <p:cNvSpPr/>
          <p:nvPr/>
        </p:nvSpPr>
        <p:spPr>
          <a:xfrm>
            <a:off x="10291899" y="2235025"/>
            <a:ext cx="6690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6DCCC5-10EB-4558-B183-7E5B184F7141}"/>
              </a:ext>
            </a:extLst>
          </p:cNvPr>
          <p:cNvSpPr/>
          <p:nvPr/>
        </p:nvSpPr>
        <p:spPr>
          <a:xfrm>
            <a:off x="7245393" y="5464206"/>
            <a:ext cx="1752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(-5,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7DA428-AC0D-4F8D-9706-C867296A8FF9}"/>
              </a:ext>
            </a:extLst>
          </p:cNvPr>
          <p:cNvSpPr/>
          <p:nvPr/>
        </p:nvSpPr>
        <p:spPr>
          <a:xfrm>
            <a:off x="7848508" y="5464206"/>
            <a:ext cx="1752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73DE27-EBAC-4764-96E1-7D64BE27002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62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points (−5, −2) and (4, 7) lie on the same line.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325B54BC-4055-4B2D-81AB-03BCE731A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5" y="636291"/>
            <a:ext cx="6056977" cy="597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62B34D-5245-477E-AE59-7F88200CD621}"/>
              </a:ext>
            </a:extLst>
          </p:cNvPr>
          <p:cNvSpPr/>
          <p:nvPr/>
        </p:nvSpPr>
        <p:spPr>
          <a:xfrm>
            <a:off x="6318912" y="636291"/>
            <a:ext cx="55581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line were extended, would it pass through point (−100, −103)?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how you know.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1E3D44-E620-49F6-8B26-2C5AB5DCEF60}"/>
              </a:ext>
            </a:extLst>
          </p:cNvPr>
          <p:cNvSpPr/>
          <p:nvPr/>
        </p:nvSpPr>
        <p:spPr>
          <a:xfrm>
            <a:off x="6318912" y="3721317"/>
            <a:ext cx="55581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x and y to write the equation of the line.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ED8A01-FF42-4116-B0AE-E67D919A6229}"/>
              </a:ext>
            </a:extLst>
          </p:cNvPr>
          <p:cNvSpPr/>
          <p:nvPr/>
        </p:nvSpPr>
        <p:spPr>
          <a:xfrm>
            <a:off x="6318912" y="2641242"/>
            <a:ext cx="53206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No. y is always 3 more than x.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-103 is 3 </a:t>
            </a:r>
            <a:r>
              <a:rPr lang="en-GB" sz="32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than -100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2C69AD-EDBA-4F59-8772-A017557597FD}"/>
              </a:ext>
            </a:extLst>
          </p:cNvPr>
          <p:cNvSpPr/>
          <p:nvPr/>
        </p:nvSpPr>
        <p:spPr>
          <a:xfrm>
            <a:off x="6318912" y="4821295"/>
            <a:ext cx="5320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= x + 3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3ED53B-8804-4F21-AFAE-C57E100DCD1E}"/>
              </a:ext>
            </a:extLst>
          </p:cNvPr>
          <p:cNvSpPr/>
          <p:nvPr/>
        </p:nvSpPr>
        <p:spPr>
          <a:xfrm>
            <a:off x="6318912" y="5428830"/>
            <a:ext cx="5320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= y – 3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24B922-2CF4-447E-ACE8-C7FFE55BD1B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20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the graph of y = x − 7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A5D1076B-FA5B-4FC1-8B43-82DFAFA2C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52" y="770625"/>
            <a:ext cx="4515148" cy="508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70A976-9213-4204-80E2-67F28939C3BD}"/>
              </a:ext>
            </a:extLst>
          </p:cNvPr>
          <p:cNvSpPr/>
          <p:nvPr/>
        </p:nvSpPr>
        <p:spPr>
          <a:xfrm>
            <a:off x="5579660" y="770625"/>
            <a:ext cx="63504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coordinates of one point on the line between A and B.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B83B37-8360-4848-9EF4-055C9FC23A16}"/>
              </a:ext>
            </a:extLst>
          </p:cNvPr>
          <p:cNvSpPr/>
          <p:nvPr/>
        </p:nvSpPr>
        <p:spPr>
          <a:xfrm>
            <a:off x="5851819" y="1982177"/>
            <a:ext cx="5320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7 = -6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E09BF6-5804-4998-B634-D29ED5175CF3}"/>
              </a:ext>
            </a:extLst>
          </p:cNvPr>
          <p:cNvSpPr/>
          <p:nvPr/>
        </p:nvSpPr>
        <p:spPr>
          <a:xfrm>
            <a:off x="5851819" y="2817172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(1, -6)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4B51E9-AC37-459D-BB3B-5A7B91AB685E}"/>
              </a:ext>
            </a:extLst>
          </p:cNvPr>
          <p:cNvSpPr/>
          <p:nvPr/>
        </p:nvSpPr>
        <p:spPr>
          <a:xfrm>
            <a:off x="5851819" y="3479266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(2, -5)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497DF7-5DB1-4665-BC14-CC75CB490A54}"/>
              </a:ext>
            </a:extLst>
          </p:cNvPr>
          <p:cNvSpPr/>
          <p:nvPr/>
        </p:nvSpPr>
        <p:spPr>
          <a:xfrm>
            <a:off x="7541129" y="2817172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(3, -4)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C41D16-E9D4-4578-819C-261FCA4B0FFB}"/>
              </a:ext>
            </a:extLst>
          </p:cNvPr>
          <p:cNvSpPr/>
          <p:nvPr/>
        </p:nvSpPr>
        <p:spPr>
          <a:xfrm>
            <a:off x="7541129" y="3479266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(4, -3)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F093BC-91DD-4757-AC1F-F379A3ECA544}"/>
              </a:ext>
            </a:extLst>
          </p:cNvPr>
          <p:cNvSpPr/>
          <p:nvPr/>
        </p:nvSpPr>
        <p:spPr>
          <a:xfrm>
            <a:off x="9340532" y="2817172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(5, -2)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6122CB-2D85-4AC4-8AED-0B3BA066BB97}"/>
              </a:ext>
            </a:extLst>
          </p:cNvPr>
          <p:cNvSpPr/>
          <p:nvPr/>
        </p:nvSpPr>
        <p:spPr>
          <a:xfrm>
            <a:off x="9340532" y="3479266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(6, -1)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6678CF-F17D-49CF-984A-3B59CDBF229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50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5276</Words>
  <Application>Microsoft Office PowerPoint</Application>
  <PresentationFormat>Widescreen</PresentationFormat>
  <Paragraphs>1075</Paragraphs>
  <Slides>101</Slides>
  <Notes>83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7" baseType="lpstr">
      <vt:lpstr>MS Mincho</vt:lpstr>
      <vt:lpstr>Arial</vt:lpstr>
      <vt:lpstr>Arial Black</vt:lpstr>
      <vt:lpstr>Calibri</vt:lpstr>
      <vt:lpstr>Calibri Light</vt:lpstr>
      <vt:lpstr>Office Theme</vt:lpstr>
      <vt:lpstr>Apply knowledge of angles with isosceles triangles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Apply knowledge of angles and lengths in equilateral triangles</vt:lpstr>
      <vt:lpstr>PowerPoint Presentation</vt:lpstr>
      <vt:lpstr>PowerPoint Presentation</vt:lpstr>
      <vt:lpstr>PowerPoint Presentation</vt:lpstr>
      <vt:lpstr>PowerPoint Presentation</vt:lpstr>
      <vt:lpstr>Apply knowledge of angles in quadrilaterals (360) and pentagons (540)</vt:lpstr>
      <vt:lpstr>PowerPoint Presentation</vt:lpstr>
      <vt:lpstr>PowerPoint Presentation</vt:lpstr>
      <vt:lpstr>PowerPoint Presentation</vt:lpstr>
      <vt:lpstr>Recognise vertically opposite angles and Z angles</vt:lpstr>
      <vt:lpstr>PowerPoint Presentation</vt:lpstr>
      <vt:lpstr>PowerPoint Presentation</vt:lpstr>
      <vt:lpstr>PowerPoint Presentation</vt:lpstr>
      <vt:lpstr>PowerPoint Presentation</vt:lpstr>
      <vt:lpstr>Solve problems involving 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Draw shapes by measuring 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Recognise parts of a circle</vt:lpstr>
      <vt:lpstr>PowerPoint Presentation</vt:lpstr>
      <vt:lpstr>PowerPoint Presentation</vt:lpstr>
      <vt:lpstr>PowerPoint Presentation</vt:lpstr>
      <vt:lpstr>PowerPoint Presentation</vt:lpstr>
      <vt:lpstr>Solve problems involving nets of 3D shapes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Calculate volume</vt:lpstr>
      <vt:lpstr>PowerPoint Presentation</vt:lpstr>
      <vt:lpstr>PowerPoint Presentation</vt:lpstr>
      <vt:lpstr>PowerPoint Presentation</vt:lpstr>
      <vt:lpstr>PowerPoint Presentation</vt:lpstr>
      <vt:lpstr>Write the possible dimensions of a cuboid given volume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Calculate missing lengths given volume</vt:lpstr>
      <vt:lpstr>PowerPoint Presentation</vt:lpstr>
      <vt:lpstr>PowerPoint Presentation</vt:lpstr>
      <vt:lpstr>PowerPoint Presentation</vt:lpstr>
      <vt:lpstr>Calculate volume from nets</vt:lpstr>
      <vt:lpstr>PowerPoint Presentation</vt:lpstr>
      <vt:lpstr>PowerPoint Presentation</vt:lpstr>
      <vt:lpstr>Solve problems involving volume of cubes and cuboids</vt:lpstr>
      <vt:lpstr>PowerPoint Presentation</vt:lpstr>
      <vt:lpstr>PowerPoint Presentation</vt:lpstr>
      <vt:lpstr>PowerPoint Presentation</vt:lpstr>
      <vt:lpstr>PowerPoint Presentation</vt:lpstr>
      <vt:lpstr>Solve ratio problems involving co-ordinates on a simple co-ordinate grid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and plot points on a full co-ordinate grid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Translate a shape on a full co-ordinate grid</vt:lpstr>
      <vt:lpstr>PowerPoint Presentation</vt:lpstr>
      <vt:lpstr>PowerPoint Presentation</vt:lpstr>
      <vt:lpstr>PowerPoint Presentation</vt:lpstr>
      <vt:lpstr>Reflect a shape on a full co-ordinate grid</vt:lpstr>
      <vt:lpstr>PowerPoint Presentation</vt:lpstr>
      <vt:lpstr>PowerPoint Presentation</vt:lpstr>
      <vt:lpstr>Identify co-ordinates from equations on a line graph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Apply knowledge of angles with isosceles triangles</dc:title>
  <dc:creator>Simon Rigelsford</dc:creator>
  <cp:lastModifiedBy>Simon Rigelsford</cp:lastModifiedBy>
  <cp:revision>50</cp:revision>
  <dcterms:created xsi:type="dcterms:W3CDTF">2020-04-09T01:32:05Z</dcterms:created>
  <dcterms:modified xsi:type="dcterms:W3CDTF">2020-08-25T21:41:30Z</dcterms:modified>
</cp:coreProperties>
</file>