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953" r:id="rId2"/>
    <p:sldId id="954" r:id="rId3"/>
    <p:sldId id="955" r:id="rId4"/>
    <p:sldId id="956" r:id="rId5"/>
    <p:sldId id="957" r:id="rId6"/>
    <p:sldId id="958" r:id="rId7"/>
    <p:sldId id="959" r:id="rId8"/>
    <p:sldId id="960" r:id="rId9"/>
    <p:sldId id="961" r:id="rId10"/>
    <p:sldId id="962" r:id="rId11"/>
    <p:sldId id="963" r:id="rId12"/>
    <p:sldId id="964" r:id="rId13"/>
    <p:sldId id="965" r:id="rId14"/>
    <p:sldId id="966" r:id="rId15"/>
    <p:sldId id="967" r:id="rId16"/>
    <p:sldId id="1109" r:id="rId17"/>
    <p:sldId id="1194" r:id="rId18"/>
    <p:sldId id="1153" r:id="rId19"/>
    <p:sldId id="948" r:id="rId20"/>
    <p:sldId id="1195" r:id="rId21"/>
    <p:sldId id="1196" r:id="rId22"/>
    <p:sldId id="1197" r:id="rId23"/>
    <p:sldId id="1198" r:id="rId24"/>
    <p:sldId id="1199" r:id="rId25"/>
    <p:sldId id="1200" r:id="rId26"/>
    <p:sldId id="1201" r:id="rId27"/>
    <p:sldId id="1202" r:id="rId28"/>
    <p:sldId id="1203" r:id="rId29"/>
    <p:sldId id="1204" r:id="rId30"/>
    <p:sldId id="951" r:id="rId31"/>
    <p:sldId id="1205" r:id="rId32"/>
    <p:sldId id="1206" r:id="rId33"/>
    <p:sldId id="1207" r:id="rId34"/>
    <p:sldId id="1208" r:id="rId35"/>
    <p:sldId id="494" r:id="rId36"/>
    <p:sldId id="1209" r:id="rId37"/>
    <p:sldId id="1210" r:id="rId38"/>
    <p:sldId id="1211" r:id="rId39"/>
    <p:sldId id="1212" r:id="rId40"/>
    <p:sldId id="1213" r:id="rId41"/>
    <p:sldId id="1214" r:id="rId42"/>
    <p:sldId id="1120" r:id="rId43"/>
    <p:sldId id="1215" r:id="rId44"/>
    <p:sldId id="1216" r:id="rId45"/>
    <p:sldId id="1116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A9E54-41CD-4646-8B97-A40918F83FE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BA76D-00E7-499F-90F1-C7AD22F026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728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P27 2000 Paper 2 Q19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83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P28 2000 Paper 2 Q19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850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P29 2000 Paper 2 Q19 third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535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P56 2011 Paper 1 Q19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54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P57 2011 Paper 1 Q19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021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P333 2008 Paper 1 Q20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717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P334 2008 Paper 1 Q20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113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P335 2008 Paper 1 Q20 third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730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P172 2001 Paper 2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416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P212 2006 Paper 2 Q18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851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P213 2006 Paper 2 Q18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4428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P293 2012 Level 6 Paper B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818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P300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5549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P65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4684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P133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0962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P332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0865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P198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6272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P280 2002 Paper 2 Q17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1079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P281 2002 Paper 2 Q17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5150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P41 2014 Paper 2 Q18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0898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P42 2014 Paper 2 Q18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6562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P43 2014 Paper 2 Q18 page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5607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P76 2007 Paper 2 Q22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6429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P77 2007 Paper 2 Q22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7766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P151 2010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1854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0848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P189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1781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P350 2012 Level 6 Paper A Q8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342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P351 2012 Level 6 Paper A Q8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4501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P301 2015 Level 6 Paper A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9706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P48 2014 Level 6 Paper A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773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5107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5701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P63 2014 Level 6 Paper A Q3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9820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P118 2015 Level 6 Paper B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8620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P309 2014 Level 6 Paper B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8155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P202 2013 Level 6 Paper B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2050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Q22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944040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Q22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9512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P254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35614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432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C13E1-9D74-470A-9772-87F4D5C0ED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D23A41-0F72-4EA3-B5A0-F1A8A87DC6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9162E-9D83-4F64-9439-0A2A64329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C7-3C19-4D02-9147-0D70266998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FBA45-F0B3-43B4-94BB-8333B2ED0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432356-5A06-4AA1-B01A-C8575FBB5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DA18-59BF-4807-807B-790542BA5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44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799F5-174D-4C4F-A714-1DE904036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90D63-3C1B-4EDE-89F0-3C4BAE9BB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A8726-ED8D-4B78-969B-B85E091B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C7-3C19-4D02-9147-0D70266998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9FACD-332C-41AA-9435-96285F4E5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EA848-27D3-424D-8585-0B2369DEE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DA18-59BF-4807-807B-790542BA5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000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0CE69-6C84-4D03-A02D-BD80C8528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BE05E-C13B-4A79-BF21-E58201CE27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17282-6C4A-4AFA-8921-C021F3059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C7-3C19-4D02-9147-0D70266998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5701D-7952-403F-ABB9-F4DD23198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DD2948-09B2-4E98-89D3-AF803AEA4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DA18-59BF-4807-807B-790542BA5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852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DF025-2EFC-4C02-862D-AA8691614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010B-7678-4B01-A629-3900C04AA7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4642AE-5294-4259-8EED-236DA3CF56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4EF44-F9E6-44E4-B13F-E2D154873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C7-3C19-4D02-9147-0D70266998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D69F01-063C-4C0A-A7F4-0E4055D13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AF5D5-73FD-43E7-82E1-C9306CD94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DA18-59BF-4807-807B-790542BA5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471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5D06F-4C5C-41DB-9300-D147A9415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9A1E8-B02B-45C3-A40E-0D2A43844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661FB-7191-48D5-A8B9-5FACE5DBA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0FB491-2C22-4342-BC41-53A26FEC26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2902EE-EABE-459F-906E-3DC266C696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4A8ABC-0CC1-4DE0-88E7-3AD261753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C7-3C19-4D02-9147-0D70266998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9EAE88-C000-46DD-81A6-9EB503B15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909C22-A784-4B42-BE04-445608D88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DA18-59BF-4807-807B-790542BA5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652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E43DF-4C17-4B98-AAF8-12F679F53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E9280B-7DA6-42E7-B95A-142AE66A0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C7-3C19-4D02-9147-0D70266998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7A915A-3DD6-45D4-9559-2DF104EB8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6A1CAA-40F7-4574-A86A-B983889CE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DA18-59BF-4807-807B-790542BA5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6669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24C3D9-7B66-4168-855E-61880C35B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C7-3C19-4D02-9147-0D70266998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C81CA3-2522-4137-A5EC-4D5F657F1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A70529-5470-4426-B917-7F3903F30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DA18-59BF-4807-807B-790542BA5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355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07FC4-B883-4602-8D19-532A008E0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49313-3863-4BAA-8831-F3C48E652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F8D0B1-947E-4E92-AB92-DFEE4CD02D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5BB5F2-D01E-41D0-94D4-D499B7A91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C7-3C19-4D02-9147-0D70266998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761D0C-809F-4A64-B282-3E755B284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235297-8483-4B97-9B4E-1453B125F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DA18-59BF-4807-807B-790542BA5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88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A4A36-F8C5-4BBA-A7D6-84AED6C34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19C8AD-C1CD-4FBF-B4D8-3388BC0CA2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766CD-0C97-42F3-A6E5-2DAFD12A2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5894AF-94A2-4897-BAAE-FB435C5E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C7-3C19-4D02-9147-0D70266998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3F3F73-5B7C-4773-BF95-82EC35ECA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4A968-B61D-44D9-B3C6-F2C2B750B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DA18-59BF-4807-807B-790542BA5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488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17EFF-3569-437D-B46F-75C72AEA8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1A4889-ECE6-4874-98CD-A682984B06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7B951-0337-457D-ABDB-45954EA64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C7-3C19-4D02-9147-0D70266998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FE263-EC94-44C9-87B3-CE31AE67B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89A56-6885-4337-B901-26C8273E8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DA18-59BF-4807-807B-790542BA5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846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04503C-9C21-49DE-97E5-F7FF6027F2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86CBF1-C3F9-436A-A419-D8567329E6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C218BA-BA19-426A-BE86-88179748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C7-3C19-4D02-9147-0D70266998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07484-39D8-4BD1-B1B4-AB57559CB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78576-0533-4AA3-B966-1DDE98204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DA18-59BF-4807-807B-790542BA5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785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E5240C-98D7-4EF7-B902-D503610E6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13C929-4963-45EB-876F-ABA13CE36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4C4F6-5F88-4BD2-8510-00E0CCDE9B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9DDC7-3C19-4D02-9147-0D702669983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16067-9314-4ABD-9616-7861F27F3B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FC155-A95C-4239-BEF2-F17F1B28B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3DA18-59BF-4807-807B-790542BA5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601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E6183-1B14-4F9C-AF5B-E8AD64F53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Estimate values on a line graph to use in calculations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048D3-F173-4220-9852-37A5779B4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483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AB3240-CEF4-4285-BCCA-C74E8B2D2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64" y="1127218"/>
            <a:ext cx="7136810" cy="4514484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Carol went on a 40-kilometre cycle ride. </a:t>
            </a:r>
          </a:p>
          <a:p>
            <a:r>
              <a:rPr lang="en-US" sz="3200" b="1" dirty="0"/>
              <a:t>This is a graph of how far she had gone at different times.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5C7542-45DD-4B0C-BDAB-972DA89628A0}"/>
              </a:ext>
            </a:extLst>
          </p:cNvPr>
          <p:cNvSpPr/>
          <p:nvPr/>
        </p:nvSpPr>
        <p:spPr>
          <a:xfrm>
            <a:off x="7417579" y="1127218"/>
            <a:ext cx="44977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minutes did Carol take to travel the last 10 kilometres of the ride?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A9D7EED-8C49-4A84-B9BF-FD9A319980F6}"/>
              </a:ext>
            </a:extLst>
          </p:cNvPr>
          <p:cNvCxnSpPr>
            <a:cxnSpLocks/>
          </p:cNvCxnSpPr>
          <p:nvPr/>
        </p:nvCxnSpPr>
        <p:spPr>
          <a:xfrm flipH="1">
            <a:off x="1828800" y="1828800"/>
            <a:ext cx="43578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0D4EA0-F611-4038-B0D3-384D7121763E}"/>
              </a:ext>
            </a:extLst>
          </p:cNvPr>
          <p:cNvCxnSpPr>
            <a:cxnSpLocks/>
          </p:cNvCxnSpPr>
          <p:nvPr/>
        </p:nvCxnSpPr>
        <p:spPr>
          <a:xfrm>
            <a:off x="6186616" y="1828800"/>
            <a:ext cx="0" cy="29116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E34EBC2-805E-40B5-AB4E-B6D510195896}"/>
              </a:ext>
            </a:extLst>
          </p:cNvPr>
          <p:cNvCxnSpPr>
            <a:cxnSpLocks/>
          </p:cNvCxnSpPr>
          <p:nvPr/>
        </p:nvCxnSpPr>
        <p:spPr>
          <a:xfrm flipH="1">
            <a:off x="1828800" y="2558535"/>
            <a:ext cx="28999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5D819D-B5DC-4A71-8A60-A23AB5B7005C}"/>
              </a:ext>
            </a:extLst>
          </p:cNvPr>
          <p:cNvCxnSpPr>
            <a:cxnSpLocks/>
          </p:cNvCxnSpPr>
          <p:nvPr/>
        </p:nvCxnSpPr>
        <p:spPr>
          <a:xfrm>
            <a:off x="4728754" y="2542903"/>
            <a:ext cx="0" cy="21975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AEE65B8-3CC0-4795-BC92-A96A61EAAAF0}"/>
              </a:ext>
            </a:extLst>
          </p:cNvPr>
          <p:cNvSpPr txBox="1"/>
          <p:nvPr/>
        </p:nvSpPr>
        <p:spPr>
          <a:xfrm>
            <a:off x="7417579" y="3189321"/>
            <a:ext cx="2079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120 – 80 =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C0B11F-4B30-400F-831F-78C08B5666CB}"/>
              </a:ext>
            </a:extLst>
          </p:cNvPr>
          <p:cNvSpPr txBox="1"/>
          <p:nvPr/>
        </p:nvSpPr>
        <p:spPr>
          <a:xfrm>
            <a:off x="9288845" y="3189321"/>
            <a:ext cx="2079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 minutes</a:t>
            </a:r>
          </a:p>
        </p:txBody>
      </p:sp>
    </p:spTree>
    <p:extLst>
      <p:ext uri="{BB962C8B-B14F-4D97-AF65-F5344CB8AC3E}">
        <p14:creationId xmlns:p14="http://schemas.microsoft.com/office/powerpoint/2010/main" val="246704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AB3240-CEF4-4285-BCCA-C74E8B2D2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64" y="1127218"/>
            <a:ext cx="7136810" cy="4514484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Carol went on a 40-kilometre cycle ride. </a:t>
            </a:r>
          </a:p>
          <a:p>
            <a:r>
              <a:rPr lang="en-US" sz="3200" b="1" dirty="0"/>
              <a:t>This is a graph of how far she had gone at different times.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5C7542-45DD-4B0C-BDAB-972DA89628A0}"/>
              </a:ext>
            </a:extLst>
          </p:cNvPr>
          <p:cNvSpPr/>
          <p:nvPr/>
        </p:nvSpPr>
        <p:spPr>
          <a:xfrm>
            <a:off x="7417579" y="1127218"/>
            <a:ext cx="44977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graph to estimate the distance travelled in the first 20 minutes of the ride.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D8F4A4-657F-4B84-A4A1-9D6264086739}"/>
              </a:ext>
            </a:extLst>
          </p:cNvPr>
          <p:cNvSpPr txBox="1"/>
          <p:nvPr/>
        </p:nvSpPr>
        <p:spPr>
          <a:xfrm>
            <a:off x="1564964" y="4169543"/>
            <a:ext cx="306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5AB080-A931-4CF2-ADAF-1771D32213BC}"/>
              </a:ext>
            </a:extLst>
          </p:cNvPr>
          <p:cNvSpPr txBox="1"/>
          <p:nvPr/>
        </p:nvSpPr>
        <p:spPr>
          <a:xfrm>
            <a:off x="1451248" y="3439204"/>
            <a:ext cx="534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D26334-2DA8-4619-9751-CAFCD895BCD1}"/>
              </a:ext>
            </a:extLst>
          </p:cNvPr>
          <p:cNvSpPr txBox="1"/>
          <p:nvPr/>
        </p:nvSpPr>
        <p:spPr>
          <a:xfrm>
            <a:off x="1451248" y="2702643"/>
            <a:ext cx="534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3E4542-0B44-44B4-BB39-205DE7723332}"/>
              </a:ext>
            </a:extLst>
          </p:cNvPr>
          <p:cNvSpPr txBox="1"/>
          <p:nvPr/>
        </p:nvSpPr>
        <p:spPr>
          <a:xfrm>
            <a:off x="1451248" y="2002863"/>
            <a:ext cx="534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35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BA986D9-8227-4E59-93C9-FB7F76E66AF8}"/>
              </a:ext>
            </a:extLst>
          </p:cNvPr>
          <p:cNvCxnSpPr>
            <a:cxnSpLocks/>
          </p:cNvCxnSpPr>
          <p:nvPr/>
        </p:nvCxnSpPr>
        <p:spPr>
          <a:xfrm>
            <a:off x="2555750" y="3877414"/>
            <a:ext cx="0" cy="9450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ABB70A1-A98C-457B-AA4F-43F5FF2FE71F}"/>
              </a:ext>
            </a:extLst>
          </p:cNvPr>
          <p:cNvCxnSpPr>
            <a:cxnSpLocks/>
          </p:cNvCxnSpPr>
          <p:nvPr/>
        </p:nvCxnSpPr>
        <p:spPr>
          <a:xfrm flipH="1">
            <a:off x="1824990" y="3868628"/>
            <a:ext cx="7356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68E1026-1CFF-4672-ACA1-B2B45CE2FB00}"/>
              </a:ext>
            </a:extLst>
          </p:cNvPr>
          <p:cNvSpPr txBox="1"/>
          <p:nvPr/>
        </p:nvSpPr>
        <p:spPr>
          <a:xfrm>
            <a:off x="7417578" y="3189321"/>
            <a:ext cx="2640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kilometres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99272E-9BAE-42E4-9F6E-33997AFA5867}"/>
              </a:ext>
            </a:extLst>
          </p:cNvPr>
          <p:cNvSpPr txBox="1"/>
          <p:nvPr/>
        </p:nvSpPr>
        <p:spPr>
          <a:xfrm>
            <a:off x="7417578" y="3825515"/>
            <a:ext cx="3843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You also get the mark for an estimate of 13 kilometres. </a:t>
            </a:r>
          </a:p>
        </p:txBody>
      </p:sp>
    </p:spTree>
    <p:extLst>
      <p:ext uri="{BB962C8B-B14F-4D97-AF65-F5344CB8AC3E}">
        <p14:creationId xmlns:p14="http://schemas.microsoft.com/office/powerpoint/2010/main" val="12761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AB3240-CEF4-4285-BCCA-C74E8B2D2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64" y="1127218"/>
            <a:ext cx="7136810" cy="4514484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Carol went on a 40-kilometre cycle ride. </a:t>
            </a:r>
          </a:p>
          <a:p>
            <a:r>
              <a:rPr lang="en-US" sz="3200" b="1" dirty="0"/>
              <a:t>This is a graph of how far she had gone at different times.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5C7542-45DD-4B0C-BDAB-972DA89628A0}"/>
              </a:ext>
            </a:extLst>
          </p:cNvPr>
          <p:cNvSpPr/>
          <p:nvPr/>
        </p:nvSpPr>
        <p:spPr>
          <a:xfrm>
            <a:off x="7417579" y="1127218"/>
            <a:ext cx="44977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Carol says, ‘I travelled further in the first hour than in the second hour.’ Explain how the graph shows this.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2FE43DC-253C-46CF-9B4B-24121ABAEE78}"/>
              </a:ext>
            </a:extLst>
          </p:cNvPr>
          <p:cNvCxnSpPr>
            <a:cxnSpLocks/>
          </p:cNvCxnSpPr>
          <p:nvPr/>
        </p:nvCxnSpPr>
        <p:spPr>
          <a:xfrm flipH="1">
            <a:off x="1844842" y="3144057"/>
            <a:ext cx="216201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B41A1A0-F225-4761-811E-E26C73D90927}"/>
              </a:ext>
            </a:extLst>
          </p:cNvPr>
          <p:cNvCxnSpPr>
            <a:cxnSpLocks/>
          </p:cNvCxnSpPr>
          <p:nvPr/>
        </p:nvCxnSpPr>
        <p:spPr>
          <a:xfrm>
            <a:off x="4006859" y="3144057"/>
            <a:ext cx="0" cy="16364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10B6C94-12F8-48AA-852C-27F88C0CBD44}"/>
              </a:ext>
            </a:extLst>
          </p:cNvPr>
          <p:cNvSpPr txBox="1"/>
          <p:nvPr/>
        </p:nvSpPr>
        <p:spPr>
          <a:xfrm>
            <a:off x="7417579" y="3669906"/>
            <a:ext cx="44977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It shows 22 km travelled in the first 60 minutes.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63783E-4CF5-4669-B854-7B76657DF6B1}"/>
              </a:ext>
            </a:extLst>
          </p:cNvPr>
          <p:cNvSpPr txBox="1"/>
          <p:nvPr/>
        </p:nvSpPr>
        <p:spPr>
          <a:xfrm>
            <a:off x="7417579" y="4685648"/>
            <a:ext cx="44977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This means that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40 – 22 = 18 km travelled in the second hour.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80F5FD-2272-4AD1-B6EE-195EBB7006EC}"/>
              </a:ext>
            </a:extLst>
          </p:cNvPr>
          <p:cNvSpPr txBox="1"/>
          <p:nvPr/>
        </p:nvSpPr>
        <p:spPr>
          <a:xfrm>
            <a:off x="6894058" y="6175100"/>
            <a:ext cx="50212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22 km is further than 18 km. </a:t>
            </a:r>
          </a:p>
        </p:txBody>
      </p:sp>
    </p:spTree>
    <p:extLst>
      <p:ext uri="{BB962C8B-B14F-4D97-AF65-F5344CB8AC3E}">
        <p14:creationId xmlns:p14="http://schemas.microsoft.com/office/powerpoint/2010/main" val="185924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8FB8F3-F4F1-49CB-8899-958134B02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2" y="1127218"/>
            <a:ext cx="6153224" cy="527787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01148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500 children started a 20 kilometre sponsored cycle ride. This graph shows how far they cycled.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7B8473-5C92-4D60-AFA9-156C95B54FA4}"/>
              </a:ext>
            </a:extLst>
          </p:cNvPr>
          <p:cNvSpPr/>
          <p:nvPr/>
        </p:nvSpPr>
        <p:spPr>
          <a:xfrm>
            <a:off x="6025660" y="1127218"/>
            <a:ext cx="60394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At what distance were exactly half of the children still cycling?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52081F-F57C-49F4-8D30-ACD444C8CC8E}"/>
              </a:ext>
            </a:extLst>
          </p:cNvPr>
          <p:cNvSpPr txBox="1"/>
          <p:nvPr/>
        </p:nvSpPr>
        <p:spPr>
          <a:xfrm>
            <a:off x="6683963" y="2594363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5 0 0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96AC05-1026-4C1A-A6CB-0E535E293EB5}"/>
              </a:ext>
            </a:extLst>
          </p:cNvPr>
          <p:cNvSpPr txBox="1"/>
          <p:nvPr/>
        </p:nvSpPr>
        <p:spPr>
          <a:xfrm>
            <a:off x="6209346" y="259436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73C14E9-76B9-4D5B-B4D7-6177A88CE6F9}"/>
              </a:ext>
            </a:extLst>
          </p:cNvPr>
          <p:cNvCxnSpPr>
            <a:cxnSpLocks/>
          </p:cNvCxnSpPr>
          <p:nvPr/>
        </p:nvCxnSpPr>
        <p:spPr>
          <a:xfrm>
            <a:off x="6683963" y="2643920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4D0F99-DFD3-44E2-8373-3F7572235074}"/>
              </a:ext>
            </a:extLst>
          </p:cNvPr>
          <p:cNvCxnSpPr>
            <a:cxnSpLocks/>
          </p:cNvCxnSpPr>
          <p:nvPr/>
        </p:nvCxnSpPr>
        <p:spPr>
          <a:xfrm flipH="1">
            <a:off x="6699117" y="2643920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CF076EC-C91A-40EC-AA8D-B8578A475788}"/>
              </a:ext>
            </a:extLst>
          </p:cNvPr>
          <p:cNvSpPr txBox="1"/>
          <p:nvPr/>
        </p:nvSpPr>
        <p:spPr>
          <a:xfrm>
            <a:off x="7125922" y="214361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C1F8B7-95B9-40CB-AE57-D4DDD45FA0B2}"/>
              </a:ext>
            </a:extLst>
          </p:cNvPr>
          <p:cNvSpPr txBox="1"/>
          <p:nvPr/>
        </p:nvSpPr>
        <p:spPr>
          <a:xfrm>
            <a:off x="7548928" y="2143610"/>
            <a:ext cx="5326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B9ED31-9B40-4076-9BBD-5DABCBE72FD0}"/>
              </a:ext>
            </a:extLst>
          </p:cNvPr>
          <p:cNvSpPr txBox="1"/>
          <p:nvPr/>
        </p:nvSpPr>
        <p:spPr>
          <a:xfrm>
            <a:off x="6983171" y="2621257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31802C-FE4C-47E2-B628-818DC21BB83A}"/>
              </a:ext>
            </a:extLst>
          </p:cNvPr>
          <p:cNvSpPr txBox="1"/>
          <p:nvPr/>
        </p:nvSpPr>
        <p:spPr>
          <a:xfrm>
            <a:off x="6685430" y="214361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3381D14-BA74-4F81-92C6-BFA42C85ADD1}"/>
              </a:ext>
            </a:extLst>
          </p:cNvPr>
          <p:cNvCxnSpPr>
            <a:cxnSpLocks/>
          </p:cNvCxnSpPr>
          <p:nvPr/>
        </p:nvCxnSpPr>
        <p:spPr>
          <a:xfrm flipH="1" flipV="1">
            <a:off x="1708879" y="3537679"/>
            <a:ext cx="326785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C2442FF-8FE7-4B13-8FAF-33D6C2CAEBA7}"/>
              </a:ext>
            </a:extLst>
          </p:cNvPr>
          <p:cNvCxnSpPr>
            <a:cxnSpLocks/>
          </p:cNvCxnSpPr>
          <p:nvPr/>
        </p:nvCxnSpPr>
        <p:spPr>
          <a:xfrm>
            <a:off x="4969361" y="3537679"/>
            <a:ext cx="0" cy="20519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CAF6A32-C07B-4EC9-A27E-F73AB00767B0}"/>
              </a:ext>
            </a:extLst>
          </p:cNvPr>
          <p:cNvSpPr txBox="1"/>
          <p:nvPr/>
        </p:nvSpPr>
        <p:spPr>
          <a:xfrm>
            <a:off x="1108263" y="3304487"/>
            <a:ext cx="686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250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35AC8D-104A-40BA-97AC-1605A6375B02}"/>
              </a:ext>
            </a:extLst>
          </p:cNvPr>
          <p:cNvSpPr txBox="1"/>
          <p:nvPr/>
        </p:nvSpPr>
        <p:spPr>
          <a:xfrm>
            <a:off x="1943537" y="5617775"/>
            <a:ext cx="429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F0989C-68A3-4D86-A403-DC7828721F23}"/>
              </a:ext>
            </a:extLst>
          </p:cNvPr>
          <p:cNvSpPr txBox="1"/>
          <p:nvPr/>
        </p:nvSpPr>
        <p:spPr>
          <a:xfrm>
            <a:off x="2355140" y="5619204"/>
            <a:ext cx="429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EB18A4B-437B-458D-B03A-8BFEF4B83867}"/>
              </a:ext>
            </a:extLst>
          </p:cNvPr>
          <p:cNvSpPr txBox="1"/>
          <p:nvPr/>
        </p:nvSpPr>
        <p:spPr>
          <a:xfrm>
            <a:off x="2766741" y="5617775"/>
            <a:ext cx="429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F4D1840-A685-47FA-8DEC-39047F91C526}"/>
              </a:ext>
            </a:extLst>
          </p:cNvPr>
          <p:cNvSpPr txBox="1"/>
          <p:nvPr/>
        </p:nvSpPr>
        <p:spPr>
          <a:xfrm>
            <a:off x="3178344" y="5619204"/>
            <a:ext cx="429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AB7A13-5661-487A-B23F-0D8B667AC832}"/>
              </a:ext>
            </a:extLst>
          </p:cNvPr>
          <p:cNvSpPr txBox="1"/>
          <p:nvPr/>
        </p:nvSpPr>
        <p:spPr>
          <a:xfrm>
            <a:off x="3925724" y="5617775"/>
            <a:ext cx="486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F57EF12-F289-4605-A43F-491D8FA6EEEF}"/>
              </a:ext>
            </a:extLst>
          </p:cNvPr>
          <p:cNvSpPr txBox="1"/>
          <p:nvPr/>
        </p:nvSpPr>
        <p:spPr>
          <a:xfrm>
            <a:off x="4337327" y="5619204"/>
            <a:ext cx="486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92FBD91-0393-48C7-B54E-02D4649A5507}"/>
              </a:ext>
            </a:extLst>
          </p:cNvPr>
          <p:cNvSpPr txBox="1"/>
          <p:nvPr/>
        </p:nvSpPr>
        <p:spPr>
          <a:xfrm>
            <a:off x="4748928" y="5617775"/>
            <a:ext cx="486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872A30B-D212-4CED-B8F9-4249FBEBC613}"/>
              </a:ext>
            </a:extLst>
          </p:cNvPr>
          <p:cNvSpPr txBox="1"/>
          <p:nvPr/>
        </p:nvSpPr>
        <p:spPr>
          <a:xfrm>
            <a:off x="5160531" y="5619204"/>
            <a:ext cx="486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02E296-7A21-442A-B94C-145C03ED43AA}"/>
              </a:ext>
            </a:extLst>
          </p:cNvPr>
          <p:cNvSpPr txBox="1"/>
          <p:nvPr/>
        </p:nvSpPr>
        <p:spPr>
          <a:xfrm>
            <a:off x="6833590" y="3389701"/>
            <a:ext cx="45331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 kilometres</a:t>
            </a:r>
          </a:p>
        </p:txBody>
      </p:sp>
    </p:spTree>
    <p:extLst>
      <p:ext uri="{BB962C8B-B14F-4D97-AF65-F5344CB8AC3E}">
        <p14:creationId xmlns:p14="http://schemas.microsoft.com/office/powerpoint/2010/main" val="110572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  <p:bldP spid="14" grpId="0"/>
      <p:bldP spid="15" grpId="0"/>
      <p:bldP spid="23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8FB8F3-F4F1-49CB-8899-958134B02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2" y="1127218"/>
            <a:ext cx="6153224" cy="527787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01148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500 children started a 20 kilometre sponsored cycle ride. This graph shows how far they cycled.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7B8473-5C92-4D60-AFA9-156C95B54FA4}"/>
              </a:ext>
            </a:extLst>
          </p:cNvPr>
          <p:cNvSpPr/>
          <p:nvPr/>
        </p:nvSpPr>
        <p:spPr>
          <a:xfrm>
            <a:off x="6025660" y="1127218"/>
            <a:ext cx="60394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Estimate how many children completed the 20 kilometre cycle ride.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855D634-E737-48F6-8528-07A259B9145B}"/>
              </a:ext>
            </a:extLst>
          </p:cNvPr>
          <p:cNvCxnSpPr>
            <a:cxnSpLocks/>
          </p:cNvCxnSpPr>
          <p:nvPr/>
        </p:nvCxnSpPr>
        <p:spPr>
          <a:xfrm flipH="1" flipV="1">
            <a:off x="1702191" y="4080345"/>
            <a:ext cx="4090470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FC43445-9887-47BB-A1BA-A2A4204CC8CC}"/>
              </a:ext>
            </a:extLst>
          </p:cNvPr>
          <p:cNvSpPr txBox="1"/>
          <p:nvPr/>
        </p:nvSpPr>
        <p:spPr>
          <a:xfrm>
            <a:off x="1108263" y="3304487"/>
            <a:ext cx="686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250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ED3EBE-DD08-41C2-A3A6-CAEC4159E218}"/>
              </a:ext>
            </a:extLst>
          </p:cNvPr>
          <p:cNvSpPr txBox="1"/>
          <p:nvPr/>
        </p:nvSpPr>
        <p:spPr>
          <a:xfrm>
            <a:off x="1108263" y="4134303"/>
            <a:ext cx="66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A52EBC-CCA2-4981-AA55-BC9CACE63B54}"/>
              </a:ext>
            </a:extLst>
          </p:cNvPr>
          <p:cNvSpPr txBox="1"/>
          <p:nvPr/>
        </p:nvSpPr>
        <p:spPr>
          <a:xfrm>
            <a:off x="7062004" y="2305616"/>
            <a:ext cx="3562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185 children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68BBB6-BD93-4F55-8C75-8324555DCD18}"/>
              </a:ext>
            </a:extLst>
          </p:cNvPr>
          <p:cNvSpPr txBox="1"/>
          <p:nvPr/>
        </p:nvSpPr>
        <p:spPr>
          <a:xfrm>
            <a:off x="6209346" y="3012099"/>
            <a:ext cx="5527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You get the mark for an estimate of between 180 and 190. </a:t>
            </a:r>
          </a:p>
        </p:txBody>
      </p:sp>
    </p:spTree>
    <p:extLst>
      <p:ext uri="{BB962C8B-B14F-4D97-AF65-F5344CB8AC3E}">
        <p14:creationId xmlns:p14="http://schemas.microsoft.com/office/powerpoint/2010/main" val="185034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number of people living in a town.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9CF0B0-662A-48B5-87D8-06FBE9DB0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91" y="634775"/>
            <a:ext cx="6704527" cy="52882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727D99-8D0A-4639-AC28-D738B6AECD5A}"/>
              </a:ext>
            </a:extLst>
          </p:cNvPr>
          <p:cNvSpPr/>
          <p:nvPr/>
        </p:nvSpPr>
        <p:spPr>
          <a:xfrm>
            <a:off x="6866818" y="634775"/>
            <a:ext cx="49765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people lived in the town in 1985?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3BF8A1-EBE1-44F8-9795-122CA1F6ADC8}"/>
              </a:ext>
            </a:extLst>
          </p:cNvPr>
          <p:cNvCxnSpPr>
            <a:cxnSpLocks/>
          </p:cNvCxnSpPr>
          <p:nvPr/>
        </p:nvCxnSpPr>
        <p:spPr>
          <a:xfrm>
            <a:off x="4630057" y="2946400"/>
            <a:ext cx="0" cy="22497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8240FE-F839-4759-A070-4D4B3192159F}"/>
              </a:ext>
            </a:extLst>
          </p:cNvPr>
          <p:cNvCxnSpPr>
            <a:cxnSpLocks/>
          </p:cNvCxnSpPr>
          <p:nvPr/>
        </p:nvCxnSpPr>
        <p:spPr>
          <a:xfrm flipH="1">
            <a:off x="1493521" y="2946400"/>
            <a:ext cx="31365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A97A9B2D-2E28-4F4A-9806-29D8CE02DDFB}"/>
              </a:ext>
            </a:extLst>
          </p:cNvPr>
          <p:cNvSpPr/>
          <p:nvPr/>
        </p:nvSpPr>
        <p:spPr>
          <a:xfrm rot="16200000">
            <a:off x="1000572" y="4787075"/>
            <a:ext cx="593931" cy="36021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Arrow: Curved Down 12">
            <a:extLst>
              <a:ext uri="{FF2B5EF4-FFF2-40B4-BE49-F238E27FC236}">
                <a16:creationId xmlns:a16="http://schemas.microsoft.com/office/drawing/2014/main" id="{D1A34EE8-87B6-4CED-9E13-80308442DD5B}"/>
              </a:ext>
            </a:extLst>
          </p:cNvPr>
          <p:cNvSpPr/>
          <p:nvPr/>
        </p:nvSpPr>
        <p:spPr>
          <a:xfrm rot="16200000">
            <a:off x="1000572" y="4337495"/>
            <a:ext cx="593931" cy="36021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Arrow: Curved Down 13">
            <a:extLst>
              <a:ext uri="{FF2B5EF4-FFF2-40B4-BE49-F238E27FC236}">
                <a16:creationId xmlns:a16="http://schemas.microsoft.com/office/drawing/2014/main" id="{522EFA4E-CA7B-488C-B9AF-8FAEC55F2B8C}"/>
              </a:ext>
            </a:extLst>
          </p:cNvPr>
          <p:cNvSpPr/>
          <p:nvPr/>
        </p:nvSpPr>
        <p:spPr>
          <a:xfrm rot="16200000">
            <a:off x="1000571" y="3887914"/>
            <a:ext cx="593931" cy="36021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Arrow: Curved Down 14">
            <a:extLst>
              <a:ext uri="{FF2B5EF4-FFF2-40B4-BE49-F238E27FC236}">
                <a16:creationId xmlns:a16="http://schemas.microsoft.com/office/drawing/2014/main" id="{7E3C4CCB-1C6C-43A4-887F-BD96F3D12672}"/>
              </a:ext>
            </a:extLst>
          </p:cNvPr>
          <p:cNvSpPr/>
          <p:nvPr/>
        </p:nvSpPr>
        <p:spPr>
          <a:xfrm rot="16200000">
            <a:off x="1000571" y="3438334"/>
            <a:ext cx="593931" cy="36021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399FC7-3743-4C81-914E-62F21E45178A}"/>
              </a:ext>
            </a:extLst>
          </p:cNvPr>
          <p:cNvSpPr txBox="1"/>
          <p:nvPr/>
        </p:nvSpPr>
        <p:spPr>
          <a:xfrm>
            <a:off x="248115" y="5930837"/>
            <a:ext cx="2490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20 000 ÷ 4 =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30CF27-B839-4193-BBF4-BC358EF17EDE}"/>
              </a:ext>
            </a:extLst>
          </p:cNvPr>
          <p:cNvSpPr txBox="1"/>
          <p:nvPr/>
        </p:nvSpPr>
        <p:spPr>
          <a:xfrm>
            <a:off x="2423279" y="5930837"/>
            <a:ext cx="2490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7B2C3F-5B2C-4166-82CE-3B55757EA7A8}"/>
              </a:ext>
            </a:extLst>
          </p:cNvPr>
          <p:cNvSpPr txBox="1"/>
          <p:nvPr/>
        </p:nvSpPr>
        <p:spPr>
          <a:xfrm>
            <a:off x="7189723" y="1711993"/>
            <a:ext cx="2490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25 000</a:t>
            </a:r>
          </a:p>
        </p:txBody>
      </p:sp>
    </p:spTree>
    <p:extLst>
      <p:ext uri="{BB962C8B-B14F-4D97-AF65-F5344CB8AC3E}">
        <p14:creationId xmlns:p14="http://schemas.microsoft.com/office/powerpoint/2010/main" val="3422418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number of people living in a town.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9CF0B0-662A-48B5-87D8-06FBE9DB0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91" y="634775"/>
            <a:ext cx="6704527" cy="52882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727D99-8D0A-4639-AC28-D738B6AECD5A}"/>
              </a:ext>
            </a:extLst>
          </p:cNvPr>
          <p:cNvSpPr/>
          <p:nvPr/>
        </p:nvSpPr>
        <p:spPr>
          <a:xfrm>
            <a:off x="6866818" y="634775"/>
            <a:ext cx="49765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which year was the number of people the same as in 1950?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173C5A4-3248-47AB-B56A-FA23C84AFE83}"/>
              </a:ext>
            </a:extLst>
          </p:cNvPr>
          <p:cNvCxnSpPr>
            <a:cxnSpLocks/>
          </p:cNvCxnSpPr>
          <p:nvPr/>
        </p:nvCxnSpPr>
        <p:spPr>
          <a:xfrm flipH="1">
            <a:off x="1493521" y="2147059"/>
            <a:ext cx="42262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69A571D-47C3-4F8D-AA1F-CB0C8205BD82}"/>
              </a:ext>
            </a:extLst>
          </p:cNvPr>
          <p:cNvCxnSpPr>
            <a:cxnSpLocks/>
          </p:cNvCxnSpPr>
          <p:nvPr/>
        </p:nvCxnSpPr>
        <p:spPr>
          <a:xfrm>
            <a:off x="5719763" y="2147059"/>
            <a:ext cx="0" cy="30726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AC0322-C5BD-477D-B612-218E41CA0240}"/>
              </a:ext>
            </a:extLst>
          </p:cNvPr>
          <p:cNvSpPr/>
          <p:nvPr/>
        </p:nvSpPr>
        <p:spPr>
          <a:xfrm>
            <a:off x="6972550" y="2174999"/>
            <a:ext cx="10553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1997</a:t>
            </a:r>
          </a:p>
        </p:txBody>
      </p:sp>
    </p:spTree>
    <p:extLst>
      <p:ext uri="{BB962C8B-B14F-4D97-AF65-F5344CB8AC3E}">
        <p14:creationId xmlns:p14="http://schemas.microsoft.com/office/powerpoint/2010/main" val="268404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number of people living in a town.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9CF0B0-662A-48B5-87D8-06FBE9DB0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91" y="634775"/>
            <a:ext cx="6704527" cy="52882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727D99-8D0A-4639-AC28-D738B6AECD5A}"/>
              </a:ext>
            </a:extLst>
          </p:cNvPr>
          <p:cNvSpPr/>
          <p:nvPr/>
        </p:nvSpPr>
        <p:spPr>
          <a:xfrm>
            <a:off x="6866818" y="634775"/>
            <a:ext cx="49765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Find the year when the number of people ﬁrst went below 20 000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8C4B25D-FEEE-4068-A86F-76A4CE410F1E}"/>
              </a:ext>
            </a:extLst>
          </p:cNvPr>
          <p:cNvCxnSpPr>
            <a:cxnSpLocks/>
          </p:cNvCxnSpPr>
          <p:nvPr/>
        </p:nvCxnSpPr>
        <p:spPr>
          <a:xfrm flipH="1">
            <a:off x="1491929" y="3405185"/>
            <a:ext cx="119412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E30509-848C-460D-ACB1-A235D26E2721}"/>
              </a:ext>
            </a:extLst>
          </p:cNvPr>
          <p:cNvCxnSpPr>
            <a:cxnSpLocks/>
          </p:cNvCxnSpPr>
          <p:nvPr/>
        </p:nvCxnSpPr>
        <p:spPr>
          <a:xfrm flipH="1">
            <a:off x="2692400" y="3405185"/>
            <a:ext cx="1" cy="179546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EEA73B5-9DC5-4324-8C04-7C3E6FD77CA0}"/>
              </a:ext>
            </a:extLst>
          </p:cNvPr>
          <p:cNvSpPr/>
          <p:nvPr/>
        </p:nvSpPr>
        <p:spPr>
          <a:xfrm>
            <a:off x="6972550" y="2174999"/>
            <a:ext cx="10553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1964</a:t>
            </a:r>
          </a:p>
        </p:txBody>
      </p:sp>
    </p:spTree>
    <p:extLst>
      <p:ext uri="{BB962C8B-B14F-4D97-AF65-F5344CB8AC3E}">
        <p14:creationId xmlns:p14="http://schemas.microsoft.com/office/powerpoint/2010/main" val="3870564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hot liquid is left to cool in a science experiment. This graph shows how the temperature of the liquid changes as it cools.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74F014-7D66-48E6-A71F-A1AB17A1C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436" y="1127219"/>
            <a:ext cx="6621016" cy="454206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B6E9F5-AAF3-44F8-A1B4-8A28DD329953}"/>
              </a:ext>
            </a:extLst>
          </p:cNvPr>
          <p:cNvSpPr/>
          <p:nvPr/>
        </p:nvSpPr>
        <p:spPr>
          <a:xfrm>
            <a:off x="6800452" y="1127218"/>
            <a:ext cx="52121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Read from the graph how many minutes it takes for the temperature to reach 40°C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61D417-044F-423C-9BA2-03E605204463}"/>
              </a:ext>
            </a:extLst>
          </p:cNvPr>
          <p:cNvSpPr/>
          <p:nvPr/>
        </p:nvSpPr>
        <p:spPr>
          <a:xfrm>
            <a:off x="6800452" y="3639986"/>
            <a:ext cx="52121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Read from the graph how many minutes the temperature is above 60°C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83D48C-E395-44C7-9E9C-7AD273309DC7}"/>
              </a:ext>
            </a:extLst>
          </p:cNvPr>
          <p:cNvSpPr/>
          <p:nvPr/>
        </p:nvSpPr>
        <p:spPr>
          <a:xfrm>
            <a:off x="2206331" y="5000928"/>
            <a:ext cx="6256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3C86F4-03B4-488E-B7D3-8DA25F6E948A}"/>
              </a:ext>
            </a:extLst>
          </p:cNvPr>
          <p:cNvSpPr/>
          <p:nvPr/>
        </p:nvSpPr>
        <p:spPr>
          <a:xfrm>
            <a:off x="2717217" y="5000928"/>
            <a:ext cx="6256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F2572F-634E-4F1B-AD02-E55A55166E24}"/>
              </a:ext>
            </a:extLst>
          </p:cNvPr>
          <p:cNvSpPr/>
          <p:nvPr/>
        </p:nvSpPr>
        <p:spPr>
          <a:xfrm>
            <a:off x="3331104" y="5000928"/>
            <a:ext cx="6256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40564B-9DEE-4041-AD6C-529137424069}"/>
              </a:ext>
            </a:extLst>
          </p:cNvPr>
          <p:cNvSpPr/>
          <p:nvPr/>
        </p:nvSpPr>
        <p:spPr>
          <a:xfrm>
            <a:off x="3927330" y="5000928"/>
            <a:ext cx="6256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604C47-0CF6-45F7-8126-D337E49ACCFC}"/>
              </a:ext>
            </a:extLst>
          </p:cNvPr>
          <p:cNvSpPr/>
          <p:nvPr/>
        </p:nvSpPr>
        <p:spPr>
          <a:xfrm>
            <a:off x="4525632" y="5000928"/>
            <a:ext cx="6256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32B22-7EC5-485D-8BC2-A06DA366FF11}"/>
              </a:ext>
            </a:extLst>
          </p:cNvPr>
          <p:cNvSpPr/>
          <p:nvPr/>
        </p:nvSpPr>
        <p:spPr>
          <a:xfrm>
            <a:off x="5121858" y="5000928"/>
            <a:ext cx="6256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98C850-357D-4EBC-A71D-B2C58336E366}"/>
              </a:ext>
            </a:extLst>
          </p:cNvPr>
          <p:cNvSpPr/>
          <p:nvPr/>
        </p:nvSpPr>
        <p:spPr>
          <a:xfrm>
            <a:off x="5716083" y="5000928"/>
            <a:ext cx="6256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84B2F96-0062-46D0-8BE5-896ECDFF8D3A}"/>
              </a:ext>
            </a:extLst>
          </p:cNvPr>
          <p:cNvCxnSpPr>
            <a:cxnSpLocks/>
          </p:cNvCxnSpPr>
          <p:nvPr/>
        </p:nvCxnSpPr>
        <p:spPr>
          <a:xfrm>
            <a:off x="2067263" y="3736858"/>
            <a:ext cx="109968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EDF683D-5962-4F5E-8FA0-6FBA71D5FA3B}"/>
              </a:ext>
            </a:extLst>
          </p:cNvPr>
          <p:cNvCxnSpPr>
            <a:cxnSpLocks/>
          </p:cNvCxnSpPr>
          <p:nvPr/>
        </p:nvCxnSpPr>
        <p:spPr>
          <a:xfrm>
            <a:off x="3166946" y="3736858"/>
            <a:ext cx="0" cy="11871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9041020E-B756-45F8-9A86-837A58AF3E80}"/>
              </a:ext>
            </a:extLst>
          </p:cNvPr>
          <p:cNvSpPr/>
          <p:nvPr/>
        </p:nvSpPr>
        <p:spPr>
          <a:xfrm>
            <a:off x="7043639" y="2647441"/>
            <a:ext cx="24245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 minutes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97E57F-80F1-487B-AA03-6362F7FCD2F1}"/>
              </a:ext>
            </a:extLst>
          </p:cNvPr>
          <p:cNvSpPr/>
          <p:nvPr/>
        </p:nvSpPr>
        <p:spPr>
          <a:xfrm>
            <a:off x="7043639" y="3136612"/>
            <a:ext cx="4968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19 minutes also gets you the mark.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AAA92DB-9B80-494E-BE45-046B2D75C4C3}"/>
              </a:ext>
            </a:extLst>
          </p:cNvPr>
          <p:cNvCxnSpPr>
            <a:cxnSpLocks/>
          </p:cNvCxnSpPr>
          <p:nvPr/>
        </p:nvCxnSpPr>
        <p:spPr>
          <a:xfrm>
            <a:off x="2067263" y="3137938"/>
            <a:ext cx="431751" cy="38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57129C9-1088-4066-9FD1-B5ECF36B41A3}"/>
              </a:ext>
            </a:extLst>
          </p:cNvPr>
          <p:cNvCxnSpPr>
            <a:cxnSpLocks/>
          </p:cNvCxnSpPr>
          <p:nvPr/>
        </p:nvCxnSpPr>
        <p:spPr>
          <a:xfrm>
            <a:off x="2499014" y="3136612"/>
            <a:ext cx="0" cy="17873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BD39E6F5-0812-4D19-959B-E425BB471F0E}"/>
              </a:ext>
            </a:extLst>
          </p:cNvPr>
          <p:cNvSpPr/>
          <p:nvPr/>
        </p:nvSpPr>
        <p:spPr>
          <a:xfrm>
            <a:off x="7043639" y="5140792"/>
            <a:ext cx="24245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 minutes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50DAB74-D342-4B90-BE09-C4AE90BA4D1B}"/>
              </a:ext>
            </a:extLst>
          </p:cNvPr>
          <p:cNvSpPr/>
          <p:nvPr/>
        </p:nvSpPr>
        <p:spPr>
          <a:xfrm>
            <a:off x="7043639" y="5728543"/>
            <a:ext cx="49689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An answer of between 6 minutes and 7.5 minutes gets you the mark.</a:t>
            </a:r>
          </a:p>
        </p:txBody>
      </p:sp>
    </p:spTree>
    <p:extLst>
      <p:ext uri="{BB962C8B-B14F-4D97-AF65-F5344CB8AC3E}">
        <p14:creationId xmlns:p14="http://schemas.microsoft.com/office/powerpoint/2010/main" val="19490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21" grpId="0"/>
      <p:bldP spid="22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temperature in a greenhouse.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B3687D-5B5D-48F7-B21C-D0113CB14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50" y="710975"/>
            <a:ext cx="7153521" cy="494737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A7061D-D24E-472E-A472-F0E67025313E}"/>
              </a:ext>
            </a:extLst>
          </p:cNvPr>
          <p:cNvSpPr/>
          <p:nvPr/>
        </p:nvSpPr>
        <p:spPr>
          <a:xfrm>
            <a:off x="7323671" y="634775"/>
            <a:ext cx="44665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graph to find the time when the temperature was 25°C.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8B06820-0B26-46E1-80DB-6FB11FA2A664}"/>
              </a:ext>
            </a:extLst>
          </p:cNvPr>
          <p:cNvCxnSpPr>
            <a:cxnSpLocks/>
          </p:cNvCxnSpPr>
          <p:nvPr/>
        </p:nvCxnSpPr>
        <p:spPr>
          <a:xfrm flipH="1">
            <a:off x="1951796" y="2616592"/>
            <a:ext cx="31618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B86CF86-7A2E-4F93-932D-19CF761717B4}"/>
              </a:ext>
            </a:extLst>
          </p:cNvPr>
          <p:cNvCxnSpPr>
            <a:cxnSpLocks/>
          </p:cNvCxnSpPr>
          <p:nvPr/>
        </p:nvCxnSpPr>
        <p:spPr>
          <a:xfrm>
            <a:off x="5113651" y="2616592"/>
            <a:ext cx="0" cy="23602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D845F23-1A98-486E-B4CD-8A20CD6F65E0}"/>
              </a:ext>
            </a:extLst>
          </p:cNvPr>
          <p:cNvSpPr/>
          <p:nvPr/>
        </p:nvSpPr>
        <p:spPr>
          <a:xfrm>
            <a:off x="2395106" y="5023999"/>
            <a:ext cx="7076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1:30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C20A10-3CD6-4B7E-94DD-EC0942F37CFC}"/>
              </a:ext>
            </a:extLst>
          </p:cNvPr>
          <p:cNvSpPr/>
          <p:nvPr/>
        </p:nvSpPr>
        <p:spPr>
          <a:xfrm>
            <a:off x="3804806" y="5023999"/>
            <a:ext cx="7076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2:30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223D9A-F480-4A0C-8E8B-86391ED19AD8}"/>
              </a:ext>
            </a:extLst>
          </p:cNvPr>
          <p:cNvSpPr/>
          <p:nvPr/>
        </p:nvSpPr>
        <p:spPr>
          <a:xfrm>
            <a:off x="5214506" y="5024110"/>
            <a:ext cx="7076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3:30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ADBBDFB-2CEB-4492-8999-CB70A873793D}"/>
              </a:ext>
            </a:extLst>
          </p:cNvPr>
          <p:cNvSpPr/>
          <p:nvPr/>
        </p:nvSpPr>
        <p:spPr>
          <a:xfrm>
            <a:off x="7596736" y="2189799"/>
            <a:ext cx="2460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3:15pm</a:t>
            </a:r>
          </a:p>
        </p:txBody>
      </p:sp>
    </p:spTree>
    <p:extLst>
      <p:ext uri="{BB962C8B-B14F-4D97-AF65-F5344CB8AC3E}">
        <p14:creationId xmlns:p14="http://schemas.microsoft.com/office/powerpoint/2010/main" val="8169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temperature in a greenhouse.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B3687D-5B5D-48F7-B21C-D0113CB14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50" y="710975"/>
            <a:ext cx="7153521" cy="494737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A7061D-D24E-472E-A472-F0E67025313E}"/>
              </a:ext>
            </a:extLst>
          </p:cNvPr>
          <p:cNvSpPr/>
          <p:nvPr/>
        </p:nvSpPr>
        <p:spPr>
          <a:xfrm>
            <a:off x="7323671" y="634775"/>
            <a:ext cx="446654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graph to ﬁnd the difference between the temperature at 2pm and the temperature at 4pm.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723B1AA-77DB-4C0D-BA55-2776F89C4C4C}"/>
              </a:ext>
            </a:extLst>
          </p:cNvPr>
          <p:cNvGrpSpPr/>
          <p:nvPr/>
        </p:nvGrpSpPr>
        <p:grpSpPr>
          <a:xfrm>
            <a:off x="2395106" y="5023999"/>
            <a:ext cx="3527012" cy="400221"/>
            <a:chOff x="2395106" y="5023999"/>
            <a:chExt cx="3527012" cy="40022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BB27DEA-C5A6-46FF-A2FB-8C36CF224782}"/>
                </a:ext>
              </a:extLst>
            </p:cNvPr>
            <p:cNvSpPr/>
            <p:nvPr/>
          </p:nvSpPr>
          <p:spPr>
            <a:xfrm>
              <a:off x="2395106" y="5023999"/>
              <a:ext cx="70761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1:30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4869F86-4162-479B-9B1E-0EFC09895FE1}"/>
                </a:ext>
              </a:extLst>
            </p:cNvPr>
            <p:cNvSpPr/>
            <p:nvPr/>
          </p:nvSpPr>
          <p:spPr>
            <a:xfrm>
              <a:off x="3804806" y="5023999"/>
              <a:ext cx="70761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2:30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353E37B-FAA6-4E05-8A28-F7D22F8CE9EF}"/>
                </a:ext>
              </a:extLst>
            </p:cNvPr>
            <p:cNvSpPr/>
            <p:nvPr/>
          </p:nvSpPr>
          <p:spPr>
            <a:xfrm>
              <a:off x="5214506" y="5024110"/>
              <a:ext cx="70761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3:30</a:t>
              </a:r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41238A-FDE4-40E4-9754-3003808AC8D0}"/>
              </a:ext>
            </a:extLst>
          </p:cNvPr>
          <p:cNvCxnSpPr>
            <a:cxnSpLocks/>
          </p:cNvCxnSpPr>
          <p:nvPr/>
        </p:nvCxnSpPr>
        <p:spPr>
          <a:xfrm>
            <a:off x="3362412" y="3071813"/>
            <a:ext cx="0" cy="18950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99416C-A110-4AB6-8A4F-BF4C940B7AA2}"/>
              </a:ext>
            </a:extLst>
          </p:cNvPr>
          <p:cNvCxnSpPr>
            <a:cxnSpLocks/>
          </p:cNvCxnSpPr>
          <p:nvPr/>
        </p:nvCxnSpPr>
        <p:spPr>
          <a:xfrm flipH="1">
            <a:off x="1947862" y="3081339"/>
            <a:ext cx="1405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260C708-9D58-4D8D-9BAF-0D05A2F52720}"/>
              </a:ext>
            </a:extLst>
          </p:cNvPr>
          <p:cNvCxnSpPr>
            <a:cxnSpLocks/>
          </p:cNvCxnSpPr>
          <p:nvPr/>
        </p:nvCxnSpPr>
        <p:spPr>
          <a:xfrm>
            <a:off x="6176967" y="1824038"/>
            <a:ext cx="0" cy="31523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B113783-4A73-42D9-B024-98266FB72F3D}"/>
              </a:ext>
            </a:extLst>
          </p:cNvPr>
          <p:cNvCxnSpPr>
            <a:cxnSpLocks/>
          </p:cNvCxnSpPr>
          <p:nvPr/>
        </p:nvCxnSpPr>
        <p:spPr>
          <a:xfrm flipH="1">
            <a:off x="1947863" y="1824038"/>
            <a:ext cx="42291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2D3AA0E4-8899-4F40-9247-84F70F148FCC}"/>
              </a:ext>
            </a:extLst>
          </p:cNvPr>
          <p:cNvSpPr/>
          <p:nvPr/>
        </p:nvSpPr>
        <p:spPr>
          <a:xfrm>
            <a:off x="1478199" y="1593205"/>
            <a:ext cx="5288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D5D83E-0FF2-4CF1-BB45-DADD94F7D81D}"/>
              </a:ext>
            </a:extLst>
          </p:cNvPr>
          <p:cNvSpPr/>
          <p:nvPr/>
        </p:nvSpPr>
        <p:spPr>
          <a:xfrm>
            <a:off x="7323671" y="2696878"/>
            <a:ext cx="28072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33 – 20 =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AB470B8-82A9-4F4E-9DB4-B9141DDF1556}"/>
              </a:ext>
            </a:extLst>
          </p:cNvPr>
          <p:cNvSpPr/>
          <p:nvPr/>
        </p:nvSpPr>
        <p:spPr>
          <a:xfrm>
            <a:off x="8961983" y="2696878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 degrees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8113F1-35DF-4846-859B-48D0B6F29AD7}"/>
              </a:ext>
            </a:extLst>
          </p:cNvPr>
          <p:cNvSpPr/>
          <p:nvPr/>
        </p:nvSpPr>
        <p:spPr>
          <a:xfrm>
            <a:off x="7323671" y="3362989"/>
            <a:ext cx="43141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You also get the mark for an answer of 14 degrees.</a:t>
            </a:r>
          </a:p>
        </p:txBody>
      </p:sp>
    </p:spTree>
    <p:extLst>
      <p:ext uri="{BB962C8B-B14F-4D97-AF65-F5344CB8AC3E}">
        <p14:creationId xmlns:p14="http://schemas.microsoft.com/office/powerpoint/2010/main" val="422089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graph shows the average heights of girls in the UK from age 6 – 11 years.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F7395F-3D06-42FF-AA3D-740A1AD30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58" y="1072626"/>
            <a:ext cx="6338976" cy="55795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6FF2DA-0AA4-410B-BA65-94B8F9E59228}"/>
              </a:ext>
            </a:extLst>
          </p:cNvPr>
          <p:cNvSpPr/>
          <p:nvPr/>
        </p:nvSpPr>
        <p:spPr>
          <a:xfrm>
            <a:off x="6960358" y="855050"/>
            <a:ext cx="50742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Emily is 1.38m tall. She is the average height for her age.</a:t>
            </a:r>
          </a:p>
          <a:p>
            <a:r>
              <a:rPr lang="en-US" sz="3200" b="1" dirty="0"/>
              <a:t>How old is she?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F9BFF3-27EB-4298-8579-A65F433BB4C6}"/>
              </a:ext>
            </a:extLst>
          </p:cNvPr>
          <p:cNvSpPr/>
          <p:nvPr/>
        </p:nvSpPr>
        <p:spPr>
          <a:xfrm>
            <a:off x="6960358" y="2737754"/>
            <a:ext cx="50742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Zoe is 9½ years old.</a:t>
            </a:r>
          </a:p>
          <a:p>
            <a:r>
              <a:rPr lang="en-US" sz="3200" b="1" dirty="0"/>
              <a:t>She is also 1.38m tall.</a:t>
            </a:r>
          </a:p>
          <a:p>
            <a:r>
              <a:rPr lang="en-US" sz="3200" b="1" dirty="0"/>
              <a:t>How much taller than average is she? Give your answer in centimetres.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CBB4A98-D365-487D-A9B3-0E768F55D544}"/>
              </a:ext>
            </a:extLst>
          </p:cNvPr>
          <p:cNvCxnSpPr>
            <a:cxnSpLocks/>
          </p:cNvCxnSpPr>
          <p:nvPr/>
        </p:nvCxnSpPr>
        <p:spPr>
          <a:xfrm flipH="1">
            <a:off x="1246284" y="2424710"/>
            <a:ext cx="37967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6867B75-14E5-4E4E-AA9F-5084899357F4}"/>
              </a:ext>
            </a:extLst>
          </p:cNvPr>
          <p:cNvCxnSpPr>
            <a:cxnSpLocks/>
          </p:cNvCxnSpPr>
          <p:nvPr/>
        </p:nvCxnSpPr>
        <p:spPr>
          <a:xfrm flipH="1">
            <a:off x="5043055" y="2424710"/>
            <a:ext cx="1" cy="36277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EBCB9B45-3B6A-4F62-A77D-240F2A3BD8F1}"/>
              </a:ext>
            </a:extLst>
          </p:cNvPr>
          <p:cNvSpPr/>
          <p:nvPr/>
        </p:nvSpPr>
        <p:spPr>
          <a:xfrm>
            <a:off x="9671574" y="1841453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years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92E67F1-3A8D-400D-8906-1CB48DA9477B}"/>
              </a:ext>
            </a:extLst>
          </p:cNvPr>
          <p:cNvCxnSpPr>
            <a:cxnSpLocks/>
          </p:cNvCxnSpPr>
          <p:nvPr/>
        </p:nvCxnSpPr>
        <p:spPr>
          <a:xfrm>
            <a:off x="4579031" y="2724577"/>
            <a:ext cx="0" cy="332787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F248C56-03ED-4A92-96ED-8977E8B0D928}"/>
              </a:ext>
            </a:extLst>
          </p:cNvPr>
          <p:cNvCxnSpPr>
            <a:cxnSpLocks/>
          </p:cNvCxnSpPr>
          <p:nvPr/>
        </p:nvCxnSpPr>
        <p:spPr>
          <a:xfrm flipH="1">
            <a:off x="1246284" y="2714529"/>
            <a:ext cx="33227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23EA8F6-634B-449E-942E-18313BAE6DA3}"/>
              </a:ext>
            </a:extLst>
          </p:cNvPr>
          <p:cNvSpPr/>
          <p:nvPr/>
        </p:nvSpPr>
        <p:spPr>
          <a:xfrm>
            <a:off x="6960357" y="5292299"/>
            <a:ext cx="29993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138 – 135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26ADF8-A2F9-423E-BA32-24F08A0504C8}"/>
              </a:ext>
            </a:extLst>
          </p:cNvPr>
          <p:cNvSpPr/>
          <p:nvPr/>
        </p:nvSpPr>
        <p:spPr>
          <a:xfrm>
            <a:off x="9000705" y="5292299"/>
            <a:ext cx="29993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centimetres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A77583-E1F1-455F-B083-AF25BB8E830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93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7255675" y="50000"/>
            <a:ext cx="47772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Jim draws a graph to show how high two rockets go during their flight.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03408F4-95EA-44DA-B32C-35B22FFCF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6" y="204717"/>
            <a:ext cx="6890832" cy="638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3C42BB9-AA4D-48AE-AD89-073F084F71C3}"/>
              </a:ext>
            </a:extLst>
          </p:cNvPr>
          <p:cNvSpPr/>
          <p:nvPr/>
        </p:nvSpPr>
        <p:spPr>
          <a:xfrm>
            <a:off x="7255675" y="787142"/>
            <a:ext cx="47772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 how much higher rocket A reaches than rocket B.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1EDD89-460B-4900-A9A7-BF44424792D6}"/>
              </a:ext>
            </a:extLst>
          </p:cNvPr>
          <p:cNvSpPr/>
          <p:nvPr/>
        </p:nvSpPr>
        <p:spPr>
          <a:xfrm>
            <a:off x="7255675" y="2164716"/>
            <a:ext cx="47772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 the time after the start when the two rockets are at the same height.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93B820-9AEA-4EDB-8E52-A35DA771431D}"/>
              </a:ext>
            </a:extLst>
          </p:cNvPr>
          <p:cNvSpPr/>
          <p:nvPr/>
        </p:nvSpPr>
        <p:spPr>
          <a:xfrm>
            <a:off x="7255674" y="3865582"/>
            <a:ext cx="47772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Jim says, ‘The graph shows that rocket A was more than 200 m above the ground for about 23 seconds.’ </a:t>
            </a:r>
          </a:p>
          <a:p>
            <a:pPr>
              <a:spcAft>
                <a:spcPts val="0"/>
              </a:spcAft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Explain how the graph shows this.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B35C31A-1783-43B5-96CC-F9BB3395B096}"/>
              </a:ext>
            </a:extLst>
          </p:cNvPr>
          <p:cNvCxnSpPr>
            <a:cxnSpLocks/>
          </p:cNvCxnSpPr>
          <p:nvPr/>
        </p:nvCxnSpPr>
        <p:spPr>
          <a:xfrm flipH="1">
            <a:off x="1579418" y="1904038"/>
            <a:ext cx="157941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0DDEFBE5-C63C-4E37-9376-38FBF3EF7DEC}"/>
              </a:ext>
            </a:extLst>
          </p:cNvPr>
          <p:cNvSpPr/>
          <p:nvPr/>
        </p:nvSpPr>
        <p:spPr>
          <a:xfrm>
            <a:off x="860083" y="1642428"/>
            <a:ext cx="941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D55D1AC-FDF9-471F-8A15-0463905C2F1F}"/>
              </a:ext>
            </a:extLst>
          </p:cNvPr>
          <p:cNvCxnSpPr>
            <a:cxnSpLocks/>
          </p:cNvCxnSpPr>
          <p:nvPr/>
        </p:nvCxnSpPr>
        <p:spPr>
          <a:xfrm flipH="1">
            <a:off x="1579418" y="3571670"/>
            <a:ext cx="280554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A1D5239-FC0E-4DD8-97EB-46E48123E15E}"/>
              </a:ext>
            </a:extLst>
          </p:cNvPr>
          <p:cNvSpPr/>
          <p:nvPr/>
        </p:nvSpPr>
        <p:spPr>
          <a:xfrm>
            <a:off x="860083" y="3341749"/>
            <a:ext cx="941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175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0AA46F-1BD6-4177-A7DA-158E90141DF2}"/>
              </a:ext>
            </a:extLst>
          </p:cNvPr>
          <p:cNvSpPr/>
          <p:nvPr/>
        </p:nvSpPr>
        <p:spPr>
          <a:xfrm>
            <a:off x="7255674" y="1660822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325 – 175 =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FE0952-963D-4C83-98EA-328E1F8CF84B}"/>
              </a:ext>
            </a:extLst>
          </p:cNvPr>
          <p:cNvSpPr/>
          <p:nvPr/>
        </p:nvSpPr>
        <p:spPr>
          <a:xfrm>
            <a:off x="9322774" y="1660595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150 metres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E8DF55-31C4-4380-8E89-0B04AC3DC871}"/>
              </a:ext>
            </a:extLst>
          </p:cNvPr>
          <p:cNvCxnSpPr>
            <a:cxnSpLocks/>
          </p:cNvCxnSpPr>
          <p:nvPr/>
        </p:nvCxnSpPr>
        <p:spPr>
          <a:xfrm>
            <a:off x="3794414" y="3676445"/>
            <a:ext cx="0" cy="188615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1E6E7244-B468-4380-8A8D-4948DB0E1BD0}"/>
              </a:ext>
            </a:extLst>
          </p:cNvPr>
          <p:cNvSpPr/>
          <p:nvPr/>
        </p:nvSpPr>
        <p:spPr>
          <a:xfrm>
            <a:off x="7246862" y="3415259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27 seconds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796BAF7-C0FE-4854-911D-2B0B4DD038DE}"/>
              </a:ext>
            </a:extLst>
          </p:cNvPr>
          <p:cNvCxnSpPr>
            <a:cxnSpLocks/>
          </p:cNvCxnSpPr>
          <p:nvPr/>
        </p:nvCxnSpPr>
        <p:spPr>
          <a:xfrm flipH="1">
            <a:off x="2265082" y="3309091"/>
            <a:ext cx="39446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6DE7D87-383C-4718-8BA0-9D853C4DC539}"/>
              </a:ext>
            </a:extLst>
          </p:cNvPr>
          <p:cNvCxnSpPr>
            <a:cxnSpLocks/>
          </p:cNvCxnSpPr>
          <p:nvPr/>
        </p:nvCxnSpPr>
        <p:spPr>
          <a:xfrm flipV="1">
            <a:off x="2490653" y="3309092"/>
            <a:ext cx="0" cy="22535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6DE025C9-B6A0-4AEE-91DD-EC79B845E063}"/>
              </a:ext>
            </a:extLst>
          </p:cNvPr>
          <p:cNvSpPr/>
          <p:nvPr/>
        </p:nvSpPr>
        <p:spPr>
          <a:xfrm>
            <a:off x="2311976" y="5481919"/>
            <a:ext cx="941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68C3C70-A6E0-4C4E-A3DF-52481868DD04}"/>
              </a:ext>
            </a:extLst>
          </p:cNvPr>
          <p:cNvCxnSpPr>
            <a:cxnSpLocks/>
          </p:cNvCxnSpPr>
          <p:nvPr/>
        </p:nvCxnSpPr>
        <p:spPr>
          <a:xfrm flipV="1">
            <a:off x="3749373" y="3309092"/>
            <a:ext cx="0" cy="22535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D4C27540-34A7-453B-BB5D-4A1E3929D1F7}"/>
              </a:ext>
            </a:extLst>
          </p:cNvPr>
          <p:cNvSpPr/>
          <p:nvPr/>
        </p:nvSpPr>
        <p:spPr>
          <a:xfrm>
            <a:off x="3470804" y="5481919"/>
            <a:ext cx="941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26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8952269-3D72-4B87-87CB-17AF9C0F4082}"/>
              </a:ext>
            </a:extLst>
          </p:cNvPr>
          <p:cNvSpPr/>
          <p:nvPr/>
        </p:nvSpPr>
        <p:spPr>
          <a:xfrm>
            <a:off x="7255674" y="5674044"/>
            <a:ext cx="46966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reaches at 3s, falls at 26s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CDB1D42-7C53-4EBE-8032-035B73FBAF6D}"/>
              </a:ext>
            </a:extLst>
          </p:cNvPr>
          <p:cNvSpPr/>
          <p:nvPr/>
        </p:nvSpPr>
        <p:spPr>
          <a:xfrm>
            <a:off x="7255674" y="6157960"/>
            <a:ext cx="46966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26 – 3 = 23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68E670-AAFD-47D1-8894-C4AEAC18501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65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3" grpId="0"/>
      <p:bldP spid="13" grpId="1"/>
      <p:bldP spid="15" grpId="0"/>
      <p:bldP spid="16" grpId="0"/>
      <p:bldP spid="20" grpId="0"/>
      <p:bldP spid="31" grpId="0"/>
      <p:bldP spid="33" grpId="0"/>
      <p:bldP spid="34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3" y="51516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is a graph of a firework rocket, showing its height at different times.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D1F304D-258E-4CAA-81D6-1E49E55A8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44" y="1128734"/>
            <a:ext cx="6629637" cy="49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387A462-995E-442B-BA46-FF24D9A399B8}"/>
              </a:ext>
            </a:extLst>
          </p:cNvPr>
          <p:cNvSpPr/>
          <p:nvPr/>
        </p:nvSpPr>
        <p:spPr>
          <a:xfrm>
            <a:off x="6747681" y="845361"/>
            <a:ext cx="546395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 from the graph for how many seconds the rocket is more than 20 </a:t>
            </a:r>
            <a:r>
              <a:rPr lang="en-US" sz="3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metres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above the ground.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CC74F2-0E07-4240-9E3E-7B9009755223}"/>
              </a:ext>
            </a:extLst>
          </p:cNvPr>
          <p:cNvSpPr/>
          <p:nvPr/>
        </p:nvSpPr>
        <p:spPr>
          <a:xfrm>
            <a:off x="6747681" y="3368175"/>
            <a:ext cx="54639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 from the graph how many </a:t>
            </a:r>
            <a:r>
              <a:rPr lang="en-US" sz="3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metres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rocket falls in the last second of its flight.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BE39942-961F-4F84-AF29-32372619889F}"/>
              </a:ext>
            </a:extLst>
          </p:cNvPr>
          <p:cNvCxnSpPr>
            <a:cxnSpLocks/>
          </p:cNvCxnSpPr>
          <p:nvPr/>
        </p:nvCxnSpPr>
        <p:spPr>
          <a:xfrm flipH="1">
            <a:off x="1233054" y="3307137"/>
            <a:ext cx="5306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AA64025-256B-4D07-89EF-0F4A69042528}"/>
              </a:ext>
            </a:extLst>
          </p:cNvPr>
          <p:cNvCxnSpPr>
            <a:cxnSpLocks/>
          </p:cNvCxnSpPr>
          <p:nvPr/>
        </p:nvCxnSpPr>
        <p:spPr>
          <a:xfrm flipV="1">
            <a:off x="1945686" y="3307137"/>
            <a:ext cx="1" cy="25978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36EAC1-9FC7-473B-9760-CD6980DF9D9E}"/>
              </a:ext>
            </a:extLst>
          </p:cNvPr>
          <p:cNvCxnSpPr>
            <a:cxnSpLocks/>
          </p:cNvCxnSpPr>
          <p:nvPr/>
        </p:nvCxnSpPr>
        <p:spPr>
          <a:xfrm flipV="1">
            <a:off x="5418832" y="3307137"/>
            <a:ext cx="1" cy="25978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6B3DB95-AC08-4D1E-90A1-A93A61FD2EC7}"/>
              </a:ext>
            </a:extLst>
          </p:cNvPr>
          <p:cNvSpPr/>
          <p:nvPr/>
        </p:nvSpPr>
        <p:spPr>
          <a:xfrm>
            <a:off x="1624581" y="5850282"/>
            <a:ext cx="941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1.2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289E41-5CDE-492C-A4EA-88ED09433213}"/>
              </a:ext>
            </a:extLst>
          </p:cNvPr>
          <p:cNvSpPr/>
          <p:nvPr/>
        </p:nvSpPr>
        <p:spPr>
          <a:xfrm>
            <a:off x="5154773" y="5850282"/>
            <a:ext cx="941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7.2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D2A7A9-A12B-4913-9A2A-D03B51FA632E}"/>
              </a:ext>
            </a:extLst>
          </p:cNvPr>
          <p:cNvSpPr/>
          <p:nvPr/>
        </p:nvSpPr>
        <p:spPr>
          <a:xfrm>
            <a:off x="6747681" y="2816944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7.2 – 1.2 =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B73153-90E8-4E93-930C-842E5040C5EA}"/>
              </a:ext>
            </a:extLst>
          </p:cNvPr>
          <p:cNvSpPr/>
          <p:nvPr/>
        </p:nvSpPr>
        <p:spPr>
          <a:xfrm>
            <a:off x="8596906" y="2816943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seconds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EB08F33-FD98-45B8-BD8B-FE73E1DC7720}"/>
              </a:ext>
            </a:extLst>
          </p:cNvPr>
          <p:cNvCxnSpPr>
            <a:cxnSpLocks/>
          </p:cNvCxnSpPr>
          <p:nvPr/>
        </p:nvCxnSpPr>
        <p:spPr>
          <a:xfrm flipV="1">
            <a:off x="5539042" y="3621697"/>
            <a:ext cx="0" cy="19830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CF6B30A-0F3D-4E1F-8A92-51CDBD353130}"/>
              </a:ext>
            </a:extLst>
          </p:cNvPr>
          <p:cNvCxnSpPr>
            <a:cxnSpLocks/>
          </p:cNvCxnSpPr>
          <p:nvPr/>
        </p:nvCxnSpPr>
        <p:spPr>
          <a:xfrm>
            <a:off x="1233054" y="3590511"/>
            <a:ext cx="4305988" cy="96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CE7D2C7-C516-44CD-B5EB-4BF15655450A}"/>
              </a:ext>
            </a:extLst>
          </p:cNvPr>
          <p:cNvSpPr/>
          <p:nvPr/>
        </p:nvSpPr>
        <p:spPr>
          <a:xfrm>
            <a:off x="6749622" y="4834346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17.5 metres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A09C88-380A-48C8-8A69-72066223BE1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93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6" grpId="0"/>
      <p:bldP spid="17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telephone companies, </a:t>
            </a:r>
            <a:r>
              <a:rPr lang="en-US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Supertalk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Quickline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have different charges for long distance calls. This graph shows the charges for different lengths of calls.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325FE01-0AE3-4818-92ED-7451425D3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60" y="1005623"/>
            <a:ext cx="6682201" cy="558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A30E172-1EF1-47BE-893E-0F5D453900F7}"/>
              </a:ext>
            </a:extLst>
          </p:cNvPr>
          <p:cNvSpPr/>
          <p:nvPr/>
        </p:nvSpPr>
        <p:spPr>
          <a:xfrm>
            <a:off x="6796585" y="1293627"/>
            <a:ext cx="527139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 from the graph how many seconds longer a £2 call lasts with </a:t>
            </a:r>
            <a:r>
              <a:rPr lang="en-US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Supertalk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compared to </a:t>
            </a:r>
            <a:r>
              <a:rPr lang="en-US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Quickline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0BEE26-0EF6-4D79-99D4-39CA1703007E}"/>
              </a:ext>
            </a:extLst>
          </p:cNvPr>
          <p:cNvSpPr/>
          <p:nvPr/>
        </p:nvSpPr>
        <p:spPr>
          <a:xfrm>
            <a:off x="6796585" y="3588724"/>
            <a:ext cx="527139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 from the graph the length of a call when </a:t>
            </a:r>
            <a:r>
              <a:rPr lang="en-US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Quickline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becomes cheaper to use than </a:t>
            </a:r>
            <a:r>
              <a:rPr lang="en-US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Supertalk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Give your answer to the nearest 10 seconds.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68BF72-C719-425A-8E91-4D85A27FEA0E}"/>
              </a:ext>
            </a:extLst>
          </p:cNvPr>
          <p:cNvCxnSpPr>
            <a:cxnSpLocks/>
          </p:cNvCxnSpPr>
          <p:nvPr/>
        </p:nvCxnSpPr>
        <p:spPr>
          <a:xfrm>
            <a:off x="1587896" y="3496603"/>
            <a:ext cx="47583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5E9C76-EE35-4CCD-8D1B-AA809C2A7E22}"/>
              </a:ext>
            </a:extLst>
          </p:cNvPr>
          <p:cNvCxnSpPr>
            <a:cxnSpLocks/>
          </p:cNvCxnSpPr>
          <p:nvPr/>
        </p:nvCxnSpPr>
        <p:spPr>
          <a:xfrm>
            <a:off x="2471587" y="3496603"/>
            <a:ext cx="0" cy="224910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707E02C-1D1D-4ABF-ACC0-E78B6D7DBE22}"/>
              </a:ext>
            </a:extLst>
          </p:cNvPr>
          <p:cNvCxnSpPr>
            <a:cxnSpLocks/>
          </p:cNvCxnSpPr>
          <p:nvPr/>
        </p:nvCxnSpPr>
        <p:spPr>
          <a:xfrm>
            <a:off x="3980960" y="3496603"/>
            <a:ext cx="0" cy="224910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A35E243-CCB3-41B8-B195-B0568B744418}"/>
              </a:ext>
            </a:extLst>
          </p:cNvPr>
          <p:cNvSpPr/>
          <p:nvPr/>
        </p:nvSpPr>
        <p:spPr>
          <a:xfrm>
            <a:off x="6796585" y="3029648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400 – 140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B450F7-1357-4C71-B2D8-6B96BBE2A185}"/>
              </a:ext>
            </a:extLst>
          </p:cNvPr>
          <p:cNvSpPr/>
          <p:nvPr/>
        </p:nvSpPr>
        <p:spPr>
          <a:xfrm>
            <a:off x="8836880" y="3029647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260 seconds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5A5DBD8-7073-4DC3-959F-A095B072995F}"/>
              </a:ext>
            </a:extLst>
          </p:cNvPr>
          <p:cNvCxnSpPr>
            <a:cxnSpLocks/>
          </p:cNvCxnSpPr>
          <p:nvPr/>
        </p:nvCxnSpPr>
        <p:spPr>
          <a:xfrm>
            <a:off x="4396854" y="3095861"/>
            <a:ext cx="0" cy="26498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DEAEBA9-75CA-460D-A6D8-AEA6C90269EB}"/>
              </a:ext>
            </a:extLst>
          </p:cNvPr>
          <p:cNvSpPr/>
          <p:nvPr/>
        </p:nvSpPr>
        <p:spPr>
          <a:xfrm>
            <a:off x="6796585" y="5768360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470 seconds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05BD2F-EEE4-4FA3-9CE9-28ADC738A63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28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586607" y="51516"/>
            <a:ext cx="642341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chart gives the cost of showing advertisements on television at different times.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advertisement lasts 25 seconds.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the graph to estimate how much cheaper it is to show it in the daytime compared with the evening.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911ADAA-30ED-45B5-B54D-6F0E8F4AA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04" y="187039"/>
            <a:ext cx="5351865" cy="55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33623FE-ED3A-4530-AA57-5A7D0BDFC923}"/>
              </a:ext>
            </a:extLst>
          </p:cNvPr>
          <p:cNvSpPr/>
          <p:nvPr/>
        </p:nvSpPr>
        <p:spPr>
          <a:xfrm>
            <a:off x="5586607" y="3970696"/>
            <a:ext cx="654883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advertisement was shown in the daytime and again in the evening. The total cost was £1200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long was the advertisement in seconds?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CAA3304-DD8F-41BC-B285-2564E35FCAA9}"/>
              </a:ext>
            </a:extLst>
          </p:cNvPr>
          <p:cNvCxnSpPr>
            <a:cxnSpLocks/>
          </p:cNvCxnSpPr>
          <p:nvPr/>
        </p:nvCxnSpPr>
        <p:spPr>
          <a:xfrm>
            <a:off x="3990865" y="546931"/>
            <a:ext cx="0" cy="44481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981A9A-6159-4DC8-B2FA-AC02C3F157E8}"/>
              </a:ext>
            </a:extLst>
          </p:cNvPr>
          <p:cNvCxnSpPr>
            <a:cxnSpLocks/>
          </p:cNvCxnSpPr>
          <p:nvPr/>
        </p:nvCxnSpPr>
        <p:spPr>
          <a:xfrm>
            <a:off x="1195754" y="2954215"/>
            <a:ext cx="279511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E2935-8F3D-4656-9C7F-3DDD0FF6E94D}"/>
              </a:ext>
            </a:extLst>
          </p:cNvPr>
          <p:cNvCxnSpPr>
            <a:cxnSpLocks/>
          </p:cNvCxnSpPr>
          <p:nvPr/>
        </p:nvCxnSpPr>
        <p:spPr>
          <a:xfrm>
            <a:off x="1181686" y="897299"/>
            <a:ext cx="279511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63C0785-86B8-4D8B-AC10-2DF5BAC78F08}"/>
              </a:ext>
            </a:extLst>
          </p:cNvPr>
          <p:cNvSpPr/>
          <p:nvPr/>
        </p:nvSpPr>
        <p:spPr>
          <a:xfrm>
            <a:off x="5586170" y="3457691"/>
            <a:ext cx="29951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£1100 - £550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D7EAE8-4AC1-4828-85CD-7ACE0BCC6855}"/>
              </a:ext>
            </a:extLst>
          </p:cNvPr>
          <p:cNvSpPr/>
          <p:nvPr/>
        </p:nvSpPr>
        <p:spPr>
          <a:xfrm>
            <a:off x="8161038" y="3457690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£550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DE9F8B6-D211-472C-9714-24AFC4495F75}"/>
              </a:ext>
            </a:extLst>
          </p:cNvPr>
          <p:cNvCxnSpPr>
            <a:cxnSpLocks/>
          </p:cNvCxnSpPr>
          <p:nvPr/>
        </p:nvCxnSpPr>
        <p:spPr>
          <a:xfrm>
            <a:off x="2877173" y="532863"/>
            <a:ext cx="0" cy="44481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18CBD90-3EAA-4D09-9DD2-9D949EFE8F11}"/>
              </a:ext>
            </a:extLst>
          </p:cNvPr>
          <p:cNvCxnSpPr>
            <a:cxnSpLocks/>
          </p:cNvCxnSpPr>
          <p:nvPr/>
        </p:nvCxnSpPr>
        <p:spPr>
          <a:xfrm flipH="1">
            <a:off x="1195754" y="3485826"/>
            <a:ext cx="16814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8C5D0D9-B011-4F72-AB7F-27A5B09C91B9}"/>
              </a:ext>
            </a:extLst>
          </p:cNvPr>
          <p:cNvCxnSpPr>
            <a:cxnSpLocks/>
          </p:cNvCxnSpPr>
          <p:nvPr/>
        </p:nvCxnSpPr>
        <p:spPr>
          <a:xfrm flipH="1">
            <a:off x="1181686" y="2006374"/>
            <a:ext cx="16814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EACCAC14-BC01-4DF2-A6B6-3578C505C6A6}"/>
              </a:ext>
            </a:extLst>
          </p:cNvPr>
          <p:cNvSpPr/>
          <p:nvPr/>
        </p:nvSpPr>
        <p:spPr>
          <a:xfrm>
            <a:off x="7277416" y="5930838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seconds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FB98AC-650F-4F79-9062-180370933C5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784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150 people take part in a walk. This chart shows the number of people still walking at different times.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228CC183-0418-46BC-BB37-B8380F0C9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44" y="1201956"/>
            <a:ext cx="6894551" cy="506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DD7F40B-4B33-40A1-B4C3-0E8A79CDE165}"/>
              </a:ext>
            </a:extLst>
          </p:cNvPr>
          <p:cNvSpPr/>
          <p:nvPr/>
        </p:nvSpPr>
        <p:spPr>
          <a:xfrm>
            <a:off x="7359945" y="1128734"/>
            <a:ext cx="465808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the chart to estimate the time when two-thirds of the people are still on the walk.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CC160B5-F6B7-4B4E-A734-B41363A837FB}"/>
              </a:ext>
            </a:extLst>
          </p:cNvPr>
          <p:cNvGrpSpPr/>
          <p:nvPr/>
        </p:nvGrpSpPr>
        <p:grpSpPr>
          <a:xfrm>
            <a:off x="7359945" y="3190837"/>
            <a:ext cx="646698" cy="944239"/>
            <a:chOff x="5841760" y="893699"/>
            <a:chExt cx="646698" cy="94423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0B123A1-4FC9-4957-98F1-0683D0F2D354}"/>
                </a:ext>
              </a:extLst>
            </p:cNvPr>
            <p:cNvSpPr/>
            <p:nvPr/>
          </p:nvSpPr>
          <p:spPr>
            <a:xfrm>
              <a:off x="5849133" y="893699"/>
              <a:ext cx="63932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D1F3240-F3EF-420C-895F-A78112A54845}"/>
                </a:ext>
              </a:extLst>
            </p:cNvPr>
            <p:cNvSpPr/>
            <p:nvPr/>
          </p:nvSpPr>
          <p:spPr>
            <a:xfrm>
              <a:off x="5841760" y="1253163"/>
              <a:ext cx="63932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40FC645-BD88-4472-B98E-C342F271C9C9}"/>
                </a:ext>
              </a:extLst>
            </p:cNvPr>
            <p:cNvCxnSpPr/>
            <p:nvPr/>
          </p:nvCxnSpPr>
          <p:spPr>
            <a:xfrm>
              <a:off x="5861459" y="1369913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D10933DA-827A-4CE1-804A-9B58C9DA637E}"/>
              </a:ext>
            </a:extLst>
          </p:cNvPr>
          <p:cNvSpPr/>
          <p:nvPr/>
        </p:nvSpPr>
        <p:spPr>
          <a:xfrm>
            <a:off x="7760031" y="3397693"/>
            <a:ext cx="23913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of 150 = 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714AFF-F7C6-4A51-B297-5550F805E976}"/>
              </a:ext>
            </a:extLst>
          </p:cNvPr>
          <p:cNvSpPr/>
          <p:nvPr/>
        </p:nvSpPr>
        <p:spPr>
          <a:xfrm>
            <a:off x="9242758" y="3397692"/>
            <a:ext cx="8924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5BB101F-9713-4FA4-858A-E664B8E172DB}"/>
              </a:ext>
            </a:extLst>
          </p:cNvPr>
          <p:cNvCxnSpPr>
            <a:cxnSpLocks/>
          </p:cNvCxnSpPr>
          <p:nvPr/>
        </p:nvCxnSpPr>
        <p:spPr>
          <a:xfrm flipH="1">
            <a:off x="1828801" y="2918778"/>
            <a:ext cx="52894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5EBF8FF-37AA-4845-82A3-4EC4B24696DB}"/>
              </a:ext>
            </a:extLst>
          </p:cNvPr>
          <p:cNvCxnSpPr>
            <a:cxnSpLocks/>
          </p:cNvCxnSpPr>
          <p:nvPr/>
        </p:nvCxnSpPr>
        <p:spPr>
          <a:xfrm flipV="1">
            <a:off x="4865079" y="2918779"/>
            <a:ext cx="0" cy="27038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64DBB9A-D2BF-4630-866A-7204F0149E8A}"/>
              </a:ext>
            </a:extLst>
          </p:cNvPr>
          <p:cNvSpPr/>
          <p:nvPr/>
        </p:nvSpPr>
        <p:spPr>
          <a:xfrm>
            <a:off x="9071601" y="2593769"/>
            <a:ext cx="17886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12:45pm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6BE66A-903B-402C-9176-6A1D3A42000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58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74DA9-4E85-4986-8C45-36AE5E212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Estimate decimals or negative numbers on a line graph to use in calculations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8B324-4C7F-4F13-B9AD-74928EEA18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4012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42CF18-7905-4B57-96B4-138C4825D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67" y="1127218"/>
            <a:ext cx="6399100" cy="5145048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how the weight of a baby changed over twelve months.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6D6E47-BE27-444A-8F13-88E00BB6DDFB}"/>
              </a:ext>
            </a:extLst>
          </p:cNvPr>
          <p:cNvSpPr/>
          <p:nvPr/>
        </p:nvSpPr>
        <p:spPr>
          <a:xfrm>
            <a:off x="6680297" y="715218"/>
            <a:ext cx="52065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From the graph, what was the weight of the baby at 10 months?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7AD97A7-5F86-43A8-90AE-022EAA833147}"/>
              </a:ext>
            </a:extLst>
          </p:cNvPr>
          <p:cNvCxnSpPr/>
          <p:nvPr/>
        </p:nvCxnSpPr>
        <p:spPr>
          <a:xfrm flipV="1">
            <a:off x="5348310" y="2057400"/>
            <a:ext cx="0" cy="35520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B8BF21E-3FFE-4F68-A6D5-2407362912F0}"/>
              </a:ext>
            </a:extLst>
          </p:cNvPr>
          <p:cNvCxnSpPr>
            <a:cxnSpLocks/>
          </p:cNvCxnSpPr>
          <p:nvPr/>
        </p:nvCxnSpPr>
        <p:spPr>
          <a:xfrm>
            <a:off x="1267774" y="2053757"/>
            <a:ext cx="40805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3658D6A-4185-419D-BFA9-BF19AE26F577}"/>
              </a:ext>
            </a:extLst>
          </p:cNvPr>
          <p:cNvSpPr/>
          <p:nvPr/>
        </p:nvSpPr>
        <p:spPr>
          <a:xfrm>
            <a:off x="6711674" y="2948578"/>
            <a:ext cx="30724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more than 8½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1E625C-277C-4B2E-BA1E-9BDF21CCE525}"/>
              </a:ext>
            </a:extLst>
          </p:cNvPr>
          <p:cNvSpPr/>
          <p:nvPr/>
        </p:nvSpPr>
        <p:spPr>
          <a:xfrm>
            <a:off x="8555597" y="3334439"/>
            <a:ext cx="7279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8.5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246060-37D0-4BDF-A8D0-8A5F5ED6DA74}"/>
              </a:ext>
            </a:extLst>
          </p:cNvPr>
          <p:cNvSpPr/>
          <p:nvPr/>
        </p:nvSpPr>
        <p:spPr>
          <a:xfrm>
            <a:off x="6967706" y="4012687"/>
            <a:ext cx="30724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less than 9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AD3B09-8ED2-40CC-93D4-306D6E0F9B16}"/>
              </a:ext>
            </a:extLst>
          </p:cNvPr>
          <p:cNvSpPr/>
          <p:nvPr/>
        </p:nvSpPr>
        <p:spPr>
          <a:xfrm>
            <a:off x="8555597" y="4398548"/>
            <a:ext cx="7279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9.0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672F70-DF7C-4D28-9895-E9D642721F88}"/>
              </a:ext>
            </a:extLst>
          </p:cNvPr>
          <p:cNvSpPr/>
          <p:nvPr/>
        </p:nvSpPr>
        <p:spPr>
          <a:xfrm>
            <a:off x="8261077" y="1698735"/>
            <a:ext cx="7279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8.7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133C56-588F-4DE6-ADF1-C5A531C1FD57}"/>
              </a:ext>
            </a:extLst>
          </p:cNvPr>
          <p:cNvSpPr/>
          <p:nvPr/>
        </p:nvSpPr>
        <p:spPr>
          <a:xfrm>
            <a:off x="6675337" y="2235432"/>
            <a:ext cx="50720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You also get the mark for 8.6 or 8.8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24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42CF18-7905-4B57-96B4-138C4825D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67" y="1127218"/>
            <a:ext cx="6399100" cy="5145048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how the weight of a baby changed over twelve months.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6D6E47-BE27-444A-8F13-88E00BB6DDFB}"/>
              </a:ext>
            </a:extLst>
          </p:cNvPr>
          <p:cNvSpPr/>
          <p:nvPr/>
        </p:nvSpPr>
        <p:spPr>
          <a:xfrm>
            <a:off x="6680297" y="715218"/>
            <a:ext cx="52065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more did the baby weigh at 5 months than at birth?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5E0FF69-5F30-495D-B6A0-B55EAEC0BABE}"/>
              </a:ext>
            </a:extLst>
          </p:cNvPr>
          <p:cNvCxnSpPr>
            <a:cxnSpLocks/>
          </p:cNvCxnSpPr>
          <p:nvPr/>
        </p:nvCxnSpPr>
        <p:spPr>
          <a:xfrm flipV="1">
            <a:off x="3309796" y="2743200"/>
            <a:ext cx="0" cy="28845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5C08CD4-0B4A-4238-AD41-2054E54C13A1}"/>
              </a:ext>
            </a:extLst>
          </p:cNvPr>
          <p:cNvCxnSpPr>
            <a:cxnSpLocks/>
          </p:cNvCxnSpPr>
          <p:nvPr/>
        </p:nvCxnSpPr>
        <p:spPr>
          <a:xfrm>
            <a:off x="1281869" y="2751746"/>
            <a:ext cx="203647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0361E55-1CCE-401F-A4E5-6CBB3F68A891}"/>
              </a:ext>
            </a:extLst>
          </p:cNvPr>
          <p:cNvSpPr/>
          <p:nvPr/>
        </p:nvSpPr>
        <p:spPr>
          <a:xfrm>
            <a:off x="6711674" y="2992120"/>
            <a:ext cx="35208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months = 7 kg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E128B8-261D-4B8E-91D3-3C817E151FC9}"/>
              </a:ext>
            </a:extLst>
          </p:cNvPr>
          <p:cNvSpPr/>
          <p:nvPr/>
        </p:nvSpPr>
        <p:spPr>
          <a:xfrm>
            <a:off x="6711673" y="3457152"/>
            <a:ext cx="35208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birth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B502D6-7950-4AB2-AE5B-D4A743E2DE80}"/>
              </a:ext>
            </a:extLst>
          </p:cNvPr>
          <p:cNvSpPr/>
          <p:nvPr/>
        </p:nvSpPr>
        <p:spPr>
          <a:xfrm>
            <a:off x="7032139" y="4014020"/>
            <a:ext cx="30724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more than 3½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6BF4CD-EF74-446A-B6CB-99E9C7958D14}"/>
              </a:ext>
            </a:extLst>
          </p:cNvPr>
          <p:cNvSpPr/>
          <p:nvPr/>
        </p:nvSpPr>
        <p:spPr>
          <a:xfrm>
            <a:off x="8658346" y="4399881"/>
            <a:ext cx="7279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3.5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5512E7-04AB-4E8D-8C14-05907E1BC1E8}"/>
              </a:ext>
            </a:extLst>
          </p:cNvPr>
          <p:cNvSpPr/>
          <p:nvPr/>
        </p:nvSpPr>
        <p:spPr>
          <a:xfrm>
            <a:off x="7288172" y="4932989"/>
            <a:ext cx="21025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less than 4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92A9A55-4E5D-42B1-95FC-5DE7ACC5EB49}"/>
              </a:ext>
            </a:extLst>
          </p:cNvPr>
          <p:cNvSpPr/>
          <p:nvPr/>
        </p:nvSpPr>
        <p:spPr>
          <a:xfrm>
            <a:off x="8672860" y="5289822"/>
            <a:ext cx="7279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4.0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66225B-C6F8-4262-AAE8-C4E1DBF7893D}"/>
              </a:ext>
            </a:extLst>
          </p:cNvPr>
          <p:cNvSpPr/>
          <p:nvPr/>
        </p:nvSpPr>
        <p:spPr>
          <a:xfrm>
            <a:off x="7948447" y="3477438"/>
            <a:ext cx="35208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3.7 kg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BA8241-1238-487C-A766-4F79EA42C85B}"/>
              </a:ext>
            </a:extLst>
          </p:cNvPr>
          <p:cNvSpPr txBox="1"/>
          <p:nvPr/>
        </p:nvSpPr>
        <p:spPr>
          <a:xfrm>
            <a:off x="10259251" y="2991491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D01996-F98C-458D-9C28-D172011B84AE}"/>
              </a:ext>
            </a:extLst>
          </p:cNvPr>
          <p:cNvSpPr txBox="1"/>
          <p:nvPr/>
        </p:nvSpPr>
        <p:spPr>
          <a:xfrm>
            <a:off x="10278724" y="3420322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8EAD70-3679-4E9F-BB3E-E65AD2119855}"/>
              </a:ext>
            </a:extLst>
          </p:cNvPr>
          <p:cNvSpPr txBox="1"/>
          <p:nvPr/>
        </p:nvSpPr>
        <p:spPr>
          <a:xfrm>
            <a:off x="9826278" y="3392186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BFD0073-B5DB-4461-BC25-990D7A51B64E}"/>
              </a:ext>
            </a:extLst>
          </p:cNvPr>
          <p:cNvCxnSpPr>
            <a:cxnSpLocks/>
          </p:cNvCxnSpPr>
          <p:nvPr/>
        </p:nvCxnSpPr>
        <p:spPr>
          <a:xfrm>
            <a:off x="9842225" y="3934534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14C2F9A-7DB1-4E02-B158-FB7A68EDB289}"/>
              </a:ext>
            </a:extLst>
          </p:cNvPr>
          <p:cNvCxnSpPr>
            <a:cxnSpLocks/>
          </p:cNvCxnSpPr>
          <p:nvPr/>
        </p:nvCxnSpPr>
        <p:spPr>
          <a:xfrm>
            <a:off x="9842225" y="4376989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8488323-5905-47E6-ACEA-83707B57CDBB}"/>
              </a:ext>
            </a:extLst>
          </p:cNvPr>
          <p:cNvSpPr txBox="1"/>
          <p:nvPr/>
        </p:nvSpPr>
        <p:spPr>
          <a:xfrm>
            <a:off x="10573328" y="2991491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A8FE9B3-539C-4729-A14C-DDC5C5FCF100}"/>
              </a:ext>
            </a:extLst>
          </p:cNvPr>
          <p:cNvSpPr txBox="1"/>
          <p:nvPr/>
        </p:nvSpPr>
        <p:spPr>
          <a:xfrm>
            <a:off x="10565726" y="3866510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5C03C0-FC48-48BD-BFB8-E3FA721F32CE}"/>
              </a:ext>
            </a:extLst>
          </p:cNvPr>
          <p:cNvSpPr txBox="1"/>
          <p:nvPr/>
        </p:nvSpPr>
        <p:spPr>
          <a:xfrm>
            <a:off x="10721808" y="3855013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C6F49E-2F24-4FA4-9E9C-48B6644317F4}"/>
              </a:ext>
            </a:extLst>
          </p:cNvPr>
          <p:cNvSpPr txBox="1"/>
          <p:nvPr/>
        </p:nvSpPr>
        <p:spPr>
          <a:xfrm>
            <a:off x="10261173" y="3851556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AA51663-6E44-4816-92BF-5BC4C16965D8}"/>
              </a:ext>
            </a:extLst>
          </p:cNvPr>
          <p:cNvCxnSpPr>
            <a:cxnSpLocks/>
          </p:cNvCxnSpPr>
          <p:nvPr/>
        </p:nvCxnSpPr>
        <p:spPr>
          <a:xfrm flipV="1">
            <a:off x="10278336" y="305654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2A7874F-0ABA-41B8-94DA-3498F2C3E54B}"/>
              </a:ext>
            </a:extLst>
          </p:cNvPr>
          <p:cNvSpPr txBox="1"/>
          <p:nvPr/>
        </p:nvSpPr>
        <p:spPr>
          <a:xfrm>
            <a:off x="10306621" y="2712050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3BD7DEC-938F-43B7-B854-85906FA51FE4}"/>
              </a:ext>
            </a:extLst>
          </p:cNvPr>
          <p:cNvSpPr txBox="1"/>
          <p:nvPr/>
        </p:nvSpPr>
        <p:spPr>
          <a:xfrm>
            <a:off x="10592275" y="3009163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0407BA6-49FA-47BF-B7D1-6E21E2D52BAE}"/>
              </a:ext>
            </a:extLst>
          </p:cNvPr>
          <p:cNvSpPr/>
          <p:nvPr/>
        </p:nvSpPr>
        <p:spPr>
          <a:xfrm>
            <a:off x="7783316" y="1694312"/>
            <a:ext cx="35208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3.3 kilograms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59138D6-1F81-4DC7-A0B6-69D73836ACE6}"/>
              </a:ext>
            </a:extLst>
          </p:cNvPr>
          <p:cNvSpPr/>
          <p:nvPr/>
        </p:nvSpPr>
        <p:spPr>
          <a:xfrm>
            <a:off x="6675337" y="2235432"/>
            <a:ext cx="50720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You also get the mark for 3.2 or 3.4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79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3" grpId="0"/>
      <p:bldP spid="24" grpId="0"/>
      <p:bldP spid="25" grpId="0"/>
      <p:bldP spid="26" grpId="0"/>
      <p:bldP spid="28" grpId="0"/>
      <p:bldP spid="29" grpId="0"/>
      <p:bldP spid="30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2E1260-A6CD-457E-B9EE-66C53BC71F6D}"/>
              </a:ext>
            </a:extLst>
          </p:cNvPr>
          <p:cNvSpPr/>
          <p:nvPr/>
        </p:nvSpPr>
        <p:spPr>
          <a:xfrm>
            <a:off x="56123" y="50000"/>
            <a:ext cx="99765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how the temperature changed in Liam’s room one afternoon.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E5439B-3717-417C-BA1C-52B21B21971E}"/>
              </a:ext>
            </a:extLst>
          </p:cNvPr>
          <p:cNvSpPr/>
          <p:nvPr/>
        </p:nvSpPr>
        <p:spPr>
          <a:xfrm>
            <a:off x="7587756" y="1101552"/>
            <a:ext cx="43171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Estimate the temperature at 3:15pm.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CC7087-F441-44F3-A468-4B96A869D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37" y="1103070"/>
            <a:ext cx="7417419" cy="492424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5A6BA7F-C35A-45AF-9A1D-AFAF9E74A6A5}"/>
              </a:ext>
            </a:extLst>
          </p:cNvPr>
          <p:cNvCxnSpPr>
            <a:cxnSpLocks/>
          </p:cNvCxnSpPr>
          <p:nvPr/>
        </p:nvCxnSpPr>
        <p:spPr>
          <a:xfrm>
            <a:off x="6597538" y="2053389"/>
            <a:ext cx="0" cy="31602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3BBF6E6-4B1A-417E-A724-7461BBFA14F9}"/>
              </a:ext>
            </a:extLst>
          </p:cNvPr>
          <p:cNvCxnSpPr>
            <a:cxnSpLocks/>
          </p:cNvCxnSpPr>
          <p:nvPr/>
        </p:nvCxnSpPr>
        <p:spPr>
          <a:xfrm flipH="1">
            <a:off x="2014603" y="2054597"/>
            <a:ext cx="458293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191DEB6-5708-452D-BA1D-E4EEA3683570}"/>
              </a:ext>
            </a:extLst>
          </p:cNvPr>
          <p:cNvSpPr/>
          <p:nvPr/>
        </p:nvSpPr>
        <p:spPr>
          <a:xfrm>
            <a:off x="7910220" y="2174327"/>
            <a:ext cx="1647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22.5°C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95B26B-7AC0-4F5E-966E-4E3A6FC3C557}"/>
              </a:ext>
            </a:extLst>
          </p:cNvPr>
          <p:cNvSpPr/>
          <p:nvPr/>
        </p:nvSpPr>
        <p:spPr>
          <a:xfrm>
            <a:off x="7910220" y="2841668"/>
            <a:ext cx="33556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You get the mark for an estimate of between 22.2 and 22.8</a:t>
            </a:r>
          </a:p>
        </p:txBody>
      </p:sp>
    </p:spTree>
    <p:extLst>
      <p:ext uri="{BB962C8B-B14F-4D97-AF65-F5344CB8AC3E}">
        <p14:creationId xmlns:p14="http://schemas.microsoft.com/office/powerpoint/2010/main" val="1138323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2E1260-A6CD-457E-B9EE-66C53BC71F6D}"/>
              </a:ext>
            </a:extLst>
          </p:cNvPr>
          <p:cNvSpPr/>
          <p:nvPr/>
        </p:nvSpPr>
        <p:spPr>
          <a:xfrm>
            <a:off x="56123" y="50000"/>
            <a:ext cx="99765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how the temperature changed in Liam’s room one afternoon.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E5439B-3717-417C-BA1C-52B21B21971E}"/>
              </a:ext>
            </a:extLst>
          </p:cNvPr>
          <p:cNvSpPr/>
          <p:nvPr/>
        </p:nvSpPr>
        <p:spPr>
          <a:xfrm>
            <a:off x="7587756" y="1101552"/>
            <a:ext cx="43171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Estimate the time when the temperature was highest.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CC7087-F441-44F3-A468-4B96A869D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37" y="1103070"/>
            <a:ext cx="7417419" cy="492424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AE93A80-14D2-4F95-94A8-03696571FEB8}"/>
              </a:ext>
            </a:extLst>
          </p:cNvPr>
          <p:cNvCxnSpPr>
            <a:cxnSpLocks/>
          </p:cNvCxnSpPr>
          <p:nvPr/>
        </p:nvCxnSpPr>
        <p:spPr>
          <a:xfrm flipV="1">
            <a:off x="5763986" y="1551214"/>
            <a:ext cx="0" cy="36902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B555C36-85E4-4115-86C0-E17FD270C3EB}"/>
              </a:ext>
            </a:extLst>
          </p:cNvPr>
          <p:cNvCxnSpPr>
            <a:cxnSpLocks/>
          </p:cNvCxnSpPr>
          <p:nvPr/>
        </p:nvCxnSpPr>
        <p:spPr>
          <a:xfrm flipV="1">
            <a:off x="5595454" y="5208220"/>
            <a:ext cx="0" cy="5109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7F42C6D-9F89-4F52-9872-27E70D747009}"/>
              </a:ext>
            </a:extLst>
          </p:cNvPr>
          <p:cNvSpPr/>
          <p:nvPr/>
        </p:nvSpPr>
        <p:spPr>
          <a:xfrm>
            <a:off x="5044382" y="5665467"/>
            <a:ext cx="17381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2:45pm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9E1286-7D9D-430A-B53F-D26E7C422DBD}"/>
              </a:ext>
            </a:extLst>
          </p:cNvPr>
          <p:cNvSpPr/>
          <p:nvPr/>
        </p:nvSpPr>
        <p:spPr>
          <a:xfrm>
            <a:off x="9038007" y="2086437"/>
            <a:ext cx="1647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2:50pm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0028FF-19CC-4CE3-AE09-1300DA4EE618}"/>
              </a:ext>
            </a:extLst>
          </p:cNvPr>
          <p:cNvSpPr/>
          <p:nvPr/>
        </p:nvSpPr>
        <p:spPr>
          <a:xfrm>
            <a:off x="7701535" y="2844225"/>
            <a:ext cx="33556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You get the mark for an estimate of between 2:48pm and 2:52pm</a:t>
            </a:r>
          </a:p>
        </p:txBody>
      </p:sp>
    </p:spTree>
    <p:extLst>
      <p:ext uri="{BB962C8B-B14F-4D97-AF65-F5344CB8AC3E}">
        <p14:creationId xmlns:p14="http://schemas.microsoft.com/office/powerpoint/2010/main" val="211832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2E1260-A6CD-457E-B9EE-66C53BC71F6D}"/>
              </a:ext>
            </a:extLst>
          </p:cNvPr>
          <p:cNvSpPr/>
          <p:nvPr/>
        </p:nvSpPr>
        <p:spPr>
          <a:xfrm>
            <a:off x="56123" y="50000"/>
            <a:ext cx="99765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how the temperature changed in Liam’s room one afternoon.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E5439B-3717-417C-BA1C-52B21B21971E}"/>
              </a:ext>
            </a:extLst>
          </p:cNvPr>
          <p:cNvSpPr/>
          <p:nvPr/>
        </p:nvSpPr>
        <p:spPr>
          <a:xfrm>
            <a:off x="7587756" y="1101552"/>
            <a:ext cx="431714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did the temperature change from 2pm to 2:30pm? Give your answer to the nearest degree.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CC7087-F441-44F3-A468-4B96A869D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37" y="1103070"/>
            <a:ext cx="7417419" cy="492424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EA5FEEF-3DC2-4DD0-B618-A0471755B439}"/>
              </a:ext>
            </a:extLst>
          </p:cNvPr>
          <p:cNvCxnSpPr>
            <a:cxnSpLocks/>
          </p:cNvCxnSpPr>
          <p:nvPr/>
        </p:nvCxnSpPr>
        <p:spPr>
          <a:xfrm>
            <a:off x="4088946" y="3518949"/>
            <a:ext cx="0" cy="17172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650865B-5B26-457B-B1F9-3702360D9C84}"/>
              </a:ext>
            </a:extLst>
          </p:cNvPr>
          <p:cNvCxnSpPr>
            <a:cxnSpLocks/>
          </p:cNvCxnSpPr>
          <p:nvPr/>
        </p:nvCxnSpPr>
        <p:spPr>
          <a:xfrm flipH="1">
            <a:off x="2027150" y="3518949"/>
            <a:ext cx="20617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607ECD8-1493-4BE5-8D75-BADCE1DC28F1}"/>
              </a:ext>
            </a:extLst>
          </p:cNvPr>
          <p:cNvCxnSpPr>
            <a:cxnSpLocks/>
          </p:cNvCxnSpPr>
          <p:nvPr/>
        </p:nvCxnSpPr>
        <p:spPr>
          <a:xfrm>
            <a:off x="5097854" y="2236253"/>
            <a:ext cx="0" cy="29999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EB9915C-BC0E-4B55-9FA7-195AE2C78BF1}"/>
              </a:ext>
            </a:extLst>
          </p:cNvPr>
          <p:cNvCxnSpPr>
            <a:cxnSpLocks/>
          </p:cNvCxnSpPr>
          <p:nvPr/>
        </p:nvCxnSpPr>
        <p:spPr>
          <a:xfrm flipH="1">
            <a:off x="2027150" y="2236253"/>
            <a:ext cx="30707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CF6821E3-62D3-4622-89C1-84158B38FF63}"/>
              </a:ext>
            </a:extLst>
          </p:cNvPr>
          <p:cNvSpPr/>
          <p:nvPr/>
        </p:nvSpPr>
        <p:spPr>
          <a:xfrm>
            <a:off x="214000" y="3371702"/>
            <a:ext cx="1964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just under 17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F1A1F4-8A30-424B-A4AA-8B4F08DFF6E8}"/>
              </a:ext>
            </a:extLst>
          </p:cNvPr>
          <p:cNvSpPr/>
          <p:nvPr/>
        </p:nvSpPr>
        <p:spPr>
          <a:xfrm>
            <a:off x="214000" y="2111481"/>
            <a:ext cx="1964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just under 22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2EA0D4-5AA8-4EA1-921A-408559DF5CD6}"/>
              </a:ext>
            </a:extLst>
          </p:cNvPr>
          <p:cNvSpPr/>
          <p:nvPr/>
        </p:nvSpPr>
        <p:spPr>
          <a:xfrm>
            <a:off x="7701533" y="3664074"/>
            <a:ext cx="2008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22 – 17 =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451E17-057C-4D52-8ADA-9E07CAB85C1C}"/>
              </a:ext>
            </a:extLst>
          </p:cNvPr>
          <p:cNvSpPr/>
          <p:nvPr/>
        </p:nvSpPr>
        <p:spPr>
          <a:xfrm>
            <a:off x="9357662" y="3664073"/>
            <a:ext cx="2008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degrees</a:t>
            </a:r>
          </a:p>
        </p:txBody>
      </p:sp>
    </p:spTree>
    <p:extLst>
      <p:ext uri="{BB962C8B-B14F-4D97-AF65-F5344CB8AC3E}">
        <p14:creationId xmlns:p14="http://schemas.microsoft.com/office/powerpoint/2010/main" val="416570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height of a candle as it burns.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862A76-FF77-4C06-85BF-C07454E95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728662"/>
            <a:ext cx="5762625" cy="54006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B52F79D-DB1E-4697-9B8E-AEA4C213CFEE}"/>
              </a:ext>
            </a:extLst>
          </p:cNvPr>
          <p:cNvSpPr/>
          <p:nvPr/>
        </p:nvSpPr>
        <p:spPr>
          <a:xfrm>
            <a:off x="6096000" y="634775"/>
            <a:ext cx="56942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height of the candle after 2 hours?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BA78C5F-B927-4639-92C4-6043ADFD369B}"/>
              </a:ext>
            </a:extLst>
          </p:cNvPr>
          <p:cNvCxnSpPr>
            <a:cxnSpLocks/>
          </p:cNvCxnSpPr>
          <p:nvPr/>
        </p:nvCxnSpPr>
        <p:spPr>
          <a:xfrm>
            <a:off x="3562350" y="3634921"/>
            <a:ext cx="0" cy="177074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EFFA96C-8894-418F-B631-F8CF54B8353B}"/>
              </a:ext>
            </a:extLst>
          </p:cNvPr>
          <p:cNvCxnSpPr>
            <a:cxnSpLocks/>
          </p:cNvCxnSpPr>
          <p:nvPr/>
        </p:nvCxnSpPr>
        <p:spPr>
          <a:xfrm flipH="1">
            <a:off x="1568450" y="3641271"/>
            <a:ext cx="19939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7D99C64-5FD1-4EA2-91C0-CFDB6E6E5F59}"/>
              </a:ext>
            </a:extLst>
          </p:cNvPr>
          <p:cNvSpPr/>
          <p:nvPr/>
        </p:nvSpPr>
        <p:spPr>
          <a:xfrm>
            <a:off x="6412053" y="1711993"/>
            <a:ext cx="168737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7.5 cm</a:t>
            </a:r>
          </a:p>
        </p:txBody>
      </p:sp>
    </p:spTree>
    <p:extLst>
      <p:ext uri="{BB962C8B-B14F-4D97-AF65-F5344CB8AC3E}">
        <p14:creationId xmlns:p14="http://schemas.microsoft.com/office/powerpoint/2010/main" val="426836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height of a candle as it burns.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862A76-FF77-4C06-85BF-C07454E95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728662"/>
            <a:ext cx="5762625" cy="54006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B52F79D-DB1E-4697-9B8E-AEA4C213CFEE}"/>
              </a:ext>
            </a:extLst>
          </p:cNvPr>
          <p:cNvSpPr/>
          <p:nvPr/>
        </p:nvSpPr>
        <p:spPr>
          <a:xfrm>
            <a:off x="6096000" y="634775"/>
            <a:ext cx="581863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long does the candle take to burn down from 16cm to 4cm?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C115C3-B1E7-4BBB-BDC6-1E593C13F62E}"/>
              </a:ext>
            </a:extLst>
          </p:cNvPr>
          <p:cNvCxnSpPr>
            <a:cxnSpLocks/>
          </p:cNvCxnSpPr>
          <p:nvPr/>
        </p:nvCxnSpPr>
        <p:spPr>
          <a:xfrm flipH="1">
            <a:off x="1571688" y="4470473"/>
            <a:ext cx="36241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30DCD8F-11F8-4328-9533-921B21E592F1}"/>
              </a:ext>
            </a:extLst>
          </p:cNvPr>
          <p:cNvCxnSpPr>
            <a:cxnSpLocks/>
          </p:cNvCxnSpPr>
          <p:nvPr/>
        </p:nvCxnSpPr>
        <p:spPr>
          <a:xfrm flipH="1">
            <a:off x="5204388" y="4461927"/>
            <a:ext cx="1" cy="11882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31198B4-C06C-4E8E-B41B-433D3E933EE9}"/>
              </a:ext>
            </a:extLst>
          </p:cNvPr>
          <p:cNvSpPr/>
          <p:nvPr/>
        </p:nvSpPr>
        <p:spPr>
          <a:xfrm>
            <a:off x="6602699" y="1881826"/>
            <a:ext cx="235094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3¾ hours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A29B96-2B13-4C22-B199-E08C473E9DEF}"/>
              </a:ext>
            </a:extLst>
          </p:cNvPr>
          <p:cNvSpPr/>
          <p:nvPr/>
        </p:nvSpPr>
        <p:spPr>
          <a:xfrm>
            <a:off x="6602699" y="2625027"/>
            <a:ext cx="440820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hours 45 minutes</a:t>
            </a:r>
          </a:p>
        </p:txBody>
      </p:sp>
    </p:spTree>
    <p:extLst>
      <p:ext uri="{BB962C8B-B14F-4D97-AF65-F5344CB8AC3E}">
        <p14:creationId xmlns:p14="http://schemas.microsoft.com/office/powerpoint/2010/main" val="163307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006CC4-55F7-4A79-804B-1017BE2DB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68" y="1116800"/>
            <a:ext cx="8090501" cy="503781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graph shows the outside temperature from 4pm to 10pm on a day in winter. </a:t>
            </a:r>
            <a:endParaRPr lang="en-GB" sz="4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E2480A-A55B-4FB0-AE61-B9126359FB47}"/>
              </a:ext>
            </a:extLst>
          </p:cNvPr>
          <p:cNvSpPr/>
          <p:nvPr/>
        </p:nvSpPr>
        <p:spPr>
          <a:xfrm>
            <a:off x="7543800" y="1116800"/>
            <a:ext cx="44101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At what time was the temperature -2°C? </a:t>
            </a:r>
            <a:endParaRPr lang="en-GB" sz="4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598D9B-DDB4-46F9-9518-F24E6F17AB3B}"/>
              </a:ext>
            </a:extLst>
          </p:cNvPr>
          <p:cNvSpPr/>
          <p:nvPr/>
        </p:nvSpPr>
        <p:spPr>
          <a:xfrm>
            <a:off x="7543799" y="2720691"/>
            <a:ext cx="44101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degrees did the temperature drop from 5pm to 7pm? </a:t>
            </a:r>
            <a:endParaRPr lang="en-GB" sz="40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DD59F6-83F8-46AD-A04B-66E2E1585C6A}"/>
              </a:ext>
            </a:extLst>
          </p:cNvPr>
          <p:cNvCxnSpPr>
            <a:cxnSpLocks/>
          </p:cNvCxnSpPr>
          <p:nvPr/>
        </p:nvCxnSpPr>
        <p:spPr>
          <a:xfrm>
            <a:off x="1972314" y="4575370"/>
            <a:ext cx="42554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227A39A-923B-4182-BCD8-645C688A4F00}"/>
              </a:ext>
            </a:extLst>
          </p:cNvPr>
          <p:cNvCxnSpPr>
            <a:cxnSpLocks/>
          </p:cNvCxnSpPr>
          <p:nvPr/>
        </p:nvCxnSpPr>
        <p:spPr>
          <a:xfrm>
            <a:off x="6235164" y="3679723"/>
            <a:ext cx="0" cy="9030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91AA24E-A900-4D7A-8AC5-2EC2F7BE77CC}"/>
              </a:ext>
            </a:extLst>
          </p:cNvPr>
          <p:cNvCxnSpPr>
            <a:cxnSpLocks/>
          </p:cNvCxnSpPr>
          <p:nvPr/>
        </p:nvCxnSpPr>
        <p:spPr>
          <a:xfrm>
            <a:off x="6018854" y="3228212"/>
            <a:ext cx="0" cy="9030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6FBB0C1-A9F2-4069-A583-B3194241A1C4}"/>
              </a:ext>
            </a:extLst>
          </p:cNvPr>
          <p:cNvSpPr txBox="1"/>
          <p:nvPr/>
        </p:nvSpPr>
        <p:spPr>
          <a:xfrm>
            <a:off x="5673236" y="2796004"/>
            <a:ext cx="1183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8:30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4A9078-4156-41D0-94F6-8A9A9CF201FA}"/>
              </a:ext>
            </a:extLst>
          </p:cNvPr>
          <p:cNvSpPr txBox="1"/>
          <p:nvPr/>
        </p:nvSpPr>
        <p:spPr>
          <a:xfrm>
            <a:off x="5956837" y="3262448"/>
            <a:ext cx="1183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8:45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3051B6-6BBF-47C1-BE23-1F72FE795254}"/>
              </a:ext>
            </a:extLst>
          </p:cNvPr>
          <p:cNvSpPr txBox="1"/>
          <p:nvPr/>
        </p:nvSpPr>
        <p:spPr>
          <a:xfrm>
            <a:off x="7544157" y="2127468"/>
            <a:ext cx="1758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8:45pm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D003D2D-BB07-4FE8-9294-2E9A98D1120E}"/>
              </a:ext>
            </a:extLst>
          </p:cNvPr>
          <p:cNvCxnSpPr>
            <a:cxnSpLocks/>
          </p:cNvCxnSpPr>
          <p:nvPr/>
        </p:nvCxnSpPr>
        <p:spPr>
          <a:xfrm>
            <a:off x="2864875" y="2776701"/>
            <a:ext cx="0" cy="9030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3414B21-CC25-4D63-BF55-3637D4B489C5}"/>
              </a:ext>
            </a:extLst>
          </p:cNvPr>
          <p:cNvCxnSpPr>
            <a:cxnSpLocks/>
          </p:cNvCxnSpPr>
          <p:nvPr/>
        </p:nvCxnSpPr>
        <p:spPr>
          <a:xfrm flipH="1">
            <a:off x="1972314" y="2776701"/>
            <a:ext cx="8925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2B2EBB3-8139-45BB-9666-9DCD831A5451}"/>
              </a:ext>
            </a:extLst>
          </p:cNvPr>
          <p:cNvCxnSpPr>
            <a:cxnSpLocks/>
          </p:cNvCxnSpPr>
          <p:nvPr/>
        </p:nvCxnSpPr>
        <p:spPr>
          <a:xfrm>
            <a:off x="4669430" y="3679722"/>
            <a:ext cx="0" cy="45151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9DA252C-E6C7-443A-A894-BE9842B8A703}"/>
              </a:ext>
            </a:extLst>
          </p:cNvPr>
          <p:cNvCxnSpPr>
            <a:cxnSpLocks/>
          </p:cNvCxnSpPr>
          <p:nvPr/>
        </p:nvCxnSpPr>
        <p:spPr>
          <a:xfrm flipH="1">
            <a:off x="1972314" y="4124901"/>
            <a:ext cx="271388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9171F5F-FB9C-41E0-8D6C-962F069B50E1}"/>
              </a:ext>
            </a:extLst>
          </p:cNvPr>
          <p:cNvSpPr txBox="1"/>
          <p:nvPr/>
        </p:nvSpPr>
        <p:spPr>
          <a:xfrm>
            <a:off x="7543799" y="4214777"/>
            <a:ext cx="2307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degrees</a:t>
            </a:r>
          </a:p>
        </p:txBody>
      </p:sp>
    </p:spTree>
    <p:extLst>
      <p:ext uri="{BB962C8B-B14F-4D97-AF65-F5344CB8AC3E}">
        <p14:creationId xmlns:p14="http://schemas.microsoft.com/office/powerpoint/2010/main" val="343413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  <p:bldP spid="16" grpId="1"/>
      <p:bldP spid="17" grpId="0"/>
      <p:bldP spid="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6B5DF2-196A-44E9-97E2-5A4D829CA2F0}"/>
              </a:ext>
            </a:extLst>
          </p:cNvPr>
          <p:cNvSpPr/>
          <p:nvPr/>
        </p:nvSpPr>
        <p:spPr>
          <a:xfrm>
            <a:off x="56123" y="50000"/>
            <a:ext cx="69757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graph shows the temperature in °C from 2 am to 3 pm on a cold day.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E76CB6-101A-454F-BCD5-FD6AD260A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31" y="1127218"/>
            <a:ext cx="6361905" cy="546666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0E4523-D38B-4B63-A7A1-83A55793A648}"/>
              </a:ext>
            </a:extLst>
          </p:cNvPr>
          <p:cNvSpPr/>
          <p:nvPr/>
        </p:nvSpPr>
        <p:spPr>
          <a:xfrm>
            <a:off x="6609036" y="913103"/>
            <a:ext cx="50978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degrees warmer was it at 3 pm than at 3 am?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F4FEC41-E151-4E62-A210-93C3871DC594}"/>
              </a:ext>
            </a:extLst>
          </p:cNvPr>
          <p:cNvCxnSpPr>
            <a:cxnSpLocks/>
          </p:cNvCxnSpPr>
          <p:nvPr/>
        </p:nvCxnSpPr>
        <p:spPr>
          <a:xfrm flipV="1">
            <a:off x="5040111" y="3340360"/>
            <a:ext cx="0" cy="26063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6E61DF-45A4-4A8F-A32C-10D9104AB90E}"/>
              </a:ext>
            </a:extLst>
          </p:cNvPr>
          <p:cNvCxnSpPr>
            <a:cxnSpLocks/>
          </p:cNvCxnSpPr>
          <p:nvPr/>
        </p:nvCxnSpPr>
        <p:spPr>
          <a:xfrm>
            <a:off x="729465" y="3329633"/>
            <a:ext cx="431064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22088E-7D86-4638-977B-18FBECE9978F}"/>
              </a:ext>
            </a:extLst>
          </p:cNvPr>
          <p:cNvCxnSpPr>
            <a:cxnSpLocks/>
          </p:cNvCxnSpPr>
          <p:nvPr/>
        </p:nvCxnSpPr>
        <p:spPr>
          <a:xfrm flipV="1">
            <a:off x="1074815" y="5620307"/>
            <a:ext cx="0" cy="3698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FF8D0A0-0CFA-4974-A275-0B71C0043A25}"/>
              </a:ext>
            </a:extLst>
          </p:cNvPr>
          <p:cNvCxnSpPr>
            <a:cxnSpLocks/>
          </p:cNvCxnSpPr>
          <p:nvPr/>
        </p:nvCxnSpPr>
        <p:spPr>
          <a:xfrm>
            <a:off x="729465" y="5622979"/>
            <a:ext cx="34958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645E7C3-2904-4CEC-9967-54BAE7439088}"/>
              </a:ext>
            </a:extLst>
          </p:cNvPr>
          <p:cNvGrpSpPr/>
          <p:nvPr/>
        </p:nvGrpSpPr>
        <p:grpSpPr>
          <a:xfrm>
            <a:off x="6799608" y="2471459"/>
            <a:ext cx="446401" cy="492950"/>
            <a:chOff x="3830562" y="928777"/>
            <a:chExt cx="446401" cy="492950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A20B549-D276-4166-9037-1369B67BAAEA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BE45938-21D6-436B-BCF5-1CF412DB0E6E}"/>
                </a:ext>
              </a:extLst>
            </p:cNvPr>
            <p:cNvSpPr txBox="1"/>
            <p:nvPr/>
          </p:nvSpPr>
          <p:spPr>
            <a:xfrm>
              <a:off x="3830562" y="1021617"/>
              <a:ext cx="4464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-5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5F5B027-1E95-47A4-870B-93700D6E9376}"/>
              </a:ext>
            </a:extLst>
          </p:cNvPr>
          <p:cNvGrpSpPr/>
          <p:nvPr/>
        </p:nvGrpSpPr>
        <p:grpSpPr>
          <a:xfrm>
            <a:off x="7753687" y="2468706"/>
            <a:ext cx="189378" cy="494964"/>
            <a:chOff x="7010015" y="926763"/>
            <a:chExt cx="189378" cy="49496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A6E8ABE-1D65-4814-97B0-DE011DB397A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08A5176-7964-4826-9C45-D37C3884F224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A73B385-1041-4685-A214-88E3669E6CA3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C3AB7CE-C59E-4DCA-BAA4-C5D6341811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Group 91">
            <a:extLst>
              <a:ext uri="{FF2B5EF4-FFF2-40B4-BE49-F238E27FC236}">
                <a16:creationId xmlns:a16="http://schemas.microsoft.com/office/drawing/2014/main" id="{965B7916-B2CB-4B8C-A5EF-EC6B84B48C12}"/>
              </a:ext>
            </a:extLst>
          </p:cNvPr>
          <p:cNvGrpSpPr/>
          <p:nvPr/>
        </p:nvGrpSpPr>
        <p:grpSpPr>
          <a:xfrm>
            <a:off x="7000474" y="1972834"/>
            <a:ext cx="893612" cy="479154"/>
            <a:chOff x="7395283" y="5821043"/>
            <a:chExt cx="205894" cy="512761"/>
          </a:xfrm>
        </p:grpSpPr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5022793E-4BB3-436D-940F-66C4811D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49A9265-7191-4315-9AE1-9082C5B0EA43}"/>
                </a:ext>
              </a:extLst>
            </p:cNvPr>
            <p:cNvSpPr/>
            <p:nvPr/>
          </p:nvSpPr>
          <p:spPr>
            <a:xfrm>
              <a:off x="7439807" y="5821043"/>
              <a:ext cx="13744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</a:t>
              </a:r>
            </a:p>
          </p:txBody>
        </p:sp>
      </p:grpSp>
      <p:grpSp>
        <p:nvGrpSpPr>
          <p:cNvPr id="30" name="Group 91">
            <a:extLst>
              <a:ext uri="{FF2B5EF4-FFF2-40B4-BE49-F238E27FC236}">
                <a16:creationId xmlns:a16="http://schemas.microsoft.com/office/drawing/2014/main" id="{B1CB59C9-C525-4AC3-8EBF-C7B80FE4D26C}"/>
              </a:ext>
            </a:extLst>
          </p:cNvPr>
          <p:cNvGrpSpPr/>
          <p:nvPr/>
        </p:nvGrpSpPr>
        <p:grpSpPr>
          <a:xfrm>
            <a:off x="7896986" y="1968403"/>
            <a:ext cx="889897" cy="479154"/>
            <a:chOff x="7395283" y="5821043"/>
            <a:chExt cx="205894" cy="512761"/>
          </a:xfrm>
        </p:grpSpPr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2758ABCB-DB57-483E-975E-0CADD35E55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813737D-0B4F-468A-BCB8-6BEF84B46D5E}"/>
                </a:ext>
              </a:extLst>
            </p:cNvPr>
            <p:cNvSpPr/>
            <p:nvPr/>
          </p:nvSpPr>
          <p:spPr>
            <a:xfrm>
              <a:off x="7451749" y="5821043"/>
              <a:ext cx="125059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3C78EF8-F0C6-4636-8ADE-2416398CC62A}"/>
              </a:ext>
            </a:extLst>
          </p:cNvPr>
          <p:cNvGrpSpPr/>
          <p:nvPr/>
        </p:nvGrpSpPr>
        <p:grpSpPr>
          <a:xfrm>
            <a:off x="8650833" y="2466324"/>
            <a:ext cx="349877" cy="494964"/>
            <a:chOff x="7016062" y="926763"/>
            <a:chExt cx="349877" cy="49496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0FDF013-00B8-4235-86D3-A7834BBD91C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40DCFB7-E53F-4395-BB4E-D31321057C7D}"/>
                </a:ext>
              </a:extLst>
            </p:cNvPr>
            <p:cNvGrpSpPr/>
            <p:nvPr/>
          </p:nvGrpSpPr>
          <p:grpSpPr>
            <a:xfrm>
              <a:off x="7016062" y="928608"/>
              <a:ext cx="349877" cy="493119"/>
              <a:chOff x="7016062" y="928608"/>
              <a:chExt cx="349877" cy="493119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C759825-3C9F-43FE-9ECD-3CEC4ABFE32C}"/>
                  </a:ext>
                </a:extLst>
              </p:cNvPr>
              <p:cNvSpPr txBox="1"/>
              <p:nvPr/>
            </p:nvSpPr>
            <p:spPr>
              <a:xfrm>
                <a:off x="7016062" y="1021617"/>
                <a:ext cx="3498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2A298220-1D20-4378-B3B1-15F1631FC5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EA74638-B50D-4F8E-BD23-59FF6B42A95A}"/>
              </a:ext>
            </a:extLst>
          </p:cNvPr>
          <p:cNvCxnSpPr>
            <a:cxnSpLocks/>
          </p:cNvCxnSpPr>
          <p:nvPr/>
        </p:nvCxnSpPr>
        <p:spPr>
          <a:xfrm>
            <a:off x="6667943" y="2484503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DEB9A2E3-BF85-449A-94C7-B2F4405C0787}"/>
              </a:ext>
            </a:extLst>
          </p:cNvPr>
          <p:cNvSpPr/>
          <p:nvPr/>
        </p:nvSpPr>
        <p:spPr>
          <a:xfrm>
            <a:off x="6934458" y="231893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3F5074A-1119-4746-B030-6A0261C2EDCB}"/>
              </a:ext>
            </a:extLst>
          </p:cNvPr>
          <p:cNvSpPr/>
          <p:nvPr/>
        </p:nvSpPr>
        <p:spPr>
          <a:xfrm>
            <a:off x="9700557" y="2192115"/>
            <a:ext cx="18247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degrees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2" name="Arrow: Curved Right 41">
            <a:extLst>
              <a:ext uri="{FF2B5EF4-FFF2-40B4-BE49-F238E27FC236}">
                <a16:creationId xmlns:a16="http://schemas.microsoft.com/office/drawing/2014/main" id="{09E80C06-83CF-450C-B4FE-DF8148FFA1FD}"/>
              </a:ext>
            </a:extLst>
          </p:cNvPr>
          <p:cNvSpPr/>
          <p:nvPr/>
        </p:nvSpPr>
        <p:spPr>
          <a:xfrm flipV="1">
            <a:off x="327039" y="5194533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3" name="Arrow: Curved Right 42">
            <a:extLst>
              <a:ext uri="{FF2B5EF4-FFF2-40B4-BE49-F238E27FC236}">
                <a16:creationId xmlns:a16="http://schemas.microsoft.com/office/drawing/2014/main" id="{9C028311-47CC-4A5A-8EC9-C4A37F7CE658}"/>
              </a:ext>
            </a:extLst>
          </p:cNvPr>
          <p:cNvSpPr/>
          <p:nvPr/>
        </p:nvSpPr>
        <p:spPr>
          <a:xfrm flipV="1">
            <a:off x="319656" y="4864751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4" name="Arrow: Curved Right 43">
            <a:extLst>
              <a:ext uri="{FF2B5EF4-FFF2-40B4-BE49-F238E27FC236}">
                <a16:creationId xmlns:a16="http://schemas.microsoft.com/office/drawing/2014/main" id="{DC3BA1DC-FAF8-4DC9-ABFB-A8823BB778B2}"/>
              </a:ext>
            </a:extLst>
          </p:cNvPr>
          <p:cNvSpPr/>
          <p:nvPr/>
        </p:nvSpPr>
        <p:spPr>
          <a:xfrm flipV="1">
            <a:off x="327039" y="4539707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5" name="Arrow: Curved Right 44">
            <a:extLst>
              <a:ext uri="{FF2B5EF4-FFF2-40B4-BE49-F238E27FC236}">
                <a16:creationId xmlns:a16="http://schemas.microsoft.com/office/drawing/2014/main" id="{BFD346A3-6A6C-4AA9-A72D-9976B5298C67}"/>
              </a:ext>
            </a:extLst>
          </p:cNvPr>
          <p:cNvSpPr/>
          <p:nvPr/>
        </p:nvSpPr>
        <p:spPr>
          <a:xfrm flipV="1">
            <a:off x="327039" y="4209925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6" name="Arrow: Curved Right 45">
            <a:extLst>
              <a:ext uri="{FF2B5EF4-FFF2-40B4-BE49-F238E27FC236}">
                <a16:creationId xmlns:a16="http://schemas.microsoft.com/office/drawing/2014/main" id="{4C87C4C6-2242-4880-BB4B-B60E271B1913}"/>
              </a:ext>
            </a:extLst>
          </p:cNvPr>
          <p:cNvSpPr/>
          <p:nvPr/>
        </p:nvSpPr>
        <p:spPr>
          <a:xfrm flipV="1">
            <a:off x="319656" y="3880143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7" name="Arrow: Curved Right 46">
            <a:extLst>
              <a:ext uri="{FF2B5EF4-FFF2-40B4-BE49-F238E27FC236}">
                <a16:creationId xmlns:a16="http://schemas.microsoft.com/office/drawing/2014/main" id="{3E04EB93-EA4C-439F-8A9B-4B78C047E168}"/>
              </a:ext>
            </a:extLst>
          </p:cNvPr>
          <p:cNvSpPr/>
          <p:nvPr/>
        </p:nvSpPr>
        <p:spPr>
          <a:xfrm flipV="1">
            <a:off x="327039" y="3555099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8" name="Arrow: Curved Right 47">
            <a:extLst>
              <a:ext uri="{FF2B5EF4-FFF2-40B4-BE49-F238E27FC236}">
                <a16:creationId xmlns:a16="http://schemas.microsoft.com/office/drawing/2014/main" id="{B99182A5-6EAF-4720-8CA0-14458BEE6318}"/>
              </a:ext>
            </a:extLst>
          </p:cNvPr>
          <p:cNvSpPr/>
          <p:nvPr/>
        </p:nvSpPr>
        <p:spPr>
          <a:xfrm flipV="1">
            <a:off x="324849" y="3225317"/>
            <a:ext cx="404853" cy="4753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BF5FF95-8E4B-4D13-9FAA-BA765EB2DD1D}"/>
              </a:ext>
            </a:extLst>
          </p:cNvPr>
          <p:cNvSpPr/>
          <p:nvPr/>
        </p:nvSpPr>
        <p:spPr>
          <a:xfrm>
            <a:off x="6609035" y="3084803"/>
            <a:ext cx="522664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At 6 pm the temperature was 4 degrees lower than at 3 pm. </a:t>
            </a:r>
          </a:p>
          <a:p>
            <a:r>
              <a:rPr lang="en-US" sz="3200" b="1" dirty="0"/>
              <a:t>What was the temperature at 6 pm?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ACED05B-3124-45B1-92F4-9AD00D1F5DFD}"/>
              </a:ext>
            </a:extLst>
          </p:cNvPr>
          <p:cNvGrpSpPr/>
          <p:nvPr/>
        </p:nvGrpSpPr>
        <p:grpSpPr>
          <a:xfrm>
            <a:off x="10110687" y="5161086"/>
            <a:ext cx="446956" cy="492950"/>
            <a:chOff x="3882515" y="928777"/>
            <a:chExt cx="446956" cy="492950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6A8D7AC-50A1-4A3F-9772-9C17E127AF5F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05002D9-6C6F-4BC3-975B-189F9E20E843}"/>
                </a:ext>
              </a:extLst>
            </p:cNvPr>
            <p:cNvSpPr txBox="1"/>
            <p:nvPr/>
          </p:nvSpPr>
          <p:spPr>
            <a:xfrm>
              <a:off x="3882515" y="1021617"/>
              <a:ext cx="446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34F2D1A-7E29-4BB7-AD8F-B8BBC39BCAA7}"/>
              </a:ext>
            </a:extLst>
          </p:cNvPr>
          <p:cNvGrpSpPr/>
          <p:nvPr/>
        </p:nvGrpSpPr>
        <p:grpSpPr>
          <a:xfrm>
            <a:off x="9208081" y="5156782"/>
            <a:ext cx="197768" cy="494964"/>
            <a:chOff x="7000776" y="926763"/>
            <a:chExt cx="197768" cy="494964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E6E3EB7-AA09-42F5-B118-1CEE569748C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DE37C5A-F287-4E9E-9EB8-8033D5892959}"/>
                </a:ext>
              </a:extLst>
            </p:cNvPr>
            <p:cNvGrpSpPr/>
            <p:nvPr/>
          </p:nvGrpSpPr>
          <p:grpSpPr>
            <a:xfrm>
              <a:off x="7000776" y="928608"/>
              <a:ext cx="197768" cy="493119"/>
              <a:chOff x="7000776" y="928608"/>
              <a:chExt cx="197768" cy="493119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E46246C-F916-4038-ADEA-2093DE5CF306}"/>
                  </a:ext>
                </a:extLst>
              </p:cNvPr>
              <p:cNvSpPr txBox="1"/>
              <p:nvPr/>
            </p:nvSpPr>
            <p:spPr>
              <a:xfrm>
                <a:off x="7000776" y="1021617"/>
                <a:ext cx="1977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E58E7F28-CD8C-4DB5-98B3-D3B7A64FD8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" name="Group 91">
            <a:extLst>
              <a:ext uri="{FF2B5EF4-FFF2-40B4-BE49-F238E27FC236}">
                <a16:creationId xmlns:a16="http://schemas.microsoft.com/office/drawing/2014/main" id="{1AFF90F6-4C13-4BFE-9B46-96512C077F4F}"/>
              </a:ext>
            </a:extLst>
          </p:cNvPr>
          <p:cNvGrpSpPr/>
          <p:nvPr/>
        </p:nvGrpSpPr>
        <p:grpSpPr>
          <a:xfrm flipH="1">
            <a:off x="9374233" y="4682804"/>
            <a:ext cx="904715" cy="479154"/>
            <a:chOff x="7395283" y="5821043"/>
            <a:chExt cx="205894" cy="512761"/>
          </a:xfrm>
        </p:grpSpPr>
        <p:sp>
          <p:nvSpPr>
            <p:cNvPr id="60" name="Freeform 11">
              <a:extLst>
                <a:ext uri="{FF2B5EF4-FFF2-40B4-BE49-F238E27FC236}">
                  <a16:creationId xmlns:a16="http://schemas.microsoft.com/office/drawing/2014/main" id="{4D34BEB9-5409-497B-A5BB-99A0FD534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F5EF3F3-D8A3-4898-B347-0F0E9E49FBC2}"/>
                </a:ext>
              </a:extLst>
            </p:cNvPr>
            <p:cNvSpPr/>
            <p:nvPr/>
          </p:nvSpPr>
          <p:spPr>
            <a:xfrm>
              <a:off x="7424477" y="5821043"/>
              <a:ext cx="11985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</a:t>
              </a:r>
            </a:p>
          </p:txBody>
        </p:sp>
      </p:grp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912C359-F3F8-4FDF-9A9E-D33B292D7907}"/>
              </a:ext>
            </a:extLst>
          </p:cNvPr>
          <p:cNvCxnSpPr>
            <a:cxnSpLocks/>
          </p:cNvCxnSpPr>
          <p:nvPr/>
        </p:nvCxnSpPr>
        <p:spPr>
          <a:xfrm>
            <a:off x="8141038" y="5146905"/>
            <a:ext cx="2855937" cy="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91">
            <a:extLst>
              <a:ext uri="{FF2B5EF4-FFF2-40B4-BE49-F238E27FC236}">
                <a16:creationId xmlns:a16="http://schemas.microsoft.com/office/drawing/2014/main" id="{EE64D73D-0915-4CB3-B02F-767C0B499F59}"/>
              </a:ext>
            </a:extLst>
          </p:cNvPr>
          <p:cNvGrpSpPr/>
          <p:nvPr/>
        </p:nvGrpSpPr>
        <p:grpSpPr>
          <a:xfrm flipH="1">
            <a:off x="8471614" y="4679244"/>
            <a:ext cx="880880" cy="479154"/>
            <a:chOff x="7395283" y="5821043"/>
            <a:chExt cx="205894" cy="512761"/>
          </a:xfrm>
        </p:grpSpPr>
        <p:sp>
          <p:nvSpPr>
            <p:cNvPr id="64" name="Freeform 11">
              <a:extLst>
                <a:ext uri="{FF2B5EF4-FFF2-40B4-BE49-F238E27FC236}">
                  <a16:creationId xmlns:a16="http://schemas.microsoft.com/office/drawing/2014/main" id="{D56171AC-DA61-4D63-BBA2-43C6FEE20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B122A6C-3B4E-43E6-BC7A-D52FBCD2C9D4}"/>
                </a:ext>
              </a:extLst>
            </p:cNvPr>
            <p:cNvSpPr/>
            <p:nvPr/>
          </p:nvSpPr>
          <p:spPr>
            <a:xfrm>
              <a:off x="7423823" y="5821043"/>
              <a:ext cx="1203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E784BC4-F315-4901-9627-465DE9D5429A}"/>
              </a:ext>
            </a:extLst>
          </p:cNvPr>
          <p:cNvGrpSpPr/>
          <p:nvPr/>
        </p:nvGrpSpPr>
        <p:grpSpPr>
          <a:xfrm>
            <a:off x="8271350" y="5153966"/>
            <a:ext cx="393056" cy="494964"/>
            <a:chOff x="6961607" y="926763"/>
            <a:chExt cx="393056" cy="49496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4C708C11-0BCE-4C7B-9EDA-4D21001A69E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E161DDD-E531-4356-8748-5956D79EBFCA}"/>
                </a:ext>
              </a:extLst>
            </p:cNvPr>
            <p:cNvGrpSpPr/>
            <p:nvPr/>
          </p:nvGrpSpPr>
          <p:grpSpPr>
            <a:xfrm>
              <a:off x="6961607" y="928608"/>
              <a:ext cx="393056" cy="493119"/>
              <a:chOff x="6961607" y="928608"/>
              <a:chExt cx="393056" cy="493119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B17588E-2B72-40E9-8CBF-988D4F523744}"/>
                  </a:ext>
                </a:extLst>
              </p:cNvPr>
              <p:cNvSpPr txBox="1"/>
              <p:nvPr/>
            </p:nvSpPr>
            <p:spPr>
              <a:xfrm>
                <a:off x="6961607" y="1021617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-2</a:t>
                </a:r>
              </a:p>
            </p:txBody>
          </p: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D07D59D0-C89F-474A-92F3-DC25B28C23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1" name="Oval 70">
            <a:extLst>
              <a:ext uri="{FF2B5EF4-FFF2-40B4-BE49-F238E27FC236}">
                <a16:creationId xmlns:a16="http://schemas.microsoft.com/office/drawing/2014/main" id="{F5A83E50-951D-4806-B5D1-D0279E3A6185}"/>
              </a:ext>
            </a:extLst>
          </p:cNvPr>
          <p:cNvSpPr/>
          <p:nvPr/>
        </p:nvSpPr>
        <p:spPr>
          <a:xfrm>
            <a:off x="10203232" y="4983459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FB8ADE4-8B80-44E6-9CD4-12FD06EF7EDA}"/>
              </a:ext>
            </a:extLst>
          </p:cNvPr>
          <p:cNvSpPr/>
          <p:nvPr/>
        </p:nvSpPr>
        <p:spPr>
          <a:xfrm>
            <a:off x="8837155" y="5656613"/>
            <a:ext cx="19497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-2 degrees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3" name="Arrow: Curved Right 72">
            <a:extLst>
              <a:ext uri="{FF2B5EF4-FFF2-40B4-BE49-F238E27FC236}">
                <a16:creationId xmlns:a16="http://schemas.microsoft.com/office/drawing/2014/main" id="{970C2C68-0BFD-409B-B5A3-2878C2B06975}"/>
              </a:ext>
            </a:extLst>
          </p:cNvPr>
          <p:cNvSpPr/>
          <p:nvPr/>
        </p:nvSpPr>
        <p:spPr>
          <a:xfrm>
            <a:off x="324611" y="3285898"/>
            <a:ext cx="404853" cy="47660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4" name="Arrow: Curved Right 73">
            <a:extLst>
              <a:ext uri="{FF2B5EF4-FFF2-40B4-BE49-F238E27FC236}">
                <a16:creationId xmlns:a16="http://schemas.microsoft.com/office/drawing/2014/main" id="{7F45F5CA-66D6-4CE3-A8F7-150E3490AD3D}"/>
              </a:ext>
            </a:extLst>
          </p:cNvPr>
          <p:cNvSpPr/>
          <p:nvPr/>
        </p:nvSpPr>
        <p:spPr>
          <a:xfrm>
            <a:off x="324611" y="3603793"/>
            <a:ext cx="404853" cy="47660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5" name="Arrow: Curved Right 74">
            <a:extLst>
              <a:ext uri="{FF2B5EF4-FFF2-40B4-BE49-F238E27FC236}">
                <a16:creationId xmlns:a16="http://schemas.microsoft.com/office/drawing/2014/main" id="{C18FD44F-6010-4D29-90F1-5F7D432A679C}"/>
              </a:ext>
            </a:extLst>
          </p:cNvPr>
          <p:cNvSpPr/>
          <p:nvPr/>
        </p:nvSpPr>
        <p:spPr>
          <a:xfrm>
            <a:off x="326801" y="3942000"/>
            <a:ext cx="404853" cy="47660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6" name="Arrow: Curved Right 75">
            <a:extLst>
              <a:ext uri="{FF2B5EF4-FFF2-40B4-BE49-F238E27FC236}">
                <a16:creationId xmlns:a16="http://schemas.microsoft.com/office/drawing/2014/main" id="{B6D4F6EB-6780-4B86-8C3C-E15D0F5AB37F}"/>
              </a:ext>
            </a:extLst>
          </p:cNvPr>
          <p:cNvSpPr/>
          <p:nvPr/>
        </p:nvSpPr>
        <p:spPr>
          <a:xfrm>
            <a:off x="326801" y="4259895"/>
            <a:ext cx="404853" cy="47660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81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0.01927 -0.03796 C 0.02331 -0.0463 0.0293 -0.0507 0.03581 -0.0507 C 0.04297 -0.0507 0.04883 -0.0463 0.05286 -0.03796 L 0.07253 1.85185E-6 " pathEditMode="relative" rAng="0" ptsTypes="AAAAA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1.85185E-6 L 0.0918 -0.03704 C 0.09596 -0.04537 0.10221 -0.04977 0.10846 -0.04977 C 0.11588 -0.04977 0.12174 -0.04537 0.12578 -0.03704 L 0.14583 1.85185E-6 " pathEditMode="relative" rAng="0" ptsTypes="AAAAA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07407E-6 L -0.01992 -0.03796 C -0.02396 -0.04629 -0.03008 -0.05069 -0.03685 -0.05069 C -0.04427 -0.05069 -0.05013 -0.04629 -0.05417 -0.03796 L -0.07383 -4.07407E-6 " pathEditMode="relative" rAng="0" ptsTypes="AAAAA">
                                      <p:cBhvr>
                                        <p:cTn id="15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3 -4.07407E-6 L -0.09349 -0.03773 C -0.0974 -0.04606 -0.10378 -0.05023 -0.1099 -0.05023 C -0.11732 -0.05023 -0.12292 -0.04606 -0.12695 -0.03773 L -0.1461 -4.07407E-6 " pathEditMode="relative" rAng="0" ptsTypes="AAAAA">
                                      <p:cBhvr>
                                        <p:cTn id="16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000"/>
                            </p:stCondLst>
                            <p:childTnLst>
                              <p:par>
                                <p:cTn id="17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9" grpId="1" animBg="1"/>
      <p:bldP spid="39" grpId="2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71" grpId="0" animBg="1"/>
      <p:bldP spid="71" grpId="1" animBg="1"/>
      <p:bldP spid="71" grpId="2" animBg="1"/>
      <p:bldP spid="73" grpId="0" animBg="1"/>
      <p:bldP spid="74" grpId="0" animBg="1"/>
      <p:bldP spid="75" grpId="0" animBg="1"/>
      <p:bldP spid="7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Gavin was ill in March.</a:t>
            </a:r>
          </a:p>
          <a:p>
            <a:r>
              <a:rPr lang="en-US" sz="3200" b="1" dirty="0"/>
              <a:t>This is his temperature chart.</a:t>
            </a:r>
          </a:p>
        </p:txBody>
      </p:sp>
      <p:pic>
        <p:nvPicPr>
          <p:cNvPr id="179202" name="Picture 2">
            <a:extLst>
              <a:ext uri="{FF2B5EF4-FFF2-40B4-BE49-F238E27FC236}">
                <a16:creationId xmlns:a16="http://schemas.microsoft.com/office/drawing/2014/main" id="{B6198289-E2C8-4B79-9DE0-C317F4510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95" y="1268727"/>
            <a:ext cx="5895071" cy="4320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F28BAF4-E549-443F-97EA-8CD52E9CF508}"/>
              </a:ext>
            </a:extLst>
          </p:cNvPr>
          <p:cNvSpPr/>
          <p:nvPr/>
        </p:nvSpPr>
        <p:spPr>
          <a:xfrm>
            <a:off x="6300666" y="575886"/>
            <a:ext cx="53636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For how many days was his temperature marked as more than 37°C?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F35621-7804-4492-A277-1F1EC4D556F2}"/>
              </a:ext>
            </a:extLst>
          </p:cNvPr>
          <p:cNvSpPr/>
          <p:nvPr/>
        </p:nvSpPr>
        <p:spPr>
          <a:xfrm>
            <a:off x="6300666" y="2511726"/>
            <a:ext cx="53636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date showed the largest change in temperature from the day before?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14450B-626E-449A-A971-12722A5D862D}"/>
              </a:ext>
            </a:extLst>
          </p:cNvPr>
          <p:cNvSpPr/>
          <p:nvPr/>
        </p:nvSpPr>
        <p:spPr>
          <a:xfrm>
            <a:off x="6300666" y="4524839"/>
            <a:ext cx="536365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Estimate Gavin’s highest temperature shown on the graph. Give your answer to 1 decimal place.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E2BA7DC-2D88-480E-A0A6-60259B5DDB38}"/>
              </a:ext>
            </a:extLst>
          </p:cNvPr>
          <p:cNvCxnSpPr>
            <a:cxnSpLocks/>
          </p:cNvCxnSpPr>
          <p:nvPr/>
        </p:nvCxnSpPr>
        <p:spPr>
          <a:xfrm>
            <a:off x="1034265" y="4057764"/>
            <a:ext cx="506173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76CACED-DEAA-461D-9F5E-85B73CA38CC0}"/>
              </a:ext>
            </a:extLst>
          </p:cNvPr>
          <p:cNvSpPr/>
          <p:nvPr/>
        </p:nvSpPr>
        <p:spPr>
          <a:xfrm>
            <a:off x="8270318" y="1560771"/>
            <a:ext cx="12550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 days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0CE7394-F10D-4024-BE6C-C14B04ACA54E}"/>
              </a:ext>
            </a:extLst>
          </p:cNvPr>
          <p:cNvCxnSpPr>
            <a:cxnSpLocks/>
          </p:cNvCxnSpPr>
          <p:nvPr/>
        </p:nvCxnSpPr>
        <p:spPr>
          <a:xfrm flipV="1">
            <a:off x="1796828" y="3516923"/>
            <a:ext cx="370875" cy="7225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D709DCE3-BA65-4099-B6D8-9E27B8FBA228}"/>
              </a:ext>
            </a:extLst>
          </p:cNvPr>
          <p:cNvSpPr/>
          <p:nvPr/>
        </p:nvSpPr>
        <p:spPr>
          <a:xfrm>
            <a:off x="9966098" y="3472989"/>
            <a:ext cx="18203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  <a:r>
              <a:rPr lang="en-GB" sz="3200" b="1" baseline="30000" dirty="0">
                <a:solidFill>
                  <a:srgbClr val="FF0000"/>
                </a:solidFill>
              </a:rPr>
              <a:t>th</a:t>
            </a:r>
            <a:r>
              <a:rPr lang="en-GB" sz="3200" b="1" dirty="0">
                <a:solidFill>
                  <a:srgbClr val="FF0000"/>
                </a:solidFill>
              </a:rPr>
              <a:t> March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05FDC6-A27D-4963-B03E-5907CE241A96}"/>
              </a:ext>
            </a:extLst>
          </p:cNvPr>
          <p:cNvCxnSpPr>
            <a:cxnSpLocks/>
          </p:cNvCxnSpPr>
          <p:nvPr/>
        </p:nvCxnSpPr>
        <p:spPr>
          <a:xfrm>
            <a:off x="1050790" y="3070402"/>
            <a:ext cx="18629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7C9462F2-01F0-4BF1-97CD-434EA1602DF9}"/>
              </a:ext>
            </a:extLst>
          </p:cNvPr>
          <p:cNvSpPr/>
          <p:nvPr/>
        </p:nvSpPr>
        <p:spPr>
          <a:xfrm>
            <a:off x="8833044" y="5989726"/>
            <a:ext cx="23505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39.1 degrees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7FDFF8-735B-42A4-8685-ED122198A33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229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33C72-AEDD-4B13-802A-F07663C95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Solve problems involving information presented in line 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66E4B-B01C-440E-B819-4EE68E554B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20124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402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fast you can type accurately is called your typing speed. The regions of the graph show information about different typing speeds.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764937-F1F2-40FA-85AE-3EB4AC644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6" y="1127218"/>
            <a:ext cx="6623704" cy="53543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A6AA08F-2D98-451D-9D64-4A73A8E2F917}"/>
              </a:ext>
            </a:extLst>
          </p:cNvPr>
          <p:cNvSpPr/>
          <p:nvPr/>
        </p:nvSpPr>
        <p:spPr>
          <a:xfrm>
            <a:off x="6773215" y="1127218"/>
            <a:ext cx="530960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Darren’s level of typing is elementary. In 20 minutes he should be able to type between 500 and 700 words.</a:t>
            </a:r>
          </a:p>
          <a:p>
            <a:r>
              <a:rPr lang="en-US" sz="3200" b="1" dirty="0"/>
              <a:t>Jo’s level of typing is intermediate.</a:t>
            </a:r>
          </a:p>
          <a:p>
            <a:r>
              <a:rPr lang="en-US" sz="3200" b="1" dirty="0"/>
              <a:t>How many words should she be able to type in 20 minutes?</a:t>
            </a:r>
          </a:p>
          <a:p>
            <a:endParaRPr lang="en-US" sz="3200" b="1" dirty="0"/>
          </a:p>
          <a:p>
            <a:r>
              <a:rPr lang="en-US" sz="3200" b="1" dirty="0"/>
              <a:t>Between _____ and  _____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D96E217-DA4C-4BD0-B29B-A9DAF9BB29C7}"/>
              </a:ext>
            </a:extLst>
          </p:cNvPr>
          <p:cNvCxnSpPr>
            <a:cxnSpLocks/>
          </p:cNvCxnSpPr>
          <p:nvPr/>
        </p:nvCxnSpPr>
        <p:spPr>
          <a:xfrm flipV="1">
            <a:off x="4867422" y="1280160"/>
            <a:ext cx="0" cy="445945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265DA1-7CD2-4E96-AA19-6DA7DA8B2DEB}"/>
              </a:ext>
            </a:extLst>
          </p:cNvPr>
          <p:cNvCxnSpPr>
            <a:cxnSpLocks/>
          </p:cNvCxnSpPr>
          <p:nvPr/>
        </p:nvCxnSpPr>
        <p:spPr>
          <a:xfrm>
            <a:off x="1620078" y="1657643"/>
            <a:ext cx="324734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2E1677-050A-41EC-A7B7-B694AA47BFAB}"/>
              </a:ext>
            </a:extLst>
          </p:cNvPr>
          <p:cNvCxnSpPr>
            <a:cxnSpLocks/>
          </p:cNvCxnSpPr>
          <p:nvPr/>
        </p:nvCxnSpPr>
        <p:spPr>
          <a:xfrm>
            <a:off x="1620078" y="2883469"/>
            <a:ext cx="324734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2D8588F-C297-4F71-A9C1-722F06942419}"/>
              </a:ext>
            </a:extLst>
          </p:cNvPr>
          <p:cNvSpPr/>
          <p:nvPr/>
        </p:nvSpPr>
        <p:spPr>
          <a:xfrm>
            <a:off x="8546444" y="5511546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700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E9F489-2D3E-48CA-B78E-5C223E8CEDE8}"/>
              </a:ext>
            </a:extLst>
          </p:cNvPr>
          <p:cNvSpPr/>
          <p:nvPr/>
        </p:nvSpPr>
        <p:spPr>
          <a:xfrm>
            <a:off x="10353413" y="5509641"/>
            <a:ext cx="10182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416C35-1619-4B71-8CAA-87004B23071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24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402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fast you can type accurately is called your typing speed. The regions of the graph show information about different typing speeds.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764937-F1F2-40FA-85AE-3EB4AC644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6" y="1127218"/>
            <a:ext cx="6623704" cy="53543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A6AA08F-2D98-451D-9D64-4A73A8E2F917}"/>
              </a:ext>
            </a:extLst>
          </p:cNvPr>
          <p:cNvSpPr/>
          <p:nvPr/>
        </p:nvSpPr>
        <p:spPr>
          <a:xfrm>
            <a:off x="6773215" y="1127218"/>
            <a:ext cx="530960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Kath’s typing speed is 30 words per minute.</a:t>
            </a:r>
          </a:p>
          <a:p>
            <a:r>
              <a:rPr lang="en-US" sz="3200" b="1" dirty="0"/>
              <a:t> What level is Kath’s typing?</a:t>
            </a:r>
          </a:p>
          <a:p>
            <a:r>
              <a:rPr lang="en-US" sz="3200" b="1" dirty="0"/>
              <a:t>Explain how you know.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069A3E-3A0F-41CC-A17A-4A957E5680D3}"/>
              </a:ext>
            </a:extLst>
          </p:cNvPr>
          <p:cNvSpPr/>
          <p:nvPr/>
        </p:nvSpPr>
        <p:spPr>
          <a:xfrm>
            <a:off x="6773215" y="3136612"/>
            <a:ext cx="36529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minute = 30 words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3A2844-BEE2-4D23-A771-1FD3405FF2D5}"/>
              </a:ext>
            </a:extLst>
          </p:cNvPr>
          <p:cNvSpPr/>
          <p:nvPr/>
        </p:nvSpPr>
        <p:spPr>
          <a:xfrm>
            <a:off x="6764730" y="3668680"/>
            <a:ext cx="47109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so 10 minutes = 300 words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2FA133-7CF2-4563-9E1A-A232A83083EF}"/>
              </a:ext>
            </a:extLst>
          </p:cNvPr>
          <p:cNvCxnSpPr>
            <a:cxnSpLocks/>
          </p:cNvCxnSpPr>
          <p:nvPr/>
        </p:nvCxnSpPr>
        <p:spPr>
          <a:xfrm flipV="1">
            <a:off x="3258078" y="1254223"/>
            <a:ext cx="0" cy="445945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71F4639-E8C1-4614-9908-2AD088911684}"/>
              </a:ext>
            </a:extLst>
          </p:cNvPr>
          <p:cNvCxnSpPr>
            <a:cxnSpLocks/>
          </p:cNvCxnSpPr>
          <p:nvPr/>
        </p:nvCxnSpPr>
        <p:spPr>
          <a:xfrm>
            <a:off x="1654830" y="4512769"/>
            <a:ext cx="51099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F209F48-E9A3-4BA8-986E-A26B923C9E04}"/>
              </a:ext>
            </a:extLst>
          </p:cNvPr>
          <p:cNvSpPr/>
          <p:nvPr/>
        </p:nvSpPr>
        <p:spPr>
          <a:xfrm>
            <a:off x="6773215" y="4200748"/>
            <a:ext cx="21310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Elementary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DB832B-2783-41FC-9505-30039B5C4178}"/>
              </a:ext>
            </a:extLst>
          </p:cNvPr>
          <p:cNvSpPr/>
          <p:nvPr/>
        </p:nvSpPr>
        <p:spPr>
          <a:xfrm>
            <a:off x="6764729" y="4730784"/>
            <a:ext cx="510989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because lines drawn vertically on 10 minutes and horizontally on 300 words cross in this section. 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2CEF39-D1A5-4E25-A4D8-E87FCDE6ADD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88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360147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Two companies sell toys online. They charge to deliver.</a:t>
            </a:r>
          </a:p>
          <a:p>
            <a:r>
              <a:rPr lang="en-US" sz="3200" b="1" dirty="0"/>
              <a:t>Describe the delivery cost of the second company.</a:t>
            </a:r>
          </a:p>
          <a:p>
            <a:r>
              <a:rPr lang="en-US" sz="3200" b="1" dirty="0"/>
              <a:t>The first company is done for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951468-DE09-4770-B919-4625BB824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145698"/>
            <a:ext cx="3277669" cy="30983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7AEB7C-C83A-4B6F-BB8C-300B8F883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9011" y="3565521"/>
            <a:ext cx="3244052" cy="31095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F0CC72-B471-4794-BA04-8E02F5E98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0053" y="580715"/>
            <a:ext cx="4572521" cy="18264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500351-9F2A-4344-84C9-97A11CA6DC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0053" y="3936868"/>
            <a:ext cx="4578998" cy="276553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FB4879-77D6-469F-A0D2-F41EB038C66F}"/>
              </a:ext>
            </a:extLst>
          </p:cNvPr>
          <p:cNvSpPr/>
          <p:nvPr/>
        </p:nvSpPr>
        <p:spPr>
          <a:xfrm>
            <a:off x="7353479" y="3535494"/>
            <a:ext cx="3927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The delivery cost is £5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9A5CAE-4FBE-4D44-926E-8BFD9CBFFBB6}"/>
              </a:ext>
            </a:extLst>
          </p:cNvPr>
          <p:cNvSpPr/>
          <p:nvPr/>
        </p:nvSpPr>
        <p:spPr>
          <a:xfrm>
            <a:off x="7353478" y="4188509"/>
            <a:ext cx="43731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(the same) whatever the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FDB83D-9768-4BFD-AC04-CFEEA2AB52C8}"/>
              </a:ext>
            </a:extLst>
          </p:cNvPr>
          <p:cNvSpPr/>
          <p:nvPr/>
        </p:nvSpPr>
        <p:spPr>
          <a:xfrm>
            <a:off x="7330997" y="4868622"/>
            <a:ext cx="28042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cost of the toy.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076D70-AAD4-42C8-A5A3-96EC9E5A4F4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32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Alfie and his brother walked from home to their school.</a:t>
            </a:r>
          </a:p>
          <a:p>
            <a:r>
              <a:rPr lang="en-US" sz="3200" b="1" dirty="0"/>
              <a:t>Their school is 2 kilometres from home.</a:t>
            </a:r>
          </a:p>
          <a:p>
            <a:r>
              <a:rPr lang="en-US" sz="3200" b="1" dirty="0"/>
              <a:t>The graph shows information about Alfie’s journey.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A24066-64F7-4BA0-9778-79C9692CF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84" y="1619660"/>
            <a:ext cx="6098003" cy="38662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1459609-108C-47FD-801A-24CFD1E68BB2}"/>
              </a:ext>
            </a:extLst>
          </p:cNvPr>
          <p:cNvSpPr/>
          <p:nvPr/>
        </p:nvSpPr>
        <p:spPr>
          <a:xfrm>
            <a:off x="6498129" y="1619660"/>
            <a:ext cx="540800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How does the graph show that Alfie walked at a constant speed for all of his journey?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D283A4-7B92-4E27-9EC5-399ECDAFB16F}"/>
              </a:ext>
            </a:extLst>
          </p:cNvPr>
          <p:cNvSpPr/>
          <p:nvPr/>
        </p:nvSpPr>
        <p:spPr>
          <a:xfrm>
            <a:off x="6498128" y="3535902"/>
            <a:ext cx="540800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Alfie’s brother left home 10 minutes before Alfie. He arrived at school 20 minutes after Alfie. He walked at a constant speed for all of his journey. At what time did Alfie overtake his brother?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77261C-5DDB-4FB6-9795-36D3BA7111E0}"/>
              </a:ext>
            </a:extLst>
          </p:cNvPr>
          <p:cNvSpPr/>
          <p:nvPr/>
        </p:nvSpPr>
        <p:spPr>
          <a:xfrm>
            <a:off x="6498128" y="2950368"/>
            <a:ext cx="32987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It’s a straight line.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BB8B019-0BAC-409F-84AB-1D04E436FB6F}"/>
              </a:ext>
            </a:extLst>
          </p:cNvPr>
          <p:cNvSpPr/>
          <p:nvPr/>
        </p:nvSpPr>
        <p:spPr>
          <a:xfrm>
            <a:off x="1471767" y="4808312"/>
            <a:ext cx="81635" cy="8138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7DD768A-8157-4129-80D9-9204DC5635E0}"/>
              </a:ext>
            </a:extLst>
          </p:cNvPr>
          <p:cNvSpPr/>
          <p:nvPr/>
        </p:nvSpPr>
        <p:spPr>
          <a:xfrm>
            <a:off x="5876706" y="1904509"/>
            <a:ext cx="81635" cy="8138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B8F33E-A8A5-47DC-8C3A-A232761828D4}"/>
              </a:ext>
            </a:extLst>
          </p:cNvPr>
          <p:cNvCxnSpPr>
            <a:cxnSpLocks/>
          </p:cNvCxnSpPr>
          <p:nvPr/>
        </p:nvCxnSpPr>
        <p:spPr>
          <a:xfrm flipV="1">
            <a:off x="1515222" y="1934771"/>
            <a:ext cx="4402302" cy="29118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C8B16D1-EBC7-4C18-AB0B-96BD090AA089}"/>
              </a:ext>
            </a:extLst>
          </p:cNvPr>
          <p:cNvCxnSpPr>
            <a:cxnSpLocks/>
          </p:cNvCxnSpPr>
          <p:nvPr/>
        </p:nvCxnSpPr>
        <p:spPr>
          <a:xfrm flipV="1">
            <a:off x="2989316" y="3867987"/>
            <a:ext cx="0" cy="9785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B9B9DD07-E52B-4152-81E4-EAAF14A6A297}"/>
              </a:ext>
            </a:extLst>
          </p:cNvPr>
          <p:cNvSpPr/>
          <p:nvPr/>
        </p:nvSpPr>
        <p:spPr>
          <a:xfrm>
            <a:off x="10552688" y="5633139"/>
            <a:ext cx="11320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08:10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19B40F-79C5-47A7-AE8D-972DDB6E7A0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20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BC23F-1132-450E-8772-881C86EC8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Calculate the mean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20157-573D-4A4C-B7B2-AF1B01B56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0341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AE2FF6-95DD-491D-AEBC-4EBC67D70315}"/>
              </a:ext>
            </a:extLst>
          </p:cNvPr>
          <p:cNvSpPr/>
          <p:nvPr/>
        </p:nvSpPr>
        <p:spPr>
          <a:xfrm>
            <a:off x="56122" y="50000"/>
            <a:ext cx="78515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Seven children measured their heights.</a:t>
            </a:r>
          </a:p>
          <a:p>
            <a:r>
              <a:rPr lang="en-GB" sz="3200" b="1" dirty="0"/>
              <a:t>What is the mean height of the children?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1298BC-6FD8-4928-8229-785D5E3A0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660" y="1127218"/>
            <a:ext cx="4495238" cy="533333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36D672-5CC2-4ADA-A095-9223B94BEB63}"/>
              </a:ext>
            </a:extLst>
          </p:cNvPr>
          <p:cNvSpPr/>
          <p:nvPr/>
        </p:nvSpPr>
        <p:spPr>
          <a:xfrm>
            <a:off x="3160563" y="2826703"/>
            <a:ext cx="1146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280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45039A-15E9-4A28-A846-A7D618F529FC}"/>
              </a:ext>
            </a:extLst>
          </p:cNvPr>
          <p:cNvSpPr/>
          <p:nvPr/>
        </p:nvSpPr>
        <p:spPr>
          <a:xfrm>
            <a:off x="3160563" y="3501496"/>
            <a:ext cx="1146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422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08C90E-A0AF-433B-9D27-2795F6957E0A}"/>
              </a:ext>
            </a:extLst>
          </p:cNvPr>
          <p:cNvSpPr/>
          <p:nvPr/>
        </p:nvSpPr>
        <p:spPr>
          <a:xfrm>
            <a:off x="3160563" y="4141783"/>
            <a:ext cx="1146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565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DFF0A8-2C99-488C-A937-2473C702F224}"/>
              </a:ext>
            </a:extLst>
          </p:cNvPr>
          <p:cNvSpPr/>
          <p:nvPr/>
        </p:nvSpPr>
        <p:spPr>
          <a:xfrm>
            <a:off x="3160563" y="4795571"/>
            <a:ext cx="1146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717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A7611B-7232-49E1-B624-7B4B9B31E133}"/>
              </a:ext>
            </a:extLst>
          </p:cNvPr>
          <p:cNvSpPr/>
          <p:nvPr/>
        </p:nvSpPr>
        <p:spPr>
          <a:xfrm>
            <a:off x="3160563" y="5438394"/>
            <a:ext cx="1146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865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B94D76-780B-42DB-BC80-30C5F192F617}"/>
              </a:ext>
            </a:extLst>
          </p:cNvPr>
          <p:cNvSpPr/>
          <p:nvPr/>
        </p:nvSpPr>
        <p:spPr>
          <a:xfrm>
            <a:off x="2965029" y="6094467"/>
            <a:ext cx="1146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0BC114-8ABA-4593-A1D1-28068BB2668F}"/>
              </a:ext>
            </a:extLst>
          </p:cNvPr>
          <p:cNvSpPr txBox="1"/>
          <p:nvPr/>
        </p:nvSpPr>
        <p:spPr>
          <a:xfrm>
            <a:off x="5613843" y="1887072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1 0 1 5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2716A2-1034-40FD-BB8E-4D1256548407}"/>
              </a:ext>
            </a:extLst>
          </p:cNvPr>
          <p:cNvSpPr txBox="1"/>
          <p:nvPr/>
        </p:nvSpPr>
        <p:spPr>
          <a:xfrm>
            <a:off x="5127289" y="189364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1E7868-8FEA-43CF-8C2D-E66AC654B1BE}"/>
              </a:ext>
            </a:extLst>
          </p:cNvPr>
          <p:cNvSpPr txBox="1"/>
          <p:nvPr/>
        </p:nvSpPr>
        <p:spPr>
          <a:xfrm>
            <a:off x="6037686" y="142933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90BF87-3AF5-4FDB-BC24-03459B075CD5}"/>
              </a:ext>
            </a:extLst>
          </p:cNvPr>
          <p:cNvSpPr txBox="1"/>
          <p:nvPr/>
        </p:nvSpPr>
        <p:spPr>
          <a:xfrm>
            <a:off x="6490147" y="14330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64488B-57D0-49AA-BD94-85A2DE402A5B}"/>
              </a:ext>
            </a:extLst>
          </p:cNvPr>
          <p:cNvSpPr txBox="1"/>
          <p:nvPr/>
        </p:nvSpPr>
        <p:spPr>
          <a:xfrm>
            <a:off x="6930126" y="143636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F45B5D-FF75-4DB8-9A6E-FAFC11BA89C0}"/>
              </a:ext>
            </a:extLst>
          </p:cNvPr>
          <p:cNvSpPr txBox="1"/>
          <p:nvPr/>
        </p:nvSpPr>
        <p:spPr>
          <a:xfrm>
            <a:off x="6350371" y="190888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AACC110-2C91-4A82-BDBB-92D5FF326F5B}"/>
              </a:ext>
            </a:extLst>
          </p:cNvPr>
          <p:cNvCxnSpPr>
            <a:cxnSpLocks/>
          </p:cNvCxnSpPr>
          <p:nvPr/>
        </p:nvCxnSpPr>
        <p:spPr>
          <a:xfrm>
            <a:off x="5620858" y="192716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5A223D6-F7BB-4FF4-9E60-3BB3E579B4EB}"/>
              </a:ext>
            </a:extLst>
          </p:cNvPr>
          <p:cNvCxnSpPr>
            <a:cxnSpLocks/>
          </p:cNvCxnSpPr>
          <p:nvPr/>
        </p:nvCxnSpPr>
        <p:spPr>
          <a:xfrm>
            <a:off x="5601906" y="1943205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16CEA4C-5B3B-4B43-9E1E-0D3987AD50DE}"/>
              </a:ext>
            </a:extLst>
          </p:cNvPr>
          <p:cNvSpPr txBox="1"/>
          <p:nvPr/>
        </p:nvSpPr>
        <p:spPr>
          <a:xfrm>
            <a:off x="6783218" y="191220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B3CBCC3-29E7-48B7-9419-DDD137582065}"/>
              </a:ext>
            </a:extLst>
          </p:cNvPr>
          <p:cNvSpPr txBox="1"/>
          <p:nvPr/>
        </p:nvSpPr>
        <p:spPr>
          <a:xfrm>
            <a:off x="7293229" y="1422321"/>
            <a:ext cx="10173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3B42DF-6EF8-47AC-A9C1-159D82B53169}"/>
              </a:ext>
            </a:extLst>
          </p:cNvPr>
          <p:cNvSpPr/>
          <p:nvPr/>
        </p:nvSpPr>
        <p:spPr>
          <a:xfrm>
            <a:off x="7039225" y="548549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145 cm</a:t>
            </a:r>
          </a:p>
        </p:txBody>
      </p:sp>
    </p:spTree>
    <p:extLst>
      <p:ext uri="{BB962C8B-B14F-4D97-AF65-F5344CB8AC3E}">
        <p14:creationId xmlns:p14="http://schemas.microsoft.com/office/powerpoint/2010/main" val="216612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21" grpId="0"/>
      <p:bldP spid="22" grpId="0"/>
      <p:bldP spid="2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9B47A8-1635-40B0-BB3C-1391CF4E1F6F}"/>
              </a:ext>
            </a:extLst>
          </p:cNvPr>
          <p:cNvSpPr/>
          <p:nvPr/>
        </p:nvSpPr>
        <p:spPr>
          <a:xfrm>
            <a:off x="56122" y="50000"/>
            <a:ext cx="725907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Last year, Jacob went to four concerts.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Three of his tickets cost £5 each.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The other ticket cost £7 </a:t>
            </a:r>
          </a:p>
          <a:p>
            <a:r>
              <a:rPr lang="en-US" sz="3200" b="1" dirty="0"/>
              <a:t>What was the mean cost of the tickets?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06A0FC-8CAC-43CB-936A-E26016E69962}"/>
              </a:ext>
            </a:extLst>
          </p:cNvPr>
          <p:cNvSpPr/>
          <p:nvPr/>
        </p:nvSpPr>
        <p:spPr>
          <a:xfrm>
            <a:off x="678816" y="2112103"/>
            <a:ext cx="2731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5 + 5 + 5 + 7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12494A-AD07-4F3C-80F0-FB186E013732}"/>
              </a:ext>
            </a:extLst>
          </p:cNvPr>
          <p:cNvSpPr/>
          <p:nvPr/>
        </p:nvSpPr>
        <p:spPr>
          <a:xfrm>
            <a:off x="3098757" y="2112103"/>
            <a:ext cx="8387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£22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C53165-EECE-4117-AEE7-2C703A01D2EC}"/>
              </a:ext>
            </a:extLst>
          </p:cNvPr>
          <p:cNvSpPr txBox="1"/>
          <p:nvPr/>
        </p:nvSpPr>
        <p:spPr>
          <a:xfrm>
            <a:off x="4192049" y="281112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101704-7005-41FF-BAEA-5EA5A12D42E1}"/>
              </a:ext>
            </a:extLst>
          </p:cNvPr>
          <p:cNvSpPr txBox="1"/>
          <p:nvPr/>
        </p:nvSpPr>
        <p:spPr>
          <a:xfrm>
            <a:off x="4675001" y="23548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2C14C6-C62C-4579-B895-079F12F79E24}"/>
              </a:ext>
            </a:extLst>
          </p:cNvPr>
          <p:cNvSpPr txBox="1"/>
          <p:nvPr/>
        </p:nvSpPr>
        <p:spPr>
          <a:xfrm>
            <a:off x="5386831" y="282346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B7ECF5-C5A1-4510-992E-00EC6A97734A}"/>
              </a:ext>
            </a:extLst>
          </p:cNvPr>
          <p:cNvSpPr txBox="1"/>
          <p:nvPr/>
        </p:nvSpPr>
        <p:spPr>
          <a:xfrm>
            <a:off x="5102446" y="234680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A7CBDE-6644-42A7-89D9-1992D03C0550}"/>
              </a:ext>
            </a:extLst>
          </p:cNvPr>
          <p:cNvSpPr txBox="1"/>
          <p:nvPr/>
        </p:nvSpPr>
        <p:spPr>
          <a:xfrm>
            <a:off x="5554907" y="235057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720C27-FCFA-4C38-98B5-EBFEE57B1361}"/>
              </a:ext>
            </a:extLst>
          </p:cNvPr>
          <p:cNvSpPr txBox="1"/>
          <p:nvPr/>
        </p:nvSpPr>
        <p:spPr>
          <a:xfrm>
            <a:off x="5994886" y="23538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560CE74-0558-473B-8673-F571EC936D72}"/>
              </a:ext>
            </a:extLst>
          </p:cNvPr>
          <p:cNvCxnSpPr>
            <a:cxnSpLocks/>
          </p:cNvCxnSpPr>
          <p:nvPr/>
        </p:nvCxnSpPr>
        <p:spPr>
          <a:xfrm>
            <a:off x="4666666" y="2860678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9B35B3A-C7E1-451F-912E-31240C296C20}"/>
              </a:ext>
            </a:extLst>
          </p:cNvPr>
          <p:cNvCxnSpPr>
            <a:cxnSpLocks/>
          </p:cNvCxnSpPr>
          <p:nvPr/>
        </p:nvCxnSpPr>
        <p:spPr>
          <a:xfrm>
            <a:off x="4685618" y="2844634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A0D13FE-4E72-4869-8052-7E3A5D59DEBD}"/>
              </a:ext>
            </a:extLst>
          </p:cNvPr>
          <p:cNvSpPr txBox="1"/>
          <p:nvPr/>
        </p:nvSpPr>
        <p:spPr>
          <a:xfrm>
            <a:off x="5416316" y="2357689"/>
            <a:ext cx="319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94C73E-2E14-4A9A-89E0-4D3C30EBB6D7}"/>
              </a:ext>
            </a:extLst>
          </p:cNvPr>
          <p:cNvSpPr txBox="1"/>
          <p:nvPr/>
        </p:nvSpPr>
        <p:spPr>
          <a:xfrm>
            <a:off x="4666666" y="2798058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2 2.0 0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8680B8-3AE9-4C7B-A55B-DBD98EB210DC}"/>
              </a:ext>
            </a:extLst>
          </p:cNvPr>
          <p:cNvSpPr/>
          <p:nvPr/>
        </p:nvSpPr>
        <p:spPr>
          <a:xfrm>
            <a:off x="6442289" y="788663"/>
            <a:ext cx="47019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£22 total cost on 4 tickets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656E34-E651-4EF6-9D56-C29E719CB34E}"/>
              </a:ext>
            </a:extLst>
          </p:cNvPr>
          <p:cNvSpPr/>
          <p:nvPr/>
        </p:nvSpPr>
        <p:spPr>
          <a:xfrm>
            <a:off x="6878744" y="1525808"/>
            <a:ext cx="1265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£5.40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46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5" grpId="0"/>
      <p:bldP spid="16" grpId="0"/>
      <p:bldP spid="17" grpId="0"/>
      <p:bldP spid="1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number cards.</a:t>
            </a:r>
          </a:p>
          <a:p>
            <a:r>
              <a:rPr lang="en-US" sz="3200" b="1" dirty="0"/>
              <a:t>Write the missing number so that the mean is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5B5C92-5226-4147-85D1-8E7715432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40" y="1140126"/>
            <a:ext cx="5742660" cy="10791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19A5981-B7CB-47E4-AD4C-F02925A97254}"/>
              </a:ext>
            </a:extLst>
          </p:cNvPr>
          <p:cNvSpPr/>
          <p:nvPr/>
        </p:nvSpPr>
        <p:spPr>
          <a:xfrm>
            <a:off x="734292" y="2569030"/>
            <a:ext cx="609600" cy="547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FD706E-92B8-4162-A0D3-98129F49B0A9}"/>
              </a:ext>
            </a:extLst>
          </p:cNvPr>
          <p:cNvSpPr/>
          <p:nvPr/>
        </p:nvSpPr>
        <p:spPr>
          <a:xfrm>
            <a:off x="1343892" y="2531136"/>
            <a:ext cx="2731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÷ 5 = 2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1B4857-F531-4AEF-B9F5-BCEA5FFF8D31}"/>
              </a:ext>
            </a:extLst>
          </p:cNvPr>
          <p:cNvSpPr/>
          <p:nvPr/>
        </p:nvSpPr>
        <p:spPr>
          <a:xfrm>
            <a:off x="734292" y="2550269"/>
            <a:ext cx="60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BFB9CE-EB99-4094-9350-D2AF99FB7089}"/>
              </a:ext>
            </a:extLst>
          </p:cNvPr>
          <p:cNvSpPr/>
          <p:nvPr/>
        </p:nvSpPr>
        <p:spPr>
          <a:xfrm>
            <a:off x="734292" y="3429000"/>
            <a:ext cx="4031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 + 4 + 1 + 1 +        = 10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6E2ACC-EC69-48CF-880C-53443A230E28}"/>
              </a:ext>
            </a:extLst>
          </p:cNvPr>
          <p:cNvSpPr/>
          <p:nvPr/>
        </p:nvSpPr>
        <p:spPr>
          <a:xfrm>
            <a:off x="3172692" y="3410489"/>
            <a:ext cx="609600" cy="547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DE8914-EC53-4F1D-831B-F9F11C11195D}"/>
              </a:ext>
            </a:extLst>
          </p:cNvPr>
          <p:cNvSpPr/>
          <p:nvPr/>
        </p:nvSpPr>
        <p:spPr>
          <a:xfrm>
            <a:off x="3311242" y="3391728"/>
            <a:ext cx="60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CAA49E-DE5C-469A-B789-DE1F62111590}"/>
              </a:ext>
            </a:extLst>
          </p:cNvPr>
          <p:cNvSpPr/>
          <p:nvPr/>
        </p:nvSpPr>
        <p:spPr>
          <a:xfrm>
            <a:off x="5126535" y="1362066"/>
            <a:ext cx="60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6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4A947A-E6FC-487C-A307-086B954EDAF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  <p:bldP spid="9" grpId="0" animBg="1"/>
      <p:bldP spid="10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Three apples have a mean (average) mass of 100 grams.</a:t>
            </a:r>
          </a:p>
          <a:p>
            <a:r>
              <a:rPr lang="en-US" sz="3200" b="1" dirty="0"/>
              <a:t>The largest apple is removed.</a:t>
            </a:r>
          </a:p>
          <a:p>
            <a:r>
              <a:rPr lang="en-US" sz="3200" b="1" dirty="0"/>
              <a:t>The mean mass of the remaining two apples is 70 grams.</a:t>
            </a:r>
          </a:p>
          <a:p>
            <a:r>
              <a:rPr lang="en-US" sz="3200" b="1" dirty="0"/>
              <a:t>What is the mass of the largest apple?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937E41-8CCB-40B7-8DB8-F2E31113474A}"/>
              </a:ext>
            </a:extLst>
          </p:cNvPr>
          <p:cNvSpPr/>
          <p:nvPr/>
        </p:nvSpPr>
        <p:spPr>
          <a:xfrm>
            <a:off x="551544" y="2281346"/>
            <a:ext cx="897536" cy="547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C36D0D-CCDD-4A8A-BB22-AB8BD8AEDA97}"/>
              </a:ext>
            </a:extLst>
          </p:cNvPr>
          <p:cNvSpPr/>
          <p:nvPr/>
        </p:nvSpPr>
        <p:spPr>
          <a:xfrm>
            <a:off x="1544023" y="2243452"/>
            <a:ext cx="33479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÷ 3 = 100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5F51F6-19E6-4DC9-B41C-81011E54963D}"/>
              </a:ext>
            </a:extLst>
          </p:cNvPr>
          <p:cNvSpPr/>
          <p:nvPr/>
        </p:nvSpPr>
        <p:spPr>
          <a:xfrm>
            <a:off x="617459" y="2262585"/>
            <a:ext cx="8975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300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792C28-433F-4006-A05F-38C1D3B8DEBA}"/>
              </a:ext>
            </a:extLst>
          </p:cNvPr>
          <p:cNvSpPr/>
          <p:nvPr/>
        </p:nvSpPr>
        <p:spPr>
          <a:xfrm>
            <a:off x="522516" y="2997470"/>
            <a:ext cx="897536" cy="547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AB1F6A-7AC5-4668-8F12-22024582DF1F}"/>
              </a:ext>
            </a:extLst>
          </p:cNvPr>
          <p:cNvSpPr/>
          <p:nvPr/>
        </p:nvSpPr>
        <p:spPr>
          <a:xfrm>
            <a:off x="1514995" y="2959576"/>
            <a:ext cx="33479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÷ 2 = 70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EBDE9F-4DDB-4166-9EB6-B630D9008836}"/>
              </a:ext>
            </a:extLst>
          </p:cNvPr>
          <p:cNvSpPr/>
          <p:nvPr/>
        </p:nvSpPr>
        <p:spPr>
          <a:xfrm>
            <a:off x="588431" y="2978709"/>
            <a:ext cx="8975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140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2A42C6-DC89-451C-AA52-4E83046AE60A}"/>
              </a:ext>
            </a:extLst>
          </p:cNvPr>
          <p:cNvSpPr/>
          <p:nvPr/>
        </p:nvSpPr>
        <p:spPr>
          <a:xfrm>
            <a:off x="3218013" y="2959575"/>
            <a:ext cx="6709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so 2 apples weigh 140 grams together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8BCA2F-D174-490C-A327-325E9DB0232E}"/>
              </a:ext>
            </a:extLst>
          </p:cNvPr>
          <p:cNvSpPr/>
          <p:nvPr/>
        </p:nvSpPr>
        <p:spPr>
          <a:xfrm>
            <a:off x="522516" y="3807047"/>
            <a:ext cx="31786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140 +            = 300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6DB01D-F29B-49FD-BE3F-772623D6CE8D}"/>
              </a:ext>
            </a:extLst>
          </p:cNvPr>
          <p:cNvSpPr/>
          <p:nvPr/>
        </p:nvSpPr>
        <p:spPr>
          <a:xfrm>
            <a:off x="1646704" y="3824214"/>
            <a:ext cx="864267" cy="547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9AD9F2-39A7-4B0F-B3BC-3D96D150AA81}"/>
              </a:ext>
            </a:extLst>
          </p:cNvPr>
          <p:cNvSpPr/>
          <p:nvPr/>
        </p:nvSpPr>
        <p:spPr>
          <a:xfrm>
            <a:off x="1669142" y="3805453"/>
            <a:ext cx="10162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160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5ECC9D-FDB5-43DE-A295-BC15BDB7B801}"/>
              </a:ext>
            </a:extLst>
          </p:cNvPr>
          <p:cNvSpPr/>
          <p:nvPr/>
        </p:nvSpPr>
        <p:spPr>
          <a:xfrm>
            <a:off x="6572891" y="1527328"/>
            <a:ext cx="20050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160 grams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AD1C28-9043-42C9-88FC-46AF07614A3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87D3F5-C91F-4648-B52E-7B33FF292D25}"/>
              </a:ext>
            </a:extLst>
          </p:cNvPr>
          <p:cNvSpPr/>
          <p:nvPr/>
        </p:nvSpPr>
        <p:spPr>
          <a:xfrm>
            <a:off x="3218013" y="2243451"/>
            <a:ext cx="6709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so 3 apples weigh 300 grams together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54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8" grpId="0" animBg="1"/>
      <p:bldP spid="9" grpId="0"/>
      <p:bldP spid="10" grpId="0"/>
      <p:bldP spid="11" grpId="0"/>
      <p:bldP spid="12" grpId="0"/>
      <p:bldP spid="13" grpId="0" animBg="1"/>
      <p:bldP spid="14" grpId="0"/>
      <p:bldP spid="15" grpId="0"/>
      <p:bldP spid="1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123B52-D19B-45AB-91A1-607D07E33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90" y="656858"/>
            <a:ext cx="8282786" cy="12768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C7EBDB-0C46-4FD8-92ED-0BFFAE3BB5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787" y="3130421"/>
            <a:ext cx="8269419" cy="7821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0673D4-164B-4CD0-8AD3-F9DC785559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787" y="5302526"/>
            <a:ext cx="8282789" cy="123673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arrow below points to the mean of the three numbers shown by crosses.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C558BB-FB49-4DD0-BC02-862AB5B056C9}"/>
              </a:ext>
            </a:extLst>
          </p:cNvPr>
          <p:cNvSpPr/>
          <p:nvPr/>
        </p:nvSpPr>
        <p:spPr>
          <a:xfrm>
            <a:off x="56122" y="2072142"/>
            <a:ext cx="120793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an arrow that points to the mean of the three numbers shown below.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E5B390-C223-4696-B6F8-C5B75EA7D951}"/>
              </a:ext>
            </a:extLst>
          </p:cNvPr>
          <p:cNvSpPr/>
          <p:nvPr/>
        </p:nvSpPr>
        <p:spPr>
          <a:xfrm>
            <a:off x="56122" y="4203468"/>
            <a:ext cx="12079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arrow below points to the mean of three numbers. One of the numbers is missing. Draw a cross to show the position of the missing number.</a:t>
            </a:r>
          </a:p>
          <a:p>
            <a:r>
              <a:rPr lang="en-US" sz="3200" b="1" dirty="0"/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37553D-9C84-48E5-8A68-0D8FCB8AE374}"/>
              </a:ext>
            </a:extLst>
          </p:cNvPr>
          <p:cNvSpPr/>
          <p:nvPr/>
        </p:nvSpPr>
        <p:spPr>
          <a:xfrm>
            <a:off x="8622434" y="2603977"/>
            <a:ext cx="3167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17 + 14 + 5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2D016B-8D83-4B50-856E-49B8E4137CAB}"/>
              </a:ext>
            </a:extLst>
          </p:cNvPr>
          <p:cNvSpPr/>
          <p:nvPr/>
        </p:nvSpPr>
        <p:spPr>
          <a:xfrm>
            <a:off x="10806094" y="2603977"/>
            <a:ext cx="6747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E46AE8-BFFD-4876-AB15-5F9EFF829B12}"/>
              </a:ext>
            </a:extLst>
          </p:cNvPr>
          <p:cNvSpPr/>
          <p:nvPr/>
        </p:nvSpPr>
        <p:spPr>
          <a:xfrm>
            <a:off x="8621997" y="3147867"/>
            <a:ext cx="2731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 ÷ 3 = 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01476D-0729-476C-9819-95419BE39BC4}"/>
              </a:ext>
            </a:extLst>
          </p:cNvPr>
          <p:cNvSpPr/>
          <p:nvPr/>
        </p:nvSpPr>
        <p:spPr>
          <a:xfrm>
            <a:off x="10025024" y="3147867"/>
            <a:ext cx="6747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12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5D2C545-D68B-45CB-B80B-D57D3CB55F6A}"/>
              </a:ext>
            </a:extLst>
          </p:cNvPr>
          <p:cNvCxnSpPr>
            <a:cxnSpLocks/>
          </p:cNvCxnSpPr>
          <p:nvPr/>
        </p:nvCxnSpPr>
        <p:spPr>
          <a:xfrm>
            <a:off x="4627418" y="2652316"/>
            <a:ext cx="0" cy="67704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F1EF8C8-C6E4-4F07-92EB-73AEB4BB6E6E}"/>
              </a:ext>
            </a:extLst>
          </p:cNvPr>
          <p:cNvSpPr/>
          <p:nvPr/>
        </p:nvSpPr>
        <p:spPr>
          <a:xfrm>
            <a:off x="8622434" y="765039"/>
            <a:ext cx="3167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 + 2 + 1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07BE3D-936A-4FC6-B93B-FE611F092CBC}"/>
              </a:ext>
            </a:extLst>
          </p:cNvPr>
          <p:cNvSpPr/>
          <p:nvPr/>
        </p:nvSpPr>
        <p:spPr>
          <a:xfrm>
            <a:off x="10445872" y="765039"/>
            <a:ext cx="6747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9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8C446E-5C80-47F4-BD60-8090EE09887E}"/>
              </a:ext>
            </a:extLst>
          </p:cNvPr>
          <p:cNvSpPr/>
          <p:nvPr/>
        </p:nvSpPr>
        <p:spPr>
          <a:xfrm>
            <a:off x="8621997" y="1308929"/>
            <a:ext cx="2731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9 ÷ 3 = 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891C073-45FE-47A8-A0B4-EC97A2ADD419}"/>
              </a:ext>
            </a:extLst>
          </p:cNvPr>
          <p:cNvSpPr/>
          <p:nvPr/>
        </p:nvSpPr>
        <p:spPr>
          <a:xfrm>
            <a:off x="9844912" y="1308929"/>
            <a:ext cx="6747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1E3ACD-AAA6-48B4-BF87-9AD945B2F288}"/>
              </a:ext>
            </a:extLst>
          </p:cNvPr>
          <p:cNvSpPr/>
          <p:nvPr/>
        </p:nvSpPr>
        <p:spPr>
          <a:xfrm>
            <a:off x="8794115" y="5978861"/>
            <a:ext cx="609600" cy="547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EC3180-61EF-4922-9C70-8B629649916E}"/>
              </a:ext>
            </a:extLst>
          </p:cNvPr>
          <p:cNvSpPr/>
          <p:nvPr/>
        </p:nvSpPr>
        <p:spPr>
          <a:xfrm>
            <a:off x="9403715" y="5940967"/>
            <a:ext cx="2731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÷ 3 = 3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77E2B2-2951-443B-8BA7-C1E54C4B4202}"/>
              </a:ext>
            </a:extLst>
          </p:cNvPr>
          <p:cNvSpPr/>
          <p:nvPr/>
        </p:nvSpPr>
        <p:spPr>
          <a:xfrm>
            <a:off x="8904955" y="5960100"/>
            <a:ext cx="60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9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4A4D38-0D83-427D-AF74-4C3E0B6FB586}"/>
              </a:ext>
            </a:extLst>
          </p:cNvPr>
          <p:cNvSpPr/>
          <p:nvPr/>
        </p:nvSpPr>
        <p:spPr>
          <a:xfrm>
            <a:off x="8683889" y="5278282"/>
            <a:ext cx="31063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-4 + 6 +         = 9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3EBAFE-9780-42FE-9C33-B3119953499B}"/>
              </a:ext>
            </a:extLst>
          </p:cNvPr>
          <p:cNvSpPr/>
          <p:nvPr/>
        </p:nvSpPr>
        <p:spPr>
          <a:xfrm>
            <a:off x="10083197" y="5259771"/>
            <a:ext cx="609600" cy="547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B193C39-7BE3-4373-83FB-3E55F816A294}"/>
              </a:ext>
            </a:extLst>
          </p:cNvPr>
          <p:cNvSpPr/>
          <p:nvPr/>
        </p:nvSpPr>
        <p:spPr>
          <a:xfrm>
            <a:off x="10221747" y="5241010"/>
            <a:ext cx="60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</a:t>
            </a:r>
            <a:endParaRPr lang="en-GB" sz="3200" dirty="0">
              <a:solidFill>
                <a:srgbClr val="FF0000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A47A806-E284-4869-A8EC-314F0F621F7D}"/>
              </a:ext>
            </a:extLst>
          </p:cNvPr>
          <p:cNvGrpSpPr/>
          <p:nvPr/>
        </p:nvGrpSpPr>
        <p:grpSpPr>
          <a:xfrm>
            <a:off x="6855355" y="5793106"/>
            <a:ext cx="305237" cy="304696"/>
            <a:chOff x="6855355" y="5793106"/>
            <a:chExt cx="305237" cy="304696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F914309-D4E6-41AA-8FDA-804BE6272B29}"/>
                </a:ext>
              </a:extLst>
            </p:cNvPr>
            <p:cNvCxnSpPr/>
            <p:nvPr/>
          </p:nvCxnSpPr>
          <p:spPr>
            <a:xfrm>
              <a:off x="6855792" y="5793106"/>
              <a:ext cx="304800" cy="30469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341011B-0B27-4EB0-B40D-011CB0954F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55355" y="5825785"/>
              <a:ext cx="305237" cy="24975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651D60D8-BE76-416A-8A81-CC7547B5C28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75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6" grpId="0"/>
      <p:bldP spid="17" grpId="0"/>
      <p:bldP spid="18" grpId="0"/>
      <p:bldP spid="19" grpId="0"/>
      <p:bldP spid="20" grpId="0" animBg="1"/>
      <p:bldP spid="21" grpId="0"/>
      <p:bldP spid="22" grpId="0"/>
      <p:bldP spid="23" grpId="0"/>
      <p:bldP spid="24" grpId="0" animBg="1"/>
      <p:bldP spid="2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Megan goes on a walking holiday for five days.</a:t>
            </a:r>
          </a:p>
          <a:p>
            <a:r>
              <a:rPr lang="en-US" sz="3200" b="1" dirty="0"/>
              <a:t>The table shows how far she walked on the first four days.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E9FEE2-7950-4DD3-8C6B-2F8EB34D7D2E}"/>
              </a:ext>
            </a:extLst>
          </p:cNvPr>
          <p:cNvSpPr/>
          <p:nvPr/>
        </p:nvSpPr>
        <p:spPr>
          <a:xfrm>
            <a:off x="56122" y="201755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Megan says, ‘My average for the first four days is more than 15km.’</a:t>
            </a:r>
          </a:p>
          <a:p>
            <a:r>
              <a:rPr lang="en-US" sz="3200" b="1" dirty="0"/>
              <a:t>Explain why Megan is correct.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A89506-0552-49CD-B30B-3D6CA5AAB7F6}"/>
              </a:ext>
            </a:extLst>
          </p:cNvPr>
          <p:cNvSpPr/>
          <p:nvPr/>
        </p:nvSpPr>
        <p:spPr>
          <a:xfrm>
            <a:off x="56121" y="4201237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Friday is her last day. She wants to increase her average to 17km</a:t>
            </a:r>
          </a:p>
          <a:p>
            <a:r>
              <a:rPr lang="en-US" sz="3200" b="1" dirty="0"/>
              <a:t>How many kilometres must she walk on Friday?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C4018E-5889-4D65-ADBB-75F937A25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581" y="1077989"/>
            <a:ext cx="7226926" cy="101079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0EAAFAC-115E-4444-80D8-F2EB3EB27AE1}"/>
              </a:ext>
            </a:extLst>
          </p:cNvPr>
          <p:cNvSpPr/>
          <p:nvPr/>
        </p:nvSpPr>
        <p:spPr>
          <a:xfrm>
            <a:off x="554183" y="3094768"/>
            <a:ext cx="3756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14 + 23 + 13 + 13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657C63-D70E-4BD5-ACE5-36438012C0ED}"/>
              </a:ext>
            </a:extLst>
          </p:cNvPr>
          <p:cNvSpPr/>
          <p:nvPr/>
        </p:nvSpPr>
        <p:spPr>
          <a:xfrm>
            <a:off x="3803433" y="3094767"/>
            <a:ext cx="3756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3F0868-D45C-44CC-B72F-7E48DD0CB4BA}"/>
              </a:ext>
            </a:extLst>
          </p:cNvPr>
          <p:cNvSpPr/>
          <p:nvPr/>
        </p:nvSpPr>
        <p:spPr>
          <a:xfrm>
            <a:off x="573647" y="3615703"/>
            <a:ext cx="16615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63 ÷ 4 = 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DDA5DF-F1CD-4F1D-906D-2F0FD8F24DE3}"/>
              </a:ext>
            </a:extLst>
          </p:cNvPr>
          <p:cNvSpPr/>
          <p:nvPr/>
        </p:nvSpPr>
        <p:spPr>
          <a:xfrm>
            <a:off x="2030812" y="3613536"/>
            <a:ext cx="3756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more than 15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241F89-3E92-4807-96F4-05E3C0959525}"/>
              </a:ext>
            </a:extLst>
          </p:cNvPr>
          <p:cNvSpPr/>
          <p:nvPr/>
        </p:nvSpPr>
        <p:spPr>
          <a:xfrm>
            <a:off x="4526350" y="3613535"/>
            <a:ext cx="3756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(15.75)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1B3A41-396B-4D9B-89EE-F3535104E4DB}"/>
              </a:ext>
            </a:extLst>
          </p:cNvPr>
          <p:cNvSpPr/>
          <p:nvPr/>
        </p:nvSpPr>
        <p:spPr>
          <a:xfrm>
            <a:off x="462108" y="5314831"/>
            <a:ext cx="609600" cy="547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DF4981-933C-42FF-8EE2-6DEB84D747B8}"/>
              </a:ext>
            </a:extLst>
          </p:cNvPr>
          <p:cNvSpPr/>
          <p:nvPr/>
        </p:nvSpPr>
        <p:spPr>
          <a:xfrm>
            <a:off x="1071708" y="5276937"/>
            <a:ext cx="2731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÷ 5 = 17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3AD62E-FC9E-4B5E-B823-1C45DFFF04CA}"/>
              </a:ext>
            </a:extLst>
          </p:cNvPr>
          <p:cNvSpPr/>
          <p:nvPr/>
        </p:nvSpPr>
        <p:spPr>
          <a:xfrm>
            <a:off x="485864" y="5296070"/>
            <a:ext cx="60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85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22A3CD-9510-49CD-BDCC-DA7A1CA99B47}"/>
              </a:ext>
            </a:extLst>
          </p:cNvPr>
          <p:cNvSpPr/>
          <p:nvPr/>
        </p:nvSpPr>
        <p:spPr>
          <a:xfrm>
            <a:off x="4569891" y="5304779"/>
            <a:ext cx="25021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63 +        = 85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9454D7-E385-4D28-BAD5-B98E7602AAD6}"/>
              </a:ext>
            </a:extLst>
          </p:cNvPr>
          <p:cNvSpPr/>
          <p:nvPr/>
        </p:nvSpPr>
        <p:spPr>
          <a:xfrm>
            <a:off x="5435219" y="5286268"/>
            <a:ext cx="609600" cy="547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C74131-D543-4742-9900-BC1E65404B5A}"/>
              </a:ext>
            </a:extLst>
          </p:cNvPr>
          <p:cNvSpPr/>
          <p:nvPr/>
        </p:nvSpPr>
        <p:spPr>
          <a:xfrm>
            <a:off x="5457657" y="5267507"/>
            <a:ext cx="60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2FA386-AC54-431D-96E7-6919F928AEDE}"/>
              </a:ext>
            </a:extLst>
          </p:cNvPr>
          <p:cNvSpPr/>
          <p:nvPr/>
        </p:nvSpPr>
        <p:spPr>
          <a:xfrm>
            <a:off x="8220497" y="4692162"/>
            <a:ext cx="32478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22 kilometres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185885-5F9A-4D7D-805A-C6C13498CE9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22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3" grpId="0" animBg="1"/>
      <p:bldP spid="14" grpId="0"/>
      <p:bldP spid="15" grpId="0"/>
      <p:bldP spid="16" grpId="0"/>
      <p:bldP spid="17" grpId="0" animBg="1"/>
      <p:bldP spid="18" grpId="0"/>
      <p:bldP spid="1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21677A-BEE3-401A-B517-27FCCC636F89}"/>
              </a:ext>
            </a:extLst>
          </p:cNvPr>
          <p:cNvSpPr/>
          <p:nvPr/>
        </p:nvSpPr>
        <p:spPr>
          <a:xfrm>
            <a:off x="56123" y="50000"/>
            <a:ext cx="100821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This graph shows the maximum temperature for five days.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413AEA-4898-4C44-A170-BCCF4F945F8D}"/>
              </a:ext>
            </a:extLst>
          </p:cNvPr>
          <p:cNvSpPr/>
          <p:nvPr/>
        </p:nvSpPr>
        <p:spPr>
          <a:xfrm>
            <a:off x="7070501" y="787040"/>
            <a:ext cx="49454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For what fraction of the five days was the maximum temperature below 10 °C?</a:t>
            </a:r>
            <a:endParaRPr lang="en-GB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37E2C5-DD79-45EA-992B-C65A12C04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3" y="634775"/>
            <a:ext cx="7113074" cy="47968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A099E21-095A-4B87-8076-DC85885457B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ED8FB9-E50C-4D70-ABBC-2F62E4C46830}"/>
              </a:ext>
            </a:extLst>
          </p:cNvPr>
          <p:cNvCxnSpPr/>
          <p:nvPr/>
        </p:nvCxnSpPr>
        <p:spPr>
          <a:xfrm>
            <a:off x="1908313" y="2217554"/>
            <a:ext cx="51621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22028FF9-1D30-42E8-8A90-0582B7991FB7}"/>
              </a:ext>
            </a:extLst>
          </p:cNvPr>
          <p:cNvSpPr/>
          <p:nvPr/>
        </p:nvSpPr>
        <p:spPr>
          <a:xfrm>
            <a:off x="2345636" y="2571403"/>
            <a:ext cx="198060" cy="22939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16A0172-743A-4D79-88B9-230CA29627E1}"/>
              </a:ext>
            </a:extLst>
          </p:cNvPr>
          <p:cNvSpPr/>
          <p:nvPr/>
        </p:nvSpPr>
        <p:spPr>
          <a:xfrm>
            <a:off x="3387638" y="2279781"/>
            <a:ext cx="198060" cy="22939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54B985-9C2B-488E-B1E7-F3F1EB38F594}"/>
              </a:ext>
            </a:extLst>
          </p:cNvPr>
          <p:cNvSpPr txBox="1"/>
          <p:nvPr/>
        </p:nvSpPr>
        <p:spPr>
          <a:xfrm>
            <a:off x="7314464" y="2508965"/>
            <a:ext cx="32377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days below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5 days altogether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2E9AD0B-B922-465C-896A-F38A2A1740DA}"/>
              </a:ext>
            </a:extLst>
          </p:cNvPr>
          <p:cNvGrpSpPr/>
          <p:nvPr/>
        </p:nvGrpSpPr>
        <p:grpSpPr>
          <a:xfrm>
            <a:off x="10446362" y="2494696"/>
            <a:ext cx="502160" cy="1076984"/>
            <a:chOff x="2162913" y="3068655"/>
            <a:chExt cx="502160" cy="1076984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3E84BDE-F399-434C-976C-DEF4D7379BC2}"/>
                </a:ext>
              </a:extLst>
            </p:cNvPr>
            <p:cNvCxnSpPr>
              <a:cxnSpLocks/>
            </p:cNvCxnSpPr>
            <p:nvPr/>
          </p:nvCxnSpPr>
          <p:spPr>
            <a:xfrm>
              <a:off x="2200286" y="3576489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536E0D2-6EA3-475B-BD29-2AE076289190}"/>
                </a:ext>
              </a:extLst>
            </p:cNvPr>
            <p:cNvSpPr txBox="1"/>
            <p:nvPr/>
          </p:nvSpPr>
          <p:spPr>
            <a:xfrm>
              <a:off x="2162913" y="306865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8D7D7BC-DF29-4B4E-B71A-1B7BD094B1E1}"/>
                </a:ext>
              </a:extLst>
            </p:cNvPr>
            <p:cNvSpPr txBox="1"/>
            <p:nvPr/>
          </p:nvSpPr>
          <p:spPr>
            <a:xfrm>
              <a:off x="2173479" y="3514697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334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B8605BC2-FCCD-4CE6-85DC-A2C9FC5CA116}"/>
              </a:ext>
            </a:extLst>
          </p:cNvPr>
          <p:cNvSpPr txBox="1"/>
          <p:nvPr/>
        </p:nvSpPr>
        <p:spPr>
          <a:xfrm>
            <a:off x="9560922" y="3702731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64DF91-0EA5-4A06-B6CC-20300028A1CC}"/>
              </a:ext>
            </a:extLst>
          </p:cNvPr>
          <p:cNvSpPr txBox="1"/>
          <p:nvPr/>
        </p:nvSpPr>
        <p:spPr>
          <a:xfrm>
            <a:off x="8971984" y="3707420"/>
            <a:ext cx="646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B8868C-F18F-4DDA-993E-7EC68FF383B2}"/>
              </a:ext>
            </a:extLst>
          </p:cNvPr>
          <p:cNvSpPr txBox="1"/>
          <p:nvPr/>
        </p:nvSpPr>
        <p:spPr>
          <a:xfrm>
            <a:off x="8201213" y="3711115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21677A-BEE3-401A-B517-27FCCC636F89}"/>
              </a:ext>
            </a:extLst>
          </p:cNvPr>
          <p:cNvSpPr/>
          <p:nvPr/>
        </p:nvSpPr>
        <p:spPr>
          <a:xfrm>
            <a:off x="56123" y="50000"/>
            <a:ext cx="100821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This graph shows the maximum temperature for five days.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DC9DE1-0010-411E-B4A1-F4BEB5BB9380}"/>
              </a:ext>
            </a:extLst>
          </p:cNvPr>
          <p:cNvSpPr/>
          <p:nvPr/>
        </p:nvSpPr>
        <p:spPr>
          <a:xfrm>
            <a:off x="7169197" y="866342"/>
            <a:ext cx="46430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was the mean maximum temperature, to one decimal place?</a:t>
            </a:r>
            <a:endParaRPr lang="en-GB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37E2C5-DD79-45EA-992B-C65A12C04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3" y="634775"/>
            <a:ext cx="7113074" cy="47968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A099E21-095A-4B87-8076-DC85885457B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04B0F3-A48F-48A8-ADA6-CA938B85548B}"/>
              </a:ext>
            </a:extLst>
          </p:cNvPr>
          <p:cNvSpPr txBox="1"/>
          <p:nvPr/>
        </p:nvSpPr>
        <p:spPr>
          <a:xfrm>
            <a:off x="3222834" y="2470578"/>
            <a:ext cx="91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17.4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3BDA99-681B-468E-A141-5DB9BD699263}"/>
              </a:ext>
            </a:extLst>
          </p:cNvPr>
          <p:cNvSpPr txBox="1"/>
          <p:nvPr/>
        </p:nvSpPr>
        <p:spPr>
          <a:xfrm>
            <a:off x="4350145" y="1921941"/>
            <a:ext cx="91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29.2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4E5FA8-E38B-446F-B18E-895BFC61ECDF}"/>
              </a:ext>
            </a:extLst>
          </p:cNvPr>
          <p:cNvSpPr txBox="1"/>
          <p:nvPr/>
        </p:nvSpPr>
        <p:spPr>
          <a:xfrm>
            <a:off x="5379270" y="1921941"/>
            <a:ext cx="91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41.0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6FA5F7-118F-4FB1-AD2C-D6CB6C04750A}"/>
              </a:ext>
            </a:extLst>
          </p:cNvPr>
          <p:cNvSpPr txBox="1"/>
          <p:nvPr/>
        </p:nvSpPr>
        <p:spPr>
          <a:xfrm>
            <a:off x="6390132" y="1609354"/>
            <a:ext cx="91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53.4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5D3A60-B8C6-4FB4-9CAB-90B2438A69F9}"/>
              </a:ext>
            </a:extLst>
          </p:cNvPr>
          <p:cNvSpPr txBox="1"/>
          <p:nvPr/>
        </p:nvSpPr>
        <p:spPr>
          <a:xfrm>
            <a:off x="7764923" y="370472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E5D8336-9060-4F57-A4CB-AC6E5B8B0253}"/>
              </a:ext>
            </a:extLst>
          </p:cNvPr>
          <p:cNvCxnSpPr>
            <a:cxnSpLocks/>
          </p:cNvCxnSpPr>
          <p:nvPr/>
        </p:nvCxnSpPr>
        <p:spPr>
          <a:xfrm flipV="1">
            <a:off x="8227794" y="3765865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6A096F7-99D0-4183-AC08-A5C1AAD9CF73}"/>
              </a:ext>
            </a:extLst>
          </p:cNvPr>
          <p:cNvCxnSpPr>
            <a:cxnSpLocks/>
          </p:cNvCxnSpPr>
          <p:nvPr/>
        </p:nvCxnSpPr>
        <p:spPr>
          <a:xfrm>
            <a:off x="8246746" y="374982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9E32152-430C-4679-9AB7-46770D3038B9}"/>
              </a:ext>
            </a:extLst>
          </p:cNvPr>
          <p:cNvSpPr txBox="1"/>
          <p:nvPr/>
        </p:nvSpPr>
        <p:spPr>
          <a:xfrm>
            <a:off x="8663574" y="32519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529BAC-B4BA-4A29-9AF3-16B66D55A468}"/>
              </a:ext>
            </a:extLst>
          </p:cNvPr>
          <p:cNvSpPr txBox="1"/>
          <p:nvPr/>
        </p:nvSpPr>
        <p:spPr>
          <a:xfrm>
            <a:off x="9131936" y="32596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5EEEF6-8F45-4305-876D-ACCE9CF6EC6F}"/>
              </a:ext>
            </a:extLst>
          </p:cNvPr>
          <p:cNvSpPr txBox="1"/>
          <p:nvPr/>
        </p:nvSpPr>
        <p:spPr>
          <a:xfrm>
            <a:off x="8968013" y="369986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5E075FE-7718-4622-A0BA-B70DDC657AC3}"/>
              </a:ext>
            </a:extLst>
          </p:cNvPr>
          <p:cNvCxnSpPr>
            <a:cxnSpLocks/>
          </p:cNvCxnSpPr>
          <p:nvPr/>
        </p:nvCxnSpPr>
        <p:spPr>
          <a:xfrm>
            <a:off x="9114694" y="3765557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57612C1-2063-4ADF-BFC3-CDA5AE4E3851}"/>
              </a:ext>
            </a:extLst>
          </p:cNvPr>
          <p:cNvSpPr txBox="1"/>
          <p:nvPr/>
        </p:nvSpPr>
        <p:spPr>
          <a:xfrm>
            <a:off x="8972021" y="32519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6672AAA-8945-4444-AE3D-58E520CD2D98}"/>
              </a:ext>
            </a:extLst>
          </p:cNvPr>
          <p:cNvCxnSpPr>
            <a:cxnSpLocks/>
          </p:cNvCxnSpPr>
          <p:nvPr/>
        </p:nvCxnSpPr>
        <p:spPr>
          <a:xfrm>
            <a:off x="9548004" y="3764023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F022790-88A6-4595-8BC2-30A3E46107F0}"/>
              </a:ext>
            </a:extLst>
          </p:cNvPr>
          <p:cNvSpPr txBox="1"/>
          <p:nvPr/>
        </p:nvSpPr>
        <p:spPr>
          <a:xfrm>
            <a:off x="9406170" y="370431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DBF85B-BD18-4854-A2AD-6455DD156399}"/>
              </a:ext>
            </a:extLst>
          </p:cNvPr>
          <p:cNvSpPr txBox="1"/>
          <p:nvPr/>
        </p:nvSpPr>
        <p:spPr>
          <a:xfrm>
            <a:off x="9549917" y="326349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16FD437-9D09-43C5-9355-AE5A9890C5C6}"/>
              </a:ext>
            </a:extLst>
          </p:cNvPr>
          <p:cNvSpPr txBox="1"/>
          <p:nvPr/>
        </p:nvSpPr>
        <p:spPr>
          <a:xfrm>
            <a:off x="8221728" y="32519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178D54D-6858-4F86-BF1F-FD792FCC169D}"/>
              </a:ext>
            </a:extLst>
          </p:cNvPr>
          <p:cNvGrpSpPr/>
          <p:nvPr/>
        </p:nvGrpSpPr>
        <p:grpSpPr>
          <a:xfrm>
            <a:off x="8221728" y="4789158"/>
            <a:ext cx="1775592" cy="642443"/>
            <a:chOff x="7874811" y="4621315"/>
            <a:chExt cx="1775592" cy="64244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7863B5F-5171-49DE-9143-8E427A25027F}"/>
                </a:ext>
              </a:extLst>
            </p:cNvPr>
            <p:cNvSpPr txBox="1"/>
            <p:nvPr/>
          </p:nvSpPr>
          <p:spPr>
            <a:xfrm>
              <a:off x="8316657" y="4621315"/>
              <a:ext cx="44740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BC4D86F-C083-4F69-825A-2BF8B5A48F75}"/>
                </a:ext>
              </a:extLst>
            </p:cNvPr>
            <p:cNvSpPr txBox="1"/>
            <p:nvPr/>
          </p:nvSpPr>
          <p:spPr>
            <a:xfrm>
              <a:off x="8785019" y="4629006"/>
              <a:ext cx="44740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47E0E41-E0EE-401A-989B-003F00381A5A}"/>
                </a:ext>
              </a:extLst>
            </p:cNvPr>
            <p:cNvSpPr txBox="1"/>
            <p:nvPr/>
          </p:nvSpPr>
          <p:spPr>
            <a:xfrm>
              <a:off x="8625104" y="4621315"/>
              <a:ext cx="44740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0FA1A74-8625-4A31-813E-57CD70DE2959}"/>
                </a:ext>
              </a:extLst>
            </p:cNvPr>
            <p:cNvSpPr txBox="1"/>
            <p:nvPr/>
          </p:nvSpPr>
          <p:spPr>
            <a:xfrm>
              <a:off x="9203000" y="4632816"/>
              <a:ext cx="44740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218F719-83ED-4803-ACB9-A212260FEBBE}"/>
                </a:ext>
              </a:extLst>
            </p:cNvPr>
            <p:cNvSpPr txBox="1"/>
            <p:nvPr/>
          </p:nvSpPr>
          <p:spPr>
            <a:xfrm>
              <a:off x="7874811" y="4621315"/>
              <a:ext cx="44740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5B681C06-954D-48F9-B148-F607F1C20859}"/>
              </a:ext>
            </a:extLst>
          </p:cNvPr>
          <p:cNvSpPr/>
          <p:nvPr/>
        </p:nvSpPr>
        <p:spPr>
          <a:xfrm>
            <a:off x="9150685" y="4869472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CC3E6FF-D189-433C-8679-652455A06D39}"/>
              </a:ext>
            </a:extLst>
          </p:cNvPr>
          <p:cNvCxnSpPr/>
          <p:nvPr/>
        </p:nvCxnSpPr>
        <p:spPr>
          <a:xfrm>
            <a:off x="9600343" y="5312925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6CA8785E-711B-4988-AED9-6A578F36E161}"/>
              </a:ext>
            </a:extLst>
          </p:cNvPr>
          <p:cNvSpPr txBox="1"/>
          <p:nvPr/>
        </p:nvSpPr>
        <p:spPr>
          <a:xfrm>
            <a:off x="8497337" y="2440326"/>
            <a:ext cx="1434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10.7 °C</a:t>
            </a:r>
          </a:p>
        </p:txBody>
      </p:sp>
    </p:spTree>
    <p:extLst>
      <p:ext uri="{BB962C8B-B14F-4D97-AF65-F5344CB8AC3E}">
        <p14:creationId xmlns:p14="http://schemas.microsoft.com/office/powerpoint/2010/main" val="2844716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2" grpId="0"/>
      <p:bldP spid="14" grpId="0"/>
      <p:bldP spid="7" grpId="0"/>
      <p:bldP spid="8" grpId="0"/>
      <p:bldP spid="9" grpId="0"/>
      <p:bldP spid="10" grpId="0"/>
      <p:bldP spid="15" grpId="0"/>
      <p:bldP spid="18" grpId="0"/>
      <p:bldP spid="19" grpId="0"/>
      <p:bldP spid="20" grpId="0"/>
      <p:bldP spid="23" grpId="0"/>
      <p:bldP spid="26" grpId="0"/>
      <p:bldP spid="27" grpId="0"/>
      <p:bldP spid="28" grpId="0"/>
      <p:bldP spid="37" grpId="0" animBg="1"/>
      <p:bldP spid="4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Vicki puts 10 books on a shelf.</a:t>
            </a:r>
          </a:p>
          <a:p>
            <a:r>
              <a:rPr lang="en-US" sz="3200" b="1" dirty="0"/>
              <a:t>The 10 books take up 28 centimetres.</a:t>
            </a:r>
          </a:p>
          <a:p>
            <a:r>
              <a:rPr lang="en-US" sz="3200" b="1" dirty="0"/>
              <a:t>What is the mean (average) thickness of her books?</a:t>
            </a:r>
          </a:p>
        </p:txBody>
      </p:sp>
      <p:pic>
        <p:nvPicPr>
          <p:cNvPr id="211970" name="Picture 2">
            <a:extLst>
              <a:ext uri="{FF2B5EF4-FFF2-40B4-BE49-F238E27FC236}">
                <a16:creationId xmlns:a16="http://schemas.microsoft.com/office/drawing/2014/main" id="{B358016C-C05E-439A-B853-5FC2476EB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6872" y="172188"/>
            <a:ext cx="233997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A36B25-D5BA-4FE8-87E8-782E7C429FC7}"/>
              </a:ext>
            </a:extLst>
          </p:cNvPr>
          <p:cNvSpPr/>
          <p:nvPr/>
        </p:nvSpPr>
        <p:spPr>
          <a:xfrm>
            <a:off x="554183" y="1619660"/>
            <a:ext cx="33479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28 ÷ 10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76060B-A04C-44FE-87D1-C2FD525F63FF}"/>
              </a:ext>
            </a:extLst>
          </p:cNvPr>
          <p:cNvSpPr/>
          <p:nvPr/>
        </p:nvSpPr>
        <p:spPr>
          <a:xfrm>
            <a:off x="2228173" y="1622272"/>
            <a:ext cx="33479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2.8 centimetres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78C1F8-4391-4776-912A-C73C58437BE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4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Carol counts the matches in 10 boxes.</a:t>
            </a:r>
          </a:p>
          <a:p>
            <a:pPr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 works out that the mean number of matches in a box is 51</a:t>
            </a:r>
          </a:p>
          <a:p>
            <a:pPr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are her results for 9 boxes.</a:t>
            </a:r>
          </a:p>
          <a:p>
            <a:pPr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how many matches are in the 10th box.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8822CA-09BC-4CF0-B755-DCEBB800D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36" y="1837847"/>
            <a:ext cx="4910565" cy="27030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75DF31-E4C4-4D2A-85E5-79020C54F1DB}"/>
              </a:ext>
            </a:extLst>
          </p:cNvPr>
          <p:cNvSpPr txBox="1"/>
          <p:nvPr/>
        </p:nvSpPr>
        <p:spPr>
          <a:xfrm rot="5400000">
            <a:off x="308243" y="5241698"/>
            <a:ext cx="2054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 x 2 = 6 less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4FADF4-9295-4140-ADDA-259CA6FA2E39}"/>
              </a:ext>
            </a:extLst>
          </p:cNvPr>
          <p:cNvSpPr txBox="1"/>
          <p:nvPr/>
        </p:nvSpPr>
        <p:spPr>
          <a:xfrm rot="5400000">
            <a:off x="1036840" y="5241698"/>
            <a:ext cx="2054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 x 1 = 2 less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D29B66-38FB-42DB-A022-CF1CBA259F23}"/>
              </a:ext>
            </a:extLst>
          </p:cNvPr>
          <p:cNvSpPr txBox="1"/>
          <p:nvPr/>
        </p:nvSpPr>
        <p:spPr>
          <a:xfrm rot="5400000">
            <a:off x="2270029" y="5372686"/>
            <a:ext cx="2316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 x 1 = 1 more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9D92FC-3069-47C6-8F39-95CD18898C33}"/>
              </a:ext>
            </a:extLst>
          </p:cNvPr>
          <p:cNvSpPr txBox="1"/>
          <p:nvPr/>
        </p:nvSpPr>
        <p:spPr>
          <a:xfrm rot="5400000">
            <a:off x="3658942" y="5370037"/>
            <a:ext cx="2316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 x 3 = 6 more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38544F-81C4-4F90-9390-F54213B7CAC2}"/>
              </a:ext>
            </a:extLst>
          </p:cNvPr>
          <p:cNvSpPr/>
          <p:nvPr/>
        </p:nvSpPr>
        <p:spPr>
          <a:xfrm>
            <a:off x="3078804" y="336286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997E27-DE6B-4127-BD91-76249A833A7B}"/>
              </a:ext>
            </a:extLst>
          </p:cNvPr>
          <p:cNvSpPr txBox="1"/>
          <p:nvPr/>
        </p:nvSpPr>
        <p:spPr>
          <a:xfrm rot="5400000">
            <a:off x="2270028" y="5381142"/>
            <a:ext cx="2316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 x 1 = 2 more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5CE612-1C48-44E9-B778-59199F64C39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08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8" grpId="1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2630</Words>
  <Application>Microsoft Office PowerPoint</Application>
  <PresentationFormat>Widescreen</PresentationFormat>
  <Paragraphs>462</Paragraphs>
  <Slides>45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MS Mincho</vt:lpstr>
      <vt:lpstr>Arial</vt:lpstr>
      <vt:lpstr>Arial Black</vt:lpstr>
      <vt:lpstr>Calibri</vt:lpstr>
      <vt:lpstr>Calibri Light</vt:lpstr>
      <vt:lpstr>Office Theme</vt:lpstr>
      <vt:lpstr>Estimate values on a line graph to use in calculations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Estimate decimals or negative numbers on a line graph to use in calculations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Solve problems involving information presented in line graphs</vt:lpstr>
      <vt:lpstr>PowerPoint Presentation</vt:lpstr>
      <vt:lpstr>PowerPoint Presentation</vt:lpstr>
      <vt:lpstr>PowerPoint Presentation</vt:lpstr>
      <vt:lpstr>PowerPoint Presentation</vt:lpstr>
      <vt:lpstr>Calculate the mean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Estimate values on a line graph to use in calculations</dc:title>
  <dc:creator>Simon Rigelsford</dc:creator>
  <cp:lastModifiedBy>Simon Rigelsford</cp:lastModifiedBy>
  <cp:revision>30</cp:revision>
  <dcterms:created xsi:type="dcterms:W3CDTF">2020-04-09T01:51:45Z</dcterms:created>
  <dcterms:modified xsi:type="dcterms:W3CDTF">2020-08-22T19:08:41Z</dcterms:modified>
</cp:coreProperties>
</file>