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handoutMasterIdLst>
    <p:handoutMasterId r:id="rId62"/>
  </p:handoutMasterIdLst>
  <p:sldIdLst>
    <p:sldId id="379" r:id="rId2"/>
    <p:sldId id="380" r:id="rId3"/>
    <p:sldId id="381" r:id="rId4"/>
    <p:sldId id="382" r:id="rId5"/>
    <p:sldId id="383" r:id="rId6"/>
    <p:sldId id="384" r:id="rId7"/>
    <p:sldId id="385" r:id="rId8"/>
    <p:sldId id="386" r:id="rId9"/>
    <p:sldId id="387" r:id="rId10"/>
    <p:sldId id="388" r:id="rId11"/>
    <p:sldId id="389" r:id="rId12"/>
    <p:sldId id="390" r:id="rId13"/>
    <p:sldId id="391" r:id="rId14"/>
    <p:sldId id="392" r:id="rId15"/>
    <p:sldId id="393" r:id="rId16"/>
    <p:sldId id="394" r:id="rId17"/>
    <p:sldId id="395" r:id="rId18"/>
    <p:sldId id="396" r:id="rId19"/>
    <p:sldId id="397" r:id="rId20"/>
    <p:sldId id="398" r:id="rId21"/>
    <p:sldId id="399" r:id="rId22"/>
    <p:sldId id="400" r:id="rId23"/>
    <p:sldId id="401" r:id="rId24"/>
    <p:sldId id="402" r:id="rId25"/>
    <p:sldId id="403" r:id="rId26"/>
    <p:sldId id="404" r:id="rId27"/>
    <p:sldId id="405" r:id="rId28"/>
    <p:sldId id="406" r:id="rId29"/>
    <p:sldId id="407" r:id="rId30"/>
    <p:sldId id="408" r:id="rId31"/>
    <p:sldId id="409" r:id="rId32"/>
    <p:sldId id="410" r:id="rId33"/>
    <p:sldId id="411" r:id="rId34"/>
    <p:sldId id="412" r:id="rId35"/>
    <p:sldId id="413" r:id="rId36"/>
    <p:sldId id="414" r:id="rId37"/>
    <p:sldId id="415" r:id="rId38"/>
    <p:sldId id="416" r:id="rId39"/>
    <p:sldId id="417" r:id="rId40"/>
    <p:sldId id="418" r:id="rId41"/>
    <p:sldId id="419" r:id="rId42"/>
    <p:sldId id="422" r:id="rId43"/>
    <p:sldId id="423" r:id="rId44"/>
    <p:sldId id="424" r:id="rId45"/>
    <p:sldId id="425" r:id="rId46"/>
    <p:sldId id="426" r:id="rId47"/>
    <p:sldId id="427" r:id="rId48"/>
    <p:sldId id="428" r:id="rId49"/>
    <p:sldId id="429" r:id="rId50"/>
    <p:sldId id="430" r:id="rId51"/>
    <p:sldId id="431" r:id="rId52"/>
    <p:sldId id="432" r:id="rId53"/>
    <p:sldId id="433" r:id="rId54"/>
    <p:sldId id="434" r:id="rId55"/>
    <p:sldId id="435" r:id="rId56"/>
    <p:sldId id="436" r:id="rId57"/>
    <p:sldId id="437" r:id="rId58"/>
    <p:sldId id="438" r:id="rId59"/>
    <p:sldId id="439" r:id="rId6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96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368BA1F-C902-4678-BAF5-56FD6D6A949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GB"/>
              <a:t>Measurement and Geometry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63E168-9E7F-4735-A21C-0BE287454E0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99CCE-E10A-40B4-BFBE-FCDA90618D3E}" type="datetimeFigureOut">
              <a:rPr lang="en-GB" smtClean="0"/>
              <a:t>01/03/2021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6417C6-C61A-4437-A771-A80A89DA59D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192690-D52D-4574-AE55-D06F7D8133D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727CA3-E359-44B3-9E6D-DEF6A95801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416426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GB"/>
              <a:t>Measurement and Geometry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30C3BD-D1E2-4A25-8721-F2B01CBFE7D0}" type="datetimeFigureOut">
              <a:rPr lang="en-GB" smtClean="0"/>
              <a:t>01/03/2021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BF2C44-E47D-424D-8429-EBDD7BEB43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7211530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54516-67EF-4650-9187-68EDECDED0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1C6662-FB4A-4030-8DB4-425DC8BCED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A83009-F3A3-4756-8A1B-E90BC23AC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9D8BA-3AD2-457C-B03F-21C1235DDBAD}" type="datetimeFigureOut">
              <a:rPr lang="en-GB" smtClean="0"/>
              <a:t>01/03/2021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E59818-0863-44FC-90B4-54DB09669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4FF4F0-A2B4-4F44-811A-3E0B7C16E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C9556-A325-4EE0-AC91-B06BD5F15E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2373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6B3AD-0B61-40D5-9382-A39B51533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3CE94D-07DF-44D4-B172-D4D48FD041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FB7AA6-62A2-41C5-9B1C-24FAD4F88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9D8BA-3AD2-457C-B03F-21C1235DDBAD}" type="datetimeFigureOut">
              <a:rPr lang="en-GB" smtClean="0"/>
              <a:t>01/03/2021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BD85E5-16C8-4613-B339-5EA989880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94A359-A0F0-402E-9424-815689A0D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C9556-A325-4EE0-AC91-B06BD5F15E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9410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B3F11-D512-4845-AEBA-32674DC2F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D83A1E-F104-4283-BDEE-5CA5ABEB4A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DAD793-29DC-495F-8338-7A493D2A9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9D8BA-3AD2-457C-B03F-21C1235DDBAD}" type="datetimeFigureOut">
              <a:rPr lang="en-GB" smtClean="0"/>
              <a:t>01/03/2021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662C4D-2664-4556-94F5-D2F03223D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524AB7-EA30-4F52-B623-3577D3CB3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C9556-A325-4EE0-AC91-B06BD5F15E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9284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C8817-09B8-40F2-A494-5E958C595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95ED7-0E90-472B-A8E8-0ED7F5B6F9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F52AC1-B497-4C26-95CF-92388EB853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248165-0AB9-4EC5-8B54-212B96F51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9D8BA-3AD2-457C-B03F-21C1235DDBAD}" type="datetimeFigureOut">
              <a:rPr lang="en-GB" smtClean="0"/>
              <a:t>01/03/2021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1AAEB3-0A40-4764-AE53-3EDAC7A6A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BEEA27-218C-4D01-B996-41F34E12B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C9556-A325-4EE0-AC91-B06BD5F15E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2615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B22DD-44A6-4A0F-9295-09793F8BF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6BD46-687F-4B5B-B400-1795BCEA86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4E1043-F743-4A55-A274-FFD2EEB75F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900554-F852-4B8F-8406-89B1027369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18F03F-D7E4-44D1-89BA-86F23D389A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9B525E5-97A0-404A-91D5-54A9F370D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9D8BA-3AD2-457C-B03F-21C1235DDBAD}" type="datetimeFigureOut">
              <a:rPr lang="en-GB" smtClean="0"/>
              <a:t>01/03/2021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58F99C-C233-4C28-B209-BB6D6FF34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9702DC-E389-4AE9-91FE-1A4EB9532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C9556-A325-4EE0-AC91-B06BD5F15E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1832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7070D-2FCA-4780-886C-5791A3D3E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15389C-C86F-4114-B575-EF6FDB6DB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9D8BA-3AD2-457C-B03F-21C1235DDBAD}" type="datetimeFigureOut">
              <a:rPr lang="en-GB" smtClean="0"/>
              <a:t>01/03/2021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7F6B80-1D04-4BCB-B85D-5C31BF262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ED1EEB-068A-4AA8-9A90-A32B737EE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C9556-A325-4EE0-AC91-B06BD5F15E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302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2E47E1-716C-4C52-8BCF-4561FADDC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9D8BA-3AD2-457C-B03F-21C1235DDBAD}" type="datetimeFigureOut">
              <a:rPr lang="en-GB" smtClean="0"/>
              <a:t>01/03/2021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50368A-E850-4FF0-8819-64B40B632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F03A58-2FCC-48FE-95F9-A9F8A6B19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C9556-A325-4EE0-AC91-B06BD5F15E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2533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A62C2-7E1A-4081-9A84-FE2D6CA47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D15E51-009B-4B58-A40B-02BA7D13EB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01EC0D-1356-4775-938B-024253B2E2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61D22E-E337-466D-81A8-037DD9CEC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9D8BA-3AD2-457C-B03F-21C1235DDBAD}" type="datetimeFigureOut">
              <a:rPr lang="en-GB" smtClean="0"/>
              <a:t>01/03/2021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BA3EBC-B46D-4402-9F4C-713811EC1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F9BFF3-B1BB-44AA-A5A5-C13EC7645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C9556-A325-4EE0-AC91-B06BD5F15E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3450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AB719-4B0E-4239-9B80-9071696F2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870EDB-154B-47DE-8CAC-7DBE843242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8ACDCD-BB40-49CA-BEC7-41987815E6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E8D82B-310A-4088-A296-A15FA7BCC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9D8BA-3AD2-457C-B03F-21C1235DDBAD}" type="datetimeFigureOut">
              <a:rPr lang="en-GB" smtClean="0"/>
              <a:t>01/03/2021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FF68BD-ACA6-47CD-87FE-EA800DCA4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2CB3A0-12F2-4D92-96AA-4078704AF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C9556-A325-4EE0-AC91-B06BD5F15E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3468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B7FD5-6694-4679-91C8-2E952BA6E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B9B07E-BD67-4F83-A701-B6482FDD3F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A3AC61-E399-414C-BF2C-5ED436D47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9D8BA-3AD2-457C-B03F-21C1235DDBAD}" type="datetimeFigureOut">
              <a:rPr lang="en-GB" smtClean="0"/>
              <a:t>01/03/2021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6AC8E3-1C7D-44BA-8B93-08B4AAA8F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A60B55-FBD7-4091-8813-711C71435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C9556-A325-4EE0-AC91-B06BD5F15E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5104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8B1406-9246-45BD-B0BB-11E4256A8A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6B89B5-F048-4267-B159-545C57F813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64230F-9E5B-4324-ACBE-67D61C08E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9D8BA-3AD2-457C-B03F-21C1235DDBAD}" type="datetimeFigureOut">
              <a:rPr lang="en-GB" smtClean="0"/>
              <a:t>01/03/2021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937D18-B3B5-4A09-A7D0-961B4DE08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CAB58C-94C9-4B7D-9B34-8585D360E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C9556-A325-4EE0-AC91-B06BD5F15E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1404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DD8EB4-6D77-4ED2-9313-929E4C8A2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ABBA95-CAF8-47B6-B728-357D9B6032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D40C7D-3323-407D-B6B7-D0BC76247F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9D8BA-3AD2-457C-B03F-21C1235DDBAD}" type="datetimeFigureOut">
              <a:rPr lang="en-GB" smtClean="0"/>
              <a:t>01/03/2021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E3C1CE-4FDB-418D-97FE-5FAC06E691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E709A6-2872-4529-8823-66A72A699B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2C9556-A325-4EE0-AC91-B06BD5F15E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5593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hurme_no2-webfont"/>
              </a:rPr>
              <a:t>m</a:t>
            </a:r>
            <a:r>
              <a:rPr lang="en-GB" b="0" i="0" u="none" strike="noStrike" dirty="0">
                <a:effectLst/>
                <a:latin typeface="hurme_no2-webfont"/>
              </a:rPr>
              <a:t>illimetres (mm) in a centimetre (cm)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10</a:t>
            </a:r>
            <a:endParaRPr lang="en-GB" dirty="0"/>
          </a:p>
        </p:txBody>
      </p:sp>
      <p:pic>
        <p:nvPicPr>
          <p:cNvPr id="1026" name="Picture 2" descr="Ruler Metric Measure - Free vector graphic on Pixabay">
            <a:extLst>
              <a:ext uri="{FF2B5EF4-FFF2-40B4-BE49-F238E27FC236}">
                <a16:creationId xmlns:a16="http://schemas.microsoft.com/office/drawing/2014/main" id="{7C32F893-4765-4670-8D6A-FCF184CE5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0473" y="1027906"/>
            <a:ext cx="7525555" cy="3762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1566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hurme_no2-webfont"/>
              </a:rPr>
              <a:t>c</a:t>
            </a:r>
            <a:r>
              <a:rPr lang="en-GB" b="0" i="0" u="none" strike="noStrike" dirty="0">
                <a:effectLst/>
                <a:latin typeface="hurme_no2-webfont"/>
              </a:rPr>
              <a:t>entimetres (cm) in a metre (m)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100</a:t>
            </a:r>
            <a:endParaRPr lang="en-GB" dirty="0"/>
          </a:p>
        </p:txBody>
      </p:sp>
      <p:pic>
        <p:nvPicPr>
          <p:cNvPr id="4" name="Picture 6" descr="http://s7d4.scene7.com/is/image/roomandboard/?layer=0&amp;size=498,400&amp;scl=1&amp;src=169822_wood_C&amp;layer=comp&amp;$prodzoom0$">
            <a:extLst>
              <a:ext uri="{FF2B5EF4-FFF2-40B4-BE49-F238E27FC236}">
                <a16:creationId xmlns:a16="http://schemas.microsoft.com/office/drawing/2014/main" id="{AB0B8BB1-2188-48C6-9911-F6E17CEB46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26078" y="1821456"/>
            <a:ext cx="3027981" cy="2024735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62C808B-798F-4479-988F-1C4BAFB1CA08}"/>
              </a:ext>
            </a:extLst>
          </p:cNvPr>
          <p:cNvSpPr txBox="1"/>
          <p:nvPr/>
        </p:nvSpPr>
        <p:spPr>
          <a:xfrm>
            <a:off x="5552193" y="1888745"/>
            <a:ext cx="12784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</a:rPr>
              <a:t>1 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A2ABAB-1B31-4962-883D-08659D582FA6}"/>
              </a:ext>
            </a:extLst>
          </p:cNvPr>
          <p:cNvSpPr txBox="1"/>
          <p:nvPr/>
        </p:nvSpPr>
        <p:spPr>
          <a:xfrm>
            <a:off x="5552194" y="2418913"/>
            <a:ext cx="1614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</a:rPr>
              <a:t>100 cm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CECB26D-3AFB-48D9-87D8-C891466C0DFF}"/>
              </a:ext>
            </a:extLst>
          </p:cNvPr>
          <p:cNvCxnSpPr>
            <a:cxnSpLocks/>
          </p:cNvCxnSpPr>
          <p:nvPr/>
        </p:nvCxnSpPr>
        <p:spPr>
          <a:xfrm flipV="1">
            <a:off x="3419303" y="2159934"/>
            <a:ext cx="2169784" cy="197795"/>
          </a:xfrm>
          <a:prstGeom prst="line">
            <a:avLst/>
          </a:prstGeom>
          <a:ln w="952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6440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hurme_no2-webfont"/>
              </a:rPr>
              <a:t>m</a:t>
            </a:r>
            <a:r>
              <a:rPr lang="en-GB" b="0" i="0" u="none" strike="noStrike" dirty="0">
                <a:effectLst/>
                <a:latin typeface="hurme_no2-webfont"/>
              </a:rPr>
              <a:t>etres (m) in a kilometre (km)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1000</a:t>
            </a:r>
            <a:endParaRPr lang="en-GB" dirty="0"/>
          </a:p>
        </p:txBody>
      </p:sp>
      <p:pic>
        <p:nvPicPr>
          <p:cNvPr id="2050" name="Picture 2" descr="Definition of Kilometre | Kilometer">
            <a:extLst>
              <a:ext uri="{FF2B5EF4-FFF2-40B4-BE49-F238E27FC236}">
                <a16:creationId xmlns:a16="http://schemas.microsoft.com/office/drawing/2014/main" id="{E047C851-0631-4A7A-A7EC-129F33EC6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284" y="2077255"/>
            <a:ext cx="3777510" cy="2829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7027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grams (g) in a kilogram (kg)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08963"/>
            <a:ext cx="10515600" cy="4351338"/>
          </a:xfrm>
        </p:spPr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1000</a:t>
            </a:r>
            <a:endParaRPr lang="en-GB" dirty="0"/>
          </a:p>
        </p:txBody>
      </p:sp>
      <p:pic>
        <p:nvPicPr>
          <p:cNvPr id="4" name="Picture 4" descr="Image result for copyfree spoon">
            <a:extLst>
              <a:ext uri="{FF2B5EF4-FFF2-40B4-BE49-F238E27FC236}">
                <a16:creationId xmlns:a16="http://schemas.microsoft.com/office/drawing/2014/main" id="{C9DA6C58-1933-4FE4-B3BC-4EBCD8E043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186" y="2708780"/>
            <a:ext cx="1682235" cy="2376491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584A031-51B2-4704-9223-4ABFBE806103}"/>
              </a:ext>
            </a:extLst>
          </p:cNvPr>
          <p:cNvSpPr txBox="1"/>
          <p:nvPr/>
        </p:nvSpPr>
        <p:spPr>
          <a:xfrm>
            <a:off x="1021937" y="4121838"/>
            <a:ext cx="9765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</a:rPr>
              <a:t>25 g</a:t>
            </a:r>
          </a:p>
        </p:txBody>
      </p:sp>
      <p:pic>
        <p:nvPicPr>
          <p:cNvPr id="6" name="Picture 2" descr="Image result for laptop copyfree">
            <a:extLst>
              <a:ext uri="{FF2B5EF4-FFF2-40B4-BE49-F238E27FC236}">
                <a16:creationId xmlns:a16="http://schemas.microsoft.com/office/drawing/2014/main" id="{8D8A63C2-0475-49CF-8368-240401771A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36405" y="1665318"/>
            <a:ext cx="3835442" cy="1917721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7ADFEDA-8A5A-42BB-8F49-16C29080FEFE}"/>
              </a:ext>
            </a:extLst>
          </p:cNvPr>
          <p:cNvSpPr txBox="1"/>
          <p:nvPr/>
        </p:nvSpPr>
        <p:spPr>
          <a:xfrm>
            <a:off x="10227944" y="1598030"/>
            <a:ext cx="12827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</a:rPr>
              <a:t>2½ kg</a:t>
            </a:r>
          </a:p>
        </p:txBody>
      </p:sp>
      <p:pic>
        <p:nvPicPr>
          <p:cNvPr id="8" name="Picture 2" descr="http://www.clipartkid.com/images/401/cartoon-man-clip-art-at-clker-com-vector-clip-art-online-royalty-Avb4hV-clipart.png">
            <a:extLst>
              <a:ext uri="{FF2B5EF4-FFF2-40B4-BE49-F238E27FC236}">
                <a16:creationId xmlns:a16="http://schemas.microsoft.com/office/drawing/2014/main" id="{70BD05A1-CDAA-4910-94B3-7BD4FFBD60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7840" y="1665318"/>
            <a:ext cx="2174538" cy="4484986"/>
          </a:xfrm>
          <a:prstGeom prst="rect">
            <a:avLst/>
          </a:prstGeom>
          <a:noFill/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EFB4BE8-BA05-4A6A-95B8-2C1B15E443F7}"/>
              </a:ext>
            </a:extLst>
          </p:cNvPr>
          <p:cNvSpPr txBox="1"/>
          <p:nvPr/>
        </p:nvSpPr>
        <p:spPr>
          <a:xfrm>
            <a:off x="6391917" y="4827876"/>
            <a:ext cx="1197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</a:rPr>
              <a:t>75 kg</a:t>
            </a:r>
          </a:p>
        </p:txBody>
      </p:sp>
      <p:pic>
        <p:nvPicPr>
          <p:cNvPr id="10" name="Picture 4" descr="Football, Soccer, Ball, Sport">
            <a:extLst>
              <a:ext uri="{FF2B5EF4-FFF2-40B4-BE49-F238E27FC236}">
                <a16:creationId xmlns:a16="http://schemas.microsoft.com/office/drawing/2014/main" id="{5A8F320F-B206-4AFA-AFED-29AA3FCECC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6579" y="4222280"/>
            <a:ext cx="1504645" cy="1547635"/>
          </a:xfrm>
          <a:prstGeom prst="rect">
            <a:avLst/>
          </a:prstGeom>
          <a:noFill/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7C416AF-5DED-4B18-986F-74635EE36FF8}"/>
              </a:ext>
            </a:extLst>
          </p:cNvPr>
          <p:cNvSpPr txBox="1"/>
          <p:nvPr/>
        </p:nvSpPr>
        <p:spPr>
          <a:xfrm>
            <a:off x="9891502" y="4356857"/>
            <a:ext cx="12105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</a:rPr>
              <a:t>500 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D42A80E-D3CE-44A9-B3F6-3F236C736E85}"/>
              </a:ext>
            </a:extLst>
          </p:cNvPr>
          <p:cNvSpPr txBox="1"/>
          <p:nvPr/>
        </p:nvSpPr>
        <p:spPr>
          <a:xfrm>
            <a:off x="10033913" y="5088890"/>
            <a:ext cx="10486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</a:rPr>
              <a:t>½ kg</a:t>
            </a:r>
          </a:p>
        </p:txBody>
      </p:sp>
      <p:pic>
        <p:nvPicPr>
          <p:cNvPr id="13" name="Picture 4" descr="Feather, Bird, Natural, Wildlife">
            <a:extLst>
              <a:ext uri="{FF2B5EF4-FFF2-40B4-BE49-F238E27FC236}">
                <a16:creationId xmlns:a16="http://schemas.microsoft.com/office/drawing/2014/main" id="{96E8AB1C-64F5-488A-A98E-AC3E6CF0E4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82691" y="4895164"/>
            <a:ext cx="1345769" cy="1191567"/>
          </a:xfrm>
          <a:prstGeom prst="rect">
            <a:avLst/>
          </a:prstGeom>
          <a:noFill/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E835D71-EFF7-43FB-9DF8-A1D1F05D272C}"/>
              </a:ext>
            </a:extLst>
          </p:cNvPr>
          <p:cNvSpPr txBox="1"/>
          <p:nvPr/>
        </p:nvSpPr>
        <p:spPr>
          <a:xfrm>
            <a:off x="2655576" y="5500761"/>
            <a:ext cx="7425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</a:rPr>
              <a:t>1 g</a:t>
            </a:r>
          </a:p>
        </p:txBody>
      </p:sp>
    </p:spTree>
    <p:extLst>
      <p:ext uri="{BB962C8B-B14F-4D97-AF65-F5344CB8AC3E}">
        <p14:creationId xmlns:p14="http://schemas.microsoft.com/office/powerpoint/2010/main" val="2026936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7" grpId="0"/>
      <p:bldP spid="9" grpId="0"/>
      <p:bldP spid="11" grpId="0"/>
      <p:bldP spid="12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hurme_no2-webfont"/>
              </a:rPr>
              <a:t>m</a:t>
            </a:r>
            <a:r>
              <a:rPr lang="en-GB" b="0" i="0" u="none" strike="noStrike" dirty="0">
                <a:effectLst/>
                <a:latin typeface="hurme_no2-webfont"/>
              </a:rPr>
              <a:t>illilitres (ml) in a litre (l)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1000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C3278B-3F32-44E7-878E-2B65A8F2CA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635" y="1982098"/>
            <a:ext cx="2752269" cy="3526039"/>
          </a:xfrm>
          <a:prstGeom prst="rect">
            <a:avLst/>
          </a:prstGeom>
        </p:spPr>
      </p:pic>
      <p:pic>
        <p:nvPicPr>
          <p:cNvPr id="5" name="Picture 2" descr="https://cdn.pixabay.com/photo/2014/12/02/14/49/teaspoon-554065_960_720.jpg">
            <a:extLst>
              <a:ext uri="{FF2B5EF4-FFF2-40B4-BE49-F238E27FC236}">
                <a16:creationId xmlns:a16="http://schemas.microsoft.com/office/drawing/2014/main" id="{AED2F5B7-9228-41CC-A7C4-79DDA3EE4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225" y="3112855"/>
            <a:ext cx="2595764" cy="1722398"/>
          </a:xfrm>
          <a:prstGeom prst="rect">
            <a:avLst/>
          </a:prstGeom>
          <a:noFill/>
        </p:spPr>
      </p:pic>
      <p:pic>
        <p:nvPicPr>
          <p:cNvPr id="6" name="Picture 8" descr="http://4.bp.blogspot.com/-Zz1o0pKWao0/TwxYCnBiK8I/AAAAAAAAVNY/TVgPWeWFqaY/s1600/DSCF0096.JPG">
            <a:extLst>
              <a:ext uri="{FF2B5EF4-FFF2-40B4-BE49-F238E27FC236}">
                <a16:creationId xmlns:a16="http://schemas.microsoft.com/office/drawing/2014/main" id="{F8A555CA-06E3-4182-B237-3F7EEBAA64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91321" y="2412868"/>
            <a:ext cx="3134072" cy="2342718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C5B4B5-42BD-4287-A971-DD1DCFEF9679}"/>
              </a:ext>
            </a:extLst>
          </p:cNvPr>
          <p:cNvSpPr txBox="1"/>
          <p:nvPr/>
        </p:nvSpPr>
        <p:spPr>
          <a:xfrm>
            <a:off x="9635226" y="1874561"/>
            <a:ext cx="8707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</a:rPr>
              <a:t>80 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EB546B-40E5-4EB0-AB00-B176958839A6}"/>
              </a:ext>
            </a:extLst>
          </p:cNvPr>
          <p:cNvSpPr txBox="1"/>
          <p:nvPr/>
        </p:nvSpPr>
        <p:spPr>
          <a:xfrm>
            <a:off x="3936116" y="1941849"/>
            <a:ext cx="14798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</a:rPr>
              <a:t>500 ml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60F88E-FEC4-4520-B4A9-3DD94450F8C3}"/>
              </a:ext>
            </a:extLst>
          </p:cNvPr>
          <p:cNvSpPr txBox="1"/>
          <p:nvPr/>
        </p:nvSpPr>
        <p:spPr>
          <a:xfrm>
            <a:off x="1563220" y="3279478"/>
            <a:ext cx="1011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</a:rPr>
              <a:t>5 ml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1BE3F10-1D81-43FA-BC11-7CE5FBD7D201}"/>
              </a:ext>
            </a:extLst>
          </p:cNvPr>
          <p:cNvSpPr txBox="1"/>
          <p:nvPr/>
        </p:nvSpPr>
        <p:spPr>
          <a:xfrm>
            <a:off x="4365121" y="2539305"/>
            <a:ext cx="7216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</a:rPr>
              <a:t>½ l</a:t>
            </a:r>
          </a:p>
        </p:txBody>
      </p:sp>
    </p:spTree>
    <p:extLst>
      <p:ext uri="{BB962C8B-B14F-4D97-AF65-F5344CB8AC3E}">
        <p14:creationId xmlns:p14="http://schemas.microsoft.com/office/powerpoint/2010/main" val="953197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1 mile = ___ kilometres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1.6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6305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8 kilometres = _ miles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8434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378075"/>
          </a:xfrm>
        </p:spPr>
        <p:txBody>
          <a:bodyPr>
            <a:normAutofit fontScale="90000"/>
          </a:bodyPr>
          <a:lstStyle/>
          <a:p>
            <a:r>
              <a:rPr lang="en-US" b="0" i="0" u="none" strike="noStrike" dirty="0">
                <a:effectLst/>
                <a:latin typeface="hurme_no2-webfont"/>
              </a:rPr>
              <a:t>the amount of 2D space something takes up</a:t>
            </a:r>
            <a:br>
              <a:rPr lang="en-US" b="0" i="0" u="none" strike="noStrike" dirty="0">
                <a:effectLst/>
                <a:latin typeface="hurme_no2-webfont"/>
              </a:rPr>
            </a:br>
            <a:r>
              <a:rPr lang="en-US" b="0" i="0" u="none" strike="noStrike" dirty="0">
                <a:effectLst/>
                <a:latin typeface="hurme_no2-webfont"/>
              </a:rPr>
              <a:t>e.g. length x width = ____ of a rectangle</a:t>
            </a:r>
            <a:br>
              <a:rPr lang="en-US" b="0" i="0" u="none" strike="noStrike" dirty="0">
                <a:effectLst/>
                <a:latin typeface="hurme_no2-webfont"/>
              </a:rPr>
            </a:br>
            <a:r>
              <a:rPr lang="en-US" b="0" i="0" u="none" strike="noStrike" dirty="0">
                <a:effectLst/>
                <a:latin typeface="hurme_no2-webfont"/>
              </a:rPr>
              <a:t>e.g. base x height = ____ of a parallelogram</a:t>
            </a:r>
            <a:br>
              <a:rPr lang="en-US" b="0" i="0" u="none" strike="noStrike" dirty="0">
                <a:effectLst/>
                <a:latin typeface="hurme_no2-webfont"/>
              </a:rPr>
            </a:br>
            <a:r>
              <a:rPr lang="en-US" b="0" i="0" u="none" strike="noStrike" dirty="0">
                <a:effectLst/>
                <a:latin typeface="hurme_no2-webfont"/>
              </a:rPr>
              <a:t>e.g. base x height ÷ 2 = ____ of a triangle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43200"/>
            <a:ext cx="10515600" cy="3433763"/>
          </a:xfrm>
        </p:spPr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area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1BA55C-AD87-4495-A0CF-28DC19CE84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7468" y="3183164"/>
            <a:ext cx="2066332" cy="19381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3F9C40C-C8D6-4DFA-BB0D-4109029B3C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983" y="3339442"/>
            <a:ext cx="4116025" cy="16255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30A3B69-3FF9-4BA4-A1EA-414BDC9E9A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391" y="3396654"/>
            <a:ext cx="3939132" cy="1440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877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429590"/>
          </a:xfrm>
        </p:spPr>
        <p:txBody>
          <a:bodyPr>
            <a:normAutofit fontScale="90000"/>
          </a:bodyPr>
          <a:lstStyle/>
          <a:p>
            <a:r>
              <a:rPr lang="en-US" b="0" i="0" u="none" strike="noStrike" dirty="0">
                <a:effectLst/>
                <a:latin typeface="hurme_no2-webfont"/>
              </a:rPr>
              <a:t>the distance around the outside</a:t>
            </a:r>
            <a:br>
              <a:rPr lang="en-US" b="0" i="0" u="none" strike="noStrike" dirty="0">
                <a:effectLst/>
                <a:latin typeface="hurme_no2-webfont"/>
              </a:rPr>
            </a:br>
            <a:r>
              <a:rPr lang="en-US" b="0" i="0" u="none" strike="noStrike" dirty="0">
                <a:effectLst/>
                <a:latin typeface="hurme_no2-webfont"/>
              </a:rPr>
              <a:t>e.g. a rectangle with longer sides of 6 cm and shorter sides of 4 cm will have a _________ of 20 cm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94715"/>
            <a:ext cx="10515600" cy="3382247"/>
          </a:xfrm>
        </p:spPr>
        <p:txBody>
          <a:bodyPr/>
          <a:lstStyle/>
          <a:p>
            <a:r>
              <a:rPr lang="en-GB" dirty="0"/>
              <a:t>perimeter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AA9F4BF-524E-46C0-B2D9-90AF2B445DCD}"/>
              </a:ext>
            </a:extLst>
          </p:cNvPr>
          <p:cNvGrpSpPr/>
          <p:nvPr/>
        </p:nvGrpSpPr>
        <p:grpSpPr>
          <a:xfrm>
            <a:off x="5113170" y="3369419"/>
            <a:ext cx="4472596" cy="2454999"/>
            <a:chOff x="5113170" y="3369419"/>
            <a:chExt cx="4472596" cy="245499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05C5FB0-CBA3-4A53-8FE0-CD5AC1146AD5}"/>
                </a:ext>
              </a:extLst>
            </p:cNvPr>
            <p:cNvSpPr/>
            <p:nvPr/>
          </p:nvSpPr>
          <p:spPr>
            <a:xfrm>
              <a:off x="6001555" y="3850783"/>
              <a:ext cx="2704563" cy="146819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68A885C-8C03-4D78-9923-ED32CECEF375}"/>
                </a:ext>
              </a:extLst>
            </p:cNvPr>
            <p:cNvSpPr txBox="1"/>
            <p:nvPr/>
          </p:nvSpPr>
          <p:spPr>
            <a:xfrm>
              <a:off x="6948280" y="3369419"/>
              <a:ext cx="88838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/>
                <a:t>6 cm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7AA552B-4DB8-4038-A3D3-D9E4C76BD8DA}"/>
                </a:ext>
              </a:extLst>
            </p:cNvPr>
            <p:cNvSpPr txBox="1"/>
            <p:nvPr/>
          </p:nvSpPr>
          <p:spPr>
            <a:xfrm>
              <a:off x="6948279" y="5301198"/>
              <a:ext cx="88838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/>
                <a:t>6 cm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8ADFB11-B4CD-4F22-8903-11556DD9A9E7}"/>
                </a:ext>
              </a:extLst>
            </p:cNvPr>
            <p:cNvSpPr txBox="1"/>
            <p:nvPr/>
          </p:nvSpPr>
          <p:spPr>
            <a:xfrm>
              <a:off x="5113170" y="4323269"/>
              <a:ext cx="88838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/>
                <a:t>4 cm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A978FFB-6B4D-4FEC-A8D4-258A6B55782C}"/>
                </a:ext>
              </a:extLst>
            </p:cNvPr>
            <p:cNvSpPr txBox="1"/>
            <p:nvPr/>
          </p:nvSpPr>
          <p:spPr>
            <a:xfrm>
              <a:off x="8697381" y="4323269"/>
              <a:ext cx="88838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/>
                <a:t>4 cm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6094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0" i="0" u="none" strike="noStrike" dirty="0">
                <a:effectLst/>
                <a:latin typeface="hurme_no2-webfont"/>
              </a:rPr>
              <a:t>the amount of 3D space something takes up</a:t>
            </a:r>
            <a:br>
              <a:rPr lang="en-US" b="0" i="0" u="none" strike="noStrike" dirty="0">
                <a:effectLst/>
                <a:latin typeface="hurme_no2-webfont"/>
              </a:rPr>
            </a:br>
            <a:r>
              <a:rPr lang="en-US" b="0" i="0" u="none" strike="noStrike" dirty="0">
                <a:effectLst/>
                <a:latin typeface="hurme_no2-webfont"/>
              </a:rPr>
              <a:t>e.g. length x width x height = ______ of a cuboid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volume</a:t>
            </a:r>
          </a:p>
        </p:txBody>
      </p:sp>
      <p:pic>
        <p:nvPicPr>
          <p:cNvPr id="4" name="Picture 4" descr="3 D Shapes - Lessons - Tes Teach">
            <a:extLst>
              <a:ext uri="{FF2B5EF4-FFF2-40B4-BE49-F238E27FC236}">
                <a16:creationId xmlns:a16="http://schemas.microsoft.com/office/drawing/2014/main" id="{F0B97642-5B53-462C-8D84-91EF3C1A11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9346" y="1955185"/>
            <a:ext cx="3574376" cy="2046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0830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seconds in a minute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u="none" strike="noStrike">
                <a:effectLst/>
                <a:latin typeface="hurme_no2-webfont"/>
              </a:rPr>
              <a:t>60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8035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minutes in an hour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60</a:t>
            </a:r>
          </a:p>
        </p:txBody>
      </p:sp>
    </p:spTree>
    <p:extLst>
      <p:ext uri="{BB962C8B-B14F-4D97-AF65-F5344CB8AC3E}">
        <p14:creationId xmlns:p14="http://schemas.microsoft.com/office/powerpoint/2010/main" val="1080161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hours in a day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24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2208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September, April, June and November have __ days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30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8824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January, March, May, July, August, October and December have __ days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31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5465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February has 28 days or 29 in a ____ ____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hurme_no2-webfont"/>
              </a:rPr>
              <a:t>l</a:t>
            </a:r>
            <a:r>
              <a:rPr lang="en-GB" b="0" i="0" u="none" strike="noStrike" dirty="0">
                <a:effectLst/>
                <a:latin typeface="hurme_no2-webfont"/>
              </a:rPr>
              <a:t>eap year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02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degrees in a quarter turn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90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A3ABBA-8664-4B1E-B533-287DE0FD55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5301" y="1588197"/>
            <a:ext cx="2463509" cy="2451067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4F416ED0-FA5B-497C-9642-443774B2C873}"/>
              </a:ext>
            </a:extLst>
          </p:cNvPr>
          <p:cNvGrpSpPr/>
          <p:nvPr/>
        </p:nvGrpSpPr>
        <p:grpSpPr>
          <a:xfrm rot="10800000">
            <a:off x="6070242" y="1645718"/>
            <a:ext cx="25758" cy="2379040"/>
            <a:chOff x="3918855" y="1809672"/>
            <a:chExt cx="25758" cy="2379040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CD5ABCCC-B9BF-43F8-B198-8CFAE706C97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20549" y="1809672"/>
              <a:ext cx="24064" cy="1181544"/>
            </a:xfrm>
            <a:prstGeom prst="straightConnector1">
              <a:avLst/>
            </a:prstGeom>
            <a:ln w="57150">
              <a:solidFill>
                <a:schemeClr val="bg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CC9B0C36-257B-43DA-89D8-EF0464143DB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18855" y="3007168"/>
              <a:ext cx="24064" cy="1181544"/>
            </a:xfrm>
            <a:prstGeom prst="straightConnector1">
              <a:avLst/>
            </a:prstGeom>
            <a:ln w="5715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7644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degrees in a half turn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180</a:t>
            </a: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ADE7469-0CF2-4200-8490-42ACD11A5FB7}"/>
              </a:ext>
            </a:extLst>
          </p:cNvPr>
          <p:cNvGrpSpPr/>
          <p:nvPr/>
        </p:nvGrpSpPr>
        <p:grpSpPr>
          <a:xfrm rot="10800000">
            <a:off x="6070242" y="1645718"/>
            <a:ext cx="25758" cy="2379040"/>
            <a:chOff x="3918855" y="1809672"/>
            <a:chExt cx="25758" cy="2379040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EAFF0AE9-5683-4C48-8BBB-676BCCA9B1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20549" y="1809672"/>
              <a:ext cx="24064" cy="1181544"/>
            </a:xfrm>
            <a:prstGeom prst="straightConnector1">
              <a:avLst/>
            </a:prstGeom>
            <a:ln w="57150">
              <a:solidFill>
                <a:schemeClr val="bg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03BAD473-C30C-4C27-878F-E978A1A409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18855" y="3007168"/>
              <a:ext cx="24064" cy="1181544"/>
            </a:xfrm>
            <a:prstGeom prst="straightConnector1">
              <a:avLst/>
            </a:prstGeom>
            <a:ln w="5715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Oval 8">
            <a:extLst>
              <a:ext uri="{FF2B5EF4-FFF2-40B4-BE49-F238E27FC236}">
                <a16:creationId xmlns:a16="http://schemas.microsoft.com/office/drawing/2014/main" id="{DB0D644A-97DB-480B-9B18-E40CC5CB6F00}"/>
              </a:ext>
            </a:extLst>
          </p:cNvPr>
          <p:cNvSpPr/>
          <p:nvPr/>
        </p:nvSpPr>
        <p:spPr>
          <a:xfrm>
            <a:off x="4898718" y="1645719"/>
            <a:ext cx="2358194" cy="235068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963678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degrees in three quarters of a turn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270</a:t>
            </a:r>
            <a:endParaRPr lang="en-GB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C0A568C-902C-4E3C-9D2C-9016F147D0FF}"/>
              </a:ext>
            </a:extLst>
          </p:cNvPr>
          <p:cNvGrpSpPr/>
          <p:nvPr/>
        </p:nvGrpSpPr>
        <p:grpSpPr>
          <a:xfrm rot="10800000">
            <a:off x="6070242" y="1645718"/>
            <a:ext cx="25758" cy="2379040"/>
            <a:chOff x="3918855" y="1809672"/>
            <a:chExt cx="25758" cy="2379040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63ED00ED-CEC6-4839-952D-84768A51170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20549" y="1809672"/>
              <a:ext cx="24064" cy="1181544"/>
            </a:xfrm>
            <a:prstGeom prst="straightConnector1">
              <a:avLst/>
            </a:prstGeom>
            <a:ln w="57150">
              <a:solidFill>
                <a:schemeClr val="bg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B8B6EE55-61EF-451F-A2B0-0013B594448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18855" y="3007168"/>
              <a:ext cx="24064" cy="1181544"/>
            </a:xfrm>
            <a:prstGeom prst="straightConnector1">
              <a:avLst/>
            </a:prstGeom>
            <a:ln w="5715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Oval 6">
            <a:extLst>
              <a:ext uri="{FF2B5EF4-FFF2-40B4-BE49-F238E27FC236}">
                <a16:creationId xmlns:a16="http://schemas.microsoft.com/office/drawing/2014/main" id="{100F5DDF-1DF3-4CF3-8388-1A9A54FC50C0}"/>
              </a:ext>
            </a:extLst>
          </p:cNvPr>
          <p:cNvSpPr/>
          <p:nvPr/>
        </p:nvSpPr>
        <p:spPr>
          <a:xfrm>
            <a:off x="4898718" y="1645719"/>
            <a:ext cx="2358194" cy="235068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892990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6200000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degrees in a whole turn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360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90605B-7CCE-4FAB-AE49-7C1FD5C472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0643" y="1927225"/>
            <a:ext cx="1905000" cy="1857375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E82AC98F-8F2D-427F-B208-E7BDDD268937}"/>
              </a:ext>
            </a:extLst>
          </p:cNvPr>
          <p:cNvGrpSpPr/>
          <p:nvPr/>
        </p:nvGrpSpPr>
        <p:grpSpPr>
          <a:xfrm rot="10800000">
            <a:off x="6070242" y="1645718"/>
            <a:ext cx="25758" cy="2379040"/>
            <a:chOff x="3918855" y="1809672"/>
            <a:chExt cx="25758" cy="2379040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74768307-1675-4653-B164-628E8707D70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20549" y="1809672"/>
              <a:ext cx="24064" cy="1181544"/>
            </a:xfrm>
            <a:prstGeom prst="straightConnector1">
              <a:avLst/>
            </a:prstGeom>
            <a:ln w="57150">
              <a:solidFill>
                <a:schemeClr val="bg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E6628C25-9EDD-4FC3-B207-55AB460DB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18855" y="3007168"/>
              <a:ext cx="24064" cy="1181544"/>
            </a:xfrm>
            <a:prstGeom prst="straightConnector1">
              <a:avLst/>
            </a:prstGeom>
            <a:ln w="5715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Oval 8">
            <a:extLst>
              <a:ext uri="{FF2B5EF4-FFF2-40B4-BE49-F238E27FC236}">
                <a16:creationId xmlns:a16="http://schemas.microsoft.com/office/drawing/2014/main" id="{205AF502-54D5-4BDA-AA44-FDE993044BEF}"/>
              </a:ext>
            </a:extLst>
          </p:cNvPr>
          <p:cNvSpPr/>
          <p:nvPr/>
        </p:nvSpPr>
        <p:spPr>
          <a:xfrm>
            <a:off x="4898718" y="1645719"/>
            <a:ext cx="2358194" cy="235068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612146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11405"/>
          </a:xfrm>
        </p:spPr>
        <p:txBody>
          <a:bodyPr>
            <a:normAutofit fontScale="90000"/>
          </a:bodyPr>
          <a:lstStyle/>
          <a:p>
            <a:r>
              <a:rPr lang="en-US" b="0" i="0" u="none" strike="noStrike" dirty="0">
                <a:effectLst/>
                <a:latin typeface="hurme_no2-webfont"/>
              </a:rPr>
              <a:t>degrees in a right angle</a:t>
            </a:r>
            <a:br>
              <a:rPr lang="en-US" b="0" i="0" u="none" strike="noStrike" dirty="0">
                <a:effectLst/>
                <a:latin typeface="hurme_no2-webfont"/>
              </a:rPr>
            </a:br>
            <a:r>
              <a:rPr lang="en-US" b="0" i="0" u="none" strike="noStrike" dirty="0">
                <a:effectLst/>
                <a:latin typeface="hurme_no2-webfont"/>
              </a:rPr>
              <a:t>e.g. on angle diagrams, a right angle is shown with a small square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69713"/>
            <a:ext cx="10515600" cy="3807250"/>
          </a:xfrm>
        </p:spPr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90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8B21B4-3F3E-454B-AA98-0D934D45A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3825" y="2428875"/>
            <a:ext cx="4324350" cy="200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167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31100"/>
          </a:xfrm>
        </p:spPr>
        <p:txBody>
          <a:bodyPr>
            <a:normAutofit fontScale="90000"/>
          </a:bodyPr>
          <a:lstStyle/>
          <a:p>
            <a:r>
              <a:rPr lang="en-US" b="0" i="0" u="none" strike="noStrike" dirty="0">
                <a:effectLst/>
                <a:latin typeface="hurme_no2-webfont"/>
              </a:rPr>
              <a:t>degrees on a straight line</a:t>
            </a:r>
            <a:br>
              <a:rPr lang="en-US" b="0" i="0" u="none" strike="noStrike" dirty="0">
                <a:effectLst/>
                <a:latin typeface="hurme_no2-webfont"/>
              </a:rPr>
            </a:br>
            <a:r>
              <a:rPr lang="en-US" b="0" i="0" u="none" strike="noStrike" dirty="0">
                <a:effectLst/>
                <a:latin typeface="hurme_no2-webfont"/>
              </a:rPr>
              <a:t>e.g. you can find an unknown angle on a straight line by subtracting the other angle(s) from ___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15165"/>
            <a:ext cx="10515600" cy="3961797"/>
          </a:xfrm>
        </p:spPr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180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9AFB14-5CB1-4CF1-AEC7-E677950FC4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2802" y="2415448"/>
            <a:ext cx="2933700" cy="15525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2A67009-CDB5-4CED-9556-8FD0894751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8824" y="2929923"/>
            <a:ext cx="6624917" cy="3724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380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34131"/>
          </a:xfrm>
        </p:spPr>
        <p:txBody>
          <a:bodyPr>
            <a:normAutofit fontScale="90000"/>
          </a:bodyPr>
          <a:lstStyle/>
          <a:p>
            <a:r>
              <a:rPr lang="en-US" b="0" i="0" u="none" strike="noStrike" dirty="0">
                <a:effectLst/>
                <a:latin typeface="hurme_no2-webfont"/>
              </a:rPr>
              <a:t>degrees around a point</a:t>
            </a:r>
            <a:br>
              <a:rPr lang="en-US" b="0" i="0" u="none" strike="noStrike" dirty="0">
                <a:effectLst/>
                <a:latin typeface="hurme_no2-webfont"/>
              </a:rPr>
            </a:br>
            <a:r>
              <a:rPr lang="en-US" b="0" i="0" u="none" strike="noStrike" dirty="0">
                <a:effectLst/>
                <a:latin typeface="hurme_no2-webfont"/>
              </a:rPr>
              <a:t>e.g. you can find an unknown angle on a point by subtracting the other angle(s) from ___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8197"/>
            <a:ext cx="10515600" cy="3858766"/>
          </a:xfrm>
        </p:spPr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360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78476A-94E3-49DA-A297-AF7BCA73E5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4284" y="3061629"/>
            <a:ext cx="6297965" cy="35408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99FD4BC-D6CE-49FA-8C50-CCBBAC0463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5960" y="2390775"/>
            <a:ext cx="2809875" cy="207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975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angles less than 90 degrees are _____ angles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acute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ECF76A-5D4B-46D4-8F07-022BDE24AB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7150" y="2571750"/>
            <a:ext cx="44577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99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angles greater than 90 degrees but less than 180 degrees are ______ angles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obtuse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FE0264-6B9A-4781-AF85-E43558487F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4275" y="2390775"/>
            <a:ext cx="4743450" cy="207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997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angles greater than 180 degrees are ______ angles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reflex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147E53-3EED-47E6-8CB2-3E36F88F23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0487" y="2266950"/>
            <a:ext cx="4391025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233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326560"/>
          </a:xfrm>
        </p:spPr>
        <p:txBody>
          <a:bodyPr>
            <a:normAutofit fontScale="90000"/>
          </a:bodyPr>
          <a:lstStyle/>
          <a:p>
            <a:r>
              <a:rPr lang="en-US" b="0" i="0" u="none" strike="noStrike" dirty="0">
                <a:effectLst/>
                <a:latin typeface="hurme_no2-webfont"/>
              </a:rPr>
              <a:t>angles in a triangle total ___ degrees</a:t>
            </a:r>
            <a:br>
              <a:rPr lang="en-US" b="0" i="0" u="none" strike="noStrike" dirty="0">
                <a:effectLst/>
                <a:latin typeface="hurme_no2-webfont"/>
              </a:rPr>
            </a:br>
            <a:r>
              <a:rPr lang="en-US" b="0" i="0" u="none" strike="noStrike" dirty="0">
                <a:effectLst/>
                <a:latin typeface="hurme_no2-webfont"/>
              </a:rPr>
              <a:t>e.g. you can find an unknown angle in a triangle by subtracting the total of the other two angles from ___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00777"/>
            <a:ext cx="10515600" cy="3176186"/>
          </a:xfrm>
        </p:spPr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180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BD05AC-FF72-4F1C-8AED-8847183095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2443162"/>
            <a:ext cx="2667000" cy="197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766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172012"/>
          </a:xfrm>
        </p:spPr>
        <p:txBody>
          <a:bodyPr>
            <a:normAutofit fontScale="90000"/>
          </a:bodyPr>
          <a:lstStyle/>
          <a:p>
            <a:r>
              <a:rPr lang="en-US" b="0" i="0" u="none" strike="noStrike" dirty="0">
                <a:effectLst/>
                <a:latin typeface="hurme_no2-webfont"/>
              </a:rPr>
              <a:t>angles in a quadrilateral total ___ degrees</a:t>
            </a:r>
            <a:br>
              <a:rPr lang="en-US" b="0" i="0" u="none" strike="noStrike" dirty="0">
                <a:effectLst/>
                <a:latin typeface="hurme_no2-webfont"/>
              </a:rPr>
            </a:br>
            <a:r>
              <a:rPr lang="en-US" b="0" i="0" u="none" strike="noStrike" dirty="0">
                <a:effectLst/>
                <a:latin typeface="hurme_no2-webfont"/>
              </a:rPr>
              <a:t>e.g. you can find an unknown angle in a quadrilateral by subtracting the total of the other three angles from ___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56079"/>
            <a:ext cx="10515600" cy="3420883"/>
          </a:xfrm>
        </p:spPr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360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566E3B-461D-4494-AEB5-07D88FC47D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5862" y="2780595"/>
            <a:ext cx="2200275" cy="168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333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when two straight lines cross, opposite angles are _____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equal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4AAAAC-0E10-4424-A92D-2D2CB8BDA6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0538" y="2162969"/>
            <a:ext cx="4914900" cy="367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034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on parallel lines, alternate (Z or backwards-Z) angles are _____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equal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1A4C43-47AD-41E0-BBA9-EE6AA7902D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1387" y="1825625"/>
            <a:ext cx="5229225" cy="374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623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lines would never cross no matter how far we extended them (like train tracks)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parallel</a:t>
            </a:r>
          </a:p>
        </p:txBody>
      </p:sp>
      <p:pic>
        <p:nvPicPr>
          <p:cNvPr id="3074" name="Picture 2" descr="parallel feat image - Attack Magazine">
            <a:extLst>
              <a:ext uri="{FF2B5EF4-FFF2-40B4-BE49-F238E27FC236}">
                <a16:creationId xmlns:a16="http://schemas.microsoft.com/office/drawing/2014/main" id="{AB6A7215-7B3C-4F23-A50F-2537CD6159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8088" y="2538413"/>
            <a:ext cx="4695825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9216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lines that cross at right angles or would cross at right angles if we extended them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perpendicular</a:t>
            </a:r>
          </a:p>
        </p:txBody>
      </p:sp>
      <p:pic>
        <p:nvPicPr>
          <p:cNvPr id="4102" name="Picture 6" descr="Line Types ( Read ) | Geometry | CK-12 Foundation">
            <a:extLst>
              <a:ext uri="{FF2B5EF4-FFF2-40B4-BE49-F238E27FC236}">
                <a16:creationId xmlns:a16="http://schemas.microsoft.com/office/drawing/2014/main" id="{93599AB0-D5EF-48BD-939E-4EB0C1B7A3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372" y="2708048"/>
            <a:ext cx="7620000" cy="303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8624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a shape with four sides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quadrilateral</a:t>
            </a:r>
          </a:p>
        </p:txBody>
      </p:sp>
    </p:spTree>
    <p:extLst>
      <p:ext uri="{BB962C8B-B14F-4D97-AF65-F5344CB8AC3E}">
        <p14:creationId xmlns:p14="http://schemas.microsoft.com/office/powerpoint/2010/main" val="2998438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a shape with five sides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pentagon</a:t>
            </a:r>
          </a:p>
        </p:txBody>
      </p:sp>
    </p:spTree>
    <p:extLst>
      <p:ext uri="{BB962C8B-B14F-4D97-AF65-F5344CB8AC3E}">
        <p14:creationId xmlns:p14="http://schemas.microsoft.com/office/powerpoint/2010/main" val="627008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a shape with six sides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hexagon</a:t>
            </a:r>
          </a:p>
        </p:txBody>
      </p:sp>
    </p:spTree>
    <p:extLst>
      <p:ext uri="{BB962C8B-B14F-4D97-AF65-F5344CB8AC3E}">
        <p14:creationId xmlns:p14="http://schemas.microsoft.com/office/powerpoint/2010/main" val="4251169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a shape with eight sides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octagon</a:t>
            </a:r>
          </a:p>
        </p:txBody>
      </p:sp>
    </p:spTree>
    <p:extLst>
      <p:ext uri="{BB962C8B-B14F-4D97-AF65-F5344CB8AC3E}">
        <p14:creationId xmlns:p14="http://schemas.microsoft.com/office/powerpoint/2010/main" val="401920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a </a:t>
            </a:r>
            <a:r>
              <a:rPr lang="en-US" dirty="0">
                <a:latin typeface="hurme_no2-webfont"/>
              </a:rPr>
              <a:t>quadrilateral</a:t>
            </a:r>
            <a:r>
              <a:rPr lang="en-US" b="0" i="0" u="none" strike="noStrike" dirty="0">
                <a:effectLst/>
                <a:latin typeface="hurme_no2-webfont"/>
              </a:rPr>
              <a:t> which has two pairs of parallel lines is called a _____________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parallelogram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3B9495-4A95-462F-953E-E1B08E3641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637" y="1819477"/>
            <a:ext cx="5038725" cy="347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712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a quadrilateral which has one pair of parallel lines is called a _________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trapezium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051FBF-221D-419B-9036-D84D36FAB0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737" y="2005012"/>
            <a:ext cx="4962525" cy="284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426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a parallelogram with sides of the same length is called a _______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rhombus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9112DA-14E2-4319-B0D4-1928AC13E3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6662" y="1799221"/>
            <a:ext cx="4638675" cy="380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864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a quadrilateral with two pairs of equal sides adjacent (next) to each other is called a ____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kite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6E93E1-4E51-4739-9B86-AD64DB240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672" y="1996281"/>
            <a:ext cx="3295650" cy="401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747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a line drawn from one vertex to the opposite vertex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diagonal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15528B-5216-4629-B8BD-EDE7DE77C0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5678" y="2335076"/>
            <a:ext cx="7794402" cy="4382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712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a 2D shape that has been 'stretched out' to make a 3D shape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prism</a:t>
            </a:r>
          </a:p>
        </p:txBody>
      </p:sp>
      <p:pic>
        <p:nvPicPr>
          <p:cNvPr id="4" name="Picture 16" descr="blue triangular cylinder">
            <a:extLst>
              <a:ext uri="{FF2B5EF4-FFF2-40B4-BE49-F238E27FC236}">
                <a16:creationId xmlns:a16="http://schemas.microsoft.com/office/drawing/2014/main" id="{EA915957-7E71-40FD-8D77-3699B16845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247" y="1949468"/>
            <a:ext cx="3769506" cy="2959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345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a shape with equal sides and equal angles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regular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C2E606-4019-42FD-8C5E-FD7D2292EE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1162" y="2114550"/>
            <a:ext cx="1209675" cy="2628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1AD399E-1621-4500-9B30-ACB789D2F0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8673" y="2066925"/>
            <a:ext cx="1181100" cy="272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099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a shape which does not have equal sides and/or equal angles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irregular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DC2653-D219-44E0-8DC6-A73031A4FA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1625" y="2124075"/>
            <a:ext cx="1428750" cy="26098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0427DBC-A05A-46D5-AF5E-755864B844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1080" y="2081212"/>
            <a:ext cx="1304925" cy="269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35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do we write the x or y coordinate first?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x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A533B8-A51A-4565-94C7-FFDAAF8F32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1828" y="3004457"/>
            <a:ext cx="6462928" cy="3633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60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0" i="0" u="none" strike="noStrike" dirty="0">
                <a:effectLst/>
                <a:latin typeface="hurme_no2-webfont"/>
              </a:rPr>
              <a:t>when we _________ a shape we move it to a new position (without changing its size or rotating it)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translate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06C46C-FDEE-428F-B5A4-79ECB92FDE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0" y="1813551"/>
            <a:ext cx="8473320" cy="4763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493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when you have the same reflected on both sides, you have ________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symmetry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B6142F-BD62-4EAC-82A6-3FA2ED117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1701" y="1825626"/>
            <a:ext cx="8615600" cy="484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317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72768"/>
          </a:xfrm>
        </p:spPr>
        <p:txBody>
          <a:bodyPr>
            <a:normAutofit fontScale="90000"/>
          </a:bodyPr>
          <a:lstStyle/>
          <a:p>
            <a:r>
              <a:rPr lang="en-US" b="0" i="0" u="none" strike="noStrike" dirty="0">
                <a:effectLst/>
                <a:latin typeface="hurme_no2-webfont"/>
              </a:rPr>
              <a:t>a triangle with sides of the same length and angles of the same size (60 degrees) is called an ___________ triangle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21227"/>
            <a:ext cx="10515600" cy="3755735"/>
          </a:xfrm>
        </p:spPr>
        <p:txBody>
          <a:bodyPr/>
          <a:lstStyle/>
          <a:p>
            <a:r>
              <a:rPr lang="en-GB" dirty="0"/>
              <a:t>equilateral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48949F-6969-4F41-9B00-C19E85FAC8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270" y="2292095"/>
            <a:ext cx="7774546" cy="437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397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56858"/>
          </a:xfrm>
        </p:spPr>
        <p:txBody>
          <a:bodyPr>
            <a:normAutofit fontScale="90000"/>
          </a:bodyPr>
          <a:lstStyle/>
          <a:p>
            <a:r>
              <a:rPr lang="en-US" b="0" i="0" u="none" strike="noStrike" dirty="0">
                <a:effectLst/>
                <a:latin typeface="hurme_no2-webfont"/>
              </a:rPr>
              <a:t>a triangle with two sides of the same length and two angles of the same size is called an _________ triangle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3955"/>
            <a:ext cx="10515600" cy="3833008"/>
          </a:xfrm>
        </p:spPr>
        <p:txBody>
          <a:bodyPr/>
          <a:lstStyle/>
          <a:p>
            <a:r>
              <a:rPr lang="en-GB" dirty="0"/>
              <a:t>isosceles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4624D9-A2C9-4089-BA0D-6700462B3D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8361" y="2258325"/>
            <a:ext cx="7903333" cy="444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445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the flat surfaces of a 3D shape are called _____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faces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A4402E-5AE7-4A42-8B6A-F3E05CEAC6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0136" y="2625634"/>
            <a:ext cx="7222858" cy="406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602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the 'lines' joining faces of a 3D shape are called _____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edges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33450D-F6D7-4218-A448-8A0F3A3B2E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0136" y="2625634"/>
            <a:ext cx="7222858" cy="406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799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the 'pointy bits' (where edges meet) of a 3D shape are called ________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vertices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E7B9AE-BAA5-46CD-8150-85E7B32429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0136" y="2625634"/>
            <a:ext cx="7222858" cy="406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00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809518"/>
          </a:xfrm>
        </p:spPr>
        <p:txBody>
          <a:bodyPr>
            <a:normAutofit fontScale="90000"/>
          </a:bodyPr>
          <a:lstStyle/>
          <a:p>
            <a:r>
              <a:rPr lang="en-US" b="0" i="0" u="none" strike="noStrike" dirty="0">
                <a:effectLst/>
                <a:latin typeface="hurme_no2-webfont"/>
              </a:rPr>
              <a:t>part: part</a:t>
            </a:r>
            <a:br>
              <a:rPr lang="en-US" b="0" i="0" u="none" strike="noStrike" dirty="0">
                <a:effectLst/>
                <a:latin typeface="hurme_no2-webfont"/>
              </a:rPr>
            </a:br>
            <a:r>
              <a:rPr lang="en-US" b="0" i="0" u="none" strike="noStrike" dirty="0">
                <a:effectLst/>
                <a:latin typeface="hurme_no2-webfont"/>
              </a:rPr>
              <a:t>e.g. a cake is cut into 18 slices. 15 are eaten. 3 are not eaten. The _____ of eaten to uneaten slices is 15:3</a:t>
            </a:r>
            <a:br>
              <a:rPr lang="en-US" b="0" i="0" u="none" strike="noStrike" dirty="0">
                <a:effectLst/>
                <a:latin typeface="hurme_no2-webfont"/>
              </a:rPr>
            </a:br>
            <a:r>
              <a:rPr lang="en-US" b="0" i="0" u="none" strike="noStrike" dirty="0">
                <a:effectLst/>
                <a:latin typeface="hurme_no2-webfont"/>
              </a:rPr>
              <a:t>e.g. a _____ of 15:3 can be simplified to 5:1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29001"/>
            <a:ext cx="10515600" cy="2747962"/>
          </a:xfrm>
        </p:spPr>
        <p:txBody>
          <a:bodyPr/>
          <a:lstStyle/>
          <a:p>
            <a:r>
              <a:rPr lang="en-GB" dirty="0"/>
              <a:t>ratio</a:t>
            </a:r>
          </a:p>
        </p:txBody>
      </p:sp>
    </p:spTree>
    <p:extLst>
      <p:ext uri="{BB962C8B-B14F-4D97-AF65-F5344CB8AC3E}">
        <p14:creationId xmlns:p14="http://schemas.microsoft.com/office/powerpoint/2010/main" val="1200192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with algebra, 3y means 3 _____ y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multiplied by</a:t>
            </a:r>
          </a:p>
        </p:txBody>
      </p:sp>
    </p:spTree>
    <p:extLst>
      <p:ext uri="{BB962C8B-B14F-4D97-AF65-F5344CB8AC3E}">
        <p14:creationId xmlns:p14="http://schemas.microsoft.com/office/powerpoint/2010/main" val="1231368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a 2D representation of the faces of a 3D shape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net</a:t>
            </a:r>
          </a:p>
        </p:txBody>
      </p:sp>
      <p:pic>
        <p:nvPicPr>
          <p:cNvPr id="5122" name="Picture 2" descr="Unfolded cubes | yourmaths">
            <a:extLst>
              <a:ext uri="{FF2B5EF4-FFF2-40B4-BE49-F238E27FC236}">
                <a16:creationId xmlns:a16="http://schemas.microsoft.com/office/drawing/2014/main" id="{AB5D0F5B-41DF-48E2-8D2A-36E95A5A6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8675" y="1485900"/>
            <a:ext cx="291465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6838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the perimeter of a circle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circumference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528BDFE-6C44-4E3F-BDB6-AA899CF4836F}"/>
              </a:ext>
            </a:extLst>
          </p:cNvPr>
          <p:cNvSpPr/>
          <p:nvPr/>
        </p:nvSpPr>
        <p:spPr>
          <a:xfrm>
            <a:off x="3705726" y="2317859"/>
            <a:ext cx="2390274" cy="236308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73AD47-8A3F-417C-9C49-A3B3365AB7EB}"/>
              </a:ext>
            </a:extLst>
          </p:cNvPr>
          <p:cNvSpPr/>
          <p:nvPr/>
        </p:nvSpPr>
        <p:spPr>
          <a:xfrm>
            <a:off x="3834064" y="1825625"/>
            <a:ext cx="23902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circumference</a:t>
            </a:r>
            <a:endParaRPr lang="en-GB" sz="28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151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the length from the </a:t>
            </a:r>
            <a:r>
              <a:rPr lang="en-US" b="0" i="0" u="none" strike="noStrike" dirty="0" err="1">
                <a:effectLst/>
                <a:latin typeface="hurme_no2-webfont"/>
              </a:rPr>
              <a:t>centre</a:t>
            </a:r>
            <a:r>
              <a:rPr lang="en-US" b="0" i="0" u="none" strike="noStrike" dirty="0">
                <a:effectLst/>
                <a:latin typeface="hurme_no2-webfont"/>
              </a:rPr>
              <a:t> to the edge of a circle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radius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EAADA21-8866-44A0-9E06-6537B23DD42B}"/>
              </a:ext>
            </a:extLst>
          </p:cNvPr>
          <p:cNvGrpSpPr/>
          <p:nvPr/>
        </p:nvGrpSpPr>
        <p:grpSpPr>
          <a:xfrm>
            <a:off x="3894791" y="1809672"/>
            <a:ext cx="25758" cy="2379040"/>
            <a:chOff x="3918855" y="1809672"/>
            <a:chExt cx="25758" cy="2379040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0E2E6438-6D77-4C8A-BB9D-A6487C2A8F4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20549" y="1809672"/>
              <a:ext cx="24064" cy="1181544"/>
            </a:xfrm>
            <a:prstGeom prst="straightConnector1">
              <a:avLst/>
            </a:prstGeom>
            <a:ln w="57150">
              <a:solidFill>
                <a:schemeClr val="bg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0F238622-2974-4973-8B6E-CCCA44087B22}"/>
                </a:ext>
              </a:extLst>
            </p:cNvPr>
            <p:cNvCxnSpPr>
              <a:cxnSpLocks/>
              <a:endCxn id="7" idx="4"/>
            </p:cNvCxnSpPr>
            <p:nvPr/>
          </p:nvCxnSpPr>
          <p:spPr>
            <a:xfrm flipH="1">
              <a:off x="3918855" y="3007168"/>
              <a:ext cx="24064" cy="1181544"/>
            </a:xfrm>
            <a:prstGeom prst="straightConnector1">
              <a:avLst/>
            </a:prstGeom>
            <a:ln w="5715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Oval 6">
            <a:extLst>
              <a:ext uri="{FF2B5EF4-FFF2-40B4-BE49-F238E27FC236}">
                <a16:creationId xmlns:a16="http://schemas.microsoft.com/office/drawing/2014/main" id="{FFB943EB-0616-4D4F-8F20-9A2FE7C43664}"/>
              </a:ext>
            </a:extLst>
          </p:cNvPr>
          <p:cNvSpPr/>
          <p:nvPr/>
        </p:nvSpPr>
        <p:spPr>
          <a:xfrm>
            <a:off x="2723718" y="1825625"/>
            <a:ext cx="2390274" cy="236308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9EE98B-47BD-418E-AE00-C32631A4074A}"/>
              </a:ext>
            </a:extLst>
          </p:cNvPr>
          <p:cNvSpPr/>
          <p:nvPr/>
        </p:nvSpPr>
        <p:spPr>
          <a:xfrm>
            <a:off x="3918855" y="3269587"/>
            <a:ext cx="14838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radius</a:t>
            </a:r>
            <a:endParaRPr lang="en-GB" sz="28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6817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animBg="1"/>
      <p:bldP spid="8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a line connecting two points on the edge of a circle which passes through its </a:t>
            </a:r>
            <a:r>
              <a:rPr lang="en-US" b="0" i="0" u="none" strike="noStrike" dirty="0" err="1">
                <a:effectLst/>
                <a:latin typeface="hurme_no2-webfont"/>
              </a:rPr>
              <a:t>centre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diameter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03A3156-92CB-4821-BBE4-F6286FEDA2FD}"/>
              </a:ext>
            </a:extLst>
          </p:cNvPr>
          <p:cNvSpPr/>
          <p:nvPr/>
        </p:nvSpPr>
        <p:spPr>
          <a:xfrm>
            <a:off x="2906598" y="2136494"/>
            <a:ext cx="2390274" cy="236308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A79BBAB-2776-46A7-96CF-137C8406BFDD}"/>
              </a:ext>
            </a:extLst>
          </p:cNvPr>
          <p:cNvCxnSpPr>
            <a:stCxn id="4" idx="2"/>
            <a:endCxn id="4" idx="6"/>
          </p:cNvCxnSpPr>
          <p:nvPr/>
        </p:nvCxnSpPr>
        <p:spPr>
          <a:xfrm>
            <a:off x="2906598" y="3318038"/>
            <a:ext cx="2390274" cy="0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42B0850A-F936-449E-AD53-881C8F36E776}"/>
              </a:ext>
            </a:extLst>
          </p:cNvPr>
          <p:cNvSpPr/>
          <p:nvPr/>
        </p:nvSpPr>
        <p:spPr>
          <a:xfrm>
            <a:off x="3343219" y="2858475"/>
            <a:ext cx="20819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diameter</a:t>
            </a:r>
            <a:endParaRPr lang="en-GB" sz="28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9140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6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0" i="0" u="none" strike="noStrike" dirty="0">
                <a:effectLst/>
                <a:latin typeface="hurme_no2-webfont"/>
              </a:rPr>
              <a:t>another word for average is the ____</a:t>
            </a:r>
            <a:br>
              <a:rPr lang="en-US" b="0" i="0" u="none" strike="noStrike" dirty="0">
                <a:effectLst/>
                <a:latin typeface="hurme_no2-webfont"/>
              </a:rPr>
            </a:br>
            <a:r>
              <a:rPr lang="en-US" b="0" i="0" u="none" strike="noStrike" dirty="0">
                <a:effectLst/>
                <a:latin typeface="hurme_no2-webfont"/>
              </a:rPr>
              <a:t>to find the ____, you add up the numbers and divide by how many numbers there are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mean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54D483-FC30-44EA-ADB9-6F4B7DDA3A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8849" y="1927226"/>
            <a:ext cx="8552853" cy="480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036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748</TotalTime>
  <Words>930</Words>
  <Application>Microsoft Office PowerPoint</Application>
  <PresentationFormat>Widescreen</PresentationFormat>
  <Paragraphs>137</Paragraphs>
  <Slides>59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4" baseType="lpstr">
      <vt:lpstr>Arial</vt:lpstr>
      <vt:lpstr>Calibri</vt:lpstr>
      <vt:lpstr>Calibri Light</vt:lpstr>
      <vt:lpstr>hurme_no2-webfont</vt:lpstr>
      <vt:lpstr>Office Theme</vt:lpstr>
      <vt:lpstr>millimetres (mm) in a centimetre (cm)</vt:lpstr>
      <vt:lpstr>centimetres (cm) in a metre (m)</vt:lpstr>
      <vt:lpstr>metres (m) in a kilometre (km)</vt:lpstr>
      <vt:lpstr>grams (g) in a kilogram (kg)</vt:lpstr>
      <vt:lpstr>millilitres (ml) in a litre (l)</vt:lpstr>
      <vt:lpstr>1 mile = ___ kilometres</vt:lpstr>
      <vt:lpstr>8 kilometres = _ miles</vt:lpstr>
      <vt:lpstr>the amount of 2D space something takes up e.g. length x width = ____ of a rectangle e.g. base x height = ____ of a parallelogram e.g. base x height ÷ 2 = ____ of a triangle</vt:lpstr>
      <vt:lpstr>the distance around the outside e.g. a rectangle with longer sides of 6 cm and shorter sides of 4 cm will have a _________ of 20 cm</vt:lpstr>
      <vt:lpstr>the amount of 3D space something takes up e.g. length x width x height = ______ of a cuboid</vt:lpstr>
      <vt:lpstr>seconds in a minute</vt:lpstr>
      <vt:lpstr>minutes in an hour</vt:lpstr>
      <vt:lpstr>hours in a day</vt:lpstr>
      <vt:lpstr>September, April, June and November have __ days</vt:lpstr>
      <vt:lpstr>January, March, May, July, August, October and December have __ days</vt:lpstr>
      <vt:lpstr>February has 28 days or 29 in a ____ ____</vt:lpstr>
      <vt:lpstr>degrees in a quarter turn</vt:lpstr>
      <vt:lpstr>degrees in a half turn</vt:lpstr>
      <vt:lpstr>degrees in three quarters of a turn</vt:lpstr>
      <vt:lpstr>degrees in a whole turn</vt:lpstr>
      <vt:lpstr>degrees in a right angle e.g. on angle diagrams, a right angle is shown with a small square</vt:lpstr>
      <vt:lpstr>degrees on a straight line e.g. you can find an unknown angle on a straight line by subtracting the other angle(s) from ___</vt:lpstr>
      <vt:lpstr>degrees around a point e.g. you can find an unknown angle on a point by subtracting the other angle(s) from ___</vt:lpstr>
      <vt:lpstr>angles less than 90 degrees are _____ angles</vt:lpstr>
      <vt:lpstr>angles greater than 90 degrees but less than 180 degrees are ______ angles</vt:lpstr>
      <vt:lpstr>angles greater than 180 degrees are ______ angles</vt:lpstr>
      <vt:lpstr>angles in a triangle total ___ degrees e.g. you can find an unknown angle in a triangle by subtracting the total of the other two angles from ___</vt:lpstr>
      <vt:lpstr>angles in a quadrilateral total ___ degrees e.g. you can find an unknown angle in a quadrilateral by subtracting the total of the other three angles from ___</vt:lpstr>
      <vt:lpstr>when two straight lines cross, opposite angles are _____</vt:lpstr>
      <vt:lpstr>on parallel lines, alternate (Z or backwards-Z) angles are _____</vt:lpstr>
      <vt:lpstr>lines would never cross no matter how far we extended them (like train tracks)</vt:lpstr>
      <vt:lpstr>lines that cross at right angles or would cross at right angles if we extended them</vt:lpstr>
      <vt:lpstr>a shape with four sides</vt:lpstr>
      <vt:lpstr>a shape with five sides</vt:lpstr>
      <vt:lpstr>a shape with six sides</vt:lpstr>
      <vt:lpstr>a shape with eight sides</vt:lpstr>
      <vt:lpstr>a quadrilateral which has two pairs of parallel lines is called a _____________</vt:lpstr>
      <vt:lpstr>a quadrilateral which has one pair of parallel lines is called a _________</vt:lpstr>
      <vt:lpstr>a parallelogram with sides of the same length is called a _______</vt:lpstr>
      <vt:lpstr>a quadrilateral with two pairs of equal sides adjacent (next) to each other is called a ____</vt:lpstr>
      <vt:lpstr>a line drawn from one vertex to the opposite vertex</vt:lpstr>
      <vt:lpstr>a 2D shape that has been 'stretched out' to make a 3D shape</vt:lpstr>
      <vt:lpstr>a shape with equal sides and equal angles</vt:lpstr>
      <vt:lpstr>a shape which does not have equal sides and/or equal angles</vt:lpstr>
      <vt:lpstr>do we write the x or y coordinate first?</vt:lpstr>
      <vt:lpstr>when we _________ a shape we move it to a new position (without changing its size or rotating it)</vt:lpstr>
      <vt:lpstr>when you have the same reflected on both sides, you have ________</vt:lpstr>
      <vt:lpstr>a triangle with sides of the same length and angles of the same size (60 degrees) is called an ___________ triangle</vt:lpstr>
      <vt:lpstr>a triangle with two sides of the same length and two angles of the same size is called an _________ triangle</vt:lpstr>
      <vt:lpstr>the flat surfaces of a 3D shape are called _____</vt:lpstr>
      <vt:lpstr>the 'lines' joining faces of a 3D shape are called _____</vt:lpstr>
      <vt:lpstr>the 'pointy bits' (where edges meet) of a 3D shape are called ________</vt:lpstr>
      <vt:lpstr>part: part e.g. a cake is cut into 18 slices. 15 are eaten. 3 are not eaten. The _____ of eaten to uneaten slices is 15:3 e.g. a _____ of 15:3 can be simplified to 5:1</vt:lpstr>
      <vt:lpstr>with algebra, 3y means 3 _____ y</vt:lpstr>
      <vt:lpstr>a 2D representation of the faces of a 3D shape</vt:lpstr>
      <vt:lpstr>the perimeter of a circle</vt:lpstr>
      <vt:lpstr>the length from the centre to the edge of a circle</vt:lpstr>
      <vt:lpstr>a line connecting two points on the edge of a circle which passes through its centre</vt:lpstr>
      <vt:lpstr>another word for average is the ____ to find the ____, you add up the numbers and divide by how many numbers there are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'Find the difference (two positive numbers)</dc:title>
  <dc:creator>Simon Rigelsford</dc:creator>
  <cp:lastModifiedBy>Simon Rigelsford</cp:lastModifiedBy>
  <cp:revision>83</cp:revision>
  <cp:lastPrinted>2021-03-01T03:56:22Z</cp:lastPrinted>
  <dcterms:created xsi:type="dcterms:W3CDTF">2020-10-07T16:49:05Z</dcterms:created>
  <dcterms:modified xsi:type="dcterms:W3CDTF">2021-03-01T03:57:34Z</dcterms:modified>
</cp:coreProperties>
</file>