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ppt/notesSlides/notesSlide188.xml" ContentType="application/vnd.openxmlformats-officedocument.presentationml.notesSlide+xml"/>
  <Override PartName="/ppt/notesSlides/notesSlide18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2"/>
  </p:notesMasterIdLst>
  <p:sldIdLst>
    <p:sldId id="952" r:id="rId2"/>
    <p:sldId id="1113" r:id="rId3"/>
    <p:sldId id="1114" r:id="rId4"/>
    <p:sldId id="1115" r:id="rId5"/>
    <p:sldId id="1116" r:id="rId6"/>
    <p:sldId id="1117" r:id="rId7"/>
    <p:sldId id="1118" r:id="rId8"/>
    <p:sldId id="1111" r:id="rId9"/>
    <p:sldId id="1119" r:id="rId10"/>
    <p:sldId id="1120" r:id="rId11"/>
    <p:sldId id="1121" r:id="rId12"/>
    <p:sldId id="1122" r:id="rId13"/>
    <p:sldId id="1151" r:id="rId14"/>
    <p:sldId id="1156" r:id="rId15"/>
    <p:sldId id="1157" r:id="rId16"/>
    <p:sldId id="1158" r:id="rId17"/>
    <p:sldId id="1159" r:id="rId18"/>
    <p:sldId id="1160" r:id="rId19"/>
    <p:sldId id="1161" r:id="rId20"/>
    <p:sldId id="1163" r:id="rId21"/>
    <p:sldId id="1164" r:id="rId22"/>
    <p:sldId id="1165" r:id="rId23"/>
    <p:sldId id="1166" r:id="rId24"/>
    <p:sldId id="1167" r:id="rId25"/>
    <p:sldId id="1168" r:id="rId26"/>
    <p:sldId id="1112" r:id="rId27"/>
    <p:sldId id="1169" r:id="rId28"/>
    <p:sldId id="1170" r:id="rId29"/>
    <p:sldId id="1171" r:id="rId30"/>
    <p:sldId id="1172" r:id="rId31"/>
    <p:sldId id="1173" r:id="rId32"/>
    <p:sldId id="1174" r:id="rId33"/>
    <p:sldId id="1003" r:id="rId34"/>
    <p:sldId id="1175" r:id="rId35"/>
    <p:sldId id="1176" r:id="rId36"/>
    <p:sldId id="1177" r:id="rId37"/>
    <p:sldId id="1178" r:id="rId38"/>
    <p:sldId id="1179" r:id="rId39"/>
    <p:sldId id="1180" r:id="rId40"/>
    <p:sldId id="1181" r:id="rId41"/>
    <p:sldId id="1182" r:id="rId42"/>
    <p:sldId id="1183" r:id="rId43"/>
    <p:sldId id="1004" r:id="rId44"/>
    <p:sldId id="1184" r:id="rId45"/>
    <p:sldId id="1185" r:id="rId46"/>
    <p:sldId id="1186" r:id="rId47"/>
    <p:sldId id="1187" r:id="rId48"/>
    <p:sldId id="1188" r:id="rId49"/>
    <p:sldId id="1189" r:id="rId50"/>
    <p:sldId id="1190" r:id="rId51"/>
    <p:sldId id="1005" r:id="rId52"/>
    <p:sldId id="1191" r:id="rId53"/>
    <p:sldId id="1192" r:id="rId54"/>
    <p:sldId id="1193" r:id="rId55"/>
    <p:sldId id="1194" r:id="rId56"/>
    <p:sldId id="1195" r:id="rId57"/>
    <p:sldId id="1196" r:id="rId58"/>
    <p:sldId id="1197" r:id="rId59"/>
    <p:sldId id="1198" r:id="rId60"/>
    <p:sldId id="1199" r:id="rId61"/>
    <p:sldId id="1200" r:id="rId62"/>
    <p:sldId id="1201" r:id="rId63"/>
    <p:sldId id="1202" r:id="rId64"/>
    <p:sldId id="1203" r:id="rId65"/>
    <p:sldId id="1006" r:id="rId66"/>
    <p:sldId id="1204" r:id="rId67"/>
    <p:sldId id="1205" r:id="rId68"/>
    <p:sldId id="1206" r:id="rId69"/>
    <p:sldId id="1207" r:id="rId70"/>
    <p:sldId id="1208" r:id="rId71"/>
    <p:sldId id="1209" r:id="rId72"/>
    <p:sldId id="1210" r:id="rId73"/>
    <p:sldId id="1211" r:id="rId74"/>
    <p:sldId id="1212" r:id="rId75"/>
    <p:sldId id="1213" r:id="rId76"/>
    <p:sldId id="1007" r:id="rId77"/>
    <p:sldId id="1214" r:id="rId78"/>
    <p:sldId id="1215" r:id="rId79"/>
    <p:sldId id="1216" r:id="rId80"/>
    <p:sldId id="1217" r:id="rId81"/>
    <p:sldId id="1218" r:id="rId82"/>
    <p:sldId id="1219" r:id="rId83"/>
    <p:sldId id="1220" r:id="rId84"/>
    <p:sldId id="1221" r:id="rId85"/>
    <p:sldId id="1222" r:id="rId86"/>
    <p:sldId id="1223" r:id="rId87"/>
    <p:sldId id="1224" r:id="rId88"/>
    <p:sldId id="1225" r:id="rId89"/>
    <p:sldId id="1009" r:id="rId90"/>
    <p:sldId id="1226" r:id="rId91"/>
    <p:sldId id="1227" r:id="rId92"/>
    <p:sldId id="1228" r:id="rId93"/>
    <p:sldId id="1229" r:id="rId94"/>
    <p:sldId id="1230" r:id="rId95"/>
    <p:sldId id="1231" r:id="rId96"/>
    <p:sldId id="1232" r:id="rId97"/>
    <p:sldId id="1233" r:id="rId98"/>
    <p:sldId id="1234" r:id="rId99"/>
    <p:sldId id="1235" r:id="rId100"/>
    <p:sldId id="1236" r:id="rId101"/>
    <p:sldId id="1237" r:id="rId102"/>
    <p:sldId id="1238" r:id="rId103"/>
    <p:sldId id="1010" r:id="rId104"/>
    <p:sldId id="1239" r:id="rId105"/>
    <p:sldId id="1153" r:id="rId106"/>
    <p:sldId id="1240" r:id="rId107"/>
    <p:sldId id="1241" r:id="rId108"/>
    <p:sldId id="1107" r:id="rId109"/>
    <p:sldId id="1242" r:id="rId110"/>
    <p:sldId id="1243" r:id="rId111"/>
    <p:sldId id="1011" r:id="rId112"/>
    <p:sldId id="1244" r:id="rId113"/>
    <p:sldId id="1245" r:id="rId114"/>
    <p:sldId id="1246" r:id="rId115"/>
    <p:sldId id="1247" r:id="rId116"/>
    <p:sldId id="1248" r:id="rId117"/>
    <p:sldId id="1249" r:id="rId118"/>
    <p:sldId id="1250" r:id="rId119"/>
    <p:sldId id="1251" r:id="rId120"/>
    <p:sldId id="1252" r:id="rId121"/>
    <p:sldId id="1012" r:id="rId122"/>
    <p:sldId id="1253" r:id="rId123"/>
    <p:sldId id="1254" r:id="rId124"/>
    <p:sldId id="1255" r:id="rId125"/>
    <p:sldId id="1256" r:id="rId126"/>
    <p:sldId id="1257" r:id="rId127"/>
    <p:sldId id="1258" r:id="rId128"/>
    <p:sldId id="1259" r:id="rId129"/>
    <p:sldId id="1260" r:id="rId130"/>
    <p:sldId id="1261" r:id="rId131"/>
    <p:sldId id="1262" r:id="rId132"/>
    <p:sldId id="1263" r:id="rId133"/>
    <p:sldId id="1264" r:id="rId134"/>
    <p:sldId id="1265" r:id="rId135"/>
    <p:sldId id="1266" r:id="rId136"/>
    <p:sldId id="1267" r:id="rId137"/>
    <p:sldId id="1268" r:id="rId138"/>
    <p:sldId id="1269" r:id="rId139"/>
    <p:sldId id="1034" r:id="rId140"/>
    <p:sldId id="1270" r:id="rId141"/>
    <p:sldId id="1271" r:id="rId142"/>
    <p:sldId id="1272" r:id="rId143"/>
    <p:sldId id="1146" r:id="rId144"/>
    <p:sldId id="1273" r:id="rId145"/>
    <p:sldId id="1274" r:id="rId146"/>
    <p:sldId id="1275" r:id="rId147"/>
    <p:sldId id="1276" r:id="rId148"/>
    <p:sldId id="1277" r:id="rId149"/>
    <p:sldId id="1035" r:id="rId150"/>
    <p:sldId id="1278" r:id="rId151"/>
    <p:sldId id="1279" r:id="rId152"/>
    <p:sldId id="1036" r:id="rId153"/>
    <p:sldId id="1280" r:id="rId154"/>
    <p:sldId id="1281" r:id="rId155"/>
    <p:sldId id="1282" r:id="rId156"/>
    <p:sldId id="1132" r:id="rId157"/>
    <p:sldId id="1021" r:id="rId158"/>
    <p:sldId id="1283" r:id="rId159"/>
    <p:sldId id="1284" r:id="rId160"/>
    <p:sldId id="1285" r:id="rId161"/>
    <p:sldId id="1286" r:id="rId162"/>
    <p:sldId id="1287" r:id="rId163"/>
    <p:sldId id="1288" r:id="rId164"/>
    <p:sldId id="1289" r:id="rId165"/>
    <p:sldId id="1290" r:id="rId166"/>
    <p:sldId id="1291" r:id="rId167"/>
    <p:sldId id="1292" r:id="rId168"/>
    <p:sldId id="1293" r:id="rId169"/>
    <p:sldId id="1294" r:id="rId170"/>
    <p:sldId id="1295" r:id="rId171"/>
    <p:sldId id="1022" r:id="rId172"/>
    <p:sldId id="1296" r:id="rId173"/>
    <p:sldId id="1297" r:id="rId174"/>
    <p:sldId id="1298" r:id="rId175"/>
    <p:sldId id="1299" r:id="rId176"/>
    <p:sldId id="1300" r:id="rId177"/>
    <p:sldId id="1301" r:id="rId178"/>
    <p:sldId id="1302" r:id="rId179"/>
    <p:sldId id="1303" r:id="rId180"/>
    <p:sldId id="1304" r:id="rId181"/>
    <p:sldId id="1305" r:id="rId182"/>
    <p:sldId id="1306" r:id="rId183"/>
    <p:sldId id="1149" r:id="rId184"/>
    <p:sldId id="1043" r:id="rId185"/>
    <p:sldId id="1307" r:id="rId186"/>
    <p:sldId id="1308" r:id="rId187"/>
    <p:sldId id="1309" r:id="rId188"/>
    <p:sldId id="1310" r:id="rId189"/>
    <p:sldId id="1044" r:id="rId190"/>
    <p:sldId id="1311" r:id="rId191"/>
    <p:sldId id="1312" r:id="rId192"/>
    <p:sldId id="1313" r:id="rId193"/>
    <p:sldId id="1314" r:id="rId194"/>
    <p:sldId id="1315" r:id="rId195"/>
    <p:sldId id="943" r:id="rId196"/>
    <p:sldId id="1316" r:id="rId197"/>
    <p:sldId id="1317" r:id="rId198"/>
    <p:sldId id="1318" r:id="rId199"/>
    <p:sldId id="1319" r:id="rId200"/>
    <p:sldId id="1320" r:id="rId201"/>
    <p:sldId id="1321" r:id="rId202"/>
    <p:sldId id="934" r:id="rId203"/>
    <p:sldId id="1322" r:id="rId204"/>
    <p:sldId id="1323" r:id="rId205"/>
    <p:sldId id="1324" r:id="rId206"/>
    <p:sldId id="1325" r:id="rId207"/>
    <p:sldId id="1326" r:id="rId208"/>
    <p:sldId id="1327" r:id="rId209"/>
    <p:sldId id="1328" r:id="rId210"/>
    <p:sldId id="1329" r:id="rId2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76" autoAdjust="0"/>
    <p:restoredTop sz="94660"/>
  </p:normalViewPr>
  <p:slideViewPr>
    <p:cSldViewPr snapToGrid="0">
      <p:cViewPr varScale="1">
        <p:scale>
          <a:sx n="70" d="100"/>
          <a:sy n="70" d="100"/>
        </p:scale>
        <p:origin x="5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slide" Target="slides/slide180.xml"/><Relationship Id="rId186" Type="http://schemas.openxmlformats.org/officeDocument/2006/relationships/slide" Target="slides/slide185.xml"/><Relationship Id="rId216" Type="http://schemas.openxmlformats.org/officeDocument/2006/relationships/tableStyles" Target="tableStyles.xml"/><Relationship Id="rId211" Type="http://schemas.openxmlformats.org/officeDocument/2006/relationships/slide" Target="slides/slide210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92" Type="http://schemas.openxmlformats.org/officeDocument/2006/relationships/slide" Target="slides/slide191.xml"/><Relationship Id="rId197" Type="http://schemas.openxmlformats.org/officeDocument/2006/relationships/slide" Target="slides/slide196.xml"/><Relationship Id="rId206" Type="http://schemas.openxmlformats.org/officeDocument/2006/relationships/slide" Target="slides/slide205.xml"/><Relationship Id="rId201" Type="http://schemas.openxmlformats.org/officeDocument/2006/relationships/slide" Target="slides/slide200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notesMaster" Target="notesMasters/notesMaster1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viewProps" Target="viewProps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theme" Target="theme/theme1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4376D-3FF3-425A-8094-99441C6768B8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FC8B8-A3D2-45B8-9313-B3C06EF461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9995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5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6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7.xml"/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8.xml"/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9.xml"/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 2006 Year 4 Optional Paper 1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224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B70 2003 Year 4 Optional Paper 1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253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B141 2013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110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B177 2008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518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B228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695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B280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614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5309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B77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308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B113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5109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B205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69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B243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7954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B292 2006 Year 3 Optional Paper 1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458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B34 2003 Year 3 Optional Paper 1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5638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B154 2003 Year 4 Optional Paper 1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3377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B120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6383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B202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3248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B226 2008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6436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Q7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644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B48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3210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B60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4323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B139 2006 Year 4 Optional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5063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B178 2003 Year 3 Optional Paper 1 Q25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1611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B220 2005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8726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B285 2006 Year 3 Optional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5745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B38 2003 Year 3 Optional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2069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B76 2003 Paper 1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88146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B145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2799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B198 2003 Year 3 Optional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058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B214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5064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B266 2003 Year 3 Optional Paper 1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29200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B5 2003 Year 4 Optional Paper 1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4828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B58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5388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B108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04957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B170 2003 Year 3 Optional Paper 1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66078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9298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B275 2015 Paper 1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667E2-D86D-4E6D-BB4D-77F90099A0B7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434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 2013 Paper 1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3492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46173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B125 2015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0C338-B6C7-4BAA-AC30-47AEEA286F8F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6958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B212 2003 Year 3 Optional Paper 1 Q29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10485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B252 2006 Year 3 Optional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71671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B302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05092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B41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433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B89 2000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6229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B124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144539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B167 2006 Year 3 Optional Paper 1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51461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B254 2003 Year 3 Optional Paper 1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096988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B281 2006 Year 4 Optional Paper 1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93426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0320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09852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B161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8084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B175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32814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B236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59290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B282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44290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B42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78281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06702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30974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B189 2014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24104-46F0-4470-92CA-D16316BF9A7F}" type="slidenum">
              <a:rPr lang="en-GB" smtClean="0"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30771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B246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48164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B263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54990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B13 2011 Paper 1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77688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B69 2011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23565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B110 2013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46837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B166 2009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59714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B229 2006 Year 5 Optional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233916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B270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67286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44429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B61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517015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B79 2003 Year 3 Optional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18366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B208 2015 Paper 1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667E2-D86D-4E6D-BB4D-77F90099A0B7}" type="slidenum">
              <a:rPr lang="en-GB" smtClean="0"/>
              <a:t>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92151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B250 2007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08924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B303 2003 Year 3 Optional Paper 1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7881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B9 2006 Year 3 Optional Paper 1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82758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B78 2003 Year 4 Optional Paper 1 Q27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26235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45318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B174 2000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67020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85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69946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B267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39775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B57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495702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B66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07751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B112 2002 Paper 1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6361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B204 2000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62596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B227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090902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B307 2005 Paper 1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698624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B16 2006 Year 4 Optional Paper 1 Q26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94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49112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B75 2013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7575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B129 2006 Paper 1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344490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B186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89309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B232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82547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B291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775969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985516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B106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653299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B133 2014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102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6260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B210 2011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643684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B253 2013 Paper 1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105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722166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B39 2015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667E2-D86D-4E6D-BB4D-77F90099A0B7}" type="slidenum">
              <a:rPr lang="en-GB" smtClean="0"/>
              <a:t>106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12496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B99 2004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643684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108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00207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B209 2007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64368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B251 2000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851702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B298 2007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079138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B25 2006 Year 3 Optional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61523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B63 2006 Year 5 Optional Paper 1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374749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B109 2003 Paper 1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086428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B199 2009 Paper 1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944368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B216 2010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1896559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B265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490786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704797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172850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B115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186538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B192 2006 Year 3 Optional Paper 1 Q10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2229484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B222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418905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B268 2003 Year 3 Optional Paper 1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805981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B18 2003 Year 3 Optional Paper 1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03007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B64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705777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B146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209582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B188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73752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B218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138697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B295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517310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05817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B65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423792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B116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330702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B211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824077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B255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93001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B304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891823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Q7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138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838375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B62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628344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B134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435236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B182 2006 Year 3 Optional Paper 1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335753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B230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419197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B276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651814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B27 2006 Year 4 Optional Paper 1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777138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72415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B122 2014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147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286933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826880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B245 2006 Year 3 Optional Paper 1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826222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2018 Paper 3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151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0400533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B47 2006 Year 3 Optional Paper 1 Q25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515813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B86 2003 Year 4 Optional Paper 1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064843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B131 2005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418823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B156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443084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087702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B278 2014 Paper 1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24104-46F0-4470-92CA-D16316BF9A7F}" type="slidenum">
              <a:rPr lang="en-GB" smtClean="0"/>
              <a:t>159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450956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B8 2004 Paper 1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490481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B87 2006 Year 3 Optional Paper 1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67327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B142 2013 Paper 1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855379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B191 2010 Paper 1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319475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B249 2003 Year 4 Optional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587499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B273 2003 Year 4 Optional Paper 1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147694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B40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297066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B91 2000 Paper 1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384200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B144 2006 Year 5 Optional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0155454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B181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828381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B240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984119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B271 2006 Paper 1 Q7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256278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B21 2003 Year 3 Optional Paper 1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133889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B67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672372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B152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672709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B172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771742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B256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703174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B277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0864043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351063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B97 2000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004771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B117 2006 Year 4 Optional Paper 1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791223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B193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075164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B241 2003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559051"/>
      </p:ext>
    </p:extLst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B296 2011 Paper 1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185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739430"/>
      </p:ext>
    </p:extLst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B50 2006 Year 3 Optional Paper 1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186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012657"/>
      </p:ext>
    </p:extLst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B74 2007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034706"/>
      </p:ext>
    </p:extLst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B157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950126"/>
      </p:ext>
    </p:extLst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B168 2003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070500"/>
      </p:ext>
    </p:extLst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B258 2011 Paper 1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043272"/>
      </p:ext>
    </p:extLst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B283 2003 Year 5 Optional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531863"/>
      </p:ext>
    </p:extLst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193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106674"/>
      </p:ext>
    </p:extLst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B94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31100"/>
      </p:ext>
    </p:extLst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B111 2003 Year 3 Optional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551032"/>
      </p:ext>
    </p:extLst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B171 2006 Year 5 Optional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2620160"/>
      </p:ext>
    </p:extLst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B221 2008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741807"/>
      </p:ext>
    </p:extLst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B312 2004 Paper 1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766186"/>
      </p:ext>
    </p:extLst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B32 2012 Paper 2 Q25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318482"/>
      </p:ext>
    </p:extLst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B101 2005 Paper 1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651767"/>
      </p:ext>
    </p:extLst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B136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999940"/>
      </p:ext>
    </p:extLst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B180 2001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403363"/>
      </p:ext>
    </p:extLst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B244 2004 Paper 1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993426"/>
      </p:ext>
    </p:extLst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B286 2011 Paper 1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206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077015"/>
      </p:ext>
    </p:extLst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B55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3756818"/>
      </p:ext>
    </p:extLst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B84 2002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51191"/>
      </p:ext>
    </p:extLst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B132 2010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907197"/>
      </p:ext>
    </p:extLst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B179 2010 Paper 1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714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D0977-6B05-4E03-B46A-DB0DE26B5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EE9B7F-F045-4030-94FE-38C45FA427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4BC12-C7DC-4944-8044-373A557A7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5F6A3-7419-4D2F-9002-337B0D2B73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9D18F-F30E-4AC6-9009-726B5821D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A7E21-3CC0-4BAB-8D65-7EEAC616D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A1F50-CDC5-4D78-B514-12BE087C4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593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8BF75-28C7-4720-B80F-067E6C5F4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010FA-3D27-40A2-9B48-933F03908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DBAE6-9575-4B0B-B6C6-35F3EB53C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5F6A3-7419-4D2F-9002-337B0D2B73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E2855-D7AF-439D-8E2F-95A185307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F1D5B-D7AB-4CB4-9381-7B377C7F9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A1F50-CDC5-4D78-B514-12BE087C4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94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798F-1CD6-4344-A358-7085B7E5F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0D73D8-534C-4591-8C81-C4121D48D2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8EBC9-8751-4D1C-A83E-C667E90C7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5F6A3-7419-4D2F-9002-337B0D2B73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5BA0A-6A72-4683-8279-3F35E835E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4C1E45-884A-4BCE-AFC5-AE7A2D8AF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A1F50-CDC5-4D78-B514-12BE087C4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15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DC37D-3D5F-48CA-ACF6-925B9B6BF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37FFF-2550-47E3-ACE9-7F3EC05968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940F26-86FC-4BFB-A405-9262D0E73C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52EC15-F610-4B25-B91B-64963F8D7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5F6A3-7419-4D2F-9002-337B0D2B73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FD5126-EAB3-47DC-939C-992DE10A8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675C0F-B924-49D7-A400-CE44B94B3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A1F50-CDC5-4D78-B514-12BE087C4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149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26367-C575-41AD-9CA4-9CF95D337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DDA503-64C5-4975-806D-DE901C1A5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9AFB27-68FE-464F-9E0F-A5F78731F8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A7D4F2-A308-4985-9E0B-13FB501C0A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36D699-AF54-4A42-8574-7919405C8D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7E89F4-6BF6-4199-8822-DE12A17BD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5F6A3-7419-4D2F-9002-337B0D2B73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FECE96-B41A-41D8-85C7-E6903396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528EBE-7DD3-4D9F-A4BF-502DDE266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A1F50-CDC5-4D78-B514-12BE087C4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086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A12C-7466-4BC3-B639-52199C999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F17656-9E84-48AD-9108-630B1CCAD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5F6A3-7419-4D2F-9002-337B0D2B73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B0D77C-6221-4446-90AE-A7DD1900C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50F60F-0445-4A53-B229-1F5FA8981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A1F50-CDC5-4D78-B514-12BE087C4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895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7F7F53-1BAD-4C67-8206-92AB27567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5F6A3-7419-4D2F-9002-337B0D2B73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6E72D1-273F-47F9-AB14-96CFAFDC0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81DA91-318A-42F6-9CA3-EF35F2054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A1F50-CDC5-4D78-B514-12BE087C4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090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29AFB-5B68-48BD-99FE-99321F84C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8FBA4-C681-48E9-B1B2-85F14F8E5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2A8AC-B330-4C7C-BDC0-3A962026D3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17E0F3-1979-44B7-AEC8-DF39BDBF7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5F6A3-7419-4D2F-9002-337B0D2B73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DB9F06-E2F9-45F3-9568-96DDF3601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272B94-3C98-419C-BDA4-B9F69A149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A1F50-CDC5-4D78-B514-12BE087C4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539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C64CE-13BC-46E6-9C8B-451DDEA3B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871408-8C67-4CCA-BD7A-C5E4372119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3F2413-FAB8-40F4-BF65-12785859C7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200018-2E18-4E84-A074-8BC07BC3D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5F6A3-7419-4D2F-9002-337B0D2B73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094BF-39ED-4B97-BCCC-85B816308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6405C7-F14C-4773-8BDE-51C35A2EF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A1F50-CDC5-4D78-B514-12BE087C4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793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BF815-AB04-4AB1-8CFA-3C4891496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B64AA7-C59A-4800-9FBD-E4D4D537EE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FFB64-5969-40F7-8CED-49D1968B7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5F6A3-7419-4D2F-9002-337B0D2B73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90450-67FF-4C27-B8A1-8A6A7292B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88C37-8756-4196-9443-BDE8D922D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A1F50-CDC5-4D78-B514-12BE087C4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909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9B9540-CF71-437A-A277-40B26235D8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826635-57A3-41BB-A4DC-34627F1D2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20276-1B20-4828-B201-E0C584076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5F6A3-7419-4D2F-9002-337B0D2B73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DA6AA-4D0C-4A70-9AB0-E1DDED1F2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2CF04-AB60-4607-8E90-397F80C11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A1F50-CDC5-4D78-B514-12BE087C4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289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FC8692-BB6A-4FED-8387-F628AAD7B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5D287-70B1-4353-9E59-67CE6E8CF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1C83E2-559B-4884-AD2B-4D0BB5E2DB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5F6A3-7419-4D2F-9002-337B0D2B73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FBA49-1C11-467F-A39E-A21D9E9207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485356-8CB9-405B-B97A-692B19CCA5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A1F50-CDC5-4D78-B514-12BE087C4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55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9.jpe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8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0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5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9.pn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8.png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3.png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notesSlide" Target="../notesSlides/notesSlide18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5.png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8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6.jpeg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notesSlide" Target="../notesSlides/notesSlide18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8.png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notesSlide" Target="../notesSlides/notesSlide188.xml"/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18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EFBF1-0411-4A92-BD06-508D89E00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Recognise place value in two-digit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E2423-4056-4C53-ACE1-075AC3128F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332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hundred square.</a:t>
            </a:r>
          </a:p>
          <a:p>
            <a:r>
              <a:rPr lang="en-US" sz="3200" b="1" dirty="0"/>
              <a:t>Write in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34B2F6-E647-4277-9A44-C863EE6BA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35" y="1127218"/>
            <a:ext cx="5781675" cy="54768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A8A95D-B2E6-487F-A618-0AE5B9BB6518}"/>
              </a:ext>
            </a:extLst>
          </p:cNvPr>
          <p:cNvSpPr txBox="1"/>
          <p:nvPr/>
        </p:nvSpPr>
        <p:spPr>
          <a:xfrm>
            <a:off x="3185115" y="4339473"/>
            <a:ext cx="854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AE6915-FD5E-48A2-A41C-7F95E04CC62D}"/>
              </a:ext>
            </a:extLst>
          </p:cNvPr>
          <p:cNvSpPr txBox="1"/>
          <p:nvPr/>
        </p:nvSpPr>
        <p:spPr>
          <a:xfrm>
            <a:off x="3185115" y="1786932"/>
            <a:ext cx="854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C433B5-182C-4401-A44B-AAD23A2ED68E}"/>
              </a:ext>
            </a:extLst>
          </p:cNvPr>
          <p:cNvSpPr txBox="1"/>
          <p:nvPr/>
        </p:nvSpPr>
        <p:spPr>
          <a:xfrm>
            <a:off x="4421791" y="1786932"/>
            <a:ext cx="854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B040C7-C132-442E-8BC9-79A1758BE440}"/>
              </a:ext>
            </a:extLst>
          </p:cNvPr>
          <p:cNvSpPr txBox="1"/>
          <p:nvPr/>
        </p:nvSpPr>
        <p:spPr>
          <a:xfrm>
            <a:off x="4421791" y="4339473"/>
            <a:ext cx="854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BC081E-335E-49C6-8974-F65A03F30B14}"/>
              </a:ext>
            </a:extLst>
          </p:cNvPr>
          <p:cNvSpPr txBox="1"/>
          <p:nvPr/>
        </p:nvSpPr>
        <p:spPr>
          <a:xfrm>
            <a:off x="4421791" y="3113529"/>
            <a:ext cx="854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76</a:t>
            </a:r>
          </a:p>
        </p:txBody>
      </p:sp>
    </p:spTree>
    <p:extLst>
      <p:ext uri="{BB962C8B-B14F-4D97-AF65-F5344CB8AC3E}">
        <p14:creationId xmlns:p14="http://schemas.microsoft.com/office/powerpoint/2010/main" val="273365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two signs</a:t>
            </a:r>
          </a:p>
          <a:p>
            <a:r>
              <a:rPr lang="en-US" sz="3200" b="1" dirty="0"/>
              <a:t>          &lt;          &gt;</a:t>
            </a:r>
          </a:p>
          <a:p>
            <a:r>
              <a:rPr lang="en-US" sz="3200" b="1" dirty="0"/>
              <a:t>Use the signs to make these correct.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B95496-1993-43FE-BC98-BC7EF50EA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502" y="1908009"/>
            <a:ext cx="4708064" cy="12307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314BB4-4196-4DE3-BAC2-EA62F63FF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212" y="3255677"/>
            <a:ext cx="4629922" cy="12437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22926B-7756-4FB4-B829-06D81FE31E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659" y="4637989"/>
            <a:ext cx="4695040" cy="12307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052859-C74B-4168-862D-4B5987CBF158}"/>
              </a:ext>
            </a:extLst>
          </p:cNvPr>
          <p:cNvSpPr txBox="1"/>
          <p:nvPr/>
        </p:nvSpPr>
        <p:spPr>
          <a:xfrm>
            <a:off x="4754609" y="2207907"/>
            <a:ext cx="854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7E05DE-E4B1-4CDF-AD5F-1DE7705E39AA}"/>
              </a:ext>
            </a:extLst>
          </p:cNvPr>
          <p:cNvSpPr txBox="1"/>
          <p:nvPr/>
        </p:nvSpPr>
        <p:spPr>
          <a:xfrm>
            <a:off x="4672721" y="3622301"/>
            <a:ext cx="854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&lt;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845937-1BEB-4225-A94D-F8C4C31058CD}"/>
              </a:ext>
            </a:extLst>
          </p:cNvPr>
          <p:cNvSpPr txBox="1"/>
          <p:nvPr/>
        </p:nvSpPr>
        <p:spPr>
          <a:xfrm>
            <a:off x="4723083" y="4965183"/>
            <a:ext cx="854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522039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325B5F-1023-478C-9676-CD9DDDC7C061}"/>
              </a:ext>
            </a:extLst>
          </p:cNvPr>
          <p:cNvSpPr/>
          <p:nvPr/>
        </p:nvSpPr>
        <p:spPr>
          <a:xfrm>
            <a:off x="56123" y="50000"/>
            <a:ext cx="46004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Here are three digit cards.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BBD8F0-18E9-4E7F-803C-D23FF533E6AD}"/>
              </a:ext>
            </a:extLst>
          </p:cNvPr>
          <p:cNvSpPr/>
          <p:nvPr/>
        </p:nvSpPr>
        <p:spPr>
          <a:xfrm>
            <a:off x="5163429" y="729623"/>
            <a:ext cx="55304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Use each card once to make these statements correct.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2F198A-3F81-4360-B39A-04761F931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388" y="702390"/>
            <a:ext cx="917274" cy="13274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82F3D2-14A0-4E6D-BA25-07E3AAAC8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1924" y="696219"/>
            <a:ext cx="905880" cy="13388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191101-ADE1-4D5F-B94D-FC25C4B2E6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0326" y="715269"/>
            <a:ext cx="928669" cy="13502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42E04C-BE68-4BC7-BFCD-C4AAAEF2B3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088" y="2495043"/>
            <a:ext cx="4750680" cy="13841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8C21FF-EEC1-4581-A6EF-93A6BEDF75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2767" y="2467221"/>
            <a:ext cx="4736769" cy="14119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1AB3B9-BDB3-4871-A4F3-73574E8BE9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45380" y="4758565"/>
            <a:ext cx="4722858" cy="13841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25EEA95-2075-4A24-8F49-F673B9D7A297}"/>
              </a:ext>
            </a:extLst>
          </p:cNvPr>
          <p:cNvSpPr txBox="1"/>
          <p:nvPr/>
        </p:nvSpPr>
        <p:spPr>
          <a:xfrm>
            <a:off x="9927677" y="2871655"/>
            <a:ext cx="7661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D42363-597E-4100-9EA4-F6013BE8842F}"/>
              </a:ext>
            </a:extLst>
          </p:cNvPr>
          <p:cNvSpPr txBox="1"/>
          <p:nvPr/>
        </p:nvSpPr>
        <p:spPr>
          <a:xfrm>
            <a:off x="6715085" y="5135177"/>
            <a:ext cx="7661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BF8D30-0854-4C02-B6E9-769E21AEB9F9}"/>
              </a:ext>
            </a:extLst>
          </p:cNvPr>
          <p:cNvSpPr txBox="1"/>
          <p:nvPr/>
        </p:nvSpPr>
        <p:spPr>
          <a:xfrm>
            <a:off x="3825462" y="2871655"/>
            <a:ext cx="7661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80498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five digit cards.</a:t>
            </a:r>
          </a:p>
          <a:p>
            <a:r>
              <a:rPr lang="en-US" sz="3200" b="1" dirty="0"/>
              <a:t> </a:t>
            </a:r>
          </a:p>
          <a:p>
            <a:endParaRPr lang="en-US" sz="3200" b="1" dirty="0"/>
          </a:p>
          <a:p>
            <a:r>
              <a:rPr lang="en-US" sz="3200" b="1" dirty="0"/>
              <a:t>Use each card once to complete the statements below.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61F5F2-9720-4533-8D5C-F17FDDE1E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062" y="2110583"/>
            <a:ext cx="3299707" cy="39325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6E7711-EB0E-476E-848D-7D0C4590BC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062" y="544290"/>
            <a:ext cx="4353357" cy="10735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0D6799-EF2B-4895-8AF6-844EECD0F993}"/>
              </a:ext>
            </a:extLst>
          </p:cNvPr>
          <p:cNvSpPr txBox="1"/>
          <p:nvPr/>
        </p:nvSpPr>
        <p:spPr>
          <a:xfrm>
            <a:off x="1052287" y="5213425"/>
            <a:ext cx="573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010076-8EBF-4309-AEB1-3D6A0AE64194}"/>
              </a:ext>
            </a:extLst>
          </p:cNvPr>
          <p:cNvSpPr txBox="1"/>
          <p:nvPr/>
        </p:nvSpPr>
        <p:spPr>
          <a:xfrm>
            <a:off x="406403" y="3771759"/>
            <a:ext cx="573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BA82DF-F2CF-434C-9C7D-5A45864F5203}"/>
              </a:ext>
            </a:extLst>
          </p:cNvPr>
          <p:cNvSpPr txBox="1"/>
          <p:nvPr/>
        </p:nvSpPr>
        <p:spPr>
          <a:xfrm>
            <a:off x="420917" y="2346899"/>
            <a:ext cx="573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D1140F-C75E-41DA-89E1-2D21718E8B1B}"/>
              </a:ext>
            </a:extLst>
          </p:cNvPr>
          <p:cNvSpPr txBox="1"/>
          <p:nvPr/>
        </p:nvSpPr>
        <p:spPr>
          <a:xfrm>
            <a:off x="2965885" y="3771759"/>
            <a:ext cx="573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45061C-B8E9-4A9D-A896-AB1BA05B4463}"/>
              </a:ext>
            </a:extLst>
          </p:cNvPr>
          <p:cNvSpPr txBox="1"/>
          <p:nvPr/>
        </p:nvSpPr>
        <p:spPr>
          <a:xfrm>
            <a:off x="2980399" y="2346899"/>
            <a:ext cx="573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6588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00131 -0.20763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046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44444E-6 L -0.0013 0.20764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10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9" grpId="1"/>
      <p:bldP spid="10" grpId="0"/>
      <p:bldP spid="1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Five children estimated how many cubes were in the jar.</a:t>
            </a:r>
          </a:p>
        </p:txBody>
      </p:sp>
      <p:pic>
        <p:nvPicPr>
          <p:cNvPr id="122882" name="Picture 2">
            <a:extLst>
              <a:ext uri="{FF2B5EF4-FFF2-40B4-BE49-F238E27FC236}">
                <a16:creationId xmlns:a16="http://schemas.microsoft.com/office/drawing/2014/main" id="{09A52F30-FE99-486F-895D-9F041AE36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1118" y="236583"/>
            <a:ext cx="1030288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AD91980-495E-4D86-AC67-524FD8B97171}"/>
              </a:ext>
            </a:extLst>
          </p:cNvPr>
          <p:cNvSpPr/>
          <p:nvPr/>
        </p:nvSpPr>
        <p:spPr>
          <a:xfrm>
            <a:off x="56122" y="235776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were exactly 50 cubes.</a:t>
            </a:r>
          </a:p>
          <a:p>
            <a:r>
              <a:rPr lang="en-US" sz="3200" b="1" dirty="0"/>
              <a:t>Tick the estimate which was the nearest.</a:t>
            </a:r>
          </a:p>
        </p:txBody>
      </p:sp>
      <p:pic>
        <p:nvPicPr>
          <p:cNvPr id="122883" name="Picture 3">
            <a:extLst>
              <a:ext uri="{FF2B5EF4-FFF2-40B4-BE49-F238E27FC236}">
                <a16:creationId xmlns:a16="http://schemas.microsoft.com/office/drawing/2014/main" id="{4ECA5254-1845-4E74-9D63-880E8633B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38" y="741174"/>
            <a:ext cx="918160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14BCDA-DD08-4D30-AED2-AB8A4969BA03}"/>
              </a:ext>
            </a:extLst>
          </p:cNvPr>
          <p:cNvSpPr/>
          <p:nvPr/>
        </p:nvSpPr>
        <p:spPr>
          <a:xfrm flipH="1">
            <a:off x="392672" y="1696754"/>
            <a:ext cx="13677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10 less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59C5D3-8485-4116-86F9-D14C65C410AB}"/>
              </a:ext>
            </a:extLst>
          </p:cNvPr>
          <p:cNvSpPr/>
          <p:nvPr/>
        </p:nvSpPr>
        <p:spPr>
          <a:xfrm flipH="1">
            <a:off x="2473264" y="1708423"/>
            <a:ext cx="13677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 less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176047-ECD1-43BF-8F0B-94C775AEEFA0}"/>
              </a:ext>
            </a:extLst>
          </p:cNvPr>
          <p:cNvSpPr/>
          <p:nvPr/>
        </p:nvSpPr>
        <p:spPr>
          <a:xfrm flipH="1">
            <a:off x="4276357" y="1696753"/>
            <a:ext cx="14259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8 more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4A5317-1347-4713-AAC1-96AC1B87118B}"/>
              </a:ext>
            </a:extLst>
          </p:cNvPr>
          <p:cNvSpPr/>
          <p:nvPr/>
        </p:nvSpPr>
        <p:spPr>
          <a:xfrm flipH="1">
            <a:off x="6137611" y="1708423"/>
            <a:ext cx="17088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50 more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48A35A-B4C3-4BB2-B308-B09AD5DE2756}"/>
              </a:ext>
            </a:extLst>
          </p:cNvPr>
          <p:cNvSpPr/>
          <p:nvPr/>
        </p:nvSpPr>
        <p:spPr>
          <a:xfrm flipH="1">
            <a:off x="7885715" y="1708975"/>
            <a:ext cx="19853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114 more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276328-758E-435B-9A38-0318D5870316}"/>
              </a:ext>
            </a:extLst>
          </p:cNvPr>
          <p:cNvSpPr/>
          <p:nvPr/>
        </p:nvSpPr>
        <p:spPr>
          <a:xfrm>
            <a:off x="3066428" y="1084796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211D63-6FCD-4E21-B1C2-569AAE9DFAE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41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8591451-69B9-4DA8-B0E1-40DEB33D72EE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85E7F9D-5753-41C9-9C79-EB70BD3872C7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167BD23-DE6C-450A-930A-26B633D2776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9217C3F-379F-4FBC-9AF8-A47183D19644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FB7B1A7-A2F8-4223-AB0E-402C33E2650C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4E0DDBB-7468-413D-87C9-F03F957B7FDB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A32DA36-7CF5-4721-9258-E69FDD8BE869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5C8CA4B-989A-45DA-AECC-052ACC36101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EF6ACFD-F3AA-4EC0-9C42-A5F48A6C4730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1BB2C9D-55FB-4857-872F-4FC1BB205EED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D79F610-C2AA-47D6-8082-6B62C6222CBC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48808B7-9BC0-476B-A88F-0C8B529558BE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3B0017E-CAEB-4D7C-AA0E-EACF324840E9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9BFDE67-53E9-4F36-AB74-50BC669A721B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847668B-1D6A-4468-8D77-C7054DD34DAC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84BC97B-FE36-4CC9-A2D5-EA154BA8DD3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3159887-4EB3-4BDB-866A-783CEDE75869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A8AF531-36D3-4CBE-99B6-229725D9067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2F5F87B-4126-4BA8-8CF8-4BC7A36FE90B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431A3C2-4F11-4843-B4DB-2258675B40EA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4F5E69F-84B8-4997-952E-B2060F13E773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002713A-ADE4-4FB7-9457-C68E9065A712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43766A0-C33D-4210-9205-C17833163767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725778D-FE21-4F7C-85FF-B8A9DB6FE74C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6D19074-BA66-4F15-AD65-EFCF279EBB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09BA816-9E28-4E0A-BEB9-2B5313AD942F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BB741DE-1357-48E2-8151-18A680704948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CB75A5C-B99A-4D2F-B5CC-EEF15FDED3A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22DC8EB-6652-4FFE-99E2-2EA1C898E8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DABA1E1-245B-4D23-BFDA-2FFF73BC18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E346976-554F-409D-B58C-B0A331B417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F2783E1-F6CC-4D5E-8D85-B77E1B28F0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A02ADF0-79F1-41E7-B8EE-E3F0CEED9F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9F1AE97-3E7D-4993-BD9F-50D20BB051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C7EE4F8-F2ED-45B8-A458-ECD7ECD2F4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5429D2F-EEE1-4491-A8E9-3C877B06B0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D8ADCC0-07DE-4423-AB2F-1061DC5193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4CC273B-E2C9-4FFD-81F2-18A0FE8151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FB0F321-D031-42AE-A180-91E81DE4A9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C327CD2-BE48-47F3-8992-F678220297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0BE54B5-353C-4BE6-A530-A237F8FE7F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DCFB077-6E86-4582-BEBA-89C7132573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4CC0B52-46E6-42A2-8A61-938084B333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F25E054-8A29-4FBF-A765-EE39543038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7993478" cy="45243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order.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</p:txBody>
      </p:sp>
      <p:pic>
        <p:nvPicPr>
          <p:cNvPr id="159746" name="Picture 2">
            <a:extLst>
              <a:ext uri="{FF2B5EF4-FFF2-40B4-BE49-F238E27FC236}">
                <a16:creationId xmlns:a16="http://schemas.microsoft.com/office/drawing/2014/main" id="{F49FC213-714F-4A40-B532-D16FA6D93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51" y="944850"/>
            <a:ext cx="7327843" cy="322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56581E67-CD3F-4557-A0AD-B23BBD2BF9BD}"/>
              </a:ext>
            </a:extLst>
          </p:cNvPr>
          <p:cNvSpPr/>
          <p:nvPr/>
        </p:nvSpPr>
        <p:spPr>
          <a:xfrm>
            <a:off x="9374530" y="851019"/>
            <a:ext cx="113791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6 4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561DD9B-FEEF-45F4-B886-CA01ACE5D3C2}"/>
              </a:ext>
            </a:extLst>
          </p:cNvPr>
          <p:cNvSpPr/>
          <p:nvPr/>
        </p:nvSpPr>
        <p:spPr>
          <a:xfrm>
            <a:off x="9388783" y="1316457"/>
            <a:ext cx="113791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4 6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6C4D62F-AE66-4CA2-9127-CE08E0E8F67C}"/>
              </a:ext>
            </a:extLst>
          </p:cNvPr>
          <p:cNvSpPr/>
          <p:nvPr/>
        </p:nvSpPr>
        <p:spPr>
          <a:xfrm>
            <a:off x="8923059" y="1762847"/>
            <a:ext cx="16801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1 0 6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B68D5F9-717D-441B-B3DA-366CA6D1CE69}"/>
              </a:ext>
            </a:extLst>
          </p:cNvPr>
          <p:cNvSpPr/>
          <p:nvPr/>
        </p:nvSpPr>
        <p:spPr>
          <a:xfrm>
            <a:off x="9374530" y="2213997"/>
            <a:ext cx="16801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8773B55-24CF-47AE-82B9-12C733856368}"/>
              </a:ext>
            </a:extLst>
          </p:cNvPr>
          <p:cNvSpPr/>
          <p:nvPr/>
        </p:nvSpPr>
        <p:spPr>
          <a:xfrm>
            <a:off x="9383125" y="2655657"/>
            <a:ext cx="16801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4 0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0135009-60AF-41E1-8CEE-86B19DE0BD91}"/>
              </a:ext>
            </a:extLst>
          </p:cNvPr>
          <p:cNvSpPr/>
          <p:nvPr/>
        </p:nvSpPr>
        <p:spPr>
          <a:xfrm>
            <a:off x="6730234" y="2715282"/>
            <a:ext cx="115918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106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9165939-7454-4960-A570-63B7CCE36F54}"/>
              </a:ext>
            </a:extLst>
          </p:cNvPr>
          <p:cNvSpPr/>
          <p:nvPr/>
        </p:nvSpPr>
        <p:spPr>
          <a:xfrm>
            <a:off x="580916" y="2740873"/>
            <a:ext cx="115918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F5D183B-BF81-47B2-8E5E-DA2B4CE9AFD3}"/>
              </a:ext>
            </a:extLst>
          </p:cNvPr>
          <p:cNvSpPr/>
          <p:nvPr/>
        </p:nvSpPr>
        <p:spPr>
          <a:xfrm>
            <a:off x="2192578" y="2734745"/>
            <a:ext cx="115918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83A3331-B430-4E9D-80A5-FAE2029D6F7C}"/>
              </a:ext>
            </a:extLst>
          </p:cNvPr>
          <p:cNvSpPr/>
          <p:nvPr/>
        </p:nvSpPr>
        <p:spPr>
          <a:xfrm>
            <a:off x="3755702" y="2740873"/>
            <a:ext cx="115918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46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CD746CD-C1E7-493F-B787-4088938B1544}"/>
              </a:ext>
            </a:extLst>
          </p:cNvPr>
          <p:cNvSpPr/>
          <p:nvPr/>
        </p:nvSpPr>
        <p:spPr>
          <a:xfrm>
            <a:off x="5306117" y="2747218"/>
            <a:ext cx="115918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8D4C94-28F3-44E3-B915-D5E5D570E27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304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ABF25-8EB2-4360-9C38-3B768593B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Recognise place value in three-digit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7B122-3A3D-4A73-82CA-ED0F4FECE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008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Continue this sequence.</a:t>
            </a:r>
          </a:p>
        </p:txBody>
      </p:sp>
      <p:pic>
        <p:nvPicPr>
          <p:cNvPr id="138242" name="Picture 2">
            <a:extLst>
              <a:ext uri="{FF2B5EF4-FFF2-40B4-BE49-F238E27FC236}">
                <a16:creationId xmlns:a16="http://schemas.microsoft.com/office/drawing/2014/main" id="{B2FDA685-CDA6-4A87-82E3-1D4C4A00A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396" y="231819"/>
            <a:ext cx="5931485" cy="6430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07522C-60B0-4775-AFB3-BE82D3E5C92A}"/>
              </a:ext>
            </a:extLst>
          </p:cNvPr>
          <p:cNvSpPr txBox="1"/>
          <p:nvPr/>
        </p:nvSpPr>
        <p:spPr>
          <a:xfrm>
            <a:off x="8389405" y="4902769"/>
            <a:ext cx="12350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E840AA-9196-46C9-94B8-38C27F308CC4}"/>
              </a:ext>
            </a:extLst>
          </p:cNvPr>
          <p:cNvSpPr txBox="1"/>
          <p:nvPr/>
        </p:nvSpPr>
        <p:spPr>
          <a:xfrm>
            <a:off x="6387541" y="5664743"/>
            <a:ext cx="12350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899A7E-41DF-47DD-A1D4-3DE196F4C49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70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this number.</a:t>
            </a:r>
          </a:p>
          <a:p>
            <a:r>
              <a:rPr lang="en-US" sz="3200" dirty="0"/>
              <a:t> 2 6 1</a:t>
            </a:r>
          </a:p>
          <a:p>
            <a:r>
              <a:rPr lang="en-US" sz="3200" b="1" dirty="0"/>
              <a:t>Write the digit that is in the hundreds place.</a:t>
            </a:r>
          </a:p>
          <a:p>
            <a:r>
              <a:rPr lang="en-US" sz="3200" b="1" dirty="0"/>
              <a:t>  </a:t>
            </a:r>
          </a:p>
          <a:p>
            <a:r>
              <a:rPr lang="en-US" sz="3200" b="1" dirty="0"/>
              <a:t>Write the digit that is in the tens place.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3AF7B2-65E0-4572-9EF5-A0A179645095}"/>
              </a:ext>
            </a:extLst>
          </p:cNvPr>
          <p:cNvSpPr/>
          <p:nvPr/>
        </p:nvSpPr>
        <p:spPr>
          <a:xfrm>
            <a:off x="7586056" y="1011801"/>
            <a:ext cx="87282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4CEF28-48CB-4E0D-80FC-A2B05E270FB5}"/>
              </a:ext>
            </a:extLst>
          </p:cNvPr>
          <p:cNvSpPr/>
          <p:nvPr/>
        </p:nvSpPr>
        <p:spPr>
          <a:xfrm>
            <a:off x="6656959" y="2014288"/>
            <a:ext cx="87282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0DFFF9-8F84-4765-BDBF-4E2BC095C10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21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tube holds 10 biscuits.</a:t>
            </a:r>
          </a:p>
          <a:p>
            <a:r>
              <a:rPr lang="en-US" sz="3200" b="1" dirty="0"/>
              <a:t>A box holds 100 biscuits.</a:t>
            </a:r>
          </a:p>
          <a:p>
            <a:r>
              <a:rPr lang="en-US" sz="3200" b="1" dirty="0"/>
              <a:t>This picture shows 124 biscuits.</a:t>
            </a:r>
          </a:p>
        </p:txBody>
      </p:sp>
      <p:pic>
        <p:nvPicPr>
          <p:cNvPr id="50178" name="Picture 2">
            <a:extLst>
              <a:ext uri="{FF2B5EF4-FFF2-40B4-BE49-F238E27FC236}">
                <a16:creationId xmlns:a16="http://schemas.microsoft.com/office/drawing/2014/main" id="{242F5E75-8B1A-4883-AB2C-4C19FB922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3" y="1619660"/>
            <a:ext cx="3811588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EA0242-CAEA-4789-B923-781D7218F34B}"/>
              </a:ext>
            </a:extLst>
          </p:cNvPr>
          <p:cNvSpPr/>
          <p:nvPr/>
        </p:nvSpPr>
        <p:spPr>
          <a:xfrm>
            <a:off x="56122" y="3587048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biscuits are there in this picture?</a:t>
            </a:r>
          </a:p>
        </p:txBody>
      </p:sp>
      <p:pic>
        <p:nvPicPr>
          <p:cNvPr id="50179" name="Picture 3">
            <a:extLst>
              <a:ext uri="{FF2B5EF4-FFF2-40B4-BE49-F238E27FC236}">
                <a16:creationId xmlns:a16="http://schemas.microsoft.com/office/drawing/2014/main" id="{135F068D-5B23-4883-A6C0-95663EC09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46" y="4375241"/>
            <a:ext cx="3857625" cy="126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DDBD67-9397-42F3-9EC3-D285BAF3B157}"/>
              </a:ext>
            </a:extLst>
          </p:cNvPr>
          <p:cNvSpPr/>
          <p:nvPr/>
        </p:nvSpPr>
        <p:spPr>
          <a:xfrm>
            <a:off x="554183" y="2244135"/>
            <a:ext cx="16801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C53C12-8B9C-44CF-B46B-E5FC66733DA3}"/>
              </a:ext>
            </a:extLst>
          </p:cNvPr>
          <p:cNvSpPr/>
          <p:nvPr/>
        </p:nvSpPr>
        <p:spPr>
          <a:xfrm>
            <a:off x="2135121" y="2077152"/>
            <a:ext cx="11936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9F4E19-4D36-40D3-A0F4-DD82692B6C0B}"/>
              </a:ext>
            </a:extLst>
          </p:cNvPr>
          <p:cNvSpPr/>
          <p:nvPr/>
        </p:nvSpPr>
        <p:spPr>
          <a:xfrm>
            <a:off x="3557813" y="2422702"/>
            <a:ext cx="11936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9A1086-C80F-4210-8FA1-CCDD416E64C4}"/>
              </a:ext>
            </a:extLst>
          </p:cNvPr>
          <p:cNvSpPr/>
          <p:nvPr/>
        </p:nvSpPr>
        <p:spPr>
          <a:xfrm>
            <a:off x="4909714" y="2162691"/>
            <a:ext cx="169111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124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36D26E-21C1-4489-A4D0-82CECC21AA70}"/>
              </a:ext>
            </a:extLst>
          </p:cNvPr>
          <p:cNvSpPr/>
          <p:nvPr/>
        </p:nvSpPr>
        <p:spPr>
          <a:xfrm>
            <a:off x="1051806" y="4858969"/>
            <a:ext cx="16801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37742D-4E6A-4189-B862-007E13FF336D}"/>
              </a:ext>
            </a:extLst>
          </p:cNvPr>
          <p:cNvSpPr/>
          <p:nvPr/>
        </p:nvSpPr>
        <p:spPr>
          <a:xfrm>
            <a:off x="3404039" y="4773241"/>
            <a:ext cx="11936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A368D3-14CF-4959-9F1F-61C878AB537C}"/>
              </a:ext>
            </a:extLst>
          </p:cNvPr>
          <p:cNvSpPr/>
          <p:nvPr/>
        </p:nvSpPr>
        <p:spPr>
          <a:xfrm>
            <a:off x="4909431" y="4716811"/>
            <a:ext cx="169111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206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778D13-084F-47EB-9576-D08184BEA67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 table.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ADF6C5-6B49-439A-96F2-BF10C2791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5" y="634775"/>
            <a:ext cx="5743575" cy="58959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58BCDED-79F9-4C9A-9269-7BDA5584FAE4}"/>
              </a:ext>
            </a:extLst>
          </p:cNvPr>
          <p:cNvSpPr/>
          <p:nvPr/>
        </p:nvSpPr>
        <p:spPr>
          <a:xfrm>
            <a:off x="3224212" y="3361696"/>
            <a:ext cx="29964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Two hundred and sixty-nine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E249C2-B6EE-46B3-B0AD-ECD7BE817447}"/>
              </a:ext>
            </a:extLst>
          </p:cNvPr>
          <p:cNvSpPr/>
          <p:nvPr/>
        </p:nvSpPr>
        <p:spPr>
          <a:xfrm>
            <a:off x="1116482" y="5404602"/>
            <a:ext cx="113791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504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0D3B82-9591-4E69-9621-9A0B0A78EA7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00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table showing the number of children at five schools.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0ED47C-FE15-4A35-A8A8-074897EFA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050" y="735371"/>
            <a:ext cx="5930430" cy="401693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9FDDCFE-75CF-417E-BE9D-B0C0928FB6B6}"/>
              </a:ext>
            </a:extLst>
          </p:cNvPr>
          <p:cNvSpPr/>
          <p:nvPr/>
        </p:nvSpPr>
        <p:spPr>
          <a:xfrm>
            <a:off x="6455971" y="735371"/>
            <a:ext cx="53342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Tick the school with the most children.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CBC98A-60AA-41CD-81C3-B638777D0262}"/>
              </a:ext>
            </a:extLst>
          </p:cNvPr>
          <p:cNvSpPr/>
          <p:nvPr/>
        </p:nvSpPr>
        <p:spPr>
          <a:xfrm>
            <a:off x="1085228" y="2721114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2FE0E8-BCA7-439C-A266-D4C75F974BB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1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4A4EC16-02FD-4A75-8BF9-02C0C207DBBD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9507D1B-BB7F-4891-9739-EFA0AF092ED5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2981438-632E-49EA-8334-9B466D4769A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3D1D3D5-0B6E-442D-BF95-EE19056A81C6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5D93C56-271E-4238-9DCF-D3EF9056BAC5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F83C1B8-F7F5-4176-9BF7-57DB6CA23892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65B6643-F6AD-4BA7-9D26-6A7435D2B0D9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C798F0-3375-4048-A55D-4A5444E030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2549DF6-DA99-43F6-989D-934C30F12C94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2392CD9-E686-4CB1-88AC-BD5BB2E29F7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FB1EE49-D08D-4DFA-99A2-B36090997FE0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6C2F86A-5195-467F-94CF-1E3CEEF534A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1F07D7C-DC43-4832-8341-6CBFC94BB62F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1848644-C660-4381-9AEC-519E558C546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C6B0004-E4FE-4861-B1BF-43F2BC87B6BE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F8BFB7C-83DD-495A-BF6F-182181B2A01F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4BEF0F6-3105-47A6-AC39-FFC191854C20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B2E0428-1722-48C7-9BBC-7BFC368D1224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FF7D43A-3F9B-4967-BE4F-4BA2E42839D4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964B449-9DF3-485E-BACA-ACFAE0AF6D57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8FB9867-51F6-442E-8A69-134273092D05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79BBB0-FEFC-4C28-91D1-CF4AA5AF72B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8EC4908-884D-402F-88AF-83B8D77E695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84447B9-4CAE-4A7D-BAE6-4B8ABD104EDC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8612A0D-EC07-45A3-BE8A-92391E1EBACA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9399391-381B-40E4-BAD0-C7EB1E6A8FD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ACB14A3-805F-4D9B-8B88-B490D811C1C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C66FB7C-CAA8-4777-BD9A-AAA12CCD9BC0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E0EFD09-AA75-42C4-83F7-377A0F469D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5D810D5-B441-4A17-9674-D041B2C557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AA93F71-F228-4664-BCBA-2E36F46BD1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9BCE7F-2968-4A72-B6CD-7E92735B6A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64A8F88-9382-41E9-917A-1C8353284B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3D8570F-BA12-413C-B6D6-80D4A06720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CFE4645-BEBE-4F69-99CA-EC2CF09079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D040447-E690-4EC7-8EBA-8FCDE082B8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3A82ED6-D6C0-40FD-B086-9006C2E1EF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DF41D48-0F13-4987-AA34-1FEA3F7B64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23B4E3D-B35A-473F-BDD7-DEBE1DB4F2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53145F8-5DBA-4158-998F-90AC05CBA5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CFE9760-26F1-44C1-8EB0-12652434B9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7316D97-EBB2-4855-B827-CA0E05DB51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7D7D489-5EC0-4939-9B06-78D997A09C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E85CE53-676F-4A9C-9E49-F471EAE548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2" y="50000"/>
            <a:ext cx="12067637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order. </a:t>
            </a:r>
          </a:p>
          <a:p>
            <a:r>
              <a:rPr lang="en-US" sz="3200" dirty="0"/>
              <a:t>       108          91          121          89          98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4FC322-4554-4B11-B7E8-AD8514A0C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627" y="4669236"/>
            <a:ext cx="8990302" cy="1648104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FF4DE3E-8BFD-43ED-81FD-B045D48122CC}"/>
              </a:ext>
            </a:extLst>
          </p:cNvPr>
          <p:cNvSpPr txBox="1"/>
          <p:nvPr/>
        </p:nvSpPr>
        <p:spPr>
          <a:xfrm>
            <a:off x="2234072" y="1752395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1 0 8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FF18B0F-FA46-453A-8D8E-2999E230A845}"/>
              </a:ext>
            </a:extLst>
          </p:cNvPr>
          <p:cNvSpPr txBox="1"/>
          <p:nvPr/>
        </p:nvSpPr>
        <p:spPr>
          <a:xfrm>
            <a:off x="2684560" y="2197386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7253DE7-C249-4F8A-B326-E043FEDC41A9}"/>
              </a:ext>
            </a:extLst>
          </p:cNvPr>
          <p:cNvSpPr txBox="1"/>
          <p:nvPr/>
        </p:nvSpPr>
        <p:spPr>
          <a:xfrm>
            <a:off x="2234374" y="2642377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1 2 1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D1959DA-794B-4AB5-A1E8-B21A87A17370}"/>
              </a:ext>
            </a:extLst>
          </p:cNvPr>
          <p:cNvSpPr txBox="1"/>
          <p:nvPr/>
        </p:nvSpPr>
        <p:spPr>
          <a:xfrm>
            <a:off x="2684559" y="3087368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ACB6BA2-145B-460A-86B7-B4A064E1FB8D}"/>
              </a:ext>
            </a:extLst>
          </p:cNvPr>
          <p:cNvSpPr txBox="1"/>
          <p:nvPr/>
        </p:nvSpPr>
        <p:spPr>
          <a:xfrm>
            <a:off x="2698207" y="3530852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9 8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1247EDC-50A6-413E-B9ED-2C8C9245B93A}"/>
              </a:ext>
            </a:extLst>
          </p:cNvPr>
          <p:cNvSpPr txBox="1"/>
          <p:nvPr/>
        </p:nvSpPr>
        <p:spPr>
          <a:xfrm>
            <a:off x="1758397" y="5001478"/>
            <a:ext cx="10448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89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64DA476-B0FF-4520-9A0D-4FAD9EB2AB8D}"/>
              </a:ext>
            </a:extLst>
          </p:cNvPr>
          <p:cNvSpPr txBox="1"/>
          <p:nvPr/>
        </p:nvSpPr>
        <p:spPr>
          <a:xfrm>
            <a:off x="3580194" y="5000686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E92D1B4-B7F9-433A-8F61-811D38E06B31}"/>
              </a:ext>
            </a:extLst>
          </p:cNvPr>
          <p:cNvSpPr txBox="1"/>
          <p:nvPr/>
        </p:nvSpPr>
        <p:spPr>
          <a:xfrm>
            <a:off x="5410371" y="5007112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32DC8ED-D187-45B3-B06D-5809CF1A8504}"/>
              </a:ext>
            </a:extLst>
          </p:cNvPr>
          <p:cNvSpPr txBox="1"/>
          <p:nvPr/>
        </p:nvSpPr>
        <p:spPr>
          <a:xfrm>
            <a:off x="7108340" y="5015067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108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7E469DF-B138-4B79-9684-D4CCF94D1EF7}"/>
              </a:ext>
            </a:extLst>
          </p:cNvPr>
          <p:cNvSpPr txBox="1"/>
          <p:nvPr/>
        </p:nvSpPr>
        <p:spPr>
          <a:xfrm>
            <a:off x="8937630" y="5018479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121</a:t>
            </a:r>
          </a:p>
        </p:txBody>
      </p:sp>
    </p:spTree>
    <p:extLst>
      <p:ext uri="{BB962C8B-B14F-4D97-AF65-F5344CB8AC3E}">
        <p14:creationId xmlns:p14="http://schemas.microsoft.com/office/powerpoint/2010/main" val="312076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A62B4FB-39EE-46A8-A6AC-D8E65A2040D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090A213-7586-4D85-A532-167FDEC237D2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E324958-2961-45C6-86A3-160B5F0BBCC9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0625C0C-7AFA-420F-9F99-065AF2FB4D58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D2325AC-1B6B-461E-AF56-596C734C8C6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69F703C-F324-4922-8AAF-3B05117675E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C5C8593-183E-4964-B6C8-753C22786A5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AED8614-ACDA-4911-A4E1-0D966BEA2A9B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68943B3-3371-4288-85BF-CA4D88C5633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AC6A149-9B3D-489B-BED7-3A417FE37EF5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1749B43-3CC4-487A-BABD-B378ED3D8C4E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F638BD8-F8DC-47BA-9AD1-6D39AB23A13E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48F79C8-B341-47C9-A11E-B5C5E96AFB06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A03F81B-08BD-4722-AE12-F4D1A607BB32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0B01D10-D300-42DA-9416-13BE4AF3368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0B95345-669D-4546-B7E3-7759A3F1E8CB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AB68905-DF01-4D29-8320-403FA996CB26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3E7DE94-D3DA-4E0D-A6E3-71F2B3AA0C7A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A938605-7859-4407-A647-4A114291747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8882147-7031-4E49-906D-0F79C5C59365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5647CBC-B129-4C34-876C-AC3374554AEE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1F536DD-302B-4EF9-AC86-23C14331DD9D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F812D96-4684-4D6D-8125-83F75161E815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01777AB-5622-4FED-BC10-407E5C8CA787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8B685DF-7528-47B9-AECA-5493754FD012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F81DC96-7ABB-4D3F-BF57-EACA2B5A119D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E053C0A-8950-47EF-A272-F3D974F23678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247F805-BE8C-47A9-8BB5-AC1F81A91C81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CD55F18-027A-4309-831A-30AA53F853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5D153AC-2F21-48FD-9343-9819DF147D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F55C5DD-6E2C-4157-9800-1EB3DE1366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C25B52D-0F62-4914-BFCD-BB61AA9696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43A4245-68B9-470B-AE5D-4B5928D108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3438FCA-F5EB-4559-86E3-6039790C62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C7CC133-7D24-4585-B0A3-111324D201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A9909DD-6790-411C-8715-4D8D0DAC5E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AB8A5AD-1627-40CD-937E-56356A51D8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6DA957C-FCBF-4A35-8C6C-51FA5B7EA0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1F7952D-C092-4240-8C04-1B1993D678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66559FF-F88A-4852-BFEF-818513A793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831B459-CE5B-4F17-A192-BAB347904C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265D08E-4E9F-4523-8EC4-9B1101664E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6C55774-52D4-4908-894E-5C4DD9F79F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2797FCC-485B-4E0B-BC74-ED32012DA7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2" y="50000"/>
            <a:ext cx="12079317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order. 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D94D3B-8A62-47E7-8696-C869FE255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03" y="512088"/>
            <a:ext cx="10417913" cy="16767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378C7D-9115-4A93-8A90-E3DEFD339C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323" y="4630506"/>
            <a:ext cx="9556554" cy="2050421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6A6B8DF-4017-4C49-B8A8-FB90AD951767}"/>
              </a:ext>
            </a:extLst>
          </p:cNvPr>
          <p:cNvSpPr txBox="1"/>
          <p:nvPr/>
        </p:nvSpPr>
        <p:spPr>
          <a:xfrm>
            <a:off x="2670074" y="2203022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1 6 4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DC56C00-A95B-4D9D-81C4-2FA561A0F9F7}"/>
              </a:ext>
            </a:extLst>
          </p:cNvPr>
          <p:cNvSpPr txBox="1"/>
          <p:nvPr/>
        </p:nvSpPr>
        <p:spPr>
          <a:xfrm>
            <a:off x="2670074" y="2648013"/>
            <a:ext cx="23028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1 4 6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87A462A-3099-4890-B2F9-010C5F50481D}"/>
              </a:ext>
            </a:extLst>
          </p:cNvPr>
          <p:cNvSpPr txBox="1"/>
          <p:nvPr/>
        </p:nvSpPr>
        <p:spPr>
          <a:xfrm>
            <a:off x="2670376" y="3093004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208128C-0DD4-4AC5-A3E3-78895D790B6C}"/>
              </a:ext>
            </a:extLst>
          </p:cNvPr>
          <p:cNvSpPr txBox="1"/>
          <p:nvPr/>
        </p:nvSpPr>
        <p:spPr>
          <a:xfrm>
            <a:off x="2682015" y="3537995"/>
            <a:ext cx="2290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1 6 0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E84CA88-15C3-408D-ABDB-7D78AE757460}"/>
              </a:ext>
            </a:extLst>
          </p:cNvPr>
          <p:cNvSpPr txBox="1"/>
          <p:nvPr/>
        </p:nvSpPr>
        <p:spPr>
          <a:xfrm>
            <a:off x="2682015" y="3981479"/>
            <a:ext cx="23045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1 4 0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1C4285B-B166-49AE-8046-B15A5AD7AC20}"/>
              </a:ext>
            </a:extLst>
          </p:cNvPr>
          <p:cNvSpPr txBox="1"/>
          <p:nvPr/>
        </p:nvSpPr>
        <p:spPr>
          <a:xfrm>
            <a:off x="1402745" y="5077559"/>
            <a:ext cx="12617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87C4631-6498-426B-9343-4099557FEF03}"/>
              </a:ext>
            </a:extLst>
          </p:cNvPr>
          <p:cNvSpPr txBox="1"/>
          <p:nvPr/>
        </p:nvSpPr>
        <p:spPr>
          <a:xfrm>
            <a:off x="3325384" y="5076906"/>
            <a:ext cx="23045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140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CC570A2-58E2-427F-9C71-90893E9EBB2F}"/>
              </a:ext>
            </a:extLst>
          </p:cNvPr>
          <p:cNvSpPr txBox="1"/>
          <p:nvPr/>
        </p:nvSpPr>
        <p:spPr>
          <a:xfrm>
            <a:off x="5344195" y="5080604"/>
            <a:ext cx="23028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146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FC82636-D0F9-44B1-A47B-E67D9366B8D4}"/>
              </a:ext>
            </a:extLst>
          </p:cNvPr>
          <p:cNvSpPr txBox="1"/>
          <p:nvPr/>
        </p:nvSpPr>
        <p:spPr>
          <a:xfrm>
            <a:off x="7324006" y="5074811"/>
            <a:ext cx="2290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4275A6C-0F1F-4C59-8D87-89EC90EB1EB8}"/>
              </a:ext>
            </a:extLst>
          </p:cNvPr>
          <p:cNvSpPr txBox="1"/>
          <p:nvPr/>
        </p:nvSpPr>
        <p:spPr>
          <a:xfrm>
            <a:off x="9320689" y="5069018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164</a:t>
            </a:r>
          </a:p>
        </p:txBody>
      </p:sp>
    </p:spTree>
    <p:extLst>
      <p:ext uri="{BB962C8B-B14F-4D97-AF65-F5344CB8AC3E}">
        <p14:creationId xmlns:p14="http://schemas.microsoft.com/office/powerpoint/2010/main" val="26683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4C59191-5862-4470-8EEE-965B0DF1BE22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B206BC0-B3FF-49DD-960C-3A35B9DC006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C3E5203-5495-4A41-91C6-28F9C6428941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A9DD30A-CE14-4BD8-B388-13F95180841E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11D2F14-F3B2-49B2-B9B6-6803F363A0B5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82D23A-2F97-4E13-86FE-6E3EBD5A0735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7D5CDD6-FECE-431C-AF6B-330E35121AE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5923CFF-770D-4CD0-9215-7912DEB26AC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0045197-41AD-45E8-81C2-02D243D4E076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D73F8AA-CCFB-49A1-A3E2-D827B3AB6B25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F83B90F-0B42-4A0F-9465-55794F20DE4C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C7FDC07-A5A5-44F5-BB0A-644BB7F167DE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55AC6A1-18AB-4C92-83E5-49D706C890B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649141E-873B-4658-A83E-A626EED94E58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94DC1EC-ED7F-4573-A4E1-632CCEC43F21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494ABF0-399F-4A60-830D-6748CE5AAD8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417701D-ECE6-4389-86C5-E703E193AB2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D7C6E9D-517B-4736-B0CE-8F7E36AE465D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6E3C014-2B82-40D1-873D-A6FD36468B5A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E0E47DE-ACDC-4EE0-B29C-39968182B4AD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36C9B9F-2D1E-45C9-90AC-12A470640558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E15D92F-594D-4ED2-82F3-3DC1C21D380C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9DB9FDE-4819-42B3-BC1F-99E98D084672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1F918A-08E8-48AB-990B-3E5B6ECD5890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36513B8-38D5-4CB0-BC51-A4835FD40004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8E95571-3267-417C-9736-E68D2ADCB441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8DF99D6-FCA5-4F81-87F5-407F606DDD53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EDD620E-6A8E-4915-8AA4-3AA19ED3E925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9B0DED5-897D-4850-B9A0-A19AEE8DAF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9F0922-F1D7-42D0-9BF3-58E247D367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7C6B4E2-8BAB-41B9-96C4-B4F1BCB1EA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74FC812-0122-401F-A3C0-D20A9F83D6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567973D-6E7A-4A6E-B33E-61EF5C19C0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D1B75E4-6F55-403B-9040-12902D9627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B9C6865-C7B4-4CF1-BFBF-5CD3F56190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2979E13-7256-4A7D-BF8A-8642B5B875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2B082F-F579-4ED8-9C79-187A02D5F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6B99553-FCC0-4156-9149-2F2C6DE559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26C40DC-8E5C-4D78-B17C-EDAB4E0CAE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CED7821-7AE9-46A2-9F80-E0C03FE202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330DF86-D521-468F-AD16-6E47063C11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85D21E4-AA22-4920-A74B-C66732D44B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E4F51FC-5D18-4FC6-AA3B-299C592722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EE19CEC-1FE2-462C-9853-1B9AD43CD5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2" y="50000"/>
            <a:ext cx="12067637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dirty="0"/>
              <a:t>          209          565          450          405          124</a:t>
            </a:r>
          </a:p>
          <a:p>
            <a:r>
              <a:rPr lang="en-US" sz="3200" b="1" dirty="0"/>
              <a:t>Write these numbers in order in the circles.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4F70DF-E323-4D8D-9CA7-C307D9352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319" y="4431278"/>
            <a:ext cx="9969645" cy="201272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AC5B8B6-680F-454B-BE69-729ECDC6A052}"/>
              </a:ext>
            </a:extLst>
          </p:cNvPr>
          <p:cNvSpPr txBox="1"/>
          <p:nvPr/>
        </p:nvSpPr>
        <p:spPr>
          <a:xfrm>
            <a:off x="2234072" y="1752395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2 0 9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87DFE9E-A007-4C30-933E-7E410B351EEB}"/>
              </a:ext>
            </a:extLst>
          </p:cNvPr>
          <p:cNvSpPr txBox="1"/>
          <p:nvPr/>
        </p:nvSpPr>
        <p:spPr>
          <a:xfrm>
            <a:off x="2234072" y="2197386"/>
            <a:ext cx="23028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5 6 5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F54A916-101C-4135-AE74-EB4EC4580925}"/>
              </a:ext>
            </a:extLst>
          </p:cNvPr>
          <p:cNvSpPr txBox="1"/>
          <p:nvPr/>
        </p:nvSpPr>
        <p:spPr>
          <a:xfrm>
            <a:off x="2234374" y="2642377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4 5 0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7274F3A-B6A0-45BE-B18A-38ED8F70055C}"/>
              </a:ext>
            </a:extLst>
          </p:cNvPr>
          <p:cNvSpPr txBox="1"/>
          <p:nvPr/>
        </p:nvSpPr>
        <p:spPr>
          <a:xfrm>
            <a:off x="2246013" y="3087368"/>
            <a:ext cx="2290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4 0 5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C242831-DDB6-462C-8605-9CE7AA4FA4A9}"/>
              </a:ext>
            </a:extLst>
          </p:cNvPr>
          <p:cNvSpPr txBox="1"/>
          <p:nvPr/>
        </p:nvSpPr>
        <p:spPr>
          <a:xfrm>
            <a:off x="2246013" y="3530852"/>
            <a:ext cx="23045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1 2 4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038E73B-FF06-43EC-B93C-98161DD22202}"/>
              </a:ext>
            </a:extLst>
          </p:cNvPr>
          <p:cNvSpPr txBox="1"/>
          <p:nvPr/>
        </p:nvSpPr>
        <p:spPr>
          <a:xfrm>
            <a:off x="1097133" y="4887657"/>
            <a:ext cx="14648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565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2D00C5C-5AC5-4B95-A901-BC3066417BB2}"/>
              </a:ext>
            </a:extLst>
          </p:cNvPr>
          <p:cNvSpPr txBox="1"/>
          <p:nvPr/>
        </p:nvSpPr>
        <p:spPr>
          <a:xfrm>
            <a:off x="3206439" y="4887657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450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D6F17CF-BA20-4103-82A0-29E4FEAC531B}"/>
              </a:ext>
            </a:extLst>
          </p:cNvPr>
          <p:cNvSpPr txBox="1"/>
          <p:nvPr/>
        </p:nvSpPr>
        <p:spPr>
          <a:xfrm>
            <a:off x="5320315" y="4892687"/>
            <a:ext cx="2290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2F79DE1-BD3A-4832-AF9A-E97AF0E380C1}"/>
              </a:ext>
            </a:extLst>
          </p:cNvPr>
          <p:cNvSpPr txBox="1"/>
          <p:nvPr/>
        </p:nvSpPr>
        <p:spPr>
          <a:xfrm>
            <a:off x="7453074" y="4894205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209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87EF7CA-FF1E-43A3-B8BA-ED5B503A45B2}"/>
              </a:ext>
            </a:extLst>
          </p:cNvPr>
          <p:cNvSpPr txBox="1"/>
          <p:nvPr/>
        </p:nvSpPr>
        <p:spPr>
          <a:xfrm>
            <a:off x="9539481" y="4894205"/>
            <a:ext cx="23045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124</a:t>
            </a:r>
          </a:p>
        </p:txBody>
      </p:sp>
    </p:spTree>
    <p:extLst>
      <p:ext uri="{BB962C8B-B14F-4D97-AF65-F5344CB8AC3E}">
        <p14:creationId xmlns:p14="http://schemas.microsoft.com/office/powerpoint/2010/main" val="104210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  <p:bldP spid="54" grpId="0"/>
      <p:bldP spid="56" grpId="0"/>
      <p:bldP spid="57" grpId="0"/>
      <p:bldP spid="58" grpId="0"/>
      <p:bldP spid="59" grpId="0"/>
      <p:bldP spid="6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6E1D8AF-16F2-4B33-B407-3B640D2E6E8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7A29499-1CEC-4D2E-9A90-F238C033DC2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201B5B5-0C02-453A-B220-577AD18B59CE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1BDBD7F-9F90-4B02-8F1B-46497809E63B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430B33A-398B-48E8-960C-E4AB55A82450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CCA27AB-47B9-4DE5-8C98-BDE55587AE8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8CAF351-4AB0-4CD0-94A9-08DDBD1199DC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5CC51BC-102D-41C3-B24E-37268710D5C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790AD70-1DCC-44EA-B591-4C0E8D273E6B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5C2B380-E38D-47CF-A298-00063DD1BF4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1E57297-1679-4E81-BCD4-9FF000DFB5DB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66EA46-ABFC-4A7A-A08D-8BF44BA20588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90C8EA8-CBE9-407E-8B82-700C2F701068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0154B4D-A7BF-42A9-99B1-7B0B12BC6D0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DD6539A-09CA-43DD-865A-B82D15BD62B7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3AEB319-04C4-4DEE-9E4C-D606F9C9F6C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9CF9217-03D7-4E11-8A0E-63A49807DEB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59D606C-C0C9-4CBE-866D-B7FEACFAB31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6A84C36-F228-47E4-8D15-6FEF6BAD4FBC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856F220-2828-4267-A39E-3571A48FBB2A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6528014-4EA1-4511-B0F0-E997A78F7E5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B67797F-B46C-442E-9E33-DE5987F22965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526F2E6-785B-4317-A701-73E1D4F4C4D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28A8020-16B8-4D53-9198-0B6036F76F1F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C9B1B11-A98B-4C41-B253-DE7CD50DF796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57C1D65-1F12-42E5-92A6-9AFB408C44CD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9B57C90-B13F-458D-9B95-F5E42CB70C53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F03E9F7-5B21-42F6-B087-4B12AD22EFA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B84D2FA-3041-4A32-8B6C-D06FC4DA32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EE336E8-0823-4A68-810E-22B1F4C47C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9DCD820-9E5F-44D6-9EA3-18C2890944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CF58C11-F7F6-409E-AFA4-8C7D56ED39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EA9A8A2-9A0F-4006-A6A6-FFB2BB91FA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CE37A37-6487-4AEC-A3ED-E667BF2182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99AAF12-A5FB-44EB-84F9-CFC63B4EA0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1B2BC5D-1B74-4F4A-83B5-0558B6AB0A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104E9F0-C0A2-4930-8B01-FA2CB4DEDB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BD39159-753D-4AAD-8561-EA395CE772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9F92CAA-138F-4427-9FCC-7392C87366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5A940C2-E426-4063-9C76-89E8854957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CCE45C7-484C-4396-9568-8208FBB257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220CB94-024A-4CD8-AEAC-8385DAADB4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8FE5F9A-5210-4CDF-82F7-F698BA506D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D072181-2017-406C-AB80-3E50EDEBB5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7547078" cy="25545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order of size.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</p:txBody>
      </p:sp>
      <p:pic>
        <p:nvPicPr>
          <p:cNvPr id="166914" name="Picture 2">
            <a:extLst>
              <a:ext uri="{FF2B5EF4-FFF2-40B4-BE49-F238E27FC236}">
                <a16:creationId xmlns:a16="http://schemas.microsoft.com/office/drawing/2014/main" id="{0C5E3ADF-6FDC-4EF6-A9CB-5E4D381D4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00" y="791960"/>
            <a:ext cx="6946215" cy="178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BF468ADC-97D9-4BF9-8C58-9878010B10BF}"/>
              </a:ext>
            </a:extLst>
          </p:cNvPr>
          <p:cNvSpPr txBox="1"/>
          <p:nvPr/>
        </p:nvSpPr>
        <p:spPr>
          <a:xfrm>
            <a:off x="2234459" y="2664234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4 5 6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6ADAA86-2F35-49CE-91FA-1A4CC11A0E29}"/>
              </a:ext>
            </a:extLst>
          </p:cNvPr>
          <p:cNvSpPr txBox="1"/>
          <p:nvPr/>
        </p:nvSpPr>
        <p:spPr>
          <a:xfrm>
            <a:off x="2234459" y="3109225"/>
            <a:ext cx="23028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2 9 9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B40BC4A-2CC3-43F0-AC8D-9B120DF566CF}"/>
              </a:ext>
            </a:extLst>
          </p:cNvPr>
          <p:cNvSpPr txBox="1"/>
          <p:nvPr/>
        </p:nvSpPr>
        <p:spPr>
          <a:xfrm>
            <a:off x="2234761" y="3554216"/>
            <a:ext cx="185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9 0 1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6E8F21E-1450-4DFA-A687-E6E83C9F3DA1}"/>
              </a:ext>
            </a:extLst>
          </p:cNvPr>
          <p:cNvSpPr txBox="1"/>
          <p:nvPr/>
        </p:nvSpPr>
        <p:spPr>
          <a:xfrm>
            <a:off x="2246400" y="3999207"/>
            <a:ext cx="2290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4 7 2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CC713C7-DF42-4D81-AD3D-3B523A38BFB3}"/>
              </a:ext>
            </a:extLst>
          </p:cNvPr>
          <p:cNvSpPr txBox="1"/>
          <p:nvPr/>
        </p:nvSpPr>
        <p:spPr>
          <a:xfrm>
            <a:off x="2246400" y="4442691"/>
            <a:ext cx="23045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5 7 5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9662B80-BD56-4C92-8854-B1996CC18909}"/>
              </a:ext>
            </a:extLst>
          </p:cNvPr>
          <p:cNvSpPr txBox="1"/>
          <p:nvPr/>
        </p:nvSpPr>
        <p:spPr>
          <a:xfrm>
            <a:off x="321322" y="1501541"/>
            <a:ext cx="12617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299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37BE0FB-3602-43E9-B364-0E69C009B7AB}"/>
              </a:ext>
            </a:extLst>
          </p:cNvPr>
          <p:cNvSpPr txBox="1"/>
          <p:nvPr/>
        </p:nvSpPr>
        <p:spPr>
          <a:xfrm>
            <a:off x="1826517" y="1500888"/>
            <a:ext cx="23045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456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5C4FC88-A7C0-430C-B1AE-3608CFE7E1D9}"/>
              </a:ext>
            </a:extLst>
          </p:cNvPr>
          <p:cNvSpPr txBox="1"/>
          <p:nvPr/>
        </p:nvSpPr>
        <p:spPr>
          <a:xfrm>
            <a:off x="3248981" y="1504586"/>
            <a:ext cx="23028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472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543AB55-42B4-44AC-B59B-64C96F21D043}"/>
              </a:ext>
            </a:extLst>
          </p:cNvPr>
          <p:cNvSpPr txBox="1"/>
          <p:nvPr/>
        </p:nvSpPr>
        <p:spPr>
          <a:xfrm>
            <a:off x="4751714" y="1498793"/>
            <a:ext cx="2290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575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C1011A8-59F8-4A17-995C-BB59F8888822}"/>
              </a:ext>
            </a:extLst>
          </p:cNvPr>
          <p:cNvSpPr txBox="1"/>
          <p:nvPr/>
        </p:nvSpPr>
        <p:spPr>
          <a:xfrm>
            <a:off x="6176318" y="1492680"/>
            <a:ext cx="2290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901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062C56-24F4-4543-8E38-86E2186EF5D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75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48140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Put different numbers in the circles so that all seven numbers are in order.</a:t>
            </a:r>
          </a:p>
        </p:txBody>
      </p:sp>
      <p:pic>
        <p:nvPicPr>
          <p:cNvPr id="126978" name="Picture 2">
            <a:extLst>
              <a:ext uri="{FF2B5EF4-FFF2-40B4-BE49-F238E27FC236}">
                <a16:creationId xmlns:a16="http://schemas.microsoft.com/office/drawing/2014/main" id="{F819C712-E3AA-49FA-B2DD-275367C92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501" y="194494"/>
            <a:ext cx="2366725" cy="6525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A7583D3-1755-4C27-890D-F535FCA90550}"/>
              </a:ext>
            </a:extLst>
          </p:cNvPr>
          <p:cNvSpPr/>
          <p:nvPr/>
        </p:nvSpPr>
        <p:spPr>
          <a:xfrm flipH="1">
            <a:off x="5286403" y="1140163"/>
            <a:ext cx="726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F29D82-CD16-4317-B134-1DC10296DE4A}"/>
              </a:ext>
            </a:extLst>
          </p:cNvPr>
          <p:cNvSpPr/>
          <p:nvPr/>
        </p:nvSpPr>
        <p:spPr>
          <a:xfrm flipH="1">
            <a:off x="5188670" y="3196246"/>
            <a:ext cx="10017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115A66-7AA3-4BA9-ABB6-B8C04F5F46FC}"/>
              </a:ext>
            </a:extLst>
          </p:cNvPr>
          <p:cNvSpPr/>
          <p:nvPr/>
        </p:nvSpPr>
        <p:spPr>
          <a:xfrm flipH="1">
            <a:off x="5191379" y="5252329"/>
            <a:ext cx="10017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308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0414AE-E735-42D9-9AAB-4CFEC85DE92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0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Join each number to the set of numbers that it belongs to.</a:t>
            </a:r>
          </a:p>
          <a:p>
            <a:r>
              <a:rPr lang="en-US" sz="3200" b="1" dirty="0"/>
              <a:t>One has been done for you.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652E10-8165-441D-8C6A-B66DC2F4E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44" y="1127218"/>
            <a:ext cx="4524556" cy="532144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C3F37C-DE1B-481F-8339-96567C80C140}"/>
              </a:ext>
            </a:extLst>
          </p:cNvPr>
          <p:cNvCxnSpPr>
            <a:cxnSpLocks/>
          </p:cNvCxnSpPr>
          <p:nvPr/>
        </p:nvCxnSpPr>
        <p:spPr>
          <a:xfrm flipH="1">
            <a:off x="859293" y="2554514"/>
            <a:ext cx="2290307" cy="3159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DDF09D-7C33-439E-AE07-43597843F463}"/>
              </a:ext>
            </a:extLst>
          </p:cNvPr>
          <p:cNvCxnSpPr>
            <a:cxnSpLocks/>
          </p:cNvCxnSpPr>
          <p:nvPr/>
        </p:nvCxnSpPr>
        <p:spPr>
          <a:xfrm flipH="1">
            <a:off x="859293" y="1582057"/>
            <a:ext cx="2290307" cy="22058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F493F7F-3753-4E19-828D-A6F5958C97E7}"/>
              </a:ext>
            </a:extLst>
          </p:cNvPr>
          <p:cNvCxnSpPr>
            <a:cxnSpLocks/>
          </p:cNvCxnSpPr>
          <p:nvPr/>
        </p:nvCxnSpPr>
        <p:spPr>
          <a:xfrm flipH="1" flipV="1">
            <a:off x="986971" y="4760397"/>
            <a:ext cx="2162629" cy="127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0F85D23-E9BF-443C-9659-AA76FE545420}"/>
              </a:ext>
            </a:extLst>
          </p:cNvPr>
          <p:cNvCxnSpPr>
            <a:cxnSpLocks/>
          </p:cNvCxnSpPr>
          <p:nvPr/>
        </p:nvCxnSpPr>
        <p:spPr>
          <a:xfrm flipH="1">
            <a:off x="859293" y="3429000"/>
            <a:ext cx="2290307" cy="207240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721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AAE904-5190-43DF-8311-A2795ACF9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986" y="1537233"/>
            <a:ext cx="6274150" cy="364329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DDDF4EF-4D40-4ED2-9252-6AF5F432DCB5}"/>
              </a:ext>
            </a:extLst>
          </p:cNvPr>
          <p:cNvSpPr/>
          <p:nvPr/>
        </p:nvSpPr>
        <p:spPr>
          <a:xfrm>
            <a:off x="56123" y="50000"/>
            <a:ext cx="11706410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This picture shows the masses of eight kittens.</a:t>
            </a:r>
          </a:p>
          <a:p>
            <a:r>
              <a:rPr lang="en-US" sz="3200" b="1" dirty="0"/>
              <a:t>The masses of the kittens are to be put in four groups. </a:t>
            </a:r>
          </a:p>
          <a:p>
            <a:r>
              <a:rPr lang="en-US" sz="3200" b="1" dirty="0"/>
              <a:t>Write the missing numbers in the table. One has been done for you.</a:t>
            </a:r>
            <a:endParaRPr lang="en-GB" sz="3200" b="1" dirty="0"/>
          </a:p>
          <a:p>
            <a:endParaRPr lang="en-GB" sz="32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DBAC2A-B91E-4997-A6F7-F46424DC48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463" y="1588299"/>
            <a:ext cx="5236627" cy="411603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DA25FC5-259D-46D2-8F47-DCDA553A57E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15AABE1-5AED-40E9-9877-041685DD5C06}"/>
              </a:ext>
            </a:extLst>
          </p:cNvPr>
          <p:cNvSpPr/>
          <p:nvPr/>
        </p:nvSpPr>
        <p:spPr>
          <a:xfrm>
            <a:off x="5257643" y="2708209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4B16E3D-E0ED-4A96-BCFA-F7372E3FF7C9}"/>
              </a:ext>
            </a:extLst>
          </p:cNvPr>
          <p:cNvSpPr/>
          <p:nvPr/>
        </p:nvSpPr>
        <p:spPr>
          <a:xfrm>
            <a:off x="460671" y="4759780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D28E55-6902-492A-ADDA-A7D4309D21A3}"/>
              </a:ext>
            </a:extLst>
          </p:cNvPr>
          <p:cNvSpPr txBox="1"/>
          <p:nvPr/>
        </p:nvSpPr>
        <p:spPr>
          <a:xfrm>
            <a:off x="10434508" y="261036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A80914-E34D-4B6E-88C1-36F9004C7FD0}"/>
              </a:ext>
            </a:extLst>
          </p:cNvPr>
          <p:cNvSpPr/>
          <p:nvPr/>
        </p:nvSpPr>
        <p:spPr>
          <a:xfrm>
            <a:off x="5407146" y="2562452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F315AF-C647-46C7-9B0E-E94D27597F7F}"/>
              </a:ext>
            </a:extLst>
          </p:cNvPr>
          <p:cNvSpPr/>
          <p:nvPr/>
        </p:nvSpPr>
        <p:spPr>
          <a:xfrm>
            <a:off x="624688" y="4608953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E797FF7-9CE5-48B7-B10B-AE0CA9666AE3}"/>
              </a:ext>
            </a:extLst>
          </p:cNvPr>
          <p:cNvSpPr/>
          <p:nvPr/>
        </p:nvSpPr>
        <p:spPr>
          <a:xfrm>
            <a:off x="376471" y="2708209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4A6718A-9B47-4F8E-A8D9-6F5C5A158612}"/>
              </a:ext>
            </a:extLst>
          </p:cNvPr>
          <p:cNvSpPr/>
          <p:nvPr/>
        </p:nvSpPr>
        <p:spPr>
          <a:xfrm>
            <a:off x="3625082" y="2708209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1619B84-E0B2-4250-AD7C-94DE49DC0C22}"/>
              </a:ext>
            </a:extLst>
          </p:cNvPr>
          <p:cNvSpPr/>
          <p:nvPr/>
        </p:nvSpPr>
        <p:spPr>
          <a:xfrm>
            <a:off x="5407146" y="4759780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C3A676-E4BA-46CB-A012-BE13A7EB694C}"/>
              </a:ext>
            </a:extLst>
          </p:cNvPr>
          <p:cNvSpPr txBox="1"/>
          <p:nvPr/>
        </p:nvSpPr>
        <p:spPr>
          <a:xfrm>
            <a:off x="10434508" y="336350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E5D3BD-D413-40A2-B700-1D4B88240095}"/>
              </a:ext>
            </a:extLst>
          </p:cNvPr>
          <p:cNvSpPr/>
          <p:nvPr/>
        </p:nvSpPr>
        <p:spPr>
          <a:xfrm>
            <a:off x="520843" y="2571896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1CB1A4-F606-403A-B1AA-E3AE02617541}"/>
              </a:ext>
            </a:extLst>
          </p:cNvPr>
          <p:cNvSpPr/>
          <p:nvPr/>
        </p:nvSpPr>
        <p:spPr>
          <a:xfrm>
            <a:off x="3789099" y="2576520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EEBDF1-3929-4ABC-8EDA-2F1625ADB306}"/>
              </a:ext>
            </a:extLst>
          </p:cNvPr>
          <p:cNvSpPr/>
          <p:nvPr/>
        </p:nvSpPr>
        <p:spPr>
          <a:xfrm>
            <a:off x="5598641" y="461795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83B35C4-973D-42ED-90A5-ED6CB5DDB595}"/>
              </a:ext>
            </a:extLst>
          </p:cNvPr>
          <p:cNvSpPr/>
          <p:nvPr/>
        </p:nvSpPr>
        <p:spPr>
          <a:xfrm>
            <a:off x="1926956" y="2698764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F41CD7D-592A-4FC8-B96B-656838E06DCC}"/>
              </a:ext>
            </a:extLst>
          </p:cNvPr>
          <p:cNvSpPr/>
          <p:nvPr/>
        </p:nvSpPr>
        <p:spPr>
          <a:xfrm>
            <a:off x="3778061" y="4759780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469809-B46B-489B-9C7E-F7CEC68AAE9F}"/>
              </a:ext>
            </a:extLst>
          </p:cNvPr>
          <p:cNvSpPr txBox="1"/>
          <p:nvPr/>
        </p:nvSpPr>
        <p:spPr>
          <a:xfrm>
            <a:off x="10434508" y="411495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D4F44A2-77B8-4CA7-B58D-35D5A533C9FD}"/>
              </a:ext>
            </a:extLst>
          </p:cNvPr>
          <p:cNvSpPr/>
          <p:nvPr/>
        </p:nvSpPr>
        <p:spPr>
          <a:xfrm>
            <a:off x="2110619" y="254749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D2582E2-ECE3-4461-98B1-E3B9C3D36351}"/>
              </a:ext>
            </a:extLst>
          </p:cNvPr>
          <p:cNvSpPr/>
          <p:nvPr/>
        </p:nvSpPr>
        <p:spPr>
          <a:xfrm>
            <a:off x="3945251" y="461795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42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 animBg="1"/>
      <p:bldP spid="21" grpId="0" animBg="1"/>
      <p:bldP spid="22" grpId="0"/>
      <p:bldP spid="23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all of these digits.</a:t>
            </a:r>
          </a:p>
        </p:txBody>
      </p:sp>
      <p:pic>
        <p:nvPicPr>
          <p:cNvPr id="114690" name="Picture 2">
            <a:extLst>
              <a:ext uri="{FF2B5EF4-FFF2-40B4-BE49-F238E27FC236}">
                <a16:creationId xmlns:a16="http://schemas.microsoft.com/office/drawing/2014/main" id="{404BD74D-5A25-4F36-9D44-8128D1EBA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99" y="634775"/>
            <a:ext cx="4781006" cy="82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25E2445-542F-490D-96DC-C68228BB52D9}"/>
              </a:ext>
            </a:extLst>
          </p:cNvPr>
          <p:cNvSpPr/>
          <p:nvPr/>
        </p:nvSpPr>
        <p:spPr>
          <a:xfrm>
            <a:off x="56121" y="1455313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lowest number.</a:t>
            </a:r>
          </a:p>
        </p:txBody>
      </p:sp>
      <p:pic>
        <p:nvPicPr>
          <p:cNvPr id="114691" name="Picture 3">
            <a:extLst>
              <a:ext uri="{FF2B5EF4-FFF2-40B4-BE49-F238E27FC236}">
                <a16:creationId xmlns:a16="http://schemas.microsoft.com/office/drawing/2014/main" id="{8C47500F-6CD0-47FC-8B8F-351A0320A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99" y="2448839"/>
            <a:ext cx="3781042" cy="82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D0544CD-C392-4261-94B7-1A188D130968}"/>
              </a:ext>
            </a:extLst>
          </p:cNvPr>
          <p:cNvSpPr/>
          <p:nvPr/>
        </p:nvSpPr>
        <p:spPr>
          <a:xfrm>
            <a:off x="834134" y="2543637"/>
            <a:ext cx="115918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52E608-29D2-441A-9D0C-F6F0F6C62E12}"/>
              </a:ext>
            </a:extLst>
          </p:cNvPr>
          <p:cNvSpPr/>
          <p:nvPr/>
        </p:nvSpPr>
        <p:spPr>
          <a:xfrm>
            <a:off x="2111950" y="2543637"/>
            <a:ext cx="115918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E1F5EB-B724-4F4C-B3F6-B4B1E6471FB4}"/>
              </a:ext>
            </a:extLst>
          </p:cNvPr>
          <p:cNvSpPr/>
          <p:nvPr/>
        </p:nvSpPr>
        <p:spPr>
          <a:xfrm>
            <a:off x="3315825" y="2543637"/>
            <a:ext cx="115918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46D90E-2118-45FB-94D6-ED5E29C7EEB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46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these digit cards.</a:t>
            </a:r>
          </a:p>
        </p:txBody>
      </p:sp>
      <p:pic>
        <p:nvPicPr>
          <p:cNvPr id="54274" name="Picture 2">
            <a:extLst>
              <a:ext uri="{FF2B5EF4-FFF2-40B4-BE49-F238E27FC236}">
                <a16:creationId xmlns:a16="http://schemas.microsoft.com/office/drawing/2014/main" id="{C27856A6-4A6E-43D3-9FC2-31B53D4A1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951" y="663172"/>
            <a:ext cx="2412507" cy="10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481CD2C-7398-4FF8-89BD-9947017BC6B3}"/>
              </a:ext>
            </a:extLst>
          </p:cNvPr>
          <p:cNvSpPr/>
          <p:nvPr/>
        </p:nvSpPr>
        <p:spPr>
          <a:xfrm>
            <a:off x="56121" y="1760743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 cards to make the largest 3-digit number possible.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EA9172-E70B-427A-B7A4-902963636AB4}"/>
              </a:ext>
            </a:extLst>
          </p:cNvPr>
          <p:cNvSpPr/>
          <p:nvPr/>
        </p:nvSpPr>
        <p:spPr>
          <a:xfrm>
            <a:off x="56120" y="3646444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 cards to make the smallest 3-digit number possible.</a:t>
            </a:r>
          </a:p>
        </p:txBody>
      </p:sp>
      <p:pic>
        <p:nvPicPr>
          <p:cNvPr id="54275" name="Picture 3">
            <a:extLst>
              <a:ext uri="{FF2B5EF4-FFF2-40B4-BE49-F238E27FC236}">
                <a16:creationId xmlns:a16="http://schemas.microsoft.com/office/drawing/2014/main" id="{92813919-DF05-4E91-9EB3-22AE66D26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480" y="2420857"/>
            <a:ext cx="2030099" cy="1039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0E7935E0-08B1-4986-BC4A-E28CABAB9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479" y="4417265"/>
            <a:ext cx="2030099" cy="1039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22E3392-4DD7-491C-9AC3-58131055F321}"/>
              </a:ext>
            </a:extLst>
          </p:cNvPr>
          <p:cNvSpPr/>
          <p:nvPr/>
        </p:nvSpPr>
        <p:spPr>
          <a:xfrm>
            <a:off x="1555345" y="2621336"/>
            <a:ext cx="6511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D9E2BA-10D5-4D10-BC40-695DCF00F9A9}"/>
              </a:ext>
            </a:extLst>
          </p:cNvPr>
          <p:cNvSpPr/>
          <p:nvPr/>
        </p:nvSpPr>
        <p:spPr>
          <a:xfrm>
            <a:off x="2206487" y="2621336"/>
            <a:ext cx="6511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FA95AD-83F1-4998-9A50-548D4D8AF3C5}"/>
              </a:ext>
            </a:extLst>
          </p:cNvPr>
          <p:cNvSpPr/>
          <p:nvPr/>
        </p:nvSpPr>
        <p:spPr>
          <a:xfrm>
            <a:off x="2854430" y="2618525"/>
            <a:ext cx="6511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410230-869E-4CAC-A8A6-BF097A2BA54C}"/>
              </a:ext>
            </a:extLst>
          </p:cNvPr>
          <p:cNvSpPr/>
          <p:nvPr/>
        </p:nvSpPr>
        <p:spPr>
          <a:xfrm>
            <a:off x="1555345" y="4642899"/>
            <a:ext cx="6511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A75A2A-E5E2-4077-AD2C-6C1DC1E8CCE6}"/>
              </a:ext>
            </a:extLst>
          </p:cNvPr>
          <p:cNvSpPr/>
          <p:nvPr/>
        </p:nvSpPr>
        <p:spPr>
          <a:xfrm>
            <a:off x="2206487" y="4642899"/>
            <a:ext cx="6511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0D5519-EDBE-4728-B968-4C54E546053D}"/>
              </a:ext>
            </a:extLst>
          </p:cNvPr>
          <p:cNvSpPr/>
          <p:nvPr/>
        </p:nvSpPr>
        <p:spPr>
          <a:xfrm>
            <a:off x="2854430" y="4640088"/>
            <a:ext cx="6511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D33986-25C8-405D-A742-6B65BDA5875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05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three digit cards.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1DA220-CD71-47A2-99E3-2F655D537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721" y="611187"/>
            <a:ext cx="5129213" cy="15931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1BAF35-DEAB-46BB-A60D-4CD1ED338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1323" y="2789079"/>
            <a:ext cx="3130007" cy="16430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2D8CB4-BCB0-4D41-9389-92DA3CDF6041}"/>
              </a:ext>
            </a:extLst>
          </p:cNvPr>
          <p:cNvSpPr/>
          <p:nvPr/>
        </p:nvSpPr>
        <p:spPr>
          <a:xfrm>
            <a:off x="56123" y="2204304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 cards to make the number nearest to 400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E2CB1B-D6EB-4E81-A346-01ECB2A1AFC6}"/>
              </a:ext>
            </a:extLst>
          </p:cNvPr>
          <p:cNvSpPr txBox="1"/>
          <p:nvPr/>
        </p:nvSpPr>
        <p:spPr>
          <a:xfrm>
            <a:off x="2224584" y="3267351"/>
            <a:ext cx="63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D0B4C9-D18C-43A5-9C8F-36927BBB22D1}"/>
              </a:ext>
            </a:extLst>
          </p:cNvPr>
          <p:cNvSpPr txBox="1"/>
          <p:nvPr/>
        </p:nvSpPr>
        <p:spPr>
          <a:xfrm>
            <a:off x="3249214" y="3269240"/>
            <a:ext cx="63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007ECE-FFDC-4C83-A169-A7592BB1B330}"/>
              </a:ext>
            </a:extLst>
          </p:cNvPr>
          <p:cNvSpPr txBox="1"/>
          <p:nvPr/>
        </p:nvSpPr>
        <p:spPr>
          <a:xfrm>
            <a:off x="4250691" y="3267351"/>
            <a:ext cx="63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3209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Katie has these digit cards. 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She makes different 2-digit numbers with them. </a:t>
            </a:r>
          </a:p>
          <a:p>
            <a:r>
              <a:rPr lang="en-US" sz="3200" b="1" dirty="0"/>
              <a:t>Write </a:t>
            </a:r>
            <a:r>
              <a:rPr lang="en-US" sz="3200" b="1" u="sng" dirty="0"/>
              <a:t>all</a:t>
            </a:r>
            <a:r>
              <a:rPr lang="en-US" sz="3200" b="1" dirty="0"/>
              <a:t> the 2-digit numbers Katie can make with them.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13E886-EE1B-498E-A83A-6783B193D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127" y="555682"/>
            <a:ext cx="1084998" cy="15234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9BE92F-CE65-4520-8DA2-DB3F2A222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5827" y="566925"/>
            <a:ext cx="1051267" cy="15122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7209D9-8663-46C0-8E40-3AA0CC64E5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3087" y="561303"/>
            <a:ext cx="1062511" cy="15234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39F2D9-5196-40B7-A85D-90C5652F9EEA}"/>
              </a:ext>
            </a:extLst>
          </p:cNvPr>
          <p:cNvSpPr txBox="1"/>
          <p:nvPr/>
        </p:nvSpPr>
        <p:spPr>
          <a:xfrm>
            <a:off x="950838" y="3296924"/>
            <a:ext cx="1422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4E9597-2F2B-43CB-BC0D-C3C178D5E3A5}"/>
              </a:ext>
            </a:extLst>
          </p:cNvPr>
          <p:cNvSpPr txBox="1"/>
          <p:nvPr/>
        </p:nvSpPr>
        <p:spPr>
          <a:xfrm>
            <a:off x="950838" y="3927866"/>
            <a:ext cx="1422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107E24-2B45-4360-AE1D-7696052D8495}"/>
              </a:ext>
            </a:extLst>
          </p:cNvPr>
          <p:cNvSpPr txBox="1"/>
          <p:nvPr/>
        </p:nvSpPr>
        <p:spPr>
          <a:xfrm>
            <a:off x="2292307" y="3296924"/>
            <a:ext cx="1422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A68CAA-3E6B-4B31-8451-CE46B03568C0}"/>
              </a:ext>
            </a:extLst>
          </p:cNvPr>
          <p:cNvSpPr txBox="1"/>
          <p:nvPr/>
        </p:nvSpPr>
        <p:spPr>
          <a:xfrm>
            <a:off x="2292307" y="3927866"/>
            <a:ext cx="1422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38F6DA-DD1C-4DCA-8BCA-E01BC7758149}"/>
              </a:ext>
            </a:extLst>
          </p:cNvPr>
          <p:cNvSpPr txBox="1"/>
          <p:nvPr/>
        </p:nvSpPr>
        <p:spPr>
          <a:xfrm>
            <a:off x="3633776" y="3296924"/>
            <a:ext cx="1422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2B70E8-0225-42E2-AE15-9EADFBEB18A3}"/>
              </a:ext>
            </a:extLst>
          </p:cNvPr>
          <p:cNvSpPr txBox="1"/>
          <p:nvPr/>
        </p:nvSpPr>
        <p:spPr>
          <a:xfrm>
            <a:off x="3633776" y="3927866"/>
            <a:ext cx="1422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85442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digit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Write all the three-digit numbers, greater than 500, that can be made using these cards. One has been done for you.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667320-2BB3-4784-90BB-BF0E422D5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83" y="597045"/>
            <a:ext cx="4882763" cy="9823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AC9DE4-0243-4401-876E-4C51CCD175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183" y="2963197"/>
            <a:ext cx="10372725" cy="17430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871E634-CEE5-46F7-ABAB-2697C055F443}"/>
              </a:ext>
            </a:extLst>
          </p:cNvPr>
          <p:cNvSpPr/>
          <p:nvPr/>
        </p:nvSpPr>
        <p:spPr>
          <a:xfrm>
            <a:off x="1940487" y="3010399"/>
            <a:ext cx="123881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664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40D717-1494-4E61-9FCA-6CE0459B8415}"/>
              </a:ext>
            </a:extLst>
          </p:cNvPr>
          <p:cNvSpPr/>
          <p:nvPr/>
        </p:nvSpPr>
        <p:spPr>
          <a:xfrm>
            <a:off x="3326791" y="3010399"/>
            <a:ext cx="123881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662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037958-7EAF-4CA0-BDCF-3DD22C7D8D05}"/>
              </a:ext>
            </a:extLst>
          </p:cNvPr>
          <p:cNvSpPr/>
          <p:nvPr/>
        </p:nvSpPr>
        <p:spPr>
          <a:xfrm>
            <a:off x="4713095" y="3010399"/>
            <a:ext cx="123881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646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C66702-467B-4B07-B980-C1AF709D7FBF}"/>
              </a:ext>
            </a:extLst>
          </p:cNvPr>
          <p:cNvSpPr/>
          <p:nvPr/>
        </p:nvSpPr>
        <p:spPr>
          <a:xfrm>
            <a:off x="6096000" y="3010399"/>
            <a:ext cx="123881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642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9B8E02-9C8C-40D4-A4F5-1EE681E93A5C}"/>
              </a:ext>
            </a:extLst>
          </p:cNvPr>
          <p:cNvSpPr/>
          <p:nvPr/>
        </p:nvSpPr>
        <p:spPr>
          <a:xfrm>
            <a:off x="7478905" y="3010399"/>
            <a:ext cx="123881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624</a:t>
            </a:r>
          </a:p>
        </p:txBody>
      </p:sp>
    </p:spTree>
    <p:extLst>
      <p:ext uri="{BB962C8B-B14F-4D97-AF65-F5344CB8AC3E}">
        <p14:creationId xmlns:p14="http://schemas.microsoft.com/office/powerpoint/2010/main" val="292318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41594-F78A-4910-9EAE-13D35A274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Round to the nearest 10 or 100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23D1B-C846-4D41-AB1F-030771A1C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2596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diagram for rounding numbers to the nearest 10</a:t>
            </a:r>
          </a:p>
          <a:p>
            <a:r>
              <a:rPr lang="en-US" sz="3200" b="1" dirty="0"/>
              <a:t>Write these numbers in the correct boxes. </a:t>
            </a:r>
          </a:p>
          <a:p>
            <a:r>
              <a:rPr lang="en-US" sz="3200" b="1" dirty="0"/>
              <a:t>One has been done for you. </a:t>
            </a:r>
          </a:p>
          <a:p>
            <a:r>
              <a:rPr lang="en-US" sz="3200" dirty="0"/>
              <a:t>          6 1          4 8          5 9          5 2</a:t>
            </a:r>
            <a:endParaRPr lang="en-US" sz="28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B697663-E4C5-4DA9-B4D9-578DC51E7DA7}"/>
              </a:ext>
            </a:extLst>
          </p:cNvPr>
          <p:cNvCxnSpPr>
            <a:cxnSpLocks/>
          </p:cNvCxnSpPr>
          <p:nvPr/>
        </p:nvCxnSpPr>
        <p:spPr>
          <a:xfrm flipV="1">
            <a:off x="1011381" y="1649046"/>
            <a:ext cx="610311" cy="33215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A1DB61F-3C8F-45F9-B69B-00A8872A6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12" y="2250648"/>
            <a:ext cx="6990355" cy="428869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0BE97AA-1F42-4DC3-B5D3-8EE0EB242586}"/>
              </a:ext>
            </a:extLst>
          </p:cNvPr>
          <p:cNvSpPr/>
          <p:nvPr/>
        </p:nvSpPr>
        <p:spPr>
          <a:xfrm>
            <a:off x="4913194" y="2587318"/>
            <a:ext cx="87282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DB3DF6-3A9A-4B54-AAE4-5750B1DABC65}"/>
              </a:ext>
            </a:extLst>
          </p:cNvPr>
          <p:cNvSpPr/>
          <p:nvPr/>
        </p:nvSpPr>
        <p:spPr>
          <a:xfrm>
            <a:off x="4802123" y="4852847"/>
            <a:ext cx="123881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A39096-6BBE-4846-BDAD-6441822B3D39}"/>
              </a:ext>
            </a:extLst>
          </p:cNvPr>
          <p:cNvSpPr/>
          <p:nvPr/>
        </p:nvSpPr>
        <p:spPr>
          <a:xfrm>
            <a:off x="5952138" y="3166349"/>
            <a:ext cx="123881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50C3FC-28B2-4B66-9473-1F70B7BFCD56}"/>
              </a:ext>
            </a:extLst>
          </p:cNvPr>
          <p:cNvSpPr/>
          <p:nvPr/>
        </p:nvSpPr>
        <p:spPr>
          <a:xfrm>
            <a:off x="2462292" y="1624389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F3108D-E63F-4220-8CF0-40E955E9939F}"/>
              </a:ext>
            </a:extLst>
          </p:cNvPr>
          <p:cNvCxnSpPr/>
          <p:nvPr/>
        </p:nvCxnSpPr>
        <p:spPr>
          <a:xfrm>
            <a:off x="2778090" y="2005327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7522A-A818-41CF-B22A-6E823BBD3495}"/>
              </a:ext>
            </a:extLst>
          </p:cNvPr>
          <p:cNvSpPr/>
          <p:nvPr/>
        </p:nvSpPr>
        <p:spPr>
          <a:xfrm>
            <a:off x="3876914" y="1624389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473BB98-1BE0-4936-8B74-8EABA079FFA1}"/>
              </a:ext>
            </a:extLst>
          </p:cNvPr>
          <p:cNvCxnSpPr/>
          <p:nvPr/>
        </p:nvCxnSpPr>
        <p:spPr>
          <a:xfrm>
            <a:off x="4192712" y="2005327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78575-D504-41A9-8CAC-6DADD15152B2}"/>
              </a:ext>
            </a:extLst>
          </p:cNvPr>
          <p:cNvSpPr/>
          <p:nvPr/>
        </p:nvSpPr>
        <p:spPr>
          <a:xfrm>
            <a:off x="5308045" y="1624389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9B888B-C3BE-48A7-9836-6CD63701BE58}"/>
              </a:ext>
            </a:extLst>
          </p:cNvPr>
          <p:cNvCxnSpPr/>
          <p:nvPr/>
        </p:nvCxnSpPr>
        <p:spPr>
          <a:xfrm>
            <a:off x="5623843" y="2005327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654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animBg="1"/>
      <p:bldP spid="12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Two of these numbers round to 80</a:t>
            </a:r>
          </a:p>
          <a:p>
            <a:r>
              <a:rPr lang="en-US" sz="3200" b="1" dirty="0"/>
              <a:t>Circle the </a:t>
            </a:r>
            <a:r>
              <a:rPr lang="en-US" sz="3200" b="1" u="sng" dirty="0"/>
              <a:t>two</a:t>
            </a:r>
            <a:r>
              <a:rPr lang="en-US" sz="3200" b="1" dirty="0"/>
              <a:t> numbers. </a:t>
            </a:r>
          </a:p>
          <a:p>
            <a:endParaRPr lang="en-US" sz="3200" b="1" dirty="0"/>
          </a:p>
          <a:p>
            <a:r>
              <a:rPr lang="en-US" sz="3200" dirty="0"/>
              <a:t>          7 4               8 2               7 7                8 5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042A13-8CD4-44C6-8631-EA72D49A412B}"/>
              </a:ext>
            </a:extLst>
          </p:cNvPr>
          <p:cNvSpPr/>
          <p:nvPr/>
        </p:nvSpPr>
        <p:spPr>
          <a:xfrm>
            <a:off x="1026301" y="1624389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88D03F-2835-4935-9694-6011260469C6}"/>
              </a:ext>
            </a:extLst>
          </p:cNvPr>
          <p:cNvCxnSpPr/>
          <p:nvPr/>
        </p:nvCxnSpPr>
        <p:spPr>
          <a:xfrm>
            <a:off x="1342099" y="2005327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11B729CE-A06B-4F78-9D4B-59044DD3CCDB}"/>
              </a:ext>
            </a:extLst>
          </p:cNvPr>
          <p:cNvSpPr/>
          <p:nvPr/>
        </p:nvSpPr>
        <p:spPr>
          <a:xfrm>
            <a:off x="2919267" y="1624389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E4ACE5-4A94-48ED-958F-EACF68D60B63}"/>
              </a:ext>
            </a:extLst>
          </p:cNvPr>
          <p:cNvCxnSpPr/>
          <p:nvPr/>
        </p:nvCxnSpPr>
        <p:spPr>
          <a:xfrm>
            <a:off x="3235065" y="2005327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9386FDD1-AB29-4424-9B28-DEFD964CC71D}"/>
              </a:ext>
            </a:extLst>
          </p:cNvPr>
          <p:cNvSpPr/>
          <p:nvPr/>
        </p:nvSpPr>
        <p:spPr>
          <a:xfrm>
            <a:off x="2701522" y="1337917"/>
            <a:ext cx="968188" cy="94667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A9C3EF-E360-4EDC-95CF-897AA6144B44}"/>
              </a:ext>
            </a:extLst>
          </p:cNvPr>
          <p:cNvSpPr/>
          <p:nvPr/>
        </p:nvSpPr>
        <p:spPr>
          <a:xfrm>
            <a:off x="4789669" y="1624389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3D4BA2E-C417-4211-8421-5C510558820A}"/>
              </a:ext>
            </a:extLst>
          </p:cNvPr>
          <p:cNvCxnSpPr/>
          <p:nvPr/>
        </p:nvCxnSpPr>
        <p:spPr>
          <a:xfrm>
            <a:off x="5105467" y="2005327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6554ACBC-5756-4B6C-BDE1-E8CFA1ADFDDA}"/>
              </a:ext>
            </a:extLst>
          </p:cNvPr>
          <p:cNvSpPr/>
          <p:nvPr/>
        </p:nvSpPr>
        <p:spPr>
          <a:xfrm>
            <a:off x="4589289" y="1337916"/>
            <a:ext cx="968188" cy="94667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9C483C9-DF9C-46BA-A920-6610E8F20588}"/>
              </a:ext>
            </a:extLst>
          </p:cNvPr>
          <p:cNvSpPr/>
          <p:nvPr/>
        </p:nvSpPr>
        <p:spPr>
          <a:xfrm>
            <a:off x="6771968" y="1624389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97510B-2B99-48D3-B3C2-E8A434C3389A}"/>
              </a:ext>
            </a:extLst>
          </p:cNvPr>
          <p:cNvCxnSpPr/>
          <p:nvPr/>
        </p:nvCxnSpPr>
        <p:spPr>
          <a:xfrm>
            <a:off x="7087766" y="2005327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929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of these numbers give 80 when rounded to the nearest 10?</a:t>
            </a:r>
          </a:p>
          <a:p>
            <a:r>
              <a:rPr lang="en-US" sz="3200" b="1" dirty="0"/>
              <a:t>Circle all the correct numbers.</a:t>
            </a:r>
          </a:p>
          <a:p>
            <a:endParaRPr lang="en-US" sz="3200" b="1" dirty="0"/>
          </a:p>
          <a:p>
            <a:r>
              <a:rPr lang="en-US" sz="3200" dirty="0"/>
              <a:t>       8 4          8 7          7 2          7 6          9 0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8D6F02-51F4-4369-9647-279E1C67F797}"/>
              </a:ext>
            </a:extLst>
          </p:cNvPr>
          <p:cNvSpPr/>
          <p:nvPr/>
        </p:nvSpPr>
        <p:spPr>
          <a:xfrm>
            <a:off x="754055" y="1620785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6623364-DB38-4776-BEA6-73B2E6988338}"/>
              </a:ext>
            </a:extLst>
          </p:cNvPr>
          <p:cNvCxnSpPr/>
          <p:nvPr/>
        </p:nvCxnSpPr>
        <p:spPr>
          <a:xfrm>
            <a:off x="1069853" y="2001723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547592" y="1337917"/>
            <a:ext cx="968188" cy="94667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8D6F02-51F4-4369-9647-279E1C67F797}"/>
              </a:ext>
            </a:extLst>
          </p:cNvPr>
          <p:cNvSpPr/>
          <p:nvPr/>
        </p:nvSpPr>
        <p:spPr>
          <a:xfrm>
            <a:off x="2197373" y="1624389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6623364-DB38-4776-BEA6-73B2E6988338}"/>
              </a:ext>
            </a:extLst>
          </p:cNvPr>
          <p:cNvCxnSpPr/>
          <p:nvPr/>
        </p:nvCxnSpPr>
        <p:spPr>
          <a:xfrm>
            <a:off x="2513171" y="2005327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C8D6F02-51F4-4369-9647-279E1C67F797}"/>
              </a:ext>
            </a:extLst>
          </p:cNvPr>
          <p:cNvSpPr/>
          <p:nvPr/>
        </p:nvSpPr>
        <p:spPr>
          <a:xfrm>
            <a:off x="3608417" y="1620785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6623364-DB38-4776-BEA6-73B2E6988338}"/>
              </a:ext>
            </a:extLst>
          </p:cNvPr>
          <p:cNvCxnSpPr/>
          <p:nvPr/>
        </p:nvCxnSpPr>
        <p:spPr>
          <a:xfrm>
            <a:off x="3924215" y="2001723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C8D6F02-51F4-4369-9647-279E1C67F797}"/>
              </a:ext>
            </a:extLst>
          </p:cNvPr>
          <p:cNvSpPr/>
          <p:nvPr/>
        </p:nvSpPr>
        <p:spPr>
          <a:xfrm>
            <a:off x="5019461" y="1620785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6623364-DB38-4776-BEA6-73B2E6988338}"/>
              </a:ext>
            </a:extLst>
          </p:cNvPr>
          <p:cNvCxnSpPr/>
          <p:nvPr/>
        </p:nvCxnSpPr>
        <p:spPr>
          <a:xfrm>
            <a:off x="5335259" y="2001723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4851165" y="1337917"/>
            <a:ext cx="968188" cy="94667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8D6F02-51F4-4369-9647-279E1C67F797}"/>
              </a:ext>
            </a:extLst>
          </p:cNvPr>
          <p:cNvSpPr/>
          <p:nvPr/>
        </p:nvSpPr>
        <p:spPr>
          <a:xfrm>
            <a:off x="6451562" y="1620785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6623364-DB38-4776-BEA6-73B2E6988338}"/>
              </a:ext>
            </a:extLst>
          </p:cNvPr>
          <p:cNvCxnSpPr/>
          <p:nvPr/>
        </p:nvCxnSpPr>
        <p:spPr>
          <a:xfrm>
            <a:off x="6767360" y="2001723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013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1" grpId="0" animBg="1"/>
      <p:bldP spid="13" grpId="0" animBg="1"/>
      <p:bldP spid="15" grpId="0" animBg="1"/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>
            <a:extLst>
              <a:ext uri="{FF2B5EF4-FFF2-40B4-BE49-F238E27FC236}">
                <a16:creationId xmlns:a16="http://schemas.microsoft.com/office/drawing/2014/main" id="{E07E4438-63E3-4AE8-BB8D-1EC48869E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468" y="859619"/>
            <a:ext cx="7237864" cy="5787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Round each number to its nearest 10</a:t>
            </a:r>
          </a:p>
          <a:p>
            <a:r>
              <a:rPr lang="en-US" sz="3200" b="1" dirty="0"/>
              <a:t>Draw arrows.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29C52A-85B2-4080-A100-7BE6FEDE427F}"/>
              </a:ext>
            </a:extLst>
          </p:cNvPr>
          <p:cNvSpPr/>
          <p:nvPr/>
        </p:nvSpPr>
        <p:spPr>
          <a:xfrm>
            <a:off x="2236573" y="1422775"/>
            <a:ext cx="212016" cy="3809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24FF8A2-BC30-4BF8-9B67-59DD94BFDC8C}"/>
              </a:ext>
            </a:extLst>
          </p:cNvPr>
          <p:cNvCxnSpPr>
            <a:cxnSpLocks/>
          </p:cNvCxnSpPr>
          <p:nvPr/>
        </p:nvCxnSpPr>
        <p:spPr>
          <a:xfrm>
            <a:off x="2448589" y="1803713"/>
            <a:ext cx="2109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3B82B493-7E4A-41DA-A6CA-2A8549C6A0A1}"/>
              </a:ext>
            </a:extLst>
          </p:cNvPr>
          <p:cNvSpPr/>
          <p:nvPr/>
        </p:nvSpPr>
        <p:spPr>
          <a:xfrm>
            <a:off x="2236573" y="2637789"/>
            <a:ext cx="212016" cy="3809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BE509D1-AE9B-45D4-8907-C3BCF6D0755C}"/>
              </a:ext>
            </a:extLst>
          </p:cNvPr>
          <p:cNvCxnSpPr>
            <a:cxnSpLocks/>
          </p:cNvCxnSpPr>
          <p:nvPr/>
        </p:nvCxnSpPr>
        <p:spPr>
          <a:xfrm>
            <a:off x="2448589" y="3018727"/>
            <a:ext cx="2109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38FF28B-6301-4942-B03C-5C0A0B8B0065}"/>
              </a:ext>
            </a:extLst>
          </p:cNvPr>
          <p:cNvCxnSpPr>
            <a:cxnSpLocks/>
          </p:cNvCxnSpPr>
          <p:nvPr/>
        </p:nvCxnSpPr>
        <p:spPr>
          <a:xfrm flipH="1" flipV="1">
            <a:off x="2760668" y="2867891"/>
            <a:ext cx="6009260" cy="13854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97A5382-CC95-4DB4-B9F9-3A07D68312BD}"/>
              </a:ext>
            </a:extLst>
          </p:cNvPr>
          <p:cNvSpPr/>
          <p:nvPr/>
        </p:nvSpPr>
        <p:spPr>
          <a:xfrm>
            <a:off x="2236573" y="3851306"/>
            <a:ext cx="212016" cy="3809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C9ABDA7-2B8A-41DC-A568-0E4FD548CE8D}"/>
              </a:ext>
            </a:extLst>
          </p:cNvPr>
          <p:cNvCxnSpPr>
            <a:cxnSpLocks/>
          </p:cNvCxnSpPr>
          <p:nvPr/>
        </p:nvCxnSpPr>
        <p:spPr>
          <a:xfrm>
            <a:off x="2448589" y="4232244"/>
            <a:ext cx="2109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454F6E0-0101-4ABF-849A-E40543423206}"/>
              </a:ext>
            </a:extLst>
          </p:cNvPr>
          <p:cNvCxnSpPr>
            <a:cxnSpLocks/>
          </p:cNvCxnSpPr>
          <p:nvPr/>
        </p:nvCxnSpPr>
        <p:spPr>
          <a:xfrm flipH="1">
            <a:off x="2703710" y="2347784"/>
            <a:ext cx="6279652" cy="17423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FF46C534-9ECF-4D71-87F8-927D7256F406}"/>
              </a:ext>
            </a:extLst>
          </p:cNvPr>
          <p:cNvSpPr/>
          <p:nvPr/>
        </p:nvSpPr>
        <p:spPr>
          <a:xfrm>
            <a:off x="2236573" y="5064822"/>
            <a:ext cx="212016" cy="3809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3ED8FE1-D7FF-4FDF-8D0B-0239655E582C}"/>
              </a:ext>
            </a:extLst>
          </p:cNvPr>
          <p:cNvCxnSpPr>
            <a:cxnSpLocks/>
          </p:cNvCxnSpPr>
          <p:nvPr/>
        </p:nvCxnSpPr>
        <p:spPr>
          <a:xfrm>
            <a:off x="2448589" y="5445760"/>
            <a:ext cx="2109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139DCD2-8B9E-4053-9967-30AFFEA01CCC}"/>
              </a:ext>
            </a:extLst>
          </p:cNvPr>
          <p:cNvCxnSpPr>
            <a:cxnSpLocks/>
          </p:cNvCxnSpPr>
          <p:nvPr/>
        </p:nvCxnSpPr>
        <p:spPr>
          <a:xfrm flipH="1" flipV="1">
            <a:off x="2703711" y="5235989"/>
            <a:ext cx="6194104" cy="10423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DAFBE91E-DE1D-4434-94C9-BCA2E68566EB}"/>
              </a:ext>
            </a:extLst>
          </p:cNvPr>
          <p:cNvSpPr/>
          <p:nvPr/>
        </p:nvSpPr>
        <p:spPr>
          <a:xfrm>
            <a:off x="2236573" y="6278337"/>
            <a:ext cx="212016" cy="3809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5C9763D-4618-4CB0-9161-844F903CD0C0}"/>
              </a:ext>
            </a:extLst>
          </p:cNvPr>
          <p:cNvCxnSpPr>
            <a:cxnSpLocks/>
          </p:cNvCxnSpPr>
          <p:nvPr/>
        </p:nvCxnSpPr>
        <p:spPr>
          <a:xfrm>
            <a:off x="2448589" y="6659275"/>
            <a:ext cx="2109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F13221B-DA97-4ADD-B800-0A619252E8A5}"/>
              </a:ext>
            </a:extLst>
          </p:cNvPr>
          <p:cNvCxnSpPr>
            <a:cxnSpLocks/>
          </p:cNvCxnSpPr>
          <p:nvPr/>
        </p:nvCxnSpPr>
        <p:spPr>
          <a:xfrm flipH="1">
            <a:off x="2703710" y="6349177"/>
            <a:ext cx="6194105" cy="1606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58A419BA-C64B-4D4E-9F27-FBCBF98773B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93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3" grpId="0" animBg="1"/>
      <p:bldP spid="18" grpId="0" animBg="1"/>
      <p:bldP spid="2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Round each number in a box to the nearest 100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98BA5F-7E85-4DDA-A95B-D18A92AFF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287" y="633412"/>
            <a:ext cx="4543425" cy="559117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3C7BD54-40BE-4985-8D91-6A5E149C1FE2}"/>
              </a:ext>
            </a:extLst>
          </p:cNvPr>
          <p:cNvCxnSpPr>
            <a:cxnSpLocks/>
          </p:cNvCxnSpPr>
          <p:nvPr/>
        </p:nvCxnSpPr>
        <p:spPr>
          <a:xfrm flipH="1">
            <a:off x="5037221" y="3428999"/>
            <a:ext cx="27592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6E8F938-30E9-44A9-A4E5-7D87965FCFFA}"/>
              </a:ext>
            </a:extLst>
          </p:cNvPr>
          <p:cNvCxnSpPr>
            <a:cxnSpLocks/>
          </p:cNvCxnSpPr>
          <p:nvPr/>
        </p:nvCxnSpPr>
        <p:spPr>
          <a:xfrm flipH="1">
            <a:off x="5037221" y="2225842"/>
            <a:ext cx="2759243" cy="311617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B6D761B-E50B-4269-97B3-36A82A20DEB7}"/>
              </a:ext>
            </a:extLst>
          </p:cNvPr>
          <p:cNvSpPr/>
          <p:nvPr/>
        </p:nvSpPr>
        <p:spPr>
          <a:xfrm>
            <a:off x="2658724" y="3136611"/>
            <a:ext cx="11816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4 7 2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AE1BFA-F8A7-47B7-8074-2A78288F70CA}"/>
              </a:ext>
            </a:extLst>
          </p:cNvPr>
          <p:cNvSpPr/>
          <p:nvPr/>
        </p:nvSpPr>
        <p:spPr>
          <a:xfrm>
            <a:off x="2706849" y="3246838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DB0522-0196-436A-B3C7-1712D89AF4BD}"/>
              </a:ext>
            </a:extLst>
          </p:cNvPr>
          <p:cNvCxnSpPr/>
          <p:nvPr/>
        </p:nvCxnSpPr>
        <p:spPr>
          <a:xfrm>
            <a:off x="3022647" y="3627776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0ABDC37-4A5F-447F-9B86-04F66F3E1ACB}"/>
              </a:ext>
            </a:extLst>
          </p:cNvPr>
          <p:cNvSpPr/>
          <p:nvPr/>
        </p:nvSpPr>
        <p:spPr>
          <a:xfrm>
            <a:off x="2708111" y="5111470"/>
            <a:ext cx="11816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4 1 2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FD1204-B87B-436B-A2D1-EF6FA6A1245D}"/>
              </a:ext>
            </a:extLst>
          </p:cNvPr>
          <p:cNvSpPr/>
          <p:nvPr/>
        </p:nvSpPr>
        <p:spPr>
          <a:xfrm>
            <a:off x="2756236" y="5221697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4B17BF8-C812-43BD-86BA-6F7434C66C0C}"/>
              </a:ext>
            </a:extLst>
          </p:cNvPr>
          <p:cNvCxnSpPr/>
          <p:nvPr/>
        </p:nvCxnSpPr>
        <p:spPr>
          <a:xfrm>
            <a:off x="3072034" y="5602635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19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3" grpId="0"/>
      <p:bldP spid="1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45357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a line to match each of the four numbers to the nearest hundred.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F31EF9-B31C-4732-9F08-E48DB1482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793" y="174754"/>
            <a:ext cx="4768920" cy="644707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35FE11B-CA31-48ED-A9A3-ACB7B6CF0205}"/>
              </a:ext>
            </a:extLst>
          </p:cNvPr>
          <p:cNvSpPr/>
          <p:nvPr/>
        </p:nvSpPr>
        <p:spPr>
          <a:xfrm>
            <a:off x="4986825" y="816749"/>
            <a:ext cx="192750" cy="3809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794861E-11B6-4ADB-A99A-57A3C160FECF}"/>
              </a:ext>
            </a:extLst>
          </p:cNvPr>
          <p:cNvCxnSpPr>
            <a:cxnSpLocks/>
          </p:cNvCxnSpPr>
          <p:nvPr/>
        </p:nvCxnSpPr>
        <p:spPr>
          <a:xfrm>
            <a:off x="5173678" y="1198379"/>
            <a:ext cx="1918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EF3ABA-AE06-45FA-A6A1-B7BEA9877AC5}"/>
              </a:ext>
            </a:extLst>
          </p:cNvPr>
          <p:cNvCxnSpPr>
            <a:cxnSpLocks/>
          </p:cNvCxnSpPr>
          <p:nvPr/>
        </p:nvCxnSpPr>
        <p:spPr>
          <a:xfrm flipH="1" flipV="1">
            <a:off x="5552334" y="1158362"/>
            <a:ext cx="3425412" cy="27486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899CC8D-2D7F-49B1-A2AB-4CAE9BEDBCE3}"/>
              </a:ext>
            </a:extLst>
          </p:cNvPr>
          <p:cNvSpPr/>
          <p:nvPr/>
        </p:nvSpPr>
        <p:spPr>
          <a:xfrm>
            <a:off x="4995120" y="2030843"/>
            <a:ext cx="192750" cy="3809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B4B1E2B-F4A5-4FEE-A67A-F6D782ABF95A}"/>
              </a:ext>
            </a:extLst>
          </p:cNvPr>
          <p:cNvCxnSpPr>
            <a:cxnSpLocks/>
          </p:cNvCxnSpPr>
          <p:nvPr/>
        </p:nvCxnSpPr>
        <p:spPr>
          <a:xfrm>
            <a:off x="5181973" y="2412473"/>
            <a:ext cx="1918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8822B59-A0F4-438A-9A91-6BD308183F23}"/>
              </a:ext>
            </a:extLst>
          </p:cNvPr>
          <p:cNvCxnSpPr>
            <a:cxnSpLocks/>
          </p:cNvCxnSpPr>
          <p:nvPr/>
        </p:nvCxnSpPr>
        <p:spPr>
          <a:xfrm flipH="1" flipV="1">
            <a:off x="5552334" y="2221313"/>
            <a:ext cx="3425412" cy="28910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CC81894E-7974-4061-A149-520E30515A8F}"/>
              </a:ext>
            </a:extLst>
          </p:cNvPr>
          <p:cNvSpPr/>
          <p:nvPr/>
        </p:nvSpPr>
        <p:spPr>
          <a:xfrm>
            <a:off x="4986825" y="3229341"/>
            <a:ext cx="192750" cy="3809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B4A68E5-F68A-4A6A-B406-5FBA9B59CF46}"/>
              </a:ext>
            </a:extLst>
          </p:cNvPr>
          <p:cNvCxnSpPr>
            <a:cxnSpLocks/>
          </p:cNvCxnSpPr>
          <p:nvPr/>
        </p:nvCxnSpPr>
        <p:spPr>
          <a:xfrm>
            <a:off x="5173678" y="3610971"/>
            <a:ext cx="1918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21B1190-D5B8-4FD0-AE4E-6C2C55C63684}"/>
              </a:ext>
            </a:extLst>
          </p:cNvPr>
          <p:cNvCxnSpPr>
            <a:cxnSpLocks/>
          </p:cNvCxnSpPr>
          <p:nvPr/>
        </p:nvCxnSpPr>
        <p:spPr>
          <a:xfrm flipH="1">
            <a:off x="5613512" y="1619660"/>
            <a:ext cx="3350380" cy="17786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7436262D-49FA-4E4A-AC61-366C7FA2CB81}"/>
              </a:ext>
            </a:extLst>
          </p:cNvPr>
          <p:cNvSpPr/>
          <p:nvPr/>
        </p:nvSpPr>
        <p:spPr>
          <a:xfrm>
            <a:off x="4986825" y="4431794"/>
            <a:ext cx="192750" cy="3809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FFA5186-24CF-4C7D-AA57-C584EAFE65AA}"/>
              </a:ext>
            </a:extLst>
          </p:cNvPr>
          <p:cNvCxnSpPr>
            <a:cxnSpLocks/>
          </p:cNvCxnSpPr>
          <p:nvPr/>
        </p:nvCxnSpPr>
        <p:spPr>
          <a:xfrm>
            <a:off x="5173678" y="4813424"/>
            <a:ext cx="1918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3DAA1AC-61A4-4B1A-90FC-BB0C9E15FB83}"/>
              </a:ext>
            </a:extLst>
          </p:cNvPr>
          <p:cNvCxnSpPr>
            <a:cxnSpLocks/>
          </p:cNvCxnSpPr>
          <p:nvPr/>
        </p:nvCxnSpPr>
        <p:spPr>
          <a:xfrm flipH="1">
            <a:off x="5627367" y="4030219"/>
            <a:ext cx="3350379" cy="6315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216AFFFD-8E50-46C0-A72F-F9CCA50ACD7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55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5" grpId="0" animBg="1"/>
      <p:bldP spid="2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5D66B-0DAA-41BE-854F-50AAECB5D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 the inverse to find missing numbers in addition and subtraction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193CD-FC03-4D69-9772-FF485B1C8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56238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Katie draws a number line to help her find the answer to 37 + 21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D908B2-180B-4EC2-8299-33A537A18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85" y="739920"/>
            <a:ext cx="6286933" cy="28164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29BF65E-4725-470D-A68B-BFAEB31DE62C}"/>
              </a:ext>
            </a:extLst>
          </p:cNvPr>
          <p:cNvSpPr/>
          <p:nvPr/>
        </p:nvSpPr>
        <p:spPr>
          <a:xfrm>
            <a:off x="6873744" y="634775"/>
            <a:ext cx="48567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number is hidden under the card?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2F80A1-AA49-4A3D-9443-F5628C228C84}"/>
              </a:ext>
            </a:extLst>
          </p:cNvPr>
          <p:cNvSpPr/>
          <p:nvPr/>
        </p:nvSpPr>
        <p:spPr>
          <a:xfrm>
            <a:off x="1086597" y="3906632"/>
            <a:ext cx="24747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3 7 + 2 0 =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8EDCEA-22BE-4346-AE7D-3DBA4869AC6F}"/>
              </a:ext>
            </a:extLst>
          </p:cNvPr>
          <p:cNvSpPr/>
          <p:nvPr/>
        </p:nvSpPr>
        <p:spPr>
          <a:xfrm>
            <a:off x="1127227" y="4008550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9A2E8A-EF8B-4FAD-A2A9-E1B50870641D}"/>
              </a:ext>
            </a:extLst>
          </p:cNvPr>
          <p:cNvSpPr/>
          <p:nvPr/>
        </p:nvSpPr>
        <p:spPr>
          <a:xfrm>
            <a:off x="2029248" y="4008550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21541-F325-41EF-996D-D979530D8EF7}"/>
              </a:ext>
            </a:extLst>
          </p:cNvPr>
          <p:cNvSpPr/>
          <p:nvPr/>
        </p:nvSpPr>
        <p:spPr>
          <a:xfrm>
            <a:off x="2931269" y="3906631"/>
            <a:ext cx="7689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5 7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88918C-AD03-48E9-B8F9-A143C1E29788}"/>
              </a:ext>
            </a:extLst>
          </p:cNvPr>
          <p:cNvSpPr/>
          <p:nvPr/>
        </p:nvSpPr>
        <p:spPr>
          <a:xfrm>
            <a:off x="2984262" y="4008550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D5F52A-21BB-4543-A6AE-8E5244FBE70B}"/>
              </a:ext>
            </a:extLst>
          </p:cNvPr>
          <p:cNvSpPr/>
          <p:nvPr/>
        </p:nvSpPr>
        <p:spPr>
          <a:xfrm>
            <a:off x="4659877" y="2374075"/>
            <a:ext cx="767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57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28759-ABEA-4B62-98CE-EF77C8A3D0A9}"/>
              </a:ext>
            </a:extLst>
          </p:cNvPr>
          <p:cNvSpPr/>
          <p:nvPr/>
        </p:nvSpPr>
        <p:spPr>
          <a:xfrm>
            <a:off x="9630461" y="1127218"/>
            <a:ext cx="767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57</a:t>
            </a:r>
          </a:p>
        </p:txBody>
      </p:sp>
    </p:spTree>
    <p:extLst>
      <p:ext uri="{BB962C8B-B14F-4D97-AF65-F5344CB8AC3E}">
        <p14:creationId xmlns:p14="http://schemas.microsoft.com/office/powerpoint/2010/main" val="274172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/>
      <p:bldP spid="10" grpId="0" animBg="1"/>
      <p:bldP spid="11" grpId="0"/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Molly drew a number line to find the answer to 43 + 32</a:t>
            </a:r>
          </a:p>
          <a:p>
            <a:r>
              <a:rPr lang="en-US" sz="3200" b="1" dirty="0"/>
              <a:t>What number is hidden under the card?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83FA28-31DB-4637-AD1B-4BAE9E19B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35" y="1292369"/>
            <a:ext cx="5595939" cy="253841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A161522-EBA6-4EFD-B39C-CB9A62B7D759}"/>
              </a:ext>
            </a:extLst>
          </p:cNvPr>
          <p:cNvSpPr/>
          <p:nvPr/>
        </p:nvSpPr>
        <p:spPr>
          <a:xfrm>
            <a:off x="1086597" y="4012141"/>
            <a:ext cx="18976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4 3 + 3 0 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6B2EF2-839E-407A-B393-F3AD242D58C0}"/>
              </a:ext>
            </a:extLst>
          </p:cNvPr>
          <p:cNvSpPr/>
          <p:nvPr/>
        </p:nvSpPr>
        <p:spPr>
          <a:xfrm>
            <a:off x="1127227" y="4114059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6FC35F-0F92-418F-815E-C7015ED201AB}"/>
              </a:ext>
            </a:extLst>
          </p:cNvPr>
          <p:cNvSpPr/>
          <p:nvPr/>
        </p:nvSpPr>
        <p:spPr>
          <a:xfrm>
            <a:off x="2029248" y="4114059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608E1F-8D69-4D7D-A633-64401D9C9915}"/>
              </a:ext>
            </a:extLst>
          </p:cNvPr>
          <p:cNvSpPr/>
          <p:nvPr/>
        </p:nvSpPr>
        <p:spPr>
          <a:xfrm>
            <a:off x="2931269" y="4012140"/>
            <a:ext cx="7689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7 3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6F47D4-473E-4525-B7C4-AE85E7245675}"/>
              </a:ext>
            </a:extLst>
          </p:cNvPr>
          <p:cNvSpPr/>
          <p:nvPr/>
        </p:nvSpPr>
        <p:spPr>
          <a:xfrm>
            <a:off x="2984262" y="4114059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7EBF31-D662-40D5-8D05-2AA3E2FCBD67}"/>
              </a:ext>
            </a:extLst>
          </p:cNvPr>
          <p:cNvSpPr/>
          <p:nvPr/>
        </p:nvSpPr>
        <p:spPr>
          <a:xfrm>
            <a:off x="4360938" y="2743353"/>
            <a:ext cx="767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2E9800-51E3-4BC9-85ED-EBE3E8C81D30}"/>
              </a:ext>
            </a:extLst>
          </p:cNvPr>
          <p:cNvSpPr/>
          <p:nvPr/>
        </p:nvSpPr>
        <p:spPr>
          <a:xfrm>
            <a:off x="6887262" y="542443"/>
            <a:ext cx="767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73</a:t>
            </a:r>
          </a:p>
        </p:txBody>
      </p:sp>
    </p:spTree>
    <p:extLst>
      <p:ext uri="{BB962C8B-B14F-4D97-AF65-F5344CB8AC3E}">
        <p14:creationId xmlns:p14="http://schemas.microsoft.com/office/powerpoint/2010/main" val="11665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/>
      <p:bldP spid="9" grpId="0" animBg="1"/>
      <p:bldP spid="10" grpId="0"/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arrows.</a:t>
            </a:r>
          </a:p>
        </p:txBody>
      </p:sp>
      <p:pic>
        <p:nvPicPr>
          <p:cNvPr id="118786" name="Picture 2">
            <a:extLst>
              <a:ext uri="{FF2B5EF4-FFF2-40B4-BE49-F238E27FC236}">
                <a16:creationId xmlns:a16="http://schemas.microsoft.com/office/drawing/2014/main" id="{655A7F53-970C-4646-A5E1-761608306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450" y="187107"/>
            <a:ext cx="4205586" cy="646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ED6419C-62EA-49AE-B19E-97D9F6697387}"/>
              </a:ext>
            </a:extLst>
          </p:cNvPr>
          <p:cNvSpPr/>
          <p:nvPr/>
        </p:nvSpPr>
        <p:spPr>
          <a:xfrm>
            <a:off x="1720091" y="1081282"/>
            <a:ext cx="13837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+ 6 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73EFD1-5087-4F6B-8ADD-E268CCEE4CBD}"/>
              </a:ext>
            </a:extLst>
          </p:cNvPr>
          <p:cNvSpPr/>
          <p:nvPr/>
        </p:nvSpPr>
        <p:spPr>
          <a:xfrm>
            <a:off x="3131048" y="1081282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2539-10E3-452C-9EAE-DD47C8DDB11C}"/>
              </a:ext>
            </a:extLst>
          </p:cNvPr>
          <p:cNvSpPr/>
          <p:nvPr/>
        </p:nvSpPr>
        <p:spPr>
          <a:xfrm>
            <a:off x="1720091" y="2565551"/>
            <a:ext cx="15921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 + 6 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9F9F93-89A3-4F36-A808-1058B7776DB4}"/>
              </a:ext>
            </a:extLst>
          </p:cNvPr>
          <p:cNvSpPr/>
          <p:nvPr/>
        </p:nvSpPr>
        <p:spPr>
          <a:xfrm>
            <a:off x="3131048" y="2565551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B7611C0-A31F-4192-A5F6-C99698679060}"/>
              </a:ext>
            </a:extLst>
          </p:cNvPr>
          <p:cNvCxnSpPr>
            <a:cxnSpLocks/>
          </p:cNvCxnSpPr>
          <p:nvPr/>
        </p:nvCxnSpPr>
        <p:spPr>
          <a:xfrm flipH="1" flipV="1">
            <a:off x="4402752" y="2857938"/>
            <a:ext cx="3411212" cy="250377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5450EB8-C91B-43E7-9E01-C985ADD1A01E}"/>
              </a:ext>
            </a:extLst>
          </p:cNvPr>
          <p:cNvSpPr/>
          <p:nvPr/>
        </p:nvSpPr>
        <p:spPr>
          <a:xfrm>
            <a:off x="1720091" y="3994400"/>
            <a:ext cx="15921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17 + 6 =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875871-4A28-4830-9941-5AC4ECF6E6BD}"/>
              </a:ext>
            </a:extLst>
          </p:cNvPr>
          <p:cNvSpPr/>
          <p:nvPr/>
        </p:nvSpPr>
        <p:spPr>
          <a:xfrm>
            <a:off x="3131048" y="3994400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23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B476A58-2BB9-42EC-987A-A39437EF44F3}"/>
              </a:ext>
            </a:extLst>
          </p:cNvPr>
          <p:cNvCxnSpPr>
            <a:cxnSpLocks/>
          </p:cNvCxnSpPr>
          <p:nvPr/>
        </p:nvCxnSpPr>
        <p:spPr>
          <a:xfrm flipH="1" flipV="1">
            <a:off x="4402752" y="4286788"/>
            <a:ext cx="3411212" cy="22248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812C0BA-8804-44F5-931E-386D5596E793}"/>
              </a:ext>
            </a:extLst>
          </p:cNvPr>
          <p:cNvSpPr/>
          <p:nvPr/>
        </p:nvSpPr>
        <p:spPr>
          <a:xfrm>
            <a:off x="1720091" y="5437104"/>
            <a:ext cx="15921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31 + 6 =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37585A-A1E5-4D39-89EF-ED2427420982}"/>
              </a:ext>
            </a:extLst>
          </p:cNvPr>
          <p:cNvSpPr/>
          <p:nvPr/>
        </p:nvSpPr>
        <p:spPr>
          <a:xfrm>
            <a:off x="3131048" y="5437104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37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60A3A7B-A3A6-420C-9C35-3E8208B4F89F}"/>
              </a:ext>
            </a:extLst>
          </p:cNvPr>
          <p:cNvCxnSpPr>
            <a:cxnSpLocks/>
          </p:cNvCxnSpPr>
          <p:nvPr/>
        </p:nvCxnSpPr>
        <p:spPr>
          <a:xfrm flipH="1">
            <a:off x="4402751" y="1953491"/>
            <a:ext cx="3411213" cy="37684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0822C7E1-84C4-44BB-8C03-0D9258C4E2F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8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2" grpId="0"/>
      <p:bldP spid="15" grpId="0"/>
      <p:bldP spid="1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correct numbers in the 3 empty boxes.</a:t>
            </a:r>
          </a:p>
        </p:txBody>
      </p:sp>
      <p:pic>
        <p:nvPicPr>
          <p:cNvPr id="148482" name="Picture 2">
            <a:extLst>
              <a:ext uri="{FF2B5EF4-FFF2-40B4-BE49-F238E27FC236}">
                <a16:creationId xmlns:a16="http://schemas.microsoft.com/office/drawing/2014/main" id="{E8283B46-7796-41D6-BDF6-3CCA59A2B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549" y="634775"/>
            <a:ext cx="5608839" cy="5709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91820EB-A510-4B2B-91C8-BEA14CAEDF71}"/>
              </a:ext>
            </a:extLst>
          </p:cNvPr>
          <p:cNvSpPr/>
          <p:nvPr/>
        </p:nvSpPr>
        <p:spPr>
          <a:xfrm>
            <a:off x="722561" y="1013841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49 + 10 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BC2B1A-4356-4788-85F0-1256D219860E}"/>
              </a:ext>
            </a:extLst>
          </p:cNvPr>
          <p:cNvSpPr/>
          <p:nvPr/>
        </p:nvSpPr>
        <p:spPr>
          <a:xfrm>
            <a:off x="2341338" y="1013841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59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FD4047-1CC3-4ACD-B04E-37690E382F70}"/>
              </a:ext>
            </a:extLst>
          </p:cNvPr>
          <p:cNvSpPr/>
          <p:nvPr/>
        </p:nvSpPr>
        <p:spPr>
          <a:xfrm>
            <a:off x="722561" y="2205332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70 + 10 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1107FE-26E5-499E-962B-276C52184D71}"/>
              </a:ext>
            </a:extLst>
          </p:cNvPr>
          <p:cNvSpPr/>
          <p:nvPr/>
        </p:nvSpPr>
        <p:spPr>
          <a:xfrm>
            <a:off x="2341338" y="2205332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94FB28-4EB6-443B-BA5D-41D6DD15B7B7}"/>
              </a:ext>
            </a:extLst>
          </p:cNvPr>
          <p:cNvSpPr/>
          <p:nvPr/>
        </p:nvSpPr>
        <p:spPr>
          <a:xfrm>
            <a:off x="7869302" y="2205331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7EB6B1-D025-47E7-BF1A-EDDD8EDC41C1}"/>
              </a:ext>
            </a:extLst>
          </p:cNvPr>
          <p:cNvSpPr/>
          <p:nvPr/>
        </p:nvSpPr>
        <p:spPr>
          <a:xfrm>
            <a:off x="8751152" y="1013841"/>
            <a:ext cx="17075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43 – 10 =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8783A2-C77E-410C-9B65-463372196C0F}"/>
              </a:ext>
            </a:extLst>
          </p:cNvPr>
          <p:cNvSpPr/>
          <p:nvPr/>
        </p:nvSpPr>
        <p:spPr>
          <a:xfrm>
            <a:off x="10369929" y="1013841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3DF3BD-F6E7-4BBB-8693-817DC986BF19}"/>
              </a:ext>
            </a:extLst>
          </p:cNvPr>
          <p:cNvSpPr/>
          <p:nvPr/>
        </p:nvSpPr>
        <p:spPr>
          <a:xfrm>
            <a:off x="3220983" y="3387435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80CB45-C1DF-4490-9D02-7781CA541139}"/>
              </a:ext>
            </a:extLst>
          </p:cNvPr>
          <p:cNvSpPr/>
          <p:nvPr/>
        </p:nvSpPr>
        <p:spPr>
          <a:xfrm>
            <a:off x="722561" y="3387435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33 + 10 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FB4B68-B2DD-4910-A1D1-36DE67FC05A3}"/>
              </a:ext>
            </a:extLst>
          </p:cNvPr>
          <p:cNvSpPr/>
          <p:nvPr/>
        </p:nvSpPr>
        <p:spPr>
          <a:xfrm>
            <a:off x="2341338" y="3387435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17A6BD-3B84-4CBA-AEE7-685CD604DF77}"/>
              </a:ext>
            </a:extLst>
          </p:cNvPr>
          <p:cNvSpPr/>
          <p:nvPr/>
        </p:nvSpPr>
        <p:spPr>
          <a:xfrm>
            <a:off x="722561" y="4554507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 + 10 =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EB9817-9A35-4F67-9041-B9C7C4266630}"/>
              </a:ext>
            </a:extLst>
          </p:cNvPr>
          <p:cNvSpPr/>
          <p:nvPr/>
        </p:nvSpPr>
        <p:spPr>
          <a:xfrm>
            <a:off x="2341338" y="4554507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C3699D-9B72-498A-A0E6-C21B56E04AFE}"/>
              </a:ext>
            </a:extLst>
          </p:cNvPr>
          <p:cNvSpPr/>
          <p:nvPr/>
        </p:nvSpPr>
        <p:spPr>
          <a:xfrm>
            <a:off x="8751152" y="5746195"/>
            <a:ext cx="17075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– 10 =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CD94ED9-4EB4-446C-90C2-AAFBACA9890F}"/>
              </a:ext>
            </a:extLst>
          </p:cNvPr>
          <p:cNvSpPr/>
          <p:nvPr/>
        </p:nvSpPr>
        <p:spPr>
          <a:xfrm>
            <a:off x="10369929" y="5746195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F32569-C306-4375-A594-23961AB88F45}"/>
              </a:ext>
            </a:extLst>
          </p:cNvPr>
          <p:cNvSpPr/>
          <p:nvPr/>
        </p:nvSpPr>
        <p:spPr>
          <a:xfrm>
            <a:off x="3325178" y="5745441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63DA9B-6E7D-41CE-9770-965B12EF32CE}"/>
              </a:ext>
            </a:extLst>
          </p:cNvPr>
          <p:cNvSpPr/>
          <p:nvPr/>
        </p:nvSpPr>
        <p:spPr>
          <a:xfrm>
            <a:off x="928257" y="5749289"/>
            <a:ext cx="1496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 + 10 =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340E07-1169-4141-99FC-8488F5FA3302}"/>
              </a:ext>
            </a:extLst>
          </p:cNvPr>
          <p:cNvSpPr/>
          <p:nvPr/>
        </p:nvSpPr>
        <p:spPr>
          <a:xfrm>
            <a:off x="2341338" y="5749289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C79760-9205-4DBE-9DA5-06D2CDD49C2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71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in the two empty boxes.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86B367-4288-4B7E-9327-C7CFBB605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893" y="634775"/>
            <a:ext cx="6265286" cy="39545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614ECE4-627F-4C2F-8896-27D271EF41F6}"/>
              </a:ext>
            </a:extLst>
          </p:cNvPr>
          <p:cNvSpPr/>
          <p:nvPr/>
        </p:nvSpPr>
        <p:spPr>
          <a:xfrm>
            <a:off x="2637899" y="1218032"/>
            <a:ext cx="22172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49 + 10 = 59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A9D576-AB4E-4A05-93F6-0E37B303054C}"/>
              </a:ext>
            </a:extLst>
          </p:cNvPr>
          <p:cNvSpPr/>
          <p:nvPr/>
        </p:nvSpPr>
        <p:spPr>
          <a:xfrm>
            <a:off x="2954424" y="2386064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33 + 10 =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55E1D0-E8F4-433F-91BF-5AC21BE86061}"/>
              </a:ext>
            </a:extLst>
          </p:cNvPr>
          <p:cNvSpPr/>
          <p:nvPr/>
        </p:nvSpPr>
        <p:spPr>
          <a:xfrm>
            <a:off x="5852285" y="2629655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CDCB0E-3CEE-443E-AD4B-77CE927385BF}"/>
              </a:ext>
            </a:extLst>
          </p:cNvPr>
          <p:cNvSpPr/>
          <p:nvPr/>
        </p:nvSpPr>
        <p:spPr>
          <a:xfrm>
            <a:off x="2549974" y="3518926"/>
            <a:ext cx="23038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__ + 10 = 10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9874A2-577B-40BF-9E22-BB5B3E91B2C5}"/>
              </a:ext>
            </a:extLst>
          </p:cNvPr>
          <p:cNvSpPr/>
          <p:nvPr/>
        </p:nvSpPr>
        <p:spPr>
          <a:xfrm>
            <a:off x="1171293" y="3758558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98334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6FF2C7-637D-42C2-8FEC-2FAE3794C050}"/>
              </a:ext>
            </a:extLst>
          </p:cNvPr>
          <p:cNvSpPr/>
          <p:nvPr/>
        </p:nvSpPr>
        <p:spPr>
          <a:xfrm>
            <a:off x="56123" y="50000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Write the missing number. </a:t>
            </a:r>
          </a:p>
          <a:p>
            <a:r>
              <a:rPr lang="en-GB" sz="3200" b="1" dirty="0"/>
              <a:t>One is done for you.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0B787C-1C63-4283-8220-B97C1B456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96" y="1408547"/>
            <a:ext cx="7430223" cy="7645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E26CD1-0BDD-4FE8-A732-A73536E617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96" y="3218972"/>
            <a:ext cx="7430223" cy="10985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D4F0CE2-903B-45BA-AB1D-E7F7BEBA862F}"/>
              </a:ext>
            </a:extLst>
          </p:cNvPr>
          <p:cNvSpPr/>
          <p:nvPr/>
        </p:nvSpPr>
        <p:spPr>
          <a:xfrm>
            <a:off x="6528800" y="4392518"/>
            <a:ext cx="20088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237 + 20 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1922EB-F027-41E3-926E-C1D172455A24}"/>
              </a:ext>
            </a:extLst>
          </p:cNvPr>
          <p:cNvSpPr/>
          <p:nvPr/>
        </p:nvSpPr>
        <p:spPr>
          <a:xfrm>
            <a:off x="8341544" y="4392518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8FEF44-7A16-4C8E-8F26-55859BC6035B}"/>
              </a:ext>
            </a:extLst>
          </p:cNvPr>
          <p:cNvSpPr/>
          <p:nvPr/>
        </p:nvSpPr>
        <p:spPr>
          <a:xfrm>
            <a:off x="1246983" y="3452788"/>
            <a:ext cx="867545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257</a:t>
            </a:r>
          </a:p>
        </p:txBody>
      </p:sp>
    </p:spTree>
    <p:extLst>
      <p:ext uri="{BB962C8B-B14F-4D97-AF65-F5344CB8AC3E}">
        <p14:creationId xmlns:p14="http://schemas.microsoft.com/office/powerpoint/2010/main" val="315163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9EB68E-47D9-44C1-A96E-E3692E0E739B}"/>
              </a:ext>
            </a:extLst>
          </p:cNvPr>
          <p:cNvSpPr/>
          <p:nvPr/>
        </p:nvSpPr>
        <p:spPr>
          <a:xfrm>
            <a:off x="154219" y="50000"/>
            <a:ext cx="486854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In this diagram, the numbers in the triangles add together to make the number in the circle.</a:t>
            </a:r>
          </a:p>
          <a:p>
            <a:r>
              <a:rPr lang="en-US" sz="2800" b="1" dirty="0"/>
              <a:t>The number in the square is 6 less than the number in the circle.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3952B2-25A4-48EB-A412-138FA53CF5A3}"/>
              </a:ext>
            </a:extLst>
          </p:cNvPr>
          <p:cNvSpPr/>
          <p:nvPr/>
        </p:nvSpPr>
        <p:spPr>
          <a:xfrm>
            <a:off x="5703037" y="561927"/>
            <a:ext cx="57525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four missing numbers in these diagrams.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64C067-F781-4288-B596-27F8DFAA1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19" y="2177504"/>
            <a:ext cx="3293025" cy="39056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15738D-AB30-40E9-A95A-BB90D24708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870" y="1998057"/>
            <a:ext cx="3293025" cy="39056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9297AE-7E2B-4FD0-9490-B51B7EC192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3821" y="1998056"/>
            <a:ext cx="3293025" cy="39056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15CCEBF-0365-4707-BE97-C7671D60FE3C}"/>
              </a:ext>
            </a:extLst>
          </p:cNvPr>
          <p:cNvSpPr/>
          <p:nvPr/>
        </p:nvSpPr>
        <p:spPr>
          <a:xfrm>
            <a:off x="4368708" y="3220099"/>
            <a:ext cx="2152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 – 8 =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D184D4-80DF-4DC8-97DD-93C4996B5461}"/>
              </a:ext>
            </a:extLst>
          </p:cNvPr>
          <p:cNvSpPr/>
          <p:nvPr/>
        </p:nvSpPr>
        <p:spPr>
          <a:xfrm>
            <a:off x="7156892" y="2127891"/>
            <a:ext cx="767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514829-12AE-4555-8E46-7B109E321BF3}"/>
              </a:ext>
            </a:extLst>
          </p:cNvPr>
          <p:cNvSpPr/>
          <p:nvPr/>
        </p:nvSpPr>
        <p:spPr>
          <a:xfrm>
            <a:off x="4368708" y="5023457"/>
            <a:ext cx="2152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 – 6 =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87E61F-857C-4EF1-9660-95FEFAFFB665}"/>
              </a:ext>
            </a:extLst>
          </p:cNvPr>
          <p:cNvSpPr/>
          <p:nvPr/>
        </p:nvSpPr>
        <p:spPr>
          <a:xfrm>
            <a:off x="6167532" y="5023457"/>
            <a:ext cx="767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41EE08-CAC9-44B7-896E-010CF63BE206}"/>
              </a:ext>
            </a:extLst>
          </p:cNvPr>
          <p:cNvSpPr/>
          <p:nvPr/>
        </p:nvSpPr>
        <p:spPr>
          <a:xfrm>
            <a:off x="8150718" y="3661390"/>
            <a:ext cx="2152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85 + 6 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7B57F2-23A6-46CB-8C3A-72AE07215C6D}"/>
              </a:ext>
            </a:extLst>
          </p:cNvPr>
          <p:cNvSpPr/>
          <p:nvPr/>
        </p:nvSpPr>
        <p:spPr>
          <a:xfrm>
            <a:off x="9921696" y="3375487"/>
            <a:ext cx="7271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317670-44A8-4964-A952-C79981A9D87F}"/>
              </a:ext>
            </a:extLst>
          </p:cNvPr>
          <p:cNvSpPr/>
          <p:nvPr/>
        </p:nvSpPr>
        <p:spPr>
          <a:xfrm>
            <a:off x="7675744" y="3083099"/>
            <a:ext cx="2152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91 – 30 =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3BDBA3-C3FE-45F5-B96D-172215ACF44F}"/>
              </a:ext>
            </a:extLst>
          </p:cNvPr>
          <p:cNvSpPr/>
          <p:nvPr/>
        </p:nvSpPr>
        <p:spPr>
          <a:xfrm>
            <a:off x="8908437" y="2127891"/>
            <a:ext cx="7271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61</a:t>
            </a:r>
          </a:p>
        </p:txBody>
      </p:sp>
    </p:spTree>
    <p:extLst>
      <p:ext uri="{BB962C8B-B14F-4D97-AF65-F5344CB8AC3E}">
        <p14:creationId xmlns:p14="http://schemas.microsoft.com/office/powerpoint/2010/main" val="239183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354445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 numbers in the two triangles add up to the number in the square.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301301-CF7C-427E-8213-C05B2AE72E6A}"/>
              </a:ext>
            </a:extLst>
          </p:cNvPr>
          <p:cNvSpPr/>
          <p:nvPr/>
        </p:nvSpPr>
        <p:spPr>
          <a:xfrm>
            <a:off x="5744666" y="50000"/>
            <a:ext cx="49918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Using the same rule, write in the missing numbers.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9B90F4-E46C-4EAA-99F5-3592609C1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335" y="2112103"/>
            <a:ext cx="2814442" cy="26623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B4C8B4-4EAF-4B44-9C88-DA2819C5C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360" y="1127218"/>
            <a:ext cx="2837847" cy="26389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95FC59-2CC3-48BD-89AD-CC7B002124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869" y="1127218"/>
            <a:ext cx="2826145" cy="268571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94980E5-C385-4856-81A6-C4DBB9BE6CC7}"/>
              </a:ext>
            </a:extLst>
          </p:cNvPr>
          <p:cNvGrpSpPr/>
          <p:nvPr/>
        </p:nvGrpSpPr>
        <p:grpSpPr>
          <a:xfrm>
            <a:off x="5153250" y="4207185"/>
            <a:ext cx="1885499" cy="1414081"/>
            <a:chOff x="1371600" y="1941038"/>
            <a:chExt cx="1885499" cy="141408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6E6F501-F701-472D-BD95-87F7919D701D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1 2 0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A99DD86-64A2-4BB4-9372-E65A0173A51D}"/>
                </a:ext>
              </a:extLst>
            </p:cNvPr>
            <p:cNvSpPr txBox="1"/>
            <p:nvPr/>
          </p:nvSpPr>
          <p:spPr>
            <a:xfrm>
              <a:off x="2238707" y="2373230"/>
              <a:ext cx="101839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2 5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F3E7870-E15D-4CFD-9155-AE9D2432552F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273045D-BD36-447B-8224-C6A50CC995E3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66A1E08-44DF-4187-B402-316F449B27FE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3982654-A8C1-4DA3-B008-A66AD42CCE05}"/>
              </a:ext>
            </a:extLst>
          </p:cNvPr>
          <p:cNvSpPr txBox="1"/>
          <p:nvPr/>
        </p:nvSpPr>
        <p:spPr>
          <a:xfrm>
            <a:off x="6481152" y="509265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7FB0364-08A7-46FB-850B-43D3AF88B0EA}"/>
              </a:ext>
            </a:extLst>
          </p:cNvPr>
          <p:cNvCxnSpPr>
            <a:cxnSpLocks/>
          </p:cNvCxnSpPr>
          <p:nvPr/>
        </p:nvCxnSpPr>
        <p:spPr>
          <a:xfrm flipV="1">
            <a:off x="6038738" y="429124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5CF16A7-D48B-4B5D-96D1-1BEFD8B242C0}"/>
              </a:ext>
            </a:extLst>
          </p:cNvPr>
          <p:cNvSpPr txBox="1"/>
          <p:nvPr/>
        </p:nvSpPr>
        <p:spPr>
          <a:xfrm>
            <a:off x="6068813" y="3993815"/>
            <a:ext cx="200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390C6E-8BD3-47A1-AB55-27D9E3D0FF0A}"/>
              </a:ext>
            </a:extLst>
          </p:cNvPr>
          <p:cNvSpPr txBox="1"/>
          <p:nvPr/>
        </p:nvSpPr>
        <p:spPr>
          <a:xfrm>
            <a:off x="6360048" y="4239811"/>
            <a:ext cx="3194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5EFD9F-7A8E-4E36-9F26-E78A82A0138A}"/>
              </a:ext>
            </a:extLst>
          </p:cNvPr>
          <p:cNvSpPr txBox="1"/>
          <p:nvPr/>
        </p:nvSpPr>
        <p:spPr>
          <a:xfrm>
            <a:off x="6020357" y="509924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1C7378-7D70-43CB-A2D0-143A25EDE2AA}"/>
              </a:ext>
            </a:extLst>
          </p:cNvPr>
          <p:cNvSpPr txBox="1"/>
          <p:nvPr/>
        </p:nvSpPr>
        <p:spPr>
          <a:xfrm>
            <a:off x="5570203" y="509984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7B0CA94-1D68-43B0-93EA-576C13DE93FD}"/>
              </a:ext>
            </a:extLst>
          </p:cNvPr>
          <p:cNvCxnSpPr>
            <a:cxnSpLocks/>
          </p:cNvCxnSpPr>
          <p:nvPr/>
        </p:nvCxnSpPr>
        <p:spPr>
          <a:xfrm flipV="1">
            <a:off x="5594238" y="429124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DA5BD17-6108-47E1-9417-FFABAC76D12A}"/>
              </a:ext>
            </a:extLst>
          </p:cNvPr>
          <p:cNvSpPr txBox="1"/>
          <p:nvPr/>
        </p:nvSpPr>
        <p:spPr>
          <a:xfrm>
            <a:off x="5624313" y="399381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70DEA7-42CC-4421-AC18-6488759184EC}"/>
              </a:ext>
            </a:extLst>
          </p:cNvPr>
          <p:cNvSpPr txBox="1"/>
          <p:nvPr/>
        </p:nvSpPr>
        <p:spPr>
          <a:xfrm>
            <a:off x="5945623" y="3995703"/>
            <a:ext cx="245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BCC3CA-9534-4A8D-97FA-270F87E7ACA1}"/>
              </a:ext>
            </a:extLst>
          </p:cNvPr>
          <p:cNvSpPr txBox="1"/>
          <p:nvPr/>
        </p:nvSpPr>
        <p:spPr>
          <a:xfrm>
            <a:off x="5061392" y="3149191"/>
            <a:ext cx="8842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95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5D3D33E-104C-4DED-9594-EFD98A63CB1F}"/>
              </a:ext>
            </a:extLst>
          </p:cNvPr>
          <p:cNvGrpSpPr/>
          <p:nvPr/>
        </p:nvGrpSpPr>
        <p:grpSpPr>
          <a:xfrm>
            <a:off x="8969977" y="4372507"/>
            <a:ext cx="1856052" cy="1404405"/>
            <a:chOff x="1812181" y="1941038"/>
            <a:chExt cx="1856052" cy="140440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00DB9C8-036D-4FA1-992C-3455847AE75F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5 5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4241338-3A2F-4265-939E-54C0C517DE7C}"/>
                </a:ext>
              </a:extLst>
            </p:cNvPr>
            <p:cNvSpPr txBox="1"/>
            <p:nvPr/>
          </p:nvSpPr>
          <p:spPr>
            <a:xfrm>
              <a:off x="2252135" y="2373230"/>
              <a:ext cx="14160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7 5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C158720-79DA-4800-B5B4-FD23FE9F631B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9D0810A-D93C-41D6-A85D-9C11A92146BE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37339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249307E-77D9-4616-8744-E9CEABC6A116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37643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0AC00BD2-D86B-4D0D-8164-20BE2AC98CB6}"/>
              </a:ext>
            </a:extLst>
          </p:cNvPr>
          <p:cNvSpPr txBox="1"/>
          <p:nvPr/>
        </p:nvSpPr>
        <p:spPr>
          <a:xfrm>
            <a:off x="9856331" y="5260337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3B4A8BA-E408-4EC9-830C-A79E0BA4C9BC}"/>
              </a:ext>
            </a:extLst>
          </p:cNvPr>
          <p:cNvSpPr txBox="1"/>
          <p:nvPr/>
        </p:nvSpPr>
        <p:spPr>
          <a:xfrm>
            <a:off x="9478569" y="415788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577D700-53F3-4E0B-9C29-D1AA6AA475B7}"/>
              </a:ext>
            </a:extLst>
          </p:cNvPr>
          <p:cNvSpPr txBox="1"/>
          <p:nvPr/>
        </p:nvSpPr>
        <p:spPr>
          <a:xfrm>
            <a:off x="8969977" y="5260338"/>
            <a:ext cx="9309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DEF63EC-0073-4A85-8CB6-25C87C168569}"/>
              </a:ext>
            </a:extLst>
          </p:cNvPr>
          <p:cNvSpPr txBox="1"/>
          <p:nvPr/>
        </p:nvSpPr>
        <p:spPr>
          <a:xfrm>
            <a:off x="10283496" y="2320245"/>
            <a:ext cx="10874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130</a:t>
            </a:r>
          </a:p>
        </p:txBody>
      </p:sp>
    </p:spTree>
    <p:extLst>
      <p:ext uri="{BB962C8B-B14F-4D97-AF65-F5344CB8AC3E}">
        <p14:creationId xmlns:p14="http://schemas.microsoft.com/office/powerpoint/2010/main" val="2953481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30" grpId="0"/>
      <p:bldP spid="31" grpId="0"/>
      <p:bldP spid="32" grpId="0"/>
      <p:bldP spid="3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543573-0660-42C2-8BF3-82ACA8403032}"/>
              </a:ext>
            </a:extLst>
          </p:cNvPr>
          <p:cNvSpPr/>
          <p:nvPr/>
        </p:nvSpPr>
        <p:spPr>
          <a:xfrm>
            <a:off x="56124" y="56219"/>
            <a:ext cx="32923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Stefan completes this calculation.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F7A73F-833F-4101-845D-527C62A79CFD}"/>
              </a:ext>
            </a:extLst>
          </p:cNvPr>
          <p:cNvSpPr/>
          <p:nvPr/>
        </p:nvSpPr>
        <p:spPr>
          <a:xfrm>
            <a:off x="4844333" y="56219"/>
            <a:ext cx="57957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an addition calculation he could use to check his answer.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04D201-CE32-4974-9AB6-5815AA02F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690" y="1253364"/>
            <a:ext cx="2524632" cy="48826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8660BE-F1D4-4877-A398-798AD8F0B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4333" y="1253365"/>
            <a:ext cx="2524632" cy="48826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57B534-48AC-4303-93D6-FFA55D84929B}"/>
              </a:ext>
            </a:extLst>
          </p:cNvPr>
          <p:cNvSpPr txBox="1"/>
          <p:nvPr/>
        </p:nvSpPr>
        <p:spPr>
          <a:xfrm>
            <a:off x="5727960" y="1708124"/>
            <a:ext cx="19041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2    8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E5D245-23A8-4726-8A01-938F5EA751F6}"/>
              </a:ext>
            </a:extLst>
          </p:cNvPr>
          <p:cNvSpPr txBox="1"/>
          <p:nvPr/>
        </p:nvSpPr>
        <p:spPr>
          <a:xfrm>
            <a:off x="5727960" y="3261155"/>
            <a:ext cx="19041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6    7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C30E99-0C6A-442C-AAC6-512840E39F3A}"/>
              </a:ext>
            </a:extLst>
          </p:cNvPr>
          <p:cNvSpPr txBox="1"/>
          <p:nvPr/>
        </p:nvSpPr>
        <p:spPr>
          <a:xfrm>
            <a:off x="5727960" y="5034577"/>
            <a:ext cx="19041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9    5</a:t>
            </a:r>
          </a:p>
        </p:txBody>
      </p:sp>
    </p:spTree>
    <p:extLst>
      <p:ext uri="{BB962C8B-B14F-4D97-AF65-F5344CB8AC3E}">
        <p14:creationId xmlns:p14="http://schemas.microsoft.com/office/powerpoint/2010/main" val="3334961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0.00039 0.2319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1597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6.25E-7 -0.2266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-1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2469D-0EAA-4D0B-8F82-1D4AD85AE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missing numbers in the addition or subtraction of multiple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1CD6C-46A2-4A35-890A-66D7B8769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9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903357-D412-42A1-B05B-E5DB2C12F9B0}"/>
              </a:ext>
            </a:extLst>
          </p:cNvPr>
          <p:cNvSpPr/>
          <p:nvPr/>
        </p:nvSpPr>
        <p:spPr>
          <a:xfrm>
            <a:off x="56123" y="5000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Write in the missing number.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34DACD-31A1-4BB7-82D3-F031E90EA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465" y="805421"/>
            <a:ext cx="5627535" cy="9986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8C64E2-61FD-42A4-BAAE-358EF6566E32}"/>
              </a:ext>
            </a:extLst>
          </p:cNvPr>
          <p:cNvSpPr txBox="1"/>
          <p:nvPr/>
        </p:nvSpPr>
        <p:spPr>
          <a:xfrm>
            <a:off x="865414" y="489950"/>
            <a:ext cx="8299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3509B1-1C86-4CB3-81A4-5457FC9BD2E9}"/>
              </a:ext>
            </a:extLst>
          </p:cNvPr>
          <p:cNvSpPr/>
          <p:nvPr/>
        </p:nvSpPr>
        <p:spPr>
          <a:xfrm>
            <a:off x="468465" y="1061360"/>
            <a:ext cx="1605264" cy="51429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7BBF31-504D-4296-96F8-9F86CF94009F}"/>
              </a:ext>
            </a:extLst>
          </p:cNvPr>
          <p:cNvSpPr txBox="1"/>
          <p:nvPr/>
        </p:nvSpPr>
        <p:spPr>
          <a:xfrm>
            <a:off x="3378791" y="1003035"/>
            <a:ext cx="8299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89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99C0774-77D9-444E-BB8F-CFF2EB98650B}"/>
              </a:ext>
            </a:extLst>
          </p:cNvPr>
          <p:cNvGrpSpPr/>
          <p:nvPr/>
        </p:nvGrpSpPr>
        <p:grpSpPr>
          <a:xfrm>
            <a:off x="2751665" y="2148896"/>
            <a:ext cx="1871434" cy="1414081"/>
            <a:chOff x="1371600" y="1941038"/>
            <a:chExt cx="1871434" cy="141408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D82E3D1-81F4-46D7-BD86-88AA588C28AF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18A05FD-2D77-4F95-9F89-6D98B9E729D1}"/>
                </a:ext>
              </a:extLst>
            </p:cNvPr>
            <p:cNvSpPr txBox="1"/>
            <p:nvPr/>
          </p:nvSpPr>
          <p:spPr>
            <a:xfrm>
              <a:off x="2252738" y="2373230"/>
              <a:ext cx="990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7A7E854-5F6C-42FF-A2D9-94EDD27BDDF1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38201A0-CE06-4FC6-9498-93A310AB7E91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EB74802-4703-47A2-9577-8121A6F9700C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B98A573-CB9C-4EF6-A4CE-7F69A3B5E657}"/>
              </a:ext>
            </a:extLst>
          </p:cNvPr>
          <p:cNvSpPr txBox="1"/>
          <p:nvPr/>
        </p:nvSpPr>
        <p:spPr>
          <a:xfrm>
            <a:off x="4079567" y="303436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FD48ED-6CEE-4473-8376-7D32C8FBD2B2}"/>
              </a:ext>
            </a:extLst>
          </p:cNvPr>
          <p:cNvSpPr txBox="1"/>
          <p:nvPr/>
        </p:nvSpPr>
        <p:spPr>
          <a:xfrm>
            <a:off x="3618772" y="304095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375A6A-3E5F-4F2C-8886-2ADAF8D6A3F4}"/>
              </a:ext>
            </a:extLst>
          </p:cNvPr>
          <p:cNvSpPr txBox="1"/>
          <p:nvPr/>
        </p:nvSpPr>
        <p:spPr>
          <a:xfrm>
            <a:off x="3168618" y="304155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7F6FA5C-BA5F-4BB3-9BC0-F552AEA654DD}"/>
              </a:ext>
            </a:extLst>
          </p:cNvPr>
          <p:cNvCxnSpPr>
            <a:cxnSpLocks/>
          </p:cNvCxnSpPr>
          <p:nvPr/>
        </p:nvCxnSpPr>
        <p:spPr>
          <a:xfrm flipV="1">
            <a:off x="3219934" y="223901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5FD004F-EC32-4D2F-BF0B-F07559495EA3}"/>
              </a:ext>
            </a:extLst>
          </p:cNvPr>
          <p:cNvSpPr txBox="1"/>
          <p:nvPr/>
        </p:nvSpPr>
        <p:spPr>
          <a:xfrm>
            <a:off x="3250009" y="1941592"/>
            <a:ext cx="33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6FA2A1-6C02-457B-8AF4-CB5482165995}"/>
              </a:ext>
            </a:extLst>
          </p:cNvPr>
          <p:cNvSpPr txBox="1"/>
          <p:nvPr/>
        </p:nvSpPr>
        <p:spPr>
          <a:xfrm>
            <a:off x="3509344" y="2192008"/>
            <a:ext cx="33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D1FDE21-01E7-422F-8C27-ECB8DF794824}"/>
              </a:ext>
            </a:extLst>
          </p:cNvPr>
          <p:cNvCxnSpPr>
            <a:cxnSpLocks/>
          </p:cNvCxnSpPr>
          <p:nvPr/>
        </p:nvCxnSpPr>
        <p:spPr>
          <a:xfrm flipV="1">
            <a:off x="3659175" y="2241632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06E2F0E-C54C-45C0-8E56-112C38594B20}"/>
              </a:ext>
            </a:extLst>
          </p:cNvPr>
          <p:cNvSpPr txBox="1"/>
          <p:nvPr/>
        </p:nvSpPr>
        <p:spPr>
          <a:xfrm>
            <a:off x="3689250" y="1944207"/>
            <a:ext cx="33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43F076-90E8-4A1C-AF81-C9DFBC709158}"/>
              </a:ext>
            </a:extLst>
          </p:cNvPr>
          <p:cNvSpPr txBox="1"/>
          <p:nvPr/>
        </p:nvSpPr>
        <p:spPr>
          <a:xfrm>
            <a:off x="3948585" y="2194623"/>
            <a:ext cx="33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5737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7" grpId="0"/>
      <p:bldP spid="14" grpId="0"/>
      <p:bldP spid="15" grpId="0"/>
      <p:bldP spid="16" grpId="0"/>
      <p:bldP spid="18" grpId="0"/>
      <p:bldP spid="19" grpId="0"/>
      <p:bldP spid="21" grpId="0"/>
      <p:bldP spid="2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A650A2-6ED7-45DA-8FDC-52C60BBE6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09" y="773292"/>
            <a:ext cx="7439891" cy="131356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63524E6-664B-4DAD-8F95-8D4204B6988E}"/>
              </a:ext>
            </a:extLst>
          </p:cNvPr>
          <p:cNvGrpSpPr/>
          <p:nvPr/>
        </p:nvGrpSpPr>
        <p:grpSpPr>
          <a:xfrm>
            <a:off x="812075" y="2581281"/>
            <a:ext cx="1890093" cy="1414081"/>
            <a:chOff x="1371600" y="1941038"/>
            <a:chExt cx="1890093" cy="141408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8C49385-E8C7-42FE-A493-BF7511BC1EA7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1 2 0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3973E30-D31C-4375-B8CF-8A3C57F41802}"/>
                </a:ext>
              </a:extLst>
            </p:cNvPr>
            <p:cNvSpPr txBox="1"/>
            <p:nvPr/>
          </p:nvSpPr>
          <p:spPr>
            <a:xfrm>
              <a:off x="2238706" y="2373230"/>
              <a:ext cx="102298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6C0E603-9C79-43ED-8D77-412C5FB0162D}"/>
                </a:ext>
              </a:extLst>
            </p:cNvPr>
            <p:cNvSpPr txBox="1"/>
            <p:nvPr/>
          </p:nvSpPr>
          <p:spPr>
            <a:xfrm>
              <a:off x="1373248" y="2409758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CF2761E-0B2E-4D64-A9DD-62B4A626975E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C93190B-53CC-4BCC-800B-F302A7FEFE29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E8A231A-17E0-48AB-8D16-B65208736A71}"/>
              </a:ext>
            </a:extLst>
          </p:cNvPr>
          <p:cNvSpPr txBox="1"/>
          <p:nvPr/>
        </p:nvSpPr>
        <p:spPr>
          <a:xfrm>
            <a:off x="2139977" y="346675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19E7ED-D1FB-44DF-977C-9255BA6F110A}"/>
              </a:ext>
            </a:extLst>
          </p:cNvPr>
          <p:cNvSpPr txBox="1"/>
          <p:nvPr/>
        </p:nvSpPr>
        <p:spPr>
          <a:xfrm>
            <a:off x="1679182" y="347333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B6A4E7-8ADA-4B70-AE5F-BD72CB6BA055}"/>
              </a:ext>
            </a:extLst>
          </p:cNvPr>
          <p:cNvSpPr txBox="1"/>
          <p:nvPr/>
        </p:nvSpPr>
        <p:spPr>
          <a:xfrm>
            <a:off x="1229028" y="347393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8FEE652-73DF-4A88-8FB5-014B22948CC8}"/>
              </a:ext>
            </a:extLst>
          </p:cNvPr>
          <p:cNvGrpSpPr/>
          <p:nvPr/>
        </p:nvGrpSpPr>
        <p:grpSpPr>
          <a:xfrm>
            <a:off x="3208865" y="2577976"/>
            <a:ext cx="1890094" cy="1414081"/>
            <a:chOff x="1371600" y="1941038"/>
            <a:chExt cx="1890094" cy="141408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D1C4CC1-1691-45EC-925C-4D9EB9D31A47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5 0 0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58A21A8-4148-4840-9DD0-6527D9534FF4}"/>
                </a:ext>
              </a:extLst>
            </p:cNvPr>
            <p:cNvSpPr txBox="1"/>
            <p:nvPr/>
          </p:nvSpPr>
          <p:spPr>
            <a:xfrm>
              <a:off x="1793148" y="2373230"/>
              <a:ext cx="146854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1 9 0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20FBB89-CA98-455D-B461-249383BEEEB2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BE8CC3D-87FE-4ED6-A100-302A5863EBEB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96F5A73-049B-4B47-BA33-A2C2755C27F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BC8B6C5-04AF-4812-8C26-79802BE826C6}"/>
              </a:ext>
            </a:extLst>
          </p:cNvPr>
          <p:cNvSpPr txBox="1"/>
          <p:nvPr/>
        </p:nvSpPr>
        <p:spPr>
          <a:xfrm>
            <a:off x="4536767" y="346344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74B69B-7C46-4608-B155-FC1E93F50F05}"/>
              </a:ext>
            </a:extLst>
          </p:cNvPr>
          <p:cNvSpPr txBox="1"/>
          <p:nvPr/>
        </p:nvSpPr>
        <p:spPr>
          <a:xfrm>
            <a:off x="4075972" y="347003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52DCD0C-A58B-4583-AFA4-2F32756CD72C}"/>
              </a:ext>
            </a:extLst>
          </p:cNvPr>
          <p:cNvSpPr txBox="1"/>
          <p:nvPr/>
        </p:nvSpPr>
        <p:spPr>
          <a:xfrm>
            <a:off x="3625818" y="347063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EAB4C91-0518-4DA1-A76C-E4232E5528C2}"/>
              </a:ext>
            </a:extLst>
          </p:cNvPr>
          <p:cNvCxnSpPr>
            <a:cxnSpLocks/>
          </p:cNvCxnSpPr>
          <p:nvPr/>
        </p:nvCxnSpPr>
        <p:spPr>
          <a:xfrm flipV="1">
            <a:off x="3677134" y="266809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3D30474-A279-473D-BD0A-BEF342A7036E}"/>
              </a:ext>
            </a:extLst>
          </p:cNvPr>
          <p:cNvSpPr txBox="1"/>
          <p:nvPr/>
        </p:nvSpPr>
        <p:spPr>
          <a:xfrm>
            <a:off x="3707209" y="2370672"/>
            <a:ext cx="33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932CDC-6898-4BF4-910E-35F7471140A2}"/>
              </a:ext>
            </a:extLst>
          </p:cNvPr>
          <p:cNvSpPr txBox="1"/>
          <p:nvPr/>
        </p:nvSpPr>
        <p:spPr>
          <a:xfrm>
            <a:off x="3966544" y="2621088"/>
            <a:ext cx="33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DA11B0C-9198-4EA0-96A1-48AC4AB6E63A}"/>
              </a:ext>
            </a:extLst>
          </p:cNvPr>
          <p:cNvSpPr txBox="1"/>
          <p:nvPr/>
        </p:nvSpPr>
        <p:spPr>
          <a:xfrm>
            <a:off x="2970007" y="1147347"/>
            <a:ext cx="12413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310</a:t>
            </a:r>
          </a:p>
        </p:txBody>
      </p:sp>
    </p:spTree>
    <p:extLst>
      <p:ext uri="{BB962C8B-B14F-4D97-AF65-F5344CB8AC3E}">
        <p14:creationId xmlns:p14="http://schemas.microsoft.com/office/powerpoint/2010/main" val="3126240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/>
      <p:bldP spid="26" grpId="0"/>
      <p:bldP spid="30" grpId="0"/>
      <p:bldP spid="31" grpId="0"/>
      <p:bldP spid="33" grpId="0"/>
      <p:bldP spid="34" grpId="0"/>
      <p:bldP spid="3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4F4E3D-84CC-4BB4-8495-A05C3EE48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301" y="835169"/>
            <a:ext cx="8133918" cy="14522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75976A-A7BC-4EBB-B4C3-6E9B17078BEB}"/>
              </a:ext>
            </a:extLst>
          </p:cNvPr>
          <p:cNvSpPr txBox="1"/>
          <p:nvPr/>
        </p:nvSpPr>
        <p:spPr>
          <a:xfrm>
            <a:off x="2635777" y="2798058"/>
            <a:ext cx="4374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 + 2 = 1 0 2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0BAC15D-C6F6-44E7-92CE-A884E62735C8}"/>
              </a:ext>
            </a:extLst>
          </p:cNvPr>
          <p:cNvGrpSpPr/>
          <p:nvPr/>
        </p:nvGrpSpPr>
        <p:grpSpPr>
          <a:xfrm>
            <a:off x="7476065" y="2855937"/>
            <a:ext cx="1890094" cy="1414081"/>
            <a:chOff x="1371600" y="1941038"/>
            <a:chExt cx="1890094" cy="14140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74E2D51-E627-44DA-BA62-5766B459F50B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2 2 2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65EEC94-4C9C-4944-8478-8A43C92598A8}"/>
                </a:ext>
              </a:extLst>
            </p:cNvPr>
            <p:cNvSpPr txBox="1"/>
            <p:nvPr/>
          </p:nvSpPr>
          <p:spPr>
            <a:xfrm>
              <a:off x="1793148" y="2373230"/>
              <a:ext cx="146854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21DFC55-5099-4C93-9A5E-A21D8EF9C38D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4A39F2A-A960-4D68-82D1-E67CF1885639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164DA38-C7B1-4964-895C-3EDE3463544F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9BD6A38-AF32-4E32-911D-3C9875F08C2F}"/>
              </a:ext>
            </a:extLst>
          </p:cNvPr>
          <p:cNvSpPr txBox="1"/>
          <p:nvPr/>
        </p:nvSpPr>
        <p:spPr>
          <a:xfrm>
            <a:off x="8803967" y="374140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E34F42-952D-4499-849C-EF7332B1CD17}"/>
              </a:ext>
            </a:extLst>
          </p:cNvPr>
          <p:cNvSpPr txBox="1"/>
          <p:nvPr/>
        </p:nvSpPr>
        <p:spPr>
          <a:xfrm>
            <a:off x="8343172" y="374799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C8E2E5-FAA4-4936-96AA-61517965CFB8}"/>
              </a:ext>
            </a:extLst>
          </p:cNvPr>
          <p:cNvSpPr txBox="1"/>
          <p:nvPr/>
        </p:nvSpPr>
        <p:spPr>
          <a:xfrm>
            <a:off x="7893018" y="374859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A10FDB-8F2B-4711-8D22-B50488E0E8E9}"/>
              </a:ext>
            </a:extLst>
          </p:cNvPr>
          <p:cNvSpPr txBox="1"/>
          <p:nvPr/>
        </p:nvSpPr>
        <p:spPr>
          <a:xfrm>
            <a:off x="5461547" y="1245819"/>
            <a:ext cx="1158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120</a:t>
            </a:r>
          </a:p>
        </p:txBody>
      </p:sp>
    </p:spTree>
    <p:extLst>
      <p:ext uri="{BB962C8B-B14F-4D97-AF65-F5344CB8AC3E}">
        <p14:creationId xmlns:p14="http://schemas.microsoft.com/office/powerpoint/2010/main" val="2196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4" grpId="0"/>
      <p:bldP spid="1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B15B6C-9057-4B2B-B93B-D88509BE3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849" y="973361"/>
            <a:ext cx="6598746" cy="134623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7F769A4-07BF-45CC-909F-06892D6632AB}"/>
              </a:ext>
            </a:extLst>
          </p:cNvPr>
          <p:cNvGrpSpPr/>
          <p:nvPr/>
        </p:nvGrpSpPr>
        <p:grpSpPr>
          <a:xfrm>
            <a:off x="1065366" y="2532963"/>
            <a:ext cx="1890094" cy="1414081"/>
            <a:chOff x="1371600" y="1941038"/>
            <a:chExt cx="1890094" cy="141408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44B0F8A-9761-4F64-8850-75793082C36C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3 5 0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DBA08A2-CEEE-40C6-90FA-2E347D07426D}"/>
                </a:ext>
              </a:extLst>
            </p:cNvPr>
            <p:cNvSpPr txBox="1"/>
            <p:nvPr/>
          </p:nvSpPr>
          <p:spPr>
            <a:xfrm>
              <a:off x="1807354" y="2373230"/>
              <a:ext cx="145434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1 9 0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FEAE257-6080-410C-B0D6-565B77541256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B4CE5B1-5212-463B-9AD8-5891DE424DB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F0448B9-3858-455F-A53B-5E97CD5BE56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A175738-51F3-4DE1-9292-0F8691C28E3C}"/>
              </a:ext>
            </a:extLst>
          </p:cNvPr>
          <p:cNvSpPr txBox="1"/>
          <p:nvPr/>
        </p:nvSpPr>
        <p:spPr>
          <a:xfrm>
            <a:off x="2393268" y="341843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9AE04EC-B802-4D01-B0F0-DD1D3E4A9198}"/>
              </a:ext>
            </a:extLst>
          </p:cNvPr>
          <p:cNvCxnSpPr>
            <a:cxnSpLocks/>
          </p:cNvCxnSpPr>
          <p:nvPr/>
        </p:nvCxnSpPr>
        <p:spPr>
          <a:xfrm flipV="1">
            <a:off x="1496525" y="261701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F79A099-2AE6-4E33-ACA4-D64824401E07}"/>
              </a:ext>
            </a:extLst>
          </p:cNvPr>
          <p:cNvSpPr txBox="1"/>
          <p:nvPr/>
        </p:nvSpPr>
        <p:spPr>
          <a:xfrm>
            <a:off x="1531195" y="231959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FC7F20-7DEC-4A79-8F37-DEF9074D0C35}"/>
              </a:ext>
            </a:extLst>
          </p:cNvPr>
          <p:cNvSpPr txBox="1"/>
          <p:nvPr/>
        </p:nvSpPr>
        <p:spPr>
          <a:xfrm>
            <a:off x="1817835" y="2565589"/>
            <a:ext cx="346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2AA229-B03B-42AB-A74A-08C03A040445}"/>
              </a:ext>
            </a:extLst>
          </p:cNvPr>
          <p:cNvSpPr txBox="1"/>
          <p:nvPr/>
        </p:nvSpPr>
        <p:spPr>
          <a:xfrm>
            <a:off x="1932473" y="342501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434872-4E16-4DB3-8A79-1E5ED10D37E4}"/>
              </a:ext>
            </a:extLst>
          </p:cNvPr>
          <p:cNvSpPr txBox="1"/>
          <p:nvPr/>
        </p:nvSpPr>
        <p:spPr>
          <a:xfrm>
            <a:off x="1482319" y="342561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18763B4-4328-4A83-9294-9FA5CB136633}"/>
              </a:ext>
            </a:extLst>
          </p:cNvPr>
          <p:cNvSpPr/>
          <p:nvPr/>
        </p:nvSpPr>
        <p:spPr>
          <a:xfrm>
            <a:off x="691210" y="1259877"/>
            <a:ext cx="2772425" cy="7209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BF02A39-4B1C-4D52-8E0E-38B9D33D6D8C}"/>
              </a:ext>
            </a:extLst>
          </p:cNvPr>
          <p:cNvSpPr/>
          <p:nvPr/>
        </p:nvSpPr>
        <p:spPr>
          <a:xfrm>
            <a:off x="1700109" y="746136"/>
            <a:ext cx="862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160</a:t>
            </a:r>
            <a:endParaRPr lang="en-GB" sz="2800" dirty="0">
              <a:solidFill>
                <a:srgbClr val="FF0000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9C997DF-9C95-40A2-9F52-84ED1BED6571}"/>
              </a:ext>
            </a:extLst>
          </p:cNvPr>
          <p:cNvGrpSpPr/>
          <p:nvPr/>
        </p:nvGrpSpPr>
        <p:grpSpPr>
          <a:xfrm>
            <a:off x="4781545" y="2532963"/>
            <a:ext cx="1876238" cy="1414081"/>
            <a:chOff x="1371600" y="1941038"/>
            <a:chExt cx="1876238" cy="141408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2BD8798-709A-4F0B-896F-E4138E7DEE5F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1 6 0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B80C3FA-CE6C-410D-AC91-9733C1024DB0}"/>
                </a:ext>
              </a:extLst>
            </p:cNvPr>
            <p:cNvSpPr txBox="1"/>
            <p:nvPr/>
          </p:nvSpPr>
          <p:spPr>
            <a:xfrm>
              <a:off x="2264779" y="2373230"/>
              <a:ext cx="98305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4 0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1C96AD2-257D-412B-B629-2EE9C78B485C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D781A96-5F58-4786-A10C-8B557C2A0BE7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1E43E26-E3EC-4A23-B05E-EA8A49782B35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2CA6F653-4B7C-45BD-905C-26CC369C3A13}"/>
              </a:ext>
            </a:extLst>
          </p:cNvPr>
          <p:cNvSpPr txBox="1"/>
          <p:nvPr/>
        </p:nvSpPr>
        <p:spPr>
          <a:xfrm>
            <a:off x="6109447" y="341843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618373E-CB1B-4CEE-A5AC-E94AD251BED0}"/>
              </a:ext>
            </a:extLst>
          </p:cNvPr>
          <p:cNvSpPr txBox="1"/>
          <p:nvPr/>
        </p:nvSpPr>
        <p:spPr>
          <a:xfrm>
            <a:off x="5648652" y="342501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95361F7-E4C7-4AFE-8115-9071F581B8A5}"/>
              </a:ext>
            </a:extLst>
          </p:cNvPr>
          <p:cNvSpPr txBox="1"/>
          <p:nvPr/>
        </p:nvSpPr>
        <p:spPr>
          <a:xfrm>
            <a:off x="5198498" y="342561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A525CFA-CB4F-4466-ADA2-AAF0712E55F7}"/>
              </a:ext>
            </a:extLst>
          </p:cNvPr>
          <p:cNvSpPr txBox="1"/>
          <p:nvPr/>
        </p:nvSpPr>
        <p:spPr>
          <a:xfrm>
            <a:off x="4585853" y="1331006"/>
            <a:ext cx="14962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80E3BA-BD17-4A05-A255-966DBD90324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31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  <p:bldP spid="29" grpId="0" animBg="1"/>
      <p:bldP spid="30" grpId="0"/>
      <p:bldP spid="37" grpId="0"/>
      <p:bldP spid="41" grpId="0"/>
      <p:bldP spid="42" grpId="0"/>
      <p:bldP spid="4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0B1FC5-BF8B-4F8D-8C15-3230B6C67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719" y="1008644"/>
            <a:ext cx="5764839" cy="12290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56936F0-4800-4775-B650-20800ADDC589}"/>
              </a:ext>
            </a:extLst>
          </p:cNvPr>
          <p:cNvSpPr/>
          <p:nvPr/>
        </p:nvSpPr>
        <p:spPr>
          <a:xfrm>
            <a:off x="621936" y="1259877"/>
            <a:ext cx="1885738" cy="7209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ED623B-1B7A-4FC8-B498-33790429D15D}"/>
              </a:ext>
            </a:extLst>
          </p:cNvPr>
          <p:cNvSpPr/>
          <p:nvPr/>
        </p:nvSpPr>
        <p:spPr>
          <a:xfrm>
            <a:off x="1191491" y="746136"/>
            <a:ext cx="10263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04D993-D5F1-4567-9962-B4035ACF73B4}"/>
              </a:ext>
            </a:extLst>
          </p:cNvPr>
          <p:cNvSpPr txBox="1"/>
          <p:nvPr/>
        </p:nvSpPr>
        <p:spPr>
          <a:xfrm>
            <a:off x="5195455" y="1331006"/>
            <a:ext cx="9005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F2C3C1-C8F8-4989-9F97-08259765555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71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05A4A1-7680-4CF7-9D70-63D84EEE2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21" y="821714"/>
            <a:ext cx="7326157" cy="116183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14F34B2-F1EF-487C-BB86-DF7EA5B2D697}"/>
              </a:ext>
            </a:extLst>
          </p:cNvPr>
          <p:cNvSpPr/>
          <p:nvPr/>
        </p:nvSpPr>
        <p:spPr>
          <a:xfrm>
            <a:off x="507536" y="984739"/>
            <a:ext cx="2253248" cy="7209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A68E69-FAF6-4109-A54F-47B4CCA36AED}"/>
              </a:ext>
            </a:extLst>
          </p:cNvPr>
          <p:cNvSpPr/>
          <p:nvPr/>
        </p:nvSpPr>
        <p:spPr>
          <a:xfrm>
            <a:off x="1196619" y="1620879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159</a:t>
            </a:r>
            <a:endParaRPr lang="en-GB" sz="2800" dirty="0">
              <a:solidFill>
                <a:srgbClr val="FF0000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EEC682E-66EE-4481-A342-931F6CCB19E7}"/>
              </a:ext>
            </a:extLst>
          </p:cNvPr>
          <p:cNvGrpSpPr/>
          <p:nvPr/>
        </p:nvGrpSpPr>
        <p:grpSpPr>
          <a:xfrm>
            <a:off x="4205906" y="2419024"/>
            <a:ext cx="1890094" cy="1414081"/>
            <a:chOff x="1371600" y="1941038"/>
            <a:chExt cx="1890094" cy="14140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7052432-F590-492F-A124-09771BDAE406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3 4 0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7CE15F7-B178-4A3E-9100-FBA66692FB1A}"/>
                </a:ext>
              </a:extLst>
            </p:cNvPr>
            <p:cNvSpPr txBox="1"/>
            <p:nvPr/>
          </p:nvSpPr>
          <p:spPr>
            <a:xfrm>
              <a:off x="1793148" y="2373230"/>
              <a:ext cx="146854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1 5 9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31A631C-1DC8-44BD-9EC8-188ABB421B70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13FCF56-8A43-40FE-BFBA-1D8F3101768D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82377F4-2620-460D-83BB-24A52632CC47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53E4407-2320-4B0D-9A02-955A23AECCFA}"/>
              </a:ext>
            </a:extLst>
          </p:cNvPr>
          <p:cNvSpPr txBox="1"/>
          <p:nvPr/>
        </p:nvSpPr>
        <p:spPr>
          <a:xfrm>
            <a:off x="5533808" y="330449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481D55-8B7E-4789-97D0-A3E058B8810F}"/>
              </a:ext>
            </a:extLst>
          </p:cNvPr>
          <p:cNvCxnSpPr>
            <a:cxnSpLocks/>
          </p:cNvCxnSpPr>
          <p:nvPr/>
        </p:nvCxnSpPr>
        <p:spPr>
          <a:xfrm flipV="1">
            <a:off x="5091394" y="250307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BC5BEEF-6202-419E-815B-4FD927B64CA2}"/>
              </a:ext>
            </a:extLst>
          </p:cNvPr>
          <p:cNvSpPr txBox="1"/>
          <p:nvPr/>
        </p:nvSpPr>
        <p:spPr>
          <a:xfrm>
            <a:off x="5134917" y="220565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1071FF-8922-425A-98AB-8C8980841875}"/>
              </a:ext>
            </a:extLst>
          </p:cNvPr>
          <p:cNvSpPr txBox="1"/>
          <p:nvPr/>
        </p:nvSpPr>
        <p:spPr>
          <a:xfrm>
            <a:off x="5412704" y="2451650"/>
            <a:ext cx="33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B70E97-DE3B-40F4-94BD-3E38ACF064D4}"/>
              </a:ext>
            </a:extLst>
          </p:cNvPr>
          <p:cNvSpPr txBox="1"/>
          <p:nvPr/>
        </p:nvSpPr>
        <p:spPr>
          <a:xfrm>
            <a:off x="5073013" y="331108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AA7835-7C92-41A5-AE3E-C5BA08342861}"/>
              </a:ext>
            </a:extLst>
          </p:cNvPr>
          <p:cNvSpPr txBox="1"/>
          <p:nvPr/>
        </p:nvSpPr>
        <p:spPr>
          <a:xfrm>
            <a:off x="4622859" y="331167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4B6E384-6779-4D8C-8511-08060B288667}"/>
              </a:ext>
            </a:extLst>
          </p:cNvPr>
          <p:cNvCxnSpPr>
            <a:cxnSpLocks/>
          </p:cNvCxnSpPr>
          <p:nvPr/>
        </p:nvCxnSpPr>
        <p:spPr>
          <a:xfrm flipV="1">
            <a:off x="4674175" y="250914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34091DB-DDD1-4A4A-90EC-B1C4A9BD1CC3}"/>
              </a:ext>
            </a:extLst>
          </p:cNvPr>
          <p:cNvSpPr txBox="1"/>
          <p:nvPr/>
        </p:nvSpPr>
        <p:spPr>
          <a:xfrm>
            <a:off x="4704250" y="221172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09BED3-B389-4AAE-A7B5-B3A7CF35AB43}"/>
              </a:ext>
            </a:extLst>
          </p:cNvPr>
          <p:cNvSpPr txBox="1"/>
          <p:nvPr/>
        </p:nvSpPr>
        <p:spPr>
          <a:xfrm>
            <a:off x="4995485" y="2206322"/>
            <a:ext cx="33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784623-1E54-42EA-82D3-120BE052B11A}"/>
              </a:ext>
            </a:extLst>
          </p:cNvPr>
          <p:cNvSpPr txBox="1"/>
          <p:nvPr/>
        </p:nvSpPr>
        <p:spPr>
          <a:xfrm>
            <a:off x="4248909" y="1122136"/>
            <a:ext cx="1342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181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92B1D95-8757-4F6B-8C89-45800779B386}"/>
              </a:ext>
            </a:extLst>
          </p:cNvPr>
          <p:cNvGrpSpPr/>
          <p:nvPr/>
        </p:nvGrpSpPr>
        <p:grpSpPr>
          <a:xfrm>
            <a:off x="986227" y="2419024"/>
            <a:ext cx="1856052" cy="1404405"/>
            <a:chOff x="1812181" y="1941038"/>
            <a:chExt cx="1856052" cy="140440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4F8BFB0-963D-4CC4-9B13-C8142FD8EA01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9 9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6D4FDDF-F771-4E39-8824-3ECDFACC2BF7}"/>
                </a:ext>
              </a:extLst>
            </p:cNvPr>
            <p:cNvSpPr txBox="1"/>
            <p:nvPr/>
          </p:nvSpPr>
          <p:spPr>
            <a:xfrm>
              <a:off x="2252135" y="2373230"/>
              <a:ext cx="14160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69CE29D-D027-4FDF-AAC5-9284B63C4CBD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E7D7027-980B-46DE-8A00-E1692D53BB26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37339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1A2B682-F1F0-4E2C-A9F4-AC5DD3A851F9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37643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F2B5768C-1A2C-40F9-9EED-9EF71F44E226}"/>
              </a:ext>
            </a:extLst>
          </p:cNvPr>
          <p:cNvSpPr txBox="1"/>
          <p:nvPr/>
        </p:nvSpPr>
        <p:spPr>
          <a:xfrm>
            <a:off x="1872581" y="330685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4D8D449-B96A-4DF2-B1B0-F484CBA7F704}"/>
              </a:ext>
            </a:extLst>
          </p:cNvPr>
          <p:cNvSpPr txBox="1"/>
          <p:nvPr/>
        </p:nvSpPr>
        <p:spPr>
          <a:xfrm>
            <a:off x="986227" y="3306855"/>
            <a:ext cx="9309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</p:spTree>
    <p:extLst>
      <p:ext uri="{BB962C8B-B14F-4D97-AF65-F5344CB8AC3E}">
        <p14:creationId xmlns:p14="http://schemas.microsoft.com/office/powerpoint/2010/main" val="263422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13" grpId="0"/>
      <p:bldP spid="15" grpId="0"/>
      <p:bldP spid="16" grpId="0"/>
      <p:bldP spid="17" grpId="0"/>
      <p:bldP spid="18" grpId="0"/>
      <p:bldP spid="22" grpId="0"/>
      <p:bldP spid="23" grpId="0"/>
      <p:bldP spid="24" grpId="0"/>
      <p:bldP spid="31" grpId="0"/>
      <p:bldP spid="3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EBD64A-F830-4B82-80EF-C452F0A7D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33" y="893505"/>
            <a:ext cx="6718010" cy="11804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AE77EB-1CC0-4E8C-AA1A-5182FF162300}"/>
              </a:ext>
            </a:extLst>
          </p:cNvPr>
          <p:cNvSpPr txBox="1"/>
          <p:nvPr/>
        </p:nvSpPr>
        <p:spPr>
          <a:xfrm>
            <a:off x="1228449" y="216577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4C2ED0-95EA-4F3E-B077-FC854444E08C}"/>
              </a:ext>
            </a:extLst>
          </p:cNvPr>
          <p:cNvSpPr txBox="1"/>
          <p:nvPr/>
        </p:nvSpPr>
        <p:spPr>
          <a:xfrm>
            <a:off x="1220101" y="261853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3C9B0B-773E-4897-B361-4B6F331AB655}"/>
              </a:ext>
            </a:extLst>
          </p:cNvPr>
          <p:cNvSpPr txBox="1"/>
          <p:nvPr/>
        </p:nvSpPr>
        <p:spPr>
          <a:xfrm>
            <a:off x="769263" y="263454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F85209-0C50-4734-B9D3-A3BF3BD6299C}"/>
              </a:ext>
            </a:extLst>
          </p:cNvPr>
          <p:cNvCxnSpPr>
            <a:cxnSpLocks/>
          </p:cNvCxnSpPr>
          <p:nvPr/>
        </p:nvCxnSpPr>
        <p:spPr>
          <a:xfrm>
            <a:off x="782073" y="3124692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B49F25E-544F-42FA-9136-24DD34997718}"/>
              </a:ext>
            </a:extLst>
          </p:cNvPr>
          <p:cNvCxnSpPr>
            <a:cxnSpLocks/>
          </p:cNvCxnSpPr>
          <p:nvPr/>
        </p:nvCxnSpPr>
        <p:spPr>
          <a:xfrm>
            <a:off x="782073" y="3567549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1FD066F-6E42-436E-A959-7CAD0CE09FC0}"/>
              </a:ext>
            </a:extLst>
          </p:cNvPr>
          <p:cNvSpPr txBox="1"/>
          <p:nvPr/>
        </p:nvSpPr>
        <p:spPr>
          <a:xfrm>
            <a:off x="1658130" y="305726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38630E-5F4B-4CDA-93A7-DFB688A1F185}"/>
              </a:ext>
            </a:extLst>
          </p:cNvPr>
          <p:cNvSpPr txBox="1"/>
          <p:nvPr/>
        </p:nvSpPr>
        <p:spPr>
          <a:xfrm>
            <a:off x="785814" y="305431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5608E1-D9C7-4AB1-B134-055F0D5AD130}"/>
              </a:ext>
            </a:extLst>
          </p:cNvPr>
          <p:cNvSpPr txBox="1"/>
          <p:nvPr/>
        </p:nvSpPr>
        <p:spPr>
          <a:xfrm>
            <a:off x="1314041" y="1955168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812203-18BC-4FD5-BBE9-E4089DE694D1}"/>
              </a:ext>
            </a:extLst>
          </p:cNvPr>
          <p:cNvSpPr/>
          <p:nvPr/>
        </p:nvSpPr>
        <p:spPr>
          <a:xfrm>
            <a:off x="471055" y="1121332"/>
            <a:ext cx="2272145" cy="7209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2C0AFF-2365-4EE2-9420-766DC668093C}"/>
              </a:ext>
            </a:extLst>
          </p:cNvPr>
          <p:cNvSpPr/>
          <p:nvPr/>
        </p:nvSpPr>
        <p:spPr>
          <a:xfrm>
            <a:off x="1192503" y="649156"/>
            <a:ext cx="12366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AC3E81-CBB4-4619-BBE4-3456BE907EFF}"/>
              </a:ext>
            </a:extLst>
          </p:cNvPr>
          <p:cNvSpPr txBox="1"/>
          <p:nvPr/>
        </p:nvSpPr>
        <p:spPr>
          <a:xfrm>
            <a:off x="6096000" y="1173448"/>
            <a:ext cx="8583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D66C7E-4D4E-4310-A3E5-1CD3B8A2D3F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5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3" grpId="0" animBg="1"/>
      <p:bldP spid="14" grpId="0"/>
      <p:bldP spid="1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F947E-B0AE-4910-8ECB-79904BACD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Complete simple addition and subtraction sequences with missing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14D89-9863-4DCB-BB86-C0851A4E7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65745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4C3FE1-1DD8-4AC9-A59B-95E899941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986" y="743962"/>
            <a:ext cx="8073834" cy="28830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6A02D2-A34D-4F57-AD10-73F2CD2BB682}"/>
              </a:ext>
            </a:extLst>
          </p:cNvPr>
          <p:cNvSpPr txBox="1"/>
          <p:nvPr/>
        </p:nvSpPr>
        <p:spPr>
          <a:xfrm>
            <a:off x="2454442" y="2774974"/>
            <a:ext cx="8350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37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1FCCC59-FBBF-499C-B8A3-141096D1D977}"/>
              </a:ext>
            </a:extLst>
          </p:cNvPr>
          <p:cNvGrpSpPr/>
          <p:nvPr/>
        </p:nvGrpSpPr>
        <p:grpSpPr>
          <a:xfrm>
            <a:off x="2608405" y="4480544"/>
            <a:ext cx="444352" cy="493157"/>
            <a:chOff x="6056387" y="926810"/>
            <a:chExt cx="444352" cy="49315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DF334B7-423E-46DB-80B0-80E6904A7CC2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F0C907C-9BE9-4DD5-B24E-E50320B1563F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42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9C1BC1-FE0A-4633-8C12-B4129FC577E4}"/>
              </a:ext>
            </a:extLst>
          </p:cNvPr>
          <p:cNvGrpSpPr/>
          <p:nvPr/>
        </p:nvGrpSpPr>
        <p:grpSpPr>
          <a:xfrm>
            <a:off x="1720367" y="4480038"/>
            <a:ext cx="444352" cy="494964"/>
            <a:chOff x="6945845" y="926763"/>
            <a:chExt cx="444352" cy="494964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31F3EC9-612B-4CC2-8D3F-34EE3373D71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76438B0-CE22-42A1-A189-0505F790FCE5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51C3E88-B16A-4275-997F-76864CBCA4E4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40</a:t>
                </a: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4CF798B8-B705-45E8-A0D4-B6671E77F9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Group 91">
            <a:extLst>
              <a:ext uri="{FF2B5EF4-FFF2-40B4-BE49-F238E27FC236}">
                <a16:creationId xmlns:a16="http://schemas.microsoft.com/office/drawing/2014/main" id="{C77211F4-5BDD-476E-81A8-835E2DA28BFA}"/>
              </a:ext>
            </a:extLst>
          </p:cNvPr>
          <p:cNvGrpSpPr/>
          <p:nvPr/>
        </p:nvGrpSpPr>
        <p:grpSpPr>
          <a:xfrm flipH="1">
            <a:off x="1941451" y="3998596"/>
            <a:ext cx="880880" cy="479154"/>
            <a:chOff x="7395283" y="5821043"/>
            <a:chExt cx="205894" cy="512761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D695CA3F-3311-4BD8-9484-7D240448A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89CFB6B-538E-4E99-B017-167553849A46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</a:t>
              </a: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953F7D6-90E6-497A-AD83-41D5B1E06583}"/>
              </a:ext>
            </a:extLst>
          </p:cNvPr>
          <p:cNvCxnSpPr>
            <a:cxnSpLocks/>
          </p:cNvCxnSpPr>
          <p:nvPr/>
        </p:nvCxnSpPr>
        <p:spPr>
          <a:xfrm>
            <a:off x="697022" y="4495096"/>
            <a:ext cx="2547884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91">
            <a:extLst>
              <a:ext uri="{FF2B5EF4-FFF2-40B4-BE49-F238E27FC236}">
                <a16:creationId xmlns:a16="http://schemas.microsoft.com/office/drawing/2014/main" id="{E29BAD9F-49D7-4DB1-B283-C58E43B868E8}"/>
              </a:ext>
            </a:extLst>
          </p:cNvPr>
          <p:cNvGrpSpPr/>
          <p:nvPr/>
        </p:nvGrpSpPr>
        <p:grpSpPr>
          <a:xfrm flipH="1">
            <a:off x="1038831" y="3995036"/>
            <a:ext cx="880880" cy="479154"/>
            <a:chOff x="7395283" y="5821043"/>
            <a:chExt cx="205894" cy="512761"/>
          </a:xfrm>
        </p:grpSpPr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5B8E0C7B-362C-4E75-B3B4-18E43CE613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BD05186-2509-4599-B908-DEB2A9B7CFAD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51BA805-58B8-45A4-A4F3-3AE80946F108}"/>
              </a:ext>
            </a:extLst>
          </p:cNvPr>
          <p:cNvGrpSpPr/>
          <p:nvPr/>
        </p:nvGrpSpPr>
        <p:grpSpPr>
          <a:xfrm>
            <a:off x="822805" y="4477222"/>
            <a:ext cx="444352" cy="494964"/>
            <a:chOff x="6945845" y="926763"/>
            <a:chExt cx="444352" cy="494964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FBDB816-CB47-4FF9-B6C8-E091EA8E870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BDFB770-6B74-4405-8D16-1B5977FB603F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C7F00B1-A049-4E7A-A9D4-8F41BED590DD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37</a:t>
                </a:r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3645BED-C16F-4ECF-8633-A58F6591DA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002EC5D6-25A4-4F54-9315-43AB1C252007}"/>
              </a:ext>
            </a:extLst>
          </p:cNvPr>
          <p:cNvSpPr txBox="1"/>
          <p:nvPr/>
        </p:nvSpPr>
        <p:spPr>
          <a:xfrm>
            <a:off x="5678473" y="2774974"/>
            <a:ext cx="8350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27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6929761-F1E4-41D3-BC77-00DD14F300B4}"/>
              </a:ext>
            </a:extLst>
          </p:cNvPr>
          <p:cNvGrpSpPr/>
          <p:nvPr/>
        </p:nvGrpSpPr>
        <p:grpSpPr>
          <a:xfrm>
            <a:off x="6261987" y="4477728"/>
            <a:ext cx="444352" cy="493157"/>
            <a:chOff x="6056387" y="926810"/>
            <a:chExt cx="444352" cy="493157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293164E-1E39-42EB-897F-09910158CFC8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938BCF4-187C-4827-AFAC-A3E05DAAB119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32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EFB24D9-23F8-4276-9B46-9EE4F9DE8F3E}"/>
              </a:ext>
            </a:extLst>
          </p:cNvPr>
          <p:cNvGrpSpPr/>
          <p:nvPr/>
        </p:nvGrpSpPr>
        <p:grpSpPr>
          <a:xfrm>
            <a:off x="5373949" y="4477222"/>
            <a:ext cx="444352" cy="494964"/>
            <a:chOff x="6945845" y="926763"/>
            <a:chExt cx="444352" cy="49496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7CB4045-B068-448C-837A-E6150BC5CF2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6399DDE0-7E3F-4293-AF12-2848FC75BE7D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BAF2AB4-1347-45D3-B365-9CFF14770E87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</a:t>
                </a:r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AC8471C4-DD14-45C9-888F-754B581A64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3" name="Group 91">
            <a:extLst>
              <a:ext uri="{FF2B5EF4-FFF2-40B4-BE49-F238E27FC236}">
                <a16:creationId xmlns:a16="http://schemas.microsoft.com/office/drawing/2014/main" id="{47A01B20-0A2C-4C77-A855-908FBA79E52C}"/>
              </a:ext>
            </a:extLst>
          </p:cNvPr>
          <p:cNvGrpSpPr/>
          <p:nvPr/>
        </p:nvGrpSpPr>
        <p:grpSpPr>
          <a:xfrm flipH="1">
            <a:off x="5595033" y="3995780"/>
            <a:ext cx="880880" cy="479154"/>
            <a:chOff x="7395283" y="5821043"/>
            <a:chExt cx="205894" cy="512761"/>
          </a:xfrm>
        </p:grpSpPr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3791B141-D4BA-4886-88CF-741D18B1E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4FC966F-BE5D-49AE-80D0-F9FDCD383310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</a:t>
              </a:r>
            </a:p>
          </p:txBody>
        </p:sp>
      </p:grp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BE5ABDE-4933-46D1-9E8C-51B55700CDD6}"/>
              </a:ext>
            </a:extLst>
          </p:cNvPr>
          <p:cNvCxnSpPr>
            <a:cxnSpLocks/>
          </p:cNvCxnSpPr>
          <p:nvPr/>
        </p:nvCxnSpPr>
        <p:spPr>
          <a:xfrm>
            <a:off x="4350604" y="4492280"/>
            <a:ext cx="2547884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91">
            <a:extLst>
              <a:ext uri="{FF2B5EF4-FFF2-40B4-BE49-F238E27FC236}">
                <a16:creationId xmlns:a16="http://schemas.microsoft.com/office/drawing/2014/main" id="{10F2C169-9CC9-48E8-A7C6-FA434FF5237C}"/>
              </a:ext>
            </a:extLst>
          </p:cNvPr>
          <p:cNvGrpSpPr/>
          <p:nvPr/>
        </p:nvGrpSpPr>
        <p:grpSpPr>
          <a:xfrm flipH="1">
            <a:off x="4692413" y="3992220"/>
            <a:ext cx="880880" cy="479154"/>
            <a:chOff x="7395283" y="5821043"/>
            <a:chExt cx="205894" cy="512761"/>
          </a:xfrm>
        </p:grpSpPr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7CC3FE13-7162-45F1-9954-152602604E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3EAED90A-47E3-4A2D-A397-9AB875AEC81E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-3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A4FB342-ADFE-4D0D-B0BE-C8736AEF0824}"/>
              </a:ext>
            </a:extLst>
          </p:cNvPr>
          <p:cNvGrpSpPr/>
          <p:nvPr/>
        </p:nvGrpSpPr>
        <p:grpSpPr>
          <a:xfrm>
            <a:off x="4476387" y="4474406"/>
            <a:ext cx="444352" cy="494964"/>
            <a:chOff x="6945845" y="926763"/>
            <a:chExt cx="444352" cy="494964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413908A-1F2E-4BC3-8103-9F17C747111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181E7622-E543-4B36-ABB2-40B85DBD372A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5D868621-35C1-4C38-AFB3-A848EF9E3448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27</a:t>
                </a:r>
              </a:p>
            </p:txBody>
          </p: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94BB6FCA-7F1F-4EED-B02A-247FC4F5D3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438733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two missing numbers in this sequence.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54461A-D150-47DB-9025-07540E9FA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09" y="773933"/>
            <a:ext cx="8683063" cy="23017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EC0C8C-064B-44B2-90D5-BD6147E3AED5}"/>
              </a:ext>
            </a:extLst>
          </p:cNvPr>
          <p:cNvSpPr txBox="1"/>
          <p:nvPr/>
        </p:nvSpPr>
        <p:spPr>
          <a:xfrm>
            <a:off x="451471" y="2098366"/>
            <a:ext cx="11886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597925-A74E-456C-A522-72FB75FD2E57}"/>
              </a:ext>
            </a:extLst>
          </p:cNvPr>
          <p:cNvSpPr txBox="1"/>
          <p:nvPr/>
        </p:nvSpPr>
        <p:spPr>
          <a:xfrm>
            <a:off x="407929" y="3466822"/>
            <a:ext cx="2306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93 + 7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E14881-E376-470C-972B-81D07C2F809D}"/>
              </a:ext>
            </a:extLst>
          </p:cNvPr>
          <p:cNvSpPr txBox="1"/>
          <p:nvPr/>
        </p:nvSpPr>
        <p:spPr>
          <a:xfrm>
            <a:off x="2490729" y="3466822"/>
            <a:ext cx="2306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1BBAED-F233-4B30-BBAC-3A7857F25C1C}"/>
              </a:ext>
            </a:extLst>
          </p:cNvPr>
          <p:cNvSpPr txBox="1"/>
          <p:nvPr/>
        </p:nvSpPr>
        <p:spPr>
          <a:xfrm>
            <a:off x="7945890" y="2098366"/>
            <a:ext cx="11886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65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88DAA99-4BC2-4CE9-B565-5FD27DA86332}"/>
              </a:ext>
            </a:extLst>
          </p:cNvPr>
          <p:cNvGrpSpPr/>
          <p:nvPr/>
        </p:nvGrpSpPr>
        <p:grpSpPr>
          <a:xfrm>
            <a:off x="8308501" y="3716912"/>
            <a:ext cx="444352" cy="493157"/>
            <a:chOff x="6056387" y="926810"/>
            <a:chExt cx="444352" cy="49315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B49CF07-511D-41F6-BF1D-C0B344562BA9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CEC8C3E-1274-4580-A7BF-AA4F1DDA944B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72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1EF826B-24F9-427C-AD2A-35107D01AA60}"/>
              </a:ext>
            </a:extLst>
          </p:cNvPr>
          <p:cNvGrpSpPr/>
          <p:nvPr/>
        </p:nvGrpSpPr>
        <p:grpSpPr>
          <a:xfrm>
            <a:off x="7420463" y="3716406"/>
            <a:ext cx="444352" cy="494964"/>
            <a:chOff x="6945845" y="926763"/>
            <a:chExt cx="444352" cy="494964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06F18EA-0645-4784-8E79-D0577E5AA0D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E61412E-5DB5-4F83-9435-311F01937B3E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88DAA66-3C47-4543-B434-F0519A84F680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70</a:t>
                </a: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2D3A862F-3CE6-4ADD-BF80-1C097FB285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Group 91">
            <a:extLst>
              <a:ext uri="{FF2B5EF4-FFF2-40B4-BE49-F238E27FC236}">
                <a16:creationId xmlns:a16="http://schemas.microsoft.com/office/drawing/2014/main" id="{FDCC577B-5B58-4494-BD5E-7842A92869C3}"/>
              </a:ext>
            </a:extLst>
          </p:cNvPr>
          <p:cNvGrpSpPr/>
          <p:nvPr/>
        </p:nvGrpSpPr>
        <p:grpSpPr>
          <a:xfrm flipH="1">
            <a:off x="7641547" y="3234964"/>
            <a:ext cx="880880" cy="479154"/>
            <a:chOff x="7395283" y="5821043"/>
            <a:chExt cx="205894" cy="512761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1D4329EB-8B5A-4DA2-A2CB-7AB5B4E7A2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8800DA3-47B1-48F0-A98E-CACE54F2EDD5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</a:t>
              </a: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75AD6BE-9DC4-4676-AF98-D52B2B43E712}"/>
              </a:ext>
            </a:extLst>
          </p:cNvPr>
          <p:cNvCxnSpPr>
            <a:cxnSpLocks/>
          </p:cNvCxnSpPr>
          <p:nvPr/>
        </p:nvCxnSpPr>
        <p:spPr>
          <a:xfrm>
            <a:off x="6397118" y="3731464"/>
            <a:ext cx="2547884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91">
            <a:extLst>
              <a:ext uri="{FF2B5EF4-FFF2-40B4-BE49-F238E27FC236}">
                <a16:creationId xmlns:a16="http://schemas.microsoft.com/office/drawing/2014/main" id="{4F6C2A40-2FCB-465C-8306-7EC56DB0A633}"/>
              </a:ext>
            </a:extLst>
          </p:cNvPr>
          <p:cNvGrpSpPr/>
          <p:nvPr/>
        </p:nvGrpSpPr>
        <p:grpSpPr>
          <a:xfrm flipH="1">
            <a:off x="6738927" y="3231404"/>
            <a:ext cx="880880" cy="479154"/>
            <a:chOff x="7395283" y="5821043"/>
            <a:chExt cx="205894" cy="512761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B00BC2C-E617-4A42-8EE4-93C2F452B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2120D8A-AA5F-4A59-881D-CCF118C8600E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-5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F5BE7A4-9EB4-4396-9AB9-8C41237DA22D}"/>
              </a:ext>
            </a:extLst>
          </p:cNvPr>
          <p:cNvGrpSpPr/>
          <p:nvPr/>
        </p:nvGrpSpPr>
        <p:grpSpPr>
          <a:xfrm>
            <a:off x="6522901" y="3713590"/>
            <a:ext cx="444352" cy="494964"/>
            <a:chOff x="6945845" y="926763"/>
            <a:chExt cx="444352" cy="494964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0331687-8EC8-4D0B-8116-5A1A5A90652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170273C-C60E-4A31-A411-273A72CAD24E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A050282-2FC3-4414-9AC7-301B6C655517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65</a:t>
                </a:r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E2B49BC8-A91E-41C1-96FD-2498AB855C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90473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 </a:t>
            </a:r>
          </a:p>
          <a:p>
            <a:r>
              <a:rPr lang="en-US" sz="3200" b="1" dirty="0"/>
              <a:t>Write in the missing numbers.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5E7D43-B8DC-43EF-B5FF-3743DFD55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27218"/>
            <a:ext cx="6622473" cy="24931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9A1B64-42B8-4B4F-ACE4-6F40065BEC18}"/>
              </a:ext>
            </a:extLst>
          </p:cNvPr>
          <p:cNvSpPr txBox="1"/>
          <p:nvPr/>
        </p:nvSpPr>
        <p:spPr>
          <a:xfrm>
            <a:off x="787648" y="2838399"/>
            <a:ext cx="11886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3D485B-B5A4-4755-9FD1-9E8134469257}"/>
              </a:ext>
            </a:extLst>
          </p:cNvPr>
          <p:cNvSpPr txBox="1"/>
          <p:nvPr/>
        </p:nvSpPr>
        <p:spPr>
          <a:xfrm>
            <a:off x="457200" y="3950916"/>
            <a:ext cx="2306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29 – 9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C5E1B3-91AC-43E7-8389-6BBC7D59DBB2}"/>
              </a:ext>
            </a:extLst>
          </p:cNvPr>
          <p:cNvSpPr txBox="1"/>
          <p:nvPr/>
        </p:nvSpPr>
        <p:spPr>
          <a:xfrm>
            <a:off x="2486212" y="3950916"/>
            <a:ext cx="9696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68BA2B-F11E-466D-8ADE-4BEE71789787}"/>
              </a:ext>
            </a:extLst>
          </p:cNvPr>
          <p:cNvSpPr txBox="1"/>
          <p:nvPr/>
        </p:nvSpPr>
        <p:spPr>
          <a:xfrm>
            <a:off x="5946589" y="2838399"/>
            <a:ext cx="9696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38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F046EF9-0077-4524-A17B-5941A6A33B4B}"/>
              </a:ext>
            </a:extLst>
          </p:cNvPr>
          <p:cNvCxnSpPr>
            <a:cxnSpLocks/>
          </p:cNvCxnSpPr>
          <p:nvPr/>
        </p:nvCxnSpPr>
        <p:spPr>
          <a:xfrm flipV="1">
            <a:off x="4168079" y="4337225"/>
            <a:ext cx="2560233" cy="1411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46BCF6D-F18E-420D-A648-F382A81E6618}"/>
              </a:ext>
            </a:extLst>
          </p:cNvPr>
          <p:cNvGrpSpPr/>
          <p:nvPr/>
        </p:nvGrpSpPr>
        <p:grpSpPr>
          <a:xfrm>
            <a:off x="4348102" y="4335279"/>
            <a:ext cx="444352" cy="493157"/>
            <a:chOff x="6056387" y="926810"/>
            <a:chExt cx="444352" cy="493157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BA60025-9775-4B3B-8BD7-4E4676F0B540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D86AA91-727F-4575-9958-BC43D296E0D1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29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E0CD4B9-7CC1-4F72-95A8-186A25B79121}"/>
              </a:ext>
            </a:extLst>
          </p:cNvPr>
          <p:cNvGrpSpPr/>
          <p:nvPr/>
        </p:nvGrpSpPr>
        <p:grpSpPr>
          <a:xfrm>
            <a:off x="5227762" y="4335232"/>
            <a:ext cx="444352" cy="494964"/>
            <a:chOff x="6945845" y="926763"/>
            <a:chExt cx="444352" cy="4949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C6C9AC0-5935-4446-94AF-6991348FED8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57D5F7D-C9AB-43FA-A2B7-3BEE6B6E95D6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DC8DDC9-AB59-4458-9BEC-B9CF6FCB4B68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</a:t>
                </a: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2D844322-9CDF-4401-9B06-6393034D50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91">
            <a:extLst>
              <a:ext uri="{FF2B5EF4-FFF2-40B4-BE49-F238E27FC236}">
                <a16:creationId xmlns:a16="http://schemas.microsoft.com/office/drawing/2014/main" id="{BB958542-516B-48C0-A514-37C2EEE2790F}"/>
              </a:ext>
            </a:extLst>
          </p:cNvPr>
          <p:cNvGrpSpPr/>
          <p:nvPr/>
        </p:nvGrpSpPr>
        <p:grpSpPr>
          <a:xfrm>
            <a:off x="4554903" y="3843955"/>
            <a:ext cx="893612" cy="479154"/>
            <a:chOff x="7395283" y="5821043"/>
            <a:chExt cx="205894" cy="512761"/>
          </a:xfrm>
        </p:grpSpPr>
        <p:sp>
          <p:nvSpPr>
            <p:cNvPr id="53" name="Freeform 11">
              <a:extLst>
                <a:ext uri="{FF2B5EF4-FFF2-40B4-BE49-F238E27FC236}">
                  <a16:creationId xmlns:a16="http://schemas.microsoft.com/office/drawing/2014/main" id="{4DC981C8-9978-4793-8624-1316CA216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B45FBD07-7650-443F-B251-A76815EA5F87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55" name="Group 91">
            <a:extLst>
              <a:ext uri="{FF2B5EF4-FFF2-40B4-BE49-F238E27FC236}">
                <a16:creationId xmlns:a16="http://schemas.microsoft.com/office/drawing/2014/main" id="{47A54B68-1513-4BB1-A8B6-295551C2528A}"/>
              </a:ext>
            </a:extLst>
          </p:cNvPr>
          <p:cNvGrpSpPr/>
          <p:nvPr/>
        </p:nvGrpSpPr>
        <p:grpSpPr>
          <a:xfrm>
            <a:off x="5451415" y="3839524"/>
            <a:ext cx="889897" cy="479154"/>
            <a:chOff x="7395283" y="5821043"/>
            <a:chExt cx="205894" cy="512761"/>
          </a:xfrm>
        </p:grpSpPr>
        <p:sp>
          <p:nvSpPr>
            <p:cNvPr id="56" name="Freeform 11">
              <a:extLst>
                <a:ext uri="{FF2B5EF4-FFF2-40B4-BE49-F238E27FC236}">
                  <a16:creationId xmlns:a16="http://schemas.microsoft.com/office/drawing/2014/main" id="{DC1856A1-1E46-4505-A0EC-A5295619F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644BE1D-6383-4468-BB7E-2C004C213DD0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+8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A10E56C-66A1-477F-9EDC-2F2C11EFA949}"/>
              </a:ext>
            </a:extLst>
          </p:cNvPr>
          <p:cNvGrpSpPr/>
          <p:nvPr/>
        </p:nvGrpSpPr>
        <p:grpSpPr>
          <a:xfrm>
            <a:off x="6118861" y="4332850"/>
            <a:ext cx="444352" cy="494964"/>
            <a:chOff x="6945845" y="926763"/>
            <a:chExt cx="444352" cy="494964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E279BE6-FA2C-4F3B-9105-69369B82474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A470AC17-CCEC-4E66-BD68-0716C6D19C24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8CA382AD-3F80-40A1-A3A9-7A631186028A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38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8F6B2715-DF07-49AA-AF1D-3CD7BCBD30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A794CB93-A902-44F1-97D7-0275FF6EBB3D}"/>
              </a:ext>
            </a:extLst>
          </p:cNvPr>
          <p:cNvSpPr txBox="1"/>
          <p:nvPr/>
        </p:nvSpPr>
        <p:spPr>
          <a:xfrm>
            <a:off x="7112866" y="3839524"/>
            <a:ext cx="2499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29 + 10 =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5A8C8CE-6122-4C2E-9091-30F7F2E387BA}"/>
              </a:ext>
            </a:extLst>
          </p:cNvPr>
          <p:cNvSpPr txBox="1"/>
          <p:nvPr/>
        </p:nvSpPr>
        <p:spPr>
          <a:xfrm>
            <a:off x="9451160" y="3839524"/>
            <a:ext cx="9696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39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68CC137-AE68-4398-9C0D-281AEFE75240}"/>
              </a:ext>
            </a:extLst>
          </p:cNvPr>
          <p:cNvSpPr txBox="1"/>
          <p:nvPr/>
        </p:nvSpPr>
        <p:spPr>
          <a:xfrm>
            <a:off x="7130283" y="4351337"/>
            <a:ext cx="2306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39 – 1 = 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DD9A806-406D-4784-AE70-1F7BFCB813C3}"/>
              </a:ext>
            </a:extLst>
          </p:cNvPr>
          <p:cNvSpPr txBox="1"/>
          <p:nvPr/>
        </p:nvSpPr>
        <p:spPr>
          <a:xfrm>
            <a:off x="9159295" y="4351337"/>
            <a:ext cx="9696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72245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65" grpId="0"/>
      <p:bldP spid="66" grpId="0"/>
      <p:bldP spid="67" grpId="0"/>
      <p:bldP spid="6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in the sequence.</a:t>
            </a: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A3776CCE-54D4-4F2C-A285-7BADF3AB7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87" y="751737"/>
            <a:ext cx="9134237" cy="1064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rrow: Curved Right 4">
            <a:extLst>
              <a:ext uri="{FF2B5EF4-FFF2-40B4-BE49-F238E27FC236}">
                <a16:creationId xmlns:a16="http://schemas.microsoft.com/office/drawing/2014/main" id="{ABD0C4D6-2FDB-4488-9ECB-A6D4275B15B3}"/>
              </a:ext>
            </a:extLst>
          </p:cNvPr>
          <p:cNvSpPr/>
          <p:nvPr/>
        </p:nvSpPr>
        <p:spPr>
          <a:xfrm rot="16200000">
            <a:off x="2824210" y="1499921"/>
            <a:ext cx="586130" cy="124691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E0BF39-0026-41F7-8C57-1212DFA5F451}"/>
              </a:ext>
            </a:extLst>
          </p:cNvPr>
          <p:cNvSpPr/>
          <p:nvPr/>
        </p:nvSpPr>
        <p:spPr>
          <a:xfrm>
            <a:off x="2751716" y="1815920"/>
            <a:ext cx="6753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Arrow: Curved Right 6">
            <a:extLst>
              <a:ext uri="{FF2B5EF4-FFF2-40B4-BE49-F238E27FC236}">
                <a16:creationId xmlns:a16="http://schemas.microsoft.com/office/drawing/2014/main" id="{4ED55A1C-383F-4F01-AD2C-6221BBDB2CFA}"/>
              </a:ext>
            </a:extLst>
          </p:cNvPr>
          <p:cNvSpPr/>
          <p:nvPr/>
        </p:nvSpPr>
        <p:spPr>
          <a:xfrm rot="16200000">
            <a:off x="6610579" y="1514312"/>
            <a:ext cx="586130" cy="124691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21F2E1-58CA-4EFC-9180-70DAA5846621}"/>
              </a:ext>
            </a:extLst>
          </p:cNvPr>
          <p:cNvSpPr/>
          <p:nvPr/>
        </p:nvSpPr>
        <p:spPr>
          <a:xfrm>
            <a:off x="6538085" y="1830311"/>
            <a:ext cx="6753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Arrow: Curved Right 8">
            <a:extLst>
              <a:ext uri="{FF2B5EF4-FFF2-40B4-BE49-F238E27FC236}">
                <a16:creationId xmlns:a16="http://schemas.microsoft.com/office/drawing/2014/main" id="{DF5C98CA-9083-4D2C-8B1F-02FCDEB793F4}"/>
              </a:ext>
            </a:extLst>
          </p:cNvPr>
          <p:cNvSpPr/>
          <p:nvPr/>
        </p:nvSpPr>
        <p:spPr>
          <a:xfrm rot="16200000">
            <a:off x="1588112" y="1280548"/>
            <a:ext cx="586130" cy="168565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EAC5AE-CE7A-49A9-8852-646AA7F10BDA}"/>
              </a:ext>
            </a:extLst>
          </p:cNvPr>
          <p:cNvSpPr/>
          <p:nvPr/>
        </p:nvSpPr>
        <p:spPr>
          <a:xfrm>
            <a:off x="1504068" y="1815920"/>
            <a:ext cx="912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Arrow: Curved Right 10">
            <a:extLst>
              <a:ext uri="{FF2B5EF4-FFF2-40B4-BE49-F238E27FC236}">
                <a16:creationId xmlns:a16="http://schemas.microsoft.com/office/drawing/2014/main" id="{23584DE7-D09C-415A-9AEA-F6F363D7BE65}"/>
              </a:ext>
            </a:extLst>
          </p:cNvPr>
          <p:cNvSpPr/>
          <p:nvPr/>
        </p:nvSpPr>
        <p:spPr>
          <a:xfrm rot="16200000">
            <a:off x="4067740" y="1294939"/>
            <a:ext cx="586130" cy="168565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3A95F9-2F2C-44B4-A328-06F5939AA119}"/>
              </a:ext>
            </a:extLst>
          </p:cNvPr>
          <p:cNvSpPr/>
          <p:nvPr/>
        </p:nvSpPr>
        <p:spPr>
          <a:xfrm>
            <a:off x="3983696" y="1830311"/>
            <a:ext cx="912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Arrow: Curved Right 12">
            <a:extLst>
              <a:ext uri="{FF2B5EF4-FFF2-40B4-BE49-F238E27FC236}">
                <a16:creationId xmlns:a16="http://schemas.microsoft.com/office/drawing/2014/main" id="{07ADBFB5-37C1-44A7-A568-CBA2F3BFA03F}"/>
              </a:ext>
            </a:extLst>
          </p:cNvPr>
          <p:cNvSpPr/>
          <p:nvPr/>
        </p:nvSpPr>
        <p:spPr>
          <a:xfrm rot="16200000">
            <a:off x="5449225" y="1355825"/>
            <a:ext cx="586130" cy="156388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98E582-CE35-4CF7-8589-98632674CC79}"/>
              </a:ext>
            </a:extLst>
          </p:cNvPr>
          <p:cNvSpPr/>
          <p:nvPr/>
        </p:nvSpPr>
        <p:spPr>
          <a:xfrm>
            <a:off x="5426065" y="1830311"/>
            <a:ext cx="8470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5" name="Arrow: Curved Right 14">
            <a:extLst>
              <a:ext uri="{FF2B5EF4-FFF2-40B4-BE49-F238E27FC236}">
                <a16:creationId xmlns:a16="http://schemas.microsoft.com/office/drawing/2014/main" id="{EFB1BAE7-2109-483F-B328-B77574E3CB6E}"/>
              </a:ext>
            </a:extLst>
          </p:cNvPr>
          <p:cNvSpPr/>
          <p:nvPr/>
        </p:nvSpPr>
        <p:spPr>
          <a:xfrm rot="16200000">
            <a:off x="7852182" y="1294938"/>
            <a:ext cx="586130" cy="168566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60923F-ED7E-482E-9FE9-0A4E859AC0EA}"/>
              </a:ext>
            </a:extLst>
          </p:cNvPr>
          <p:cNvSpPr/>
          <p:nvPr/>
        </p:nvSpPr>
        <p:spPr>
          <a:xfrm>
            <a:off x="7768135" y="1830312"/>
            <a:ext cx="9129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+8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06C9A50-AB98-4215-A4CB-583CE6FB0616}"/>
              </a:ext>
            </a:extLst>
          </p:cNvPr>
          <p:cNvCxnSpPr>
            <a:cxnSpLocks/>
          </p:cNvCxnSpPr>
          <p:nvPr/>
        </p:nvCxnSpPr>
        <p:spPr>
          <a:xfrm flipV="1">
            <a:off x="7003488" y="3133180"/>
            <a:ext cx="2560233" cy="1411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1D98445-071C-4149-A3D4-8B22347BDA33}"/>
              </a:ext>
            </a:extLst>
          </p:cNvPr>
          <p:cNvGrpSpPr/>
          <p:nvPr/>
        </p:nvGrpSpPr>
        <p:grpSpPr>
          <a:xfrm>
            <a:off x="7183511" y="3131234"/>
            <a:ext cx="444352" cy="493157"/>
            <a:chOff x="6056387" y="926810"/>
            <a:chExt cx="444352" cy="493157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BD5AEB3-A6C1-4F37-A8E8-A0DB203119D7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5327D9F-0F2C-48D9-96C6-5B80065EE184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56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8ADBF1E-0823-4A9A-8BD8-5D99840BB558}"/>
              </a:ext>
            </a:extLst>
          </p:cNvPr>
          <p:cNvGrpSpPr/>
          <p:nvPr/>
        </p:nvGrpSpPr>
        <p:grpSpPr>
          <a:xfrm>
            <a:off x="8063171" y="3131187"/>
            <a:ext cx="444352" cy="494964"/>
            <a:chOff x="6945845" y="926763"/>
            <a:chExt cx="444352" cy="494964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84BA70F-7CDA-47DA-8303-8A66879041C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FFAF685-A4FA-4E51-A63A-D68843A800C9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3A5D874-4812-4EB8-A4B0-FA3A15898327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</a:t>
                </a: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DF64B83A-860A-4D6F-8283-06A97DDFBC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Group 91">
            <a:extLst>
              <a:ext uri="{FF2B5EF4-FFF2-40B4-BE49-F238E27FC236}">
                <a16:creationId xmlns:a16="http://schemas.microsoft.com/office/drawing/2014/main" id="{4A9432C7-34D9-465C-AA9D-ADB3247A7A72}"/>
              </a:ext>
            </a:extLst>
          </p:cNvPr>
          <p:cNvGrpSpPr/>
          <p:nvPr/>
        </p:nvGrpSpPr>
        <p:grpSpPr>
          <a:xfrm>
            <a:off x="7390312" y="2639910"/>
            <a:ext cx="893612" cy="479154"/>
            <a:chOff x="7395283" y="5821043"/>
            <a:chExt cx="205894" cy="512761"/>
          </a:xfrm>
        </p:grpSpPr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667769B7-C082-44A1-8241-BBACB5B4D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62E684F-E7C8-4514-AC3C-0BA2A7FCCDAA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29" name="Group 91">
            <a:extLst>
              <a:ext uri="{FF2B5EF4-FFF2-40B4-BE49-F238E27FC236}">
                <a16:creationId xmlns:a16="http://schemas.microsoft.com/office/drawing/2014/main" id="{E8DEFE41-1302-42A0-8FC9-EC434457578F}"/>
              </a:ext>
            </a:extLst>
          </p:cNvPr>
          <p:cNvGrpSpPr/>
          <p:nvPr/>
        </p:nvGrpSpPr>
        <p:grpSpPr>
          <a:xfrm>
            <a:off x="8286824" y="2635479"/>
            <a:ext cx="889897" cy="479154"/>
            <a:chOff x="7395283" y="5821043"/>
            <a:chExt cx="205894" cy="512761"/>
          </a:xfrm>
        </p:grpSpPr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5DA98AFC-FEAD-46FC-B699-99A46B1A1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D3EB89D-5452-49FF-8A6D-C682416B2E3E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7488A89-4806-48BB-A36D-34286713B5B2}"/>
              </a:ext>
            </a:extLst>
          </p:cNvPr>
          <p:cNvGrpSpPr/>
          <p:nvPr/>
        </p:nvGrpSpPr>
        <p:grpSpPr>
          <a:xfrm>
            <a:off x="8954270" y="3128805"/>
            <a:ext cx="444352" cy="494964"/>
            <a:chOff x="6945845" y="926763"/>
            <a:chExt cx="444352" cy="494964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245F243-5934-435F-B5D6-EE223130EC2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18B4F22-1B78-4F3A-A6A8-327B7EB03CB3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25EBAB9-293F-4380-9597-F8AC00919CF9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64</a:t>
                </a:r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1454F4C2-BD57-4841-AC74-7731C81321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3E5C18FC-2351-49FF-A9C1-820424E78088}"/>
              </a:ext>
            </a:extLst>
          </p:cNvPr>
          <p:cNvSpPr txBox="1"/>
          <p:nvPr/>
        </p:nvSpPr>
        <p:spPr>
          <a:xfrm>
            <a:off x="8427489" y="971830"/>
            <a:ext cx="12111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4AB2268-C638-4865-B1AB-DBA2D23A4A71}"/>
              </a:ext>
            </a:extLst>
          </p:cNvPr>
          <p:cNvSpPr txBox="1"/>
          <p:nvPr/>
        </p:nvSpPr>
        <p:spPr>
          <a:xfrm>
            <a:off x="4624530" y="971830"/>
            <a:ext cx="12111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64EFDE7-C472-409F-8C3A-05AE544EB49B}"/>
              </a:ext>
            </a:extLst>
          </p:cNvPr>
          <p:cNvGrpSpPr/>
          <p:nvPr/>
        </p:nvGrpSpPr>
        <p:grpSpPr>
          <a:xfrm>
            <a:off x="2846962" y="3130612"/>
            <a:ext cx="444352" cy="493157"/>
            <a:chOff x="6056387" y="926810"/>
            <a:chExt cx="444352" cy="493157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EA86FD0-F5A9-4189-9623-BCEED1BBDADE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72CF41E-F8E8-4F9A-A309-EF0B7492C61C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24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A619A19-7AD5-403C-94D8-BB323840976F}"/>
              </a:ext>
            </a:extLst>
          </p:cNvPr>
          <p:cNvGrpSpPr/>
          <p:nvPr/>
        </p:nvGrpSpPr>
        <p:grpSpPr>
          <a:xfrm>
            <a:off x="1958924" y="3130106"/>
            <a:ext cx="444352" cy="494964"/>
            <a:chOff x="6945845" y="926763"/>
            <a:chExt cx="444352" cy="494964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C6E2558-D0FB-4C90-B400-878EE7E5053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109ACAFA-A69D-42B0-8C37-259BFEBCD4CB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6483A67-7094-4949-BCFA-1AFAE9F5FCD9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20</a:t>
                </a:r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1375C543-54CE-42AE-84C8-6DC52F3DB8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7" name="Group 91">
            <a:extLst>
              <a:ext uri="{FF2B5EF4-FFF2-40B4-BE49-F238E27FC236}">
                <a16:creationId xmlns:a16="http://schemas.microsoft.com/office/drawing/2014/main" id="{CACA5CF7-0CD7-4FA5-958A-DBC1BA1AFB12}"/>
              </a:ext>
            </a:extLst>
          </p:cNvPr>
          <p:cNvGrpSpPr/>
          <p:nvPr/>
        </p:nvGrpSpPr>
        <p:grpSpPr>
          <a:xfrm flipH="1">
            <a:off x="2180008" y="2648664"/>
            <a:ext cx="880880" cy="479154"/>
            <a:chOff x="7395283" y="5821043"/>
            <a:chExt cx="205894" cy="512761"/>
          </a:xfrm>
        </p:grpSpPr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255B6326-5C53-4421-BCAE-4EADC50C0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CB5D6FA-D2DA-40BF-865B-A64656E82FFA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-4</a:t>
              </a:r>
            </a:p>
          </p:txBody>
        </p:sp>
      </p:grp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BE6588E-2CB6-4934-BECB-5A59AD49CB7E}"/>
              </a:ext>
            </a:extLst>
          </p:cNvPr>
          <p:cNvCxnSpPr>
            <a:cxnSpLocks/>
          </p:cNvCxnSpPr>
          <p:nvPr/>
        </p:nvCxnSpPr>
        <p:spPr>
          <a:xfrm>
            <a:off x="935579" y="3145164"/>
            <a:ext cx="2547884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 91">
            <a:extLst>
              <a:ext uri="{FF2B5EF4-FFF2-40B4-BE49-F238E27FC236}">
                <a16:creationId xmlns:a16="http://schemas.microsoft.com/office/drawing/2014/main" id="{B9E722E0-D3D0-43C3-836A-E643802333CC}"/>
              </a:ext>
            </a:extLst>
          </p:cNvPr>
          <p:cNvGrpSpPr/>
          <p:nvPr/>
        </p:nvGrpSpPr>
        <p:grpSpPr>
          <a:xfrm flipH="1">
            <a:off x="1277388" y="2645104"/>
            <a:ext cx="880880" cy="479154"/>
            <a:chOff x="7395283" y="5821043"/>
            <a:chExt cx="205894" cy="512761"/>
          </a:xfrm>
        </p:grpSpPr>
        <p:sp>
          <p:nvSpPr>
            <p:cNvPr id="53" name="Freeform 11">
              <a:extLst>
                <a:ext uri="{FF2B5EF4-FFF2-40B4-BE49-F238E27FC236}">
                  <a16:creationId xmlns:a16="http://schemas.microsoft.com/office/drawing/2014/main" id="{14125BB2-E7CF-464E-9CD9-BD34220BA3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D1FEBDC-6C52-4647-9105-C720CFCE1C83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-4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D1106FB-0598-4A4D-8AC9-6D0CA2AD565B}"/>
              </a:ext>
            </a:extLst>
          </p:cNvPr>
          <p:cNvGrpSpPr/>
          <p:nvPr/>
        </p:nvGrpSpPr>
        <p:grpSpPr>
          <a:xfrm>
            <a:off x="1061362" y="3127290"/>
            <a:ext cx="444352" cy="494964"/>
            <a:chOff x="6945845" y="926763"/>
            <a:chExt cx="444352" cy="494964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9FE888E0-B7EC-43BB-97F7-8F2C3C6E868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0B07F186-C189-46BD-BD0E-0C1E83DEDC58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B322009-5635-4C76-8DAE-E22FB06163E1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16</a:t>
                </a:r>
              </a:p>
            </p:txBody>
          </p: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4208F03B-9887-447E-AED5-B39E986B1F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8836DFAD-8239-4AC6-968E-D7FFA698A7A0}"/>
              </a:ext>
            </a:extLst>
          </p:cNvPr>
          <p:cNvSpPr txBox="1"/>
          <p:nvPr/>
        </p:nvSpPr>
        <p:spPr>
          <a:xfrm>
            <a:off x="747813" y="975746"/>
            <a:ext cx="12111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2DEFB69-16AB-4433-896A-80DF94772C6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550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37" grpId="0"/>
      <p:bldP spid="38" grpId="0"/>
      <p:bldP spid="6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A55675-63E1-4887-B240-BF655CEE1773}"/>
              </a:ext>
            </a:extLst>
          </p:cNvPr>
          <p:cNvSpPr/>
          <p:nvPr/>
        </p:nvSpPr>
        <p:spPr>
          <a:xfrm>
            <a:off x="56122" y="0"/>
            <a:ext cx="120793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numbers in this sequence increase by the same amount each time. Write the missing numbers.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DF8173-3943-460C-99BC-F46DF1298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725" y="1077218"/>
            <a:ext cx="10333333" cy="1161905"/>
          </a:xfrm>
          <a:prstGeom prst="rect">
            <a:avLst/>
          </a:prstGeom>
        </p:spPr>
      </p:pic>
      <p:sp>
        <p:nvSpPr>
          <p:cNvPr id="2" name="Arrow: Curved Right 1">
            <a:extLst>
              <a:ext uri="{FF2B5EF4-FFF2-40B4-BE49-F238E27FC236}">
                <a16:creationId xmlns:a16="http://schemas.microsoft.com/office/drawing/2014/main" id="{294C4E86-9040-4022-BFBF-2B19C65687F7}"/>
              </a:ext>
            </a:extLst>
          </p:cNvPr>
          <p:cNvSpPr/>
          <p:nvPr/>
        </p:nvSpPr>
        <p:spPr>
          <a:xfrm rot="16200000">
            <a:off x="3731286" y="1657557"/>
            <a:ext cx="586130" cy="151984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CB92F4-7A16-4251-AF37-145F9468852E}"/>
              </a:ext>
            </a:extLst>
          </p:cNvPr>
          <p:cNvSpPr/>
          <p:nvPr/>
        </p:nvSpPr>
        <p:spPr>
          <a:xfrm>
            <a:off x="3725230" y="2110023"/>
            <a:ext cx="5982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Arrow: Curved Right 6">
            <a:extLst>
              <a:ext uri="{FF2B5EF4-FFF2-40B4-BE49-F238E27FC236}">
                <a16:creationId xmlns:a16="http://schemas.microsoft.com/office/drawing/2014/main" id="{6E29BD5B-8ACA-4CA2-8363-0FF781451FE8}"/>
              </a:ext>
            </a:extLst>
          </p:cNvPr>
          <p:cNvSpPr/>
          <p:nvPr/>
        </p:nvSpPr>
        <p:spPr>
          <a:xfrm rot="16200000">
            <a:off x="5211740" y="1503219"/>
            <a:ext cx="586130" cy="185730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6A3F37-8F30-495E-9AC2-47D4E2208E46}"/>
              </a:ext>
            </a:extLst>
          </p:cNvPr>
          <p:cNvSpPr/>
          <p:nvPr/>
        </p:nvSpPr>
        <p:spPr>
          <a:xfrm>
            <a:off x="5216573" y="2124414"/>
            <a:ext cx="7310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CAA390-3343-4402-BE70-C6ECE2CA31A0}"/>
              </a:ext>
            </a:extLst>
          </p:cNvPr>
          <p:cNvSpPr txBox="1"/>
          <p:nvPr/>
        </p:nvSpPr>
        <p:spPr>
          <a:xfrm>
            <a:off x="5947644" y="1367659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56</a:t>
            </a:r>
          </a:p>
        </p:txBody>
      </p:sp>
      <p:sp>
        <p:nvSpPr>
          <p:cNvPr id="10" name="Arrow: Curved Right 9">
            <a:extLst>
              <a:ext uri="{FF2B5EF4-FFF2-40B4-BE49-F238E27FC236}">
                <a16:creationId xmlns:a16="http://schemas.microsoft.com/office/drawing/2014/main" id="{A4C869E1-2C79-4050-8E59-DCEC275FB4C7}"/>
              </a:ext>
            </a:extLst>
          </p:cNvPr>
          <p:cNvSpPr/>
          <p:nvPr/>
        </p:nvSpPr>
        <p:spPr>
          <a:xfrm rot="16200000">
            <a:off x="6954362" y="1386901"/>
            <a:ext cx="586130" cy="206232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1A0577-9883-4379-9E77-0843DA520798}"/>
              </a:ext>
            </a:extLst>
          </p:cNvPr>
          <p:cNvSpPr/>
          <p:nvPr/>
        </p:nvSpPr>
        <p:spPr>
          <a:xfrm>
            <a:off x="6987313" y="2110606"/>
            <a:ext cx="811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Arrow: Curved Right 11">
            <a:extLst>
              <a:ext uri="{FF2B5EF4-FFF2-40B4-BE49-F238E27FC236}">
                <a16:creationId xmlns:a16="http://schemas.microsoft.com/office/drawing/2014/main" id="{A093D4C6-C42D-4490-B469-386E900342A4}"/>
              </a:ext>
            </a:extLst>
          </p:cNvPr>
          <p:cNvSpPr/>
          <p:nvPr/>
        </p:nvSpPr>
        <p:spPr>
          <a:xfrm rot="16200000">
            <a:off x="8799497" y="1386900"/>
            <a:ext cx="586130" cy="206232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4F273A-8751-42CA-8D17-5309D0CCC13E}"/>
              </a:ext>
            </a:extLst>
          </p:cNvPr>
          <p:cNvSpPr/>
          <p:nvPr/>
        </p:nvSpPr>
        <p:spPr>
          <a:xfrm>
            <a:off x="8832448" y="2110606"/>
            <a:ext cx="8117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8B67CA-71E0-457E-A9B6-36C3634A36E3}"/>
              </a:ext>
            </a:extLst>
          </p:cNvPr>
          <p:cNvSpPr txBox="1"/>
          <p:nvPr/>
        </p:nvSpPr>
        <p:spPr>
          <a:xfrm>
            <a:off x="9512715" y="1367659"/>
            <a:ext cx="87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70</a:t>
            </a:r>
          </a:p>
        </p:txBody>
      </p:sp>
      <p:sp>
        <p:nvSpPr>
          <p:cNvPr id="15" name="Arrow: Curved Right 14">
            <a:extLst>
              <a:ext uri="{FF2B5EF4-FFF2-40B4-BE49-F238E27FC236}">
                <a16:creationId xmlns:a16="http://schemas.microsoft.com/office/drawing/2014/main" id="{D2F2F42D-5AE6-4806-9F47-7BFF2EEA5C1C}"/>
              </a:ext>
            </a:extLst>
          </p:cNvPr>
          <p:cNvSpPr/>
          <p:nvPr/>
        </p:nvSpPr>
        <p:spPr>
          <a:xfrm rot="16200000">
            <a:off x="2170601" y="1396124"/>
            <a:ext cx="586130" cy="206232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BB0F82-499F-4CAF-BF33-D79703BEB717}"/>
              </a:ext>
            </a:extLst>
          </p:cNvPr>
          <p:cNvSpPr/>
          <p:nvPr/>
        </p:nvSpPr>
        <p:spPr>
          <a:xfrm>
            <a:off x="2203552" y="2119830"/>
            <a:ext cx="8117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6D8CA2-90E9-4A72-A164-24E229F391AB}"/>
              </a:ext>
            </a:extLst>
          </p:cNvPr>
          <p:cNvSpPr txBox="1"/>
          <p:nvPr/>
        </p:nvSpPr>
        <p:spPr>
          <a:xfrm>
            <a:off x="1217006" y="1367659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D69370-2015-4B3A-BE4D-8D8D91453E6D}"/>
              </a:ext>
            </a:extLst>
          </p:cNvPr>
          <p:cNvSpPr txBox="1"/>
          <p:nvPr/>
        </p:nvSpPr>
        <p:spPr>
          <a:xfrm>
            <a:off x="568725" y="2875956"/>
            <a:ext cx="2306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42 – 7 =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BD9DDCA-EB7B-427C-A562-C801EF1A2FE7}"/>
              </a:ext>
            </a:extLst>
          </p:cNvPr>
          <p:cNvSpPr txBox="1"/>
          <p:nvPr/>
        </p:nvSpPr>
        <p:spPr>
          <a:xfrm>
            <a:off x="2597737" y="2875956"/>
            <a:ext cx="9696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195774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animBg="1"/>
      <p:bldP spid="8" grpId="0"/>
      <p:bldP spid="9" grpId="0"/>
      <p:bldP spid="10" grpId="0" animBg="1"/>
      <p:bldP spid="11" grpId="0"/>
      <p:bldP spid="12" grpId="0" animBg="1"/>
      <p:bldP spid="13" grpId="0"/>
      <p:bldP spid="14" grpId="0"/>
      <p:bldP spid="15" grpId="0" animBg="1"/>
      <p:bldP spid="16" grpId="0"/>
      <p:bldP spid="17" grpId="0"/>
      <p:bldP spid="18" grpId="0"/>
      <p:bldP spid="1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this sequence.</a:t>
            </a:r>
          </a:p>
        </p:txBody>
      </p:sp>
      <p:pic>
        <p:nvPicPr>
          <p:cNvPr id="137218" name="Picture 2">
            <a:extLst>
              <a:ext uri="{FF2B5EF4-FFF2-40B4-BE49-F238E27FC236}">
                <a16:creationId xmlns:a16="http://schemas.microsoft.com/office/drawing/2014/main" id="{930C756D-121E-494C-B007-BC74CE027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701" y="259130"/>
            <a:ext cx="2146009" cy="6339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7F9F8F-369C-4033-BE83-F11A09776931}"/>
              </a:ext>
            </a:extLst>
          </p:cNvPr>
          <p:cNvSpPr/>
          <p:nvPr/>
        </p:nvSpPr>
        <p:spPr>
          <a:xfrm>
            <a:off x="6544420" y="870097"/>
            <a:ext cx="10263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F5216F-2F88-4E5F-A73B-A71A67A01605}"/>
              </a:ext>
            </a:extLst>
          </p:cNvPr>
          <p:cNvSpPr/>
          <p:nvPr/>
        </p:nvSpPr>
        <p:spPr>
          <a:xfrm>
            <a:off x="6544420" y="3574370"/>
            <a:ext cx="10263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04610E-4754-4195-B7AC-B9A5781FB0F8}"/>
              </a:ext>
            </a:extLst>
          </p:cNvPr>
          <p:cNvSpPr/>
          <p:nvPr/>
        </p:nvSpPr>
        <p:spPr>
          <a:xfrm>
            <a:off x="6544420" y="4447207"/>
            <a:ext cx="10263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F02CC4-3480-4CD0-B882-9D3D1DFF2487}"/>
              </a:ext>
            </a:extLst>
          </p:cNvPr>
          <p:cNvSpPr txBox="1"/>
          <p:nvPr/>
        </p:nvSpPr>
        <p:spPr>
          <a:xfrm>
            <a:off x="5342090" y="2225520"/>
            <a:ext cx="7923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0F25FE-2C3B-4D49-8119-CA11827930C5}"/>
              </a:ext>
            </a:extLst>
          </p:cNvPr>
          <p:cNvSpPr txBox="1"/>
          <p:nvPr/>
        </p:nvSpPr>
        <p:spPr>
          <a:xfrm>
            <a:off x="5342089" y="5827313"/>
            <a:ext cx="7923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60C80B-BAD3-44C0-9A0F-2DBE87FD8A8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13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Continue the number sequence in both directions.</a:t>
            </a:r>
          </a:p>
        </p:txBody>
      </p:sp>
      <p:pic>
        <p:nvPicPr>
          <p:cNvPr id="124930" name="Picture 2">
            <a:extLst>
              <a:ext uri="{FF2B5EF4-FFF2-40B4-BE49-F238E27FC236}">
                <a16:creationId xmlns:a16="http://schemas.microsoft.com/office/drawing/2014/main" id="{15B8D234-0331-461F-8AE5-7AE976A8E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42" y="814544"/>
            <a:ext cx="7593522" cy="936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BC79D03-6FE9-480A-99DB-DA70323DA422}"/>
              </a:ext>
            </a:extLst>
          </p:cNvPr>
          <p:cNvSpPr/>
          <p:nvPr/>
        </p:nvSpPr>
        <p:spPr>
          <a:xfrm>
            <a:off x="3602616" y="1486508"/>
            <a:ext cx="6753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D59B2D-45E7-44F0-B5C9-E13B8F460FFB}"/>
              </a:ext>
            </a:extLst>
          </p:cNvPr>
          <p:cNvSpPr/>
          <p:nvPr/>
        </p:nvSpPr>
        <p:spPr>
          <a:xfrm>
            <a:off x="4443877" y="1486507"/>
            <a:ext cx="6753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66406-2B2E-496A-8BC4-ADDB45A09E67}"/>
              </a:ext>
            </a:extLst>
          </p:cNvPr>
          <p:cNvSpPr txBox="1"/>
          <p:nvPr/>
        </p:nvSpPr>
        <p:spPr>
          <a:xfrm>
            <a:off x="5626100" y="971830"/>
            <a:ext cx="831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BE33AA-BBAB-46FE-8904-1BBF07C7EA83}"/>
              </a:ext>
            </a:extLst>
          </p:cNvPr>
          <p:cNvSpPr txBox="1"/>
          <p:nvPr/>
        </p:nvSpPr>
        <p:spPr>
          <a:xfrm>
            <a:off x="6473961" y="964992"/>
            <a:ext cx="831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FA3449-E126-4E1B-A65D-ECA20D10AD80}"/>
              </a:ext>
            </a:extLst>
          </p:cNvPr>
          <p:cNvSpPr txBox="1"/>
          <p:nvPr/>
        </p:nvSpPr>
        <p:spPr>
          <a:xfrm>
            <a:off x="7305802" y="964992"/>
            <a:ext cx="831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42BB90-35AD-433E-B4F6-E183C9725D3A}"/>
              </a:ext>
            </a:extLst>
          </p:cNvPr>
          <p:cNvSpPr txBox="1"/>
          <p:nvPr/>
        </p:nvSpPr>
        <p:spPr>
          <a:xfrm>
            <a:off x="2310124" y="972275"/>
            <a:ext cx="831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3ECE38-3D4A-4475-A225-DBB82BE5AFB2}"/>
              </a:ext>
            </a:extLst>
          </p:cNvPr>
          <p:cNvSpPr txBox="1"/>
          <p:nvPr/>
        </p:nvSpPr>
        <p:spPr>
          <a:xfrm>
            <a:off x="1449562" y="971830"/>
            <a:ext cx="831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4DBEB0-DE48-4B17-A398-BC70733E321A}"/>
              </a:ext>
            </a:extLst>
          </p:cNvPr>
          <p:cNvSpPr txBox="1"/>
          <p:nvPr/>
        </p:nvSpPr>
        <p:spPr>
          <a:xfrm>
            <a:off x="609711" y="964992"/>
            <a:ext cx="831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0F7851-BE23-4DDF-9380-A5D079E92A9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76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 table.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34B5BF-719A-487F-91E2-869E7F37C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76" y="829815"/>
            <a:ext cx="7586331" cy="40056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4D392D-F729-425D-A4E0-7BB117823CF6}"/>
              </a:ext>
            </a:extLst>
          </p:cNvPr>
          <p:cNvSpPr txBox="1"/>
          <p:nvPr/>
        </p:nvSpPr>
        <p:spPr>
          <a:xfrm>
            <a:off x="4720395" y="2906046"/>
            <a:ext cx="12350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880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B0CE3C-0D4E-42A2-A208-183A025AD45B}"/>
              </a:ext>
            </a:extLst>
          </p:cNvPr>
          <p:cNvSpPr txBox="1"/>
          <p:nvPr/>
        </p:nvSpPr>
        <p:spPr>
          <a:xfrm>
            <a:off x="4720395" y="3901754"/>
            <a:ext cx="12350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980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B99AFE-6041-4BC5-8C41-2E48C2B22901}"/>
              </a:ext>
            </a:extLst>
          </p:cNvPr>
          <p:cNvSpPr txBox="1"/>
          <p:nvPr/>
        </p:nvSpPr>
        <p:spPr>
          <a:xfrm>
            <a:off x="6577609" y="3901754"/>
            <a:ext cx="12350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990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BFC925-49F2-455A-AE7B-63E1373690C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893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in the sequence.</a:t>
            </a:r>
          </a:p>
        </p:txBody>
      </p:sp>
      <p:pic>
        <p:nvPicPr>
          <p:cNvPr id="45058" name="Picture 2">
            <a:extLst>
              <a:ext uri="{FF2B5EF4-FFF2-40B4-BE49-F238E27FC236}">
                <a16:creationId xmlns:a16="http://schemas.microsoft.com/office/drawing/2014/main" id="{E0997F2E-58BA-483D-8CC1-4441043DB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60" y="791961"/>
            <a:ext cx="8913329" cy="1011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497817-183E-4CAA-9AB7-F3E54EE5932C}"/>
              </a:ext>
            </a:extLst>
          </p:cNvPr>
          <p:cNvSpPr/>
          <p:nvPr/>
        </p:nvSpPr>
        <p:spPr>
          <a:xfrm>
            <a:off x="1861816" y="1069947"/>
            <a:ext cx="912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+10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7C27A2-67C1-4CE9-ADB6-825BB4C6C28A}"/>
              </a:ext>
            </a:extLst>
          </p:cNvPr>
          <p:cNvSpPr/>
          <p:nvPr/>
        </p:nvSpPr>
        <p:spPr>
          <a:xfrm>
            <a:off x="3212407" y="1069947"/>
            <a:ext cx="912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+10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D2BB61-0643-4512-BE11-2BD0BC42A634}"/>
              </a:ext>
            </a:extLst>
          </p:cNvPr>
          <p:cNvSpPr/>
          <p:nvPr/>
        </p:nvSpPr>
        <p:spPr>
          <a:xfrm>
            <a:off x="4587000" y="1066668"/>
            <a:ext cx="912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+10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2A9698-89F4-4608-87CD-FA915DF1CB92}"/>
              </a:ext>
            </a:extLst>
          </p:cNvPr>
          <p:cNvSpPr/>
          <p:nvPr/>
        </p:nvSpPr>
        <p:spPr>
          <a:xfrm>
            <a:off x="5966887" y="1066667"/>
            <a:ext cx="912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+10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05ADF6-E65C-450C-94EC-B8E5C18CFBD8}"/>
              </a:ext>
            </a:extLst>
          </p:cNvPr>
          <p:cNvSpPr/>
          <p:nvPr/>
        </p:nvSpPr>
        <p:spPr>
          <a:xfrm>
            <a:off x="7331081" y="1066666"/>
            <a:ext cx="912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+10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37A9A5-D0B7-439E-8083-B7FBB9F63C0E}"/>
              </a:ext>
            </a:extLst>
          </p:cNvPr>
          <p:cNvSpPr txBox="1"/>
          <p:nvPr/>
        </p:nvSpPr>
        <p:spPr>
          <a:xfrm>
            <a:off x="8172429" y="982027"/>
            <a:ext cx="12350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844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C1C29A-DBBD-4A30-A9DA-9F9E2BABAEAC}"/>
              </a:ext>
            </a:extLst>
          </p:cNvPr>
          <p:cNvSpPr/>
          <p:nvPr/>
        </p:nvSpPr>
        <p:spPr>
          <a:xfrm>
            <a:off x="6859423" y="931615"/>
            <a:ext cx="230623" cy="72096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67FF0A-1387-44CD-A334-7AA0C9632ECC}"/>
              </a:ext>
            </a:extLst>
          </p:cNvPr>
          <p:cNvSpPr/>
          <p:nvPr/>
        </p:nvSpPr>
        <p:spPr>
          <a:xfrm>
            <a:off x="8549519" y="931614"/>
            <a:ext cx="327972" cy="72096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4B975C-817E-4D7D-95CF-D4CE2049AB52}"/>
              </a:ext>
            </a:extLst>
          </p:cNvPr>
          <p:cNvSpPr txBox="1"/>
          <p:nvPr/>
        </p:nvSpPr>
        <p:spPr>
          <a:xfrm>
            <a:off x="506724" y="1960228"/>
            <a:ext cx="31358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0 4 – 1 0 =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8B4D23-7013-43E7-892E-458779EFFC41}"/>
              </a:ext>
            </a:extLst>
          </p:cNvPr>
          <p:cNvSpPr txBox="1"/>
          <p:nvPr/>
        </p:nvSpPr>
        <p:spPr>
          <a:xfrm>
            <a:off x="3588781" y="1960228"/>
            <a:ext cx="14778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7 9 4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961267-54D9-429F-983E-A414FC43AC3C}"/>
              </a:ext>
            </a:extLst>
          </p:cNvPr>
          <p:cNvSpPr txBox="1"/>
          <p:nvPr/>
        </p:nvSpPr>
        <p:spPr>
          <a:xfrm>
            <a:off x="634884" y="972193"/>
            <a:ext cx="11378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794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320E5BB-3B99-447E-9D21-CB00523E9C4F}"/>
              </a:ext>
            </a:extLst>
          </p:cNvPr>
          <p:cNvSpPr/>
          <p:nvPr/>
        </p:nvSpPr>
        <p:spPr>
          <a:xfrm>
            <a:off x="959804" y="1915215"/>
            <a:ext cx="419291" cy="6759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EF72AC-8003-4251-86DE-094AE02ED95A}"/>
              </a:ext>
            </a:extLst>
          </p:cNvPr>
          <p:cNvSpPr/>
          <p:nvPr/>
        </p:nvSpPr>
        <p:spPr>
          <a:xfrm>
            <a:off x="2246810" y="1915215"/>
            <a:ext cx="419291" cy="6759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D17868E-960D-48AE-BA5B-DAC2247BE455}"/>
              </a:ext>
            </a:extLst>
          </p:cNvPr>
          <p:cNvSpPr/>
          <p:nvPr/>
        </p:nvSpPr>
        <p:spPr>
          <a:xfrm>
            <a:off x="506724" y="1915214"/>
            <a:ext cx="872371" cy="6759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EC8A77E-2004-4A3B-B503-E99F59FE6184}"/>
              </a:ext>
            </a:extLst>
          </p:cNvPr>
          <p:cNvSpPr/>
          <p:nvPr/>
        </p:nvSpPr>
        <p:spPr>
          <a:xfrm>
            <a:off x="3618761" y="1915214"/>
            <a:ext cx="872371" cy="6759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72568EE-56E6-423A-B6DA-2ACE510CB7D5}"/>
              </a:ext>
            </a:extLst>
          </p:cNvPr>
          <p:cNvSpPr/>
          <p:nvPr/>
        </p:nvSpPr>
        <p:spPr>
          <a:xfrm>
            <a:off x="695895" y="945535"/>
            <a:ext cx="635924" cy="6759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03193C-7756-4A25-A093-1B7783A0D660}"/>
              </a:ext>
            </a:extLst>
          </p:cNvPr>
          <p:cNvSpPr/>
          <p:nvPr/>
        </p:nvSpPr>
        <p:spPr>
          <a:xfrm>
            <a:off x="2483180" y="954120"/>
            <a:ext cx="444349" cy="6759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6C060E-E046-4566-9031-AB9D99DD19F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13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17" grpId="0" animBg="1"/>
      <p:bldP spid="17" grpId="1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 in the sequence.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5848CE-80D4-43CF-8BE6-999121E67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091" y="785812"/>
            <a:ext cx="8003482" cy="13326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FF6D49-A4AA-4C11-AFB1-C55D40938AEE}"/>
              </a:ext>
            </a:extLst>
          </p:cNvPr>
          <p:cNvSpPr txBox="1"/>
          <p:nvPr/>
        </p:nvSpPr>
        <p:spPr>
          <a:xfrm>
            <a:off x="7032344" y="1136648"/>
            <a:ext cx="12111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450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3F333B-74B5-498A-83C1-C1A3509275FC}"/>
              </a:ext>
            </a:extLst>
          </p:cNvPr>
          <p:cNvSpPr txBox="1"/>
          <p:nvPr/>
        </p:nvSpPr>
        <p:spPr>
          <a:xfrm>
            <a:off x="950199" y="1136648"/>
            <a:ext cx="12111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250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D4353B-A52F-45BF-B051-3C0D833199E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30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352ACF-9718-4994-AC72-E190D4013870}"/>
              </a:ext>
            </a:extLst>
          </p:cNvPr>
          <p:cNvSpPr/>
          <p:nvPr/>
        </p:nvSpPr>
        <p:spPr>
          <a:xfrm>
            <a:off x="56123" y="50000"/>
            <a:ext cx="106333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 numbers in this sequence increase by 14 each time.</a:t>
            </a:r>
          </a:p>
          <a:p>
            <a:r>
              <a:rPr lang="en-GB" sz="3200" b="1" dirty="0"/>
              <a:t>Write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F04D5A-2533-4D66-98BE-0277F0B0B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94" y="1127218"/>
            <a:ext cx="10942857" cy="12190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C1E993-CF38-42E2-BF84-DC1099519FC5}"/>
              </a:ext>
            </a:extLst>
          </p:cNvPr>
          <p:cNvSpPr txBox="1"/>
          <p:nvPr/>
        </p:nvSpPr>
        <p:spPr>
          <a:xfrm>
            <a:off x="1884652" y="268969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8 2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CB24C2C-EAFF-4DBF-BB3C-BC812BDCA975}"/>
              </a:ext>
            </a:extLst>
          </p:cNvPr>
          <p:cNvCxnSpPr>
            <a:cxnSpLocks/>
          </p:cNvCxnSpPr>
          <p:nvPr/>
        </p:nvCxnSpPr>
        <p:spPr>
          <a:xfrm flipV="1">
            <a:off x="1881864" y="276484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EDC0F3D-C923-4E79-A919-6EB20622E63F}"/>
              </a:ext>
            </a:extLst>
          </p:cNvPr>
          <p:cNvSpPr txBox="1"/>
          <p:nvPr/>
        </p:nvSpPr>
        <p:spPr>
          <a:xfrm>
            <a:off x="1961395" y="250404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EB4CE6-75D4-4E6F-BF1C-56F868D1B401}"/>
              </a:ext>
            </a:extLst>
          </p:cNvPr>
          <p:cNvSpPr txBox="1"/>
          <p:nvPr/>
        </p:nvSpPr>
        <p:spPr>
          <a:xfrm>
            <a:off x="2200475" y="2722407"/>
            <a:ext cx="342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C3E152-15E4-4FD0-845F-F27F42603636}"/>
              </a:ext>
            </a:extLst>
          </p:cNvPr>
          <p:cNvSpPr txBox="1"/>
          <p:nvPr/>
        </p:nvSpPr>
        <p:spPr>
          <a:xfrm>
            <a:off x="1876304" y="313435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A68E58-56CA-4985-B9BB-A899A8C3B82F}"/>
              </a:ext>
            </a:extLst>
          </p:cNvPr>
          <p:cNvSpPr txBox="1"/>
          <p:nvPr/>
        </p:nvSpPr>
        <p:spPr>
          <a:xfrm>
            <a:off x="1425466" y="3158460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623148A-E0DA-4C47-8473-62BCF2E8E809}"/>
              </a:ext>
            </a:extLst>
          </p:cNvPr>
          <p:cNvCxnSpPr>
            <a:cxnSpLocks/>
          </p:cNvCxnSpPr>
          <p:nvPr/>
        </p:nvCxnSpPr>
        <p:spPr>
          <a:xfrm>
            <a:off x="1438276" y="3648607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33F85D3-375B-4A30-BE3F-8D6A853789B6}"/>
              </a:ext>
            </a:extLst>
          </p:cNvPr>
          <p:cNvCxnSpPr>
            <a:cxnSpLocks/>
          </p:cNvCxnSpPr>
          <p:nvPr/>
        </p:nvCxnSpPr>
        <p:spPr>
          <a:xfrm>
            <a:off x="1438276" y="4091464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69269B7-B002-472A-B56E-6C0C3B077E1D}"/>
              </a:ext>
            </a:extLst>
          </p:cNvPr>
          <p:cNvSpPr txBox="1"/>
          <p:nvPr/>
        </p:nvSpPr>
        <p:spPr>
          <a:xfrm>
            <a:off x="2314333" y="3581179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DDB7AE-27C5-48E5-94D4-5F7B342A4EC0}"/>
              </a:ext>
            </a:extLst>
          </p:cNvPr>
          <p:cNvSpPr txBox="1"/>
          <p:nvPr/>
        </p:nvSpPr>
        <p:spPr>
          <a:xfrm>
            <a:off x="1874447" y="357823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6E2B83-70D9-4CDF-B199-C9168ED212FE}"/>
              </a:ext>
            </a:extLst>
          </p:cNvPr>
          <p:cNvSpPr txBox="1"/>
          <p:nvPr/>
        </p:nvSpPr>
        <p:spPr>
          <a:xfrm>
            <a:off x="885568" y="1453382"/>
            <a:ext cx="10481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8ACB0A-FD4D-40E2-9534-9C8718E06369}"/>
              </a:ext>
            </a:extLst>
          </p:cNvPr>
          <p:cNvSpPr txBox="1"/>
          <p:nvPr/>
        </p:nvSpPr>
        <p:spPr>
          <a:xfrm>
            <a:off x="4376127" y="269217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C19EC4-F76F-4331-82D4-716609DDF7A8}"/>
              </a:ext>
            </a:extLst>
          </p:cNvPr>
          <p:cNvSpPr txBox="1"/>
          <p:nvPr/>
        </p:nvSpPr>
        <p:spPr>
          <a:xfrm>
            <a:off x="4367779" y="314493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30C654-1B3B-459A-8B5E-102983CD635D}"/>
              </a:ext>
            </a:extLst>
          </p:cNvPr>
          <p:cNvSpPr txBox="1"/>
          <p:nvPr/>
        </p:nvSpPr>
        <p:spPr>
          <a:xfrm>
            <a:off x="3916941" y="316094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A5DE710-A6CE-48EC-A64D-239CB27EFE52}"/>
              </a:ext>
            </a:extLst>
          </p:cNvPr>
          <p:cNvCxnSpPr>
            <a:cxnSpLocks/>
          </p:cNvCxnSpPr>
          <p:nvPr/>
        </p:nvCxnSpPr>
        <p:spPr>
          <a:xfrm>
            <a:off x="3929751" y="3651096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73A3C95-4C6C-43F3-B257-96F9AA96C712}"/>
              </a:ext>
            </a:extLst>
          </p:cNvPr>
          <p:cNvCxnSpPr>
            <a:cxnSpLocks/>
          </p:cNvCxnSpPr>
          <p:nvPr/>
        </p:nvCxnSpPr>
        <p:spPr>
          <a:xfrm>
            <a:off x="3929751" y="409395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4BD2262-BD28-47EF-ACE6-A1E06BF35450}"/>
              </a:ext>
            </a:extLst>
          </p:cNvPr>
          <p:cNvSpPr txBox="1"/>
          <p:nvPr/>
        </p:nvSpPr>
        <p:spPr>
          <a:xfrm>
            <a:off x="4805808" y="358366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D5EB3E3-FE7C-46DB-A367-E3964F0FA021}"/>
              </a:ext>
            </a:extLst>
          </p:cNvPr>
          <p:cNvSpPr txBox="1"/>
          <p:nvPr/>
        </p:nvSpPr>
        <p:spPr>
          <a:xfrm>
            <a:off x="3933492" y="3580722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C62B10-5D69-4021-BE82-1646414A434E}"/>
              </a:ext>
            </a:extLst>
          </p:cNvPr>
          <p:cNvSpPr txBox="1"/>
          <p:nvPr/>
        </p:nvSpPr>
        <p:spPr>
          <a:xfrm>
            <a:off x="4461719" y="2481572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E0482C-0F6F-4356-83C2-EEE5139AC3AA}"/>
              </a:ext>
            </a:extLst>
          </p:cNvPr>
          <p:cNvSpPr txBox="1"/>
          <p:nvPr/>
        </p:nvSpPr>
        <p:spPr>
          <a:xfrm>
            <a:off x="4956624" y="1453382"/>
            <a:ext cx="12057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110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55CE639-F6A0-4EAF-B428-E67D2D77B20C}"/>
              </a:ext>
            </a:extLst>
          </p:cNvPr>
          <p:cNvGrpSpPr/>
          <p:nvPr/>
        </p:nvGrpSpPr>
        <p:grpSpPr>
          <a:xfrm>
            <a:off x="8267242" y="2660568"/>
            <a:ext cx="1856052" cy="1404405"/>
            <a:chOff x="1812181" y="1941038"/>
            <a:chExt cx="1856052" cy="140440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6C76C1B-1992-4290-88F4-CEF0E523983A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1 3 8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E794788-BF0B-4194-9D3E-7D9003288E6D}"/>
                </a:ext>
              </a:extLst>
            </p:cNvPr>
            <p:cNvSpPr txBox="1"/>
            <p:nvPr/>
          </p:nvSpPr>
          <p:spPr>
            <a:xfrm>
              <a:off x="2698703" y="237323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6A349B3-CB85-4F76-88BE-EC06EC88ED03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F39D6D7-B253-41EF-976D-9A08AA508D01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C453817-3EE3-4783-9AE7-A4621FC4B61B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85314E74-2E4F-4B6E-A3FD-FFD1EC1CB0C0}"/>
              </a:ext>
            </a:extLst>
          </p:cNvPr>
          <p:cNvSpPr txBox="1"/>
          <p:nvPr/>
        </p:nvSpPr>
        <p:spPr>
          <a:xfrm>
            <a:off x="9582800" y="354839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6374B91-7DC7-4516-B0A6-6DC7AE809568}"/>
              </a:ext>
            </a:extLst>
          </p:cNvPr>
          <p:cNvSpPr txBox="1"/>
          <p:nvPr/>
        </p:nvSpPr>
        <p:spPr>
          <a:xfrm>
            <a:off x="9218117" y="243952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68339A1-560E-4E74-BCD8-3623BECED429}"/>
              </a:ext>
            </a:extLst>
          </p:cNvPr>
          <p:cNvSpPr txBox="1"/>
          <p:nvPr/>
        </p:nvSpPr>
        <p:spPr>
          <a:xfrm>
            <a:off x="9137327" y="354839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8275FA4-5A6B-492F-8210-92E1C5F28B1C}"/>
              </a:ext>
            </a:extLst>
          </p:cNvPr>
          <p:cNvSpPr txBox="1"/>
          <p:nvPr/>
        </p:nvSpPr>
        <p:spPr>
          <a:xfrm>
            <a:off x="8715752" y="355838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240C0E9-CF8C-481C-9DFE-A060A16E83A7}"/>
              </a:ext>
            </a:extLst>
          </p:cNvPr>
          <p:cNvSpPr txBox="1"/>
          <p:nvPr/>
        </p:nvSpPr>
        <p:spPr>
          <a:xfrm>
            <a:off x="9841761" y="1445687"/>
            <a:ext cx="11444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152</a:t>
            </a:r>
          </a:p>
        </p:txBody>
      </p:sp>
    </p:spTree>
    <p:extLst>
      <p:ext uri="{BB962C8B-B14F-4D97-AF65-F5344CB8AC3E}">
        <p14:creationId xmlns:p14="http://schemas.microsoft.com/office/powerpoint/2010/main" val="241817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21" grpId="0"/>
      <p:bldP spid="22" grpId="0"/>
      <p:bldP spid="23" grpId="0"/>
      <p:bldP spid="24" grpId="0"/>
      <p:bldP spid="31" grpId="0"/>
      <p:bldP spid="32" grpId="0"/>
      <p:bldP spid="33" grpId="0"/>
      <p:bldP spid="35" grpId="0"/>
      <p:bldP spid="3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73AD1E-7970-4C38-8FA0-1D51048F15E0}"/>
              </a:ext>
            </a:extLst>
          </p:cNvPr>
          <p:cNvSpPr/>
          <p:nvPr/>
        </p:nvSpPr>
        <p:spPr>
          <a:xfrm>
            <a:off x="135465" y="50000"/>
            <a:ext cx="118547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numbers in this sequence increase by 45 each time. </a:t>
            </a:r>
          </a:p>
          <a:p>
            <a:r>
              <a:rPr lang="en-US" sz="3200" b="1" dirty="0"/>
              <a:t>Write the missing numbers.</a:t>
            </a:r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0C2DA1-2902-4C29-BF00-F8E940920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581" y="1178734"/>
            <a:ext cx="10444400" cy="130405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DEFF9E7-5D88-4B03-B74C-F78EB0F271D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Arrow: Curved Up 2">
            <a:extLst>
              <a:ext uri="{FF2B5EF4-FFF2-40B4-BE49-F238E27FC236}">
                <a16:creationId xmlns:a16="http://schemas.microsoft.com/office/drawing/2014/main" id="{190D6B51-3EC0-40CA-ADFC-13185A91744F}"/>
              </a:ext>
            </a:extLst>
          </p:cNvPr>
          <p:cNvSpPr/>
          <p:nvPr/>
        </p:nvSpPr>
        <p:spPr>
          <a:xfrm>
            <a:off x="1203161" y="2337323"/>
            <a:ext cx="2091582" cy="65677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4" name="Arrow: Curved Up 53">
            <a:extLst>
              <a:ext uri="{FF2B5EF4-FFF2-40B4-BE49-F238E27FC236}">
                <a16:creationId xmlns:a16="http://schemas.microsoft.com/office/drawing/2014/main" id="{426DB4E9-8618-4504-9055-1ACEF8C8FFC4}"/>
              </a:ext>
            </a:extLst>
          </p:cNvPr>
          <p:cNvSpPr/>
          <p:nvPr/>
        </p:nvSpPr>
        <p:spPr>
          <a:xfrm>
            <a:off x="3053732" y="2341928"/>
            <a:ext cx="1565893" cy="65677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5" name="Arrow: Curved Up 54">
            <a:extLst>
              <a:ext uri="{FF2B5EF4-FFF2-40B4-BE49-F238E27FC236}">
                <a16:creationId xmlns:a16="http://schemas.microsoft.com/office/drawing/2014/main" id="{1371EA87-F729-489C-AAF9-81D6C85F47E0}"/>
              </a:ext>
            </a:extLst>
          </p:cNvPr>
          <p:cNvSpPr/>
          <p:nvPr/>
        </p:nvSpPr>
        <p:spPr>
          <a:xfrm>
            <a:off x="4362367" y="2346533"/>
            <a:ext cx="1565893" cy="65677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6" name="Arrow: Curved Up 55">
            <a:extLst>
              <a:ext uri="{FF2B5EF4-FFF2-40B4-BE49-F238E27FC236}">
                <a16:creationId xmlns:a16="http://schemas.microsoft.com/office/drawing/2014/main" id="{E670F33A-3CA9-4174-869D-64979FEE2A86}"/>
              </a:ext>
            </a:extLst>
          </p:cNvPr>
          <p:cNvSpPr/>
          <p:nvPr/>
        </p:nvSpPr>
        <p:spPr>
          <a:xfrm>
            <a:off x="5671002" y="2346533"/>
            <a:ext cx="2044248" cy="65677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7" name="Arrow: Curved Up 56">
            <a:extLst>
              <a:ext uri="{FF2B5EF4-FFF2-40B4-BE49-F238E27FC236}">
                <a16:creationId xmlns:a16="http://schemas.microsoft.com/office/drawing/2014/main" id="{2AD38E02-CA9C-4369-8951-47C92177E8D7}"/>
              </a:ext>
            </a:extLst>
          </p:cNvPr>
          <p:cNvSpPr/>
          <p:nvPr/>
        </p:nvSpPr>
        <p:spPr>
          <a:xfrm>
            <a:off x="7465559" y="2372795"/>
            <a:ext cx="2621415" cy="62130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37B5990-3B33-42B9-8866-F7A04CDDCBBD}"/>
              </a:ext>
            </a:extLst>
          </p:cNvPr>
          <p:cNvSpPr txBox="1"/>
          <p:nvPr/>
        </p:nvSpPr>
        <p:spPr>
          <a:xfrm>
            <a:off x="3383084" y="2484130"/>
            <a:ext cx="843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+ 45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8EC06C4-AD8E-4B45-8447-7147123A52BE}"/>
              </a:ext>
            </a:extLst>
          </p:cNvPr>
          <p:cNvSpPr txBox="1"/>
          <p:nvPr/>
        </p:nvSpPr>
        <p:spPr>
          <a:xfrm>
            <a:off x="4715371" y="2484130"/>
            <a:ext cx="843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+ 45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1F74F55-81AB-4654-B524-CCC1FD88B967}"/>
              </a:ext>
            </a:extLst>
          </p:cNvPr>
          <p:cNvSpPr txBox="1"/>
          <p:nvPr/>
        </p:nvSpPr>
        <p:spPr>
          <a:xfrm>
            <a:off x="1804563" y="2484130"/>
            <a:ext cx="843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+ 45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6E61373-5C15-4C97-8CFA-5D922F1691DA}"/>
              </a:ext>
            </a:extLst>
          </p:cNvPr>
          <p:cNvSpPr txBox="1"/>
          <p:nvPr/>
        </p:nvSpPr>
        <p:spPr>
          <a:xfrm>
            <a:off x="6276442" y="2484130"/>
            <a:ext cx="843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+ 45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F0C1612-3E29-4603-93FA-053099E87F1A}"/>
              </a:ext>
            </a:extLst>
          </p:cNvPr>
          <p:cNvSpPr txBox="1"/>
          <p:nvPr/>
        </p:nvSpPr>
        <p:spPr>
          <a:xfrm>
            <a:off x="8357507" y="2484130"/>
            <a:ext cx="843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+ 45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EE8BB00-2F14-4DF9-8CB3-9825B98F621C}"/>
              </a:ext>
            </a:extLst>
          </p:cNvPr>
          <p:cNvGrpSpPr/>
          <p:nvPr/>
        </p:nvGrpSpPr>
        <p:grpSpPr>
          <a:xfrm>
            <a:off x="1041375" y="3429000"/>
            <a:ext cx="1892223" cy="1414081"/>
            <a:chOff x="1371600" y="1941038"/>
            <a:chExt cx="1892223" cy="1414081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B1E3FAF-4F3C-4A5D-983D-B12D1A5DF9C4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1 5 5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8F7DA36-18BC-403C-808A-7B925E1D264C}"/>
                </a:ext>
              </a:extLst>
            </p:cNvPr>
            <p:cNvSpPr txBox="1"/>
            <p:nvPr/>
          </p:nvSpPr>
          <p:spPr>
            <a:xfrm>
              <a:off x="2245431" y="2373230"/>
              <a:ext cx="101839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FC3BDE8-0D92-4388-A349-C12DB807C0B1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2F2D2C9D-F331-4E90-942F-E485E2753137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5BB06039-9A97-41BC-BFE2-035A3EE898C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01575A60-2A92-4FF3-B067-B5C6CD7FFAED}"/>
              </a:ext>
            </a:extLst>
          </p:cNvPr>
          <p:cNvSpPr txBox="1"/>
          <p:nvPr/>
        </p:nvSpPr>
        <p:spPr>
          <a:xfrm>
            <a:off x="2369277" y="431446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43D9412-BA0A-42D4-8E2E-3940D6B89AEC}"/>
              </a:ext>
            </a:extLst>
          </p:cNvPr>
          <p:cNvSpPr txBox="1"/>
          <p:nvPr/>
        </p:nvSpPr>
        <p:spPr>
          <a:xfrm>
            <a:off x="1908482" y="432105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066142E-CD4D-4D9C-859C-68B98C7EE80E}"/>
              </a:ext>
            </a:extLst>
          </p:cNvPr>
          <p:cNvSpPr txBox="1"/>
          <p:nvPr/>
        </p:nvSpPr>
        <p:spPr>
          <a:xfrm>
            <a:off x="1458328" y="432165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23202DE-7AB9-4DAE-957A-10FEEF411558}"/>
              </a:ext>
            </a:extLst>
          </p:cNvPr>
          <p:cNvSpPr txBox="1"/>
          <p:nvPr/>
        </p:nvSpPr>
        <p:spPr>
          <a:xfrm>
            <a:off x="678243" y="1516108"/>
            <a:ext cx="10888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110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A1AA896-948F-4D44-9D72-B0886D1F01F6}"/>
              </a:ext>
            </a:extLst>
          </p:cNvPr>
          <p:cNvGrpSpPr/>
          <p:nvPr/>
        </p:nvGrpSpPr>
        <p:grpSpPr>
          <a:xfrm>
            <a:off x="5780375" y="3415090"/>
            <a:ext cx="1856052" cy="1404405"/>
            <a:chOff x="1812181" y="1941038"/>
            <a:chExt cx="1856052" cy="140440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5BD1080-4615-4F06-A182-A16809437474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2 4 5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95CE876-05BC-4257-8BA8-A9C1C7255094}"/>
                </a:ext>
              </a:extLst>
            </p:cNvPr>
            <p:cNvSpPr txBox="1"/>
            <p:nvPr/>
          </p:nvSpPr>
          <p:spPr>
            <a:xfrm>
              <a:off x="2682266" y="2373230"/>
              <a:ext cx="98596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80A1191-2BF7-4D14-8863-ACFACE9E9F54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985C2FEB-EBF4-4A26-8D92-9F967D2CC7FA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FFFBB315-906C-434E-A88F-2AC2A66004DE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BEB07BE0-2A03-4214-B164-8513C9D322B0}"/>
              </a:ext>
            </a:extLst>
          </p:cNvPr>
          <p:cNvSpPr txBox="1"/>
          <p:nvPr/>
        </p:nvSpPr>
        <p:spPr>
          <a:xfrm>
            <a:off x="7095933" y="430292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9F11363-A44A-4544-AE15-8683B18DDB2F}"/>
              </a:ext>
            </a:extLst>
          </p:cNvPr>
          <p:cNvSpPr txBox="1"/>
          <p:nvPr/>
        </p:nvSpPr>
        <p:spPr>
          <a:xfrm>
            <a:off x="6731250" y="319404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33FEB3E-30CB-4F5E-8044-315512ACBF88}"/>
              </a:ext>
            </a:extLst>
          </p:cNvPr>
          <p:cNvSpPr txBox="1"/>
          <p:nvPr/>
        </p:nvSpPr>
        <p:spPr>
          <a:xfrm>
            <a:off x="6650460" y="4302921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56AB23C-5006-47C5-AFFC-6FA79EFACA99}"/>
              </a:ext>
            </a:extLst>
          </p:cNvPr>
          <p:cNvSpPr txBox="1"/>
          <p:nvPr/>
        </p:nvSpPr>
        <p:spPr>
          <a:xfrm>
            <a:off x="6228885" y="431290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86E061E-6D3A-4F70-9EAB-384D4F7941F9}"/>
              </a:ext>
            </a:extLst>
          </p:cNvPr>
          <p:cNvSpPr txBox="1"/>
          <p:nvPr/>
        </p:nvSpPr>
        <p:spPr>
          <a:xfrm>
            <a:off x="6976291" y="1509457"/>
            <a:ext cx="1180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290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3F0D005-3F89-4945-8CF7-809451718346}"/>
              </a:ext>
            </a:extLst>
          </p:cNvPr>
          <p:cNvGrpSpPr/>
          <p:nvPr/>
        </p:nvGrpSpPr>
        <p:grpSpPr>
          <a:xfrm>
            <a:off x="8203701" y="3415090"/>
            <a:ext cx="1856052" cy="1404405"/>
            <a:chOff x="1812181" y="1941038"/>
            <a:chExt cx="1856052" cy="1404405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B3CD187-C1B8-47AD-A5FA-CBE77E3A0FBA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2 9 0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669D700-929D-4E02-8FF1-4CF27C16E818}"/>
                </a:ext>
              </a:extLst>
            </p:cNvPr>
            <p:cNvSpPr txBox="1"/>
            <p:nvPr/>
          </p:nvSpPr>
          <p:spPr>
            <a:xfrm>
              <a:off x="2682266" y="2373230"/>
              <a:ext cx="98596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1999046-54D2-49FE-8893-6AA6E946817F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6AEB770-E2A8-499B-AD72-3BE6A4E8A15A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745C5185-9766-4FCF-99A6-39FB5FAE9615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75FEE3BC-2097-4A1A-B472-65905D7CB97B}"/>
              </a:ext>
            </a:extLst>
          </p:cNvPr>
          <p:cNvSpPr txBox="1"/>
          <p:nvPr/>
        </p:nvSpPr>
        <p:spPr>
          <a:xfrm>
            <a:off x="9519259" y="430292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68E4C59-C4B1-4850-ABC3-75B7B7704E4A}"/>
              </a:ext>
            </a:extLst>
          </p:cNvPr>
          <p:cNvSpPr txBox="1"/>
          <p:nvPr/>
        </p:nvSpPr>
        <p:spPr>
          <a:xfrm>
            <a:off x="8687328" y="319404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41925B4-20C5-4037-BEE4-8F14C596D8A2}"/>
              </a:ext>
            </a:extLst>
          </p:cNvPr>
          <p:cNvSpPr txBox="1"/>
          <p:nvPr/>
        </p:nvSpPr>
        <p:spPr>
          <a:xfrm>
            <a:off x="9088858" y="4302921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86437CF-5624-4939-B1C5-892E5DEFC6DE}"/>
              </a:ext>
            </a:extLst>
          </p:cNvPr>
          <p:cNvSpPr txBox="1"/>
          <p:nvPr/>
        </p:nvSpPr>
        <p:spPr>
          <a:xfrm>
            <a:off x="8652211" y="430787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E7558F8-B887-4B98-9509-FD10D7C8AACB}"/>
              </a:ext>
            </a:extLst>
          </p:cNvPr>
          <p:cNvSpPr txBox="1"/>
          <p:nvPr/>
        </p:nvSpPr>
        <p:spPr>
          <a:xfrm>
            <a:off x="9263184" y="1506546"/>
            <a:ext cx="1091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335</a:t>
            </a:r>
          </a:p>
        </p:txBody>
      </p:sp>
    </p:spTree>
    <p:extLst>
      <p:ext uri="{BB962C8B-B14F-4D97-AF65-F5344CB8AC3E}">
        <p14:creationId xmlns:p14="http://schemas.microsoft.com/office/powerpoint/2010/main" val="1401341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  <p:bldP spid="62" grpId="0"/>
      <p:bldP spid="69" grpId="0"/>
      <p:bldP spid="73" grpId="0"/>
      <p:bldP spid="74" grpId="0"/>
      <p:bldP spid="75" grpId="0"/>
      <p:bldP spid="82" grpId="0"/>
      <p:bldP spid="83" grpId="0"/>
      <p:bldP spid="84" grpId="0"/>
      <p:bldP spid="85" grpId="0"/>
      <p:bldP spid="86" grpId="0"/>
      <p:bldP spid="93" grpId="0"/>
      <p:bldP spid="94" grpId="0"/>
      <p:bldP spid="95" grpId="0"/>
      <p:bldP spid="96" grpId="0"/>
      <p:bldP spid="9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3A9729-F783-4A6B-8187-77D3AE856260}"/>
              </a:ext>
            </a:extLst>
          </p:cNvPr>
          <p:cNvSpPr/>
          <p:nvPr/>
        </p:nvSpPr>
        <p:spPr>
          <a:xfrm>
            <a:off x="56122" y="50000"/>
            <a:ext cx="121358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 numbers in this sequence increase by the same amount each time.</a:t>
            </a:r>
          </a:p>
          <a:p>
            <a:r>
              <a:rPr lang="en-GB" sz="3200" b="1" dirty="0"/>
              <a:t>Write the two missing numbers.</a:t>
            </a:r>
          </a:p>
          <a:p>
            <a:r>
              <a:rPr lang="en-GB" sz="3200" b="1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8011B8-8F87-4BBD-B928-4B013EB27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210" y="1145222"/>
            <a:ext cx="10866667" cy="12190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AF76EDE-7283-47C9-A096-FEEB067D7028}"/>
              </a:ext>
            </a:extLst>
          </p:cNvPr>
          <p:cNvSpPr/>
          <p:nvPr/>
        </p:nvSpPr>
        <p:spPr>
          <a:xfrm>
            <a:off x="4329207" y="1462358"/>
            <a:ext cx="9180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+40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3802A1-A1D6-46C8-82EB-5D49C12CDED6}"/>
              </a:ext>
            </a:extLst>
          </p:cNvPr>
          <p:cNvSpPr/>
          <p:nvPr/>
        </p:nvSpPr>
        <p:spPr>
          <a:xfrm>
            <a:off x="6457593" y="1462357"/>
            <a:ext cx="9180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+40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6376BE-65C1-4E51-AE4F-8271247F5974}"/>
              </a:ext>
            </a:extLst>
          </p:cNvPr>
          <p:cNvSpPr/>
          <p:nvPr/>
        </p:nvSpPr>
        <p:spPr>
          <a:xfrm>
            <a:off x="8209932" y="1462356"/>
            <a:ext cx="9180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+40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05A0C8-E852-4440-BAB4-22DFD5D4D1EF}"/>
              </a:ext>
            </a:extLst>
          </p:cNvPr>
          <p:cNvSpPr/>
          <p:nvPr/>
        </p:nvSpPr>
        <p:spPr>
          <a:xfrm>
            <a:off x="2605004" y="1456045"/>
            <a:ext cx="9180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+40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EBF3686-34C4-43BE-8120-70CEBFBDC6C5}"/>
              </a:ext>
            </a:extLst>
          </p:cNvPr>
          <p:cNvGrpSpPr/>
          <p:nvPr/>
        </p:nvGrpSpPr>
        <p:grpSpPr>
          <a:xfrm>
            <a:off x="8199950" y="2726797"/>
            <a:ext cx="1856052" cy="1404405"/>
            <a:chOff x="1812181" y="1941038"/>
            <a:chExt cx="1856052" cy="140440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7A03DE-9A50-410E-A185-61F93ADA7B16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6 9 0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4E3D3ED-9E21-401D-80D8-5CA4655BA480}"/>
                </a:ext>
              </a:extLst>
            </p:cNvPr>
            <p:cNvSpPr txBox="1"/>
            <p:nvPr/>
          </p:nvSpPr>
          <p:spPr>
            <a:xfrm>
              <a:off x="2698703" y="237323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566F60-3F8F-40B9-BCEA-035A552868E2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7F0E02A-0813-45A8-9247-A9F0C6CD6305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EB28E23-AF7A-403C-9C6E-2BE65EE93EB1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7706BF4-44BF-4206-A91A-1845D58E8D81}"/>
              </a:ext>
            </a:extLst>
          </p:cNvPr>
          <p:cNvSpPr txBox="1"/>
          <p:nvPr/>
        </p:nvSpPr>
        <p:spPr>
          <a:xfrm>
            <a:off x="9515508" y="3614627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29B90F-311F-4C2E-9813-2208EC16E784}"/>
              </a:ext>
            </a:extLst>
          </p:cNvPr>
          <p:cNvSpPr txBox="1"/>
          <p:nvPr/>
        </p:nvSpPr>
        <p:spPr>
          <a:xfrm>
            <a:off x="9070035" y="361462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3FFC355-30E4-457F-AC1D-D901CEED5C2A}"/>
              </a:ext>
            </a:extLst>
          </p:cNvPr>
          <p:cNvSpPr txBox="1"/>
          <p:nvPr/>
        </p:nvSpPr>
        <p:spPr>
          <a:xfrm>
            <a:off x="8705352" y="250575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EC3DCD-3627-49D2-8B63-44C50329EE69}"/>
              </a:ext>
            </a:extLst>
          </p:cNvPr>
          <p:cNvSpPr txBox="1"/>
          <p:nvPr/>
        </p:nvSpPr>
        <p:spPr>
          <a:xfrm>
            <a:off x="8648460" y="362460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9B800F-9A76-4F0C-B689-A74E5E0B2BFD}"/>
              </a:ext>
            </a:extLst>
          </p:cNvPr>
          <p:cNvSpPr txBox="1"/>
          <p:nvPr/>
        </p:nvSpPr>
        <p:spPr>
          <a:xfrm>
            <a:off x="9517852" y="1432316"/>
            <a:ext cx="1468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730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F7A679D-EE37-42D2-B631-B9D2D90855E0}"/>
              </a:ext>
            </a:extLst>
          </p:cNvPr>
          <p:cNvGrpSpPr/>
          <p:nvPr/>
        </p:nvGrpSpPr>
        <p:grpSpPr>
          <a:xfrm>
            <a:off x="1193248" y="2750933"/>
            <a:ext cx="1885499" cy="1414081"/>
            <a:chOff x="1371600" y="1941038"/>
            <a:chExt cx="1885499" cy="141408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A4FA01E-9B53-4727-ABCE-BC552552E810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6 1 0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B0DE4BD-A02F-4CD0-ADEC-FD91ECAB2AC8}"/>
                </a:ext>
              </a:extLst>
            </p:cNvPr>
            <p:cNvSpPr txBox="1"/>
            <p:nvPr/>
          </p:nvSpPr>
          <p:spPr>
            <a:xfrm>
              <a:off x="2251423" y="2373230"/>
              <a:ext cx="100567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434D2C1-ADB2-44E7-977C-907DE1B0310C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F3ADDCC-FB58-48C6-BEFC-210B827741BE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107A7B4-7C4D-4BF9-ADB4-482B67ADE486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FB9BC326-3B7E-4616-8300-461B5665DC83}"/>
              </a:ext>
            </a:extLst>
          </p:cNvPr>
          <p:cNvSpPr txBox="1"/>
          <p:nvPr/>
        </p:nvSpPr>
        <p:spPr>
          <a:xfrm>
            <a:off x="2521150" y="363640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0C0EE89-291D-449B-82F9-D97E69153B74}"/>
              </a:ext>
            </a:extLst>
          </p:cNvPr>
          <p:cNvCxnSpPr>
            <a:cxnSpLocks/>
          </p:cNvCxnSpPr>
          <p:nvPr/>
        </p:nvCxnSpPr>
        <p:spPr>
          <a:xfrm flipV="1">
            <a:off x="1624407" y="283498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B002A62B-67E0-423F-927E-F086733BEC30}"/>
              </a:ext>
            </a:extLst>
          </p:cNvPr>
          <p:cNvSpPr txBox="1"/>
          <p:nvPr/>
        </p:nvSpPr>
        <p:spPr>
          <a:xfrm>
            <a:off x="1654482" y="253756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33C7D52-959C-4F3D-8672-2AA98E36687F}"/>
              </a:ext>
            </a:extLst>
          </p:cNvPr>
          <p:cNvSpPr txBox="1"/>
          <p:nvPr/>
        </p:nvSpPr>
        <p:spPr>
          <a:xfrm>
            <a:off x="1945717" y="2783559"/>
            <a:ext cx="340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E28068-4217-4C1D-8FD9-55084CACC0AB}"/>
              </a:ext>
            </a:extLst>
          </p:cNvPr>
          <p:cNvSpPr txBox="1"/>
          <p:nvPr/>
        </p:nvSpPr>
        <p:spPr>
          <a:xfrm>
            <a:off x="2060355" y="364298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115913-7101-4AC1-85FF-641C8CDE97AE}"/>
              </a:ext>
            </a:extLst>
          </p:cNvPr>
          <p:cNvSpPr txBox="1"/>
          <p:nvPr/>
        </p:nvSpPr>
        <p:spPr>
          <a:xfrm>
            <a:off x="1610201" y="364358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0EAE866-9B8B-4CAB-9B81-730C12AE3345}"/>
              </a:ext>
            </a:extLst>
          </p:cNvPr>
          <p:cNvSpPr txBox="1"/>
          <p:nvPr/>
        </p:nvSpPr>
        <p:spPr>
          <a:xfrm>
            <a:off x="1055587" y="1409856"/>
            <a:ext cx="1140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570</a:t>
            </a:r>
          </a:p>
        </p:txBody>
      </p:sp>
    </p:spTree>
    <p:extLst>
      <p:ext uri="{BB962C8B-B14F-4D97-AF65-F5344CB8AC3E}">
        <p14:creationId xmlns:p14="http://schemas.microsoft.com/office/powerpoint/2010/main" val="58724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5" grpId="0"/>
      <p:bldP spid="17" grpId="0"/>
      <p:bldP spid="18" grpId="0"/>
      <p:bldP spid="19" grpId="0"/>
      <p:bldP spid="20" grpId="0"/>
      <p:bldP spid="27" grpId="0"/>
      <p:bldP spid="29" grpId="0"/>
      <p:bldP spid="30" grpId="0"/>
      <p:bldP spid="31" grpId="0"/>
      <p:bldP spid="32" grpId="0"/>
      <p:bldP spid="3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70FFA-3D76-4297-8887-3E0BC3026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 number cards to write correct addition and subtraction calculations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691B5-8918-4155-A51F-FD761A9C62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96017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only these numbers.</a:t>
            </a:r>
          </a:p>
        </p:txBody>
      </p:sp>
      <p:pic>
        <p:nvPicPr>
          <p:cNvPr id="117762" name="Picture 2">
            <a:extLst>
              <a:ext uri="{FF2B5EF4-FFF2-40B4-BE49-F238E27FC236}">
                <a16:creationId xmlns:a16="http://schemas.microsoft.com/office/drawing/2014/main" id="{DDE540E2-5DFD-4C96-91C6-014D59CF4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80" y="629340"/>
            <a:ext cx="7146483" cy="1036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16A0065-98F5-403B-9BE2-385B136BDF23}"/>
              </a:ext>
            </a:extLst>
          </p:cNvPr>
          <p:cNvSpPr/>
          <p:nvPr/>
        </p:nvSpPr>
        <p:spPr>
          <a:xfrm>
            <a:off x="56122" y="1640225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numbers in the boxes to make these correct.</a:t>
            </a:r>
          </a:p>
          <a:p>
            <a:r>
              <a:rPr lang="en-US" sz="3200" b="1" dirty="0"/>
              <a:t>Numbers can be used more than once.</a:t>
            </a:r>
          </a:p>
        </p:txBody>
      </p:sp>
      <p:pic>
        <p:nvPicPr>
          <p:cNvPr id="117763" name="Picture 3">
            <a:extLst>
              <a:ext uri="{FF2B5EF4-FFF2-40B4-BE49-F238E27FC236}">
                <a16:creationId xmlns:a16="http://schemas.microsoft.com/office/drawing/2014/main" id="{AA48452C-A1D1-4A77-8E60-AB265F087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80" y="2835997"/>
            <a:ext cx="514837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4" name="Picture 4">
            <a:extLst>
              <a:ext uri="{FF2B5EF4-FFF2-40B4-BE49-F238E27FC236}">
                <a16:creationId xmlns:a16="http://schemas.microsoft.com/office/drawing/2014/main" id="{D50A79DD-6B6C-426B-82D4-73EE58E6D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80" y="4511369"/>
            <a:ext cx="514837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D63FFB-AD27-4D4F-89BB-B1488D7BCD9B}"/>
              </a:ext>
            </a:extLst>
          </p:cNvPr>
          <p:cNvSpPr txBox="1"/>
          <p:nvPr/>
        </p:nvSpPr>
        <p:spPr>
          <a:xfrm>
            <a:off x="4690998" y="3059135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6C7C59-55BA-4702-92E3-C4ED1B6F7AF8}"/>
              </a:ext>
            </a:extLst>
          </p:cNvPr>
          <p:cNvSpPr txBox="1"/>
          <p:nvPr/>
        </p:nvSpPr>
        <p:spPr>
          <a:xfrm>
            <a:off x="767344" y="3059135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5E9F94-D024-475F-BDD6-01CE0EFF387D}"/>
              </a:ext>
            </a:extLst>
          </p:cNvPr>
          <p:cNvSpPr txBox="1"/>
          <p:nvPr/>
        </p:nvSpPr>
        <p:spPr>
          <a:xfrm>
            <a:off x="2864508" y="3059135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BBDA38-9ED1-44B2-99CE-C464744B5DCB}"/>
              </a:ext>
            </a:extLst>
          </p:cNvPr>
          <p:cNvSpPr/>
          <p:nvPr/>
        </p:nvSpPr>
        <p:spPr>
          <a:xfrm>
            <a:off x="6094346" y="2645156"/>
            <a:ext cx="222824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+ 8 = 20</a:t>
            </a:r>
          </a:p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+ 4 = 16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062616-CC2C-4742-AB2E-CE95580AAB10}"/>
              </a:ext>
            </a:extLst>
          </p:cNvPr>
          <p:cNvSpPr/>
          <p:nvPr/>
        </p:nvSpPr>
        <p:spPr>
          <a:xfrm>
            <a:off x="8527930" y="2645155"/>
            <a:ext cx="222824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+ 8 = 16</a:t>
            </a:r>
          </a:p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+ 4 = 12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6C781D-B517-480F-8B06-349D91460452}"/>
              </a:ext>
            </a:extLst>
          </p:cNvPr>
          <p:cNvSpPr txBox="1"/>
          <p:nvPr/>
        </p:nvSpPr>
        <p:spPr>
          <a:xfrm>
            <a:off x="4690998" y="4732746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8EAEB5-F3E0-4A40-97A1-C069512FB5D9}"/>
              </a:ext>
            </a:extLst>
          </p:cNvPr>
          <p:cNvSpPr txBox="1"/>
          <p:nvPr/>
        </p:nvSpPr>
        <p:spPr>
          <a:xfrm>
            <a:off x="767344" y="4732746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8C9915-5B70-419D-87C4-9A9AEDF4A37F}"/>
              </a:ext>
            </a:extLst>
          </p:cNvPr>
          <p:cNvSpPr txBox="1"/>
          <p:nvPr/>
        </p:nvSpPr>
        <p:spPr>
          <a:xfrm>
            <a:off x="2864508" y="4732746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FE2AE5-4E79-4486-8F9E-BCF3FEF614ED}"/>
              </a:ext>
            </a:extLst>
          </p:cNvPr>
          <p:cNvSpPr/>
          <p:nvPr/>
        </p:nvSpPr>
        <p:spPr>
          <a:xfrm>
            <a:off x="6094346" y="4511369"/>
            <a:ext cx="22282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 – 8 = 12</a:t>
            </a:r>
          </a:p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 – 12 = 8</a:t>
            </a:r>
          </a:p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 – 4 = 12</a:t>
            </a:r>
          </a:p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 – 12 = 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EAA7C7C-34CB-40BB-A8F0-C35B1F4ED41C}"/>
              </a:ext>
            </a:extLst>
          </p:cNvPr>
          <p:cNvSpPr/>
          <p:nvPr/>
        </p:nvSpPr>
        <p:spPr>
          <a:xfrm>
            <a:off x="8527930" y="4511368"/>
            <a:ext cx="2228244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 – 8 = 8</a:t>
            </a:r>
          </a:p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– 4 = 8</a:t>
            </a:r>
          </a:p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– 8 = 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33B645-EC6F-447D-8EC7-54CDE705CB1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717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5" grpId="0"/>
      <p:bldP spid="16" grpId="0"/>
      <p:bldP spid="17" grpId="0"/>
      <p:bldP spid="18" grpId="0"/>
      <p:bldP spid="19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any of these numbers.</a:t>
            </a:r>
          </a:p>
          <a:p>
            <a:r>
              <a:rPr lang="en-US" sz="3200" dirty="0"/>
              <a:t>     12        3        9        18        6</a:t>
            </a:r>
          </a:p>
          <a:p>
            <a:r>
              <a:rPr lang="en-US" sz="3200" b="1" dirty="0"/>
              <a:t>Write one number in each box to make a correct sum.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63B51B-63FB-47C8-9C37-F8012EF1D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86" y="1775742"/>
            <a:ext cx="6229418" cy="10267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9EA79F-BBCF-4E08-9B07-ED8E6873C4F1}"/>
              </a:ext>
            </a:extLst>
          </p:cNvPr>
          <p:cNvSpPr txBox="1"/>
          <p:nvPr/>
        </p:nvSpPr>
        <p:spPr>
          <a:xfrm>
            <a:off x="909767" y="2004622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74FF9-ED8A-422A-AE4D-741AC6C5762A}"/>
              </a:ext>
            </a:extLst>
          </p:cNvPr>
          <p:cNvSpPr txBox="1"/>
          <p:nvPr/>
        </p:nvSpPr>
        <p:spPr>
          <a:xfrm>
            <a:off x="3341108" y="2004622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690875-F9A6-49A4-B75E-9EB83ED0254C}"/>
              </a:ext>
            </a:extLst>
          </p:cNvPr>
          <p:cNvSpPr txBox="1"/>
          <p:nvPr/>
        </p:nvSpPr>
        <p:spPr>
          <a:xfrm>
            <a:off x="5888274" y="2006573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56DF20-5865-4B8C-A736-25115CF48F50}"/>
              </a:ext>
            </a:extLst>
          </p:cNvPr>
          <p:cNvSpPr/>
          <p:nvPr/>
        </p:nvSpPr>
        <p:spPr>
          <a:xfrm>
            <a:off x="976926" y="3090445"/>
            <a:ext cx="222824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= 9 + 3</a:t>
            </a:r>
          </a:p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 = 6 + 3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A251EA-5005-497F-80A8-23F66383FC8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796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20793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four sums below can be completed using only the numbers 1 to 8</a:t>
            </a:r>
          </a:p>
          <a:p>
            <a:endParaRPr lang="en-US" sz="3200" b="1" dirty="0"/>
          </a:p>
          <a:p>
            <a:r>
              <a:rPr lang="en-US" sz="3200" b="1" dirty="0"/>
              <a:t>Use each number once to complete the sums.</a:t>
            </a:r>
          </a:p>
          <a:p>
            <a:r>
              <a:rPr lang="en-US" sz="3200" b="1" dirty="0"/>
              <a:t>One sum has been done for you.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086CD9-A83D-4737-A430-16C0AEA34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1134" y="1531407"/>
            <a:ext cx="4692382" cy="51484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0A5C2D-E78F-45DB-A4EA-165A5C6911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001" y="546962"/>
            <a:ext cx="6811914" cy="57573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316DAD1-ADCA-4545-A84D-C766F3CC071A}"/>
              </a:ext>
            </a:extLst>
          </p:cNvPr>
          <p:cNvSpPr/>
          <p:nvPr/>
        </p:nvSpPr>
        <p:spPr>
          <a:xfrm>
            <a:off x="8517466" y="3062730"/>
            <a:ext cx="52907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C162EB-3059-4CE7-BDE8-A314FCF2C19A}"/>
              </a:ext>
            </a:extLst>
          </p:cNvPr>
          <p:cNvSpPr/>
          <p:nvPr/>
        </p:nvSpPr>
        <p:spPr>
          <a:xfrm>
            <a:off x="10212073" y="3062730"/>
            <a:ext cx="52907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1064A4-3FFB-4F70-9008-E8A13071AEC6}"/>
              </a:ext>
            </a:extLst>
          </p:cNvPr>
          <p:cNvCxnSpPr>
            <a:cxnSpLocks/>
          </p:cNvCxnSpPr>
          <p:nvPr/>
        </p:nvCxnSpPr>
        <p:spPr>
          <a:xfrm flipH="1">
            <a:off x="6813056" y="640764"/>
            <a:ext cx="267736" cy="3988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F419E9C-10B9-4F62-8D6F-4A1BEFE3BEEE}"/>
              </a:ext>
            </a:extLst>
          </p:cNvPr>
          <p:cNvCxnSpPr>
            <a:cxnSpLocks/>
          </p:cNvCxnSpPr>
          <p:nvPr/>
        </p:nvCxnSpPr>
        <p:spPr>
          <a:xfrm flipH="1">
            <a:off x="1217580" y="635412"/>
            <a:ext cx="267736" cy="3988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5DB835D-A16C-42C4-8192-08777F0CBA52}"/>
              </a:ext>
            </a:extLst>
          </p:cNvPr>
          <p:cNvSpPr/>
          <p:nvPr/>
        </p:nvSpPr>
        <p:spPr>
          <a:xfrm>
            <a:off x="8517466" y="4509961"/>
            <a:ext cx="52907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E64AE4-BFD8-429B-8D73-0E7F63BED314}"/>
              </a:ext>
            </a:extLst>
          </p:cNvPr>
          <p:cNvSpPr/>
          <p:nvPr/>
        </p:nvSpPr>
        <p:spPr>
          <a:xfrm>
            <a:off x="8527505" y="3066403"/>
            <a:ext cx="52907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1E52E0-C31A-492A-8A1C-F63E60AF468A}"/>
              </a:ext>
            </a:extLst>
          </p:cNvPr>
          <p:cNvSpPr/>
          <p:nvPr/>
        </p:nvSpPr>
        <p:spPr>
          <a:xfrm>
            <a:off x="10212073" y="3069897"/>
            <a:ext cx="52907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135E20E-E3E1-43F6-B4F2-99B4C81864BD}"/>
              </a:ext>
            </a:extLst>
          </p:cNvPr>
          <p:cNvCxnSpPr>
            <a:cxnSpLocks/>
          </p:cNvCxnSpPr>
          <p:nvPr/>
        </p:nvCxnSpPr>
        <p:spPr>
          <a:xfrm flipH="1">
            <a:off x="5850728" y="640764"/>
            <a:ext cx="267736" cy="3988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79CCE6D-5CAF-4A48-9901-7BFA5446BCE8}"/>
              </a:ext>
            </a:extLst>
          </p:cNvPr>
          <p:cNvCxnSpPr>
            <a:cxnSpLocks/>
          </p:cNvCxnSpPr>
          <p:nvPr/>
        </p:nvCxnSpPr>
        <p:spPr>
          <a:xfrm flipH="1">
            <a:off x="2165697" y="635412"/>
            <a:ext cx="267736" cy="3988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7605712-1958-4E55-93BD-A347D3D65B72}"/>
              </a:ext>
            </a:extLst>
          </p:cNvPr>
          <p:cNvSpPr/>
          <p:nvPr/>
        </p:nvSpPr>
        <p:spPr>
          <a:xfrm>
            <a:off x="8527505" y="4496419"/>
            <a:ext cx="52907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057FBD3-8BE4-4024-8340-7826FC56810F}"/>
              </a:ext>
            </a:extLst>
          </p:cNvPr>
          <p:cNvSpPr/>
          <p:nvPr/>
        </p:nvSpPr>
        <p:spPr>
          <a:xfrm>
            <a:off x="10250471" y="4496419"/>
            <a:ext cx="52907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898C1DE-8D96-444C-8EA6-433D1593E7E3}"/>
              </a:ext>
            </a:extLst>
          </p:cNvPr>
          <p:cNvCxnSpPr>
            <a:cxnSpLocks/>
          </p:cNvCxnSpPr>
          <p:nvPr/>
        </p:nvCxnSpPr>
        <p:spPr>
          <a:xfrm flipH="1">
            <a:off x="6811227" y="640764"/>
            <a:ext cx="267736" cy="3988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E34A649-2034-4E9F-9AAC-7EA86DBA585F}"/>
              </a:ext>
            </a:extLst>
          </p:cNvPr>
          <p:cNvCxnSpPr>
            <a:cxnSpLocks/>
          </p:cNvCxnSpPr>
          <p:nvPr/>
        </p:nvCxnSpPr>
        <p:spPr>
          <a:xfrm flipH="1">
            <a:off x="301354" y="635412"/>
            <a:ext cx="267736" cy="3988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EF6AF8A0-02AF-4D3C-8501-F674FAFF3614}"/>
              </a:ext>
            </a:extLst>
          </p:cNvPr>
          <p:cNvSpPr/>
          <p:nvPr/>
        </p:nvSpPr>
        <p:spPr>
          <a:xfrm>
            <a:off x="8517466" y="5922941"/>
            <a:ext cx="52907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A1BD2C3-8B91-460D-8A9B-7D06D51626C6}"/>
              </a:ext>
            </a:extLst>
          </p:cNvPr>
          <p:cNvSpPr/>
          <p:nvPr/>
        </p:nvSpPr>
        <p:spPr>
          <a:xfrm>
            <a:off x="10240432" y="5922941"/>
            <a:ext cx="52907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43826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13" grpId="0"/>
      <p:bldP spid="13" grpId="1"/>
      <p:bldP spid="14" grpId="0"/>
      <p:bldP spid="15" grpId="0"/>
      <p:bldP spid="18" grpId="0"/>
      <p:bldP spid="19" grpId="0"/>
      <p:bldP spid="22" grpId="0"/>
      <p:bldP spid="2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104179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are six number cards.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000A76-7E57-4109-BA95-EC37BD0C7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82" y="634775"/>
            <a:ext cx="7356764" cy="122330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09AD1BA-A845-4D01-83BA-006C67095328}"/>
              </a:ext>
            </a:extLst>
          </p:cNvPr>
          <p:cNvSpPr/>
          <p:nvPr/>
        </p:nvSpPr>
        <p:spPr>
          <a:xfrm>
            <a:off x="56123" y="1856566"/>
            <a:ext cx="104179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Use </a:t>
            </a:r>
            <a:r>
              <a:rPr lang="en-GB" sz="3200" b="1" u="sng" dirty="0"/>
              <a:t>all</a:t>
            </a:r>
            <a:r>
              <a:rPr lang="en-GB" sz="3200" b="1" dirty="0"/>
              <a:t> the number cards to complete the two sums below.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9AEEFB-6501-40CA-8D88-2CF88DBEDA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782" y="2674361"/>
            <a:ext cx="4072736" cy="30614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C60CD9C-2B37-4FB0-B6A8-22CDA87599D2}"/>
              </a:ext>
            </a:extLst>
          </p:cNvPr>
          <p:cNvSpPr/>
          <p:nvPr/>
        </p:nvSpPr>
        <p:spPr>
          <a:xfrm>
            <a:off x="3677228" y="3002157"/>
            <a:ext cx="110441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50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9D415B-6E9E-49E4-89A2-76D4C27782AB}"/>
              </a:ext>
            </a:extLst>
          </p:cNvPr>
          <p:cNvSpPr/>
          <p:nvPr/>
        </p:nvSpPr>
        <p:spPr>
          <a:xfrm>
            <a:off x="572078" y="3002157"/>
            <a:ext cx="110441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40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BE1F5F-0E29-4A8E-8C5D-0346A15ECE52}"/>
              </a:ext>
            </a:extLst>
          </p:cNvPr>
          <p:cNvSpPr/>
          <p:nvPr/>
        </p:nvSpPr>
        <p:spPr>
          <a:xfrm>
            <a:off x="2124653" y="3002157"/>
            <a:ext cx="110441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10</a:t>
            </a:r>
            <a:endParaRPr lang="en-GB" sz="3500" dirty="0">
              <a:solidFill>
                <a:srgbClr val="FF0000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FDF02F-DAB4-4789-AB69-2E732891A1FD}"/>
              </a:ext>
            </a:extLst>
          </p:cNvPr>
          <p:cNvCxnSpPr>
            <a:cxnSpLocks/>
          </p:cNvCxnSpPr>
          <p:nvPr/>
        </p:nvCxnSpPr>
        <p:spPr>
          <a:xfrm flipH="1">
            <a:off x="452176" y="678264"/>
            <a:ext cx="859134" cy="11304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488864-7F83-4E9B-B569-7784A4F9AE67}"/>
              </a:ext>
            </a:extLst>
          </p:cNvPr>
          <p:cNvCxnSpPr>
            <a:cxnSpLocks/>
          </p:cNvCxnSpPr>
          <p:nvPr/>
        </p:nvCxnSpPr>
        <p:spPr>
          <a:xfrm flipH="1">
            <a:off x="5571992" y="678264"/>
            <a:ext cx="859134" cy="11304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E4C7BE-14AB-4C0C-AEE1-146ADFDCFB56}"/>
              </a:ext>
            </a:extLst>
          </p:cNvPr>
          <p:cNvCxnSpPr>
            <a:cxnSpLocks/>
          </p:cNvCxnSpPr>
          <p:nvPr/>
        </p:nvCxnSpPr>
        <p:spPr>
          <a:xfrm flipH="1">
            <a:off x="6883230" y="678264"/>
            <a:ext cx="859134" cy="11304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DF2DA-00B2-463F-BF6D-A1B33E54E2AD}"/>
              </a:ext>
            </a:extLst>
          </p:cNvPr>
          <p:cNvSpPr/>
          <p:nvPr/>
        </p:nvSpPr>
        <p:spPr>
          <a:xfrm>
            <a:off x="572078" y="3000111"/>
            <a:ext cx="110441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30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210D494-C8FA-465F-8D93-AA1E0A06BB72}"/>
              </a:ext>
            </a:extLst>
          </p:cNvPr>
          <p:cNvSpPr/>
          <p:nvPr/>
        </p:nvSpPr>
        <p:spPr>
          <a:xfrm>
            <a:off x="2124653" y="3000111"/>
            <a:ext cx="110441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20</a:t>
            </a:r>
            <a:endParaRPr lang="en-GB" sz="3500" dirty="0">
              <a:solidFill>
                <a:srgbClr val="FF0000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EE6F493-FCE1-4A62-86C2-920C01968D8D}"/>
              </a:ext>
            </a:extLst>
          </p:cNvPr>
          <p:cNvCxnSpPr>
            <a:cxnSpLocks/>
          </p:cNvCxnSpPr>
          <p:nvPr/>
        </p:nvCxnSpPr>
        <p:spPr>
          <a:xfrm flipH="1">
            <a:off x="1710883" y="678264"/>
            <a:ext cx="859134" cy="11304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EC53689-F13D-43A0-8334-9C80B8532618}"/>
              </a:ext>
            </a:extLst>
          </p:cNvPr>
          <p:cNvCxnSpPr>
            <a:cxnSpLocks/>
          </p:cNvCxnSpPr>
          <p:nvPr/>
        </p:nvCxnSpPr>
        <p:spPr>
          <a:xfrm flipH="1">
            <a:off x="2998999" y="678263"/>
            <a:ext cx="859134" cy="11304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112AE9A8-3C8A-41B8-A03D-A8F2C14C0C9B}"/>
              </a:ext>
            </a:extLst>
          </p:cNvPr>
          <p:cNvSpPr/>
          <p:nvPr/>
        </p:nvSpPr>
        <p:spPr>
          <a:xfrm>
            <a:off x="3677227" y="4748579"/>
            <a:ext cx="110441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40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066266-4E0E-456E-B6C4-01111FE35544}"/>
              </a:ext>
            </a:extLst>
          </p:cNvPr>
          <p:cNvSpPr/>
          <p:nvPr/>
        </p:nvSpPr>
        <p:spPr>
          <a:xfrm>
            <a:off x="557865" y="4748579"/>
            <a:ext cx="110441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30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8E8FFB1-C2E3-4024-86CF-6E8ADA57857D}"/>
              </a:ext>
            </a:extLst>
          </p:cNvPr>
          <p:cNvSpPr/>
          <p:nvPr/>
        </p:nvSpPr>
        <p:spPr>
          <a:xfrm>
            <a:off x="2124653" y="4748579"/>
            <a:ext cx="110441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10</a:t>
            </a:r>
            <a:endParaRPr lang="en-GB" sz="3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41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  <p:bldP spid="9" grpId="0"/>
      <p:bldP spid="9" grpId="1"/>
      <p:bldP spid="18" grpId="0"/>
      <p:bldP spid="19" grpId="0"/>
      <p:bldP spid="22" grpId="0"/>
      <p:bldP spid="23" grpId="0"/>
      <p:bldP spid="2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940723-DF2E-482D-97BF-2FAFFDB64E33}"/>
              </a:ext>
            </a:extLst>
          </p:cNvPr>
          <p:cNvSpPr/>
          <p:nvPr/>
        </p:nvSpPr>
        <p:spPr>
          <a:xfrm>
            <a:off x="56123" y="50000"/>
            <a:ext cx="41370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Here are six digit cards.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D100B4-1DF5-4DA7-8510-A3358B84A085}"/>
              </a:ext>
            </a:extLst>
          </p:cNvPr>
          <p:cNvSpPr/>
          <p:nvPr/>
        </p:nvSpPr>
        <p:spPr>
          <a:xfrm>
            <a:off x="56123" y="2449644"/>
            <a:ext cx="88342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Use four of the cards to make this addition correct.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A94D5A-00A1-4040-8378-0C3308F91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497" y="634775"/>
            <a:ext cx="8696325" cy="1524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07F0D7-CA74-48A3-86AE-3A72E075C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2009" y="3429000"/>
            <a:ext cx="6657975" cy="14954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D8180D-0BF9-4FAD-B6CB-F3012615F174}"/>
              </a:ext>
            </a:extLst>
          </p:cNvPr>
          <p:cNvSpPr txBox="1"/>
          <p:nvPr/>
        </p:nvSpPr>
        <p:spPr>
          <a:xfrm>
            <a:off x="3507937" y="3861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3F1BF-697B-4708-B89A-AC447E47202A}"/>
              </a:ext>
            </a:extLst>
          </p:cNvPr>
          <p:cNvSpPr txBox="1"/>
          <p:nvPr/>
        </p:nvSpPr>
        <p:spPr>
          <a:xfrm>
            <a:off x="6459807" y="3861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4D6A94-B00F-4B7D-ADA4-6E0841922A74}"/>
              </a:ext>
            </a:extLst>
          </p:cNvPr>
          <p:cNvSpPr txBox="1"/>
          <p:nvPr/>
        </p:nvSpPr>
        <p:spPr>
          <a:xfrm>
            <a:off x="2619328" y="385244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719B9D-A824-4C2D-A7C3-8829F900AAAF}"/>
              </a:ext>
            </a:extLst>
          </p:cNvPr>
          <p:cNvSpPr txBox="1"/>
          <p:nvPr/>
        </p:nvSpPr>
        <p:spPr>
          <a:xfrm>
            <a:off x="5571198" y="385244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0983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11111E-6 L 0.24571 0.0016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79" y="6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11111E-6 L -0.24206 7.40741E-7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57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9" grpId="1"/>
      <p:bldP spid="10" grpId="0"/>
      <p:bldP spid="10" grpId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four digit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Use all four digit cards to make this sum correct. 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534B99-2A07-45E6-BDFC-854D8F644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23" y="668887"/>
            <a:ext cx="5283810" cy="12886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FB189B-65B8-4207-BA64-A26584C24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123" y="2729269"/>
            <a:ext cx="6377182" cy="14089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1E815D-932A-459D-9F54-0BEB20AB25F7}"/>
              </a:ext>
            </a:extLst>
          </p:cNvPr>
          <p:cNvSpPr txBox="1"/>
          <p:nvPr/>
        </p:nvSpPr>
        <p:spPr>
          <a:xfrm>
            <a:off x="1667575" y="3113529"/>
            <a:ext cx="884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08D496-2CD7-420D-95FE-5AF557117B48}"/>
              </a:ext>
            </a:extLst>
          </p:cNvPr>
          <p:cNvSpPr txBox="1"/>
          <p:nvPr/>
        </p:nvSpPr>
        <p:spPr>
          <a:xfrm>
            <a:off x="4501182" y="3113529"/>
            <a:ext cx="884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0867C0-311E-4BE4-96AD-994FADCF068E}"/>
              </a:ext>
            </a:extLst>
          </p:cNvPr>
          <p:cNvSpPr txBox="1"/>
          <p:nvPr/>
        </p:nvSpPr>
        <p:spPr>
          <a:xfrm>
            <a:off x="783418" y="3108148"/>
            <a:ext cx="884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8CE722-E9B3-4B14-8B79-8F51ED72CEAC}"/>
              </a:ext>
            </a:extLst>
          </p:cNvPr>
          <p:cNvSpPr txBox="1"/>
          <p:nvPr/>
        </p:nvSpPr>
        <p:spPr>
          <a:xfrm>
            <a:off x="3616806" y="3119045"/>
            <a:ext cx="884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8754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0.23138 0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63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0 L -0.23242 0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07407E-6 L 0.23268 0.00093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28" y="4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44444E-6 L -0.23242 -0.0016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32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four digit cards.</a:t>
            </a:r>
          </a:p>
          <a:p>
            <a:r>
              <a:rPr lang="en-US" sz="3200" b="1" dirty="0"/>
              <a:t> 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Use three of them to make this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B68333-1B24-4C85-B376-ED5747CCD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14" y="599712"/>
            <a:ext cx="6781368" cy="15123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9A51D3E-A1FA-4043-8F59-BF9F2A1FF3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59" y="2818149"/>
            <a:ext cx="5666241" cy="15542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8BCDF9-6FD5-4F96-9AFA-8E0439A5A83A}"/>
              </a:ext>
            </a:extLst>
          </p:cNvPr>
          <p:cNvSpPr txBox="1"/>
          <p:nvPr/>
        </p:nvSpPr>
        <p:spPr>
          <a:xfrm>
            <a:off x="6770421" y="2798058"/>
            <a:ext cx="2279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47 + 3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C6B78C-AE3F-4385-B92B-EB8C0DE63AB2}"/>
              </a:ext>
            </a:extLst>
          </p:cNvPr>
          <p:cNvSpPr txBox="1"/>
          <p:nvPr/>
        </p:nvSpPr>
        <p:spPr>
          <a:xfrm>
            <a:off x="8848164" y="2798058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171CD7-5D94-42A0-AB0F-B42FF318200A}"/>
              </a:ext>
            </a:extLst>
          </p:cNvPr>
          <p:cNvSpPr txBox="1"/>
          <p:nvPr/>
        </p:nvSpPr>
        <p:spPr>
          <a:xfrm>
            <a:off x="6770421" y="3429000"/>
            <a:ext cx="2279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47 + 4 =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6051BE-3AEB-41CE-9769-0E31D2CC0D51}"/>
              </a:ext>
            </a:extLst>
          </p:cNvPr>
          <p:cNvSpPr txBox="1"/>
          <p:nvPr/>
        </p:nvSpPr>
        <p:spPr>
          <a:xfrm>
            <a:off x="8848164" y="3429000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7E25A9-0DAC-4302-A9D0-940A0F183D4D}"/>
              </a:ext>
            </a:extLst>
          </p:cNvPr>
          <p:cNvSpPr txBox="1"/>
          <p:nvPr/>
        </p:nvSpPr>
        <p:spPr>
          <a:xfrm>
            <a:off x="6770421" y="4059942"/>
            <a:ext cx="2279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47 + 5 =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9B917F-9937-4C18-A2EF-8C5DB999A6CA}"/>
              </a:ext>
            </a:extLst>
          </p:cNvPr>
          <p:cNvSpPr txBox="1"/>
          <p:nvPr/>
        </p:nvSpPr>
        <p:spPr>
          <a:xfrm>
            <a:off x="8848164" y="4059942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EAF190-C4D0-4E9C-9D6F-84859EC96DA7}"/>
              </a:ext>
            </a:extLst>
          </p:cNvPr>
          <p:cNvSpPr txBox="1"/>
          <p:nvPr/>
        </p:nvSpPr>
        <p:spPr>
          <a:xfrm>
            <a:off x="6770421" y="4690884"/>
            <a:ext cx="2279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47 + 6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1DC65A-DEEA-459A-B77E-F07798CDFCF9}"/>
              </a:ext>
            </a:extLst>
          </p:cNvPr>
          <p:cNvSpPr txBox="1"/>
          <p:nvPr/>
        </p:nvSpPr>
        <p:spPr>
          <a:xfrm>
            <a:off x="8848164" y="4690884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453E78-8379-4C00-92BE-63C673B8E137}"/>
              </a:ext>
            </a:extLst>
          </p:cNvPr>
          <p:cNvSpPr txBox="1"/>
          <p:nvPr/>
        </p:nvSpPr>
        <p:spPr>
          <a:xfrm>
            <a:off x="3641739" y="3279782"/>
            <a:ext cx="742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7DDE01-0250-41D3-9553-30C5BFB1795F}"/>
              </a:ext>
            </a:extLst>
          </p:cNvPr>
          <p:cNvSpPr txBox="1"/>
          <p:nvPr/>
        </p:nvSpPr>
        <p:spPr>
          <a:xfrm>
            <a:off x="729426" y="3279782"/>
            <a:ext cx="742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5BF474-6F8F-4FE1-BB19-ACD0625E83A7}"/>
              </a:ext>
            </a:extLst>
          </p:cNvPr>
          <p:cNvSpPr txBox="1"/>
          <p:nvPr/>
        </p:nvSpPr>
        <p:spPr>
          <a:xfrm>
            <a:off x="1676967" y="3279782"/>
            <a:ext cx="742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3572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three digits.</a:t>
            </a:r>
          </a:p>
        </p:txBody>
      </p:sp>
      <p:pic>
        <p:nvPicPr>
          <p:cNvPr id="92162" name="Picture 2">
            <a:extLst>
              <a:ext uri="{FF2B5EF4-FFF2-40B4-BE49-F238E27FC236}">
                <a16:creationId xmlns:a16="http://schemas.microsoft.com/office/drawing/2014/main" id="{17027B3D-301A-450C-A417-D457794E5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22" y="634775"/>
            <a:ext cx="3857312" cy="949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7FE9385-E924-47B3-BCB3-A20FB651D600}"/>
              </a:ext>
            </a:extLst>
          </p:cNvPr>
          <p:cNvSpPr/>
          <p:nvPr/>
        </p:nvSpPr>
        <p:spPr>
          <a:xfrm>
            <a:off x="56122" y="1641198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all the digits 6, 1 and 3 to write a number that is between 100 and 140</a:t>
            </a:r>
          </a:p>
        </p:txBody>
      </p:sp>
      <p:pic>
        <p:nvPicPr>
          <p:cNvPr id="92163" name="Picture 3">
            <a:extLst>
              <a:ext uri="{FF2B5EF4-FFF2-40B4-BE49-F238E27FC236}">
                <a16:creationId xmlns:a16="http://schemas.microsoft.com/office/drawing/2014/main" id="{F126F63D-2A03-4735-A40F-C00B4F65D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3" y="2733668"/>
            <a:ext cx="2827457" cy="949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453547-9E04-47FA-A45D-E349B8526CD1}"/>
              </a:ext>
            </a:extLst>
          </p:cNvPr>
          <p:cNvSpPr/>
          <p:nvPr/>
        </p:nvSpPr>
        <p:spPr>
          <a:xfrm>
            <a:off x="56122" y="3896891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all the digits 6, 1 and 3 to complete this subtraction.</a:t>
            </a:r>
          </a:p>
        </p:txBody>
      </p:sp>
      <p:pic>
        <p:nvPicPr>
          <p:cNvPr id="92164" name="Picture 4">
            <a:extLst>
              <a:ext uri="{FF2B5EF4-FFF2-40B4-BE49-F238E27FC236}">
                <a16:creationId xmlns:a16="http://schemas.microsoft.com/office/drawing/2014/main" id="{23098122-647D-486F-8519-118B6080E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3" y="4474869"/>
            <a:ext cx="5186139" cy="949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648C1C-360F-42A9-8557-69DE102CF260}"/>
              </a:ext>
            </a:extLst>
          </p:cNvPr>
          <p:cNvSpPr txBox="1"/>
          <p:nvPr/>
        </p:nvSpPr>
        <p:spPr>
          <a:xfrm>
            <a:off x="836546" y="2913054"/>
            <a:ext cx="742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26FA55-A0B1-4F27-904B-E4BEA8D94CCE}"/>
              </a:ext>
            </a:extLst>
          </p:cNvPr>
          <p:cNvSpPr txBox="1"/>
          <p:nvPr/>
        </p:nvSpPr>
        <p:spPr>
          <a:xfrm>
            <a:off x="1753589" y="2913054"/>
            <a:ext cx="742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18E26A-4C3C-4777-9378-34105D055393}"/>
              </a:ext>
            </a:extLst>
          </p:cNvPr>
          <p:cNvSpPr txBox="1"/>
          <p:nvPr/>
        </p:nvSpPr>
        <p:spPr>
          <a:xfrm>
            <a:off x="2670633" y="2913054"/>
            <a:ext cx="742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6E993A-6FEA-4464-AB55-EA5297AF9264}"/>
              </a:ext>
            </a:extLst>
          </p:cNvPr>
          <p:cNvSpPr txBox="1"/>
          <p:nvPr/>
        </p:nvSpPr>
        <p:spPr>
          <a:xfrm>
            <a:off x="6451680" y="4607329"/>
            <a:ext cx="2279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25 + 1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D188A4-C3B0-46B1-A73C-F97CA257FFEB}"/>
              </a:ext>
            </a:extLst>
          </p:cNvPr>
          <p:cNvSpPr txBox="1"/>
          <p:nvPr/>
        </p:nvSpPr>
        <p:spPr>
          <a:xfrm>
            <a:off x="8529423" y="4607329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8B826E-0BC5-493B-8AEE-15ECC849C8C0}"/>
              </a:ext>
            </a:extLst>
          </p:cNvPr>
          <p:cNvSpPr txBox="1"/>
          <p:nvPr/>
        </p:nvSpPr>
        <p:spPr>
          <a:xfrm>
            <a:off x="6451680" y="5238271"/>
            <a:ext cx="2279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25 + 3 =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2632AD-842F-4ED3-A288-A308E4BD86FF}"/>
              </a:ext>
            </a:extLst>
          </p:cNvPr>
          <p:cNvSpPr txBox="1"/>
          <p:nvPr/>
        </p:nvSpPr>
        <p:spPr>
          <a:xfrm>
            <a:off x="8529423" y="5238271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ED2130-EA0D-44BF-AB7D-6AA4E0E34D16}"/>
              </a:ext>
            </a:extLst>
          </p:cNvPr>
          <p:cNvSpPr txBox="1"/>
          <p:nvPr/>
        </p:nvSpPr>
        <p:spPr>
          <a:xfrm>
            <a:off x="6451680" y="5869213"/>
            <a:ext cx="2279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25 + 6 =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EDDD94-AFCE-4593-8DAB-9DC5B9CC476A}"/>
              </a:ext>
            </a:extLst>
          </p:cNvPr>
          <p:cNvSpPr txBox="1"/>
          <p:nvPr/>
        </p:nvSpPr>
        <p:spPr>
          <a:xfrm>
            <a:off x="8529423" y="5869213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3B4414-1EA5-4AAB-8CF9-06C5BF17D705}"/>
              </a:ext>
            </a:extLst>
          </p:cNvPr>
          <p:cNvSpPr txBox="1"/>
          <p:nvPr/>
        </p:nvSpPr>
        <p:spPr>
          <a:xfrm>
            <a:off x="3543075" y="4637426"/>
            <a:ext cx="742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C18ADC-B8AD-4155-8B1C-1C17313BAEFD}"/>
              </a:ext>
            </a:extLst>
          </p:cNvPr>
          <p:cNvSpPr txBox="1"/>
          <p:nvPr/>
        </p:nvSpPr>
        <p:spPr>
          <a:xfrm>
            <a:off x="784970" y="4631757"/>
            <a:ext cx="742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E940D5-CF94-4AF2-A8F1-8EE8FAEC3C81}"/>
              </a:ext>
            </a:extLst>
          </p:cNvPr>
          <p:cNvSpPr txBox="1"/>
          <p:nvPr/>
        </p:nvSpPr>
        <p:spPr>
          <a:xfrm>
            <a:off x="1715114" y="4631757"/>
            <a:ext cx="742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01ADF7-75ED-4D45-A20B-4714ABDA9DA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two numbers which add up to 150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1109DAE-4C8B-4C78-A87D-9870500A8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3" y="923805"/>
            <a:ext cx="4630190" cy="372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B9DDA06-FD6E-4322-8865-AFB2D0D1C03F}"/>
              </a:ext>
            </a:extLst>
          </p:cNvPr>
          <p:cNvGrpSpPr/>
          <p:nvPr/>
        </p:nvGrpSpPr>
        <p:grpSpPr>
          <a:xfrm>
            <a:off x="5667470" y="923805"/>
            <a:ext cx="1885499" cy="1414081"/>
            <a:chOff x="1371600" y="1941038"/>
            <a:chExt cx="1885499" cy="14140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18D7E84-9699-48F2-B716-CEBFEDC5578C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1 5 0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28B1639-1761-46F6-A4DC-4CB665735DF6}"/>
                </a:ext>
              </a:extLst>
            </p:cNvPr>
            <p:cNvSpPr txBox="1"/>
            <p:nvPr/>
          </p:nvSpPr>
          <p:spPr>
            <a:xfrm>
              <a:off x="2251829" y="2373230"/>
              <a:ext cx="10052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6 3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D9B5B0C-7CC9-49AB-AE5F-44A6A00AAC42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F5AFBA4-ACA7-4784-B9C4-8FC2E61945E3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A00820B-9A5A-4433-A725-D3A08024BA23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0F937C1-424B-41E5-A78A-EC262C2E7655}"/>
              </a:ext>
            </a:extLst>
          </p:cNvPr>
          <p:cNvSpPr txBox="1"/>
          <p:nvPr/>
        </p:nvSpPr>
        <p:spPr>
          <a:xfrm>
            <a:off x="6995372" y="180927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B0AFE2B-9B11-4317-B34A-46520B2C6CB1}"/>
              </a:ext>
            </a:extLst>
          </p:cNvPr>
          <p:cNvCxnSpPr>
            <a:cxnSpLocks/>
          </p:cNvCxnSpPr>
          <p:nvPr/>
        </p:nvCxnSpPr>
        <p:spPr>
          <a:xfrm flipV="1">
            <a:off x="6552958" y="100786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3DEB4D6-9E0C-4D15-8F22-82E6CCCDD270}"/>
              </a:ext>
            </a:extLst>
          </p:cNvPr>
          <p:cNvSpPr txBox="1"/>
          <p:nvPr/>
        </p:nvSpPr>
        <p:spPr>
          <a:xfrm>
            <a:off x="6602489" y="71043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07B381-93BB-4545-92FE-3B89DCA8D6EA}"/>
              </a:ext>
            </a:extLst>
          </p:cNvPr>
          <p:cNvSpPr txBox="1"/>
          <p:nvPr/>
        </p:nvSpPr>
        <p:spPr>
          <a:xfrm>
            <a:off x="6874268" y="956431"/>
            <a:ext cx="319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A02243-FC42-47FF-828D-452414081913}"/>
              </a:ext>
            </a:extLst>
          </p:cNvPr>
          <p:cNvSpPr txBox="1"/>
          <p:nvPr/>
        </p:nvSpPr>
        <p:spPr>
          <a:xfrm>
            <a:off x="6534577" y="181586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81B448-556C-441A-9ADD-910A1AA7C396}"/>
              </a:ext>
            </a:extLst>
          </p:cNvPr>
          <p:cNvSpPr txBox="1"/>
          <p:nvPr/>
        </p:nvSpPr>
        <p:spPr>
          <a:xfrm>
            <a:off x="6084423" y="181646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E75DFB2-0BF3-4CDC-8F69-0B7FAE6773D9}"/>
              </a:ext>
            </a:extLst>
          </p:cNvPr>
          <p:cNvCxnSpPr>
            <a:cxnSpLocks/>
          </p:cNvCxnSpPr>
          <p:nvPr/>
        </p:nvCxnSpPr>
        <p:spPr>
          <a:xfrm flipV="1">
            <a:off x="6108458" y="100786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01B0535-D39F-4743-811B-9787A6F16018}"/>
              </a:ext>
            </a:extLst>
          </p:cNvPr>
          <p:cNvSpPr txBox="1"/>
          <p:nvPr/>
        </p:nvSpPr>
        <p:spPr>
          <a:xfrm>
            <a:off x="6138533" y="71043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89AEB5C-2472-4BEE-BF36-5A054E893C48}"/>
              </a:ext>
            </a:extLst>
          </p:cNvPr>
          <p:cNvSpPr txBox="1"/>
          <p:nvPr/>
        </p:nvSpPr>
        <p:spPr>
          <a:xfrm>
            <a:off x="6459843" y="712323"/>
            <a:ext cx="245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7C29A8A-99CD-45B4-AA8A-225288F187F1}"/>
              </a:ext>
            </a:extLst>
          </p:cNvPr>
          <p:cNvSpPr/>
          <p:nvPr/>
        </p:nvSpPr>
        <p:spPr>
          <a:xfrm>
            <a:off x="870857" y="1110545"/>
            <a:ext cx="619022" cy="5731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386C305-54EB-4427-B731-DD10FB03233B}"/>
              </a:ext>
            </a:extLst>
          </p:cNvPr>
          <p:cNvSpPr/>
          <p:nvPr/>
        </p:nvSpPr>
        <p:spPr>
          <a:xfrm>
            <a:off x="4547563" y="2952475"/>
            <a:ext cx="619022" cy="5731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271ECA9-39DF-42D1-AA42-9F2546B71C90}"/>
              </a:ext>
            </a:extLst>
          </p:cNvPr>
          <p:cNvGrpSpPr/>
          <p:nvPr/>
        </p:nvGrpSpPr>
        <p:grpSpPr>
          <a:xfrm>
            <a:off x="8110430" y="920500"/>
            <a:ext cx="1885499" cy="1414081"/>
            <a:chOff x="1371600" y="1941038"/>
            <a:chExt cx="1885499" cy="141408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85847D7-28ED-4A8D-8984-1211C4D1BB6D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1 5 0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C350FE0-B63A-4191-BC48-4B8153A32D33}"/>
                </a:ext>
              </a:extLst>
            </p:cNvPr>
            <p:cNvSpPr txBox="1"/>
            <p:nvPr/>
          </p:nvSpPr>
          <p:spPr>
            <a:xfrm>
              <a:off x="2251829" y="2373230"/>
              <a:ext cx="10052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7 3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2DFCDEE-8584-48D7-8E13-E1B981A3D4A8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DD34CD3-15F0-4D90-B9C1-3EB5AF10E539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305E626-3AB5-4DD0-ABA2-12F0A1EFFDC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43CDD9A-EC31-45EB-B6E6-20BB7C5C1F19}"/>
              </a:ext>
            </a:extLst>
          </p:cNvPr>
          <p:cNvSpPr txBox="1"/>
          <p:nvPr/>
        </p:nvSpPr>
        <p:spPr>
          <a:xfrm>
            <a:off x="9438332" y="180596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F68A269-AF5F-4621-9DA0-FD0EE5A1D2F9}"/>
              </a:ext>
            </a:extLst>
          </p:cNvPr>
          <p:cNvCxnSpPr>
            <a:cxnSpLocks/>
          </p:cNvCxnSpPr>
          <p:nvPr/>
        </p:nvCxnSpPr>
        <p:spPr>
          <a:xfrm flipV="1">
            <a:off x="8995918" y="100455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C387295-9B73-4B97-9EED-9C1D8E15D12C}"/>
              </a:ext>
            </a:extLst>
          </p:cNvPr>
          <p:cNvSpPr txBox="1"/>
          <p:nvPr/>
        </p:nvSpPr>
        <p:spPr>
          <a:xfrm>
            <a:off x="9045449" y="70713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8786607-F9B7-4B24-B858-39296CCBACF6}"/>
              </a:ext>
            </a:extLst>
          </p:cNvPr>
          <p:cNvSpPr txBox="1"/>
          <p:nvPr/>
        </p:nvSpPr>
        <p:spPr>
          <a:xfrm>
            <a:off x="9317228" y="953126"/>
            <a:ext cx="319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6F198BD-BC38-49ED-83EA-CCADA2A7766A}"/>
              </a:ext>
            </a:extLst>
          </p:cNvPr>
          <p:cNvSpPr txBox="1"/>
          <p:nvPr/>
        </p:nvSpPr>
        <p:spPr>
          <a:xfrm>
            <a:off x="8977537" y="181255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1D9A73A-8223-4174-A9C1-3FF518BCEAEE}"/>
              </a:ext>
            </a:extLst>
          </p:cNvPr>
          <p:cNvSpPr txBox="1"/>
          <p:nvPr/>
        </p:nvSpPr>
        <p:spPr>
          <a:xfrm>
            <a:off x="8527383" y="181315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3F9C193-761F-4EB6-9820-B967855173F0}"/>
              </a:ext>
            </a:extLst>
          </p:cNvPr>
          <p:cNvCxnSpPr>
            <a:cxnSpLocks/>
          </p:cNvCxnSpPr>
          <p:nvPr/>
        </p:nvCxnSpPr>
        <p:spPr>
          <a:xfrm flipV="1">
            <a:off x="8551418" y="100455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9EC8CAC-D94D-49C4-A9B3-5418878F3793}"/>
              </a:ext>
            </a:extLst>
          </p:cNvPr>
          <p:cNvSpPr txBox="1"/>
          <p:nvPr/>
        </p:nvSpPr>
        <p:spPr>
          <a:xfrm>
            <a:off x="8581493" y="70713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83E05EE-69CC-4953-AFA9-6D869AD48991}"/>
              </a:ext>
            </a:extLst>
          </p:cNvPr>
          <p:cNvSpPr txBox="1"/>
          <p:nvPr/>
        </p:nvSpPr>
        <p:spPr>
          <a:xfrm>
            <a:off x="8902803" y="709018"/>
            <a:ext cx="245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25139CC-651D-45D2-B490-A2B28753FEB5}"/>
              </a:ext>
            </a:extLst>
          </p:cNvPr>
          <p:cNvSpPr/>
          <p:nvPr/>
        </p:nvSpPr>
        <p:spPr>
          <a:xfrm>
            <a:off x="870857" y="2044720"/>
            <a:ext cx="619022" cy="5731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3FAF813-97A2-44CE-863E-0C930B011089}"/>
              </a:ext>
            </a:extLst>
          </p:cNvPr>
          <p:cNvSpPr/>
          <p:nvPr/>
        </p:nvSpPr>
        <p:spPr>
          <a:xfrm>
            <a:off x="4524885" y="2044720"/>
            <a:ext cx="619022" cy="5731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AFC659A-EDEE-4B03-A9D1-DF774EA2D9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88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6 L 0.07448 0.0007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4" y="23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22222E-6 L -0.07565 -0.00162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89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48 0.0007 L 0.15092 0.00463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15" y="185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565 -0.00162 L -0.153 0.00047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67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092 0.00463 L 0.22696 0.00463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2" y="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3 0.00047 L -0.22683 0.00255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96 0.00463 L 0.30196 0.00463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683 0.00255 L -0.30183 0.00047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81481E-6 L 0.07657 0.00024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8" y="0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81481E-6 L -0.07721 0.00024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  <p:bldP spid="19" grpId="0"/>
      <p:bldP spid="20" grpId="0"/>
      <p:bldP spid="4" grpId="0" animBg="1"/>
      <p:bldP spid="4" grpId="1" animBg="1"/>
      <p:bldP spid="4" grpId="2" animBg="1"/>
      <p:bldP spid="4" grpId="3" animBg="1"/>
      <p:bldP spid="4" grpId="4" animBg="1"/>
      <p:bldP spid="4" grpId="5" animBg="1"/>
      <p:bldP spid="22" grpId="0" animBg="1"/>
      <p:bldP spid="22" grpId="1" animBg="1"/>
      <p:bldP spid="22" grpId="2" animBg="1"/>
      <p:bldP spid="22" grpId="3" animBg="1"/>
      <p:bldP spid="22" grpId="4" animBg="1"/>
      <p:bldP spid="22" grpId="5" animBg="1"/>
      <p:bldP spid="29" grpId="0"/>
      <p:bldP spid="31" grpId="0"/>
      <p:bldP spid="32" grpId="0"/>
      <p:bldP spid="33" grpId="0"/>
      <p:bldP spid="34" grpId="0"/>
      <p:bldP spid="36" grpId="0"/>
      <p:bldP spid="37" grpId="0"/>
      <p:bldP spid="38" grpId="0" animBg="1"/>
      <p:bldP spid="38" grpId="1" animBg="1"/>
      <p:bldP spid="39" grpId="0" animBg="1"/>
      <p:bldP spid="39" grpId="1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five number cards.</a:t>
            </a:r>
          </a:p>
        </p:txBody>
      </p:sp>
      <p:pic>
        <p:nvPicPr>
          <p:cNvPr id="172034" name="Picture 2">
            <a:extLst>
              <a:ext uri="{FF2B5EF4-FFF2-40B4-BE49-F238E27FC236}">
                <a16:creationId xmlns:a16="http://schemas.microsoft.com/office/drawing/2014/main" id="{F60D20F6-9078-4FAC-A327-C7079EFBA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71" y="634775"/>
            <a:ext cx="5000425" cy="1078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2CF553A-3E4D-4B3E-8F27-9088BD9DFDF5}"/>
              </a:ext>
            </a:extLst>
          </p:cNvPr>
          <p:cNvSpPr/>
          <p:nvPr/>
        </p:nvSpPr>
        <p:spPr>
          <a:xfrm>
            <a:off x="56122" y="1863774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all five cards to make an addition that has the answer 500</a:t>
            </a:r>
          </a:p>
        </p:txBody>
      </p:sp>
      <p:pic>
        <p:nvPicPr>
          <p:cNvPr id="172035" name="Picture 3">
            <a:extLst>
              <a:ext uri="{FF2B5EF4-FFF2-40B4-BE49-F238E27FC236}">
                <a16:creationId xmlns:a16="http://schemas.microsoft.com/office/drawing/2014/main" id="{1242B37F-9DD8-4A57-A5F8-7D9869ABD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505" y="3161763"/>
            <a:ext cx="3222825" cy="306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ADEEE7-DBB3-45B8-B077-DCCF8716E848}"/>
              </a:ext>
            </a:extLst>
          </p:cNvPr>
          <p:cNvSpPr txBox="1"/>
          <p:nvPr/>
        </p:nvSpPr>
        <p:spPr>
          <a:xfrm>
            <a:off x="3995885" y="3362077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170CB8-3CB4-4D51-BC03-3D10E7949A18}"/>
              </a:ext>
            </a:extLst>
          </p:cNvPr>
          <p:cNvSpPr txBox="1"/>
          <p:nvPr/>
        </p:nvSpPr>
        <p:spPr>
          <a:xfrm>
            <a:off x="3995884" y="4769567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0C1A75-0EBE-40AC-85C6-87933A1FD5D1}"/>
              </a:ext>
            </a:extLst>
          </p:cNvPr>
          <p:cNvSpPr txBox="1"/>
          <p:nvPr/>
        </p:nvSpPr>
        <p:spPr>
          <a:xfrm>
            <a:off x="2865583" y="2705805"/>
            <a:ext cx="1053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F1360A-F1AB-43EE-AFAB-48F509732710}"/>
              </a:ext>
            </a:extLst>
          </p:cNvPr>
          <p:cNvSpPr txBox="1"/>
          <p:nvPr/>
        </p:nvSpPr>
        <p:spPr>
          <a:xfrm>
            <a:off x="2820229" y="3362077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CD3DDE-C966-472B-9858-7E039BDFA1F4}"/>
              </a:ext>
            </a:extLst>
          </p:cNvPr>
          <p:cNvSpPr txBox="1"/>
          <p:nvPr/>
        </p:nvSpPr>
        <p:spPr>
          <a:xfrm>
            <a:off x="2820228" y="4769567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2BEB6D-2FDA-4F04-8627-04A57CCBD268}"/>
              </a:ext>
            </a:extLst>
          </p:cNvPr>
          <p:cNvSpPr txBox="1"/>
          <p:nvPr/>
        </p:nvSpPr>
        <p:spPr>
          <a:xfrm>
            <a:off x="1607191" y="3362077"/>
            <a:ext cx="1053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253843-8DDE-4B00-9D26-C9FA923403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9EA22A4-09AC-4427-94D9-B4FEA54B8A4E}"/>
              </a:ext>
            </a:extLst>
          </p:cNvPr>
          <p:cNvSpPr txBox="1"/>
          <p:nvPr/>
        </p:nvSpPr>
        <p:spPr>
          <a:xfrm>
            <a:off x="1643434" y="2738700"/>
            <a:ext cx="1053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1906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0.00313 0.20741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37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1.45833E-6 -0.20533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-10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-0.00117 0.20509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10255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81481E-6 L 2.70833E-6 -0.20533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10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2" grpId="0"/>
      <p:bldP spid="13" grpId="0"/>
      <p:bldP spid="13" grpId="1"/>
      <p:bldP spid="14" grpId="0"/>
      <p:bldP spid="14" grpId="1"/>
      <p:bldP spid="15" grpId="0"/>
      <p:bldP spid="17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23D9D-7FB4-471A-BF15-6E87CFE7E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missing digits in addition and subtraction calculations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66FDF-85E7-476B-A827-2923A5454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862871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C56B993-7CF2-4AFA-B901-A9FD7F9E80E3}"/>
              </a:ext>
            </a:extLst>
          </p:cNvPr>
          <p:cNvSpPr/>
          <p:nvPr/>
        </p:nvSpPr>
        <p:spPr>
          <a:xfrm>
            <a:off x="2754077" y="2704652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6C05D1-307A-48D8-ADE7-C244F7D42419}"/>
              </a:ext>
            </a:extLst>
          </p:cNvPr>
          <p:cNvSpPr txBox="1"/>
          <p:nvPr/>
        </p:nvSpPr>
        <p:spPr>
          <a:xfrm>
            <a:off x="2756765" y="263808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digits.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A82E8C-CC33-43D7-A3E0-2A7962305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811" y="906721"/>
            <a:ext cx="7360214" cy="12807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D1E24B-0966-4EAF-B752-E1C2434B7DC2}"/>
              </a:ext>
            </a:extLst>
          </p:cNvPr>
          <p:cNvSpPr txBox="1"/>
          <p:nvPr/>
        </p:nvSpPr>
        <p:spPr>
          <a:xfrm>
            <a:off x="3046130" y="2640605"/>
            <a:ext cx="7085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CA989D-5AC3-4971-8328-3B934E447262}"/>
              </a:ext>
            </a:extLst>
          </p:cNvPr>
          <p:cNvSpPr txBox="1"/>
          <p:nvPr/>
        </p:nvSpPr>
        <p:spPr>
          <a:xfrm>
            <a:off x="2740695" y="308527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764BEF-6A03-4A64-9FF5-BC2E1A8E3C08}"/>
              </a:ext>
            </a:extLst>
          </p:cNvPr>
          <p:cNvSpPr txBox="1"/>
          <p:nvPr/>
        </p:nvSpPr>
        <p:spPr>
          <a:xfrm>
            <a:off x="2300367" y="310937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4B51AAC-AF51-4BD6-8D45-55E85E7C3D3E}"/>
              </a:ext>
            </a:extLst>
          </p:cNvPr>
          <p:cNvCxnSpPr>
            <a:cxnSpLocks/>
          </p:cNvCxnSpPr>
          <p:nvPr/>
        </p:nvCxnSpPr>
        <p:spPr>
          <a:xfrm>
            <a:off x="2313177" y="3599522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9B5B6A1-AD11-4B8B-9838-2768A13F2D6D}"/>
              </a:ext>
            </a:extLst>
          </p:cNvPr>
          <p:cNvCxnSpPr>
            <a:cxnSpLocks/>
          </p:cNvCxnSpPr>
          <p:nvPr/>
        </p:nvCxnSpPr>
        <p:spPr>
          <a:xfrm>
            <a:off x="2313177" y="4042379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EE9092E-5491-402D-809E-729C5804823E}"/>
              </a:ext>
            </a:extLst>
          </p:cNvPr>
          <p:cNvSpPr txBox="1"/>
          <p:nvPr/>
        </p:nvSpPr>
        <p:spPr>
          <a:xfrm>
            <a:off x="3189234" y="353209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7AECDD-1005-4D84-AE5B-872258FD373C}"/>
              </a:ext>
            </a:extLst>
          </p:cNvPr>
          <p:cNvSpPr txBox="1"/>
          <p:nvPr/>
        </p:nvSpPr>
        <p:spPr>
          <a:xfrm>
            <a:off x="2749348" y="352914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E11916-E1EC-42C5-9042-6DE5FFCF5CC5}"/>
              </a:ext>
            </a:extLst>
          </p:cNvPr>
          <p:cNvSpPr/>
          <p:nvPr/>
        </p:nvSpPr>
        <p:spPr>
          <a:xfrm>
            <a:off x="3194643" y="3152701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322E50-91A7-4347-9557-F864860C8916}"/>
              </a:ext>
            </a:extLst>
          </p:cNvPr>
          <p:cNvSpPr txBox="1"/>
          <p:nvPr/>
        </p:nvSpPr>
        <p:spPr>
          <a:xfrm>
            <a:off x="3193743" y="3074605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2F6BF2-6B62-4176-9807-13125EE7E339}"/>
              </a:ext>
            </a:extLst>
          </p:cNvPr>
          <p:cNvSpPr txBox="1"/>
          <p:nvPr/>
        </p:nvSpPr>
        <p:spPr>
          <a:xfrm>
            <a:off x="1069855" y="124708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65F5517-4E8D-45CB-8CE0-B5BC5C705472}"/>
              </a:ext>
            </a:extLst>
          </p:cNvPr>
          <p:cNvSpPr txBox="1"/>
          <p:nvPr/>
        </p:nvSpPr>
        <p:spPr>
          <a:xfrm>
            <a:off x="5400117" y="124273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06265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/>
      <p:bldP spid="6" grpId="0"/>
      <p:bldP spid="10" grpId="0"/>
      <p:bldP spid="11" grpId="0"/>
      <p:bldP spid="14" grpId="0"/>
      <p:bldP spid="15" grpId="0"/>
      <p:bldP spid="16" grpId="0" animBg="1"/>
      <p:bldP spid="17" grpId="0"/>
      <p:bldP spid="19" grpId="0"/>
      <p:bldP spid="20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D0182CA-770E-4DA1-9029-73AE68EEAD6B}"/>
              </a:ext>
            </a:extLst>
          </p:cNvPr>
          <p:cNvSpPr/>
          <p:nvPr/>
        </p:nvSpPr>
        <p:spPr>
          <a:xfrm>
            <a:off x="56123" y="50000"/>
            <a:ext cx="50509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Write the two missing digits.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22DB81-DE01-458D-9DA2-BE7181D73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348" y="922820"/>
            <a:ext cx="7319748" cy="127946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B31B13-1AEE-4EF9-81F1-ABE504364513}"/>
              </a:ext>
            </a:extLst>
          </p:cNvPr>
          <p:cNvSpPr/>
          <p:nvPr/>
        </p:nvSpPr>
        <p:spPr>
          <a:xfrm>
            <a:off x="2754077" y="2704652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661875-4741-48EA-8BF9-3E61A90C1C93}"/>
              </a:ext>
            </a:extLst>
          </p:cNvPr>
          <p:cNvSpPr txBox="1"/>
          <p:nvPr/>
        </p:nvSpPr>
        <p:spPr>
          <a:xfrm>
            <a:off x="3046130" y="2640605"/>
            <a:ext cx="7085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1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0091CB7-6C1B-4469-B676-4DC8185C47A9}"/>
              </a:ext>
            </a:extLst>
          </p:cNvPr>
          <p:cNvCxnSpPr>
            <a:cxnSpLocks/>
          </p:cNvCxnSpPr>
          <p:nvPr/>
        </p:nvCxnSpPr>
        <p:spPr>
          <a:xfrm flipV="1">
            <a:off x="2756765" y="271575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6CE0A47B-B876-42E8-95AD-579DE3185940}"/>
              </a:ext>
            </a:extLst>
          </p:cNvPr>
          <p:cNvSpPr txBox="1"/>
          <p:nvPr/>
        </p:nvSpPr>
        <p:spPr>
          <a:xfrm>
            <a:off x="2804766" y="239190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754812B-6EB0-44D9-A338-E29D5F6E075D}"/>
              </a:ext>
            </a:extLst>
          </p:cNvPr>
          <p:cNvSpPr txBox="1"/>
          <p:nvPr/>
        </p:nvSpPr>
        <p:spPr>
          <a:xfrm>
            <a:off x="3075376" y="2673322"/>
            <a:ext cx="342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4F50213-E927-4F14-9102-CA7958CC8D67}"/>
              </a:ext>
            </a:extLst>
          </p:cNvPr>
          <p:cNvSpPr txBox="1"/>
          <p:nvPr/>
        </p:nvSpPr>
        <p:spPr>
          <a:xfrm>
            <a:off x="2740695" y="308527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6161C8B-083B-4EA2-A38C-46A33F0122EE}"/>
              </a:ext>
            </a:extLst>
          </p:cNvPr>
          <p:cNvSpPr txBox="1"/>
          <p:nvPr/>
        </p:nvSpPr>
        <p:spPr>
          <a:xfrm>
            <a:off x="2300367" y="310937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FDD2F5D-9C79-4608-B0A1-B8FDF145E281}"/>
              </a:ext>
            </a:extLst>
          </p:cNvPr>
          <p:cNvCxnSpPr>
            <a:cxnSpLocks/>
          </p:cNvCxnSpPr>
          <p:nvPr/>
        </p:nvCxnSpPr>
        <p:spPr>
          <a:xfrm>
            <a:off x="2313177" y="3599522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AC24CB5-F755-4ECD-BEEF-F1B345069AE3}"/>
              </a:ext>
            </a:extLst>
          </p:cNvPr>
          <p:cNvCxnSpPr>
            <a:cxnSpLocks/>
          </p:cNvCxnSpPr>
          <p:nvPr/>
        </p:nvCxnSpPr>
        <p:spPr>
          <a:xfrm>
            <a:off x="2313177" y="4042379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2EA07AF-20FC-4820-9FC6-E1FFC8CD437A}"/>
              </a:ext>
            </a:extLst>
          </p:cNvPr>
          <p:cNvSpPr txBox="1"/>
          <p:nvPr/>
        </p:nvSpPr>
        <p:spPr>
          <a:xfrm>
            <a:off x="3189234" y="353209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EA732CF-2752-4611-AA7A-9A80686DEBFE}"/>
              </a:ext>
            </a:extLst>
          </p:cNvPr>
          <p:cNvSpPr txBox="1"/>
          <p:nvPr/>
        </p:nvSpPr>
        <p:spPr>
          <a:xfrm>
            <a:off x="2749348" y="352914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EA23A71-67F6-4327-937D-B8DC2D259F83}"/>
              </a:ext>
            </a:extLst>
          </p:cNvPr>
          <p:cNvSpPr/>
          <p:nvPr/>
        </p:nvSpPr>
        <p:spPr>
          <a:xfrm>
            <a:off x="3194643" y="3152701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9A338A3-BE76-4682-95D7-CAEE5A1DA490}"/>
              </a:ext>
            </a:extLst>
          </p:cNvPr>
          <p:cNvSpPr txBox="1"/>
          <p:nvPr/>
        </p:nvSpPr>
        <p:spPr>
          <a:xfrm>
            <a:off x="3193743" y="3074605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D725092-4F53-4C9A-8154-5C30EA9DA126}"/>
              </a:ext>
            </a:extLst>
          </p:cNvPr>
          <p:cNvSpPr txBox="1"/>
          <p:nvPr/>
        </p:nvSpPr>
        <p:spPr>
          <a:xfrm>
            <a:off x="2756765" y="263808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EB31E94-5F3C-4A76-AB9A-DA58DBB69A86}"/>
              </a:ext>
            </a:extLst>
          </p:cNvPr>
          <p:cNvSpPr txBox="1"/>
          <p:nvPr/>
        </p:nvSpPr>
        <p:spPr>
          <a:xfrm>
            <a:off x="1069855" y="124708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29E66CF-4E88-4AE2-B5C1-EB472CA8C232}"/>
              </a:ext>
            </a:extLst>
          </p:cNvPr>
          <p:cNvSpPr txBox="1"/>
          <p:nvPr/>
        </p:nvSpPr>
        <p:spPr>
          <a:xfrm>
            <a:off x="5400117" y="124273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2D9CC07-44C6-490C-8CC0-DB58C189C2D8}"/>
              </a:ext>
            </a:extLst>
          </p:cNvPr>
          <p:cNvSpPr txBox="1"/>
          <p:nvPr/>
        </p:nvSpPr>
        <p:spPr>
          <a:xfrm>
            <a:off x="5061464" y="264060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6 1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8267B3E-9C20-40AD-82FF-A6C393BAB3ED}"/>
              </a:ext>
            </a:extLst>
          </p:cNvPr>
          <p:cNvCxnSpPr>
            <a:cxnSpLocks/>
          </p:cNvCxnSpPr>
          <p:nvPr/>
        </p:nvCxnSpPr>
        <p:spPr>
          <a:xfrm flipV="1">
            <a:off x="5058676" y="271575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E8842D98-AF77-4AD4-B229-F7C2FE7BDD26}"/>
              </a:ext>
            </a:extLst>
          </p:cNvPr>
          <p:cNvSpPr txBox="1"/>
          <p:nvPr/>
        </p:nvSpPr>
        <p:spPr>
          <a:xfrm>
            <a:off x="5138207" y="245496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5BB4749-467C-478D-84AE-331F0340F700}"/>
              </a:ext>
            </a:extLst>
          </p:cNvPr>
          <p:cNvSpPr txBox="1"/>
          <p:nvPr/>
        </p:nvSpPr>
        <p:spPr>
          <a:xfrm>
            <a:off x="5377287" y="2673322"/>
            <a:ext cx="342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63E79B1-7650-4098-A09F-AA94B0E17120}"/>
              </a:ext>
            </a:extLst>
          </p:cNvPr>
          <p:cNvSpPr txBox="1"/>
          <p:nvPr/>
        </p:nvSpPr>
        <p:spPr>
          <a:xfrm>
            <a:off x="5053116" y="308527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2 7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64CD6AD-ABF6-4644-8CAC-2AA10759488F}"/>
              </a:ext>
            </a:extLst>
          </p:cNvPr>
          <p:cNvSpPr txBox="1"/>
          <p:nvPr/>
        </p:nvSpPr>
        <p:spPr>
          <a:xfrm>
            <a:off x="4602278" y="310937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BC9B0AF-BBAA-4CBB-B761-D7E5CEA81DEC}"/>
              </a:ext>
            </a:extLst>
          </p:cNvPr>
          <p:cNvCxnSpPr>
            <a:cxnSpLocks/>
          </p:cNvCxnSpPr>
          <p:nvPr/>
        </p:nvCxnSpPr>
        <p:spPr>
          <a:xfrm>
            <a:off x="4615088" y="3599522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3E9627AC-D52E-4722-8B98-357AE6D9873D}"/>
              </a:ext>
            </a:extLst>
          </p:cNvPr>
          <p:cNvCxnSpPr>
            <a:cxnSpLocks/>
          </p:cNvCxnSpPr>
          <p:nvPr/>
        </p:nvCxnSpPr>
        <p:spPr>
          <a:xfrm>
            <a:off x="4615088" y="4042379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C2EACCAB-18AA-457D-A58F-088CFE22F1D1}"/>
              </a:ext>
            </a:extLst>
          </p:cNvPr>
          <p:cNvSpPr txBox="1"/>
          <p:nvPr/>
        </p:nvSpPr>
        <p:spPr>
          <a:xfrm>
            <a:off x="5491145" y="353209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5DECE8C-5297-4E30-941D-F91A53AAE33C}"/>
              </a:ext>
            </a:extLst>
          </p:cNvPr>
          <p:cNvSpPr txBox="1"/>
          <p:nvPr/>
        </p:nvSpPr>
        <p:spPr>
          <a:xfrm>
            <a:off x="5051259" y="352914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2904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4" grpId="0"/>
      <p:bldP spid="36" grpId="0"/>
      <p:bldP spid="37" grpId="0"/>
      <p:bldP spid="38" grpId="0"/>
      <p:bldP spid="39" grpId="0"/>
      <p:bldP spid="42" grpId="0"/>
      <p:bldP spid="43" grpId="0"/>
      <p:bldP spid="44" grpId="0" animBg="1"/>
      <p:bldP spid="45" grpId="0"/>
      <p:bldP spid="46" grpId="0"/>
      <p:bldP spid="47" grpId="0"/>
      <p:bldP spid="48" grpId="0"/>
      <p:bldP spid="49" grpId="0"/>
      <p:bldP spid="52" grpId="0"/>
      <p:bldP spid="53" grpId="0"/>
      <p:bldP spid="54" grpId="0"/>
      <p:bldP spid="55" grpId="0"/>
      <p:bldP spid="58" grpId="0"/>
      <p:bldP spid="59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sum of two numbers is 100</a:t>
            </a:r>
          </a:p>
          <a:p>
            <a:r>
              <a:rPr lang="en-US" sz="3200" b="1" dirty="0"/>
              <a:t>Write in the missing digits.</a:t>
            </a:r>
          </a:p>
          <a:p>
            <a:r>
              <a:rPr lang="en-US" sz="3200" b="1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5D0EA9-8240-4B0C-BCC8-917733220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73" y="1157557"/>
            <a:ext cx="8395855" cy="127749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D604136-585B-40C0-929A-3FECD01DC7AC}"/>
              </a:ext>
            </a:extLst>
          </p:cNvPr>
          <p:cNvSpPr/>
          <p:nvPr/>
        </p:nvSpPr>
        <p:spPr>
          <a:xfrm>
            <a:off x="1606088" y="1497161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5A24DF-41B6-4D1B-A2C1-B96DAF0C4266}"/>
              </a:ext>
            </a:extLst>
          </p:cNvPr>
          <p:cNvSpPr/>
          <p:nvPr/>
        </p:nvSpPr>
        <p:spPr>
          <a:xfrm>
            <a:off x="3461634" y="1497161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3D2134-3EDD-4C4E-B0E6-29308F18C6BA}"/>
              </a:ext>
            </a:extLst>
          </p:cNvPr>
          <p:cNvSpPr txBox="1"/>
          <p:nvPr/>
        </p:nvSpPr>
        <p:spPr>
          <a:xfrm>
            <a:off x="5210035" y="262069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27C2C3-6E30-4532-9520-B5193C763E78}"/>
              </a:ext>
            </a:extLst>
          </p:cNvPr>
          <p:cNvSpPr txBox="1"/>
          <p:nvPr/>
        </p:nvSpPr>
        <p:spPr>
          <a:xfrm>
            <a:off x="5286778" y="243504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701D7B-1741-49AC-AA01-661AE558BD58}"/>
              </a:ext>
            </a:extLst>
          </p:cNvPr>
          <p:cNvSpPr txBox="1"/>
          <p:nvPr/>
        </p:nvSpPr>
        <p:spPr>
          <a:xfrm>
            <a:off x="5201687" y="306535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AB5929-A70D-4836-A675-87E3CA08A549}"/>
              </a:ext>
            </a:extLst>
          </p:cNvPr>
          <p:cNvSpPr txBox="1"/>
          <p:nvPr/>
        </p:nvSpPr>
        <p:spPr>
          <a:xfrm>
            <a:off x="4750849" y="3089461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8FA248-D144-4210-B8A2-31C31301593F}"/>
              </a:ext>
            </a:extLst>
          </p:cNvPr>
          <p:cNvCxnSpPr>
            <a:cxnSpLocks/>
          </p:cNvCxnSpPr>
          <p:nvPr/>
        </p:nvCxnSpPr>
        <p:spPr>
          <a:xfrm>
            <a:off x="4763659" y="357960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BFB561-3EDA-471F-AD61-04B21D4533CB}"/>
              </a:ext>
            </a:extLst>
          </p:cNvPr>
          <p:cNvCxnSpPr>
            <a:cxnSpLocks/>
          </p:cNvCxnSpPr>
          <p:nvPr/>
        </p:nvCxnSpPr>
        <p:spPr>
          <a:xfrm>
            <a:off x="4763659" y="4022465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95C4116-BEAE-4F14-B384-20D0D425877B}"/>
              </a:ext>
            </a:extLst>
          </p:cNvPr>
          <p:cNvSpPr txBox="1"/>
          <p:nvPr/>
        </p:nvSpPr>
        <p:spPr>
          <a:xfrm>
            <a:off x="5639716" y="3512180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ED2052-A225-4ABD-A5DF-8BC5303E238B}"/>
              </a:ext>
            </a:extLst>
          </p:cNvPr>
          <p:cNvSpPr txBox="1"/>
          <p:nvPr/>
        </p:nvSpPr>
        <p:spPr>
          <a:xfrm>
            <a:off x="4767400" y="350923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</p:spTree>
    <p:extLst>
      <p:ext uri="{BB962C8B-B14F-4D97-AF65-F5344CB8AC3E}">
        <p14:creationId xmlns:p14="http://schemas.microsoft.com/office/powerpoint/2010/main" val="18169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1" grpId="0"/>
      <p:bldP spid="12" grpId="0"/>
      <p:bldP spid="15" grpId="0"/>
      <p:bldP spid="16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digits.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110D49-46D0-4068-90AA-9ADCF9577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702" y="763112"/>
            <a:ext cx="8664432" cy="132236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3C46011-B032-483D-AC10-29EA93D21CC1}"/>
              </a:ext>
            </a:extLst>
          </p:cNvPr>
          <p:cNvSpPr/>
          <p:nvPr/>
        </p:nvSpPr>
        <p:spPr>
          <a:xfrm>
            <a:off x="1750467" y="1108822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22B75A-B19D-4C77-9D6B-978068498F61}"/>
              </a:ext>
            </a:extLst>
          </p:cNvPr>
          <p:cNvSpPr/>
          <p:nvPr/>
        </p:nvSpPr>
        <p:spPr>
          <a:xfrm>
            <a:off x="3718697" y="1108822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336823-D441-40A6-9D54-E49BF9731039}"/>
              </a:ext>
            </a:extLst>
          </p:cNvPr>
          <p:cNvSpPr txBox="1"/>
          <p:nvPr/>
        </p:nvSpPr>
        <p:spPr>
          <a:xfrm>
            <a:off x="5210035" y="234797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D33B2E-FC1D-4517-BE8E-06A5C903FF39}"/>
              </a:ext>
            </a:extLst>
          </p:cNvPr>
          <p:cNvSpPr txBox="1"/>
          <p:nvPr/>
        </p:nvSpPr>
        <p:spPr>
          <a:xfrm>
            <a:off x="5286778" y="216233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0FBE34-0F00-4AA9-A1E4-2AC0C141FBCD}"/>
              </a:ext>
            </a:extLst>
          </p:cNvPr>
          <p:cNvSpPr txBox="1"/>
          <p:nvPr/>
        </p:nvSpPr>
        <p:spPr>
          <a:xfrm>
            <a:off x="5201687" y="279264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D12FE0-09C3-40D8-8F54-CE9EC4FA2411}"/>
              </a:ext>
            </a:extLst>
          </p:cNvPr>
          <p:cNvSpPr txBox="1"/>
          <p:nvPr/>
        </p:nvSpPr>
        <p:spPr>
          <a:xfrm>
            <a:off x="4750849" y="2816747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22292BD-0331-415A-9E21-C8AD38A88AFA}"/>
              </a:ext>
            </a:extLst>
          </p:cNvPr>
          <p:cNvCxnSpPr>
            <a:cxnSpLocks/>
          </p:cNvCxnSpPr>
          <p:nvPr/>
        </p:nvCxnSpPr>
        <p:spPr>
          <a:xfrm>
            <a:off x="4763659" y="3306894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0D04E6F-12AF-4F08-8940-085A9F61991D}"/>
              </a:ext>
            </a:extLst>
          </p:cNvPr>
          <p:cNvCxnSpPr>
            <a:cxnSpLocks/>
          </p:cNvCxnSpPr>
          <p:nvPr/>
        </p:nvCxnSpPr>
        <p:spPr>
          <a:xfrm>
            <a:off x="4763659" y="3749751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272841E-574E-4814-BB9E-C629A65387CF}"/>
              </a:ext>
            </a:extLst>
          </p:cNvPr>
          <p:cNvSpPr txBox="1"/>
          <p:nvPr/>
        </p:nvSpPr>
        <p:spPr>
          <a:xfrm>
            <a:off x="5639716" y="3239466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757887-841D-4480-8320-F2569812A081}"/>
              </a:ext>
            </a:extLst>
          </p:cNvPr>
          <p:cNvSpPr txBox="1"/>
          <p:nvPr/>
        </p:nvSpPr>
        <p:spPr>
          <a:xfrm>
            <a:off x="4767400" y="323652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</p:spTree>
    <p:extLst>
      <p:ext uri="{BB962C8B-B14F-4D97-AF65-F5344CB8AC3E}">
        <p14:creationId xmlns:p14="http://schemas.microsoft.com/office/powerpoint/2010/main" val="160182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3" grpId="0"/>
      <p:bldP spid="14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digits.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620877-8E64-4DDC-991F-5B23DCC55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633" y="816941"/>
            <a:ext cx="8439984" cy="121530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7D81C06-F647-4CDA-94B5-473B8EA965E6}"/>
              </a:ext>
            </a:extLst>
          </p:cNvPr>
          <p:cNvSpPr/>
          <p:nvPr/>
        </p:nvSpPr>
        <p:spPr>
          <a:xfrm>
            <a:off x="4562759" y="1109122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6FD4FA-8919-4773-A240-C4E6182FDED0}"/>
              </a:ext>
            </a:extLst>
          </p:cNvPr>
          <p:cNvSpPr/>
          <p:nvPr/>
        </p:nvSpPr>
        <p:spPr>
          <a:xfrm>
            <a:off x="806156" y="1109122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49BCE2-5EB8-4988-BEB3-030322119E39}"/>
              </a:ext>
            </a:extLst>
          </p:cNvPr>
          <p:cNvSpPr txBox="1"/>
          <p:nvPr/>
        </p:nvSpPr>
        <p:spPr>
          <a:xfrm>
            <a:off x="5210035" y="234797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AF8439-311A-44E9-BA42-6B8F2E80F60A}"/>
              </a:ext>
            </a:extLst>
          </p:cNvPr>
          <p:cNvSpPr txBox="1"/>
          <p:nvPr/>
        </p:nvSpPr>
        <p:spPr>
          <a:xfrm>
            <a:off x="5286778" y="216233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F6C550-A63E-4525-B450-EB947AA535EB}"/>
              </a:ext>
            </a:extLst>
          </p:cNvPr>
          <p:cNvSpPr txBox="1"/>
          <p:nvPr/>
        </p:nvSpPr>
        <p:spPr>
          <a:xfrm>
            <a:off x="5201687" y="279264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8102B9-B660-4B28-B977-10167639DABF}"/>
              </a:ext>
            </a:extLst>
          </p:cNvPr>
          <p:cNvSpPr txBox="1"/>
          <p:nvPr/>
        </p:nvSpPr>
        <p:spPr>
          <a:xfrm>
            <a:off x="4750849" y="2816747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E8BD398-5DA2-47EE-B1AD-6B26BC85E646}"/>
              </a:ext>
            </a:extLst>
          </p:cNvPr>
          <p:cNvCxnSpPr>
            <a:cxnSpLocks/>
          </p:cNvCxnSpPr>
          <p:nvPr/>
        </p:nvCxnSpPr>
        <p:spPr>
          <a:xfrm>
            <a:off x="4763659" y="3306894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6AACD38-D51C-457C-A2EC-9B5B296DBF99}"/>
              </a:ext>
            </a:extLst>
          </p:cNvPr>
          <p:cNvCxnSpPr>
            <a:cxnSpLocks/>
          </p:cNvCxnSpPr>
          <p:nvPr/>
        </p:nvCxnSpPr>
        <p:spPr>
          <a:xfrm>
            <a:off x="4763659" y="3749751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32C4812-DECF-42A2-B5BF-97825CEE7CF5}"/>
              </a:ext>
            </a:extLst>
          </p:cNvPr>
          <p:cNvSpPr txBox="1"/>
          <p:nvPr/>
        </p:nvSpPr>
        <p:spPr>
          <a:xfrm>
            <a:off x="5639716" y="3239466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F79F23-B43F-4419-8CEF-1E60B16773CC}"/>
              </a:ext>
            </a:extLst>
          </p:cNvPr>
          <p:cNvSpPr txBox="1"/>
          <p:nvPr/>
        </p:nvSpPr>
        <p:spPr>
          <a:xfrm>
            <a:off x="4767400" y="323652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</p:spTree>
    <p:extLst>
      <p:ext uri="{BB962C8B-B14F-4D97-AF65-F5344CB8AC3E}">
        <p14:creationId xmlns:p14="http://schemas.microsoft.com/office/powerpoint/2010/main" val="119970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3" grpId="0"/>
      <p:bldP spid="14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id="{293A2B2E-2BC7-4A0B-AE29-8C4301B72E48}"/>
              </a:ext>
            </a:extLst>
          </p:cNvPr>
          <p:cNvSpPr txBox="1"/>
          <p:nvPr/>
        </p:nvSpPr>
        <p:spPr>
          <a:xfrm>
            <a:off x="1886482" y="2409777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digits.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29C95D-FACB-42CB-A130-3398289D1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92" y="787543"/>
            <a:ext cx="9364111" cy="11695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114B0D-25F6-4845-BC68-B84A31964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8403" y="4121290"/>
            <a:ext cx="8420100" cy="1133475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312779D-EDCC-415D-A040-F0AAAADFBBAD}"/>
              </a:ext>
            </a:extLst>
          </p:cNvPr>
          <p:cNvSpPr/>
          <p:nvPr/>
        </p:nvSpPr>
        <p:spPr>
          <a:xfrm>
            <a:off x="5405165" y="1056869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26B897-F7E7-40AF-BD5A-5E500ADA427B}"/>
              </a:ext>
            </a:extLst>
          </p:cNvPr>
          <p:cNvSpPr/>
          <p:nvPr/>
        </p:nvSpPr>
        <p:spPr>
          <a:xfrm>
            <a:off x="1760650" y="1056869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298FE9-C917-4DA9-84DB-7143605DE312}"/>
              </a:ext>
            </a:extLst>
          </p:cNvPr>
          <p:cNvSpPr txBox="1"/>
          <p:nvPr/>
        </p:nvSpPr>
        <p:spPr>
          <a:xfrm>
            <a:off x="4760259" y="2347977"/>
            <a:ext cx="14476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1 3 7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B15FE1-3A56-4854-BAB4-980733BBF81B}"/>
              </a:ext>
            </a:extLst>
          </p:cNvPr>
          <p:cNvSpPr txBox="1"/>
          <p:nvPr/>
        </p:nvSpPr>
        <p:spPr>
          <a:xfrm>
            <a:off x="5263088" y="216233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674DC2-2923-4065-A6F9-5DC8ABB20CB6}"/>
              </a:ext>
            </a:extLst>
          </p:cNvPr>
          <p:cNvSpPr txBox="1"/>
          <p:nvPr/>
        </p:nvSpPr>
        <p:spPr>
          <a:xfrm>
            <a:off x="5201687" y="279264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BD2041-2E88-47D3-919C-EA488F7EA609}"/>
              </a:ext>
            </a:extLst>
          </p:cNvPr>
          <p:cNvSpPr txBox="1"/>
          <p:nvPr/>
        </p:nvSpPr>
        <p:spPr>
          <a:xfrm>
            <a:off x="4390068" y="2816747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DA824F1-D549-4F5C-8EF3-F7B60709A5B6}"/>
              </a:ext>
            </a:extLst>
          </p:cNvPr>
          <p:cNvCxnSpPr>
            <a:cxnSpLocks/>
          </p:cNvCxnSpPr>
          <p:nvPr/>
        </p:nvCxnSpPr>
        <p:spPr>
          <a:xfrm>
            <a:off x="4461251" y="3306894"/>
            <a:ext cx="16347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267C834-274C-4081-A132-B8A6A84FDF03}"/>
              </a:ext>
            </a:extLst>
          </p:cNvPr>
          <p:cNvCxnSpPr>
            <a:cxnSpLocks/>
          </p:cNvCxnSpPr>
          <p:nvPr/>
        </p:nvCxnSpPr>
        <p:spPr>
          <a:xfrm>
            <a:off x="4461251" y="3749751"/>
            <a:ext cx="16347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A30EAD5-682B-4160-952D-57588014818D}"/>
              </a:ext>
            </a:extLst>
          </p:cNvPr>
          <p:cNvSpPr txBox="1"/>
          <p:nvPr/>
        </p:nvSpPr>
        <p:spPr>
          <a:xfrm>
            <a:off x="5656962" y="3225252"/>
            <a:ext cx="548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C38CCA-659D-44A2-8844-8B46F06AF41D}"/>
              </a:ext>
            </a:extLst>
          </p:cNvPr>
          <p:cNvSpPr txBox="1"/>
          <p:nvPr/>
        </p:nvSpPr>
        <p:spPr>
          <a:xfrm>
            <a:off x="4816053" y="215850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F5B473-31F9-4B85-B4D3-96E04B2244DD}"/>
              </a:ext>
            </a:extLst>
          </p:cNvPr>
          <p:cNvSpPr txBox="1"/>
          <p:nvPr/>
        </p:nvSpPr>
        <p:spPr>
          <a:xfrm>
            <a:off x="5205189" y="3226159"/>
            <a:ext cx="548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BBE697-6AAD-4CBB-A923-9D3588125401}"/>
              </a:ext>
            </a:extLst>
          </p:cNvPr>
          <p:cNvSpPr txBox="1"/>
          <p:nvPr/>
        </p:nvSpPr>
        <p:spPr>
          <a:xfrm>
            <a:off x="4759015" y="3222328"/>
            <a:ext cx="548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4C08B7D-F374-497B-8998-3B21E0CF8B94}"/>
              </a:ext>
            </a:extLst>
          </p:cNvPr>
          <p:cNvSpPr/>
          <p:nvPr/>
        </p:nvSpPr>
        <p:spPr>
          <a:xfrm>
            <a:off x="5380594" y="4368908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03CE20-1A23-440C-99C0-B01D3E2D3F07}"/>
              </a:ext>
            </a:extLst>
          </p:cNvPr>
          <p:cNvSpPr/>
          <p:nvPr/>
        </p:nvSpPr>
        <p:spPr>
          <a:xfrm>
            <a:off x="1736079" y="4368908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687D512-C6C6-48C9-9E1F-7EC7D1E7B387}"/>
              </a:ext>
            </a:extLst>
          </p:cNvPr>
          <p:cNvGrpSpPr/>
          <p:nvPr/>
        </p:nvGrpSpPr>
        <p:grpSpPr>
          <a:xfrm>
            <a:off x="1454988" y="2385514"/>
            <a:ext cx="1856051" cy="1404405"/>
            <a:chOff x="1812181" y="1941038"/>
            <a:chExt cx="1856051" cy="140440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F35C293-7F6C-4A3F-B25E-4E3C8B0C7589}"/>
                </a:ext>
              </a:extLst>
            </p:cNvPr>
            <p:cNvSpPr txBox="1"/>
            <p:nvPr/>
          </p:nvSpPr>
          <p:spPr>
            <a:xfrm>
              <a:off x="2724604" y="1941038"/>
              <a:ext cx="932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7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01829A0-CA6F-46BC-9A29-A96F4B1C6527}"/>
                </a:ext>
              </a:extLst>
            </p:cNvPr>
            <p:cNvSpPr txBox="1"/>
            <p:nvPr/>
          </p:nvSpPr>
          <p:spPr>
            <a:xfrm>
              <a:off x="2689543" y="2373230"/>
              <a:ext cx="9786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06E084C-0AE5-4366-9124-6B061A1F6D7A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1429929-16F9-464B-B70E-C5BAEF35FA62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867D951-9971-4A1E-9CD4-34F2514B36BE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BFA770B9-F649-4075-BD6C-CCA938A9C449}"/>
              </a:ext>
            </a:extLst>
          </p:cNvPr>
          <p:cNvSpPr/>
          <p:nvPr/>
        </p:nvSpPr>
        <p:spPr>
          <a:xfrm>
            <a:off x="2799949" y="2899600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EB30D6F-5B55-4FFE-B80F-F40E56ECA0E2}"/>
              </a:ext>
            </a:extLst>
          </p:cNvPr>
          <p:cNvSpPr/>
          <p:nvPr/>
        </p:nvSpPr>
        <p:spPr>
          <a:xfrm>
            <a:off x="2344475" y="2463294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FFDDF11-0B3F-46E3-8FB2-230C94861016}"/>
              </a:ext>
            </a:extLst>
          </p:cNvPr>
          <p:cNvSpPr txBox="1"/>
          <p:nvPr/>
        </p:nvSpPr>
        <p:spPr>
          <a:xfrm>
            <a:off x="2392784" y="217089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66114FF-F1E2-492B-8F82-C3D3E4880947}"/>
              </a:ext>
            </a:extLst>
          </p:cNvPr>
          <p:cNvSpPr txBox="1"/>
          <p:nvPr/>
        </p:nvSpPr>
        <p:spPr>
          <a:xfrm>
            <a:off x="1895813" y="3275642"/>
            <a:ext cx="14894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0132E03-9CF0-4234-8DBB-FE5987CE046E}"/>
              </a:ext>
            </a:extLst>
          </p:cNvPr>
          <p:cNvSpPr txBox="1"/>
          <p:nvPr/>
        </p:nvSpPr>
        <p:spPr>
          <a:xfrm>
            <a:off x="2801940" y="2830254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55B795C-F08C-4585-A6FA-D81233DA9AFC}"/>
              </a:ext>
            </a:extLst>
          </p:cNvPr>
          <p:cNvSpPr txBox="1"/>
          <p:nvPr/>
        </p:nvSpPr>
        <p:spPr>
          <a:xfrm>
            <a:off x="2332350" y="2380723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B1C945D-C9D5-4766-B93A-09CD434B1D26}"/>
              </a:ext>
            </a:extLst>
          </p:cNvPr>
          <p:cNvSpPr txBox="1"/>
          <p:nvPr/>
        </p:nvSpPr>
        <p:spPr>
          <a:xfrm>
            <a:off x="1937988" y="216966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995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6" grpId="0"/>
      <p:bldP spid="7" grpId="0"/>
      <p:bldP spid="8" grpId="0"/>
      <p:bldP spid="9" grpId="0"/>
      <p:bldP spid="10" grpId="0"/>
      <p:bldP spid="11" grpId="0"/>
      <p:bldP spid="14" grpId="0"/>
      <p:bldP spid="18" grpId="0"/>
      <p:bldP spid="19" grpId="0"/>
      <p:bldP spid="20" grpId="0"/>
      <p:bldP spid="21" grpId="0"/>
      <p:bldP spid="22" grpId="0"/>
      <p:bldP spid="29" grpId="0" animBg="1"/>
      <p:bldP spid="31" grpId="0" animBg="1"/>
      <p:bldP spid="32" grpId="0"/>
      <p:bldP spid="33" grpId="0"/>
      <p:bldP spid="34" grpId="0"/>
      <p:bldP spid="35" grpId="0"/>
      <p:bldP spid="36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7">
            <a:extLst>
              <a:ext uri="{FF2B5EF4-FFF2-40B4-BE49-F238E27FC236}">
                <a16:creationId xmlns:a16="http://schemas.microsoft.com/office/drawing/2014/main" id="{446C5D27-655F-4960-9468-FA3A70513F27}"/>
              </a:ext>
            </a:extLst>
          </p:cNvPr>
          <p:cNvGrpSpPr/>
          <p:nvPr/>
        </p:nvGrpSpPr>
        <p:grpSpPr>
          <a:xfrm>
            <a:off x="1357470" y="2649798"/>
            <a:ext cx="1856051" cy="1404405"/>
            <a:chOff x="1812181" y="1941038"/>
            <a:chExt cx="1856051" cy="140440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EFE3A86-B2D4-4DBC-8BD7-E5C533525510}"/>
                </a:ext>
              </a:extLst>
            </p:cNvPr>
            <p:cNvSpPr txBox="1"/>
            <p:nvPr/>
          </p:nvSpPr>
          <p:spPr>
            <a:xfrm>
              <a:off x="2724604" y="1941038"/>
              <a:ext cx="932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E205C31-9B62-4A02-87C2-C9D975395F0D}"/>
                </a:ext>
              </a:extLst>
            </p:cNvPr>
            <p:cNvSpPr txBox="1"/>
            <p:nvPr/>
          </p:nvSpPr>
          <p:spPr>
            <a:xfrm>
              <a:off x="3162607" y="2373230"/>
              <a:ext cx="5056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CDC762A-9D49-4723-815D-502C349F8B06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ED0CF42B-A08A-49A2-A23C-A803298AAA48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52AEF061-225A-4578-87DF-09171CDBE860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01D1EE18-597B-4336-8D96-0838DB380676}"/>
              </a:ext>
            </a:extLst>
          </p:cNvPr>
          <p:cNvSpPr/>
          <p:nvPr/>
        </p:nvSpPr>
        <p:spPr>
          <a:xfrm>
            <a:off x="2702431" y="2721849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0B6FF7CA-F310-4352-918F-BD5DDA83D139}"/>
              </a:ext>
            </a:extLst>
          </p:cNvPr>
          <p:cNvSpPr/>
          <p:nvPr/>
        </p:nvSpPr>
        <p:spPr>
          <a:xfrm>
            <a:off x="1791795" y="2726785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1FE339A-913E-42F9-9619-9CBE09EBE1C3}"/>
              </a:ext>
            </a:extLst>
          </p:cNvPr>
          <p:cNvSpPr/>
          <p:nvPr/>
        </p:nvSpPr>
        <p:spPr>
          <a:xfrm>
            <a:off x="2246957" y="3173945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225A2E-54C2-48A9-B106-4F1E96FFF439}"/>
              </a:ext>
            </a:extLst>
          </p:cNvPr>
          <p:cNvSpPr/>
          <p:nvPr/>
        </p:nvSpPr>
        <p:spPr>
          <a:xfrm>
            <a:off x="56123" y="49999"/>
            <a:ext cx="12079318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digits to make this addition correct.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GB" sz="2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1C1866-A3CE-4D77-8FA0-474183D36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45" y="634775"/>
            <a:ext cx="7343306" cy="12958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8D5F54-4973-4B81-9664-C9A7771E38F3}"/>
              </a:ext>
            </a:extLst>
          </p:cNvPr>
          <p:cNvSpPr txBox="1"/>
          <p:nvPr/>
        </p:nvSpPr>
        <p:spPr>
          <a:xfrm>
            <a:off x="707867" y="967243"/>
            <a:ext cx="6637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1FAC5D-84AF-4349-8391-F44FB959D0F3}"/>
              </a:ext>
            </a:extLst>
          </p:cNvPr>
          <p:cNvSpPr txBox="1"/>
          <p:nvPr/>
        </p:nvSpPr>
        <p:spPr>
          <a:xfrm>
            <a:off x="2624413" y="957959"/>
            <a:ext cx="6637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4D3BA6-ADCD-40DB-9B7D-F45DA1418C2F}"/>
              </a:ext>
            </a:extLst>
          </p:cNvPr>
          <p:cNvSpPr txBox="1"/>
          <p:nvPr/>
        </p:nvSpPr>
        <p:spPr>
          <a:xfrm>
            <a:off x="4304342" y="957959"/>
            <a:ext cx="6637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EC8B5D-B24C-4980-9AC6-59DB02F5342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74B7546-F67C-44CC-8BEF-59AB5EFE51FF}"/>
              </a:ext>
            </a:extLst>
          </p:cNvPr>
          <p:cNvSpPr txBox="1"/>
          <p:nvPr/>
        </p:nvSpPr>
        <p:spPr>
          <a:xfrm>
            <a:off x="2295266" y="243517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647220C-838F-45E0-81CE-F5AE2F696BBE}"/>
              </a:ext>
            </a:extLst>
          </p:cNvPr>
          <p:cNvSpPr txBox="1"/>
          <p:nvPr/>
        </p:nvSpPr>
        <p:spPr>
          <a:xfrm>
            <a:off x="1798295" y="3539926"/>
            <a:ext cx="14894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2 0 0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6C765B7-D5B4-48F9-AF31-F8887934F5E4}"/>
              </a:ext>
            </a:extLst>
          </p:cNvPr>
          <p:cNvSpPr txBox="1"/>
          <p:nvPr/>
        </p:nvSpPr>
        <p:spPr>
          <a:xfrm>
            <a:off x="2704422" y="2648169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AE616D5-0AA1-4C49-B37B-B485750E09F1}"/>
              </a:ext>
            </a:extLst>
          </p:cNvPr>
          <p:cNvSpPr txBox="1"/>
          <p:nvPr/>
        </p:nvSpPr>
        <p:spPr>
          <a:xfrm>
            <a:off x="2234832" y="3087043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695AC42-4451-4724-B478-C66F3B4D9E86}"/>
              </a:ext>
            </a:extLst>
          </p:cNvPr>
          <p:cNvSpPr txBox="1"/>
          <p:nvPr/>
        </p:nvSpPr>
        <p:spPr>
          <a:xfrm>
            <a:off x="1840470" y="243395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5F3902A-1E56-4C5A-9603-4D6808981AD3}"/>
              </a:ext>
            </a:extLst>
          </p:cNvPr>
          <p:cNvSpPr txBox="1"/>
          <p:nvPr/>
        </p:nvSpPr>
        <p:spPr>
          <a:xfrm>
            <a:off x="1788964" y="2674061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2665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90" grpId="0" animBg="1"/>
      <p:bldP spid="89" grpId="0" animBg="1"/>
      <p:bldP spid="5" grpId="0"/>
      <p:bldP spid="6" grpId="0"/>
      <p:bldP spid="7" grpId="0"/>
      <p:bldP spid="85" grpId="0"/>
      <p:bldP spid="87" grpId="0"/>
      <p:bldP spid="91" grpId="0"/>
      <p:bldP spid="92" grpId="0"/>
      <p:bldP spid="93" grpId="0"/>
      <p:bldP spid="94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two numbers, each greater than 100, to complete this subtraction.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F4E7CB-1A23-44A1-8BF1-BB3FB882F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106" y="1275397"/>
            <a:ext cx="8461741" cy="10772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A1D571-715A-4460-8525-50837D5EC68E}"/>
              </a:ext>
            </a:extLst>
          </p:cNvPr>
          <p:cNvSpPr txBox="1"/>
          <p:nvPr/>
        </p:nvSpPr>
        <p:spPr>
          <a:xfrm>
            <a:off x="3971748" y="149853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9D63A0-6AEC-4C5B-9B65-219BE1FCAAFB}"/>
              </a:ext>
            </a:extLst>
          </p:cNvPr>
          <p:cNvSpPr txBox="1"/>
          <p:nvPr/>
        </p:nvSpPr>
        <p:spPr>
          <a:xfrm>
            <a:off x="4673984" y="149317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F97624-DA93-44AB-865D-44C731F71845}"/>
              </a:ext>
            </a:extLst>
          </p:cNvPr>
          <p:cNvSpPr txBox="1"/>
          <p:nvPr/>
        </p:nvSpPr>
        <p:spPr>
          <a:xfrm>
            <a:off x="5342965" y="149317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533C25-F45F-4865-9A4D-D59C654C2443}"/>
              </a:ext>
            </a:extLst>
          </p:cNvPr>
          <p:cNvSpPr txBox="1"/>
          <p:nvPr/>
        </p:nvSpPr>
        <p:spPr>
          <a:xfrm>
            <a:off x="807892" y="150226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46D5D0-FCCB-4AA0-8692-8F5F7C4679C0}"/>
              </a:ext>
            </a:extLst>
          </p:cNvPr>
          <p:cNvSpPr txBox="1"/>
          <p:nvPr/>
        </p:nvSpPr>
        <p:spPr>
          <a:xfrm>
            <a:off x="1510128" y="149690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39968A-1E08-48B5-93A1-5E2FC2C9D517}"/>
              </a:ext>
            </a:extLst>
          </p:cNvPr>
          <p:cNvSpPr txBox="1"/>
          <p:nvPr/>
        </p:nvSpPr>
        <p:spPr>
          <a:xfrm>
            <a:off x="2179109" y="149690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0E72DEF-7F60-4352-8C30-83C54E24AE82}"/>
              </a:ext>
            </a:extLst>
          </p:cNvPr>
          <p:cNvGrpSpPr/>
          <p:nvPr/>
        </p:nvGrpSpPr>
        <p:grpSpPr>
          <a:xfrm>
            <a:off x="5317872" y="2699796"/>
            <a:ext cx="1915187" cy="1414081"/>
            <a:chOff x="1346507" y="1941038"/>
            <a:chExt cx="1915187" cy="14140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460AAB5-1715-457B-B81F-CBBE2C3C50CD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2 0 8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EA05912-F702-491A-8D4A-4E65CF111513}"/>
                </a:ext>
              </a:extLst>
            </p:cNvPr>
            <p:cNvSpPr txBox="1"/>
            <p:nvPr/>
          </p:nvSpPr>
          <p:spPr>
            <a:xfrm>
              <a:off x="1793148" y="2373230"/>
              <a:ext cx="146854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25BFF27-3A20-42F3-B301-51E21C32B2C4}"/>
                </a:ext>
              </a:extLst>
            </p:cNvPr>
            <p:cNvSpPr txBox="1"/>
            <p:nvPr/>
          </p:nvSpPr>
          <p:spPr>
            <a:xfrm>
              <a:off x="1346507" y="2397587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DD3F8B1-2904-447F-9731-3B47844484DD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64BB1FC-F2E5-4E48-9D3B-402543E8B64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45039AD4-5A1F-4873-B70D-314F459FD15A}"/>
              </a:ext>
            </a:extLst>
          </p:cNvPr>
          <p:cNvSpPr txBox="1"/>
          <p:nvPr/>
        </p:nvSpPr>
        <p:spPr>
          <a:xfrm>
            <a:off x="6670867" y="358526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713FCE4-E1EC-4ECF-988C-CF0606FE474B}"/>
              </a:ext>
            </a:extLst>
          </p:cNvPr>
          <p:cNvSpPr txBox="1"/>
          <p:nvPr/>
        </p:nvSpPr>
        <p:spPr>
          <a:xfrm>
            <a:off x="6210072" y="359185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31E8E8-919E-494E-93B5-530BACD7E14A}"/>
              </a:ext>
            </a:extLst>
          </p:cNvPr>
          <p:cNvSpPr txBox="1"/>
          <p:nvPr/>
        </p:nvSpPr>
        <p:spPr>
          <a:xfrm>
            <a:off x="5759918" y="359245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D5C195A-9978-45B8-B54C-81A4B0664CC0}"/>
              </a:ext>
            </a:extLst>
          </p:cNvPr>
          <p:cNvSpPr txBox="1"/>
          <p:nvPr/>
        </p:nvSpPr>
        <p:spPr>
          <a:xfrm>
            <a:off x="3978425" y="149393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73B5664-D2CB-4C14-9C49-0F54574BE12E}"/>
              </a:ext>
            </a:extLst>
          </p:cNvPr>
          <p:cNvSpPr txBox="1"/>
          <p:nvPr/>
        </p:nvSpPr>
        <p:spPr>
          <a:xfrm>
            <a:off x="4680661" y="148858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D85875-3583-46FD-85C7-104B42BA080D}"/>
              </a:ext>
            </a:extLst>
          </p:cNvPr>
          <p:cNvSpPr txBox="1"/>
          <p:nvPr/>
        </p:nvSpPr>
        <p:spPr>
          <a:xfrm>
            <a:off x="5349642" y="148858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3988BD8-369E-4ACD-9DE8-72C259969B5E}"/>
              </a:ext>
            </a:extLst>
          </p:cNvPr>
          <p:cNvSpPr txBox="1"/>
          <p:nvPr/>
        </p:nvSpPr>
        <p:spPr>
          <a:xfrm>
            <a:off x="814569" y="149766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29A39D4-A749-4D7C-A431-AB27BB38AE9C}"/>
              </a:ext>
            </a:extLst>
          </p:cNvPr>
          <p:cNvSpPr txBox="1"/>
          <p:nvPr/>
        </p:nvSpPr>
        <p:spPr>
          <a:xfrm>
            <a:off x="1516805" y="149230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D50945D-674E-4F98-97E8-3015DAB6587B}"/>
              </a:ext>
            </a:extLst>
          </p:cNvPr>
          <p:cNvSpPr txBox="1"/>
          <p:nvPr/>
        </p:nvSpPr>
        <p:spPr>
          <a:xfrm>
            <a:off x="2185786" y="149230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36952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8" grpId="0"/>
      <p:bldP spid="18" grpId="1"/>
      <p:bldP spid="22" grpId="0"/>
      <p:bldP spid="22" grpId="1"/>
      <p:bldP spid="23" grpId="0"/>
      <p:bldP spid="23" grpId="1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632442-02C3-48B7-9840-2B7D792A3821}"/>
              </a:ext>
            </a:extLst>
          </p:cNvPr>
          <p:cNvSpPr/>
          <p:nvPr/>
        </p:nvSpPr>
        <p:spPr>
          <a:xfrm>
            <a:off x="56123" y="50000"/>
            <a:ext cx="103066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Write the three missing digits to make this addition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724E19-1328-4600-909B-F96366547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48" y="1186143"/>
            <a:ext cx="3971429" cy="448571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E5C9FB0-1AE7-4238-92BF-5DC52A890F9A}"/>
              </a:ext>
            </a:extLst>
          </p:cNvPr>
          <p:cNvSpPr/>
          <p:nvPr/>
        </p:nvSpPr>
        <p:spPr>
          <a:xfrm>
            <a:off x="3281082" y="773140"/>
            <a:ext cx="1039906" cy="4898717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B628F1-D64A-4A29-8B86-4AB555C88380}"/>
              </a:ext>
            </a:extLst>
          </p:cNvPr>
          <p:cNvSpPr/>
          <p:nvPr/>
        </p:nvSpPr>
        <p:spPr>
          <a:xfrm>
            <a:off x="2212148" y="773139"/>
            <a:ext cx="1039906" cy="4898717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AFA29C-306B-456F-BDBD-0CD18D05529A}"/>
              </a:ext>
            </a:extLst>
          </p:cNvPr>
          <p:cNvSpPr/>
          <p:nvPr/>
        </p:nvSpPr>
        <p:spPr>
          <a:xfrm>
            <a:off x="2502415" y="3113529"/>
            <a:ext cx="4593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7B2460-5EE7-4CE7-9DC4-F5519CC97363}"/>
              </a:ext>
            </a:extLst>
          </p:cNvPr>
          <p:cNvSpPr/>
          <p:nvPr/>
        </p:nvSpPr>
        <p:spPr>
          <a:xfrm>
            <a:off x="1143214" y="773139"/>
            <a:ext cx="1039906" cy="4898717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127652-97BD-487B-AD71-FBD778B745C2}"/>
              </a:ext>
            </a:extLst>
          </p:cNvPr>
          <p:cNvSpPr/>
          <p:nvPr/>
        </p:nvSpPr>
        <p:spPr>
          <a:xfrm>
            <a:off x="1463847" y="4735017"/>
            <a:ext cx="4593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793C63-5509-4781-AAE2-43A4F10D51DE}"/>
              </a:ext>
            </a:extLst>
          </p:cNvPr>
          <p:cNvSpPr/>
          <p:nvPr/>
        </p:nvSpPr>
        <p:spPr>
          <a:xfrm>
            <a:off x="3571349" y="1480145"/>
            <a:ext cx="4593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1A41F1-8679-4FF8-97F9-E8C1B975EAE5}"/>
              </a:ext>
            </a:extLst>
          </p:cNvPr>
          <p:cNvSpPr/>
          <p:nvPr/>
        </p:nvSpPr>
        <p:spPr>
          <a:xfrm>
            <a:off x="1494062" y="773139"/>
            <a:ext cx="459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0437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15" grpId="0"/>
      <p:bldP spid="16" grpId="0" animBg="1"/>
      <p:bldP spid="16" grpId="1" animBg="1"/>
      <p:bldP spid="17" grpId="0"/>
      <p:bldP spid="7" grpId="0"/>
      <p:bldP spid="14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digits.</a:t>
            </a:r>
          </a:p>
        </p:txBody>
      </p:sp>
      <p:pic>
        <p:nvPicPr>
          <p:cNvPr id="173058" name="Picture 2">
            <a:extLst>
              <a:ext uri="{FF2B5EF4-FFF2-40B4-BE49-F238E27FC236}">
                <a16:creationId xmlns:a16="http://schemas.microsoft.com/office/drawing/2014/main" id="{A71865A2-D785-47F7-A812-4F6623C93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722" y="1482549"/>
            <a:ext cx="3107605" cy="2958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B3592D8-8119-470B-BAA8-1557DA25740B}"/>
              </a:ext>
            </a:extLst>
          </p:cNvPr>
          <p:cNvSpPr/>
          <p:nvPr/>
        </p:nvSpPr>
        <p:spPr>
          <a:xfrm>
            <a:off x="2893505" y="1020125"/>
            <a:ext cx="647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2D1224-84F8-4194-AA98-9B7A1A5856E4}"/>
              </a:ext>
            </a:extLst>
          </p:cNvPr>
          <p:cNvSpPr/>
          <p:nvPr/>
        </p:nvSpPr>
        <p:spPr>
          <a:xfrm>
            <a:off x="3703072" y="2600572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D38A81-3389-4145-83EE-5A944B7FA2D0}"/>
              </a:ext>
            </a:extLst>
          </p:cNvPr>
          <p:cNvSpPr/>
          <p:nvPr/>
        </p:nvSpPr>
        <p:spPr>
          <a:xfrm>
            <a:off x="2032216" y="1020125"/>
            <a:ext cx="647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60E56C-C652-40DA-A090-218D35748411}"/>
              </a:ext>
            </a:extLst>
          </p:cNvPr>
          <p:cNvSpPr/>
          <p:nvPr/>
        </p:nvSpPr>
        <p:spPr>
          <a:xfrm>
            <a:off x="2824233" y="1597472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E05A59-5EF8-4FF4-8D88-4AB3A33B3B2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41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what the two missing digits could be.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15C7B0-E384-43B6-AC5B-01163E737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601" y="656590"/>
            <a:ext cx="10248833" cy="87895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3F67EFE-250F-4C5B-9249-1DD7754F2B86}"/>
              </a:ext>
            </a:extLst>
          </p:cNvPr>
          <p:cNvGrpSpPr/>
          <p:nvPr/>
        </p:nvGrpSpPr>
        <p:grpSpPr>
          <a:xfrm>
            <a:off x="1357470" y="2649798"/>
            <a:ext cx="1856052" cy="1404405"/>
            <a:chOff x="1812181" y="1941038"/>
            <a:chExt cx="1856052" cy="140440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770836E-68FF-4C90-BC77-FD372A0F809C}"/>
                </a:ext>
              </a:extLst>
            </p:cNvPr>
            <p:cNvSpPr txBox="1"/>
            <p:nvPr/>
          </p:nvSpPr>
          <p:spPr>
            <a:xfrm>
              <a:off x="2724604" y="1941038"/>
              <a:ext cx="932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D2AB6E7-6B43-4BBC-A5D8-13820F98C31C}"/>
                </a:ext>
              </a:extLst>
            </p:cNvPr>
            <p:cNvSpPr txBox="1"/>
            <p:nvPr/>
          </p:nvSpPr>
          <p:spPr>
            <a:xfrm>
              <a:off x="2717417" y="2373230"/>
              <a:ext cx="95081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9 5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301ADE8-77C9-4744-98A1-EDDF8A3C1FAB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1613A92-88FC-4DF6-9160-183D01B57B91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5B63395-1593-4EE1-94AA-9CAB50DDB363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EB1D9-4C98-47BD-B62B-3C8E51D7A496}"/>
              </a:ext>
            </a:extLst>
          </p:cNvPr>
          <p:cNvSpPr/>
          <p:nvPr/>
        </p:nvSpPr>
        <p:spPr>
          <a:xfrm>
            <a:off x="1791795" y="2726785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936CAA-B878-45E4-B32D-656AA6C6475E}"/>
              </a:ext>
            </a:extLst>
          </p:cNvPr>
          <p:cNvSpPr/>
          <p:nvPr/>
        </p:nvSpPr>
        <p:spPr>
          <a:xfrm>
            <a:off x="1789756" y="3173945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074865-0744-4D74-949D-45FBE44AF941}"/>
              </a:ext>
            </a:extLst>
          </p:cNvPr>
          <p:cNvSpPr txBox="1"/>
          <p:nvPr/>
        </p:nvSpPr>
        <p:spPr>
          <a:xfrm>
            <a:off x="1788964" y="3539926"/>
            <a:ext cx="14987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7 5 7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B127D0-C984-4F9B-9B37-0C9BD49B31CB}"/>
              </a:ext>
            </a:extLst>
          </p:cNvPr>
          <p:cNvSpPr txBox="1"/>
          <p:nvPr/>
        </p:nvSpPr>
        <p:spPr>
          <a:xfrm>
            <a:off x="1777631" y="3087043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76A87D-2E40-4342-B25A-136CA8FA96EC}"/>
              </a:ext>
            </a:extLst>
          </p:cNvPr>
          <p:cNvSpPr txBox="1"/>
          <p:nvPr/>
        </p:nvSpPr>
        <p:spPr>
          <a:xfrm>
            <a:off x="1840470" y="243395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E86B0A-F442-414E-9EA5-52765C000E13}"/>
              </a:ext>
            </a:extLst>
          </p:cNvPr>
          <p:cNvSpPr txBox="1"/>
          <p:nvPr/>
        </p:nvSpPr>
        <p:spPr>
          <a:xfrm>
            <a:off x="1788964" y="2674061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FA17F0-7BCF-401E-B810-CE6B616862F0}"/>
              </a:ext>
            </a:extLst>
          </p:cNvPr>
          <p:cNvSpPr txBox="1"/>
          <p:nvPr/>
        </p:nvSpPr>
        <p:spPr>
          <a:xfrm>
            <a:off x="892268" y="809711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7831B4-B074-4DD5-BD73-7BEC79E3C040}"/>
              </a:ext>
            </a:extLst>
          </p:cNvPr>
          <p:cNvSpPr txBox="1"/>
          <p:nvPr/>
        </p:nvSpPr>
        <p:spPr>
          <a:xfrm>
            <a:off x="5846969" y="809711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3FEA668-5333-439B-8044-2E779B01F851}"/>
              </a:ext>
            </a:extLst>
          </p:cNvPr>
          <p:cNvSpPr txBox="1"/>
          <p:nvPr/>
        </p:nvSpPr>
        <p:spPr>
          <a:xfrm>
            <a:off x="1788964" y="3089194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89F6C7-F8EF-47BD-BD21-0E15F338B4FA}"/>
              </a:ext>
            </a:extLst>
          </p:cNvPr>
          <p:cNvSpPr txBox="1"/>
          <p:nvPr/>
        </p:nvSpPr>
        <p:spPr>
          <a:xfrm>
            <a:off x="1800297" y="2676212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8C26CA-6E5A-4ACE-9E6E-B31C9E34EB4A}"/>
              </a:ext>
            </a:extLst>
          </p:cNvPr>
          <p:cNvSpPr txBox="1"/>
          <p:nvPr/>
        </p:nvSpPr>
        <p:spPr>
          <a:xfrm>
            <a:off x="903601" y="811862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DE902B2-B25D-4346-84F5-9CD0881377B9}"/>
              </a:ext>
            </a:extLst>
          </p:cNvPr>
          <p:cNvSpPr txBox="1"/>
          <p:nvPr/>
        </p:nvSpPr>
        <p:spPr>
          <a:xfrm>
            <a:off x="5858302" y="811862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ECE65F9-303B-42DE-BFF1-B0B8F0EDD284}"/>
              </a:ext>
            </a:extLst>
          </p:cNvPr>
          <p:cNvSpPr txBox="1"/>
          <p:nvPr/>
        </p:nvSpPr>
        <p:spPr>
          <a:xfrm>
            <a:off x="1777631" y="3082933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D9E01CE-0482-4103-A5A0-754E03ED550E}"/>
              </a:ext>
            </a:extLst>
          </p:cNvPr>
          <p:cNvSpPr txBox="1"/>
          <p:nvPr/>
        </p:nvSpPr>
        <p:spPr>
          <a:xfrm>
            <a:off x="1788964" y="2669951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DF21B5-0477-4AD8-AE1D-25E60D0F669E}"/>
              </a:ext>
            </a:extLst>
          </p:cNvPr>
          <p:cNvSpPr txBox="1"/>
          <p:nvPr/>
        </p:nvSpPr>
        <p:spPr>
          <a:xfrm>
            <a:off x="892268" y="805601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EC67619-5E61-40AC-A3A4-0FFF39A31FD0}"/>
              </a:ext>
            </a:extLst>
          </p:cNvPr>
          <p:cNvSpPr txBox="1"/>
          <p:nvPr/>
        </p:nvSpPr>
        <p:spPr>
          <a:xfrm>
            <a:off x="5846969" y="805601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33D9F7-F714-4E48-B64D-1BBEAEEED1E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66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/>
      <p:bldP spid="17" grpId="0"/>
      <p:bldP spid="17" grpId="1"/>
      <p:bldP spid="18" grpId="0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7" grpId="0"/>
      <p:bldP spid="28" grpId="0"/>
      <p:bldP spid="29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digits.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1F4523-953B-4099-AAE4-9B318EBE1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312" y="634775"/>
            <a:ext cx="7400925" cy="11525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8F9EB83-F78F-487D-8692-D45A4C0EDCC7}"/>
              </a:ext>
            </a:extLst>
          </p:cNvPr>
          <p:cNvSpPr/>
          <p:nvPr/>
        </p:nvSpPr>
        <p:spPr>
          <a:xfrm>
            <a:off x="3776146" y="895566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0D0CD6-3968-461A-AF50-161E4B8E92A8}"/>
              </a:ext>
            </a:extLst>
          </p:cNvPr>
          <p:cNvSpPr/>
          <p:nvPr/>
        </p:nvSpPr>
        <p:spPr>
          <a:xfrm>
            <a:off x="1080655" y="895566"/>
            <a:ext cx="346363" cy="6309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10890B-45B5-4CD3-8A8A-463218D3F396}"/>
              </a:ext>
            </a:extLst>
          </p:cNvPr>
          <p:cNvSpPr/>
          <p:nvPr/>
        </p:nvSpPr>
        <p:spPr>
          <a:xfrm>
            <a:off x="7453874" y="895566"/>
            <a:ext cx="346363" cy="6309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2D2110-6B42-46FE-8CE7-58F2AA9272B5}"/>
              </a:ext>
            </a:extLst>
          </p:cNvPr>
          <p:cNvSpPr/>
          <p:nvPr/>
        </p:nvSpPr>
        <p:spPr>
          <a:xfrm>
            <a:off x="748147" y="895566"/>
            <a:ext cx="346363" cy="6309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233924-7699-4986-B0D3-751CB0A866DC}"/>
              </a:ext>
            </a:extLst>
          </p:cNvPr>
          <p:cNvSpPr/>
          <p:nvPr/>
        </p:nvSpPr>
        <p:spPr>
          <a:xfrm>
            <a:off x="2915966" y="895566"/>
            <a:ext cx="346363" cy="6309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19864-3191-4717-A0CE-ABF31CBFAD83}"/>
              </a:ext>
            </a:extLst>
          </p:cNvPr>
          <p:cNvSpPr/>
          <p:nvPr/>
        </p:nvSpPr>
        <p:spPr>
          <a:xfrm>
            <a:off x="6635242" y="895566"/>
            <a:ext cx="6472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66266F-2B41-4C2B-A6A1-01D6984B7714}"/>
              </a:ext>
            </a:extLst>
          </p:cNvPr>
          <p:cNvSpPr/>
          <p:nvPr/>
        </p:nvSpPr>
        <p:spPr>
          <a:xfrm>
            <a:off x="429494" y="895566"/>
            <a:ext cx="346363" cy="6309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7ED887-AD60-42EB-9750-1A87D37C4F97}"/>
              </a:ext>
            </a:extLst>
          </p:cNvPr>
          <p:cNvSpPr/>
          <p:nvPr/>
        </p:nvSpPr>
        <p:spPr>
          <a:xfrm>
            <a:off x="2590168" y="895566"/>
            <a:ext cx="346363" cy="6309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BD958B-1869-4E76-A376-C45993FEA004}"/>
              </a:ext>
            </a:extLst>
          </p:cNvPr>
          <p:cNvSpPr/>
          <p:nvPr/>
        </p:nvSpPr>
        <p:spPr>
          <a:xfrm>
            <a:off x="5922818" y="895566"/>
            <a:ext cx="346363" cy="6309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B747F1C-79A4-4CEA-BE87-6D7945C19DE5}"/>
              </a:ext>
            </a:extLst>
          </p:cNvPr>
          <p:cNvGrpSpPr/>
          <p:nvPr/>
        </p:nvGrpSpPr>
        <p:grpSpPr>
          <a:xfrm>
            <a:off x="1094510" y="2370557"/>
            <a:ext cx="1856051" cy="1404405"/>
            <a:chOff x="1812181" y="1941038"/>
            <a:chExt cx="1856051" cy="140440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422E7E7-85BA-408A-A742-A644D31D84B9}"/>
                </a:ext>
              </a:extLst>
            </p:cNvPr>
            <p:cNvSpPr txBox="1"/>
            <p:nvPr/>
          </p:nvSpPr>
          <p:spPr>
            <a:xfrm>
              <a:off x="2243675" y="1941038"/>
              <a:ext cx="14139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5 9 3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8B2CD4C-4475-4867-8AAF-3245D8706969}"/>
                </a:ext>
              </a:extLst>
            </p:cNvPr>
            <p:cNvSpPr txBox="1"/>
            <p:nvPr/>
          </p:nvSpPr>
          <p:spPr>
            <a:xfrm>
              <a:off x="2243675" y="2373230"/>
              <a:ext cx="1424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B90651A-5DDA-4697-B29B-EEE37FF0C391}"/>
                </a:ext>
              </a:extLst>
            </p:cNvPr>
            <p:cNvSpPr txBox="1"/>
            <p:nvPr/>
          </p:nvSpPr>
          <p:spPr>
            <a:xfrm>
              <a:off x="1882124" y="2350928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257529F-170D-4486-8F92-8B7DD36A440B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58CD836-3682-414C-B616-62FAB0417502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37EB466D-EFC7-44AC-95E2-232A27A9CB15}"/>
              </a:ext>
            </a:extLst>
          </p:cNvPr>
          <p:cNvSpPr/>
          <p:nvPr/>
        </p:nvSpPr>
        <p:spPr>
          <a:xfrm>
            <a:off x="2439471" y="2888654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AA73A3-980A-4457-A671-8AFB2FE07F2F}"/>
              </a:ext>
            </a:extLst>
          </p:cNvPr>
          <p:cNvSpPr/>
          <p:nvPr/>
        </p:nvSpPr>
        <p:spPr>
          <a:xfrm>
            <a:off x="1983997" y="3339610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5D34AB-8862-4CC1-9306-0D834D542DD6}"/>
              </a:ext>
            </a:extLst>
          </p:cNvPr>
          <p:cNvSpPr txBox="1"/>
          <p:nvPr/>
        </p:nvSpPr>
        <p:spPr>
          <a:xfrm>
            <a:off x="1535335" y="3260685"/>
            <a:ext cx="14894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3    1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7503DC-2A9E-4360-83D7-CA7F6404D2CC}"/>
              </a:ext>
            </a:extLst>
          </p:cNvPr>
          <p:cNvSpPr txBox="1"/>
          <p:nvPr/>
        </p:nvSpPr>
        <p:spPr>
          <a:xfrm>
            <a:off x="2441462" y="2814974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180D35F-45C4-4124-9EC3-0BC8EBFE450E}"/>
              </a:ext>
            </a:extLst>
          </p:cNvPr>
          <p:cNvSpPr txBox="1"/>
          <p:nvPr/>
        </p:nvSpPr>
        <p:spPr>
          <a:xfrm>
            <a:off x="1971872" y="3252708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1E355D-19B9-48B3-B991-412ACE10D7D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34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4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20" grpId="0" animBg="1"/>
      <p:bldP spid="22" grpId="0" animBg="1"/>
      <p:bldP spid="24" grpId="0"/>
      <p:bldP spid="25" grpId="0"/>
      <p:bldP spid="26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BEAB0-E363-4E21-8F5D-3DC7D9A43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Complete puzzles involving addition and subtraction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2E37D-8FB6-4542-8602-128B69114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978520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1C297A-9742-4820-B8F8-C276C85B4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6361" y="788156"/>
            <a:ext cx="6905625" cy="559117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lines to join the circle to two more number cards which make 150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6086047-0B5C-480A-9DFE-BC98362E1DEB}"/>
              </a:ext>
            </a:extLst>
          </p:cNvPr>
          <p:cNvCxnSpPr/>
          <p:nvPr/>
        </p:nvCxnSpPr>
        <p:spPr>
          <a:xfrm>
            <a:off x="3609476" y="3577389"/>
            <a:ext cx="33046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8CC1C386-2D20-4683-A124-58C0EAB90F96}"/>
              </a:ext>
            </a:extLst>
          </p:cNvPr>
          <p:cNvSpPr/>
          <p:nvPr/>
        </p:nvSpPr>
        <p:spPr>
          <a:xfrm>
            <a:off x="9201384" y="2059916"/>
            <a:ext cx="8088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160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7A93B13-39B9-4CB9-A18B-3AA1EE731C07}"/>
              </a:ext>
            </a:extLst>
          </p:cNvPr>
          <p:cNvCxnSpPr>
            <a:cxnSpLocks/>
          </p:cNvCxnSpPr>
          <p:nvPr/>
        </p:nvCxnSpPr>
        <p:spPr>
          <a:xfrm>
            <a:off x="3481139" y="3914274"/>
            <a:ext cx="3433011" cy="9304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822729B-8DFC-480C-AFC8-13CEEB1A3F60}"/>
              </a:ext>
            </a:extLst>
          </p:cNvPr>
          <p:cNvSpPr/>
          <p:nvPr/>
        </p:nvSpPr>
        <p:spPr>
          <a:xfrm>
            <a:off x="9201384" y="5670611"/>
            <a:ext cx="8088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16B566-E7F0-4982-B19A-BF167B3E153D}"/>
              </a:ext>
            </a:extLst>
          </p:cNvPr>
          <p:cNvSpPr/>
          <p:nvPr/>
        </p:nvSpPr>
        <p:spPr>
          <a:xfrm>
            <a:off x="9351283" y="2994233"/>
            <a:ext cx="26056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80 + 60 = 140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B571F7-9109-4AD3-AE96-4CBB9A354C79}"/>
              </a:ext>
            </a:extLst>
          </p:cNvPr>
          <p:cNvSpPr/>
          <p:nvPr/>
        </p:nvSpPr>
        <p:spPr>
          <a:xfrm>
            <a:off x="9979882" y="3329499"/>
            <a:ext cx="18228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+ 5 = 10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E984CF-82D5-4DC6-B477-10B055F21595}"/>
              </a:ext>
            </a:extLst>
          </p:cNvPr>
          <p:cNvSpPr/>
          <p:nvPr/>
        </p:nvSpPr>
        <p:spPr>
          <a:xfrm>
            <a:off x="7261653" y="4607169"/>
            <a:ext cx="194223" cy="3516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EDB5EF-9F54-48E3-8732-0ECEEB3F8272}"/>
              </a:ext>
            </a:extLst>
          </p:cNvPr>
          <p:cNvSpPr/>
          <p:nvPr/>
        </p:nvSpPr>
        <p:spPr>
          <a:xfrm>
            <a:off x="8196648" y="4607168"/>
            <a:ext cx="194223" cy="3516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BD74D4-AF63-4432-9E75-A6DED586E5FF}"/>
              </a:ext>
            </a:extLst>
          </p:cNvPr>
          <p:cNvSpPr/>
          <p:nvPr/>
        </p:nvSpPr>
        <p:spPr>
          <a:xfrm>
            <a:off x="9156413" y="3677221"/>
            <a:ext cx="26166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140 + 10 = 150</a:t>
            </a:r>
          </a:p>
        </p:txBody>
      </p:sp>
    </p:spTree>
    <p:extLst>
      <p:ext uri="{BB962C8B-B14F-4D97-AF65-F5344CB8AC3E}">
        <p14:creationId xmlns:p14="http://schemas.microsoft.com/office/powerpoint/2010/main" val="425491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  <p:bldP spid="10" grpId="0" animBg="1"/>
      <p:bldP spid="15" grpId="0" animBg="1"/>
      <p:bldP spid="14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a line to join two other numbers which have a total of 700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84F14E-A7EA-4532-B3EE-0B46C4469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342" y="1049625"/>
            <a:ext cx="5629275" cy="534352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75C0DEB-3435-4429-A820-E4273B4F7D7E}"/>
              </a:ext>
            </a:extLst>
          </p:cNvPr>
          <p:cNvCxnSpPr/>
          <p:nvPr/>
        </p:nvCxnSpPr>
        <p:spPr>
          <a:xfrm>
            <a:off x="1828800" y="3287048"/>
            <a:ext cx="1600200" cy="21259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E3BFA09C-0E00-4732-8B07-8408D2F7DAD7}"/>
              </a:ext>
            </a:extLst>
          </p:cNvPr>
          <p:cNvGrpSpPr/>
          <p:nvPr/>
        </p:nvGrpSpPr>
        <p:grpSpPr>
          <a:xfrm>
            <a:off x="7243400" y="1434390"/>
            <a:ext cx="1856052" cy="1404405"/>
            <a:chOff x="1812181" y="1941038"/>
            <a:chExt cx="1856052" cy="140440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A59ABC-B92D-4A29-8385-9B1CEC8FFCB1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4 7 5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8FCF7B4-BC13-4DAB-B0A3-553860007A0B}"/>
                </a:ext>
              </a:extLst>
            </p:cNvPr>
            <p:cNvSpPr txBox="1"/>
            <p:nvPr/>
          </p:nvSpPr>
          <p:spPr>
            <a:xfrm>
              <a:off x="2253460" y="2373230"/>
              <a:ext cx="1414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2 2 5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EB6DCEF-5E94-4116-9F47-A90CD8074547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A30B448-C28A-4A5C-B612-0D2CE383CFF3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1794243-365E-44B9-ACAA-9A3527CBB039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731AC87-1EE0-421B-B83F-7EDC7A2FAAE4}"/>
              </a:ext>
            </a:extLst>
          </p:cNvPr>
          <p:cNvSpPr txBox="1"/>
          <p:nvPr/>
        </p:nvSpPr>
        <p:spPr>
          <a:xfrm>
            <a:off x="8558958" y="232222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FD6BE2-D653-4E1E-9310-5181F0C9435C}"/>
              </a:ext>
            </a:extLst>
          </p:cNvPr>
          <p:cNvSpPr txBox="1"/>
          <p:nvPr/>
        </p:nvSpPr>
        <p:spPr>
          <a:xfrm>
            <a:off x="8194275" y="121334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AF4A77-52C4-4537-8BB0-6E2AF13B73BB}"/>
              </a:ext>
            </a:extLst>
          </p:cNvPr>
          <p:cNvSpPr txBox="1"/>
          <p:nvPr/>
        </p:nvSpPr>
        <p:spPr>
          <a:xfrm>
            <a:off x="8113485" y="2322221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AEA93B1-36E4-40B5-AE6A-3C721B545CDB}"/>
              </a:ext>
            </a:extLst>
          </p:cNvPr>
          <p:cNvSpPr txBox="1"/>
          <p:nvPr/>
        </p:nvSpPr>
        <p:spPr>
          <a:xfrm>
            <a:off x="7748802" y="121335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7470EB-342C-407A-9514-73243B427E41}"/>
              </a:ext>
            </a:extLst>
          </p:cNvPr>
          <p:cNvSpPr txBox="1"/>
          <p:nvPr/>
        </p:nvSpPr>
        <p:spPr>
          <a:xfrm>
            <a:off x="7691910" y="233220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240376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8181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this block, the pairs of numbers joined together have a difference of 7</a:t>
            </a:r>
          </a:p>
          <a:p>
            <a:r>
              <a:rPr lang="en-US" sz="3200" b="1" dirty="0"/>
              <a:t>Join one more pair of numbers which has a difference of 7</a:t>
            </a:r>
          </a:p>
        </p:txBody>
      </p:sp>
      <p:pic>
        <p:nvPicPr>
          <p:cNvPr id="185346" name="Picture 2">
            <a:extLst>
              <a:ext uri="{FF2B5EF4-FFF2-40B4-BE49-F238E27FC236}">
                <a16:creationId xmlns:a16="http://schemas.microsoft.com/office/drawing/2014/main" id="{9134B7F3-E6DD-4753-AE72-6CDE376F8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346" y="1851479"/>
            <a:ext cx="3177907" cy="4271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E15919B-CE95-4F96-A4F4-75D9C4D91058}"/>
              </a:ext>
            </a:extLst>
          </p:cNvPr>
          <p:cNvCxnSpPr/>
          <p:nvPr/>
        </p:nvCxnSpPr>
        <p:spPr>
          <a:xfrm>
            <a:off x="5045529" y="3429000"/>
            <a:ext cx="35922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950CBB9D-4727-405C-826A-C0004DF39017}"/>
              </a:ext>
            </a:extLst>
          </p:cNvPr>
          <p:cNvSpPr/>
          <p:nvPr/>
        </p:nvSpPr>
        <p:spPr>
          <a:xfrm>
            <a:off x="6458183" y="3136612"/>
            <a:ext cx="26056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 – 7 = 7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E123B1F-5700-4017-8F94-CF86C2798991}"/>
              </a:ext>
            </a:extLst>
          </p:cNvPr>
          <p:cNvCxnSpPr>
            <a:cxnSpLocks/>
          </p:cNvCxnSpPr>
          <p:nvPr/>
        </p:nvCxnSpPr>
        <p:spPr>
          <a:xfrm>
            <a:off x="5807187" y="4953897"/>
            <a:ext cx="0" cy="32023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1E5DE35D-E96D-4ACB-8CB9-643E216973E0}"/>
              </a:ext>
            </a:extLst>
          </p:cNvPr>
          <p:cNvSpPr/>
          <p:nvPr/>
        </p:nvSpPr>
        <p:spPr>
          <a:xfrm>
            <a:off x="6458183" y="4821625"/>
            <a:ext cx="26056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 – 8 = 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6051AB-A192-49DA-842C-4ACD79CD46E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93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lines to join all the pairs of number cards which have a difference of 30</a:t>
            </a:r>
          </a:p>
          <a:p>
            <a:r>
              <a:rPr lang="en-US" sz="3200" b="1" dirty="0"/>
              <a:t>One has been done for you.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2E53C8-09AC-4E76-AD0A-37192CD97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110" y="677574"/>
            <a:ext cx="4923126" cy="5767638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3CCFF3-D70A-4AC7-985B-CFC320A65E3D}"/>
              </a:ext>
            </a:extLst>
          </p:cNvPr>
          <p:cNvCxnSpPr>
            <a:cxnSpLocks/>
          </p:cNvCxnSpPr>
          <p:nvPr/>
        </p:nvCxnSpPr>
        <p:spPr>
          <a:xfrm flipV="1">
            <a:off x="6362700" y="1123950"/>
            <a:ext cx="2705100" cy="1219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3F4A920-EEF8-4C4F-B0C5-F8D6A08D9932}"/>
              </a:ext>
            </a:extLst>
          </p:cNvPr>
          <p:cNvCxnSpPr>
            <a:cxnSpLocks/>
          </p:cNvCxnSpPr>
          <p:nvPr/>
        </p:nvCxnSpPr>
        <p:spPr>
          <a:xfrm flipV="1">
            <a:off x="6362700" y="2385030"/>
            <a:ext cx="2705100" cy="1219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06A54DB-1915-4BEC-9234-BA4EC2A25875}"/>
              </a:ext>
            </a:extLst>
          </p:cNvPr>
          <p:cNvCxnSpPr>
            <a:cxnSpLocks/>
          </p:cNvCxnSpPr>
          <p:nvPr/>
        </p:nvCxnSpPr>
        <p:spPr>
          <a:xfrm>
            <a:off x="6355123" y="4823430"/>
            <a:ext cx="2712677" cy="119357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4A4137-7024-40B5-A415-1B20C6D8CB23}"/>
              </a:ext>
            </a:extLst>
          </p:cNvPr>
          <p:cNvCxnSpPr>
            <a:cxnSpLocks/>
          </p:cNvCxnSpPr>
          <p:nvPr/>
        </p:nvCxnSpPr>
        <p:spPr>
          <a:xfrm flipV="1">
            <a:off x="6362700" y="4823430"/>
            <a:ext cx="2705100" cy="12610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702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four number cards.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D29969-EDC2-4E3E-B178-17C658173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441" y="590481"/>
            <a:ext cx="6817577" cy="14252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EFEB0B-5802-468F-8BCC-0496DEE966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441" y="3299770"/>
            <a:ext cx="3360852" cy="15392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7959CE5-F7B4-4322-9516-3CBB4448D2E4}"/>
              </a:ext>
            </a:extLst>
          </p:cNvPr>
          <p:cNvSpPr/>
          <p:nvPr/>
        </p:nvSpPr>
        <p:spPr>
          <a:xfrm>
            <a:off x="56123" y="2066052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Jade picks the two cards which have a difference of 22</a:t>
            </a:r>
          </a:p>
          <a:p>
            <a:r>
              <a:rPr lang="en-US" sz="3200" b="1" dirty="0"/>
              <a:t>Which cards does she pick? 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67AF99-50BE-4C2F-A388-27A1C8A28E90}"/>
              </a:ext>
            </a:extLst>
          </p:cNvPr>
          <p:cNvSpPr txBox="1"/>
          <p:nvPr/>
        </p:nvSpPr>
        <p:spPr>
          <a:xfrm>
            <a:off x="5540717" y="291758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43AFDA-8519-47D2-919B-B29F1E23507D}"/>
              </a:ext>
            </a:extLst>
          </p:cNvPr>
          <p:cNvSpPr txBox="1"/>
          <p:nvPr/>
        </p:nvSpPr>
        <p:spPr>
          <a:xfrm>
            <a:off x="5532369" y="3362252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A23476-7D1B-45F6-9E13-B712132FE878}"/>
              </a:ext>
            </a:extLst>
          </p:cNvPr>
          <p:cNvSpPr txBox="1"/>
          <p:nvPr/>
        </p:nvSpPr>
        <p:spPr>
          <a:xfrm>
            <a:off x="5081531" y="3386354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614926B-CA9F-4B47-92B0-00D766B2DDA6}"/>
              </a:ext>
            </a:extLst>
          </p:cNvPr>
          <p:cNvCxnSpPr>
            <a:cxnSpLocks/>
          </p:cNvCxnSpPr>
          <p:nvPr/>
        </p:nvCxnSpPr>
        <p:spPr>
          <a:xfrm>
            <a:off x="5094341" y="3876501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BAE06A4-880B-48E3-80E3-B2C980EF6D8C}"/>
              </a:ext>
            </a:extLst>
          </p:cNvPr>
          <p:cNvCxnSpPr>
            <a:cxnSpLocks/>
          </p:cNvCxnSpPr>
          <p:nvPr/>
        </p:nvCxnSpPr>
        <p:spPr>
          <a:xfrm>
            <a:off x="5094341" y="431935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B3D7BFB-5809-4279-94D8-B72911F34883}"/>
              </a:ext>
            </a:extLst>
          </p:cNvPr>
          <p:cNvSpPr txBox="1"/>
          <p:nvPr/>
        </p:nvSpPr>
        <p:spPr>
          <a:xfrm>
            <a:off x="5970398" y="380907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2A7849-EA65-49E5-8D6C-CC793DCEBC81}"/>
              </a:ext>
            </a:extLst>
          </p:cNvPr>
          <p:cNvSpPr txBox="1"/>
          <p:nvPr/>
        </p:nvSpPr>
        <p:spPr>
          <a:xfrm>
            <a:off x="5530512" y="380612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137562-EF97-46B3-A742-A9B5893E67DC}"/>
              </a:ext>
            </a:extLst>
          </p:cNvPr>
          <p:cNvSpPr txBox="1"/>
          <p:nvPr/>
        </p:nvSpPr>
        <p:spPr>
          <a:xfrm>
            <a:off x="846463" y="3753939"/>
            <a:ext cx="8711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BDC514-AC62-40DB-85F2-77DFF93D5BA5}"/>
              </a:ext>
            </a:extLst>
          </p:cNvPr>
          <p:cNvSpPr txBox="1"/>
          <p:nvPr/>
        </p:nvSpPr>
        <p:spPr>
          <a:xfrm>
            <a:off x="3116399" y="3753939"/>
            <a:ext cx="8711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45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F25A5DA-20D7-4127-BC65-7FA34363E4D8}"/>
              </a:ext>
            </a:extLst>
          </p:cNvPr>
          <p:cNvGrpSpPr/>
          <p:nvPr/>
        </p:nvGrpSpPr>
        <p:grpSpPr>
          <a:xfrm>
            <a:off x="3922037" y="5380943"/>
            <a:ext cx="444352" cy="493157"/>
            <a:chOff x="6056387" y="926810"/>
            <a:chExt cx="444352" cy="49315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63A1A4-76AC-41C8-BF11-249B579889DE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6129CF1-48FC-4D24-8ABC-9E9269A3C015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32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4166692-C0AD-40C7-BD4A-F52CF6C80A56}"/>
              </a:ext>
            </a:extLst>
          </p:cNvPr>
          <p:cNvGrpSpPr/>
          <p:nvPr/>
        </p:nvGrpSpPr>
        <p:grpSpPr>
          <a:xfrm>
            <a:off x="4801697" y="5380896"/>
            <a:ext cx="444352" cy="494964"/>
            <a:chOff x="6945845" y="926763"/>
            <a:chExt cx="444352" cy="494964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5FD374E-10B3-4FD7-B643-44592A87ED2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7C1A77B-39FA-4D50-B50F-B4519DAEFF26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E2CE02A-9804-440A-AFEB-3C94831DEE44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45</a:t>
                </a: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AA8B17D3-2F07-422A-A0B1-ABCC028E65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3" name="Group 91">
            <a:extLst>
              <a:ext uri="{FF2B5EF4-FFF2-40B4-BE49-F238E27FC236}">
                <a16:creationId xmlns:a16="http://schemas.microsoft.com/office/drawing/2014/main" id="{599EB0EB-D4DB-4D16-B735-8B7186F67111}"/>
              </a:ext>
            </a:extLst>
          </p:cNvPr>
          <p:cNvGrpSpPr/>
          <p:nvPr/>
        </p:nvGrpSpPr>
        <p:grpSpPr>
          <a:xfrm>
            <a:off x="4128838" y="4885024"/>
            <a:ext cx="893612" cy="479154"/>
            <a:chOff x="7395283" y="5821043"/>
            <a:chExt cx="205894" cy="512761"/>
          </a:xfrm>
        </p:grpSpPr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DBBDBDDB-5234-4BCC-B6DA-C48A9A5750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5F086F2-80C2-4D85-B7BC-7279B6AC69DE}"/>
                </a:ext>
              </a:extLst>
            </p:cNvPr>
            <p:cNvSpPr/>
            <p:nvPr/>
          </p:nvSpPr>
          <p:spPr>
            <a:xfrm>
              <a:off x="7435291" y="5821043"/>
              <a:ext cx="128916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+13</a:t>
              </a:r>
            </a:p>
          </p:txBody>
        </p:sp>
      </p:grpSp>
      <p:grpSp>
        <p:nvGrpSpPr>
          <p:cNvPr id="36" name="Group 91">
            <a:extLst>
              <a:ext uri="{FF2B5EF4-FFF2-40B4-BE49-F238E27FC236}">
                <a16:creationId xmlns:a16="http://schemas.microsoft.com/office/drawing/2014/main" id="{501AEAD6-B826-41C5-B686-D3ED6C5E81FD}"/>
              </a:ext>
            </a:extLst>
          </p:cNvPr>
          <p:cNvGrpSpPr/>
          <p:nvPr/>
        </p:nvGrpSpPr>
        <p:grpSpPr>
          <a:xfrm>
            <a:off x="5025350" y="4880593"/>
            <a:ext cx="889897" cy="479154"/>
            <a:chOff x="7395283" y="5821043"/>
            <a:chExt cx="205894" cy="512761"/>
          </a:xfrm>
        </p:grpSpPr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083BE499-5C9B-4C05-8783-34A85EDE6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757FBD0-AA87-43CA-8630-878ADF0ECA2C}"/>
                </a:ext>
              </a:extLst>
            </p:cNvPr>
            <p:cNvSpPr/>
            <p:nvPr/>
          </p:nvSpPr>
          <p:spPr>
            <a:xfrm>
              <a:off x="7433355" y="5821043"/>
              <a:ext cx="130836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707425F-3E30-478F-8380-E0F9DCF1C881}"/>
              </a:ext>
            </a:extLst>
          </p:cNvPr>
          <p:cNvGrpSpPr/>
          <p:nvPr/>
        </p:nvGrpSpPr>
        <p:grpSpPr>
          <a:xfrm>
            <a:off x="5692796" y="5378514"/>
            <a:ext cx="444352" cy="494964"/>
            <a:chOff x="6945845" y="926763"/>
            <a:chExt cx="444352" cy="494964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8AF9CE4-3033-4631-8C87-588E5E1E5E1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73C16DA8-EB15-48BB-9AE5-26E5D2399918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AE1ACCC-BAE7-41DA-AC60-00C6C2FADA03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55</a:t>
                </a:r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53CD33DF-DD36-4685-85ED-D37C98550E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CB851FD-2559-4DAC-9663-D3578147A966}"/>
              </a:ext>
            </a:extLst>
          </p:cNvPr>
          <p:cNvCxnSpPr>
            <a:cxnSpLocks/>
          </p:cNvCxnSpPr>
          <p:nvPr/>
        </p:nvCxnSpPr>
        <p:spPr>
          <a:xfrm flipV="1">
            <a:off x="3688622" y="5397388"/>
            <a:ext cx="4014996" cy="316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045ACAA-41B2-4916-82AD-E09531D1ADA2}"/>
              </a:ext>
            </a:extLst>
          </p:cNvPr>
          <p:cNvGrpSpPr/>
          <p:nvPr/>
        </p:nvGrpSpPr>
        <p:grpSpPr>
          <a:xfrm>
            <a:off x="6588993" y="5378514"/>
            <a:ext cx="444352" cy="494964"/>
            <a:chOff x="6945845" y="926763"/>
            <a:chExt cx="444352" cy="494964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B24E7CB-A005-4478-9352-FDCEDE9A44A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4A5E2CFD-A6B5-4CD8-9247-AA8D60E1BCD8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D1DF1106-6AA0-452C-AD3A-152D6EBEDED2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67</a:t>
                </a:r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2F2B7DDC-0E96-4963-91BC-2F77E56E5D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91">
            <a:extLst>
              <a:ext uri="{FF2B5EF4-FFF2-40B4-BE49-F238E27FC236}">
                <a16:creationId xmlns:a16="http://schemas.microsoft.com/office/drawing/2014/main" id="{1C91C0A8-2A18-4FBD-B879-6679AB9C1C4D}"/>
              </a:ext>
            </a:extLst>
          </p:cNvPr>
          <p:cNvGrpSpPr/>
          <p:nvPr/>
        </p:nvGrpSpPr>
        <p:grpSpPr>
          <a:xfrm>
            <a:off x="5916134" y="4882642"/>
            <a:ext cx="893612" cy="479154"/>
            <a:chOff x="7395283" y="5821043"/>
            <a:chExt cx="205894" cy="512761"/>
          </a:xfrm>
        </p:grpSpPr>
        <p:sp>
          <p:nvSpPr>
            <p:cNvPr id="53" name="Freeform 11">
              <a:extLst>
                <a:ext uri="{FF2B5EF4-FFF2-40B4-BE49-F238E27FC236}">
                  <a16:creationId xmlns:a16="http://schemas.microsoft.com/office/drawing/2014/main" id="{E15E48A0-62CD-40F5-9514-F4785FD72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3C78AEF-BC2E-472D-8595-74672F8B4C24}"/>
                </a:ext>
              </a:extLst>
            </p:cNvPr>
            <p:cNvSpPr/>
            <p:nvPr/>
          </p:nvSpPr>
          <p:spPr>
            <a:xfrm>
              <a:off x="7436445" y="5821043"/>
              <a:ext cx="1352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+12</a:t>
              </a:r>
            </a:p>
          </p:txBody>
        </p:sp>
      </p:grpSp>
      <p:sp>
        <p:nvSpPr>
          <p:cNvPr id="64" name="Oval 63">
            <a:extLst>
              <a:ext uri="{FF2B5EF4-FFF2-40B4-BE49-F238E27FC236}">
                <a16:creationId xmlns:a16="http://schemas.microsoft.com/office/drawing/2014/main" id="{9B31BA9C-9B65-47E7-9396-655F0B113FD4}"/>
              </a:ext>
            </a:extLst>
          </p:cNvPr>
          <p:cNvSpPr/>
          <p:nvPr/>
        </p:nvSpPr>
        <p:spPr>
          <a:xfrm>
            <a:off x="4799433" y="5414174"/>
            <a:ext cx="436978" cy="50391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6DF63E45-C2B7-4CC5-86E7-440913A01999}"/>
              </a:ext>
            </a:extLst>
          </p:cNvPr>
          <p:cNvSpPr/>
          <p:nvPr/>
        </p:nvSpPr>
        <p:spPr>
          <a:xfrm>
            <a:off x="6591257" y="5419777"/>
            <a:ext cx="436978" cy="50391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29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5" grpId="0"/>
      <p:bldP spid="16" grpId="0"/>
      <p:bldP spid="17" grpId="0"/>
      <p:bldP spid="18" grpId="0"/>
      <p:bldP spid="64" grpId="0" animBg="1"/>
      <p:bldP spid="65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EC37719-0FA2-48AB-AB1D-3C62C1E0FD6A}"/>
              </a:ext>
            </a:extLst>
          </p:cNvPr>
          <p:cNvSpPr/>
          <p:nvPr/>
        </p:nvSpPr>
        <p:spPr>
          <a:xfrm>
            <a:off x="56123" y="5000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Here are five number discs.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F41934-3DF2-48B7-88FE-787F93D9F7B2}"/>
              </a:ext>
            </a:extLst>
          </p:cNvPr>
          <p:cNvSpPr/>
          <p:nvPr/>
        </p:nvSpPr>
        <p:spPr>
          <a:xfrm>
            <a:off x="56123" y="2433878"/>
            <a:ext cx="660225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Look at the cross pattern. </a:t>
            </a:r>
          </a:p>
          <a:p>
            <a:r>
              <a:rPr lang="en-GB" sz="3200" b="1" dirty="0"/>
              <a:t>Use each disc once so that the total across is the same as the total down. </a:t>
            </a:r>
          </a:p>
          <a:p>
            <a:r>
              <a:rPr lang="en-GB" sz="3200" b="1" dirty="0"/>
              <a:t>One has been done for you.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6CDF79-46F3-4CD1-84BE-ECE31020A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33" y="498143"/>
            <a:ext cx="6756801" cy="10285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1F9FE0-508C-48DB-938A-17E40F759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8376" y="1986208"/>
            <a:ext cx="3760630" cy="372232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417853D-767A-403E-938A-0BBCE9BF2A36}"/>
              </a:ext>
            </a:extLst>
          </p:cNvPr>
          <p:cNvSpPr/>
          <p:nvPr/>
        </p:nvSpPr>
        <p:spPr>
          <a:xfrm>
            <a:off x="6928834" y="3531898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90C910-EF6B-41A1-828F-85F60E9C3BB1}"/>
              </a:ext>
            </a:extLst>
          </p:cNvPr>
          <p:cNvSpPr/>
          <p:nvPr/>
        </p:nvSpPr>
        <p:spPr>
          <a:xfrm>
            <a:off x="8295442" y="3531898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A67513-BFBF-41AF-AADE-2EFEBAAB147C}"/>
              </a:ext>
            </a:extLst>
          </p:cNvPr>
          <p:cNvSpPr/>
          <p:nvPr/>
        </p:nvSpPr>
        <p:spPr>
          <a:xfrm>
            <a:off x="9659626" y="3526820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FE4104-BDB9-40B5-9CCA-1CAE6F4F2AC6}"/>
              </a:ext>
            </a:extLst>
          </p:cNvPr>
          <p:cNvSpPr/>
          <p:nvPr/>
        </p:nvSpPr>
        <p:spPr>
          <a:xfrm>
            <a:off x="8295442" y="4887456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60087B-3156-44C6-8891-0049D1E3A967}"/>
              </a:ext>
            </a:extLst>
          </p:cNvPr>
          <p:cNvSpPr/>
          <p:nvPr/>
        </p:nvSpPr>
        <p:spPr>
          <a:xfrm>
            <a:off x="10602291" y="3526820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3A3E3-AA33-441E-BC43-3B97F50E9208}"/>
              </a:ext>
            </a:extLst>
          </p:cNvPr>
          <p:cNvSpPr/>
          <p:nvPr/>
        </p:nvSpPr>
        <p:spPr>
          <a:xfrm>
            <a:off x="8083400" y="5842136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08E2C6-C477-45B8-8908-D6FE85B9B675}"/>
              </a:ext>
            </a:extLst>
          </p:cNvPr>
          <p:cNvSpPr/>
          <p:nvPr/>
        </p:nvSpPr>
        <p:spPr>
          <a:xfrm>
            <a:off x="8083400" y="5842136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87A8B6-19FF-4B52-9140-4F01BAE9A5BA}"/>
              </a:ext>
            </a:extLst>
          </p:cNvPr>
          <p:cNvSpPr/>
          <p:nvPr/>
        </p:nvSpPr>
        <p:spPr>
          <a:xfrm>
            <a:off x="10608829" y="3526820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FCF040-0A3C-4B67-807A-2570847839E2}"/>
              </a:ext>
            </a:extLst>
          </p:cNvPr>
          <p:cNvSpPr/>
          <p:nvPr/>
        </p:nvSpPr>
        <p:spPr>
          <a:xfrm>
            <a:off x="8083400" y="5852545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154967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7 L 0.11211 3.7037E-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73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-0.11211 -4.81481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55" y="-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-0.11133 0.20046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3" y="10023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0.11185 -0.19838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1" y="-10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6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this diagram so that the three numbers in each line add up to 150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689FAA-FA8A-4A41-9BE5-7BF80C3D7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723" y="652462"/>
            <a:ext cx="5495925" cy="55530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C2A910A-5844-4089-8F2E-79A51AAF482E}"/>
              </a:ext>
            </a:extLst>
          </p:cNvPr>
          <p:cNvSpPr/>
          <p:nvPr/>
        </p:nvSpPr>
        <p:spPr>
          <a:xfrm>
            <a:off x="5117431" y="2381337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E3B3E2-10B9-4E67-A7EF-3DCDAB5E6244}"/>
              </a:ext>
            </a:extLst>
          </p:cNvPr>
          <p:cNvSpPr/>
          <p:nvPr/>
        </p:nvSpPr>
        <p:spPr>
          <a:xfrm>
            <a:off x="5089333" y="3834647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70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143358-BCA0-4068-AC6D-87DDD782F4DE}"/>
              </a:ext>
            </a:extLst>
          </p:cNvPr>
          <p:cNvSpPr/>
          <p:nvPr/>
        </p:nvSpPr>
        <p:spPr>
          <a:xfrm>
            <a:off x="3628074" y="3834646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6C5611-FA70-42FD-814D-AEC3624A530C}"/>
              </a:ext>
            </a:extLst>
          </p:cNvPr>
          <p:cNvSpPr/>
          <p:nvPr/>
        </p:nvSpPr>
        <p:spPr>
          <a:xfrm>
            <a:off x="6313039" y="2381337"/>
            <a:ext cx="367279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9 + 4 + 2 = 15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201528-1307-4F89-A486-287DC2927259}"/>
              </a:ext>
            </a:extLst>
          </p:cNvPr>
          <p:cNvSpPr/>
          <p:nvPr/>
        </p:nvSpPr>
        <p:spPr>
          <a:xfrm>
            <a:off x="5074449" y="4704621"/>
            <a:ext cx="367279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 + 2 + 7 = 15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9EA4FF-5686-4318-B8CC-64F0784DFAF6}"/>
              </a:ext>
            </a:extLst>
          </p:cNvPr>
          <p:cNvSpPr/>
          <p:nvPr/>
        </p:nvSpPr>
        <p:spPr>
          <a:xfrm>
            <a:off x="2924290" y="6175539"/>
            <a:ext cx="367279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 + 3 + 8 = 15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9290E9-7420-4E60-8B2A-D32CF63F5461}"/>
              </a:ext>
            </a:extLst>
          </p:cNvPr>
          <p:cNvSpPr/>
          <p:nvPr/>
        </p:nvSpPr>
        <p:spPr>
          <a:xfrm>
            <a:off x="7620827" y="3864645"/>
            <a:ext cx="346808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 + 7 + 5 = 15</a:t>
            </a:r>
          </a:p>
        </p:txBody>
      </p:sp>
    </p:spTree>
    <p:extLst>
      <p:ext uri="{BB962C8B-B14F-4D97-AF65-F5344CB8AC3E}">
        <p14:creationId xmlns:p14="http://schemas.microsoft.com/office/powerpoint/2010/main" val="121901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Each side of this square must add up to 80</a:t>
            </a:r>
          </a:p>
          <a:p>
            <a:r>
              <a:rPr lang="en-US" sz="3200" b="1" dirty="0"/>
              <a:t>Write in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E6E590-E686-4A21-8A18-54173956C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73" y="1234964"/>
            <a:ext cx="4483794" cy="34061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CB7EAB-5BA4-4609-A866-D03DC743F67D}"/>
              </a:ext>
            </a:extLst>
          </p:cNvPr>
          <p:cNvSpPr txBox="1"/>
          <p:nvPr/>
        </p:nvSpPr>
        <p:spPr>
          <a:xfrm>
            <a:off x="3796146" y="1524302"/>
            <a:ext cx="7962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F60854-D8C9-4920-8977-B07A1B6CC8A1}"/>
              </a:ext>
            </a:extLst>
          </p:cNvPr>
          <p:cNvSpPr txBox="1"/>
          <p:nvPr/>
        </p:nvSpPr>
        <p:spPr>
          <a:xfrm>
            <a:off x="845128" y="2622565"/>
            <a:ext cx="7962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FEB4A9-41BE-4B30-BC9F-C3AD2F95666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999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is a number triangle with some numbers missing.</a:t>
            </a:r>
          </a:p>
          <a:p>
            <a:r>
              <a:rPr lang="en-US" sz="3200" b="1" dirty="0"/>
              <a:t>The numbers along each edge must add up to 90</a:t>
            </a:r>
          </a:p>
          <a:p>
            <a:r>
              <a:rPr lang="en-US" sz="3200" b="1" dirty="0"/>
              <a:t>Put all the numbers 20, 30, 50 and 60 in the circles to make the totals correct.</a:t>
            </a:r>
          </a:p>
        </p:txBody>
      </p:sp>
      <p:pic>
        <p:nvPicPr>
          <p:cNvPr id="168962" name="Picture 2">
            <a:extLst>
              <a:ext uri="{FF2B5EF4-FFF2-40B4-BE49-F238E27FC236}">
                <a16:creationId xmlns:a16="http://schemas.microsoft.com/office/drawing/2014/main" id="{9337DC40-F40A-4F9C-82A8-B92A7D11A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981" y="1931798"/>
            <a:ext cx="5393999" cy="3374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DC0A2A-BCB0-4EDD-86E8-A3D88DBD8D87}"/>
              </a:ext>
            </a:extLst>
          </p:cNvPr>
          <p:cNvSpPr txBox="1"/>
          <p:nvPr/>
        </p:nvSpPr>
        <p:spPr>
          <a:xfrm>
            <a:off x="2840183" y="4444282"/>
            <a:ext cx="7962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801190-65FA-4E43-9C25-18C415127BC7}"/>
              </a:ext>
            </a:extLst>
          </p:cNvPr>
          <p:cNvSpPr txBox="1"/>
          <p:nvPr/>
        </p:nvSpPr>
        <p:spPr>
          <a:xfrm>
            <a:off x="7204365" y="4444282"/>
            <a:ext cx="7962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016F27-E31D-48B1-8325-F272CBEF5A4C}"/>
              </a:ext>
            </a:extLst>
          </p:cNvPr>
          <p:cNvSpPr txBox="1"/>
          <p:nvPr/>
        </p:nvSpPr>
        <p:spPr>
          <a:xfrm>
            <a:off x="3920837" y="3303574"/>
            <a:ext cx="7962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7AAE3F-38F4-45ED-89A1-E7B9DEF11E45}"/>
              </a:ext>
            </a:extLst>
          </p:cNvPr>
          <p:cNvSpPr txBox="1"/>
          <p:nvPr/>
        </p:nvSpPr>
        <p:spPr>
          <a:xfrm>
            <a:off x="6123710" y="3303574"/>
            <a:ext cx="7962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231FD6-46DD-4454-9ACB-DE2EE0EF977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54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L 0.17994 -0.0002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97" y="-2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-0.18073 1.85185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58" y="9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48148E-6 L 0.35821 -0.0018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04" y="-93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48148E-6 L -0.35794 3.7037E-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9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Put in the missing numbers.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5D0E3F-C1DE-4AFF-A4E4-3B7F3787F784}"/>
              </a:ext>
            </a:extLst>
          </p:cNvPr>
          <p:cNvSpPr/>
          <p:nvPr/>
        </p:nvSpPr>
        <p:spPr>
          <a:xfrm>
            <a:off x="56122" y="2158403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Put in the missing signs.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8DC896-89B1-4DA4-BCB2-880936CB7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84" y="709551"/>
            <a:ext cx="6194502" cy="9797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B662D4-D5D4-4CBD-A4D5-6CF69282A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85" y="2856667"/>
            <a:ext cx="5285870" cy="96394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745D935-CDEB-4E3A-873A-BEF97221A3E4}"/>
              </a:ext>
            </a:extLst>
          </p:cNvPr>
          <p:cNvSpPr/>
          <p:nvPr/>
        </p:nvSpPr>
        <p:spPr>
          <a:xfrm>
            <a:off x="2019209" y="883951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50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B3F851-3F74-4D6C-B69B-5461DD3333BF}"/>
              </a:ext>
            </a:extLst>
          </p:cNvPr>
          <p:cNvSpPr/>
          <p:nvPr/>
        </p:nvSpPr>
        <p:spPr>
          <a:xfrm>
            <a:off x="4084815" y="883951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2C1961-8066-4967-AF1E-490344E7794B}"/>
              </a:ext>
            </a:extLst>
          </p:cNvPr>
          <p:cNvSpPr/>
          <p:nvPr/>
        </p:nvSpPr>
        <p:spPr>
          <a:xfrm>
            <a:off x="5958367" y="883951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FDE8E4-E746-4DFA-B634-A218205527AE}"/>
              </a:ext>
            </a:extLst>
          </p:cNvPr>
          <p:cNvSpPr/>
          <p:nvPr/>
        </p:nvSpPr>
        <p:spPr>
          <a:xfrm>
            <a:off x="1683434" y="2851879"/>
            <a:ext cx="9105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3BCE3F-69BF-4F48-BE7D-C7A878DE096E}"/>
              </a:ext>
            </a:extLst>
          </p:cNvPr>
          <p:cNvSpPr/>
          <p:nvPr/>
        </p:nvSpPr>
        <p:spPr>
          <a:xfrm>
            <a:off x="4071730" y="3038521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D28AFA-E9B1-4B65-8F60-4225B4AB4172}"/>
              </a:ext>
            </a:extLst>
          </p:cNvPr>
          <p:cNvSpPr/>
          <p:nvPr/>
        </p:nvSpPr>
        <p:spPr>
          <a:xfrm>
            <a:off x="1710587" y="3046453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33FF1F-BE81-4DB6-85AE-33F65BBF03E0}"/>
              </a:ext>
            </a:extLst>
          </p:cNvPr>
          <p:cNvSpPr/>
          <p:nvPr/>
        </p:nvSpPr>
        <p:spPr>
          <a:xfrm>
            <a:off x="4084815" y="3038521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BA496F-62E8-4875-A6A9-4B822A1D7E6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49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0" grpId="1"/>
      <p:bldP spid="11" grpId="0"/>
      <p:bldP spid="11" grpId="1"/>
      <p:bldP spid="12" grpId="0"/>
      <p:bldP spid="13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one of these signs in each empty box. </a:t>
            </a:r>
          </a:p>
          <a:p>
            <a:r>
              <a:rPr lang="en-US" sz="3200" b="1" dirty="0"/>
              <a:t>You can use each sign more than once.</a:t>
            </a:r>
          </a:p>
          <a:p>
            <a:r>
              <a:rPr lang="en-US" sz="3200" dirty="0"/>
              <a:t>     +        =        –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B2C4A2-C046-48CB-B898-1778ACA5F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021" y="1756573"/>
            <a:ext cx="5068514" cy="217783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B709AF1-D8F3-4C9D-85D8-A07C2314589A}"/>
              </a:ext>
            </a:extLst>
          </p:cNvPr>
          <p:cNvSpPr/>
          <p:nvPr/>
        </p:nvSpPr>
        <p:spPr>
          <a:xfrm>
            <a:off x="1612113" y="1977308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F20EA8-F7E6-4EB4-A8BD-98C53EEE81FD}"/>
              </a:ext>
            </a:extLst>
          </p:cNvPr>
          <p:cNvSpPr/>
          <p:nvPr/>
        </p:nvSpPr>
        <p:spPr>
          <a:xfrm>
            <a:off x="3930938" y="1977308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831093-1011-4C0B-87AA-41F5C05A608B}"/>
              </a:ext>
            </a:extLst>
          </p:cNvPr>
          <p:cNvSpPr txBox="1"/>
          <p:nvPr/>
        </p:nvSpPr>
        <p:spPr>
          <a:xfrm>
            <a:off x="6542376" y="108581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64BB4-AAA0-4407-A956-B24A15D3CEF4}"/>
              </a:ext>
            </a:extLst>
          </p:cNvPr>
          <p:cNvSpPr txBox="1"/>
          <p:nvPr/>
        </p:nvSpPr>
        <p:spPr>
          <a:xfrm>
            <a:off x="6534028" y="153857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8D7D4C-1E54-47FA-8AF7-C2101110E8B9}"/>
              </a:ext>
            </a:extLst>
          </p:cNvPr>
          <p:cNvSpPr txBox="1"/>
          <p:nvPr/>
        </p:nvSpPr>
        <p:spPr>
          <a:xfrm>
            <a:off x="6083190" y="155458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82489B-EF69-4C71-96BC-9AAFB928C0A5}"/>
              </a:ext>
            </a:extLst>
          </p:cNvPr>
          <p:cNvCxnSpPr>
            <a:cxnSpLocks/>
          </p:cNvCxnSpPr>
          <p:nvPr/>
        </p:nvCxnSpPr>
        <p:spPr>
          <a:xfrm>
            <a:off x="6096000" y="2044736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D7DF3FD-5288-4480-A010-B8F1D7C436BF}"/>
              </a:ext>
            </a:extLst>
          </p:cNvPr>
          <p:cNvCxnSpPr>
            <a:cxnSpLocks/>
          </p:cNvCxnSpPr>
          <p:nvPr/>
        </p:nvCxnSpPr>
        <p:spPr>
          <a:xfrm>
            <a:off x="6096000" y="248759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1F5E3F1-2AB3-4FA2-9581-B0841C89251C}"/>
              </a:ext>
            </a:extLst>
          </p:cNvPr>
          <p:cNvSpPr txBox="1"/>
          <p:nvPr/>
        </p:nvSpPr>
        <p:spPr>
          <a:xfrm>
            <a:off x="6972057" y="197730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8F6273-6054-4A83-8383-3EFE7199531E}"/>
              </a:ext>
            </a:extLst>
          </p:cNvPr>
          <p:cNvSpPr txBox="1"/>
          <p:nvPr/>
        </p:nvSpPr>
        <p:spPr>
          <a:xfrm>
            <a:off x="6532171" y="197436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909894-6146-46F5-9C1C-76AC501E9577}"/>
              </a:ext>
            </a:extLst>
          </p:cNvPr>
          <p:cNvSpPr/>
          <p:nvPr/>
        </p:nvSpPr>
        <p:spPr>
          <a:xfrm>
            <a:off x="1626180" y="3023607"/>
            <a:ext cx="9105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26D1004-25C5-4365-B68B-354F5C90F1A9}"/>
              </a:ext>
            </a:extLst>
          </p:cNvPr>
          <p:cNvSpPr/>
          <p:nvPr/>
        </p:nvSpPr>
        <p:spPr>
          <a:xfrm>
            <a:off x="3930937" y="3162106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CEE022-427D-4DAB-82C0-F60472330D94}"/>
              </a:ext>
            </a:extLst>
          </p:cNvPr>
          <p:cNvSpPr txBox="1"/>
          <p:nvPr/>
        </p:nvSpPr>
        <p:spPr>
          <a:xfrm>
            <a:off x="6542376" y="290447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9989BF-300B-44A2-8146-3DAEB040070F}"/>
              </a:ext>
            </a:extLst>
          </p:cNvPr>
          <p:cNvSpPr txBox="1"/>
          <p:nvPr/>
        </p:nvSpPr>
        <p:spPr>
          <a:xfrm>
            <a:off x="6534028" y="335723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1B721F-2743-48C8-95EB-021968FC0793}"/>
              </a:ext>
            </a:extLst>
          </p:cNvPr>
          <p:cNvSpPr txBox="1"/>
          <p:nvPr/>
        </p:nvSpPr>
        <p:spPr>
          <a:xfrm>
            <a:off x="6175915" y="334510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522964A-DDF5-4C30-963B-E806923ED3ED}"/>
              </a:ext>
            </a:extLst>
          </p:cNvPr>
          <p:cNvCxnSpPr>
            <a:cxnSpLocks/>
          </p:cNvCxnSpPr>
          <p:nvPr/>
        </p:nvCxnSpPr>
        <p:spPr>
          <a:xfrm>
            <a:off x="6096000" y="3863392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6D8393D-565B-4983-A118-E927401C2AE6}"/>
              </a:ext>
            </a:extLst>
          </p:cNvPr>
          <p:cNvCxnSpPr>
            <a:cxnSpLocks/>
          </p:cNvCxnSpPr>
          <p:nvPr/>
        </p:nvCxnSpPr>
        <p:spPr>
          <a:xfrm>
            <a:off x="6096000" y="4306249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F02A630-06E3-4F31-BD8A-F092535C1B5D}"/>
              </a:ext>
            </a:extLst>
          </p:cNvPr>
          <p:cNvSpPr txBox="1"/>
          <p:nvPr/>
        </p:nvSpPr>
        <p:spPr>
          <a:xfrm>
            <a:off x="6972057" y="379596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15D3BC-A53D-46B1-9BEF-931FC0D8FD74}"/>
              </a:ext>
            </a:extLst>
          </p:cNvPr>
          <p:cNvSpPr txBox="1"/>
          <p:nvPr/>
        </p:nvSpPr>
        <p:spPr>
          <a:xfrm>
            <a:off x="6532171" y="379301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71A6215-354D-4D6D-9E00-B24C06B5F090}"/>
              </a:ext>
            </a:extLst>
          </p:cNvPr>
          <p:cNvCxnSpPr>
            <a:cxnSpLocks/>
          </p:cNvCxnSpPr>
          <p:nvPr/>
        </p:nvCxnSpPr>
        <p:spPr>
          <a:xfrm flipV="1">
            <a:off x="6544472" y="300164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E4329E6-5660-42E6-97F1-17D545804A53}"/>
              </a:ext>
            </a:extLst>
          </p:cNvPr>
          <p:cNvSpPr txBox="1"/>
          <p:nvPr/>
        </p:nvSpPr>
        <p:spPr>
          <a:xfrm>
            <a:off x="6574547" y="270421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F1D398C-CDF9-4CBC-9CF9-A9A29960DF53}"/>
              </a:ext>
            </a:extLst>
          </p:cNvPr>
          <p:cNvSpPr txBox="1"/>
          <p:nvPr/>
        </p:nvSpPr>
        <p:spPr>
          <a:xfrm>
            <a:off x="6865782" y="2950215"/>
            <a:ext cx="340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6BB5F46-3D68-4D63-B875-454EFB8E34E3}"/>
              </a:ext>
            </a:extLst>
          </p:cNvPr>
          <p:cNvSpPr/>
          <p:nvPr/>
        </p:nvSpPr>
        <p:spPr>
          <a:xfrm>
            <a:off x="1620581" y="3150270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19C7AD8-319D-4BC6-83EB-81ED3E28BAB8}"/>
              </a:ext>
            </a:extLst>
          </p:cNvPr>
          <p:cNvSpPr/>
          <p:nvPr/>
        </p:nvSpPr>
        <p:spPr>
          <a:xfrm>
            <a:off x="3925047" y="3155838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0228535-EBB7-43D4-988A-AA808DB50E13}"/>
              </a:ext>
            </a:extLst>
          </p:cNvPr>
          <p:cNvSpPr txBox="1"/>
          <p:nvPr/>
        </p:nvSpPr>
        <p:spPr>
          <a:xfrm>
            <a:off x="8571017" y="290152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808FAFA-66C8-4132-B66D-46F2BE6FFD3C}"/>
              </a:ext>
            </a:extLst>
          </p:cNvPr>
          <p:cNvSpPr txBox="1"/>
          <p:nvPr/>
        </p:nvSpPr>
        <p:spPr>
          <a:xfrm>
            <a:off x="8562669" y="335428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375B349-0934-415B-9E45-70C58C62081D}"/>
              </a:ext>
            </a:extLst>
          </p:cNvPr>
          <p:cNvSpPr txBox="1"/>
          <p:nvPr/>
        </p:nvSpPr>
        <p:spPr>
          <a:xfrm>
            <a:off x="8111831" y="337029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642C09D-E6E9-4333-BD4E-00A518AC79ED}"/>
              </a:ext>
            </a:extLst>
          </p:cNvPr>
          <p:cNvCxnSpPr>
            <a:cxnSpLocks/>
          </p:cNvCxnSpPr>
          <p:nvPr/>
        </p:nvCxnSpPr>
        <p:spPr>
          <a:xfrm>
            <a:off x="8124641" y="3860446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642697C-F924-4531-A23F-2E5F21803015}"/>
              </a:ext>
            </a:extLst>
          </p:cNvPr>
          <p:cNvCxnSpPr>
            <a:cxnSpLocks/>
          </p:cNvCxnSpPr>
          <p:nvPr/>
        </p:nvCxnSpPr>
        <p:spPr>
          <a:xfrm>
            <a:off x="8124641" y="430330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13DD9C1-E402-4CC9-B5E1-A7E6A3CFA237}"/>
              </a:ext>
            </a:extLst>
          </p:cNvPr>
          <p:cNvSpPr txBox="1"/>
          <p:nvPr/>
        </p:nvSpPr>
        <p:spPr>
          <a:xfrm>
            <a:off x="9000698" y="379301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0C32D08-E00E-46B8-9BB0-24661C1847B9}"/>
              </a:ext>
            </a:extLst>
          </p:cNvPr>
          <p:cNvSpPr txBox="1"/>
          <p:nvPr/>
        </p:nvSpPr>
        <p:spPr>
          <a:xfrm>
            <a:off x="8560812" y="379007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D395ED8-6324-4607-AF85-C855E8C004E5}"/>
              </a:ext>
            </a:extLst>
          </p:cNvPr>
          <p:cNvSpPr txBox="1"/>
          <p:nvPr/>
        </p:nvSpPr>
        <p:spPr>
          <a:xfrm>
            <a:off x="8656609" y="2690922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7D9A00-027F-4F76-A8C0-FCA36D6F1A0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20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2" grpId="0"/>
      <p:bldP spid="13" grpId="0"/>
      <p:bldP spid="15" grpId="0"/>
      <p:bldP spid="15" grpId="1"/>
      <p:bldP spid="16" grpId="0"/>
      <p:bldP spid="16" grpId="1"/>
      <p:bldP spid="17" grpId="0"/>
      <p:bldP spid="18" grpId="0"/>
      <p:bldP spid="19" grpId="0"/>
      <p:bldP spid="22" grpId="0"/>
      <p:bldP spid="23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4" grpId="0"/>
      <p:bldP spid="35" grpId="0"/>
      <p:bldP spid="36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these signs:     –   +   =</a:t>
            </a:r>
          </a:p>
          <a:p>
            <a:r>
              <a:rPr lang="en-US" sz="3200" b="1" dirty="0"/>
              <a:t>You can use each sign more than once.</a:t>
            </a:r>
          </a:p>
          <a:p>
            <a:r>
              <a:rPr lang="en-US" sz="3200" b="1" dirty="0"/>
              <a:t>Write signs in the boxes to make these correct.</a:t>
            </a:r>
          </a:p>
        </p:txBody>
      </p:sp>
      <p:pic>
        <p:nvPicPr>
          <p:cNvPr id="112642" name="Picture 2">
            <a:extLst>
              <a:ext uri="{FF2B5EF4-FFF2-40B4-BE49-F238E27FC236}">
                <a16:creationId xmlns:a16="http://schemas.microsoft.com/office/drawing/2014/main" id="{9FD74456-5E97-4540-BA74-412BBB1C7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93" y="1815690"/>
            <a:ext cx="3783693" cy="1613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7DA048C-D300-47E6-815F-75B20D290FD8}"/>
              </a:ext>
            </a:extLst>
          </p:cNvPr>
          <p:cNvSpPr/>
          <p:nvPr/>
        </p:nvSpPr>
        <p:spPr>
          <a:xfrm>
            <a:off x="1515344" y="1746415"/>
            <a:ext cx="9105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30796D-60EB-4E35-9DDD-3E5DA92D3EEE}"/>
              </a:ext>
            </a:extLst>
          </p:cNvPr>
          <p:cNvSpPr/>
          <p:nvPr/>
        </p:nvSpPr>
        <p:spPr>
          <a:xfrm>
            <a:off x="3318579" y="1857204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D038AF-FEA9-4499-8A80-32702DFD3090}"/>
              </a:ext>
            </a:extLst>
          </p:cNvPr>
          <p:cNvSpPr/>
          <p:nvPr/>
        </p:nvSpPr>
        <p:spPr>
          <a:xfrm>
            <a:off x="1515344" y="1884914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314CBA-E2BB-4E95-B75C-3E28CC17900B}"/>
              </a:ext>
            </a:extLst>
          </p:cNvPr>
          <p:cNvSpPr/>
          <p:nvPr/>
        </p:nvSpPr>
        <p:spPr>
          <a:xfrm>
            <a:off x="3318579" y="1857204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4AE8C5-6316-454C-9DB2-0E9A7F121736}"/>
              </a:ext>
            </a:extLst>
          </p:cNvPr>
          <p:cNvSpPr/>
          <p:nvPr/>
        </p:nvSpPr>
        <p:spPr>
          <a:xfrm>
            <a:off x="1515344" y="2655953"/>
            <a:ext cx="9105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AAC50F-677F-4FE9-A774-06D8CBA68BFE}"/>
              </a:ext>
            </a:extLst>
          </p:cNvPr>
          <p:cNvSpPr/>
          <p:nvPr/>
        </p:nvSpPr>
        <p:spPr>
          <a:xfrm>
            <a:off x="3318579" y="2766742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09899B-EFC5-4E52-B8BE-40F758236DBC}"/>
              </a:ext>
            </a:extLst>
          </p:cNvPr>
          <p:cNvSpPr/>
          <p:nvPr/>
        </p:nvSpPr>
        <p:spPr>
          <a:xfrm>
            <a:off x="1515344" y="2794452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A1D9CA-0C12-413D-8BC8-E6C553586D11}"/>
              </a:ext>
            </a:extLst>
          </p:cNvPr>
          <p:cNvSpPr/>
          <p:nvPr/>
        </p:nvSpPr>
        <p:spPr>
          <a:xfrm>
            <a:off x="3318579" y="2766742"/>
            <a:ext cx="91058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F9DA8F-9FB0-4862-BD3C-9C77A515C8CC}"/>
              </a:ext>
            </a:extLst>
          </p:cNvPr>
          <p:cNvSpPr/>
          <p:nvPr/>
        </p:nvSpPr>
        <p:spPr>
          <a:xfrm>
            <a:off x="3318579" y="2655952"/>
            <a:ext cx="9105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–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54E4AC-5590-4450-8F7D-593375090B9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154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9" grpId="0"/>
      <p:bldP spid="10" grpId="0"/>
      <p:bldP spid="10" grpId="1"/>
      <p:bldP spid="11" grpId="0"/>
      <p:bldP spid="11" grpId="1"/>
      <p:bldP spid="12" grpId="0"/>
      <p:bldP spid="13" grpId="0"/>
      <p:bldP spid="13" grpId="1"/>
      <p:bldP spid="14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21875E5-371A-491F-80D3-01A40F1AF202}"/>
              </a:ext>
            </a:extLst>
          </p:cNvPr>
          <p:cNvSpPr/>
          <p:nvPr/>
        </p:nvSpPr>
        <p:spPr>
          <a:xfrm>
            <a:off x="56123" y="50000"/>
            <a:ext cx="97833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In these calculations, each missing sign is a + or a –</a:t>
            </a:r>
          </a:p>
          <a:p>
            <a:r>
              <a:rPr lang="en-GB" sz="3200" b="1" dirty="0"/>
              <a:t>Write the missing signs in the circles.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A8221A-62CD-4452-9792-34ACBA13A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748" y="1488283"/>
            <a:ext cx="7123809" cy="11904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EBAC92-BE3C-4DD7-BFCF-5B0B6588D8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748" y="3039824"/>
            <a:ext cx="7123809" cy="11904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19DBB7-3378-40E0-B7F6-E7F9E75F0FFE}"/>
              </a:ext>
            </a:extLst>
          </p:cNvPr>
          <p:cNvSpPr txBox="1"/>
          <p:nvPr/>
        </p:nvSpPr>
        <p:spPr>
          <a:xfrm>
            <a:off x="1408486" y="1651980"/>
            <a:ext cx="969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52F4B2-FE15-4E31-A97E-A5974B509E75}"/>
              </a:ext>
            </a:extLst>
          </p:cNvPr>
          <p:cNvSpPr txBox="1"/>
          <p:nvPr/>
        </p:nvSpPr>
        <p:spPr>
          <a:xfrm>
            <a:off x="3283880" y="1748232"/>
            <a:ext cx="969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02EF2D-6299-49EB-898F-7442DBD279F4}"/>
              </a:ext>
            </a:extLst>
          </p:cNvPr>
          <p:cNvSpPr txBox="1"/>
          <p:nvPr/>
        </p:nvSpPr>
        <p:spPr>
          <a:xfrm>
            <a:off x="5159274" y="1651707"/>
            <a:ext cx="969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704A05-436E-4C8D-823F-91B15836A6CB}"/>
              </a:ext>
            </a:extLst>
          </p:cNvPr>
          <p:cNvSpPr txBox="1"/>
          <p:nvPr/>
        </p:nvSpPr>
        <p:spPr>
          <a:xfrm>
            <a:off x="1424528" y="3329469"/>
            <a:ext cx="969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818FDA-E0F0-4751-87EB-A88D4633558D}"/>
              </a:ext>
            </a:extLst>
          </p:cNvPr>
          <p:cNvSpPr txBox="1"/>
          <p:nvPr/>
        </p:nvSpPr>
        <p:spPr>
          <a:xfrm>
            <a:off x="3299922" y="3232944"/>
            <a:ext cx="969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588F73-5134-4318-9E90-F62C81B52CE0}"/>
              </a:ext>
            </a:extLst>
          </p:cNvPr>
          <p:cNvSpPr txBox="1"/>
          <p:nvPr/>
        </p:nvSpPr>
        <p:spPr>
          <a:xfrm>
            <a:off x="5143232" y="3235829"/>
            <a:ext cx="969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 </a:t>
            </a:r>
          </a:p>
        </p:txBody>
      </p:sp>
    </p:spTree>
    <p:extLst>
      <p:ext uri="{BB962C8B-B14F-4D97-AF65-F5344CB8AC3E}">
        <p14:creationId xmlns:p14="http://schemas.microsoft.com/office/powerpoint/2010/main" val="240701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72208-FF1A-49AA-A642-505A9B239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the number closest to or furthest from a three-digit number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6BA29-522B-46A1-ABF9-8F54F9DDF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95759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Circle the number closest to 100</a:t>
            </a:r>
          </a:p>
          <a:p>
            <a:endParaRPr lang="en-GB" sz="3200" b="1" dirty="0"/>
          </a:p>
          <a:p>
            <a:r>
              <a:rPr lang="en-GB" sz="4000" dirty="0"/>
              <a:t>      70           120           85             111           909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807A41B-2E4C-474C-8195-03C1DF12E8C4}"/>
              </a:ext>
            </a:extLst>
          </p:cNvPr>
          <p:cNvCxnSpPr>
            <a:cxnSpLocks/>
          </p:cNvCxnSpPr>
          <p:nvPr/>
        </p:nvCxnSpPr>
        <p:spPr>
          <a:xfrm flipV="1">
            <a:off x="1079292" y="1678060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F2CE1DE4-4653-4D42-BDFF-9342201CB196}"/>
              </a:ext>
            </a:extLst>
          </p:cNvPr>
          <p:cNvSpPr/>
          <p:nvPr/>
        </p:nvSpPr>
        <p:spPr>
          <a:xfrm>
            <a:off x="299803" y="2613826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less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5CEC5D2-908C-4574-92B3-E115786F8291}"/>
              </a:ext>
            </a:extLst>
          </p:cNvPr>
          <p:cNvCxnSpPr>
            <a:cxnSpLocks/>
          </p:cNvCxnSpPr>
          <p:nvPr/>
        </p:nvCxnSpPr>
        <p:spPr>
          <a:xfrm flipV="1">
            <a:off x="3033103" y="170094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A90EB3DB-B3B9-41CB-AEBE-AC009EA1813B}"/>
              </a:ext>
            </a:extLst>
          </p:cNvPr>
          <p:cNvSpPr/>
          <p:nvPr/>
        </p:nvSpPr>
        <p:spPr>
          <a:xfrm>
            <a:off x="2251926" y="2636708"/>
            <a:ext cx="17105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ACDBF00-8E9B-426C-A0B2-63C7CD3DC904}"/>
              </a:ext>
            </a:extLst>
          </p:cNvPr>
          <p:cNvCxnSpPr>
            <a:cxnSpLocks/>
          </p:cNvCxnSpPr>
          <p:nvPr/>
        </p:nvCxnSpPr>
        <p:spPr>
          <a:xfrm flipV="1">
            <a:off x="4901302" y="170094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D3929449-37CD-4415-B6BA-D5E31BA7056C}"/>
              </a:ext>
            </a:extLst>
          </p:cNvPr>
          <p:cNvSpPr/>
          <p:nvPr/>
        </p:nvSpPr>
        <p:spPr>
          <a:xfrm>
            <a:off x="4204049" y="2636708"/>
            <a:ext cx="1626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 less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7CE33D3-B546-4FC7-BB6F-F765B1E40298}"/>
              </a:ext>
            </a:extLst>
          </p:cNvPr>
          <p:cNvCxnSpPr>
            <a:cxnSpLocks/>
          </p:cNvCxnSpPr>
          <p:nvPr/>
        </p:nvCxnSpPr>
        <p:spPr>
          <a:xfrm flipV="1">
            <a:off x="7002067" y="172382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BD8A3032-FBF7-46B7-96ED-12667CC74B46}"/>
              </a:ext>
            </a:extLst>
          </p:cNvPr>
          <p:cNvSpPr/>
          <p:nvPr/>
        </p:nvSpPr>
        <p:spPr>
          <a:xfrm>
            <a:off x="6222578" y="262961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12BE591-427D-459B-93EF-AB0B7D3DF081}"/>
              </a:ext>
            </a:extLst>
          </p:cNvPr>
          <p:cNvCxnSpPr>
            <a:cxnSpLocks/>
          </p:cNvCxnSpPr>
          <p:nvPr/>
        </p:nvCxnSpPr>
        <p:spPr>
          <a:xfrm flipV="1">
            <a:off x="8955876" y="172382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F0CF014-DE0C-4F26-A28F-99A87869D53A}"/>
              </a:ext>
            </a:extLst>
          </p:cNvPr>
          <p:cNvSpPr/>
          <p:nvPr/>
        </p:nvSpPr>
        <p:spPr>
          <a:xfrm>
            <a:off x="8176387" y="262961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not close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F75E12-1CD3-486E-979E-F10032454060}"/>
              </a:ext>
            </a:extLst>
          </p:cNvPr>
          <p:cNvSpPr/>
          <p:nvPr/>
        </p:nvSpPr>
        <p:spPr>
          <a:xfrm>
            <a:off x="6369585" y="1005700"/>
            <a:ext cx="1326614" cy="7181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744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4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DBBBF5-96B7-48FB-BE9C-247354F5D372}"/>
              </a:ext>
            </a:extLst>
          </p:cNvPr>
          <p:cNvSpPr/>
          <p:nvPr/>
        </p:nvSpPr>
        <p:spPr>
          <a:xfrm>
            <a:off x="56122" y="50000"/>
            <a:ext cx="110565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Circle the number that is closest to 300 </a:t>
            </a:r>
          </a:p>
          <a:p>
            <a:endParaRPr lang="en-GB" sz="3200" b="1" dirty="0"/>
          </a:p>
          <a:p>
            <a:r>
              <a:rPr lang="en-GB" sz="3200" b="1" dirty="0"/>
              <a:t>       </a:t>
            </a:r>
            <a:r>
              <a:rPr lang="en-GB" sz="3200" dirty="0"/>
              <a:t>338             3030            288                313               130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20D4A55-5CF6-4AD5-AF7D-D29F5CC29FF3}"/>
              </a:ext>
            </a:extLst>
          </p:cNvPr>
          <p:cNvCxnSpPr>
            <a:cxnSpLocks/>
          </p:cNvCxnSpPr>
          <p:nvPr/>
        </p:nvCxnSpPr>
        <p:spPr>
          <a:xfrm flipV="1">
            <a:off x="1079292" y="161571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49233239-7149-4F1C-BE1A-093280D6ABAC}"/>
              </a:ext>
            </a:extLst>
          </p:cNvPr>
          <p:cNvSpPr/>
          <p:nvPr/>
        </p:nvSpPr>
        <p:spPr>
          <a:xfrm>
            <a:off x="299803" y="255148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38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0D9344B-A1C3-44AE-8881-7F64DDA6AABC}"/>
              </a:ext>
            </a:extLst>
          </p:cNvPr>
          <p:cNvCxnSpPr>
            <a:cxnSpLocks/>
          </p:cNvCxnSpPr>
          <p:nvPr/>
        </p:nvCxnSpPr>
        <p:spPr>
          <a:xfrm flipV="1">
            <a:off x="3033103" y="1638596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603B1DF-E7CC-4265-BAC1-F834AC775FE1}"/>
              </a:ext>
            </a:extLst>
          </p:cNvPr>
          <p:cNvSpPr/>
          <p:nvPr/>
        </p:nvSpPr>
        <p:spPr>
          <a:xfrm>
            <a:off x="2251926" y="2574362"/>
            <a:ext cx="17105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not close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8D0CF2E-4F66-498D-AFF5-7179AF984B8C}"/>
              </a:ext>
            </a:extLst>
          </p:cNvPr>
          <p:cNvCxnSpPr>
            <a:cxnSpLocks/>
          </p:cNvCxnSpPr>
          <p:nvPr/>
        </p:nvCxnSpPr>
        <p:spPr>
          <a:xfrm flipV="1">
            <a:off x="4901302" y="1638596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DDFDE1E-2BC1-449B-9223-B784DAAE55E1}"/>
              </a:ext>
            </a:extLst>
          </p:cNvPr>
          <p:cNvSpPr/>
          <p:nvPr/>
        </p:nvSpPr>
        <p:spPr>
          <a:xfrm>
            <a:off x="4204049" y="2574362"/>
            <a:ext cx="1626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less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8E68906-176A-4B44-A8B5-C1D248F161D4}"/>
              </a:ext>
            </a:extLst>
          </p:cNvPr>
          <p:cNvCxnSpPr>
            <a:cxnSpLocks/>
          </p:cNvCxnSpPr>
          <p:nvPr/>
        </p:nvCxnSpPr>
        <p:spPr>
          <a:xfrm flipV="1">
            <a:off x="7002067" y="1661478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B910B409-DFA3-4F9B-BA9C-2F07F361A7F6}"/>
              </a:ext>
            </a:extLst>
          </p:cNvPr>
          <p:cNvSpPr/>
          <p:nvPr/>
        </p:nvSpPr>
        <p:spPr>
          <a:xfrm>
            <a:off x="6222578" y="2567264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16C672C-063D-4E06-8367-C2397645C6A8}"/>
              </a:ext>
            </a:extLst>
          </p:cNvPr>
          <p:cNvCxnSpPr>
            <a:cxnSpLocks/>
          </p:cNvCxnSpPr>
          <p:nvPr/>
        </p:nvCxnSpPr>
        <p:spPr>
          <a:xfrm flipV="1">
            <a:off x="8955876" y="1661478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989A40A0-8781-402B-B1A1-BFA127A30429}"/>
              </a:ext>
            </a:extLst>
          </p:cNvPr>
          <p:cNvSpPr/>
          <p:nvPr/>
        </p:nvSpPr>
        <p:spPr>
          <a:xfrm>
            <a:off x="8176387" y="2567264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not close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B5E1E84-5837-4F6E-B7EF-1C1E3129F430}"/>
              </a:ext>
            </a:extLst>
          </p:cNvPr>
          <p:cNvSpPr/>
          <p:nvPr/>
        </p:nvSpPr>
        <p:spPr>
          <a:xfrm>
            <a:off x="4229055" y="943354"/>
            <a:ext cx="1326614" cy="7181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75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4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214317-C975-408C-B6B0-26AFF3C74F7F}"/>
              </a:ext>
            </a:extLst>
          </p:cNvPr>
          <p:cNvSpPr/>
          <p:nvPr/>
        </p:nvSpPr>
        <p:spPr>
          <a:xfrm>
            <a:off x="56122" y="50000"/>
            <a:ext cx="102984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number closest to 500</a:t>
            </a:r>
          </a:p>
          <a:p>
            <a:endParaRPr lang="en-US" sz="3200" b="1" dirty="0"/>
          </a:p>
          <a:p>
            <a:r>
              <a:rPr lang="en-US" sz="3200" dirty="0"/>
              <a:t>       525              491              511               408               550 </a:t>
            </a:r>
            <a:endParaRPr lang="en-GB" sz="32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E874387-A81D-4E75-B6BE-220D38C05F4F}"/>
              </a:ext>
            </a:extLst>
          </p:cNvPr>
          <p:cNvCxnSpPr>
            <a:cxnSpLocks/>
          </p:cNvCxnSpPr>
          <p:nvPr/>
        </p:nvCxnSpPr>
        <p:spPr>
          <a:xfrm flipV="1">
            <a:off x="1079292" y="161571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58727B0B-DCD8-477D-BD9D-DD6A0B8266D3}"/>
              </a:ext>
            </a:extLst>
          </p:cNvPr>
          <p:cNvSpPr/>
          <p:nvPr/>
        </p:nvSpPr>
        <p:spPr>
          <a:xfrm>
            <a:off x="299803" y="255148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BABBA7D-E6AC-4706-89BA-FBEF49899501}"/>
              </a:ext>
            </a:extLst>
          </p:cNvPr>
          <p:cNvCxnSpPr>
            <a:cxnSpLocks/>
          </p:cNvCxnSpPr>
          <p:nvPr/>
        </p:nvCxnSpPr>
        <p:spPr>
          <a:xfrm flipV="1">
            <a:off x="3033103" y="1638596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ACF8143A-C1B4-438D-85C2-7154832C152E}"/>
              </a:ext>
            </a:extLst>
          </p:cNvPr>
          <p:cNvSpPr/>
          <p:nvPr/>
        </p:nvSpPr>
        <p:spPr>
          <a:xfrm>
            <a:off x="2400568" y="2574362"/>
            <a:ext cx="15619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 less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BA60F58-B489-4BE3-9CAE-5488CE4BF1E0}"/>
              </a:ext>
            </a:extLst>
          </p:cNvPr>
          <p:cNvCxnSpPr>
            <a:cxnSpLocks/>
          </p:cNvCxnSpPr>
          <p:nvPr/>
        </p:nvCxnSpPr>
        <p:spPr>
          <a:xfrm flipV="1">
            <a:off x="4901302" y="1638596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ECF6E46E-57CE-4CA4-B56F-30572F021552}"/>
              </a:ext>
            </a:extLst>
          </p:cNvPr>
          <p:cNvSpPr/>
          <p:nvPr/>
        </p:nvSpPr>
        <p:spPr>
          <a:xfrm>
            <a:off x="4204049" y="2574362"/>
            <a:ext cx="1626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7D82F7A-084F-4F28-BDC3-FD87451DAFE6}"/>
              </a:ext>
            </a:extLst>
          </p:cNvPr>
          <p:cNvCxnSpPr>
            <a:cxnSpLocks/>
          </p:cNvCxnSpPr>
          <p:nvPr/>
        </p:nvCxnSpPr>
        <p:spPr>
          <a:xfrm flipV="1">
            <a:off x="7002067" y="1661478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81289ED6-93C1-44A4-A7A3-3069B8F1CB54}"/>
              </a:ext>
            </a:extLst>
          </p:cNvPr>
          <p:cNvSpPr/>
          <p:nvPr/>
        </p:nvSpPr>
        <p:spPr>
          <a:xfrm>
            <a:off x="6236618" y="2567264"/>
            <a:ext cx="15701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92 less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EB43543-2CAC-428C-BE94-443F1CD29C46}"/>
              </a:ext>
            </a:extLst>
          </p:cNvPr>
          <p:cNvCxnSpPr>
            <a:cxnSpLocks/>
          </p:cNvCxnSpPr>
          <p:nvPr/>
        </p:nvCxnSpPr>
        <p:spPr>
          <a:xfrm flipV="1">
            <a:off x="8955876" y="1661478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F7EB613-00BF-4ABA-A569-277D64DE6D50}"/>
              </a:ext>
            </a:extLst>
          </p:cNvPr>
          <p:cNvSpPr/>
          <p:nvPr/>
        </p:nvSpPr>
        <p:spPr>
          <a:xfrm>
            <a:off x="8176387" y="2567264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more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B32EC42-0B27-4357-93BF-2AE93AF6AC36}"/>
              </a:ext>
            </a:extLst>
          </p:cNvPr>
          <p:cNvSpPr/>
          <p:nvPr/>
        </p:nvSpPr>
        <p:spPr>
          <a:xfrm>
            <a:off x="2379474" y="943354"/>
            <a:ext cx="1326614" cy="7181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830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4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number that is closest to 700</a:t>
            </a:r>
          </a:p>
          <a:p>
            <a:endParaRPr lang="en-US" sz="3200" b="1" dirty="0"/>
          </a:p>
          <a:p>
            <a:r>
              <a:rPr lang="en-US" sz="3200" dirty="0"/>
              <a:t>       750             72             651             69             770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BEB8D46-8627-4B81-ABD7-2B0DD1830448}"/>
              </a:ext>
            </a:extLst>
          </p:cNvPr>
          <p:cNvCxnSpPr>
            <a:cxnSpLocks/>
          </p:cNvCxnSpPr>
          <p:nvPr/>
        </p:nvCxnSpPr>
        <p:spPr>
          <a:xfrm flipV="1">
            <a:off x="1079292" y="1544710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B7225AB3-9796-4134-BC77-096DF3598B73}"/>
              </a:ext>
            </a:extLst>
          </p:cNvPr>
          <p:cNvSpPr/>
          <p:nvPr/>
        </p:nvSpPr>
        <p:spPr>
          <a:xfrm>
            <a:off x="299803" y="2480476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AC407FE-C2D5-447B-82A0-038E16BDB2FD}"/>
              </a:ext>
            </a:extLst>
          </p:cNvPr>
          <p:cNvCxnSpPr>
            <a:cxnSpLocks/>
          </p:cNvCxnSpPr>
          <p:nvPr/>
        </p:nvCxnSpPr>
        <p:spPr>
          <a:xfrm flipV="1">
            <a:off x="2788171" y="156759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80492F8F-807F-4EF5-B5DD-42CDB10722FD}"/>
              </a:ext>
            </a:extLst>
          </p:cNvPr>
          <p:cNvSpPr/>
          <p:nvPr/>
        </p:nvSpPr>
        <p:spPr>
          <a:xfrm>
            <a:off x="2008682" y="2503358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not close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90416A4-3538-4E6D-B94B-4290CE2C1D28}"/>
              </a:ext>
            </a:extLst>
          </p:cNvPr>
          <p:cNvCxnSpPr>
            <a:cxnSpLocks/>
          </p:cNvCxnSpPr>
          <p:nvPr/>
        </p:nvCxnSpPr>
        <p:spPr>
          <a:xfrm flipV="1">
            <a:off x="4574725" y="156759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ADDAF049-5435-4E07-A54B-C2684D0EB80F}"/>
              </a:ext>
            </a:extLst>
          </p:cNvPr>
          <p:cNvSpPr/>
          <p:nvPr/>
        </p:nvSpPr>
        <p:spPr>
          <a:xfrm>
            <a:off x="3960805" y="2503358"/>
            <a:ext cx="15433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49 less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5EDE62-6427-4903-BDB5-96FB2B5850C4}"/>
              </a:ext>
            </a:extLst>
          </p:cNvPr>
          <p:cNvCxnSpPr>
            <a:cxnSpLocks/>
          </p:cNvCxnSpPr>
          <p:nvPr/>
        </p:nvCxnSpPr>
        <p:spPr>
          <a:xfrm flipV="1">
            <a:off x="6283604" y="159047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FB58ED8-AD51-4BC1-9584-5B1D222A04DE}"/>
              </a:ext>
            </a:extLst>
          </p:cNvPr>
          <p:cNvSpPr/>
          <p:nvPr/>
        </p:nvSpPr>
        <p:spPr>
          <a:xfrm>
            <a:off x="5504115" y="249626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not close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E7587B1-C6FC-4401-B1F8-5865FD766C6D}"/>
              </a:ext>
            </a:extLst>
          </p:cNvPr>
          <p:cNvCxnSpPr>
            <a:cxnSpLocks/>
          </p:cNvCxnSpPr>
          <p:nvPr/>
        </p:nvCxnSpPr>
        <p:spPr>
          <a:xfrm flipV="1">
            <a:off x="7992482" y="159047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71E3B7E-8F58-479B-A9DE-32976DDA79A4}"/>
              </a:ext>
            </a:extLst>
          </p:cNvPr>
          <p:cNvSpPr/>
          <p:nvPr/>
        </p:nvSpPr>
        <p:spPr>
          <a:xfrm>
            <a:off x="7212993" y="249626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70 more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CD32987-6B98-47F8-9F7F-C698C22B8C25}"/>
              </a:ext>
            </a:extLst>
          </p:cNvPr>
          <p:cNvSpPr/>
          <p:nvPr/>
        </p:nvSpPr>
        <p:spPr>
          <a:xfrm>
            <a:off x="3960804" y="1005699"/>
            <a:ext cx="1120845" cy="58477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457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3" grpId="0"/>
      <p:bldP spid="15" grpId="0"/>
      <p:bldP spid="16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87A24-1CB9-4A38-9403-52511468C1CB}"/>
              </a:ext>
            </a:extLst>
          </p:cNvPr>
          <p:cNvSpPr/>
          <p:nvPr/>
        </p:nvSpPr>
        <p:spPr>
          <a:xfrm>
            <a:off x="56122" y="50000"/>
            <a:ext cx="118568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Ali puts these five numbers in their correct places on a number line.</a:t>
            </a:r>
          </a:p>
          <a:p>
            <a:endParaRPr lang="en-GB" sz="3200" dirty="0"/>
          </a:p>
          <a:p>
            <a:r>
              <a:rPr lang="en-GB" sz="3200" dirty="0"/>
              <a:t>       511              499              502                555              455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BB31D3-B57D-42C1-9710-BEE8632F43F5}"/>
              </a:ext>
            </a:extLst>
          </p:cNvPr>
          <p:cNvSpPr/>
          <p:nvPr/>
        </p:nvSpPr>
        <p:spPr>
          <a:xfrm>
            <a:off x="56123" y="3601608"/>
            <a:ext cx="64462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number closest to 500</a:t>
            </a:r>
          </a:p>
          <a:p>
            <a:r>
              <a:rPr lang="en-GB" sz="3200" b="1" dirty="0"/>
              <a:t> </a:t>
            </a:r>
          </a:p>
          <a:p>
            <a:r>
              <a:rPr lang="en-GB" sz="3200" b="1" dirty="0"/>
              <a:t>Write the number furthest from 500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7DE6BA4-102F-4E03-8535-499E2739A126}"/>
              </a:ext>
            </a:extLst>
          </p:cNvPr>
          <p:cNvCxnSpPr>
            <a:cxnSpLocks/>
          </p:cNvCxnSpPr>
          <p:nvPr/>
        </p:nvCxnSpPr>
        <p:spPr>
          <a:xfrm flipV="1">
            <a:off x="1079292" y="1678060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10B8000-B0F3-4CE4-84AF-6AD1BBF515BD}"/>
              </a:ext>
            </a:extLst>
          </p:cNvPr>
          <p:cNvSpPr/>
          <p:nvPr/>
        </p:nvSpPr>
        <p:spPr>
          <a:xfrm>
            <a:off x="299803" y="2613826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3CE7CCA-37A0-44FF-AFD3-FC6B59CB7717}"/>
              </a:ext>
            </a:extLst>
          </p:cNvPr>
          <p:cNvCxnSpPr>
            <a:cxnSpLocks/>
          </p:cNvCxnSpPr>
          <p:nvPr/>
        </p:nvCxnSpPr>
        <p:spPr>
          <a:xfrm flipV="1">
            <a:off x="3033103" y="170094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556C3D6-70F6-40E1-A19B-1A67B865BF21}"/>
              </a:ext>
            </a:extLst>
          </p:cNvPr>
          <p:cNvSpPr/>
          <p:nvPr/>
        </p:nvSpPr>
        <p:spPr>
          <a:xfrm>
            <a:off x="2400568" y="2636708"/>
            <a:ext cx="15619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less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3C46404-6EC0-40D4-87EC-7819B3F5D7FB}"/>
              </a:ext>
            </a:extLst>
          </p:cNvPr>
          <p:cNvCxnSpPr>
            <a:cxnSpLocks/>
          </p:cNvCxnSpPr>
          <p:nvPr/>
        </p:nvCxnSpPr>
        <p:spPr>
          <a:xfrm flipV="1">
            <a:off x="4901302" y="170094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E27DE0A-1C45-4335-AED9-A8D1E390319A}"/>
              </a:ext>
            </a:extLst>
          </p:cNvPr>
          <p:cNvSpPr/>
          <p:nvPr/>
        </p:nvSpPr>
        <p:spPr>
          <a:xfrm>
            <a:off x="4204049" y="2636708"/>
            <a:ext cx="1626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8EEA51E-73DE-4261-A1B1-5C435F3E2685}"/>
              </a:ext>
            </a:extLst>
          </p:cNvPr>
          <p:cNvCxnSpPr>
            <a:cxnSpLocks/>
          </p:cNvCxnSpPr>
          <p:nvPr/>
        </p:nvCxnSpPr>
        <p:spPr>
          <a:xfrm flipV="1">
            <a:off x="7002067" y="172382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856DD71-F963-4B90-993D-7A3D24478659}"/>
              </a:ext>
            </a:extLst>
          </p:cNvPr>
          <p:cNvSpPr/>
          <p:nvPr/>
        </p:nvSpPr>
        <p:spPr>
          <a:xfrm>
            <a:off x="6222578" y="262961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55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88B37BE-B1A4-4C11-9A8A-25FB1248C6EA}"/>
              </a:ext>
            </a:extLst>
          </p:cNvPr>
          <p:cNvCxnSpPr>
            <a:cxnSpLocks/>
          </p:cNvCxnSpPr>
          <p:nvPr/>
        </p:nvCxnSpPr>
        <p:spPr>
          <a:xfrm flipV="1">
            <a:off x="8955876" y="172382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155DD7D8-E830-4D17-A0C8-324A6F0D2BE6}"/>
              </a:ext>
            </a:extLst>
          </p:cNvPr>
          <p:cNvSpPr/>
          <p:nvPr/>
        </p:nvSpPr>
        <p:spPr>
          <a:xfrm>
            <a:off x="8176387" y="262961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45 less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24367DB-9A7E-45A8-B039-44C5587C4D63}"/>
              </a:ext>
            </a:extLst>
          </p:cNvPr>
          <p:cNvSpPr/>
          <p:nvPr/>
        </p:nvSpPr>
        <p:spPr>
          <a:xfrm>
            <a:off x="2363642" y="962158"/>
            <a:ext cx="1326614" cy="7181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871D0F6-B61E-4957-9BDF-B79A7D43F48B}"/>
              </a:ext>
            </a:extLst>
          </p:cNvPr>
          <p:cNvSpPr/>
          <p:nvPr/>
        </p:nvSpPr>
        <p:spPr>
          <a:xfrm>
            <a:off x="5689079" y="3572474"/>
            <a:ext cx="1626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499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6276E87-74E7-4BDE-995C-30C21A28D360}"/>
              </a:ext>
            </a:extLst>
          </p:cNvPr>
          <p:cNvSpPr/>
          <p:nvPr/>
        </p:nvSpPr>
        <p:spPr>
          <a:xfrm>
            <a:off x="6338760" y="982818"/>
            <a:ext cx="1326614" cy="7181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F916679-996C-42E7-A5C1-67A8098E1395}"/>
              </a:ext>
            </a:extLst>
          </p:cNvPr>
          <p:cNvSpPr/>
          <p:nvPr/>
        </p:nvSpPr>
        <p:spPr>
          <a:xfrm>
            <a:off x="6392699" y="4582424"/>
            <a:ext cx="1626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555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932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16" grpId="0" animBg="1"/>
      <p:bldP spid="16" grpId="1" animBg="1"/>
      <p:bldP spid="17" grpId="0"/>
      <p:bldP spid="18" grpId="0" animBg="1"/>
      <p:bldP spid="19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number that is closest to 250</a:t>
            </a:r>
          </a:p>
          <a:p>
            <a:endParaRPr lang="en-US" sz="3200" b="1" dirty="0"/>
          </a:p>
          <a:p>
            <a:r>
              <a:rPr lang="en-US" sz="3200" dirty="0"/>
              <a:t>       261              246              255               209               275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B9B1640-65A9-40A1-989B-C7CDB1FC1E7B}"/>
              </a:ext>
            </a:extLst>
          </p:cNvPr>
          <p:cNvCxnSpPr>
            <a:cxnSpLocks/>
          </p:cNvCxnSpPr>
          <p:nvPr/>
        </p:nvCxnSpPr>
        <p:spPr>
          <a:xfrm flipV="1">
            <a:off x="1079292" y="1544710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33CE164B-5D0E-4C40-B5DE-382FD4C274D8}"/>
              </a:ext>
            </a:extLst>
          </p:cNvPr>
          <p:cNvSpPr/>
          <p:nvPr/>
        </p:nvSpPr>
        <p:spPr>
          <a:xfrm>
            <a:off x="299803" y="2480476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BB50AE0-C8B6-4878-81C6-2201394860E8}"/>
              </a:ext>
            </a:extLst>
          </p:cNvPr>
          <p:cNvCxnSpPr>
            <a:cxnSpLocks/>
          </p:cNvCxnSpPr>
          <p:nvPr/>
        </p:nvCxnSpPr>
        <p:spPr>
          <a:xfrm flipV="1">
            <a:off x="3033103" y="156759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1D23096-6124-4A77-B4F7-D2A597E8157D}"/>
              </a:ext>
            </a:extLst>
          </p:cNvPr>
          <p:cNvSpPr/>
          <p:nvPr/>
        </p:nvSpPr>
        <p:spPr>
          <a:xfrm>
            <a:off x="2419183" y="2503358"/>
            <a:ext cx="15433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less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DAD5148-E784-45EA-81BA-16D89CE22123}"/>
              </a:ext>
            </a:extLst>
          </p:cNvPr>
          <p:cNvCxnSpPr>
            <a:cxnSpLocks/>
          </p:cNvCxnSpPr>
          <p:nvPr/>
        </p:nvCxnSpPr>
        <p:spPr>
          <a:xfrm flipV="1">
            <a:off x="4901302" y="156759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D4B9785-CC60-4AB5-9974-2709B0E5B76C}"/>
              </a:ext>
            </a:extLst>
          </p:cNvPr>
          <p:cNvSpPr/>
          <p:nvPr/>
        </p:nvSpPr>
        <p:spPr>
          <a:xfrm>
            <a:off x="4121813" y="2503358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37A2347-B6C7-4222-BC55-F0428F7AFD63}"/>
              </a:ext>
            </a:extLst>
          </p:cNvPr>
          <p:cNvCxnSpPr>
            <a:cxnSpLocks/>
          </p:cNvCxnSpPr>
          <p:nvPr/>
        </p:nvCxnSpPr>
        <p:spPr>
          <a:xfrm flipV="1">
            <a:off x="7002067" y="159047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B08E8858-E3A6-4DF8-BFCF-A0E4F1644886}"/>
              </a:ext>
            </a:extLst>
          </p:cNvPr>
          <p:cNvSpPr/>
          <p:nvPr/>
        </p:nvSpPr>
        <p:spPr>
          <a:xfrm>
            <a:off x="6222578" y="249626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41 less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D8D50CF-3152-401E-907A-9905059A3EF1}"/>
              </a:ext>
            </a:extLst>
          </p:cNvPr>
          <p:cNvCxnSpPr>
            <a:cxnSpLocks/>
          </p:cNvCxnSpPr>
          <p:nvPr/>
        </p:nvCxnSpPr>
        <p:spPr>
          <a:xfrm flipV="1">
            <a:off x="8955876" y="159047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A4A7F56-71E0-4F15-A468-2F27725C5C7B}"/>
              </a:ext>
            </a:extLst>
          </p:cNvPr>
          <p:cNvSpPr/>
          <p:nvPr/>
        </p:nvSpPr>
        <p:spPr>
          <a:xfrm>
            <a:off x="8176387" y="249626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 more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9ECC46E-88C7-4C57-BE8B-C4BDB2416465}"/>
              </a:ext>
            </a:extLst>
          </p:cNvPr>
          <p:cNvSpPr/>
          <p:nvPr/>
        </p:nvSpPr>
        <p:spPr>
          <a:xfrm>
            <a:off x="2491230" y="1005699"/>
            <a:ext cx="1120845" cy="58477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7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4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number which is nearest in value to 750</a:t>
            </a:r>
          </a:p>
          <a:p>
            <a:endParaRPr lang="en-US" sz="1600" b="1" dirty="0"/>
          </a:p>
          <a:p>
            <a:endParaRPr lang="en-US" sz="1600" b="1" dirty="0"/>
          </a:p>
          <a:p>
            <a:r>
              <a:rPr lang="en-US" sz="3200" dirty="0"/>
              <a:t>       570              699              810                852             1050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000A799-F348-4532-B8F5-B36585D1449A}"/>
              </a:ext>
            </a:extLst>
          </p:cNvPr>
          <p:cNvCxnSpPr>
            <a:cxnSpLocks/>
          </p:cNvCxnSpPr>
          <p:nvPr/>
        </p:nvCxnSpPr>
        <p:spPr>
          <a:xfrm flipV="1">
            <a:off x="1079292" y="161571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94299968-79C0-4997-AB27-E157367A5E80}"/>
              </a:ext>
            </a:extLst>
          </p:cNvPr>
          <p:cNvSpPr/>
          <p:nvPr/>
        </p:nvSpPr>
        <p:spPr>
          <a:xfrm>
            <a:off x="299803" y="255148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not close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8AA1456-228E-4281-A39C-B7BB94A02678}"/>
              </a:ext>
            </a:extLst>
          </p:cNvPr>
          <p:cNvCxnSpPr>
            <a:cxnSpLocks/>
          </p:cNvCxnSpPr>
          <p:nvPr/>
        </p:nvCxnSpPr>
        <p:spPr>
          <a:xfrm flipV="1">
            <a:off x="3033103" y="1638596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309044E-D2B2-47F1-A13E-490DD7D27654}"/>
              </a:ext>
            </a:extLst>
          </p:cNvPr>
          <p:cNvSpPr/>
          <p:nvPr/>
        </p:nvSpPr>
        <p:spPr>
          <a:xfrm>
            <a:off x="2251926" y="2574362"/>
            <a:ext cx="17105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51 less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9F639B0-0082-4193-A099-FEF9D70A42E9}"/>
              </a:ext>
            </a:extLst>
          </p:cNvPr>
          <p:cNvCxnSpPr>
            <a:cxnSpLocks/>
          </p:cNvCxnSpPr>
          <p:nvPr/>
        </p:nvCxnSpPr>
        <p:spPr>
          <a:xfrm flipV="1">
            <a:off x="4901302" y="1638596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7B9C9AC-8323-44E8-A771-D85E1FA3F874}"/>
              </a:ext>
            </a:extLst>
          </p:cNvPr>
          <p:cNvSpPr/>
          <p:nvPr/>
        </p:nvSpPr>
        <p:spPr>
          <a:xfrm>
            <a:off x="4204049" y="2574362"/>
            <a:ext cx="1626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01D0454-5BE3-4DD2-837D-1D01B4EBBFCD}"/>
              </a:ext>
            </a:extLst>
          </p:cNvPr>
          <p:cNvCxnSpPr>
            <a:cxnSpLocks/>
          </p:cNvCxnSpPr>
          <p:nvPr/>
        </p:nvCxnSpPr>
        <p:spPr>
          <a:xfrm flipV="1">
            <a:off x="7002067" y="1661478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C1AEBEA9-3DCE-41BF-87BD-653664DD03D5}"/>
              </a:ext>
            </a:extLst>
          </p:cNvPr>
          <p:cNvSpPr/>
          <p:nvPr/>
        </p:nvSpPr>
        <p:spPr>
          <a:xfrm>
            <a:off x="6222578" y="2567264"/>
            <a:ext cx="1953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102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15033D8-D581-4AD3-9BBB-B6E1499C0389}"/>
              </a:ext>
            </a:extLst>
          </p:cNvPr>
          <p:cNvCxnSpPr>
            <a:cxnSpLocks/>
          </p:cNvCxnSpPr>
          <p:nvPr/>
        </p:nvCxnSpPr>
        <p:spPr>
          <a:xfrm flipV="1">
            <a:off x="8955876" y="1661478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E67F4AD-1974-4BAA-9151-9EC39BFD9504}"/>
              </a:ext>
            </a:extLst>
          </p:cNvPr>
          <p:cNvSpPr/>
          <p:nvPr/>
        </p:nvSpPr>
        <p:spPr>
          <a:xfrm>
            <a:off x="8176387" y="2567264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not close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40A2CB1-FB61-4974-B24A-8244291C2D72}"/>
              </a:ext>
            </a:extLst>
          </p:cNvPr>
          <p:cNvSpPr/>
          <p:nvPr/>
        </p:nvSpPr>
        <p:spPr>
          <a:xfrm>
            <a:off x="2381205" y="943354"/>
            <a:ext cx="1326614" cy="7181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016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4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D51C0-6E28-4546-B4C6-73972087D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Interpret tables to solve addition and subtraction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E5E73-5FAC-4081-9C93-259F8ACE0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99162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Some children were asked to choose their </a:t>
            </a:r>
            <a:r>
              <a:rPr lang="en-US" sz="3200" b="1" dirty="0" err="1"/>
              <a:t>favourite</a:t>
            </a:r>
            <a:r>
              <a:rPr lang="en-US" sz="3200" b="1" dirty="0"/>
              <a:t> animal in the zoo. This table shows the results.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AD2906-C3C1-4F2C-B836-22C623835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648" y="1127218"/>
            <a:ext cx="5135496" cy="431439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55BD46E-6903-4BDD-ACFB-9D06252E668F}"/>
              </a:ext>
            </a:extLst>
          </p:cNvPr>
          <p:cNvSpPr/>
          <p:nvPr/>
        </p:nvSpPr>
        <p:spPr>
          <a:xfrm>
            <a:off x="6197085" y="1127218"/>
            <a:ext cx="58371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girls than boys chose giraffes?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FA424C-98D6-4FDA-8EBC-326CE261C01F}"/>
              </a:ext>
            </a:extLst>
          </p:cNvPr>
          <p:cNvSpPr/>
          <p:nvPr/>
        </p:nvSpPr>
        <p:spPr>
          <a:xfrm>
            <a:off x="6197085" y="2741527"/>
            <a:ext cx="58685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boys chose lions than elephants?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BD708A-31D8-4FC8-A884-D2B12C79A16C}"/>
              </a:ext>
            </a:extLst>
          </p:cNvPr>
          <p:cNvSpPr/>
          <p:nvPr/>
        </p:nvSpPr>
        <p:spPr>
          <a:xfrm>
            <a:off x="6197085" y="4355836"/>
            <a:ext cx="58685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animal was chosen by the greatest number of children?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40E649-F9C0-4305-9CD2-A8290B9F1355}"/>
              </a:ext>
            </a:extLst>
          </p:cNvPr>
          <p:cNvSpPr/>
          <p:nvPr/>
        </p:nvSpPr>
        <p:spPr>
          <a:xfrm>
            <a:off x="6385820" y="2110585"/>
            <a:ext cx="137972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7 – 4 = 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6E4EB6-D4C9-429D-A945-BED4E77BEB42}"/>
              </a:ext>
            </a:extLst>
          </p:cNvPr>
          <p:cNvSpPr/>
          <p:nvPr/>
        </p:nvSpPr>
        <p:spPr>
          <a:xfrm>
            <a:off x="7721861" y="2110585"/>
            <a:ext cx="137972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1D680F-584B-4E6B-8F88-41F443E7FC9D}"/>
              </a:ext>
            </a:extLst>
          </p:cNvPr>
          <p:cNvSpPr/>
          <p:nvPr/>
        </p:nvSpPr>
        <p:spPr>
          <a:xfrm>
            <a:off x="6385820" y="3771820"/>
            <a:ext cx="137972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 – 5 = 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1FFEF5-5185-4DD6-82F0-A02441D2DC27}"/>
              </a:ext>
            </a:extLst>
          </p:cNvPr>
          <p:cNvSpPr/>
          <p:nvPr/>
        </p:nvSpPr>
        <p:spPr>
          <a:xfrm>
            <a:off x="7721861" y="3771820"/>
            <a:ext cx="137972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403F24-E3E2-4819-B4AD-ADDB6CF5D911}"/>
              </a:ext>
            </a:extLst>
          </p:cNvPr>
          <p:cNvSpPr/>
          <p:nvPr/>
        </p:nvSpPr>
        <p:spPr>
          <a:xfrm>
            <a:off x="5303547" y="1932109"/>
            <a:ext cx="78541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12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EC43E8-22DE-4911-B354-87A6164B886F}"/>
              </a:ext>
            </a:extLst>
          </p:cNvPr>
          <p:cNvSpPr/>
          <p:nvPr/>
        </p:nvSpPr>
        <p:spPr>
          <a:xfrm>
            <a:off x="5309127" y="2629877"/>
            <a:ext cx="78541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13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BA00AB-6527-463F-A494-F9E174EB7770}"/>
              </a:ext>
            </a:extLst>
          </p:cNvPr>
          <p:cNvSpPr/>
          <p:nvPr/>
        </p:nvSpPr>
        <p:spPr>
          <a:xfrm>
            <a:off x="5303546" y="3331537"/>
            <a:ext cx="78541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11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872EB9-60CF-43C0-937C-2D9CEB4468E6}"/>
              </a:ext>
            </a:extLst>
          </p:cNvPr>
          <p:cNvSpPr/>
          <p:nvPr/>
        </p:nvSpPr>
        <p:spPr>
          <a:xfrm>
            <a:off x="5302832" y="4027609"/>
            <a:ext cx="78541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15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5ACA2F-5DF4-4450-AC20-139F066600AA}"/>
              </a:ext>
            </a:extLst>
          </p:cNvPr>
          <p:cNvSpPr/>
          <p:nvPr/>
        </p:nvSpPr>
        <p:spPr>
          <a:xfrm>
            <a:off x="5310581" y="4731816"/>
            <a:ext cx="78541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11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855272-6DCF-4D1A-AA39-8F213F3C3FCD}"/>
              </a:ext>
            </a:extLst>
          </p:cNvPr>
          <p:cNvSpPr/>
          <p:nvPr/>
        </p:nvSpPr>
        <p:spPr>
          <a:xfrm>
            <a:off x="6385820" y="5441611"/>
            <a:ext cx="250544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monkey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1B35D9-A696-4D17-A036-4772BAC6DA89}"/>
              </a:ext>
            </a:extLst>
          </p:cNvPr>
          <p:cNvSpPr/>
          <p:nvPr/>
        </p:nvSpPr>
        <p:spPr>
          <a:xfrm>
            <a:off x="2017222" y="3291221"/>
            <a:ext cx="3341716" cy="6977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6825F8-DE2B-4E30-B1E8-D708195AABEF}"/>
              </a:ext>
            </a:extLst>
          </p:cNvPr>
          <p:cNvSpPr/>
          <p:nvPr/>
        </p:nvSpPr>
        <p:spPr>
          <a:xfrm>
            <a:off x="3694346" y="2593453"/>
            <a:ext cx="1664592" cy="6977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3AA4D8-01CD-4DD4-92B7-BDA91DE933B9}"/>
              </a:ext>
            </a:extLst>
          </p:cNvPr>
          <p:cNvSpPr/>
          <p:nvPr/>
        </p:nvSpPr>
        <p:spPr>
          <a:xfrm>
            <a:off x="3688080" y="4691768"/>
            <a:ext cx="1664592" cy="6977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70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4" grpId="0" animBg="1"/>
      <p:bldP spid="4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Sarah asked all the children in Year 3, ‘Did you walk to school today?’</a:t>
            </a:r>
          </a:p>
          <a:p>
            <a:r>
              <a:rPr lang="en-US" sz="3200" b="1" dirty="0"/>
              <a:t>The diagram shows her results.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B1D0CF-CBAF-41B6-BFFD-8A0B2975B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95" y="1127218"/>
            <a:ext cx="5790770" cy="245119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2F65FCF-E343-4E45-9C1C-ECF0A8C5CD05}"/>
              </a:ext>
            </a:extLst>
          </p:cNvPr>
          <p:cNvSpPr/>
          <p:nvPr/>
        </p:nvSpPr>
        <p:spPr>
          <a:xfrm>
            <a:off x="6108361" y="841073"/>
            <a:ext cx="562230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Sarah says, ‘More children walked than did not walk.’</a:t>
            </a:r>
          </a:p>
          <a:p>
            <a:r>
              <a:rPr lang="en-US" sz="3200" b="1" dirty="0"/>
              <a:t>Is she correct? </a:t>
            </a:r>
          </a:p>
          <a:p>
            <a:r>
              <a:rPr lang="en-US" sz="3200" b="1" dirty="0"/>
              <a:t>Explain how you know. 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AF937D-55EE-488C-9BC5-350A73CF9461}"/>
              </a:ext>
            </a:extLst>
          </p:cNvPr>
          <p:cNvSpPr txBox="1"/>
          <p:nvPr/>
        </p:nvSpPr>
        <p:spPr>
          <a:xfrm>
            <a:off x="6542376" y="299941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8D64DA-F840-4CA1-B29F-243BBA393E81}"/>
              </a:ext>
            </a:extLst>
          </p:cNvPr>
          <p:cNvSpPr txBox="1"/>
          <p:nvPr/>
        </p:nvSpPr>
        <p:spPr>
          <a:xfrm>
            <a:off x="6619119" y="281377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4834E7-B9F5-4191-B3FB-54593886250B}"/>
              </a:ext>
            </a:extLst>
          </p:cNvPr>
          <p:cNvSpPr txBox="1"/>
          <p:nvPr/>
        </p:nvSpPr>
        <p:spPr>
          <a:xfrm>
            <a:off x="6534028" y="3444082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355F9F-0983-4C24-9D54-05193485F1CF}"/>
              </a:ext>
            </a:extLst>
          </p:cNvPr>
          <p:cNvSpPr txBox="1"/>
          <p:nvPr/>
        </p:nvSpPr>
        <p:spPr>
          <a:xfrm>
            <a:off x="6083190" y="3468184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0153E8E-CE82-45B5-BD4E-921749F972A1}"/>
              </a:ext>
            </a:extLst>
          </p:cNvPr>
          <p:cNvCxnSpPr>
            <a:cxnSpLocks/>
          </p:cNvCxnSpPr>
          <p:nvPr/>
        </p:nvCxnSpPr>
        <p:spPr>
          <a:xfrm>
            <a:off x="6096000" y="3958331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A2D36B2-8636-4153-8BC7-EF8459DCAF62}"/>
              </a:ext>
            </a:extLst>
          </p:cNvPr>
          <p:cNvCxnSpPr>
            <a:cxnSpLocks/>
          </p:cNvCxnSpPr>
          <p:nvPr/>
        </p:nvCxnSpPr>
        <p:spPr>
          <a:xfrm>
            <a:off x="6096000" y="440118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2D82313-2A2E-46EE-BB79-23A2102C7A1D}"/>
              </a:ext>
            </a:extLst>
          </p:cNvPr>
          <p:cNvSpPr txBox="1"/>
          <p:nvPr/>
        </p:nvSpPr>
        <p:spPr>
          <a:xfrm>
            <a:off x="6972057" y="389090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AB9053-263D-4F32-A99D-C381AF8E71DC}"/>
              </a:ext>
            </a:extLst>
          </p:cNvPr>
          <p:cNvSpPr txBox="1"/>
          <p:nvPr/>
        </p:nvSpPr>
        <p:spPr>
          <a:xfrm>
            <a:off x="6486325" y="3887957"/>
            <a:ext cx="6356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7F774-2695-40E1-AFFD-6E57FCB8210D}"/>
              </a:ext>
            </a:extLst>
          </p:cNvPr>
          <p:cNvSpPr/>
          <p:nvPr/>
        </p:nvSpPr>
        <p:spPr>
          <a:xfrm>
            <a:off x="236376" y="1953210"/>
            <a:ext cx="5697894" cy="7962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FC33D9-610E-4B81-95F8-944A9C9DD1EA}"/>
              </a:ext>
            </a:extLst>
          </p:cNvPr>
          <p:cNvSpPr txBox="1"/>
          <p:nvPr/>
        </p:nvSpPr>
        <p:spPr>
          <a:xfrm>
            <a:off x="7428341" y="3902947"/>
            <a:ext cx="3259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walked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6FF6EE-CB61-4412-BED9-DE7E7E23BF78}"/>
              </a:ext>
            </a:extLst>
          </p:cNvPr>
          <p:cNvSpPr/>
          <p:nvPr/>
        </p:nvSpPr>
        <p:spPr>
          <a:xfrm>
            <a:off x="236558" y="2749420"/>
            <a:ext cx="5697894" cy="7962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F48307-BCF2-4817-A20E-66C7A4CF017C}"/>
              </a:ext>
            </a:extLst>
          </p:cNvPr>
          <p:cNvSpPr txBox="1"/>
          <p:nvPr/>
        </p:nvSpPr>
        <p:spPr>
          <a:xfrm>
            <a:off x="6555186" y="472078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F43016-A899-487C-89AD-B99CA0197F52}"/>
              </a:ext>
            </a:extLst>
          </p:cNvPr>
          <p:cNvSpPr txBox="1"/>
          <p:nvPr/>
        </p:nvSpPr>
        <p:spPr>
          <a:xfrm>
            <a:off x="6631929" y="453514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724942-C5FC-4797-ADF1-996FC2D50C9D}"/>
              </a:ext>
            </a:extLst>
          </p:cNvPr>
          <p:cNvSpPr txBox="1"/>
          <p:nvPr/>
        </p:nvSpPr>
        <p:spPr>
          <a:xfrm>
            <a:off x="6546838" y="516545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D9C7166-CDC5-4E6D-A154-84D119D6209C}"/>
              </a:ext>
            </a:extLst>
          </p:cNvPr>
          <p:cNvSpPr txBox="1"/>
          <p:nvPr/>
        </p:nvSpPr>
        <p:spPr>
          <a:xfrm>
            <a:off x="6096000" y="518955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85E1EC9-752C-44A6-BD1C-332219FCA24F}"/>
              </a:ext>
            </a:extLst>
          </p:cNvPr>
          <p:cNvCxnSpPr>
            <a:cxnSpLocks/>
          </p:cNvCxnSpPr>
          <p:nvPr/>
        </p:nvCxnSpPr>
        <p:spPr>
          <a:xfrm>
            <a:off x="6108810" y="5679702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31A2425-003C-40D7-8A06-D8763C0AEBBB}"/>
              </a:ext>
            </a:extLst>
          </p:cNvPr>
          <p:cNvCxnSpPr>
            <a:cxnSpLocks/>
          </p:cNvCxnSpPr>
          <p:nvPr/>
        </p:nvCxnSpPr>
        <p:spPr>
          <a:xfrm>
            <a:off x="6108810" y="6122559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8EE000D-590A-469E-BC4C-61CA744458A9}"/>
              </a:ext>
            </a:extLst>
          </p:cNvPr>
          <p:cNvSpPr txBox="1"/>
          <p:nvPr/>
        </p:nvSpPr>
        <p:spPr>
          <a:xfrm>
            <a:off x="6984867" y="561227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8B3B36-4B7E-4928-A585-A1F38F769D9D}"/>
              </a:ext>
            </a:extLst>
          </p:cNvPr>
          <p:cNvSpPr txBox="1"/>
          <p:nvPr/>
        </p:nvSpPr>
        <p:spPr>
          <a:xfrm>
            <a:off x="6538047" y="5609328"/>
            <a:ext cx="6356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1A394F-933D-4916-8CDB-6C64114553CF}"/>
              </a:ext>
            </a:extLst>
          </p:cNvPr>
          <p:cNvSpPr txBox="1"/>
          <p:nvPr/>
        </p:nvSpPr>
        <p:spPr>
          <a:xfrm>
            <a:off x="7441151" y="5624318"/>
            <a:ext cx="3259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did not walk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682D7D2-2B6E-4B15-A9FF-705F0B411CDC}"/>
              </a:ext>
            </a:extLst>
          </p:cNvPr>
          <p:cNvSpPr txBox="1"/>
          <p:nvPr/>
        </p:nvSpPr>
        <p:spPr>
          <a:xfrm>
            <a:off x="8610096" y="1811747"/>
            <a:ext cx="3504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No, Sarah is wrong. </a:t>
            </a:r>
          </a:p>
        </p:txBody>
      </p:sp>
    </p:spTree>
    <p:extLst>
      <p:ext uri="{BB962C8B-B14F-4D97-AF65-F5344CB8AC3E}">
        <p14:creationId xmlns:p14="http://schemas.microsoft.com/office/powerpoint/2010/main" val="271529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2" grpId="0"/>
      <p:bldP spid="13" grpId="0"/>
      <p:bldP spid="4" grpId="0" animBg="1"/>
      <p:bldP spid="4" grpId="1" animBg="1"/>
      <p:bldP spid="15" grpId="0"/>
      <p:bldP spid="16" grpId="0" animBg="1"/>
      <p:bldP spid="17" grpId="0"/>
      <p:bldP spid="18" grpId="0"/>
      <p:bldP spid="19" grpId="0"/>
      <p:bldP spid="20" grpId="0"/>
      <p:bldP spid="23" grpId="0"/>
      <p:bldP spid="24" grpId="0"/>
      <p:bldP spid="25" grpId="0"/>
      <p:bldP spid="26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three classes at Park School. </a:t>
            </a:r>
          </a:p>
          <a:p>
            <a:r>
              <a:rPr lang="en-US" sz="3200" b="1" dirty="0"/>
              <a:t>There are 78 children altogether. </a:t>
            </a:r>
          </a:p>
          <a:p>
            <a:r>
              <a:rPr lang="en-US" sz="3200" b="1" dirty="0"/>
              <a:t>Calculate how many children are in Class 3</a:t>
            </a:r>
            <a:endParaRPr lang="en-US" sz="2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B473A5-7A43-47DA-B2A3-84DDA549E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82" y="1782475"/>
            <a:ext cx="4788949" cy="36346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68E154-B404-45AE-B2B0-92FE13D3274D}"/>
              </a:ext>
            </a:extLst>
          </p:cNvPr>
          <p:cNvSpPr txBox="1"/>
          <p:nvPr/>
        </p:nvSpPr>
        <p:spPr>
          <a:xfrm>
            <a:off x="6542376" y="299941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92DEA6-A9A7-47C5-8DCC-6EC4A633672E}"/>
              </a:ext>
            </a:extLst>
          </p:cNvPr>
          <p:cNvSpPr txBox="1"/>
          <p:nvPr/>
        </p:nvSpPr>
        <p:spPr>
          <a:xfrm>
            <a:off x="6534028" y="3444082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AF5483-777B-49CE-A2B7-BBC9FD907246}"/>
              </a:ext>
            </a:extLst>
          </p:cNvPr>
          <p:cNvSpPr txBox="1"/>
          <p:nvPr/>
        </p:nvSpPr>
        <p:spPr>
          <a:xfrm>
            <a:off x="6083190" y="3468184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A9E8A10-9174-4C8C-80C6-138376685B46}"/>
              </a:ext>
            </a:extLst>
          </p:cNvPr>
          <p:cNvCxnSpPr>
            <a:cxnSpLocks/>
          </p:cNvCxnSpPr>
          <p:nvPr/>
        </p:nvCxnSpPr>
        <p:spPr>
          <a:xfrm>
            <a:off x="6096000" y="3958331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A47A547-6DAD-4259-8745-FC538B9BA854}"/>
              </a:ext>
            </a:extLst>
          </p:cNvPr>
          <p:cNvCxnSpPr>
            <a:cxnSpLocks/>
          </p:cNvCxnSpPr>
          <p:nvPr/>
        </p:nvCxnSpPr>
        <p:spPr>
          <a:xfrm>
            <a:off x="6096000" y="440118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84517AC-D7B0-43BB-BA3A-EA64B154584E}"/>
              </a:ext>
            </a:extLst>
          </p:cNvPr>
          <p:cNvSpPr txBox="1"/>
          <p:nvPr/>
        </p:nvSpPr>
        <p:spPr>
          <a:xfrm>
            <a:off x="6972057" y="389090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56811D-D242-44D4-BC9B-A9995BE63B80}"/>
              </a:ext>
            </a:extLst>
          </p:cNvPr>
          <p:cNvSpPr txBox="1"/>
          <p:nvPr/>
        </p:nvSpPr>
        <p:spPr>
          <a:xfrm>
            <a:off x="6486325" y="3887957"/>
            <a:ext cx="6356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C19B3A-B634-42F8-9E42-033C818EAE41}"/>
              </a:ext>
            </a:extLst>
          </p:cNvPr>
          <p:cNvSpPr txBox="1"/>
          <p:nvPr/>
        </p:nvSpPr>
        <p:spPr>
          <a:xfrm>
            <a:off x="8580548" y="299941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0BC3D4-9982-43F3-A9AD-D1492709C8BE}"/>
              </a:ext>
            </a:extLst>
          </p:cNvPr>
          <p:cNvSpPr txBox="1"/>
          <p:nvPr/>
        </p:nvSpPr>
        <p:spPr>
          <a:xfrm>
            <a:off x="8572200" y="3444082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EAD727-5F35-4FF4-A8BC-F65965CE58CC}"/>
              </a:ext>
            </a:extLst>
          </p:cNvPr>
          <p:cNvSpPr txBox="1"/>
          <p:nvPr/>
        </p:nvSpPr>
        <p:spPr>
          <a:xfrm>
            <a:off x="8230827" y="3442428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00960B5-0895-4F7D-82BE-940A37332A56}"/>
              </a:ext>
            </a:extLst>
          </p:cNvPr>
          <p:cNvCxnSpPr>
            <a:cxnSpLocks/>
          </p:cNvCxnSpPr>
          <p:nvPr/>
        </p:nvCxnSpPr>
        <p:spPr>
          <a:xfrm>
            <a:off x="8134172" y="3958331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FD68174-F52D-4E2C-A7A2-D4DC2C947EB0}"/>
              </a:ext>
            </a:extLst>
          </p:cNvPr>
          <p:cNvCxnSpPr>
            <a:cxnSpLocks/>
          </p:cNvCxnSpPr>
          <p:nvPr/>
        </p:nvCxnSpPr>
        <p:spPr>
          <a:xfrm>
            <a:off x="8134172" y="440118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567C5E8-506E-43C2-B8FD-FCE67462FD66}"/>
              </a:ext>
            </a:extLst>
          </p:cNvPr>
          <p:cNvSpPr txBox="1"/>
          <p:nvPr/>
        </p:nvSpPr>
        <p:spPr>
          <a:xfrm>
            <a:off x="9010229" y="389090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37F1007-9588-40AB-B26F-A570B54EFDB7}"/>
              </a:ext>
            </a:extLst>
          </p:cNvPr>
          <p:cNvSpPr txBox="1"/>
          <p:nvPr/>
        </p:nvSpPr>
        <p:spPr>
          <a:xfrm>
            <a:off x="8524497" y="3887957"/>
            <a:ext cx="6356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099865-106B-484B-8891-C78682DF4D23}"/>
              </a:ext>
            </a:extLst>
          </p:cNvPr>
          <p:cNvSpPr txBox="1"/>
          <p:nvPr/>
        </p:nvSpPr>
        <p:spPr>
          <a:xfrm>
            <a:off x="4159950" y="4663092"/>
            <a:ext cx="9979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6E19FE9-4776-432D-AFA2-45BD2FB0D4BC}"/>
              </a:ext>
            </a:extLst>
          </p:cNvPr>
          <p:cNvSpPr txBox="1"/>
          <p:nvPr/>
        </p:nvSpPr>
        <p:spPr>
          <a:xfrm>
            <a:off x="7360311" y="1040871"/>
            <a:ext cx="997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01039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1" grpId="0"/>
      <p:bldP spid="12" grpId="0"/>
      <p:bldP spid="13" grpId="0"/>
      <p:bldP spid="14" grpId="0"/>
      <p:bldP spid="15" grpId="0"/>
      <p:bldP spid="18" grpId="0"/>
      <p:bldP spid="19" grpId="0"/>
      <p:bldP spid="20" grpId="0"/>
      <p:bldP spid="21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table shows how many journeys a taxi driver made on five days and how much money he collected.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B49165-15D2-4A27-AA70-253F0B8B5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85" y="1075238"/>
            <a:ext cx="4692055" cy="34095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1E7516D-E405-4007-BD19-F80196AE5088}"/>
              </a:ext>
            </a:extLst>
          </p:cNvPr>
          <p:cNvSpPr/>
          <p:nvPr/>
        </p:nvSpPr>
        <p:spPr>
          <a:xfrm>
            <a:off x="4899440" y="1075238"/>
            <a:ext cx="68907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money did he collect on the day that he made the most journeys?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BCDC1B-01F1-4E39-9AA4-A69C1F2B9D17}"/>
              </a:ext>
            </a:extLst>
          </p:cNvPr>
          <p:cNvSpPr/>
          <p:nvPr/>
        </p:nvSpPr>
        <p:spPr>
          <a:xfrm>
            <a:off x="4899440" y="2637567"/>
            <a:ext cx="68907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more money did he collect on Monday than on Wednesday?</a:t>
            </a:r>
          </a:p>
        </p:txBody>
      </p:sp>
      <p:sp>
        <p:nvSpPr>
          <p:cNvPr id="7" name="Oval 6"/>
          <p:cNvSpPr/>
          <p:nvPr/>
        </p:nvSpPr>
        <p:spPr>
          <a:xfrm>
            <a:off x="2293674" y="2405552"/>
            <a:ext cx="480768" cy="4640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3662672" y="2405552"/>
            <a:ext cx="861330" cy="4640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5587104" y="2052033"/>
            <a:ext cx="32057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He collected £112</a:t>
            </a:r>
          </a:p>
        </p:txBody>
      </p:sp>
      <p:sp>
        <p:nvSpPr>
          <p:cNvPr id="10" name="Oval 9"/>
          <p:cNvSpPr/>
          <p:nvPr/>
        </p:nvSpPr>
        <p:spPr>
          <a:xfrm>
            <a:off x="3705223" y="1908806"/>
            <a:ext cx="861330" cy="4640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3709824" y="2922409"/>
            <a:ext cx="861330" cy="4640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0749CA-3697-4C14-84BA-C68995EE20C3}"/>
              </a:ext>
            </a:extLst>
          </p:cNvPr>
          <p:cNvSpPr txBox="1"/>
          <p:nvPr/>
        </p:nvSpPr>
        <p:spPr>
          <a:xfrm>
            <a:off x="5731393" y="376660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8 5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D137BEE-D53F-47C5-A810-DF38C42E66E5}"/>
              </a:ext>
            </a:extLst>
          </p:cNvPr>
          <p:cNvCxnSpPr>
            <a:cxnSpLocks/>
          </p:cNvCxnSpPr>
          <p:nvPr/>
        </p:nvCxnSpPr>
        <p:spPr>
          <a:xfrm flipV="1">
            <a:off x="5728605" y="384175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4C872ED-0223-431A-A8AB-40166FD42836}"/>
              </a:ext>
            </a:extLst>
          </p:cNvPr>
          <p:cNvSpPr txBox="1"/>
          <p:nvPr/>
        </p:nvSpPr>
        <p:spPr>
          <a:xfrm>
            <a:off x="5808136" y="358096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D0AADA-BB7D-4C0B-9C4B-A96026DC8DD4}"/>
              </a:ext>
            </a:extLst>
          </p:cNvPr>
          <p:cNvSpPr txBox="1"/>
          <p:nvPr/>
        </p:nvSpPr>
        <p:spPr>
          <a:xfrm>
            <a:off x="6047216" y="3799320"/>
            <a:ext cx="342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CF2F3A-8E3E-4981-96E2-A0512DCCB80C}"/>
              </a:ext>
            </a:extLst>
          </p:cNvPr>
          <p:cNvSpPr txBox="1"/>
          <p:nvPr/>
        </p:nvSpPr>
        <p:spPr>
          <a:xfrm>
            <a:off x="5723045" y="421127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6 9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E21BCC-2C59-45E5-A949-8389AFBC94FD}"/>
              </a:ext>
            </a:extLst>
          </p:cNvPr>
          <p:cNvSpPr txBox="1"/>
          <p:nvPr/>
        </p:nvSpPr>
        <p:spPr>
          <a:xfrm>
            <a:off x="5272207" y="4235373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8B3CEA2-4155-47E6-AB19-90AAB87AE6D8}"/>
              </a:ext>
            </a:extLst>
          </p:cNvPr>
          <p:cNvCxnSpPr>
            <a:cxnSpLocks/>
          </p:cNvCxnSpPr>
          <p:nvPr/>
        </p:nvCxnSpPr>
        <p:spPr>
          <a:xfrm>
            <a:off x="5285017" y="4725520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45A8990-32EF-4FF0-A12F-5C88CA1A1F6F}"/>
              </a:ext>
            </a:extLst>
          </p:cNvPr>
          <p:cNvCxnSpPr>
            <a:cxnSpLocks/>
          </p:cNvCxnSpPr>
          <p:nvPr/>
        </p:nvCxnSpPr>
        <p:spPr>
          <a:xfrm>
            <a:off x="5285017" y="5168377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EA017C3-197E-413B-A54C-0932ABF25555}"/>
              </a:ext>
            </a:extLst>
          </p:cNvPr>
          <p:cNvSpPr txBox="1"/>
          <p:nvPr/>
        </p:nvSpPr>
        <p:spPr>
          <a:xfrm>
            <a:off x="6161074" y="465809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685E29-FD98-4642-9732-FA17E1BC0CCC}"/>
              </a:ext>
            </a:extLst>
          </p:cNvPr>
          <p:cNvSpPr txBox="1"/>
          <p:nvPr/>
        </p:nvSpPr>
        <p:spPr>
          <a:xfrm>
            <a:off x="5721188" y="4655146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7281181" y="3626496"/>
            <a:ext cx="18054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£16 more</a:t>
            </a:r>
          </a:p>
        </p:txBody>
      </p:sp>
    </p:spTree>
    <p:extLst>
      <p:ext uri="{BB962C8B-B14F-4D97-AF65-F5344CB8AC3E}">
        <p14:creationId xmlns:p14="http://schemas.microsoft.com/office/powerpoint/2010/main" val="915344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/>
      <p:bldP spid="10" grpId="0" animBg="1"/>
      <p:bldP spid="11" grpId="0" animBg="1"/>
      <p:bldP spid="12" grpId="0"/>
      <p:bldP spid="14" grpId="0"/>
      <p:bldP spid="15" grpId="0"/>
      <p:bldP spid="16" grpId="0"/>
      <p:bldP spid="17" grpId="0"/>
      <p:bldP spid="20" grpId="0"/>
      <p:bldP spid="21" grpId="0"/>
      <p:bldP spid="23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20793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table shows where 100 people went on holiday in 2007 and 2008.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F80BCE-5F1F-4228-AD07-9F6DD88C5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35" y="634775"/>
            <a:ext cx="5204060" cy="34961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F02AD09-6B73-44E4-89F4-D648E65FB114}"/>
              </a:ext>
            </a:extLst>
          </p:cNvPr>
          <p:cNvSpPr/>
          <p:nvPr/>
        </p:nvSpPr>
        <p:spPr>
          <a:xfrm>
            <a:off x="5434572" y="634775"/>
            <a:ext cx="65376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people went to Wales than to Scotland in 2008?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5BA780-8A0F-443F-870B-FE7CA22F5708}"/>
              </a:ext>
            </a:extLst>
          </p:cNvPr>
          <p:cNvSpPr/>
          <p:nvPr/>
        </p:nvSpPr>
        <p:spPr>
          <a:xfrm>
            <a:off x="5423795" y="2295250"/>
            <a:ext cx="67116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country had the greatest increase in visitors from 2007 to 2008?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B074E7-50D0-4BDB-9448-41807F90FCF5}"/>
              </a:ext>
            </a:extLst>
          </p:cNvPr>
          <p:cNvSpPr/>
          <p:nvPr/>
        </p:nvSpPr>
        <p:spPr>
          <a:xfrm>
            <a:off x="3660774" y="2946400"/>
            <a:ext cx="1704975" cy="5659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A6213D-BAAE-4DDB-AA55-151128FD438F}"/>
              </a:ext>
            </a:extLst>
          </p:cNvPr>
          <p:cNvSpPr/>
          <p:nvPr/>
        </p:nvSpPr>
        <p:spPr>
          <a:xfrm>
            <a:off x="3660774" y="2380488"/>
            <a:ext cx="1704975" cy="5659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12D3D4-97E3-4597-AB9D-1935806758FA}"/>
              </a:ext>
            </a:extLst>
          </p:cNvPr>
          <p:cNvSpPr/>
          <p:nvPr/>
        </p:nvSpPr>
        <p:spPr>
          <a:xfrm>
            <a:off x="5479836" y="1685480"/>
            <a:ext cx="17578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28 – 13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F5F657-DD90-459D-9915-6042DE404D19}"/>
              </a:ext>
            </a:extLst>
          </p:cNvPr>
          <p:cNvSpPr/>
          <p:nvPr/>
        </p:nvSpPr>
        <p:spPr>
          <a:xfrm>
            <a:off x="7112124" y="1685479"/>
            <a:ext cx="39536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 more people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C06330-7D1C-4F16-9176-1D233496EEE6}"/>
              </a:ext>
            </a:extLst>
          </p:cNvPr>
          <p:cNvSpPr/>
          <p:nvPr/>
        </p:nvSpPr>
        <p:spPr>
          <a:xfrm>
            <a:off x="3044019" y="1229801"/>
            <a:ext cx="6167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+8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FBC8A6-5137-4D90-A6B0-387206065ED9}"/>
              </a:ext>
            </a:extLst>
          </p:cNvPr>
          <p:cNvSpPr/>
          <p:nvPr/>
        </p:nvSpPr>
        <p:spPr>
          <a:xfrm>
            <a:off x="3188880" y="1810483"/>
            <a:ext cx="6167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–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0BEDBA-95E3-40FB-B58C-2C8706354233}"/>
              </a:ext>
            </a:extLst>
          </p:cNvPr>
          <p:cNvSpPr/>
          <p:nvPr/>
        </p:nvSpPr>
        <p:spPr>
          <a:xfrm>
            <a:off x="3188879" y="2409602"/>
            <a:ext cx="6167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–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709DEC-EA74-41C2-92CB-72EB32BF9517}"/>
              </a:ext>
            </a:extLst>
          </p:cNvPr>
          <p:cNvSpPr/>
          <p:nvPr/>
        </p:nvSpPr>
        <p:spPr>
          <a:xfrm>
            <a:off x="3033242" y="2936984"/>
            <a:ext cx="6167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+9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98FD63-41BF-4F36-9EF5-C9E5DFEFF43E}"/>
              </a:ext>
            </a:extLst>
          </p:cNvPr>
          <p:cNvSpPr/>
          <p:nvPr/>
        </p:nvSpPr>
        <p:spPr>
          <a:xfrm>
            <a:off x="2880518" y="3499132"/>
            <a:ext cx="8609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+12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76F36E-3C4D-4F0E-B2F1-9E641CED48C5}"/>
              </a:ext>
            </a:extLst>
          </p:cNvPr>
          <p:cNvSpPr/>
          <p:nvPr/>
        </p:nvSpPr>
        <p:spPr>
          <a:xfrm>
            <a:off x="5479836" y="3345954"/>
            <a:ext cx="39536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USA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9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book has five stories in it. </a:t>
            </a:r>
          </a:p>
          <a:p>
            <a:r>
              <a:rPr lang="en-US" sz="3200" b="1" dirty="0"/>
              <a:t>This is the contents page. 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18E8DD-3F3D-4558-B6AF-B7A1FEBF3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769" y="1127218"/>
            <a:ext cx="4811682" cy="551532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C7EEE4E-137F-4059-A637-F4E86940878B}"/>
              </a:ext>
            </a:extLst>
          </p:cNvPr>
          <p:cNvSpPr/>
          <p:nvPr/>
        </p:nvSpPr>
        <p:spPr>
          <a:xfrm>
            <a:off x="5174661" y="736972"/>
            <a:ext cx="64714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Deep Water finishes on page 68</a:t>
            </a:r>
          </a:p>
          <a:p>
            <a:r>
              <a:rPr lang="en-US" sz="3200" b="1" dirty="0"/>
              <a:t>Which is the longest story?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B80E3C-515C-409B-8F8F-B672070FAC0A}"/>
              </a:ext>
            </a:extLst>
          </p:cNvPr>
          <p:cNvSpPr/>
          <p:nvPr/>
        </p:nvSpPr>
        <p:spPr>
          <a:xfrm>
            <a:off x="5323666" y="2906217"/>
            <a:ext cx="2092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17 – 5 =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9643B5-8E1E-4B69-881F-2A3917593F08}"/>
              </a:ext>
            </a:extLst>
          </p:cNvPr>
          <p:cNvSpPr/>
          <p:nvPr/>
        </p:nvSpPr>
        <p:spPr>
          <a:xfrm>
            <a:off x="6728847" y="2906216"/>
            <a:ext cx="687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A53E0D-3FB4-4980-82A1-34828D40A299}"/>
              </a:ext>
            </a:extLst>
          </p:cNvPr>
          <p:cNvSpPr/>
          <p:nvPr/>
        </p:nvSpPr>
        <p:spPr>
          <a:xfrm>
            <a:off x="2154263" y="2906216"/>
            <a:ext cx="687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2CC9E2-AA29-42DD-9678-B432FF841F22}"/>
              </a:ext>
            </a:extLst>
          </p:cNvPr>
          <p:cNvSpPr/>
          <p:nvPr/>
        </p:nvSpPr>
        <p:spPr>
          <a:xfrm>
            <a:off x="5313334" y="3429327"/>
            <a:ext cx="2092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 – 17 =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038F0F-1A9D-426E-8E2A-BCFB43680D5B}"/>
              </a:ext>
            </a:extLst>
          </p:cNvPr>
          <p:cNvSpPr/>
          <p:nvPr/>
        </p:nvSpPr>
        <p:spPr>
          <a:xfrm>
            <a:off x="6935492" y="3429326"/>
            <a:ext cx="687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389DB8-179C-4665-9D21-3D9C905E138C}"/>
              </a:ext>
            </a:extLst>
          </p:cNvPr>
          <p:cNvSpPr/>
          <p:nvPr/>
        </p:nvSpPr>
        <p:spPr>
          <a:xfrm>
            <a:off x="2360908" y="3429326"/>
            <a:ext cx="687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5F69D2-DE2D-4FBC-B60A-9BC85C03F40F}"/>
              </a:ext>
            </a:extLst>
          </p:cNvPr>
          <p:cNvSpPr/>
          <p:nvPr/>
        </p:nvSpPr>
        <p:spPr>
          <a:xfrm>
            <a:off x="5323666" y="3942620"/>
            <a:ext cx="2092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41 – 25 =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9AD6A6-3332-459B-8CE6-CCC18927DA3F}"/>
              </a:ext>
            </a:extLst>
          </p:cNvPr>
          <p:cNvSpPr/>
          <p:nvPr/>
        </p:nvSpPr>
        <p:spPr>
          <a:xfrm>
            <a:off x="6899328" y="3942619"/>
            <a:ext cx="687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798344-1097-46F8-9947-5BA90439C867}"/>
              </a:ext>
            </a:extLst>
          </p:cNvPr>
          <p:cNvSpPr/>
          <p:nvPr/>
        </p:nvSpPr>
        <p:spPr>
          <a:xfrm>
            <a:off x="2386738" y="3942619"/>
            <a:ext cx="687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750D79-C14C-49A6-9B34-289ABC6C2469}"/>
              </a:ext>
            </a:extLst>
          </p:cNvPr>
          <p:cNvSpPr/>
          <p:nvPr/>
        </p:nvSpPr>
        <p:spPr>
          <a:xfrm>
            <a:off x="5313334" y="4465730"/>
            <a:ext cx="2092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59 – 41 =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78A263-2B87-404B-8FA8-A55E7F7C450F}"/>
              </a:ext>
            </a:extLst>
          </p:cNvPr>
          <p:cNvSpPr/>
          <p:nvPr/>
        </p:nvSpPr>
        <p:spPr>
          <a:xfrm>
            <a:off x="6935492" y="4465729"/>
            <a:ext cx="687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4196AC-9A8E-4924-BB80-B7A4917DBDC4}"/>
              </a:ext>
            </a:extLst>
          </p:cNvPr>
          <p:cNvSpPr/>
          <p:nvPr/>
        </p:nvSpPr>
        <p:spPr>
          <a:xfrm>
            <a:off x="1524000" y="4465729"/>
            <a:ext cx="687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7C956E8-53D1-40A3-8103-984C5180E89A}"/>
              </a:ext>
            </a:extLst>
          </p:cNvPr>
          <p:cNvSpPr/>
          <p:nvPr/>
        </p:nvSpPr>
        <p:spPr>
          <a:xfrm>
            <a:off x="5277170" y="5015691"/>
            <a:ext cx="2092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68 – 59 =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072A33-EB8A-4E2A-84C1-D2374B6A9F2E}"/>
              </a:ext>
            </a:extLst>
          </p:cNvPr>
          <p:cNvSpPr/>
          <p:nvPr/>
        </p:nvSpPr>
        <p:spPr>
          <a:xfrm>
            <a:off x="6899328" y="5015690"/>
            <a:ext cx="687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74313E-2583-4621-BC3F-0E0E3A631652}"/>
              </a:ext>
            </a:extLst>
          </p:cNvPr>
          <p:cNvSpPr/>
          <p:nvPr/>
        </p:nvSpPr>
        <p:spPr>
          <a:xfrm>
            <a:off x="2185259" y="5015690"/>
            <a:ext cx="687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8103ABB-8741-44F3-944C-242DE032BE89}"/>
              </a:ext>
            </a:extLst>
          </p:cNvPr>
          <p:cNvSpPr/>
          <p:nvPr/>
        </p:nvSpPr>
        <p:spPr>
          <a:xfrm>
            <a:off x="9870035" y="1210139"/>
            <a:ext cx="16738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Jack</a:t>
            </a:r>
          </a:p>
        </p:txBody>
      </p:sp>
    </p:spTree>
    <p:extLst>
      <p:ext uri="{BB962C8B-B14F-4D97-AF65-F5344CB8AC3E}">
        <p14:creationId xmlns:p14="http://schemas.microsoft.com/office/powerpoint/2010/main" val="385178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Patterns are printed on T-shirts.</a:t>
            </a:r>
          </a:p>
        </p:txBody>
      </p:sp>
      <p:pic>
        <p:nvPicPr>
          <p:cNvPr id="104450" name="Picture 2">
            <a:extLst>
              <a:ext uri="{FF2B5EF4-FFF2-40B4-BE49-F238E27FC236}">
                <a16:creationId xmlns:a16="http://schemas.microsoft.com/office/drawing/2014/main" id="{0582B73A-8C4C-48D6-B367-3BA7A452C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334" y="202243"/>
            <a:ext cx="2597150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C6832EA-3BBF-45EA-854E-5B1C634DF272}"/>
              </a:ext>
            </a:extLst>
          </p:cNvPr>
          <p:cNvSpPr/>
          <p:nvPr/>
        </p:nvSpPr>
        <p:spPr>
          <a:xfrm>
            <a:off x="56122" y="150954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sells 3 sizes of T-shirt, small, medium and large.</a:t>
            </a:r>
          </a:p>
          <a:p>
            <a:r>
              <a:rPr lang="en-US" sz="3200" b="1" dirty="0"/>
              <a:t>The table shows the number of T-shirts sold in one week.</a:t>
            </a:r>
          </a:p>
        </p:txBody>
      </p:sp>
      <p:pic>
        <p:nvPicPr>
          <p:cNvPr id="104451" name="Picture 3">
            <a:extLst>
              <a:ext uri="{FF2B5EF4-FFF2-40B4-BE49-F238E27FC236}">
                <a16:creationId xmlns:a16="http://schemas.microsoft.com/office/drawing/2014/main" id="{E5B40903-EC01-4DA2-BEF3-5C081BB59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10" y="2586758"/>
            <a:ext cx="3763560" cy="3264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30D357B-0639-4029-AEFA-87641FF9DBE7}"/>
              </a:ext>
            </a:extLst>
          </p:cNvPr>
          <p:cNvSpPr/>
          <p:nvPr/>
        </p:nvSpPr>
        <p:spPr>
          <a:xfrm>
            <a:off x="4146052" y="2510521"/>
            <a:ext cx="76324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medium T-shirts are sold in the week?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529D5A-A91E-4A04-B8B0-43D23B6C767A}"/>
              </a:ext>
            </a:extLst>
          </p:cNvPr>
          <p:cNvSpPr/>
          <p:nvPr/>
        </p:nvSpPr>
        <p:spPr>
          <a:xfrm>
            <a:off x="4146051" y="4219237"/>
            <a:ext cx="73465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T-shirts with       on them are sold in the week?</a:t>
            </a:r>
          </a:p>
        </p:txBody>
      </p:sp>
      <p:pic>
        <p:nvPicPr>
          <p:cNvPr id="104452" name="Picture 4">
            <a:extLst>
              <a:ext uri="{FF2B5EF4-FFF2-40B4-BE49-F238E27FC236}">
                <a16:creationId xmlns:a16="http://schemas.microsoft.com/office/drawing/2014/main" id="{9E955610-216B-4FE4-AD88-F725A6314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5923" y="4219237"/>
            <a:ext cx="486479" cy="59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995A06-260B-4BE0-BC8B-EA55EB458059}"/>
              </a:ext>
            </a:extLst>
          </p:cNvPr>
          <p:cNvSpPr/>
          <p:nvPr/>
        </p:nvSpPr>
        <p:spPr>
          <a:xfrm>
            <a:off x="5600126" y="3093778"/>
            <a:ext cx="33084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 + 14 + 9 =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FFCE32-4A75-453C-9FCB-9E9B8996A66B}"/>
              </a:ext>
            </a:extLst>
          </p:cNvPr>
          <p:cNvSpPr/>
          <p:nvPr/>
        </p:nvSpPr>
        <p:spPr>
          <a:xfrm>
            <a:off x="271008" y="4677631"/>
            <a:ext cx="3706924" cy="57338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7A8523-6399-4158-89DF-12A12C506928}"/>
              </a:ext>
            </a:extLst>
          </p:cNvPr>
          <p:cNvSpPr/>
          <p:nvPr/>
        </p:nvSpPr>
        <p:spPr>
          <a:xfrm>
            <a:off x="7840210" y="3096073"/>
            <a:ext cx="7150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1580F7-9BBE-4A5B-9FC7-D6A7A9C25BB5}"/>
              </a:ext>
            </a:extLst>
          </p:cNvPr>
          <p:cNvSpPr/>
          <p:nvPr/>
        </p:nvSpPr>
        <p:spPr>
          <a:xfrm>
            <a:off x="3068877" y="3366371"/>
            <a:ext cx="909056" cy="24728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226E31-9EE5-47A2-B9B4-C8B2DD2D3A63}"/>
              </a:ext>
            </a:extLst>
          </p:cNvPr>
          <p:cNvSpPr/>
          <p:nvPr/>
        </p:nvSpPr>
        <p:spPr>
          <a:xfrm>
            <a:off x="5658334" y="5281918"/>
            <a:ext cx="33084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 + 9 + 8 =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360683-BB22-4F28-9054-387F7C4D09FA}"/>
              </a:ext>
            </a:extLst>
          </p:cNvPr>
          <p:cNvSpPr/>
          <p:nvPr/>
        </p:nvSpPr>
        <p:spPr>
          <a:xfrm>
            <a:off x="7698002" y="5284213"/>
            <a:ext cx="7150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6514F9-3935-4780-9963-273776EE1CA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881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 animBg="1"/>
      <p:bldP spid="4" grpId="1" animBg="1"/>
      <p:bldP spid="13" grpId="0"/>
      <p:bldP spid="14" grpId="0" animBg="1"/>
      <p:bldP spid="15" grpId="0"/>
      <p:bldP spid="16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the table.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01ABC6-513E-4A1B-9176-F31500552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259" y="634775"/>
            <a:ext cx="4446499" cy="29777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A28A57A-E3CB-4048-8761-D4E1A4B8E21C}"/>
              </a:ext>
            </a:extLst>
          </p:cNvPr>
          <p:cNvSpPr/>
          <p:nvPr/>
        </p:nvSpPr>
        <p:spPr>
          <a:xfrm>
            <a:off x="56122" y="3939139"/>
            <a:ext cx="84954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potato is _____g heavier than the carrot.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Together, the apple and banana weigh _____g.  	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E1E5A50-45CF-432F-9D74-31C0C7A93BE5}"/>
              </a:ext>
            </a:extLst>
          </p:cNvPr>
          <p:cNvGrpSpPr/>
          <p:nvPr/>
        </p:nvGrpSpPr>
        <p:grpSpPr>
          <a:xfrm>
            <a:off x="8214566" y="2918861"/>
            <a:ext cx="1889833" cy="1414081"/>
            <a:chOff x="1371600" y="1941038"/>
            <a:chExt cx="1889833" cy="14140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4ECC0F8-02A2-4F61-929D-3C0407B00122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2 5 0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1FB9B3E-C499-4497-9674-D854D34FC082}"/>
                </a:ext>
              </a:extLst>
            </p:cNvPr>
            <p:cNvSpPr txBox="1"/>
            <p:nvPr/>
          </p:nvSpPr>
          <p:spPr>
            <a:xfrm>
              <a:off x="2255757" y="2373230"/>
              <a:ext cx="100567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9 0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123E958-0B45-4B67-BBEB-C50DF503150C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CD3FE10-46F7-4D9C-BC29-D2546F7175C7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116FB21-1FC0-43BA-B6A3-6465AD661540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D78C3AC4-48E9-4644-91F4-3911C766FCEB}"/>
              </a:ext>
            </a:extLst>
          </p:cNvPr>
          <p:cNvSpPr txBox="1"/>
          <p:nvPr/>
        </p:nvSpPr>
        <p:spPr>
          <a:xfrm>
            <a:off x="9542468" y="380433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45DF9A1-FE08-4B37-941E-B8CE09B49927}"/>
              </a:ext>
            </a:extLst>
          </p:cNvPr>
          <p:cNvCxnSpPr>
            <a:cxnSpLocks/>
          </p:cNvCxnSpPr>
          <p:nvPr/>
        </p:nvCxnSpPr>
        <p:spPr>
          <a:xfrm flipV="1">
            <a:off x="8645725" y="3002916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12D8F8F-60FD-4B26-A945-9D3068237E04}"/>
              </a:ext>
            </a:extLst>
          </p:cNvPr>
          <p:cNvSpPr txBox="1"/>
          <p:nvPr/>
        </p:nvSpPr>
        <p:spPr>
          <a:xfrm>
            <a:off x="8675800" y="270549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401B2B-2896-4A33-BBCF-933EB3C14446}"/>
              </a:ext>
            </a:extLst>
          </p:cNvPr>
          <p:cNvSpPr txBox="1"/>
          <p:nvPr/>
        </p:nvSpPr>
        <p:spPr>
          <a:xfrm>
            <a:off x="8967035" y="2951487"/>
            <a:ext cx="340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8D1D0C-85A9-44F7-9E0A-E9B6AED04CD9}"/>
              </a:ext>
            </a:extLst>
          </p:cNvPr>
          <p:cNvSpPr txBox="1"/>
          <p:nvPr/>
        </p:nvSpPr>
        <p:spPr>
          <a:xfrm>
            <a:off x="9081673" y="381091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8DEDAA-534E-4430-8EA9-446603F73A50}"/>
              </a:ext>
            </a:extLst>
          </p:cNvPr>
          <p:cNvSpPr txBox="1"/>
          <p:nvPr/>
        </p:nvSpPr>
        <p:spPr>
          <a:xfrm>
            <a:off x="8631519" y="381151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75CAEC-5208-421A-AFFA-36815361C356}"/>
              </a:ext>
            </a:extLst>
          </p:cNvPr>
          <p:cNvSpPr/>
          <p:nvPr/>
        </p:nvSpPr>
        <p:spPr>
          <a:xfrm>
            <a:off x="2611153" y="3922810"/>
            <a:ext cx="8753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160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133B277-6D7F-458D-ABC0-15D849C8AE33}"/>
              </a:ext>
            </a:extLst>
          </p:cNvPr>
          <p:cNvGrpSpPr/>
          <p:nvPr/>
        </p:nvGrpSpPr>
        <p:grpSpPr>
          <a:xfrm>
            <a:off x="8257569" y="4881672"/>
            <a:ext cx="1856052" cy="1404405"/>
            <a:chOff x="1812181" y="1941038"/>
            <a:chExt cx="1856052" cy="140440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E2E022-8847-48F1-8CAF-CE0853483AD7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1 5 0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91AE798-7542-4519-9F32-076A651C42E8}"/>
                </a:ext>
              </a:extLst>
            </p:cNvPr>
            <p:cNvSpPr txBox="1"/>
            <p:nvPr/>
          </p:nvSpPr>
          <p:spPr>
            <a:xfrm>
              <a:off x="2253460" y="2373230"/>
              <a:ext cx="1414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2 1 0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A6DA5C6-8ECC-430F-A26B-66A34260B874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C6DCB23-CD20-4621-8472-322F1CB9AB16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E8E950C-0D49-4650-99C0-ED71BA573306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E3935CEB-A0C7-4B95-8CFE-8BE390803C48}"/>
              </a:ext>
            </a:extLst>
          </p:cNvPr>
          <p:cNvSpPr txBox="1"/>
          <p:nvPr/>
        </p:nvSpPr>
        <p:spPr>
          <a:xfrm>
            <a:off x="9573127" y="576950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71FDD27-F96F-4E79-9414-3E771FEA5D2A}"/>
              </a:ext>
            </a:extLst>
          </p:cNvPr>
          <p:cNvSpPr txBox="1"/>
          <p:nvPr/>
        </p:nvSpPr>
        <p:spPr>
          <a:xfrm>
            <a:off x="9127654" y="5769503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7C7D63D-9D55-417A-93B2-4D8F78376F1D}"/>
              </a:ext>
            </a:extLst>
          </p:cNvPr>
          <p:cNvSpPr txBox="1"/>
          <p:nvPr/>
        </p:nvSpPr>
        <p:spPr>
          <a:xfrm>
            <a:off x="8706079" y="577948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CD3993C-2061-462A-A395-404D7FF53241}"/>
              </a:ext>
            </a:extLst>
          </p:cNvPr>
          <p:cNvSpPr/>
          <p:nvPr/>
        </p:nvSpPr>
        <p:spPr>
          <a:xfrm>
            <a:off x="6774294" y="4907695"/>
            <a:ext cx="8753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360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545ED5-D728-4F43-BFD3-D79CE265076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7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  <p:bldP spid="18" grpId="0"/>
      <p:bldP spid="25" grpId="0"/>
      <p:bldP spid="27" grpId="0"/>
      <p:bldP spid="28" grpId="0"/>
      <p:bldP spid="29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table shows the capacity of three containers.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7AA4DA-1499-44D3-882E-61C1C01CE1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797" y="634775"/>
            <a:ext cx="3894606" cy="23016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B1C9B32-A864-43E4-8B62-049F646B8DA4}"/>
              </a:ext>
            </a:extLst>
          </p:cNvPr>
          <p:cNvSpPr/>
          <p:nvPr/>
        </p:nvSpPr>
        <p:spPr>
          <a:xfrm>
            <a:off x="56122" y="2936383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Together, the beaker and the cup hold more than the mug.</a:t>
            </a:r>
          </a:p>
          <a:p>
            <a:r>
              <a:rPr lang="en-US" sz="3200" b="1" dirty="0"/>
              <a:t>How much more?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8CA9811-E890-4F5E-AC13-E5234CB3C28F}"/>
              </a:ext>
            </a:extLst>
          </p:cNvPr>
          <p:cNvGrpSpPr/>
          <p:nvPr/>
        </p:nvGrpSpPr>
        <p:grpSpPr>
          <a:xfrm>
            <a:off x="746426" y="4335572"/>
            <a:ext cx="1856052" cy="1404405"/>
            <a:chOff x="1812181" y="1941038"/>
            <a:chExt cx="1856052" cy="140440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BC4E69B-7E17-4F3F-8E6A-0ACCE4DAB6D2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3 3 0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61EF2C2-4842-4838-B108-F2D3E20D3C4B}"/>
                </a:ext>
              </a:extLst>
            </p:cNvPr>
            <p:cNvSpPr txBox="1"/>
            <p:nvPr/>
          </p:nvSpPr>
          <p:spPr>
            <a:xfrm>
              <a:off x="2253460" y="2373230"/>
              <a:ext cx="1414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1 8 0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403D646-2B9A-4311-8894-31152D8ED6AD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8AC998C-FADE-4695-9109-48BB8500F673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8D97FCA-19D7-4CB9-B670-18D4ECFA6095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B2C9BCF-08B6-47DC-AF5D-9F69099192B9}"/>
              </a:ext>
            </a:extLst>
          </p:cNvPr>
          <p:cNvSpPr txBox="1"/>
          <p:nvPr/>
        </p:nvSpPr>
        <p:spPr>
          <a:xfrm>
            <a:off x="2061984" y="522340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D61CB2-E3D7-4A30-88AD-1FBDE727F090}"/>
              </a:ext>
            </a:extLst>
          </p:cNvPr>
          <p:cNvSpPr txBox="1"/>
          <p:nvPr/>
        </p:nvSpPr>
        <p:spPr>
          <a:xfrm>
            <a:off x="1616511" y="5223403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5D3245-C7A9-437F-94F9-AEF9315A2F5E}"/>
              </a:ext>
            </a:extLst>
          </p:cNvPr>
          <p:cNvSpPr txBox="1"/>
          <p:nvPr/>
        </p:nvSpPr>
        <p:spPr>
          <a:xfrm>
            <a:off x="1194936" y="523338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1AB8D1-1829-4FE3-8178-A7107A35D681}"/>
              </a:ext>
            </a:extLst>
          </p:cNvPr>
          <p:cNvSpPr txBox="1"/>
          <p:nvPr/>
        </p:nvSpPr>
        <p:spPr>
          <a:xfrm>
            <a:off x="1239545" y="411946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DBAC507-4D96-4FDA-9C34-A12587AE4ECD}"/>
              </a:ext>
            </a:extLst>
          </p:cNvPr>
          <p:cNvGrpSpPr/>
          <p:nvPr/>
        </p:nvGrpSpPr>
        <p:grpSpPr>
          <a:xfrm>
            <a:off x="3372870" y="4335572"/>
            <a:ext cx="1889833" cy="1414081"/>
            <a:chOff x="1371600" y="1941038"/>
            <a:chExt cx="1889833" cy="14140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D4A6115-E580-431B-843A-A74924184C2B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5 1 0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DA09683-61E1-487B-BDCB-A16FB3A75924}"/>
                </a:ext>
              </a:extLst>
            </p:cNvPr>
            <p:cNvSpPr txBox="1"/>
            <p:nvPr/>
          </p:nvSpPr>
          <p:spPr>
            <a:xfrm>
              <a:off x="1812182" y="2373230"/>
              <a:ext cx="144925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4 5 0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E35F3DD-F69D-4DEE-A9AF-BB13E8A606A1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398ACE7-AAD9-4F54-9A5E-E413CE6F7E8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7F40315-4113-441D-9707-A459EC8EF378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7216A0B0-7FD1-41BF-8721-F933458B9269}"/>
              </a:ext>
            </a:extLst>
          </p:cNvPr>
          <p:cNvSpPr txBox="1"/>
          <p:nvPr/>
        </p:nvSpPr>
        <p:spPr>
          <a:xfrm>
            <a:off x="4700772" y="522104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9FDC833-71E4-4A48-A3B3-0D25C2577CC8}"/>
              </a:ext>
            </a:extLst>
          </p:cNvPr>
          <p:cNvCxnSpPr>
            <a:cxnSpLocks/>
          </p:cNvCxnSpPr>
          <p:nvPr/>
        </p:nvCxnSpPr>
        <p:spPr>
          <a:xfrm flipV="1">
            <a:off x="3804029" y="441962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889FD35-0738-4724-875E-0B9F98039E38}"/>
              </a:ext>
            </a:extLst>
          </p:cNvPr>
          <p:cNvSpPr txBox="1"/>
          <p:nvPr/>
        </p:nvSpPr>
        <p:spPr>
          <a:xfrm>
            <a:off x="3834104" y="412220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4952A73-D9C6-42F8-B734-D9B8DC20DB1B}"/>
              </a:ext>
            </a:extLst>
          </p:cNvPr>
          <p:cNvSpPr txBox="1"/>
          <p:nvPr/>
        </p:nvSpPr>
        <p:spPr>
          <a:xfrm>
            <a:off x="4125339" y="4368198"/>
            <a:ext cx="340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C29372-36DA-462C-9F38-4D0EBFBE517A}"/>
              </a:ext>
            </a:extLst>
          </p:cNvPr>
          <p:cNvSpPr txBox="1"/>
          <p:nvPr/>
        </p:nvSpPr>
        <p:spPr>
          <a:xfrm>
            <a:off x="4239977" y="522762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4E2F78-06F9-41F8-ABE7-6A161528CD28}"/>
              </a:ext>
            </a:extLst>
          </p:cNvPr>
          <p:cNvSpPr txBox="1"/>
          <p:nvPr/>
        </p:nvSpPr>
        <p:spPr>
          <a:xfrm>
            <a:off x="3789823" y="522822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10756EE-A6DB-44B5-BD78-903F99E71DC2}"/>
              </a:ext>
            </a:extLst>
          </p:cNvPr>
          <p:cNvSpPr/>
          <p:nvPr/>
        </p:nvSpPr>
        <p:spPr>
          <a:xfrm>
            <a:off x="3155862" y="3434130"/>
            <a:ext cx="33084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60 ml more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DE829D-F738-4924-B9AE-B5E704AA650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577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22" grpId="0"/>
      <p:bldP spid="24" grpId="0"/>
      <p:bldP spid="25" grpId="0"/>
      <p:bldP spid="26" grpId="0"/>
      <p:bldP spid="27" grpId="0"/>
      <p:bldP spid="28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0ED87-36E1-4B66-9FF4-F262AF664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one-step addition and subtraction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E1191-1074-4FAF-9BDE-7A7C676E6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1624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Jan is 9 years old.</a:t>
            </a:r>
          </a:p>
          <a:p>
            <a:r>
              <a:rPr lang="en-US" sz="3200" b="1" dirty="0"/>
              <a:t>Her mother is 31 years old.</a:t>
            </a:r>
          </a:p>
          <a:p>
            <a:r>
              <a:rPr lang="en-US" sz="3200" b="1" dirty="0"/>
              <a:t>How many years older is Jan’s mother?</a:t>
            </a:r>
          </a:p>
          <a:p>
            <a:r>
              <a:rPr lang="en-US" sz="3200" b="1" dirty="0"/>
              <a:t>Circle which of these you could use to work out the answer.</a:t>
            </a:r>
          </a:p>
          <a:p>
            <a:r>
              <a:rPr lang="en-US" sz="3200" b="1" dirty="0"/>
              <a:t> </a:t>
            </a:r>
          </a:p>
        </p:txBody>
      </p:sp>
      <p:pic>
        <p:nvPicPr>
          <p:cNvPr id="136194" name="Picture 2">
            <a:extLst>
              <a:ext uri="{FF2B5EF4-FFF2-40B4-BE49-F238E27FC236}">
                <a16:creationId xmlns:a16="http://schemas.microsoft.com/office/drawing/2014/main" id="{CCE42FA4-08CA-457D-A2FC-5EF194A4B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26" y="2347129"/>
            <a:ext cx="6710261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3D0FA0B4-4685-4FD9-954C-BE78EBD3E679}"/>
              </a:ext>
            </a:extLst>
          </p:cNvPr>
          <p:cNvSpPr/>
          <p:nvPr/>
        </p:nvSpPr>
        <p:spPr>
          <a:xfrm>
            <a:off x="1885950" y="3867150"/>
            <a:ext cx="1466850" cy="7048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EEE832-D010-4386-B0BA-66013BC4271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99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54 children get on a coach. </a:t>
            </a:r>
          </a:p>
          <a:p>
            <a:r>
              <a:rPr lang="en-US" sz="3200" b="1" dirty="0"/>
              <a:t>23 of them are girls. </a:t>
            </a:r>
          </a:p>
          <a:p>
            <a:r>
              <a:rPr lang="en-US" sz="3200" b="1" dirty="0"/>
              <a:t>How many are boys? 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4FBF46-7ED7-4D8D-A622-3A8404E25261}"/>
              </a:ext>
            </a:extLst>
          </p:cNvPr>
          <p:cNvSpPr txBox="1"/>
          <p:nvPr/>
        </p:nvSpPr>
        <p:spPr>
          <a:xfrm>
            <a:off x="3222164" y="175583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1A5E07-2F3E-4ECF-91AD-7A6E8A42A444}"/>
              </a:ext>
            </a:extLst>
          </p:cNvPr>
          <p:cNvSpPr txBox="1"/>
          <p:nvPr/>
        </p:nvSpPr>
        <p:spPr>
          <a:xfrm>
            <a:off x="3213816" y="220049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87ABFD-D3C0-4C79-B4C2-1F90BF962471}"/>
              </a:ext>
            </a:extLst>
          </p:cNvPr>
          <p:cNvSpPr txBox="1"/>
          <p:nvPr/>
        </p:nvSpPr>
        <p:spPr>
          <a:xfrm>
            <a:off x="2872443" y="2198844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1086621-658B-4CC8-819D-CCA3C3965FD3}"/>
              </a:ext>
            </a:extLst>
          </p:cNvPr>
          <p:cNvCxnSpPr>
            <a:cxnSpLocks/>
          </p:cNvCxnSpPr>
          <p:nvPr/>
        </p:nvCxnSpPr>
        <p:spPr>
          <a:xfrm>
            <a:off x="2775788" y="2714747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713C516-4902-4551-9D32-442BE70C1E21}"/>
              </a:ext>
            </a:extLst>
          </p:cNvPr>
          <p:cNvCxnSpPr>
            <a:cxnSpLocks/>
          </p:cNvCxnSpPr>
          <p:nvPr/>
        </p:nvCxnSpPr>
        <p:spPr>
          <a:xfrm>
            <a:off x="2775788" y="3157604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03BC8DA-7ACB-492E-BD8E-3874699C9704}"/>
              </a:ext>
            </a:extLst>
          </p:cNvPr>
          <p:cNvSpPr txBox="1"/>
          <p:nvPr/>
        </p:nvSpPr>
        <p:spPr>
          <a:xfrm>
            <a:off x="3651845" y="2647319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0FE1EC-BE23-4621-8DFB-D65A8EB2BB04}"/>
              </a:ext>
            </a:extLst>
          </p:cNvPr>
          <p:cNvSpPr txBox="1"/>
          <p:nvPr/>
        </p:nvSpPr>
        <p:spPr>
          <a:xfrm>
            <a:off x="3198387" y="2644373"/>
            <a:ext cx="6356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A2DD40-75F2-47B6-890C-DB2E0C7DC6F0}"/>
              </a:ext>
            </a:extLst>
          </p:cNvPr>
          <p:cNvSpPr txBox="1"/>
          <p:nvPr/>
        </p:nvSpPr>
        <p:spPr>
          <a:xfrm>
            <a:off x="3721123" y="1032090"/>
            <a:ext cx="2207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31 are boys</a:t>
            </a:r>
          </a:p>
        </p:txBody>
      </p:sp>
    </p:spTree>
    <p:extLst>
      <p:ext uri="{BB962C8B-B14F-4D97-AF65-F5344CB8AC3E}">
        <p14:creationId xmlns:p14="http://schemas.microsoft.com/office/powerpoint/2010/main" val="148442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45 people on a coach.</a:t>
            </a:r>
          </a:p>
          <a:p>
            <a:r>
              <a:rPr lang="en-US" sz="3200" b="1" dirty="0"/>
              <a:t>17 people get off.</a:t>
            </a:r>
          </a:p>
          <a:p>
            <a:r>
              <a:rPr lang="en-US" sz="3200" b="1" dirty="0"/>
              <a:t>How many people are left on the coach?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49A99F-1323-43F8-8155-874B7E38A373}"/>
              </a:ext>
            </a:extLst>
          </p:cNvPr>
          <p:cNvSpPr txBox="1"/>
          <p:nvPr/>
        </p:nvSpPr>
        <p:spPr>
          <a:xfrm>
            <a:off x="1270731" y="190656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4 5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952F73E-2CF1-4586-8021-546251B80956}"/>
              </a:ext>
            </a:extLst>
          </p:cNvPr>
          <p:cNvCxnSpPr>
            <a:cxnSpLocks/>
          </p:cNvCxnSpPr>
          <p:nvPr/>
        </p:nvCxnSpPr>
        <p:spPr>
          <a:xfrm flipV="1">
            <a:off x="1267943" y="1981723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EA8D587-0A60-4A66-986D-5124048CD680}"/>
              </a:ext>
            </a:extLst>
          </p:cNvPr>
          <p:cNvSpPr txBox="1"/>
          <p:nvPr/>
        </p:nvSpPr>
        <p:spPr>
          <a:xfrm>
            <a:off x="1347474" y="172092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69D641-F7A0-4EF5-9922-7726F892EFB4}"/>
              </a:ext>
            </a:extLst>
          </p:cNvPr>
          <p:cNvSpPr txBox="1"/>
          <p:nvPr/>
        </p:nvSpPr>
        <p:spPr>
          <a:xfrm>
            <a:off x="1586554" y="1939286"/>
            <a:ext cx="342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95FA95-D6BD-4077-9CFC-91D4B381E625}"/>
              </a:ext>
            </a:extLst>
          </p:cNvPr>
          <p:cNvSpPr txBox="1"/>
          <p:nvPr/>
        </p:nvSpPr>
        <p:spPr>
          <a:xfrm>
            <a:off x="1262383" y="235123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29CA63-EE5B-4172-99FE-9B9F69E01CCD}"/>
              </a:ext>
            </a:extLst>
          </p:cNvPr>
          <p:cNvSpPr txBox="1"/>
          <p:nvPr/>
        </p:nvSpPr>
        <p:spPr>
          <a:xfrm>
            <a:off x="811545" y="237533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29530EF-ED5A-4BE0-B637-816B2C62B4A8}"/>
              </a:ext>
            </a:extLst>
          </p:cNvPr>
          <p:cNvCxnSpPr>
            <a:cxnSpLocks/>
          </p:cNvCxnSpPr>
          <p:nvPr/>
        </p:nvCxnSpPr>
        <p:spPr>
          <a:xfrm>
            <a:off x="824355" y="2865486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972FE71-1C9E-4638-ACEA-06E980EA248E}"/>
              </a:ext>
            </a:extLst>
          </p:cNvPr>
          <p:cNvCxnSpPr>
            <a:cxnSpLocks/>
          </p:cNvCxnSpPr>
          <p:nvPr/>
        </p:nvCxnSpPr>
        <p:spPr>
          <a:xfrm>
            <a:off x="824355" y="330834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BC3FDED-4C14-4A0D-9D8D-A7827970CF70}"/>
              </a:ext>
            </a:extLst>
          </p:cNvPr>
          <p:cNvSpPr txBox="1"/>
          <p:nvPr/>
        </p:nvSpPr>
        <p:spPr>
          <a:xfrm>
            <a:off x="1700412" y="279805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E776F6-B9FE-40ED-89F5-A4009C03BFEC}"/>
              </a:ext>
            </a:extLst>
          </p:cNvPr>
          <p:cNvSpPr txBox="1"/>
          <p:nvPr/>
        </p:nvSpPr>
        <p:spPr>
          <a:xfrm>
            <a:off x="1260526" y="279511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E1EEAC-7FA3-44E7-B8DF-5207B94AAB38}"/>
              </a:ext>
            </a:extLst>
          </p:cNvPr>
          <p:cNvSpPr txBox="1"/>
          <p:nvPr/>
        </p:nvSpPr>
        <p:spPr>
          <a:xfrm>
            <a:off x="7047832" y="1034292"/>
            <a:ext cx="2441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28 people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ADCDAD-EBE5-4C9A-B46A-320B600BD82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78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2" grpId="0"/>
      <p:bldP spid="13" grpId="0"/>
      <p:bldP spid="14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Mina and Ben play a game. </a:t>
            </a:r>
          </a:p>
          <a:p>
            <a:r>
              <a:rPr lang="en-US" sz="3200" b="1" dirty="0"/>
              <a:t>Mina scores 70 points. </a:t>
            </a:r>
          </a:p>
          <a:p>
            <a:r>
              <a:rPr lang="en-US" sz="3200" b="1" dirty="0"/>
              <a:t>Ben scores 42 points. </a:t>
            </a:r>
          </a:p>
          <a:p>
            <a:r>
              <a:rPr lang="en-US" sz="3200" b="1" dirty="0"/>
              <a:t>How many more points does Mina score than Ben?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E3B24B-98B1-49E9-AD6E-00F52C492049}"/>
              </a:ext>
            </a:extLst>
          </p:cNvPr>
          <p:cNvSpPr txBox="1"/>
          <p:nvPr/>
        </p:nvSpPr>
        <p:spPr>
          <a:xfrm>
            <a:off x="2218936" y="229774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7 0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99EB5FB-D485-4AB1-B9D9-B94620698EBD}"/>
              </a:ext>
            </a:extLst>
          </p:cNvPr>
          <p:cNvCxnSpPr>
            <a:cxnSpLocks/>
          </p:cNvCxnSpPr>
          <p:nvPr/>
        </p:nvCxnSpPr>
        <p:spPr>
          <a:xfrm flipV="1">
            <a:off x="2216148" y="237289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A47FE48-3300-4FC4-BC5B-E28C5E67EDE2}"/>
              </a:ext>
            </a:extLst>
          </p:cNvPr>
          <p:cNvSpPr txBox="1"/>
          <p:nvPr/>
        </p:nvSpPr>
        <p:spPr>
          <a:xfrm>
            <a:off x="2295679" y="211210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5B71FF-A33A-4595-B697-7807FED2FBBB}"/>
              </a:ext>
            </a:extLst>
          </p:cNvPr>
          <p:cNvSpPr txBox="1"/>
          <p:nvPr/>
        </p:nvSpPr>
        <p:spPr>
          <a:xfrm>
            <a:off x="2534759" y="2330462"/>
            <a:ext cx="342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3B20D2-6B99-46C3-8D6E-1808552767E2}"/>
              </a:ext>
            </a:extLst>
          </p:cNvPr>
          <p:cNvSpPr txBox="1"/>
          <p:nvPr/>
        </p:nvSpPr>
        <p:spPr>
          <a:xfrm>
            <a:off x="2210588" y="274241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4F7740-24A3-4804-BC88-FD88587AEEFE}"/>
              </a:ext>
            </a:extLst>
          </p:cNvPr>
          <p:cNvSpPr txBox="1"/>
          <p:nvPr/>
        </p:nvSpPr>
        <p:spPr>
          <a:xfrm>
            <a:off x="1759750" y="276651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0DF3C84-F482-4B20-A575-848A44A27679}"/>
              </a:ext>
            </a:extLst>
          </p:cNvPr>
          <p:cNvCxnSpPr>
            <a:cxnSpLocks/>
          </p:cNvCxnSpPr>
          <p:nvPr/>
        </p:nvCxnSpPr>
        <p:spPr>
          <a:xfrm>
            <a:off x="1772560" y="3256662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14F5E8E-995C-43CD-92C8-C64743CB36EE}"/>
              </a:ext>
            </a:extLst>
          </p:cNvPr>
          <p:cNvCxnSpPr>
            <a:cxnSpLocks/>
          </p:cNvCxnSpPr>
          <p:nvPr/>
        </p:nvCxnSpPr>
        <p:spPr>
          <a:xfrm>
            <a:off x="1772560" y="3699519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39D7B86-82D5-45AF-8836-AD502A6644B4}"/>
              </a:ext>
            </a:extLst>
          </p:cNvPr>
          <p:cNvSpPr txBox="1"/>
          <p:nvPr/>
        </p:nvSpPr>
        <p:spPr>
          <a:xfrm>
            <a:off x="2648617" y="318923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4588FF-A350-40F7-A819-538141FB7F95}"/>
              </a:ext>
            </a:extLst>
          </p:cNvPr>
          <p:cNvSpPr txBox="1"/>
          <p:nvPr/>
        </p:nvSpPr>
        <p:spPr>
          <a:xfrm>
            <a:off x="2208731" y="318628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7DF36E-323F-4E19-96CA-9943888A78AF}"/>
              </a:ext>
            </a:extLst>
          </p:cNvPr>
          <p:cNvSpPr txBox="1"/>
          <p:nvPr/>
        </p:nvSpPr>
        <p:spPr>
          <a:xfrm>
            <a:off x="8792473" y="1527328"/>
            <a:ext cx="2207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28 more</a:t>
            </a:r>
          </a:p>
        </p:txBody>
      </p:sp>
    </p:spTree>
    <p:extLst>
      <p:ext uri="{BB962C8B-B14F-4D97-AF65-F5344CB8AC3E}">
        <p14:creationId xmlns:p14="http://schemas.microsoft.com/office/powerpoint/2010/main" val="327453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2" grpId="0"/>
      <p:bldP spid="13" grpId="0"/>
      <p:bldP spid="14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Ben wants to buy a packet of biscuits. </a:t>
            </a:r>
          </a:p>
          <a:p>
            <a:r>
              <a:rPr lang="en-US" sz="3200" b="1" dirty="0"/>
              <a:t>He gives the shopkeeper 65p</a:t>
            </a:r>
          </a:p>
          <a:p>
            <a:r>
              <a:rPr lang="en-US" sz="3200" b="1" dirty="0"/>
              <a:t>The shopkeeper says, ‘You need 25p more to buy the biscuits.’</a:t>
            </a:r>
          </a:p>
          <a:p>
            <a:r>
              <a:rPr lang="en-US" sz="3200" b="1" dirty="0"/>
              <a:t>How much do the biscuits cost?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680E7A-0942-4513-88E0-EF36445AE0C7}"/>
              </a:ext>
            </a:extLst>
          </p:cNvPr>
          <p:cNvSpPr txBox="1"/>
          <p:nvPr/>
        </p:nvSpPr>
        <p:spPr>
          <a:xfrm>
            <a:off x="3049986" y="240200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B2B24C-8C02-49B6-B58B-B52A0C92D954}"/>
              </a:ext>
            </a:extLst>
          </p:cNvPr>
          <p:cNvSpPr txBox="1"/>
          <p:nvPr/>
        </p:nvSpPr>
        <p:spPr>
          <a:xfrm>
            <a:off x="3126729" y="221635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049E46-D825-4E65-BAD5-85A421CA60A4}"/>
              </a:ext>
            </a:extLst>
          </p:cNvPr>
          <p:cNvSpPr txBox="1"/>
          <p:nvPr/>
        </p:nvSpPr>
        <p:spPr>
          <a:xfrm>
            <a:off x="3041638" y="284666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6285CA-7097-414A-B4E5-42DE4305A063}"/>
              </a:ext>
            </a:extLst>
          </p:cNvPr>
          <p:cNvSpPr txBox="1"/>
          <p:nvPr/>
        </p:nvSpPr>
        <p:spPr>
          <a:xfrm>
            <a:off x="2590800" y="2870771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712061-2137-48BF-834D-C3293EA2A186}"/>
              </a:ext>
            </a:extLst>
          </p:cNvPr>
          <p:cNvCxnSpPr>
            <a:cxnSpLocks/>
          </p:cNvCxnSpPr>
          <p:nvPr/>
        </p:nvCxnSpPr>
        <p:spPr>
          <a:xfrm>
            <a:off x="2603610" y="336091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2D3FD1-1C6E-48CB-9DB3-2323FA7AFA2B}"/>
              </a:ext>
            </a:extLst>
          </p:cNvPr>
          <p:cNvCxnSpPr>
            <a:cxnSpLocks/>
          </p:cNvCxnSpPr>
          <p:nvPr/>
        </p:nvCxnSpPr>
        <p:spPr>
          <a:xfrm>
            <a:off x="2603610" y="3803775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ED6F1D5-B652-4E02-A92E-C42252776544}"/>
              </a:ext>
            </a:extLst>
          </p:cNvPr>
          <p:cNvSpPr txBox="1"/>
          <p:nvPr/>
        </p:nvSpPr>
        <p:spPr>
          <a:xfrm>
            <a:off x="3479667" y="3293490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913997-2271-4CE8-8D7F-1C0F3195FA44}"/>
              </a:ext>
            </a:extLst>
          </p:cNvPr>
          <p:cNvSpPr txBox="1"/>
          <p:nvPr/>
        </p:nvSpPr>
        <p:spPr>
          <a:xfrm>
            <a:off x="3034127" y="3290544"/>
            <a:ext cx="6356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D49F7B-5CC5-49A5-9727-6153C4FE9CA1}"/>
              </a:ext>
            </a:extLst>
          </p:cNvPr>
          <p:cNvSpPr txBox="1"/>
          <p:nvPr/>
        </p:nvSpPr>
        <p:spPr>
          <a:xfrm>
            <a:off x="5508946" y="1519686"/>
            <a:ext cx="2207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90p</a:t>
            </a:r>
          </a:p>
        </p:txBody>
      </p:sp>
    </p:spTree>
    <p:extLst>
      <p:ext uri="{BB962C8B-B14F-4D97-AF65-F5344CB8AC3E}">
        <p14:creationId xmlns:p14="http://schemas.microsoft.com/office/powerpoint/2010/main" val="226693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2" grpId="0"/>
      <p:bldP spid="13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Roger picked 75 plums from his aunt’s plum tree.</a:t>
            </a:r>
          </a:p>
          <a:p>
            <a:r>
              <a:rPr lang="en-US" sz="3200" b="1" dirty="0"/>
              <a:t>He gave 25 plums to his aunt, and kept the rest.</a:t>
            </a:r>
          </a:p>
          <a:p>
            <a:r>
              <a:rPr lang="en-US" sz="3200" b="1" dirty="0"/>
              <a:t>How many plums did Roger keep?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F347C8-64D8-423E-AF56-5DC9F144FECB}"/>
              </a:ext>
            </a:extLst>
          </p:cNvPr>
          <p:cNvSpPr txBox="1"/>
          <p:nvPr/>
        </p:nvSpPr>
        <p:spPr>
          <a:xfrm>
            <a:off x="1270731" y="190656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C2F907-0B06-43E9-9ED3-899D6EAA7227}"/>
              </a:ext>
            </a:extLst>
          </p:cNvPr>
          <p:cNvSpPr txBox="1"/>
          <p:nvPr/>
        </p:nvSpPr>
        <p:spPr>
          <a:xfrm>
            <a:off x="1262383" y="235123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64931C-7681-412A-8665-EB8A12802512}"/>
              </a:ext>
            </a:extLst>
          </p:cNvPr>
          <p:cNvSpPr txBox="1"/>
          <p:nvPr/>
        </p:nvSpPr>
        <p:spPr>
          <a:xfrm>
            <a:off x="811545" y="237533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36B596F-966F-4F6D-9C65-07EE84BF7761}"/>
              </a:ext>
            </a:extLst>
          </p:cNvPr>
          <p:cNvCxnSpPr>
            <a:cxnSpLocks/>
          </p:cNvCxnSpPr>
          <p:nvPr/>
        </p:nvCxnSpPr>
        <p:spPr>
          <a:xfrm>
            <a:off x="824355" y="2865486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BC2FA1D-B03F-43E6-BBCD-CD6089FD1B8D}"/>
              </a:ext>
            </a:extLst>
          </p:cNvPr>
          <p:cNvCxnSpPr>
            <a:cxnSpLocks/>
          </p:cNvCxnSpPr>
          <p:nvPr/>
        </p:nvCxnSpPr>
        <p:spPr>
          <a:xfrm>
            <a:off x="824355" y="330834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641DC36-1E7F-45BF-9BB1-C8473AA637F7}"/>
              </a:ext>
            </a:extLst>
          </p:cNvPr>
          <p:cNvSpPr txBox="1"/>
          <p:nvPr/>
        </p:nvSpPr>
        <p:spPr>
          <a:xfrm>
            <a:off x="1700412" y="279805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3AE265-24FF-47C3-9B4D-1FF273EFFA46}"/>
              </a:ext>
            </a:extLst>
          </p:cNvPr>
          <p:cNvSpPr txBox="1"/>
          <p:nvPr/>
        </p:nvSpPr>
        <p:spPr>
          <a:xfrm>
            <a:off x="1260526" y="279511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1C9F9C-9B28-464C-BBB1-FABF602301C9}"/>
              </a:ext>
            </a:extLst>
          </p:cNvPr>
          <p:cNvSpPr txBox="1"/>
          <p:nvPr/>
        </p:nvSpPr>
        <p:spPr>
          <a:xfrm>
            <a:off x="5983342" y="1034885"/>
            <a:ext cx="2441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plums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F901A8-5C9C-4DA2-B68E-5FF217F8DBB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45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2" grpId="0"/>
      <p:bldP spid="13" grpId="0"/>
      <p:bldP spid="14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Raj thinks of a number.</a:t>
            </a:r>
          </a:p>
          <a:p>
            <a:r>
              <a:rPr lang="en-US" sz="3200" b="1" dirty="0"/>
              <a:t>He says, ‘If I subtract 14 from it, I get 29’</a:t>
            </a:r>
          </a:p>
          <a:p>
            <a:r>
              <a:rPr lang="en-US" sz="3200" b="1" dirty="0"/>
              <a:t>What is Raj’s number?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2AED75-069B-4973-8E09-DB6AD5B16442}"/>
              </a:ext>
            </a:extLst>
          </p:cNvPr>
          <p:cNvSpPr txBox="1"/>
          <p:nvPr/>
        </p:nvSpPr>
        <p:spPr>
          <a:xfrm>
            <a:off x="1235376" y="202722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382C16-ECE7-4DB3-A8FD-F9B20618C0F5}"/>
              </a:ext>
            </a:extLst>
          </p:cNvPr>
          <p:cNvSpPr txBox="1"/>
          <p:nvPr/>
        </p:nvSpPr>
        <p:spPr>
          <a:xfrm>
            <a:off x="1227028" y="247998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D38429-52EB-4CC3-B0AA-44C5684B5F8F}"/>
              </a:ext>
            </a:extLst>
          </p:cNvPr>
          <p:cNvSpPr txBox="1"/>
          <p:nvPr/>
        </p:nvSpPr>
        <p:spPr>
          <a:xfrm>
            <a:off x="776190" y="2495996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1F225F2-0017-424A-B44A-235C3DB84B93}"/>
              </a:ext>
            </a:extLst>
          </p:cNvPr>
          <p:cNvCxnSpPr>
            <a:cxnSpLocks/>
          </p:cNvCxnSpPr>
          <p:nvPr/>
        </p:nvCxnSpPr>
        <p:spPr>
          <a:xfrm>
            <a:off x="789000" y="298614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E4A2EC3-25D7-4E05-A718-401298A2457B}"/>
              </a:ext>
            </a:extLst>
          </p:cNvPr>
          <p:cNvCxnSpPr>
            <a:cxnSpLocks/>
          </p:cNvCxnSpPr>
          <p:nvPr/>
        </p:nvCxnSpPr>
        <p:spPr>
          <a:xfrm>
            <a:off x="789000" y="3429000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E121A38-AD1B-4F06-9D84-D1C53169ADAD}"/>
              </a:ext>
            </a:extLst>
          </p:cNvPr>
          <p:cNvSpPr txBox="1"/>
          <p:nvPr/>
        </p:nvSpPr>
        <p:spPr>
          <a:xfrm>
            <a:off x="1665057" y="2918715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6081FF-4AD1-4041-B7DC-FE9D7937A581}"/>
              </a:ext>
            </a:extLst>
          </p:cNvPr>
          <p:cNvSpPr txBox="1"/>
          <p:nvPr/>
        </p:nvSpPr>
        <p:spPr>
          <a:xfrm>
            <a:off x="1225171" y="2915769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823963-3A2A-4FF1-A0B5-0F49467B3B54}"/>
              </a:ext>
            </a:extLst>
          </p:cNvPr>
          <p:cNvSpPr txBox="1"/>
          <p:nvPr/>
        </p:nvSpPr>
        <p:spPr>
          <a:xfrm>
            <a:off x="1307520" y="1816619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DEF6A0-A87D-4E62-AE3D-1F74D08BCC2A}"/>
              </a:ext>
            </a:extLst>
          </p:cNvPr>
          <p:cNvSpPr txBox="1"/>
          <p:nvPr/>
        </p:nvSpPr>
        <p:spPr>
          <a:xfrm>
            <a:off x="3997926" y="1019699"/>
            <a:ext cx="847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74332B-17D0-4C95-8DEC-86F3ED8B3BAD}"/>
              </a:ext>
            </a:extLst>
          </p:cNvPr>
          <p:cNvSpPr txBox="1"/>
          <p:nvPr/>
        </p:nvSpPr>
        <p:spPr>
          <a:xfrm>
            <a:off x="3339304" y="202722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4 3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BF63D2E-6B35-49B9-8688-275CF3A984D6}"/>
              </a:ext>
            </a:extLst>
          </p:cNvPr>
          <p:cNvCxnSpPr>
            <a:cxnSpLocks/>
          </p:cNvCxnSpPr>
          <p:nvPr/>
        </p:nvCxnSpPr>
        <p:spPr>
          <a:xfrm flipV="1">
            <a:off x="3336516" y="210238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6609F10-199A-463C-B8CE-1032C65D3AF3}"/>
              </a:ext>
            </a:extLst>
          </p:cNvPr>
          <p:cNvSpPr txBox="1"/>
          <p:nvPr/>
        </p:nvSpPr>
        <p:spPr>
          <a:xfrm>
            <a:off x="3416047" y="184158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8E614D-1B10-4089-9907-CB7614E5BC88}"/>
              </a:ext>
            </a:extLst>
          </p:cNvPr>
          <p:cNvSpPr txBox="1"/>
          <p:nvPr/>
        </p:nvSpPr>
        <p:spPr>
          <a:xfrm>
            <a:off x="3655127" y="2059943"/>
            <a:ext cx="342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BBFD2B-F682-4F42-B4E3-EA1FDB93D7A0}"/>
              </a:ext>
            </a:extLst>
          </p:cNvPr>
          <p:cNvSpPr txBox="1"/>
          <p:nvPr/>
        </p:nvSpPr>
        <p:spPr>
          <a:xfrm>
            <a:off x="3330956" y="247189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384C28-2EED-4B9C-901A-3E7CF0D2A3F7}"/>
              </a:ext>
            </a:extLst>
          </p:cNvPr>
          <p:cNvSpPr txBox="1"/>
          <p:nvPr/>
        </p:nvSpPr>
        <p:spPr>
          <a:xfrm>
            <a:off x="2880118" y="2495996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99DC2AF-DF68-440D-8CBE-A62EB0897F34}"/>
              </a:ext>
            </a:extLst>
          </p:cNvPr>
          <p:cNvCxnSpPr>
            <a:cxnSpLocks/>
          </p:cNvCxnSpPr>
          <p:nvPr/>
        </p:nvCxnSpPr>
        <p:spPr>
          <a:xfrm>
            <a:off x="2892928" y="298614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2C9D6BC-6CC0-41FF-96C8-58E160D026F9}"/>
              </a:ext>
            </a:extLst>
          </p:cNvPr>
          <p:cNvCxnSpPr>
            <a:cxnSpLocks/>
          </p:cNvCxnSpPr>
          <p:nvPr/>
        </p:nvCxnSpPr>
        <p:spPr>
          <a:xfrm>
            <a:off x="2892928" y="3429000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69F9A62-D447-4AE2-94E7-B255949E11F5}"/>
              </a:ext>
            </a:extLst>
          </p:cNvPr>
          <p:cNvSpPr txBox="1"/>
          <p:nvPr/>
        </p:nvSpPr>
        <p:spPr>
          <a:xfrm>
            <a:off x="3768985" y="2918715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4D9667-AA53-4463-8733-0B94074E2290}"/>
              </a:ext>
            </a:extLst>
          </p:cNvPr>
          <p:cNvSpPr txBox="1"/>
          <p:nvPr/>
        </p:nvSpPr>
        <p:spPr>
          <a:xfrm>
            <a:off x="3329099" y="2915769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298762-A770-40AF-96B9-6B778FDEE2B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23CB4F-3E7D-462A-B397-1380C6D89117}"/>
              </a:ext>
            </a:extLst>
          </p:cNvPr>
          <p:cNvSpPr txBox="1"/>
          <p:nvPr/>
        </p:nvSpPr>
        <p:spPr>
          <a:xfrm>
            <a:off x="6941251" y="542442"/>
            <a:ext cx="3012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___ – 14 = 29</a:t>
            </a:r>
          </a:p>
        </p:txBody>
      </p:sp>
    </p:spTree>
    <p:extLst>
      <p:ext uri="{BB962C8B-B14F-4D97-AF65-F5344CB8AC3E}">
        <p14:creationId xmlns:p14="http://schemas.microsoft.com/office/powerpoint/2010/main" val="1660333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21" grpId="0"/>
      <p:bldP spid="22" grpId="0"/>
      <p:bldP spid="23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Becky has finished reading the ninth page of her book.</a:t>
            </a:r>
          </a:p>
          <a:p>
            <a:r>
              <a:rPr lang="en-US" sz="3200" b="1" dirty="0"/>
              <a:t>There are 32 pages in her book.</a:t>
            </a:r>
          </a:p>
          <a:p>
            <a:r>
              <a:rPr lang="en-US" sz="3200" b="1" dirty="0"/>
              <a:t>How many more pages has she left to read?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A0EE76-2332-4882-9A95-4BE2EF2513D1}"/>
              </a:ext>
            </a:extLst>
          </p:cNvPr>
          <p:cNvSpPr txBox="1"/>
          <p:nvPr/>
        </p:nvSpPr>
        <p:spPr>
          <a:xfrm>
            <a:off x="587634" y="1797875"/>
            <a:ext cx="24413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 – 9 =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3E89B4-F321-4628-8A3F-E76CD6CD815F}"/>
              </a:ext>
            </a:extLst>
          </p:cNvPr>
          <p:cNvSpPr txBox="1"/>
          <p:nvPr/>
        </p:nvSpPr>
        <p:spPr>
          <a:xfrm>
            <a:off x="2759334" y="1797875"/>
            <a:ext cx="24413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C81E7F-E2B2-4E22-9B84-D19B42D6E829}"/>
              </a:ext>
            </a:extLst>
          </p:cNvPr>
          <p:cNvSpPr txBox="1"/>
          <p:nvPr/>
        </p:nvSpPr>
        <p:spPr>
          <a:xfrm>
            <a:off x="7617084" y="1034885"/>
            <a:ext cx="2441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23 pages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81ECDE-C806-43BB-8E0C-ACE96DC317C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26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Mina and Annie stand on some scales.</a:t>
            </a:r>
          </a:p>
          <a:p>
            <a:r>
              <a:rPr lang="en-US" sz="3200" b="1" dirty="0"/>
              <a:t>They weigh 72 kg together.</a:t>
            </a:r>
          </a:p>
          <a:p>
            <a:r>
              <a:rPr lang="en-US" sz="3200" b="1" dirty="0"/>
              <a:t>Annie weighs 34 kg.</a:t>
            </a:r>
          </a:p>
          <a:p>
            <a:r>
              <a:rPr lang="en-US" sz="3200" b="1" dirty="0"/>
              <a:t>How much does Mina weigh?</a:t>
            </a:r>
          </a:p>
        </p:txBody>
      </p:sp>
      <p:pic>
        <p:nvPicPr>
          <p:cNvPr id="72706" name="Picture 2">
            <a:extLst>
              <a:ext uri="{FF2B5EF4-FFF2-40B4-BE49-F238E27FC236}">
                <a16:creationId xmlns:a16="http://schemas.microsoft.com/office/drawing/2014/main" id="{74F75F1B-5A0F-42D7-8294-5F91984C4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6410" y="251049"/>
            <a:ext cx="960437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0909BB-7976-47BF-A336-661562D3F5B0}"/>
              </a:ext>
            </a:extLst>
          </p:cNvPr>
          <p:cNvSpPr txBox="1"/>
          <p:nvPr/>
        </p:nvSpPr>
        <p:spPr>
          <a:xfrm>
            <a:off x="1559489" y="231407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7 2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1FB2A09-77BC-4B9D-9EB6-819E347703BF}"/>
              </a:ext>
            </a:extLst>
          </p:cNvPr>
          <p:cNvCxnSpPr>
            <a:cxnSpLocks/>
          </p:cNvCxnSpPr>
          <p:nvPr/>
        </p:nvCxnSpPr>
        <p:spPr>
          <a:xfrm flipV="1">
            <a:off x="1556701" y="238922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07ADE2A-D301-4A0D-B0E0-808D88F09BFF}"/>
              </a:ext>
            </a:extLst>
          </p:cNvPr>
          <p:cNvSpPr txBox="1"/>
          <p:nvPr/>
        </p:nvSpPr>
        <p:spPr>
          <a:xfrm>
            <a:off x="1636232" y="212843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062238-2DFD-478F-9205-9524047DEAD3}"/>
              </a:ext>
            </a:extLst>
          </p:cNvPr>
          <p:cNvSpPr txBox="1"/>
          <p:nvPr/>
        </p:nvSpPr>
        <p:spPr>
          <a:xfrm>
            <a:off x="1875312" y="2346791"/>
            <a:ext cx="342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37F5BB-5D94-41E7-87AE-1F721A11369C}"/>
              </a:ext>
            </a:extLst>
          </p:cNvPr>
          <p:cNvSpPr txBox="1"/>
          <p:nvPr/>
        </p:nvSpPr>
        <p:spPr>
          <a:xfrm>
            <a:off x="1551141" y="2758742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CF24E6-C70F-45C2-AA46-552353E8DB81}"/>
              </a:ext>
            </a:extLst>
          </p:cNvPr>
          <p:cNvSpPr txBox="1"/>
          <p:nvPr/>
        </p:nvSpPr>
        <p:spPr>
          <a:xfrm>
            <a:off x="1100303" y="2782844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9434FF5-DA3F-4EE0-9C90-E4BDCD855867}"/>
              </a:ext>
            </a:extLst>
          </p:cNvPr>
          <p:cNvCxnSpPr>
            <a:cxnSpLocks/>
          </p:cNvCxnSpPr>
          <p:nvPr/>
        </p:nvCxnSpPr>
        <p:spPr>
          <a:xfrm>
            <a:off x="1113113" y="3272991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9A1E3DD-317B-45AB-A2C1-864901B651C4}"/>
              </a:ext>
            </a:extLst>
          </p:cNvPr>
          <p:cNvCxnSpPr>
            <a:cxnSpLocks/>
          </p:cNvCxnSpPr>
          <p:nvPr/>
        </p:nvCxnSpPr>
        <p:spPr>
          <a:xfrm>
            <a:off x="1113113" y="371584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C2CF1BC-E3EF-459A-8C61-9B471A998D10}"/>
              </a:ext>
            </a:extLst>
          </p:cNvPr>
          <p:cNvSpPr txBox="1"/>
          <p:nvPr/>
        </p:nvSpPr>
        <p:spPr>
          <a:xfrm>
            <a:off x="1989170" y="320556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1D2CE2-89FD-45A4-8E7A-9BCB81BC1B2A}"/>
              </a:ext>
            </a:extLst>
          </p:cNvPr>
          <p:cNvSpPr txBox="1"/>
          <p:nvPr/>
        </p:nvSpPr>
        <p:spPr>
          <a:xfrm>
            <a:off x="1549284" y="320261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28AEBD-74BA-408C-A299-5A188311078E}"/>
              </a:ext>
            </a:extLst>
          </p:cNvPr>
          <p:cNvSpPr txBox="1"/>
          <p:nvPr/>
        </p:nvSpPr>
        <p:spPr>
          <a:xfrm>
            <a:off x="5220956" y="1527328"/>
            <a:ext cx="1343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38 kg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514204-CD52-46EB-8341-21F2BA5079E4}"/>
              </a:ext>
            </a:extLst>
          </p:cNvPr>
          <p:cNvSpPr txBox="1"/>
          <p:nvPr/>
        </p:nvSpPr>
        <p:spPr>
          <a:xfrm>
            <a:off x="3445740" y="231407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FD18B8-9F18-461D-B786-CC9D3E2A4FF6}"/>
              </a:ext>
            </a:extLst>
          </p:cNvPr>
          <p:cNvSpPr txBox="1"/>
          <p:nvPr/>
        </p:nvSpPr>
        <p:spPr>
          <a:xfrm>
            <a:off x="3437392" y="276683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940B06-3D64-4176-851A-AA31F881AA59}"/>
              </a:ext>
            </a:extLst>
          </p:cNvPr>
          <p:cNvSpPr txBox="1"/>
          <p:nvPr/>
        </p:nvSpPr>
        <p:spPr>
          <a:xfrm>
            <a:off x="2986554" y="2782844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64F8CD2-4816-4D18-B1A5-9C2C8EE4D1A5}"/>
              </a:ext>
            </a:extLst>
          </p:cNvPr>
          <p:cNvCxnSpPr>
            <a:cxnSpLocks/>
          </p:cNvCxnSpPr>
          <p:nvPr/>
        </p:nvCxnSpPr>
        <p:spPr>
          <a:xfrm>
            <a:off x="2999364" y="3272991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7DFF7A1-3013-4A26-A2E2-838F58B2DA81}"/>
              </a:ext>
            </a:extLst>
          </p:cNvPr>
          <p:cNvCxnSpPr>
            <a:cxnSpLocks/>
          </p:cNvCxnSpPr>
          <p:nvPr/>
        </p:nvCxnSpPr>
        <p:spPr>
          <a:xfrm>
            <a:off x="2999364" y="371584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F2D92A6-B0AA-40E6-852B-08722AF934CF}"/>
              </a:ext>
            </a:extLst>
          </p:cNvPr>
          <p:cNvSpPr txBox="1"/>
          <p:nvPr/>
        </p:nvSpPr>
        <p:spPr>
          <a:xfrm>
            <a:off x="3875421" y="320556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F3DCB5-F512-402C-AB67-C30256D3F0E0}"/>
              </a:ext>
            </a:extLst>
          </p:cNvPr>
          <p:cNvSpPr txBox="1"/>
          <p:nvPr/>
        </p:nvSpPr>
        <p:spPr>
          <a:xfrm>
            <a:off x="3435535" y="320261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6921779-5B34-4953-9EC0-1C397666521D}"/>
              </a:ext>
            </a:extLst>
          </p:cNvPr>
          <p:cNvSpPr txBox="1"/>
          <p:nvPr/>
        </p:nvSpPr>
        <p:spPr>
          <a:xfrm>
            <a:off x="3517884" y="2103467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86355-D516-448A-9E07-B760BDE6E04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95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21" grpId="0"/>
      <p:bldP spid="22" grpId="0"/>
      <p:bldP spid="23" grpId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number that is about the same as the correct answer to   </a:t>
            </a:r>
          </a:p>
          <a:p>
            <a:r>
              <a:rPr lang="en-US" sz="3200" b="1" dirty="0"/>
              <a:t>    </a:t>
            </a:r>
            <a:r>
              <a:rPr lang="en-US" sz="3200" dirty="0"/>
              <a:t>4 9 + 4 8</a:t>
            </a:r>
          </a:p>
          <a:p>
            <a:r>
              <a:rPr lang="en-US" sz="3200" b="1" dirty="0"/>
              <a:t>Do not work out the exact answer.</a:t>
            </a:r>
          </a:p>
          <a:p>
            <a:endParaRPr lang="en-US" sz="3200" b="1" dirty="0"/>
          </a:p>
          <a:p>
            <a:r>
              <a:rPr lang="en-US" sz="3200" b="1" dirty="0"/>
              <a:t>          10        50        40        100        70        200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141DAA-F411-4F57-A992-A101BE182A76}"/>
              </a:ext>
            </a:extLst>
          </p:cNvPr>
          <p:cNvSpPr txBox="1"/>
          <p:nvPr/>
        </p:nvSpPr>
        <p:spPr>
          <a:xfrm>
            <a:off x="2022764" y="542443"/>
            <a:ext cx="36586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rounds to 50 + 50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906CE4F-D173-45E9-A613-A3095A91861A}"/>
              </a:ext>
            </a:extLst>
          </p:cNvPr>
          <p:cNvSpPr/>
          <p:nvPr/>
        </p:nvSpPr>
        <p:spPr>
          <a:xfrm>
            <a:off x="4170217" y="1925781"/>
            <a:ext cx="1316182" cy="74814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D2B486-39C8-442C-BEE0-56DD8B7ACE3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32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Sam has 256 stickers.</a:t>
            </a:r>
          </a:p>
          <a:p>
            <a:r>
              <a:rPr lang="en-US" sz="3200" b="1" dirty="0"/>
              <a:t>Beth has 100 more than Sam.</a:t>
            </a:r>
          </a:p>
          <a:p>
            <a:r>
              <a:rPr lang="en-US" sz="3200" b="1" dirty="0"/>
              <a:t>How many stickers does Beth have?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C33159-A4C2-4A00-84B0-646F1CF1761E}"/>
              </a:ext>
            </a:extLst>
          </p:cNvPr>
          <p:cNvSpPr txBox="1"/>
          <p:nvPr/>
        </p:nvSpPr>
        <p:spPr>
          <a:xfrm>
            <a:off x="587634" y="1874075"/>
            <a:ext cx="36635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 6 + 1 0 0 =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C94EA6-D6AF-4CAB-9A29-5B304A596E62}"/>
              </a:ext>
            </a:extLst>
          </p:cNvPr>
          <p:cNvSpPr txBox="1"/>
          <p:nvPr/>
        </p:nvSpPr>
        <p:spPr>
          <a:xfrm>
            <a:off x="4251158" y="1874075"/>
            <a:ext cx="24413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3 5 6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9F76AE-30F4-481C-9CD9-80DBCEBA7792}"/>
              </a:ext>
            </a:extLst>
          </p:cNvPr>
          <p:cNvSpPr txBox="1"/>
          <p:nvPr/>
        </p:nvSpPr>
        <p:spPr>
          <a:xfrm>
            <a:off x="6260432" y="1034292"/>
            <a:ext cx="2441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356 stickers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3D4652-5FF0-4B62-BBA8-12B1041C6FF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36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Mina buys 200 g of sweets.</a:t>
            </a:r>
          </a:p>
          <a:p>
            <a:r>
              <a:rPr lang="en-US" sz="3200" b="1" dirty="0"/>
              <a:t>She eats 80 g. </a:t>
            </a:r>
          </a:p>
          <a:p>
            <a:r>
              <a:rPr lang="en-US" sz="3200" b="1" dirty="0"/>
              <a:t>What mass of sweets are left?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2579C3-EC02-4D76-A2D3-EC4694AD5DF8}"/>
              </a:ext>
            </a:extLst>
          </p:cNvPr>
          <p:cNvSpPr txBox="1"/>
          <p:nvPr/>
        </p:nvSpPr>
        <p:spPr>
          <a:xfrm>
            <a:off x="587634" y="1874075"/>
            <a:ext cx="34319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0 – 8 0 =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6F7C08-BED9-459D-B230-49730F16F118}"/>
              </a:ext>
            </a:extLst>
          </p:cNvPr>
          <p:cNvSpPr txBox="1"/>
          <p:nvPr/>
        </p:nvSpPr>
        <p:spPr>
          <a:xfrm>
            <a:off x="3711834" y="1874075"/>
            <a:ext cx="24413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1 2 0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29A4BC-7C52-4758-9C4D-6890ABFFF759}"/>
              </a:ext>
            </a:extLst>
          </p:cNvPr>
          <p:cNvSpPr txBox="1"/>
          <p:nvPr/>
        </p:nvSpPr>
        <p:spPr>
          <a:xfrm>
            <a:off x="5284896" y="1034885"/>
            <a:ext cx="2441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120 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4CCB41-706C-49B4-8B76-F232BBD830E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97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Mina has 200 ml of apple juice in her cup.</a:t>
            </a:r>
          </a:p>
          <a:p>
            <a:r>
              <a:rPr lang="en-US" sz="3200" b="1" dirty="0"/>
              <a:t>She drinks 140 ml. </a:t>
            </a:r>
          </a:p>
          <a:p>
            <a:r>
              <a:rPr lang="en-US" sz="3200" b="1" dirty="0"/>
              <a:t>How much juice is left?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B36BD1-087A-4647-BF0A-31C140B299D9}"/>
              </a:ext>
            </a:extLst>
          </p:cNvPr>
          <p:cNvSpPr txBox="1"/>
          <p:nvPr/>
        </p:nvSpPr>
        <p:spPr>
          <a:xfrm>
            <a:off x="587634" y="1874075"/>
            <a:ext cx="36635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0 – 1 4 0 =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4857F9-0CFD-47F6-AA3C-3206F7D722D6}"/>
              </a:ext>
            </a:extLst>
          </p:cNvPr>
          <p:cNvSpPr txBox="1"/>
          <p:nvPr/>
        </p:nvSpPr>
        <p:spPr>
          <a:xfrm>
            <a:off x="4080800" y="1874075"/>
            <a:ext cx="24413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5647BF-6138-4A9F-8468-116DB1A5CFAD}"/>
              </a:ext>
            </a:extLst>
          </p:cNvPr>
          <p:cNvSpPr txBox="1"/>
          <p:nvPr/>
        </p:nvSpPr>
        <p:spPr>
          <a:xfrm>
            <a:off x="4203032" y="1034292"/>
            <a:ext cx="2441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ml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C2B29E-FC88-4825-A321-C4FCD3C1BD3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240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104 children at Delton School.</a:t>
            </a:r>
          </a:p>
          <a:p>
            <a:r>
              <a:rPr lang="en-US" sz="3200" b="1" dirty="0"/>
              <a:t>48 children are girls.</a:t>
            </a:r>
          </a:p>
          <a:p>
            <a:r>
              <a:rPr lang="en-US" sz="3200" b="1" dirty="0"/>
              <a:t>How many are boys?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3BEB997-BFDA-49AD-A413-EFBFBEA6F3C3}"/>
              </a:ext>
            </a:extLst>
          </p:cNvPr>
          <p:cNvGrpSpPr/>
          <p:nvPr/>
        </p:nvGrpSpPr>
        <p:grpSpPr>
          <a:xfrm>
            <a:off x="749819" y="2135901"/>
            <a:ext cx="1885499" cy="1414081"/>
            <a:chOff x="1371600" y="1941038"/>
            <a:chExt cx="1885499" cy="14140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59FC461-D548-48D6-8F8D-AA7037B4BFE6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1 0 4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DD918AA-8817-408D-979C-D51C9FEEAFC7}"/>
                </a:ext>
              </a:extLst>
            </p:cNvPr>
            <p:cNvSpPr txBox="1"/>
            <p:nvPr/>
          </p:nvSpPr>
          <p:spPr>
            <a:xfrm>
              <a:off x="2271398" y="2373230"/>
              <a:ext cx="98570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4 8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90BE818-DB04-4CF2-B913-DBC948FE82ED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23DA415-44AB-4D32-9B1F-E22CDE362318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D819548-FC18-486E-957D-0CD00B08583F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81BE8BE-3AF3-4876-B5C7-D4396217F7CF}"/>
              </a:ext>
            </a:extLst>
          </p:cNvPr>
          <p:cNvSpPr txBox="1"/>
          <p:nvPr/>
        </p:nvSpPr>
        <p:spPr>
          <a:xfrm>
            <a:off x="2077721" y="302137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92E898E-ED1F-40D0-9611-01929404240F}"/>
              </a:ext>
            </a:extLst>
          </p:cNvPr>
          <p:cNvCxnSpPr>
            <a:cxnSpLocks/>
          </p:cNvCxnSpPr>
          <p:nvPr/>
        </p:nvCxnSpPr>
        <p:spPr>
          <a:xfrm flipV="1">
            <a:off x="1635307" y="2219956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152D798-0929-4A93-A96B-C119E50FD2BE}"/>
              </a:ext>
            </a:extLst>
          </p:cNvPr>
          <p:cNvSpPr txBox="1"/>
          <p:nvPr/>
        </p:nvSpPr>
        <p:spPr>
          <a:xfrm>
            <a:off x="1665382" y="192253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1D4F2B-6E4F-4F43-B5FC-43825CB14133}"/>
              </a:ext>
            </a:extLst>
          </p:cNvPr>
          <p:cNvSpPr txBox="1"/>
          <p:nvPr/>
        </p:nvSpPr>
        <p:spPr>
          <a:xfrm>
            <a:off x="1956617" y="2168527"/>
            <a:ext cx="319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3586BE-95BE-4625-8CD5-A9821E3AD5DE}"/>
              </a:ext>
            </a:extLst>
          </p:cNvPr>
          <p:cNvSpPr txBox="1"/>
          <p:nvPr/>
        </p:nvSpPr>
        <p:spPr>
          <a:xfrm>
            <a:off x="1626402" y="302795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E97E2C-D0B8-497D-AAFA-D7908D192F07}"/>
              </a:ext>
            </a:extLst>
          </p:cNvPr>
          <p:cNvSpPr txBox="1"/>
          <p:nvPr/>
        </p:nvSpPr>
        <p:spPr>
          <a:xfrm>
            <a:off x="1166772" y="302855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84A9AA5-C470-4DD7-9744-1B8969A567EA}"/>
              </a:ext>
            </a:extLst>
          </p:cNvPr>
          <p:cNvCxnSpPr>
            <a:cxnSpLocks/>
          </p:cNvCxnSpPr>
          <p:nvPr/>
        </p:nvCxnSpPr>
        <p:spPr>
          <a:xfrm flipV="1">
            <a:off x="1190807" y="2219956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47B1240-DA0A-479E-9632-BD5A387E8D0A}"/>
              </a:ext>
            </a:extLst>
          </p:cNvPr>
          <p:cNvSpPr txBox="1"/>
          <p:nvPr/>
        </p:nvSpPr>
        <p:spPr>
          <a:xfrm>
            <a:off x="1220882" y="192253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EB591C-2B09-4675-AC8E-5C80568D1134}"/>
              </a:ext>
            </a:extLst>
          </p:cNvPr>
          <p:cNvSpPr txBox="1"/>
          <p:nvPr/>
        </p:nvSpPr>
        <p:spPr>
          <a:xfrm>
            <a:off x="1525079" y="2208871"/>
            <a:ext cx="245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A18C8C-7824-4206-BC39-219E10AA3134}"/>
              </a:ext>
            </a:extLst>
          </p:cNvPr>
          <p:cNvSpPr txBox="1"/>
          <p:nvPr/>
        </p:nvSpPr>
        <p:spPr>
          <a:xfrm>
            <a:off x="3755571" y="1036407"/>
            <a:ext cx="3415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56 are boys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6EF26A-9E4E-4FB8-82EF-8C63C482698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98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5" grpId="0"/>
      <p:bldP spid="17" grpId="0"/>
      <p:bldP spid="18" grpId="0"/>
      <p:bldP spid="19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Annie is 134 cm tall.</a:t>
            </a:r>
          </a:p>
          <a:p>
            <a:r>
              <a:rPr lang="en-US" sz="3200" b="1" dirty="0"/>
              <a:t>Sam is 148 cm tall.</a:t>
            </a:r>
          </a:p>
          <a:p>
            <a:r>
              <a:rPr lang="en-US" sz="3200" b="1" dirty="0"/>
              <a:t>How much taller is Sam than Annie?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ACAC049-8576-4177-BE2E-7D537231A4E6}"/>
              </a:ext>
            </a:extLst>
          </p:cNvPr>
          <p:cNvGrpSpPr/>
          <p:nvPr/>
        </p:nvGrpSpPr>
        <p:grpSpPr>
          <a:xfrm>
            <a:off x="554183" y="1821749"/>
            <a:ext cx="1885499" cy="1414081"/>
            <a:chOff x="1371600" y="1941038"/>
            <a:chExt cx="1885499" cy="14140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401EB76-5396-456A-A64B-A2E5DEF852CD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1 4 8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3B6D139-903E-40D0-AAFE-41E9DC5F1CE8}"/>
                </a:ext>
              </a:extLst>
            </p:cNvPr>
            <p:cNvSpPr txBox="1"/>
            <p:nvPr/>
          </p:nvSpPr>
          <p:spPr>
            <a:xfrm>
              <a:off x="1796125" y="2373230"/>
              <a:ext cx="146097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1 3 4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D75F0B0-18C4-4C24-98C7-EDA6352AAB64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AF8D3A3-E72C-49DE-8CF5-91D6F331E8EB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F9C5439-27E3-4997-B0E8-F7E01F1DAF45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237F21F-05A3-474D-A52B-D1ED56A4CCE0}"/>
              </a:ext>
            </a:extLst>
          </p:cNvPr>
          <p:cNvSpPr txBox="1"/>
          <p:nvPr/>
        </p:nvSpPr>
        <p:spPr>
          <a:xfrm>
            <a:off x="1882085" y="270721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6FF436-0A09-4A5C-A949-D2EDAF472C4C}"/>
              </a:ext>
            </a:extLst>
          </p:cNvPr>
          <p:cNvSpPr txBox="1"/>
          <p:nvPr/>
        </p:nvSpPr>
        <p:spPr>
          <a:xfrm>
            <a:off x="1421290" y="271380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98A20E-DE10-4717-A9F1-CE464490E4AB}"/>
              </a:ext>
            </a:extLst>
          </p:cNvPr>
          <p:cNvSpPr txBox="1"/>
          <p:nvPr/>
        </p:nvSpPr>
        <p:spPr>
          <a:xfrm>
            <a:off x="971136" y="271440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70E7C3-61C2-4EA9-ABFD-1858EE07E7EB}"/>
              </a:ext>
            </a:extLst>
          </p:cNvPr>
          <p:cNvSpPr txBox="1"/>
          <p:nvPr/>
        </p:nvSpPr>
        <p:spPr>
          <a:xfrm>
            <a:off x="6295777" y="1034885"/>
            <a:ext cx="2334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 cm taller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DA0955-C920-47FE-84AD-1010CF66CD3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41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  <p:bldP spid="16" grpId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219 boys and 187 girls in a school.</a:t>
            </a:r>
          </a:p>
          <a:p>
            <a:r>
              <a:rPr lang="en-US" sz="3200" b="1" dirty="0"/>
              <a:t>What is the total number of children?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8EEB272-BEA4-482B-AD8F-053DCDE30604}"/>
              </a:ext>
            </a:extLst>
          </p:cNvPr>
          <p:cNvGrpSpPr/>
          <p:nvPr/>
        </p:nvGrpSpPr>
        <p:grpSpPr>
          <a:xfrm>
            <a:off x="750360" y="1540874"/>
            <a:ext cx="1856052" cy="1404405"/>
            <a:chOff x="1812181" y="1941038"/>
            <a:chExt cx="1856052" cy="140440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997A9E4-FAD5-4521-A54D-94F39C283BB8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2 1 9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1A533CD-FBCD-4068-A14E-F3CFD0477AB8}"/>
                </a:ext>
              </a:extLst>
            </p:cNvPr>
            <p:cNvSpPr txBox="1"/>
            <p:nvPr/>
          </p:nvSpPr>
          <p:spPr>
            <a:xfrm>
              <a:off x="2253460" y="2373230"/>
              <a:ext cx="1414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1 8 7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39C6EE7-618A-4DA8-B8A5-0559598BCBEF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0EC1795-104B-4A26-A96A-3C734F162615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B564207-E5F4-4AB8-A4AF-44F496687482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3D8C9FB-2626-48C0-85B9-2ED3F200C545}"/>
              </a:ext>
            </a:extLst>
          </p:cNvPr>
          <p:cNvSpPr txBox="1"/>
          <p:nvPr/>
        </p:nvSpPr>
        <p:spPr>
          <a:xfrm>
            <a:off x="2065918" y="242870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2F1D7F-3AF5-4A7E-A313-4190F2007CF3}"/>
              </a:ext>
            </a:extLst>
          </p:cNvPr>
          <p:cNvSpPr txBox="1"/>
          <p:nvPr/>
        </p:nvSpPr>
        <p:spPr>
          <a:xfrm>
            <a:off x="1701235" y="131983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10C930-5C07-4882-B8E6-3F43B3F8713E}"/>
              </a:ext>
            </a:extLst>
          </p:cNvPr>
          <p:cNvSpPr txBox="1"/>
          <p:nvPr/>
        </p:nvSpPr>
        <p:spPr>
          <a:xfrm>
            <a:off x="1620445" y="2428705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EBBB0E-431E-4EEC-BF0D-01402ADCB1DA}"/>
              </a:ext>
            </a:extLst>
          </p:cNvPr>
          <p:cNvSpPr txBox="1"/>
          <p:nvPr/>
        </p:nvSpPr>
        <p:spPr>
          <a:xfrm>
            <a:off x="1198870" y="243868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9A2171-55F7-431E-A440-F73C578B37C9}"/>
              </a:ext>
            </a:extLst>
          </p:cNvPr>
          <p:cNvSpPr txBox="1"/>
          <p:nvPr/>
        </p:nvSpPr>
        <p:spPr>
          <a:xfrm>
            <a:off x="1237736" y="131983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8CC7E1-CFDE-4375-A844-CF168982A417}"/>
              </a:ext>
            </a:extLst>
          </p:cNvPr>
          <p:cNvSpPr txBox="1"/>
          <p:nvPr/>
        </p:nvSpPr>
        <p:spPr>
          <a:xfrm>
            <a:off x="6606796" y="542443"/>
            <a:ext cx="2441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406 children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803FF9-EAA7-4F66-8226-087D2743B34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77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AAE904-5190-43DF-8311-A2795ACF9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72" y="486143"/>
            <a:ext cx="6274150" cy="364329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DDDF4EF-4D40-4ED2-9252-6AF5F432DCB5}"/>
              </a:ext>
            </a:extLst>
          </p:cNvPr>
          <p:cNvSpPr/>
          <p:nvPr/>
        </p:nvSpPr>
        <p:spPr>
          <a:xfrm>
            <a:off x="56123" y="50000"/>
            <a:ext cx="80536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This picture shows the masses of eight kittens.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8643BC-DBC1-4FD1-8847-3EE72CCCB276}"/>
              </a:ext>
            </a:extLst>
          </p:cNvPr>
          <p:cNvSpPr/>
          <p:nvPr/>
        </p:nvSpPr>
        <p:spPr>
          <a:xfrm>
            <a:off x="6665669" y="695550"/>
            <a:ext cx="53400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difference in mass between the heaviest kitten and the lightest kitten?</a:t>
            </a:r>
            <a:endParaRPr lang="en-GB" sz="32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A25FC5-259D-46D2-8F47-DCDA553A57E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D9115B0-8B27-4062-98FC-0D9E10A65D4B}"/>
              </a:ext>
            </a:extLst>
          </p:cNvPr>
          <p:cNvSpPr/>
          <p:nvPr/>
        </p:nvSpPr>
        <p:spPr>
          <a:xfrm>
            <a:off x="2044567" y="3712655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9959AEA-4C8D-461C-9DB0-6F650F6876B5}"/>
              </a:ext>
            </a:extLst>
          </p:cNvPr>
          <p:cNvSpPr/>
          <p:nvPr/>
        </p:nvSpPr>
        <p:spPr>
          <a:xfrm>
            <a:off x="5139914" y="1652053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BEAEE3-E1C4-41BC-84B4-D8E69E7F77F9}"/>
              </a:ext>
            </a:extLst>
          </p:cNvPr>
          <p:cNvGrpSpPr/>
          <p:nvPr/>
        </p:nvGrpSpPr>
        <p:grpSpPr>
          <a:xfrm>
            <a:off x="6813349" y="2478580"/>
            <a:ext cx="1885499" cy="1414081"/>
            <a:chOff x="1371600" y="1941038"/>
            <a:chExt cx="1885499" cy="141408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5FFEFF1-B8EE-421E-8FBA-5AD6DE4EACC0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4 1 0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87884C0-4BEC-41F5-96A0-9F2526B89E12}"/>
                </a:ext>
              </a:extLst>
            </p:cNvPr>
            <p:cNvSpPr txBox="1"/>
            <p:nvPr/>
          </p:nvSpPr>
          <p:spPr>
            <a:xfrm>
              <a:off x="1803236" y="2373230"/>
              <a:ext cx="14538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2 5 5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C0D532A-0E84-4B59-B7E0-0EE505B03827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335448E-D24B-42A3-BD6D-B1379D7C1F6C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4EAED0C-18F7-424F-8964-16C71B99B6C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FC6956E-EB53-4056-880A-293A519D9F15}"/>
              </a:ext>
            </a:extLst>
          </p:cNvPr>
          <p:cNvSpPr txBox="1"/>
          <p:nvPr/>
        </p:nvSpPr>
        <p:spPr>
          <a:xfrm>
            <a:off x="8141251" y="336404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FBD5E3C-0858-4F03-BF94-AEDA49118F43}"/>
              </a:ext>
            </a:extLst>
          </p:cNvPr>
          <p:cNvCxnSpPr>
            <a:cxnSpLocks/>
          </p:cNvCxnSpPr>
          <p:nvPr/>
        </p:nvCxnSpPr>
        <p:spPr>
          <a:xfrm flipV="1">
            <a:off x="7698837" y="256263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83BDA18-4483-495E-9B58-0E5FEC6DD5C9}"/>
              </a:ext>
            </a:extLst>
          </p:cNvPr>
          <p:cNvSpPr txBox="1"/>
          <p:nvPr/>
        </p:nvSpPr>
        <p:spPr>
          <a:xfrm>
            <a:off x="7728912" y="226521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3D1A86-EC24-4AC6-9E8F-CA54B050BEB2}"/>
              </a:ext>
            </a:extLst>
          </p:cNvPr>
          <p:cNvSpPr txBox="1"/>
          <p:nvPr/>
        </p:nvSpPr>
        <p:spPr>
          <a:xfrm>
            <a:off x="8020147" y="251120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FEFD70-1851-4781-B561-49312D6CB1E6}"/>
              </a:ext>
            </a:extLst>
          </p:cNvPr>
          <p:cNvSpPr txBox="1"/>
          <p:nvPr/>
        </p:nvSpPr>
        <p:spPr>
          <a:xfrm>
            <a:off x="7680456" y="337063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DB8FD7-9BAC-4E72-B1B6-1ABBC2B83B76}"/>
              </a:ext>
            </a:extLst>
          </p:cNvPr>
          <p:cNvSpPr txBox="1"/>
          <p:nvPr/>
        </p:nvSpPr>
        <p:spPr>
          <a:xfrm>
            <a:off x="7230302" y="337123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33202A2-BF98-428B-902A-C473922020EC}"/>
              </a:ext>
            </a:extLst>
          </p:cNvPr>
          <p:cNvCxnSpPr>
            <a:cxnSpLocks/>
          </p:cNvCxnSpPr>
          <p:nvPr/>
        </p:nvCxnSpPr>
        <p:spPr>
          <a:xfrm flipV="1">
            <a:off x="7247572" y="256870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CE01792-2421-4992-B33A-DE36F3FCE43C}"/>
              </a:ext>
            </a:extLst>
          </p:cNvPr>
          <p:cNvSpPr txBox="1"/>
          <p:nvPr/>
        </p:nvSpPr>
        <p:spPr>
          <a:xfrm>
            <a:off x="7277647" y="227127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C88B255-C1BB-4480-85A0-E445BD96AB26}"/>
              </a:ext>
            </a:extLst>
          </p:cNvPr>
          <p:cNvSpPr txBox="1"/>
          <p:nvPr/>
        </p:nvSpPr>
        <p:spPr>
          <a:xfrm>
            <a:off x="7599714" y="225970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25353DC-6227-4F4B-A74A-7F437975FCD8}"/>
              </a:ext>
            </a:extLst>
          </p:cNvPr>
          <p:cNvSpPr txBox="1"/>
          <p:nvPr/>
        </p:nvSpPr>
        <p:spPr>
          <a:xfrm>
            <a:off x="10665362" y="1674930"/>
            <a:ext cx="13316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155 g</a:t>
            </a:r>
          </a:p>
        </p:txBody>
      </p:sp>
    </p:spTree>
    <p:extLst>
      <p:ext uri="{BB962C8B-B14F-4D97-AF65-F5344CB8AC3E}">
        <p14:creationId xmlns:p14="http://schemas.microsoft.com/office/powerpoint/2010/main" val="3353674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5" grpId="0"/>
      <p:bldP spid="17" grpId="0"/>
      <p:bldP spid="18" grpId="0"/>
      <p:bldP spid="19" grpId="0"/>
      <p:bldP spid="20" grpId="0"/>
      <p:bldP spid="22" grpId="0"/>
      <p:bldP spid="23" grpId="0"/>
      <p:bldP spid="24" grpId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7C75A-6E64-4B4D-98BF-B05B23B6E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two-step addition and subtraction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FC3A5-061E-494A-A3AB-F539E1D92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16676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Jake makes a robot using boxes.</a:t>
            </a:r>
          </a:p>
          <a:p>
            <a:r>
              <a:rPr lang="en-US" sz="3200" b="1" dirty="0"/>
              <a:t>How tall is Jake's robot?</a:t>
            </a:r>
          </a:p>
        </p:txBody>
      </p:sp>
      <p:pic>
        <p:nvPicPr>
          <p:cNvPr id="33794" name="Picture 2">
            <a:extLst>
              <a:ext uri="{FF2B5EF4-FFF2-40B4-BE49-F238E27FC236}">
                <a16:creationId xmlns:a16="http://schemas.microsoft.com/office/drawing/2014/main" id="{FBC97C98-5BCC-4EC7-B6C5-0A974E4A1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34" y="1357043"/>
            <a:ext cx="4359820" cy="454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5D3AA35-363E-49F2-9B39-F192FAFCA853}"/>
              </a:ext>
            </a:extLst>
          </p:cNvPr>
          <p:cNvSpPr/>
          <p:nvPr/>
        </p:nvSpPr>
        <p:spPr>
          <a:xfrm>
            <a:off x="5024774" y="2384131"/>
            <a:ext cx="17751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15 + 5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44F3EB-085E-47B7-9E08-9EBAF56BFF24}"/>
              </a:ext>
            </a:extLst>
          </p:cNvPr>
          <p:cNvSpPr/>
          <p:nvPr/>
        </p:nvSpPr>
        <p:spPr>
          <a:xfrm>
            <a:off x="6467435" y="2384131"/>
            <a:ext cx="17751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BB1B73-9322-445C-87AB-7491462E50AE}"/>
              </a:ext>
            </a:extLst>
          </p:cNvPr>
          <p:cNvSpPr/>
          <p:nvPr/>
        </p:nvSpPr>
        <p:spPr>
          <a:xfrm>
            <a:off x="5024774" y="3429000"/>
            <a:ext cx="17751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20 + 25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34C7D6-7397-43AB-B36E-A85FEF783DB3}"/>
              </a:ext>
            </a:extLst>
          </p:cNvPr>
          <p:cNvSpPr/>
          <p:nvPr/>
        </p:nvSpPr>
        <p:spPr>
          <a:xfrm>
            <a:off x="6647548" y="3429000"/>
            <a:ext cx="17751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D9E519-62AE-4557-9CA8-4C95D1316065}"/>
              </a:ext>
            </a:extLst>
          </p:cNvPr>
          <p:cNvSpPr/>
          <p:nvPr/>
        </p:nvSpPr>
        <p:spPr>
          <a:xfrm>
            <a:off x="5024774" y="5118500"/>
            <a:ext cx="17751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45 + 10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C9C957-7F79-4A93-AE12-343BBFA70FD6}"/>
              </a:ext>
            </a:extLst>
          </p:cNvPr>
          <p:cNvSpPr/>
          <p:nvPr/>
        </p:nvSpPr>
        <p:spPr>
          <a:xfrm>
            <a:off x="6647548" y="5118500"/>
            <a:ext cx="17751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55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A536B2-3CDE-470C-AECF-D4059C779680}"/>
              </a:ext>
            </a:extLst>
          </p:cNvPr>
          <p:cNvSpPr/>
          <p:nvPr/>
        </p:nvSpPr>
        <p:spPr>
          <a:xfrm>
            <a:off x="4251547" y="564197"/>
            <a:ext cx="17751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55 cm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029AC9-1F6D-47B2-9F3D-DF46F5DCD69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25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24 children in the nursery.</a:t>
            </a:r>
          </a:p>
          <a:p>
            <a:r>
              <a:rPr lang="en-US" sz="3200" b="1" dirty="0"/>
              <a:t>4 boys and 5 girls go outside.</a:t>
            </a:r>
          </a:p>
          <a:p>
            <a:r>
              <a:rPr lang="en-US" sz="3200" b="1" dirty="0"/>
              <a:t>How many children are left inside the nursery?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E346DC-A90A-4510-AAE4-CE6ABA6EF49B}"/>
              </a:ext>
            </a:extLst>
          </p:cNvPr>
          <p:cNvSpPr/>
          <p:nvPr/>
        </p:nvSpPr>
        <p:spPr>
          <a:xfrm>
            <a:off x="5055147" y="542442"/>
            <a:ext cx="3382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 + 5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4A9C6F-6436-42CB-9624-71F0C4F9609F}"/>
              </a:ext>
            </a:extLst>
          </p:cNvPr>
          <p:cNvSpPr/>
          <p:nvPr/>
        </p:nvSpPr>
        <p:spPr>
          <a:xfrm>
            <a:off x="6274347" y="542442"/>
            <a:ext cx="39780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9 children go outside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8DF523-484E-4A6A-8043-96E80713B137}"/>
              </a:ext>
            </a:extLst>
          </p:cNvPr>
          <p:cNvSpPr/>
          <p:nvPr/>
        </p:nvSpPr>
        <p:spPr>
          <a:xfrm>
            <a:off x="5055147" y="1618141"/>
            <a:ext cx="3382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24 – 9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28E0DD-1E5D-4D2E-A54F-BBD4ED90930F}"/>
              </a:ext>
            </a:extLst>
          </p:cNvPr>
          <p:cNvSpPr/>
          <p:nvPr/>
        </p:nvSpPr>
        <p:spPr>
          <a:xfrm>
            <a:off x="6497781" y="1618141"/>
            <a:ext cx="42640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15 children left inside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EE3109-EF66-4B4D-A3A8-88EA1AFC3F9D}"/>
              </a:ext>
            </a:extLst>
          </p:cNvPr>
          <p:cNvSpPr/>
          <p:nvPr/>
        </p:nvSpPr>
        <p:spPr>
          <a:xfrm>
            <a:off x="8084237" y="1038772"/>
            <a:ext cx="304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15 children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F0A03F-F17B-4EB2-978C-C576F3044A4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19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          sweets 35p          juice 30p</a:t>
            </a:r>
          </a:p>
          <a:p>
            <a:r>
              <a:rPr lang="en-US" sz="3200" b="1" dirty="0"/>
              <a:t>Sarah has 90p. </a:t>
            </a:r>
          </a:p>
          <a:p>
            <a:r>
              <a:rPr lang="en-US" sz="3200" b="1" dirty="0"/>
              <a:t>She buys a packet of sweets and a carton of juice. </a:t>
            </a:r>
          </a:p>
          <a:p>
            <a:r>
              <a:rPr lang="en-US" sz="3200" b="1" dirty="0"/>
              <a:t>How much money does she have left? 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5DD7F7-7761-4BB1-97B0-4E0E11AFEF91}"/>
              </a:ext>
            </a:extLst>
          </p:cNvPr>
          <p:cNvSpPr txBox="1"/>
          <p:nvPr/>
        </p:nvSpPr>
        <p:spPr>
          <a:xfrm>
            <a:off x="1390522" y="240200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D42313-3796-43BF-B0A8-780975F51FA1}"/>
              </a:ext>
            </a:extLst>
          </p:cNvPr>
          <p:cNvSpPr txBox="1"/>
          <p:nvPr/>
        </p:nvSpPr>
        <p:spPr>
          <a:xfrm>
            <a:off x="1382174" y="284666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319036-CE42-4CC6-9A2C-3130EDDD9367}"/>
              </a:ext>
            </a:extLst>
          </p:cNvPr>
          <p:cNvSpPr txBox="1"/>
          <p:nvPr/>
        </p:nvSpPr>
        <p:spPr>
          <a:xfrm>
            <a:off x="931336" y="2870771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7994380-3F7C-4940-8095-483681ED1140}"/>
              </a:ext>
            </a:extLst>
          </p:cNvPr>
          <p:cNvCxnSpPr>
            <a:cxnSpLocks/>
          </p:cNvCxnSpPr>
          <p:nvPr/>
        </p:nvCxnSpPr>
        <p:spPr>
          <a:xfrm>
            <a:off x="944146" y="336091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66BAC5-8589-4DDF-A5E4-39A27D16148B}"/>
              </a:ext>
            </a:extLst>
          </p:cNvPr>
          <p:cNvCxnSpPr>
            <a:cxnSpLocks/>
          </p:cNvCxnSpPr>
          <p:nvPr/>
        </p:nvCxnSpPr>
        <p:spPr>
          <a:xfrm>
            <a:off x="944146" y="3803775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F0FC3E5-66C5-4164-B321-89CF3E5E4FA7}"/>
              </a:ext>
            </a:extLst>
          </p:cNvPr>
          <p:cNvSpPr txBox="1"/>
          <p:nvPr/>
        </p:nvSpPr>
        <p:spPr>
          <a:xfrm>
            <a:off x="1820203" y="3293490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5301F0-B7EB-4397-B043-9847B97D3F60}"/>
              </a:ext>
            </a:extLst>
          </p:cNvPr>
          <p:cNvSpPr txBox="1"/>
          <p:nvPr/>
        </p:nvSpPr>
        <p:spPr>
          <a:xfrm>
            <a:off x="1374663" y="3290544"/>
            <a:ext cx="6356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F91F42-6ECC-4973-953D-0D7C52EA9598}"/>
              </a:ext>
            </a:extLst>
          </p:cNvPr>
          <p:cNvSpPr txBox="1"/>
          <p:nvPr/>
        </p:nvSpPr>
        <p:spPr>
          <a:xfrm>
            <a:off x="5115076" y="240200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9 0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3565E1A-246D-49D4-BD91-A5305F2205AF}"/>
              </a:ext>
            </a:extLst>
          </p:cNvPr>
          <p:cNvCxnSpPr>
            <a:cxnSpLocks/>
          </p:cNvCxnSpPr>
          <p:nvPr/>
        </p:nvCxnSpPr>
        <p:spPr>
          <a:xfrm flipV="1">
            <a:off x="5112288" y="247715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09A7B75-8707-4653-AFC8-F58DFB1C92D2}"/>
              </a:ext>
            </a:extLst>
          </p:cNvPr>
          <p:cNvSpPr txBox="1"/>
          <p:nvPr/>
        </p:nvSpPr>
        <p:spPr>
          <a:xfrm>
            <a:off x="5191819" y="221635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62108A-12CB-4149-BEB0-EB9E0A8E45B1}"/>
              </a:ext>
            </a:extLst>
          </p:cNvPr>
          <p:cNvSpPr txBox="1"/>
          <p:nvPr/>
        </p:nvSpPr>
        <p:spPr>
          <a:xfrm>
            <a:off x="5430899" y="2434718"/>
            <a:ext cx="342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38091B-1E62-4B3B-A747-4F92DFF9710D}"/>
              </a:ext>
            </a:extLst>
          </p:cNvPr>
          <p:cNvSpPr txBox="1"/>
          <p:nvPr/>
        </p:nvSpPr>
        <p:spPr>
          <a:xfrm>
            <a:off x="5106728" y="284666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DBF019-0B24-4228-82F2-16C9EA015389}"/>
              </a:ext>
            </a:extLst>
          </p:cNvPr>
          <p:cNvSpPr txBox="1"/>
          <p:nvPr/>
        </p:nvSpPr>
        <p:spPr>
          <a:xfrm>
            <a:off x="4655890" y="2870771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F4AC058-2CD5-4ACB-9589-CEA26F6F57AF}"/>
              </a:ext>
            </a:extLst>
          </p:cNvPr>
          <p:cNvCxnSpPr>
            <a:cxnSpLocks/>
          </p:cNvCxnSpPr>
          <p:nvPr/>
        </p:nvCxnSpPr>
        <p:spPr>
          <a:xfrm>
            <a:off x="4668700" y="336091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C79522B-19C9-42D9-85B1-29F2F56ADB36}"/>
              </a:ext>
            </a:extLst>
          </p:cNvPr>
          <p:cNvCxnSpPr>
            <a:cxnSpLocks/>
          </p:cNvCxnSpPr>
          <p:nvPr/>
        </p:nvCxnSpPr>
        <p:spPr>
          <a:xfrm>
            <a:off x="4668700" y="3803775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ABC5E44-6288-4E8F-99E0-70EA9943357B}"/>
              </a:ext>
            </a:extLst>
          </p:cNvPr>
          <p:cNvSpPr txBox="1"/>
          <p:nvPr/>
        </p:nvSpPr>
        <p:spPr>
          <a:xfrm>
            <a:off x="5544757" y="3293490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4E7AF19-52CA-49C0-A7A5-B38E16762ACA}"/>
              </a:ext>
            </a:extLst>
          </p:cNvPr>
          <p:cNvSpPr txBox="1"/>
          <p:nvPr/>
        </p:nvSpPr>
        <p:spPr>
          <a:xfrm>
            <a:off x="5104871" y="329054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94F0D9-E8A1-4FBF-A467-C06469197946}"/>
              </a:ext>
            </a:extLst>
          </p:cNvPr>
          <p:cNvSpPr txBox="1"/>
          <p:nvPr/>
        </p:nvSpPr>
        <p:spPr>
          <a:xfrm>
            <a:off x="2235229" y="3290544"/>
            <a:ext cx="20579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p spent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4BE0DD-40C9-4835-836C-3207150FE8C0}"/>
              </a:ext>
            </a:extLst>
          </p:cNvPr>
          <p:cNvSpPr txBox="1"/>
          <p:nvPr/>
        </p:nvSpPr>
        <p:spPr>
          <a:xfrm>
            <a:off x="5975868" y="3290544"/>
            <a:ext cx="20579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p left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8DE14F-D4AD-4172-8035-36944A7C8B92}"/>
              </a:ext>
            </a:extLst>
          </p:cNvPr>
          <p:cNvSpPr txBox="1"/>
          <p:nvPr/>
        </p:nvSpPr>
        <p:spPr>
          <a:xfrm>
            <a:off x="6566892" y="1527328"/>
            <a:ext cx="13316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25p</a:t>
            </a:r>
          </a:p>
        </p:txBody>
      </p:sp>
    </p:spTree>
    <p:extLst>
      <p:ext uri="{BB962C8B-B14F-4D97-AF65-F5344CB8AC3E}">
        <p14:creationId xmlns:p14="http://schemas.microsoft.com/office/powerpoint/2010/main" val="272290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20" grpId="0"/>
      <p:bldP spid="21" grpId="0"/>
      <p:bldP spid="22" grpId="0"/>
      <p:bldP spid="23" grpId="0"/>
      <p:bldP spid="24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Annie, Joe and Sam made paper chains.</a:t>
            </a:r>
          </a:p>
          <a:p>
            <a:r>
              <a:rPr lang="en-US" sz="3200" b="1" dirty="0"/>
              <a:t>Altogether the paper chain measured 35 m.</a:t>
            </a:r>
          </a:p>
          <a:p>
            <a:r>
              <a:rPr lang="en-US" sz="3200" b="1" dirty="0"/>
              <a:t>Annie made 18 m.</a:t>
            </a:r>
          </a:p>
          <a:p>
            <a:r>
              <a:rPr lang="en-US" sz="3200" b="1" dirty="0"/>
              <a:t>Joe made 9 m.</a:t>
            </a:r>
          </a:p>
          <a:p>
            <a:r>
              <a:rPr lang="en-US" sz="3200" b="1" dirty="0"/>
              <a:t>How much did Sam make?</a:t>
            </a:r>
          </a:p>
        </p:txBody>
      </p:sp>
      <p:pic>
        <p:nvPicPr>
          <p:cNvPr id="74754" name="Picture 2">
            <a:extLst>
              <a:ext uri="{FF2B5EF4-FFF2-40B4-BE49-F238E27FC236}">
                <a16:creationId xmlns:a16="http://schemas.microsoft.com/office/drawing/2014/main" id="{AA1F87A3-37AF-4836-BE31-D5F87B058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522" y="299389"/>
            <a:ext cx="3471863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78F3404-5EAD-4545-B951-2DEAABB808B6}"/>
              </a:ext>
            </a:extLst>
          </p:cNvPr>
          <p:cNvSpPr/>
          <p:nvPr/>
        </p:nvSpPr>
        <p:spPr>
          <a:xfrm>
            <a:off x="3406456" y="1321572"/>
            <a:ext cx="16504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18 + 9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0AF7EB-D507-4D66-A69E-8C6A29A70DB1}"/>
              </a:ext>
            </a:extLst>
          </p:cNvPr>
          <p:cNvSpPr/>
          <p:nvPr/>
        </p:nvSpPr>
        <p:spPr>
          <a:xfrm>
            <a:off x="4862942" y="1321572"/>
            <a:ext cx="4668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27 made by Annie and Joe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9A8FE8-1A11-4029-811B-770F41C48F5D}"/>
              </a:ext>
            </a:extLst>
          </p:cNvPr>
          <p:cNvSpPr/>
          <p:nvPr/>
        </p:nvSpPr>
        <p:spPr>
          <a:xfrm>
            <a:off x="3406456" y="2884381"/>
            <a:ext cx="1788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35 – 27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D1688F-087A-469D-8EE4-6A820739019B}"/>
              </a:ext>
            </a:extLst>
          </p:cNvPr>
          <p:cNvSpPr/>
          <p:nvPr/>
        </p:nvSpPr>
        <p:spPr>
          <a:xfrm>
            <a:off x="5056909" y="2884381"/>
            <a:ext cx="484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D31FCA-4D1A-4979-8B8C-0F26A9DF344A}"/>
              </a:ext>
            </a:extLst>
          </p:cNvPr>
          <p:cNvSpPr/>
          <p:nvPr/>
        </p:nvSpPr>
        <p:spPr>
          <a:xfrm>
            <a:off x="4620485" y="2019770"/>
            <a:ext cx="3179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Sam made 8 m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1618B2-9ACF-4B8A-A914-8D67CE42C0D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67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5986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two smaller dogs together have the same mass as the bigger dog.</a:t>
            </a:r>
          </a:p>
          <a:p>
            <a:r>
              <a:rPr lang="en-US" sz="3200" b="1" dirty="0"/>
              <a:t>The big dog has a mass of 27 kg.</a:t>
            </a:r>
          </a:p>
          <a:p>
            <a:r>
              <a:rPr lang="en-US" sz="3200" b="1" dirty="0"/>
              <a:t>One of the smaller dogs has a mass of 16 kg.</a:t>
            </a:r>
          </a:p>
          <a:p>
            <a:r>
              <a:rPr lang="en-US" sz="3200" b="1" dirty="0"/>
              <a:t>What is the mass of the other smaller dog?</a:t>
            </a:r>
          </a:p>
        </p:txBody>
      </p:sp>
      <p:pic>
        <p:nvPicPr>
          <p:cNvPr id="73730" name="Picture 2">
            <a:extLst>
              <a:ext uri="{FF2B5EF4-FFF2-40B4-BE49-F238E27FC236}">
                <a16:creationId xmlns:a16="http://schemas.microsoft.com/office/drawing/2014/main" id="{6805403A-2D90-45E5-B237-C4682C4A5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78" y="2245586"/>
            <a:ext cx="5440363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C2D8F44-1EF6-4E6B-AEE7-E5BF49E05B38}"/>
              </a:ext>
            </a:extLst>
          </p:cNvPr>
          <p:cNvSpPr/>
          <p:nvPr/>
        </p:nvSpPr>
        <p:spPr>
          <a:xfrm>
            <a:off x="4821382" y="2788806"/>
            <a:ext cx="748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5A2CD8-0961-4789-87D6-C934365FA35D}"/>
              </a:ext>
            </a:extLst>
          </p:cNvPr>
          <p:cNvSpPr/>
          <p:nvPr/>
        </p:nvSpPr>
        <p:spPr>
          <a:xfrm>
            <a:off x="1585690" y="3164322"/>
            <a:ext cx="748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571C06-61CF-4AB7-8923-A169619E52D3}"/>
              </a:ext>
            </a:extLst>
          </p:cNvPr>
          <p:cNvSpPr/>
          <p:nvPr/>
        </p:nvSpPr>
        <p:spPr>
          <a:xfrm>
            <a:off x="6580909" y="2245586"/>
            <a:ext cx="17751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27 – 16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590F06-494A-4F95-A7F1-57FEAEFF8BE8}"/>
              </a:ext>
            </a:extLst>
          </p:cNvPr>
          <p:cNvSpPr/>
          <p:nvPr/>
        </p:nvSpPr>
        <p:spPr>
          <a:xfrm>
            <a:off x="8272957" y="2245586"/>
            <a:ext cx="17751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11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0190B7-495B-45D3-9E2E-BB0B27FE35CB}"/>
              </a:ext>
            </a:extLst>
          </p:cNvPr>
          <p:cNvSpPr/>
          <p:nvPr/>
        </p:nvSpPr>
        <p:spPr>
          <a:xfrm>
            <a:off x="781231" y="2974392"/>
            <a:ext cx="748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11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FC9783-77E7-43BD-8E5E-34152DB6290A}"/>
              </a:ext>
            </a:extLst>
          </p:cNvPr>
          <p:cNvSpPr/>
          <p:nvPr/>
        </p:nvSpPr>
        <p:spPr>
          <a:xfrm>
            <a:off x="7468497" y="1527328"/>
            <a:ext cx="1536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11 kg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8A09AD-3423-492B-A306-0717AF5555E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528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 a school trip, 56 people visit the zoo. </a:t>
            </a:r>
          </a:p>
          <a:p>
            <a:r>
              <a:rPr lang="en-US" sz="3200" b="1" dirty="0"/>
              <a:t>23 are girls. 21 are boys. 5 are teachers. </a:t>
            </a:r>
          </a:p>
          <a:p>
            <a:r>
              <a:rPr lang="en-US" sz="3200" b="1" dirty="0"/>
              <a:t>The rest are parents. How many are parents?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624A9E-506A-4E73-8648-595FFB14BA67}"/>
              </a:ext>
            </a:extLst>
          </p:cNvPr>
          <p:cNvSpPr txBox="1"/>
          <p:nvPr/>
        </p:nvSpPr>
        <p:spPr>
          <a:xfrm>
            <a:off x="998636" y="167224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B9C580-87BA-470E-B173-1EFAB9FB6FDD}"/>
              </a:ext>
            </a:extLst>
          </p:cNvPr>
          <p:cNvSpPr txBox="1"/>
          <p:nvPr/>
        </p:nvSpPr>
        <p:spPr>
          <a:xfrm>
            <a:off x="990288" y="211691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FD6A46-71E2-4EA3-BFBD-9635F19CDACE}"/>
              </a:ext>
            </a:extLst>
          </p:cNvPr>
          <p:cNvSpPr txBox="1"/>
          <p:nvPr/>
        </p:nvSpPr>
        <p:spPr>
          <a:xfrm>
            <a:off x="539450" y="214101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04ECA1-475A-455C-B38D-191861D8E96A}"/>
              </a:ext>
            </a:extLst>
          </p:cNvPr>
          <p:cNvCxnSpPr>
            <a:cxnSpLocks/>
          </p:cNvCxnSpPr>
          <p:nvPr/>
        </p:nvCxnSpPr>
        <p:spPr>
          <a:xfrm>
            <a:off x="552260" y="2631166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46CA7EA-E530-466D-BBEE-AC9CAEB7E46B}"/>
              </a:ext>
            </a:extLst>
          </p:cNvPr>
          <p:cNvSpPr txBox="1"/>
          <p:nvPr/>
        </p:nvSpPr>
        <p:spPr>
          <a:xfrm>
            <a:off x="1428317" y="256373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0D216E-BFEE-4B13-A9F3-5F6A7EA73E20}"/>
              </a:ext>
            </a:extLst>
          </p:cNvPr>
          <p:cNvSpPr txBox="1"/>
          <p:nvPr/>
        </p:nvSpPr>
        <p:spPr>
          <a:xfrm>
            <a:off x="982777" y="2560792"/>
            <a:ext cx="6356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79F8C2-1338-4C60-B9CD-427B54AF4BF1}"/>
              </a:ext>
            </a:extLst>
          </p:cNvPr>
          <p:cNvSpPr txBox="1"/>
          <p:nvPr/>
        </p:nvSpPr>
        <p:spPr>
          <a:xfrm>
            <a:off x="1892112" y="2558868"/>
            <a:ext cx="14224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+ 5 =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351425-344D-4EB7-BA84-CAC0B43B9CF0}"/>
              </a:ext>
            </a:extLst>
          </p:cNvPr>
          <p:cNvSpPr txBox="1"/>
          <p:nvPr/>
        </p:nvSpPr>
        <p:spPr>
          <a:xfrm>
            <a:off x="3237086" y="2553998"/>
            <a:ext cx="56403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49 </a:t>
            </a:r>
            <a:r>
              <a:rPr lang="en-GB" sz="3200" b="1" dirty="0">
                <a:solidFill>
                  <a:srgbClr val="FF0000"/>
                </a:solidFill>
              </a:rPr>
              <a:t>are girls, boys or teachers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83CD41-7819-4916-88D2-0BDCB6924323}"/>
              </a:ext>
            </a:extLst>
          </p:cNvPr>
          <p:cNvSpPr txBox="1"/>
          <p:nvPr/>
        </p:nvSpPr>
        <p:spPr>
          <a:xfrm>
            <a:off x="1047689" y="3418291"/>
            <a:ext cx="25445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56 – 49 =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B20180-4403-4E0C-A061-77C114873424}"/>
              </a:ext>
            </a:extLst>
          </p:cNvPr>
          <p:cNvSpPr txBox="1"/>
          <p:nvPr/>
        </p:nvSpPr>
        <p:spPr>
          <a:xfrm>
            <a:off x="3314572" y="3418291"/>
            <a:ext cx="56403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</a:t>
            </a:r>
            <a:r>
              <a:rPr lang="en-GB" sz="3200" b="1" dirty="0">
                <a:solidFill>
                  <a:srgbClr val="FF0000"/>
                </a:solidFill>
              </a:rPr>
              <a:t>are parents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1349B2-F881-46A4-B980-2972B01AB4A3}"/>
              </a:ext>
            </a:extLst>
          </p:cNvPr>
          <p:cNvSpPr txBox="1"/>
          <p:nvPr/>
        </p:nvSpPr>
        <p:spPr>
          <a:xfrm>
            <a:off x="7776108" y="1034391"/>
            <a:ext cx="2869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are parents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A279BB4-B6BD-4ABE-98E8-E89EF19725D1}"/>
              </a:ext>
            </a:extLst>
          </p:cNvPr>
          <p:cNvCxnSpPr>
            <a:cxnSpLocks/>
          </p:cNvCxnSpPr>
          <p:nvPr/>
        </p:nvCxnSpPr>
        <p:spPr>
          <a:xfrm flipV="1">
            <a:off x="1988206" y="4673414"/>
            <a:ext cx="2560233" cy="1411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C840EFA-9714-4041-85CE-B8FF6BAC8595}"/>
              </a:ext>
            </a:extLst>
          </p:cNvPr>
          <p:cNvGrpSpPr/>
          <p:nvPr/>
        </p:nvGrpSpPr>
        <p:grpSpPr>
          <a:xfrm>
            <a:off x="2168229" y="4671468"/>
            <a:ext cx="444352" cy="493157"/>
            <a:chOff x="6056387" y="926810"/>
            <a:chExt cx="444352" cy="493157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C93C113-3448-489D-9E92-AAE8E5C72D7C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62589A4-C8D5-49B5-AFF6-03DF5A53C91A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49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DEFD028-6928-4EED-AA39-84A650FB93F8}"/>
              </a:ext>
            </a:extLst>
          </p:cNvPr>
          <p:cNvGrpSpPr/>
          <p:nvPr/>
        </p:nvGrpSpPr>
        <p:grpSpPr>
          <a:xfrm>
            <a:off x="3047889" y="4671421"/>
            <a:ext cx="444352" cy="494964"/>
            <a:chOff x="6945845" y="926763"/>
            <a:chExt cx="444352" cy="494964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8D8791A-1685-4798-88BD-C84CA57D7ED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8878AD5-AEE4-4397-BE96-0678F86DBCE3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D6B4166-D84A-4DAF-8EA7-EB8C922035FC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50</a:t>
                </a:r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A8609AC1-0532-4E16-81B4-A4BE75BB04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" name="Group 91">
            <a:extLst>
              <a:ext uri="{FF2B5EF4-FFF2-40B4-BE49-F238E27FC236}">
                <a16:creationId xmlns:a16="http://schemas.microsoft.com/office/drawing/2014/main" id="{D475323C-9B8B-470A-AA76-130AF8A46E7C}"/>
              </a:ext>
            </a:extLst>
          </p:cNvPr>
          <p:cNvGrpSpPr/>
          <p:nvPr/>
        </p:nvGrpSpPr>
        <p:grpSpPr>
          <a:xfrm>
            <a:off x="2375030" y="4180144"/>
            <a:ext cx="893612" cy="479154"/>
            <a:chOff x="7395283" y="5821043"/>
            <a:chExt cx="205894" cy="512761"/>
          </a:xfrm>
        </p:grpSpPr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8B75DCE9-583F-438B-A295-1100E17FA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3AE7A7A-6C5A-4B17-A8E1-8E03BC513D86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32" name="Group 91">
            <a:extLst>
              <a:ext uri="{FF2B5EF4-FFF2-40B4-BE49-F238E27FC236}">
                <a16:creationId xmlns:a16="http://schemas.microsoft.com/office/drawing/2014/main" id="{3901C6FA-29E5-4EF1-B896-2B45901D9DBD}"/>
              </a:ext>
            </a:extLst>
          </p:cNvPr>
          <p:cNvGrpSpPr/>
          <p:nvPr/>
        </p:nvGrpSpPr>
        <p:grpSpPr>
          <a:xfrm>
            <a:off x="3271542" y="4175713"/>
            <a:ext cx="889897" cy="479154"/>
            <a:chOff x="7395283" y="5821043"/>
            <a:chExt cx="205894" cy="512761"/>
          </a:xfrm>
        </p:grpSpPr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ACA7AC2C-A7E9-4B9E-AF81-96D3008BE2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786C657-1B8C-4EF0-B15F-EC2FD2B5435B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+6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815A08B-CD92-4E95-8DF4-F018DE61CFAA}"/>
              </a:ext>
            </a:extLst>
          </p:cNvPr>
          <p:cNvGrpSpPr/>
          <p:nvPr/>
        </p:nvGrpSpPr>
        <p:grpSpPr>
          <a:xfrm>
            <a:off x="3938988" y="4669039"/>
            <a:ext cx="444352" cy="494964"/>
            <a:chOff x="6945845" y="926763"/>
            <a:chExt cx="444352" cy="494964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ACF1B43-D268-435A-9189-EB3F77277C8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DFF049BD-3B0B-4DEF-B7E5-974C1FE069D9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3E2B34E-955E-435C-B29D-EB7DBE205B2C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56</a:t>
                </a:r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CC0D1972-B86D-4851-9D9C-2C11BF409D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03691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5" grpId="0"/>
      <p:bldP spid="16" grpId="0"/>
      <p:bldP spid="17" grpId="0"/>
      <p:bldP spid="18" grpId="0"/>
      <p:bldP spid="19" grpId="0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Ben had 92 cards.</a:t>
            </a:r>
          </a:p>
          <a:p>
            <a:r>
              <a:rPr lang="en-US" sz="3200" b="1" dirty="0"/>
              <a:t>Sam gave him 10 more. </a:t>
            </a:r>
          </a:p>
          <a:p>
            <a:r>
              <a:rPr lang="en-US" sz="3200" b="1" dirty="0"/>
              <a:t>Flo gave him 100 more.</a:t>
            </a:r>
          </a:p>
          <a:p>
            <a:r>
              <a:rPr lang="en-US" sz="3200" b="1" dirty="0"/>
              <a:t>How many cards does Ben have now?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90F4A5-995E-4EA7-A792-AEA0C6DB2CDE}"/>
              </a:ext>
            </a:extLst>
          </p:cNvPr>
          <p:cNvSpPr/>
          <p:nvPr/>
        </p:nvSpPr>
        <p:spPr>
          <a:xfrm>
            <a:off x="4155942" y="537841"/>
            <a:ext cx="18015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92 + 10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82D27A-F8FD-48C2-9741-8D85CD3D47FB}"/>
              </a:ext>
            </a:extLst>
          </p:cNvPr>
          <p:cNvSpPr/>
          <p:nvPr/>
        </p:nvSpPr>
        <p:spPr>
          <a:xfrm>
            <a:off x="5833114" y="537841"/>
            <a:ext cx="18015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102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3D6A20-C2C1-4050-B01C-D8C5DFD61F47}"/>
              </a:ext>
            </a:extLst>
          </p:cNvPr>
          <p:cNvSpPr/>
          <p:nvPr/>
        </p:nvSpPr>
        <p:spPr>
          <a:xfrm>
            <a:off x="4155941" y="1024164"/>
            <a:ext cx="23279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102 + 100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C8BD69-33E6-4461-BF19-441F53B6C445}"/>
              </a:ext>
            </a:extLst>
          </p:cNvPr>
          <p:cNvSpPr/>
          <p:nvPr/>
        </p:nvSpPr>
        <p:spPr>
          <a:xfrm>
            <a:off x="6234547" y="1024163"/>
            <a:ext cx="23279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202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57A725-A270-4E46-A67B-3D3973BDE939}"/>
              </a:ext>
            </a:extLst>
          </p:cNvPr>
          <p:cNvSpPr/>
          <p:nvPr/>
        </p:nvSpPr>
        <p:spPr>
          <a:xfrm>
            <a:off x="6608196" y="1527328"/>
            <a:ext cx="23279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Ben has 202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AC0625-5531-4690-A17F-A773ADE212D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09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E911EA-B911-4B80-8A87-5B3205B564C5}"/>
              </a:ext>
            </a:extLst>
          </p:cNvPr>
          <p:cNvSpPr/>
          <p:nvPr/>
        </p:nvSpPr>
        <p:spPr>
          <a:xfrm>
            <a:off x="56123" y="50000"/>
            <a:ext cx="87787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Seb</a:t>
            </a:r>
            <a:r>
              <a:rPr lang="en-US" sz="3200" b="1" dirty="0"/>
              <a:t> has a box of 120 cubes.</a:t>
            </a:r>
          </a:p>
          <a:p>
            <a:r>
              <a:rPr lang="en-US" sz="3200" b="1" dirty="0"/>
              <a:t>He uses some of the cubes to build a tower.</a:t>
            </a:r>
          </a:p>
          <a:p>
            <a:r>
              <a:rPr lang="en-US" sz="3200" b="1" dirty="0"/>
              <a:t>77 cubes are left over.</a:t>
            </a:r>
          </a:p>
          <a:p>
            <a:r>
              <a:rPr lang="en-US" sz="3200" b="1" dirty="0"/>
              <a:t>How many cubes has he used?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9BF2BB-4687-4511-B226-8513812610D7}"/>
              </a:ext>
            </a:extLst>
          </p:cNvPr>
          <p:cNvSpPr/>
          <p:nvPr/>
        </p:nvSpPr>
        <p:spPr>
          <a:xfrm>
            <a:off x="56122" y="2852110"/>
            <a:ext cx="95643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Seb</a:t>
            </a:r>
            <a:r>
              <a:rPr lang="en-US" sz="3200" b="1" dirty="0"/>
              <a:t> has 77 cubes left over. He builds two more towers.</a:t>
            </a:r>
          </a:p>
          <a:p>
            <a:r>
              <a:rPr lang="en-US" sz="3200" b="1" dirty="0"/>
              <a:t>One tower uses 18 cubes and the other uses 35 cubes.</a:t>
            </a:r>
          </a:p>
          <a:p>
            <a:r>
              <a:rPr lang="en-US" sz="3200" b="1" dirty="0"/>
              <a:t>How many of his 77 cubes has he got left now?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5F88DDD-A189-46DD-8B66-A763F8ACEE2B}"/>
              </a:ext>
            </a:extLst>
          </p:cNvPr>
          <p:cNvGrpSpPr/>
          <p:nvPr/>
        </p:nvGrpSpPr>
        <p:grpSpPr>
          <a:xfrm>
            <a:off x="7657143" y="664973"/>
            <a:ext cx="1885499" cy="1414081"/>
            <a:chOff x="1371600" y="1941038"/>
            <a:chExt cx="1885499" cy="141408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ABC06B6-C91B-45B0-AB5F-06A99DFA4DBB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1 2 0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A8EED3D-6124-4A40-A17F-6B9BBA5E30EE}"/>
                </a:ext>
              </a:extLst>
            </p:cNvPr>
            <p:cNvSpPr txBox="1"/>
            <p:nvPr/>
          </p:nvSpPr>
          <p:spPr>
            <a:xfrm>
              <a:off x="2251423" y="2373230"/>
              <a:ext cx="100567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7 7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DE7305B-BBCE-4F90-822E-B2F9B17BA3D2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1C84C84-9DF5-4BE2-9415-1E432FA25479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01A0350-C837-4ECC-8F0B-1256CE387665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CD8FBAB-606B-4AAC-AA82-21D0D3CB710D}"/>
              </a:ext>
            </a:extLst>
          </p:cNvPr>
          <p:cNvSpPr txBox="1"/>
          <p:nvPr/>
        </p:nvSpPr>
        <p:spPr>
          <a:xfrm>
            <a:off x="8985045" y="155044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95CDDE8-CB05-4901-AFF3-0DB63CBD41FB}"/>
              </a:ext>
            </a:extLst>
          </p:cNvPr>
          <p:cNvCxnSpPr>
            <a:cxnSpLocks/>
          </p:cNvCxnSpPr>
          <p:nvPr/>
        </p:nvCxnSpPr>
        <p:spPr>
          <a:xfrm flipV="1">
            <a:off x="8088302" y="74902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773F301-FA88-4073-95DE-28B8E0BDA813}"/>
              </a:ext>
            </a:extLst>
          </p:cNvPr>
          <p:cNvSpPr txBox="1"/>
          <p:nvPr/>
        </p:nvSpPr>
        <p:spPr>
          <a:xfrm>
            <a:off x="8118377" y="45160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BADACC-411A-4ABB-897F-BD51E2F93232}"/>
              </a:ext>
            </a:extLst>
          </p:cNvPr>
          <p:cNvSpPr txBox="1"/>
          <p:nvPr/>
        </p:nvSpPr>
        <p:spPr>
          <a:xfrm>
            <a:off x="8474488" y="474114"/>
            <a:ext cx="340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FB1AB3-CF20-41BB-80DD-1EE3CB36D7F7}"/>
              </a:ext>
            </a:extLst>
          </p:cNvPr>
          <p:cNvSpPr txBox="1"/>
          <p:nvPr/>
        </p:nvSpPr>
        <p:spPr>
          <a:xfrm>
            <a:off x="8524250" y="155702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D709CF-66C3-48B4-A463-AAA2027F9D1C}"/>
              </a:ext>
            </a:extLst>
          </p:cNvPr>
          <p:cNvSpPr txBox="1"/>
          <p:nvPr/>
        </p:nvSpPr>
        <p:spPr>
          <a:xfrm>
            <a:off x="8074096" y="155762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58F2A3B-B130-41F0-B4AA-4838B584180D}"/>
              </a:ext>
            </a:extLst>
          </p:cNvPr>
          <p:cNvCxnSpPr>
            <a:cxnSpLocks/>
          </p:cNvCxnSpPr>
          <p:nvPr/>
        </p:nvCxnSpPr>
        <p:spPr>
          <a:xfrm flipV="1">
            <a:off x="8530494" y="77010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C7C3B94-DC69-456D-BBA9-168F13357F77}"/>
              </a:ext>
            </a:extLst>
          </p:cNvPr>
          <p:cNvSpPr txBox="1"/>
          <p:nvPr/>
        </p:nvSpPr>
        <p:spPr>
          <a:xfrm>
            <a:off x="8606937" y="47267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486ED1-E007-43F6-A372-7078536CC816}"/>
              </a:ext>
            </a:extLst>
          </p:cNvPr>
          <p:cNvSpPr txBox="1"/>
          <p:nvPr/>
        </p:nvSpPr>
        <p:spPr>
          <a:xfrm>
            <a:off x="8851804" y="718675"/>
            <a:ext cx="340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3FA8BB-2795-4074-916F-422210533D51}"/>
              </a:ext>
            </a:extLst>
          </p:cNvPr>
          <p:cNvSpPr txBox="1"/>
          <p:nvPr/>
        </p:nvSpPr>
        <p:spPr>
          <a:xfrm>
            <a:off x="5309388" y="1505498"/>
            <a:ext cx="2914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43 cubes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210794F-89F6-4D53-B2F5-6A9377410FFD}"/>
              </a:ext>
            </a:extLst>
          </p:cNvPr>
          <p:cNvGrpSpPr/>
          <p:nvPr/>
        </p:nvGrpSpPr>
        <p:grpSpPr>
          <a:xfrm>
            <a:off x="937547" y="4610316"/>
            <a:ext cx="1861800" cy="1405123"/>
            <a:chOff x="2248666" y="1937292"/>
            <a:chExt cx="1861800" cy="140512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60B93F1-9B9E-41C9-96E1-DE4EA90E86E7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5F0C4E3-CC0C-4C09-94F8-2501B1670A47}"/>
                </a:ext>
              </a:extLst>
            </p:cNvPr>
            <p:cNvSpPr txBox="1"/>
            <p:nvPr/>
          </p:nvSpPr>
          <p:spPr>
            <a:xfrm>
              <a:off x="2709336" y="2385280"/>
              <a:ext cx="14011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1 8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69C9602-2741-4850-B67C-3CF7047F9DC4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4CB1297-AD5C-451D-B25A-2E695CF6960A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884B4BC-EFBD-4872-A394-C79DD4AC0521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4F0E206E-A255-423A-A797-BE404D4661DF}"/>
              </a:ext>
            </a:extLst>
          </p:cNvPr>
          <p:cNvSpPr txBox="1"/>
          <p:nvPr/>
        </p:nvSpPr>
        <p:spPr>
          <a:xfrm>
            <a:off x="1832662" y="550189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7E45BE8-C673-4134-B83F-9AB9F8325251}"/>
              </a:ext>
            </a:extLst>
          </p:cNvPr>
          <p:cNvSpPr txBox="1"/>
          <p:nvPr/>
        </p:nvSpPr>
        <p:spPr>
          <a:xfrm>
            <a:off x="1455435" y="437807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0F5B453-A165-4B51-8F13-7FA6F46B83E7}"/>
              </a:ext>
            </a:extLst>
          </p:cNvPr>
          <p:cNvSpPr txBox="1"/>
          <p:nvPr/>
        </p:nvSpPr>
        <p:spPr>
          <a:xfrm>
            <a:off x="1398217" y="5501893"/>
            <a:ext cx="5067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A9C8013-74D6-4072-AF73-6CB0897C75CC}"/>
              </a:ext>
            </a:extLst>
          </p:cNvPr>
          <p:cNvGrpSpPr/>
          <p:nvPr/>
        </p:nvGrpSpPr>
        <p:grpSpPr>
          <a:xfrm>
            <a:off x="2904953" y="4610316"/>
            <a:ext cx="1861800" cy="1405123"/>
            <a:chOff x="2248666" y="1937292"/>
            <a:chExt cx="1861800" cy="140512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939B08C-FA45-46EB-ACBE-503BCA10F7E4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7 7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A61109A-0E28-4E99-AB46-7247E271BAD4}"/>
                </a:ext>
              </a:extLst>
            </p:cNvPr>
            <p:cNvSpPr txBox="1"/>
            <p:nvPr/>
          </p:nvSpPr>
          <p:spPr>
            <a:xfrm>
              <a:off x="2709336" y="2385280"/>
              <a:ext cx="14011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5 3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695C274-0BE4-46EE-BBCB-239929415568}"/>
                </a:ext>
              </a:extLst>
            </p:cNvPr>
            <p:cNvSpPr txBox="1"/>
            <p:nvPr/>
          </p:nvSpPr>
          <p:spPr>
            <a:xfrm>
              <a:off x="2331626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38E3619-96CE-42F0-ACA3-6B93084A8345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43C6808-15BD-4C43-8E6F-D66F2515D7BB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4A234827-9DE0-4B22-8C18-B39F7B730375}"/>
              </a:ext>
            </a:extLst>
          </p:cNvPr>
          <p:cNvSpPr txBox="1"/>
          <p:nvPr/>
        </p:nvSpPr>
        <p:spPr>
          <a:xfrm>
            <a:off x="3800068" y="550189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8B26672-C355-4537-9069-58F1942B12FB}"/>
              </a:ext>
            </a:extLst>
          </p:cNvPr>
          <p:cNvSpPr txBox="1"/>
          <p:nvPr/>
        </p:nvSpPr>
        <p:spPr>
          <a:xfrm>
            <a:off x="3365623" y="5501893"/>
            <a:ext cx="5067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4E9F93C-0C4B-4AB9-A22B-E56540D4E9F6}"/>
              </a:ext>
            </a:extLst>
          </p:cNvPr>
          <p:cNvSpPr txBox="1"/>
          <p:nvPr/>
        </p:nvSpPr>
        <p:spPr>
          <a:xfrm>
            <a:off x="8118377" y="3852505"/>
            <a:ext cx="2914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 cubes</a:t>
            </a:r>
          </a:p>
        </p:txBody>
      </p:sp>
    </p:spTree>
    <p:extLst>
      <p:ext uri="{BB962C8B-B14F-4D97-AF65-F5344CB8AC3E}">
        <p14:creationId xmlns:p14="http://schemas.microsoft.com/office/powerpoint/2010/main" val="414881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7" grpId="0"/>
      <p:bldP spid="28" grpId="0"/>
      <p:bldP spid="29" grpId="0"/>
      <p:bldP spid="36" grpId="0"/>
      <p:bldP spid="38" grpId="0"/>
      <p:bldP spid="39" grpId="0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079BB5-3BF0-48CD-8370-CA7FF526FF03}"/>
              </a:ext>
            </a:extLst>
          </p:cNvPr>
          <p:cNvSpPr/>
          <p:nvPr/>
        </p:nvSpPr>
        <p:spPr>
          <a:xfrm>
            <a:off x="56123" y="50000"/>
            <a:ext cx="120793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Adam wants to use a mental method to calculate 182 – 97</a:t>
            </a:r>
          </a:p>
          <a:p>
            <a:r>
              <a:rPr lang="en-US" sz="3200" b="1" dirty="0"/>
              <a:t>He starts from 182</a:t>
            </a:r>
          </a:p>
          <a:p>
            <a:r>
              <a:rPr lang="en-US" sz="3200" b="1" dirty="0"/>
              <a:t>Here are some methods that Adam could use.</a:t>
            </a:r>
          </a:p>
          <a:p>
            <a:r>
              <a:rPr lang="en-US" sz="3200" b="1" dirty="0"/>
              <a:t>Tick the methods that are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C131C9-C7CA-4A7A-8A16-751D23119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85" y="2044369"/>
            <a:ext cx="6566541" cy="447997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BB06CA8-C525-475F-B74E-B94EA63DFB8C}"/>
              </a:ext>
            </a:extLst>
          </p:cNvPr>
          <p:cNvSpPr/>
          <p:nvPr/>
        </p:nvSpPr>
        <p:spPr>
          <a:xfrm>
            <a:off x="2713729" y="2487463"/>
            <a:ext cx="3382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only subtracts 87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3F2742-5EAE-4493-894E-6A4F0DDD858F}"/>
              </a:ext>
            </a:extLst>
          </p:cNvPr>
          <p:cNvSpPr/>
          <p:nvPr/>
        </p:nvSpPr>
        <p:spPr>
          <a:xfrm>
            <a:off x="6037563" y="330967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FA14B0-8CC9-4999-A343-61DF6CAC573D}"/>
              </a:ext>
            </a:extLst>
          </p:cNvPr>
          <p:cNvSpPr/>
          <p:nvPr/>
        </p:nvSpPr>
        <p:spPr>
          <a:xfrm>
            <a:off x="6054496" y="456306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7F6ADA-0739-46CD-A0D0-C1D59173E271}"/>
              </a:ext>
            </a:extLst>
          </p:cNvPr>
          <p:cNvSpPr/>
          <p:nvPr/>
        </p:nvSpPr>
        <p:spPr>
          <a:xfrm>
            <a:off x="3319995" y="6182381"/>
            <a:ext cx="3382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subtracts 103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094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2F287-391F-4068-A0F6-AC955F611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Make different combinations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4B573-2454-497A-AFAC-A55017E2D1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8639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Vijay has these t-shirts and shorts.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BB6E94-3CDD-4F3A-9E8F-3A4B33C12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5" y="634775"/>
            <a:ext cx="5736172" cy="29895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F09022D-E305-4CFE-8E98-80ABA8AB3D60}"/>
              </a:ext>
            </a:extLst>
          </p:cNvPr>
          <p:cNvSpPr/>
          <p:nvPr/>
        </p:nvSpPr>
        <p:spPr>
          <a:xfrm>
            <a:off x="6096000" y="50000"/>
            <a:ext cx="588857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 can choose which t-shirt and shorts to wear. Complete the table to show all the different ways. One has been done for you.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508B08-36C0-4C4B-BE30-067247C806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1455" y="2034054"/>
            <a:ext cx="2563090" cy="465470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46AA61C-2BA9-4A03-978B-F09AAC6B06BB}"/>
              </a:ext>
            </a:extLst>
          </p:cNvPr>
          <p:cNvCxnSpPr/>
          <p:nvPr/>
        </p:nvCxnSpPr>
        <p:spPr>
          <a:xfrm>
            <a:off x="1010653" y="1427747"/>
            <a:ext cx="866273" cy="13314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0B1645B-3974-424D-81DB-503AAB151FE9}"/>
              </a:ext>
            </a:extLst>
          </p:cNvPr>
          <p:cNvCxnSpPr>
            <a:cxnSpLocks/>
          </p:cNvCxnSpPr>
          <p:nvPr/>
        </p:nvCxnSpPr>
        <p:spPr>
          <a:xfrm>
            <a:off x="1010653" y="1427747"/>
            <a:ext cx="2983831" cy="13314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4F746CE-879E-41C3-8096-3ECBB350E7FE}"/>
              </a:ext>
            </a:extLst>
          </p:cNvPr>
          <p:cNvSpPr txBox="1"/>
          <p:nvPr/>
        </p:nvSpPr>
        <p:spPr>
          <a:xfrm>
            <a:off x="7876468" y="3405916"/>
            <a:ext cx="21680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R      </a:t>
            </a:r>
            <a:r>
              <a:rPr lang="en-GB" sz="3500" b="1" dirty="0" err="1">
                <a:solidFill>
                  <a:srgbClr val="FF0000"/>
                </a:solidFill>
                <a:latin typeface="Arial Black" panose="020B0A04020102020204" pitchFamily="34" charset="0"/>
              </a:rPr>
              <a:t>R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E7AA135-F5E6-42B3-A66B-D7ED14A2F004}"/>
              </a:ext>
            </a:extLst>
          </p:cNvPr>
          <p:cNvCxnSpPr>
            <a:cxnSpLocks/>
          </p:cNvCxnSpPr>
          <p:nvPr/>
        </p:nvCxnSpPr>
        <p:spPr>
          <a:xfrm flipH="1">
            <a:off x="1876926" y="1540042"/>
            <a:ext cx="1106906" cy="1219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D35DC0D-C69B-46E2-9E51-50DF823E02BD}"/>
              </a:ext>
            </a:extLst>
          </p:cNvPr>
          <p:cNvSpPr txBox="1"/>
          <p:nvPr/>
        </p:nvSpPr>
        <p:spPr>
          <a:xfrm>
            <a:off x="7876468" y="4055146"/>
            <a:ext cx="21680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Y      B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4C3FF71-CAEF-45F4-A10B-F7940D943323}"/>
              </a:ext>
            </a:extLst>
          </p:cNvPr>
          <p:cNvCxnSpPr>
            <a:cxnSpLocks/>
          </p:cNvCxnSpPr>
          <p:nvPr/>
        </p:nvCxnSpPr>
        <p:spPr>
          <a:xfrm>
            <a:off x="2983832" y="1540042"/>
            <a:ext cx="1010652" cy="1219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4FC6FD1-4664-4242-A2D1-E384AF781817}"/>
              </a:ext>
            </a:extLst>
          </p:cNvPr>
          <p:cNvSpPr txBox="1"/>
          <p:nvPr/>
        </p:nvSpPr>
        <p:spPr>
          <a:xfrm>
            <a:off x="7883420" y="4708135"/>
            <a:ext cx="21680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Y      R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F2A477C-9621-4F2C-99EF-38422270EF49}"/>
              </a:ext>
            </a:extLst>
          </p:cNvPr>
          <p:cNvCxnSpPr>
            <a:cxnSpLocks/>
          </p:cNvCxnSpPr>
          <p:nvPr/>
        </p:nvCxnSpPr>
        <p:spPr>
          <a:xfrm flipH="1">
            <a:off x="1876926" y="1617011"/>
            <a:ext cx="3224464" cy="114223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0F56A85-415D-4945-AF85-00D78B70507D}"/>
              </a:ext>
            </a:extLst>
          </p:cNvPr>
          <p:cNvSpPr txBox="1"/>
          <p:nvPr/>
        </p:nvSpPr>
        <p:spPr>
          <a:xfrm>
            <a:off x="7886898" y="5339077"/>
            <a:ext cx="21680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B      </a:t>
            </a:r>
            <a:r>
              <a:rPr lang="en-GB" sz="3500" b="1" dirty="0" err="1">
                <a:solidFill>
                  <a:srgbClr val="FF0000"/>
                </a:solidFill>
                <a:latin typeface="Arial Black" panose="020B0A04020102020204" pitchFamily="34" charset="0"/>
              </a:rPr>
              <a:t>B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15F2C8D-AFB3-4AF9-A920-E74E0BD19EE6}"/>
              </a:ext>
            </a:extLst>
          </p:cNvPr>
          <p:cNvCxnSpPr>
            <a:cxnSpLocks/>
          </p:cNvCxnSpPr>
          <p:nvPr/>
        </p:nvCxnSpPr>
        <p:spPr>
          <a:xfrm flipH="1">
            <a:off x="4293671" y="1617011"/>
            <a:ext cx="805477" cy="114223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A741CA3-8024-408C-8715-63E2E2A9D119}"/>
              </a:ext>
            </a:extLst>
          </p:cNvPr>
          <p:cNvSpPr txBox="1"/>
          <p:nvPr/>
        </p:nvSpPr>
        <p:spPr>
          <a:xfrm>
            <a:off x="7884701" y="5990237"/>
            <a:ext cx="21680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B      R</a:t>
            </a:r>
          </a:p>
        </p:txBody>
      </p:sp>
    </p:spTree>
    <p:extLst>
      <p:ext uri="{BB962C8B-B14F-4D97-AF65-F5344CB8AC3E}">
        <p14:creationId xmlns:p14="http://schemas.microsoft.com/office/powerpoint/2010/main" val="285119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8" grpId="0"/>
      <p:bldP spid="24" grpId="0"/>
      <p:bldP spid="28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5C6C61-0AEC-452F-B373-2C11F9142BEB}"/>
              </a:ext>
            </a:extLst>
          </p:cNvPr>
          <p:cNvSpPr/>
          <p:nvPr/>
        </p:nvSpPr>
        <p:spPr>
          <a:xfrm>
            <a:off x="56122" y="50000"/>
            <a:ext cx="11740925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Adam chooses the </a:t>
            </a:r>
            <a:r>
              <a:rPr lang="en-US" sz="3200" b="1" dirty="0" err="1"/>
              <a:t>colours</a:t>
            </a:r>
            <a:r>
              <a:rPr lang="en-US" sz="3200" b="1" dirty="0"/>
              <a:t> for a new team shirt. </a:t>
            </a:r>
          </a:p>
          <a:p>
            <a:r>
              <a:rPr lang="en-US" sz="3200" b="1" dirty="0"/>
              <a:t>The shirt has two </a:t>
            </a:r>
            <a:r>
              <a:rPr lang="en-US" sz="3200" b="1" dirty="0" err="1"/>
              <a:t>colours</a:t>
            </a:r>
            <a:r>
              <a:rPr lang="en-US" sz="3200" b="1" dirty="0"/>
              <a:t>. </a:t>
            </a:r>
          </a:p>
          <a:p>
            <a:r>
              <a:rPr lang="en-US" sz="3200" b="1" dirty="0"/>
              <a:t>There are four </a:t>
            </a:r>
            <a:r>
              <a:rPr lang="en-US" sz="3200" b="1" dirty="0" err="1"/>
              <a:t>colours</a:t>
            </a:r>
            <a:r>
              <a:rPr lang="en-US" sz="3200" b="1" dirty="0"/>
              <a:t> to choose from: yellow, blue, white and red.</a:t>
            </a:r>
          </a:p>
          <a:p>
            <a:r>
              <a:rPr lang="en-US" sz="3200" b="1" dirty="0"/>
              <a:t>Write the two missing combinations.</a:t>
            </a:r>
          </a:p>
          <a:p>
            <a:r>
              <a:rPr lang="en-US" sz="3200" b="1" dirty="0"/>
              <a:t> The shirt could be:</a:t>
            </a:r>
          </a:p>
          <a:p>
            <a:r>
              <a:rPr lang="en-US" sz="3200" b="1" dirty="0"/>
              <a:t> • yellow and blue</a:t>
            </a:r>
          </a:p>
          <a:p>
            <a:r>
              <a:rPr lang="en-US" sz="3200" b="1" dirty="0"/>
              <a:t> • yellow and white</a:t>
            </a:r>
          </a:p>
          <a:p>
            <a:r>
              <a:rPr lang="en-US" sz="3200" b="1" dirty="0"/>
              <a:t> • yellow and red </a:t>
            </a:r>
          </a:p>
          <a:p>
            <a:r>
              <a:rPr lang="en-US" sz="3200" b="1" dirty="0"/>
              <a:t> • blue and white. 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__________ and __________</a:t>
            </a:r>
          </a:p>
          <a:p>
            <a:endParaRPr lang="en-US" sz="3200" b="1" dirty="0"/>
          </a:p>
          <a:p>
            <a:r>
              <a:rPr lang="en-US" sz="3200" b="1" dirty="0"/>
              <a:t>  __________ and __________</a:t>
            </a:r>
          </a:p>
          <a:p>
            <a:endParaRPr lang="en-US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53BD30-57D2-4C40-80D7-C27A49263FA3}"/>
              </a:ext>
            </a:extLst>
          </p:cNvPr>
          <p:cNvSpPr/>
          <p:nvPr/>
        </p:nvSpPr>
        <p:spPr>
          <a:xfrm>
            <a:off x="6943830" y="1927084"/>
            <a:ext cx="40942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Y   B   W   R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19FA96-C22C-4569-BB82-1DCA4D4C4B1D}"/>
              </a:ext>
            </a:extLst>
          </p:cNvPr>
          <p:cNvSpPr/>
          <p:nvPr/>
        </p:nvSpPr>
        <p:spPr>
          <a:xfrm>
            <a:off x="7107116" y="2634970"/>
            <a:ext cx="43921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YB, YW, YR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8B5D55-4413-40AE-A777-41C9382F43C7}"/>
              </a:ext>
            </a:extLst>
          </p:cNvPr>
          <p:cNvSpPr/>
          <p:nvPr/>
        </p:nvSpPr>
        <p:spPr>
          <a:xfrm>
            <a:off x="7404940" y="3250876"/>
            <a:ext cx="14124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BW, BR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EC64DA-9050-4F10-A2AC-5A6FDE70FE23}"/>
              </a:ext>
            </a:extLst>
          </p:cNvPr>
          <p:cNvSpPr/>
          <p:nvPr/>
        </p:nvSpPr>
        <p:spPr>
          <a:xfrm>
            <a:off x="7756071" y="3866782"/>
            <a:ext cx="1234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WR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659F06-A8F8-4352-8002-8D99163AD56A}"/>
              </a:ext>
            </a:extLst>
          </p:cNvPr>
          <p:cNvSpPr/>
          <p:nvPr/>
        </p:nvSpPr>
        <p:spPr>
          <a:xfrm>
            <a:off x="919842" y="4900924"/>
            <a:ext cx="1234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blue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233E0F-EC74-4784-B440-9B338BB419B3}"/>
              </a:ext>
            </a:extLst>
          </p:cNvPr>
          <p:cNvSpPr/>
          <p:nvPr/>
        </p:nvSpPr>
        <p:spPr>
          <a:xfrm>
            <a:off x="3799113" y="4900924"/>
            <a:ext cx="1234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red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608CA0-C99F-49FD-B3E0-78900088FE43}"/>
              </a:ext>
            </a:extLst>
          </p:cNvPr>
          <p:cNvSpPr/>
          <p:nvPr/>
        </p:nvSpPr>
        <p:spPr>
          <a:xfrm>
            <a:off x="756554" y="5887120"/>
            <a:ext cx="1234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white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30DE5E-2656-4812-AD4B-560496B5E202}"/>
              </a:ext>
            </a:extLst>
          </p:cNvPr>
          <p:cNvSpPr/>
          <p:nvPr/>
        </p:nvSpPr>
        <p:spPr>
          <a:xfrm>
            <a:off x="3799113" y="5887120"/>
            <a:ext cx="1234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red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58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48074-CF1B-4A82-83D4-3D15C6216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problems involving unequal distribution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1CECA-727C-40C8-B346-CCEE86C9F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06761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21 children in </a:t>
            </a:r>
            <a:r>
              <a:rPr lang="en-US" sz="3200" b="1" dirty="0" err="1"/>
              <a:t>Mr</a:t>
            </a:r>
            <a:r>
              <a:rPr lang="en-US" sz="3200" b="1" dirty="0"/>
              <a:t> Bell’s class. </a:t>
            </a:r>
          </a:p>
          <a:p>
            <a:r>
              <a:rPr lang="en-US" sz="3200" b="1" dirty="0"/>
              <a:t>The number of boys is one more than the number of girls. </a:t>
            </a:r>
          </a:p>
          <a:p>
            <a:r>
              <a:rPr lang="en-US" sz="3200" b="1" dirty="0"/>
              <a:t>How many boys and girls are there? </a:t>
            </a:r>
          </a:p>
          <a:p>
            <a:endParaRPr lang="en-US" sz="3200" b="1" dirty="0"/>
          </a:p>
          <a:p>
            <a:r>
              <a:rPr lang="en-US" sz="3200" b="1" dirty="0"/>
              <a:t>   ___ boys and ___ girls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393DDF-41AC-48B4-AAC0-2133C8511701}"/>
              </a:ext>
            </a:extLst>
          </p:cNvPr>
          <p:cNvSpPr/>
          <p:nvPr/>
        </p:nvSpPr>
        <p:spPr>
          <a:xfrm>
            <a:off x="1503177" y="3283933"/>
            <a:ext cx="396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54B688-4F75-45F3-8160-7032AD2CEAEC}"/>
              </a:ext>
            </a:extLst>
          </p:cNvPr>
          <p:cNvSpPr txBox="1"/>
          <p:nvPr/>
        </p:nvSpPr>
        <p:spPr>
          <a:xfrm>
            <a:off x="3109464" y="3261545"/>
            <a:ext cx="1164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boys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2346A1-690D-41F2-9815-F4AA44AA0273}"/>
              </a:ext>
            </a:extLst>
          </p:cNvPr>
          <p:cNvSpPr/>
          <p:nvPr/>
        </p:nvSpPr>
        <p:spPr>
          <a:xfrm>
            <a:off x="5464660" y="3283933"/>
            <a:ext cx="360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E03204-24E7-4D19-8169-3E9C8C4B41A1}"/>
              </a:ext>
            </a:extLst>
          </p:cNvPr>
          <p:cNvSpPr txBox="1"/>
          <p:nvPr/>
        </p:nvSpPr>
        <p:spPr>
          <a:xfrm>
            <a:off x="6734054" y="3261545"/>
            <a:ext cx="1164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girls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3D59CD-2E11-4D75-84B7-FE205F393034}"/>
              </a:ext>
            </a:extLst>
          </p:cNvPr>
          <p:cNvSpPr/>
          <p:nvPr/>
        </p:nvSpPr>
        <p:spPr>
          <a:xfrm>
            <a:off x="1863177" y="3824458"/>
            <a:ext cx="360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D23DBF-93BB-48C2-8E76-941AC3E62AA4}"/>
              </a:ext>
            </a:extLst>
          </p:cNvPr>
          <p:cNvSpPr/>
          <p:nvPr/>
        </p:nvSpPr>
        <p:spPr>
          <a:xfrm>
            <a:off x="5463177" y="3824458"/>
            <a:ext cx="360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F232B8-DFA7-4CDA-B334-85BB21E00EC6}"/>
              </a:ext>
            </a:extLst>
          </p:cNvPr>
          <p:cNvSpPr/>
          <p:nvPr/>
        </p:nvSpPr>
        <p:spPr>
          <a:xfrm>
            <a:off x="1501695" y="3823083"/>
            <a:ext cx="36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0D9CD7-2F63-426A-B94E-E9D1483EC98D}"/>
              </a:ext>
            </a:extLst>
          </p:cNvPr>
          <p:cNvSpPr txBox="1"/>
          <p:nvPr/>
        </p:nvSpPr>
        <p:spPr>
          <a:xfrm>
            <a:off x="1490553" y="3801121"/>
            <a:ext cx="376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341F24F1-C2A0-446D-99CE-A6FC94A2A5E4}"/>
              </a:ext>
            </a:extLst>
          </p:cNvPr>
          <p:cNvSpPr/>
          <p:nvPr/>
        </p:nvSpPr>
        <p:spPr>
          <a:xfrm rot="16200000">
            <a:off x="5201789" y="1022989"/>
            <a:ext cx="521294" cy="7201482"/>
          </a:xfrm>
          <a:prstGeom prst="lef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1B2EF2-A7C3-4A28-AD68-77D212BC7AE5}"/>
              </a:ext>
            </a:extLst>
          </p:cNvPr>
          <p:cNvSpPr txBox="1"/>
          <p:nvPr/>
        </p:nvSpPr>
        <p:spPr>
          <a:xfrm>
            <a:off x="5140992" y="4973500"/>
            <a:ext cx="1040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C80D37-827D-49E8-AD53-A003FA4B2060}"/>
              </a:ext>
            </a:extLst>
          </p:cNvPr>
          <p:cNvSpPr txBox="1"/>
          <p:nvPr/>
        </p:nvSpPr>
        <p:spPr>
          <a:xfrm>
            <a:off x="4392259" y="5647398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÷ 2 =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E01058-CB65-482E-A15B-5462C81DF96D}"/>
              </a:ext>
            </a:extLst>
          </p:cNvPr>
          <p:cNvSpPr txBox="1"/>
          <p:nvPr/>
        </p:nvSpPr>
        <p:spPr>
          <a:xfrm>
            <a:off x="5814443" y="5646706"/>
            <a:ext cx="68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13EE4F-A1C5-4C47-9908-0206D8279D63}"/>
              </a:ext>
            </a:extLst>
          </p:cNvPr>
          <p:cNvSpPr txBox="1"/>
          <p:nvPr/>
        </p:nvSpPr>
        <p:spPr>
          <a:xfrm>
            <a:off x="3362694" y="3785878"/>
            <a:ext cx="68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1C570D-7348-468C-9363-351887CF42DF}"/>
              </a:ext>
            </a:extLst>
          </p:cNvPr>
          <p:cNvSpPr txBox="1"/>
          <p:nvPr/>
        </p:nvSpPr>
        <p:spPr>
          <a:xfrm>
            <a:off x="6882063" y="3785877"/>
            <a:ext cx="68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BB8250-A773-49CD-8E3B-C4F032ED032B}"/>
              </a:ext>
            </a:extLst>
          </p:cNvPr>
          <p:cNvSpPr txBox="1"/>
          <p:nvPr/>
        </p:nvSpPr>
        <p:spPr>
          <a:xfrm>
            <a:off x="445274" y="1974994"/>
            <a:ext cx="68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7F0EBC-E302-427D-B91C-8DE1C8A6C8BC}"/>
              </a:ext>
            </a:extLst>
          </p:cNvPr>
          <p:cNvSpPr txBox="1"/>
          <p:nvPr/>
        </p:nvSpPr>
        <p:spPr>
          <a:xfrm>
            <a:off x="2733496" y="1979372"/>
            <a:ext cx="681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72B406B-B76A-402C-A248-EADA03A70E8E}"/>
              </a:ext>
            </a:extLst>
          </p:cNvPr>
          <p:cNvSpPr txBox="1"/>
          <p:nvPr/>
        </p:nvSpPr>
        <p:spPr>
          <a:xfrm>
            <a:off x="4459395" y="1682606"/>
            <a:ext cx="4317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is 1 more than 10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1D048D-B56A-4201-A568-329B35D8897E}"/>
              </a:ext>
            </a:extLst>
          </p:cNvPr>
          <p:cNvSpPr txBox="1"/>
          <p:nvPr/>
        </p:nvSpPr>
        <p:spPr>
          <a:xfrm>
            <a:off x="4456959" y="2186166"/>
            <a:ext cx="4317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+ 10 = 21</a:t>
            </a:r>
          </a:p>
        </p:txBody>
      </p:sp>
    </p:spTree>
    <p:extLst>
      <p:ext uri="{BB962C8B-B14F-4D97-AF65-F5344CB8AC3E}">
        <p14:creationId xmlns:p14="http://schemas.microsoft.com/office/powerpoint/2010/main" val="212772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 animBg="1"/>
      <p:bldP spid="10" grpId="0" animBg="1"/>
      <p:bldP spid="11" grpId="0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Zinzi</a:t>
            </a:r>
            <a:r>
              <a:rPr lang="en-US" sz="3200" b="1" dirty="0"/>
              <a:t> has a rod 15 cubes long. </a:t>
            </a:r>
          </a:p>
          <a:p>
            <a:r>
              <a:rPr lang="en-US" sz="3200" b="1" dirty="0"/>
              <a:t>She breaks it into two pieces. </a:t>
            </a:r>
          </a:p>
          <a:p>
            <a:r>
              <a:rPr lang="en-US" sz="3200" b="1" dirty="0"/>
              <a:t>One piece is 1 cube longer than the other. </a:t>
            </a:r>
          </a:p>
          <a:p>
            <a:r>
              <a:rPr lang="en-US" sz="3200" b="1" dirty="0"/>
              <a:t>How many cubes are in each piece? 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F316C3-4F16-4A99-9BCB-8D0805528E64}"/>
              </a:ext>
            </a:extLst>
          </p:cNvPr>
          <p:cNvSpPr/>
          <p:nvPr/>
        </p:nvSpPr>
        <p:spPr>
          <a:xfrm>
            <a:off x="1503177" y="3283933"/>
            <a:ext cx="396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D29E59-B8F9-4872-A037-DAAD66AE4C88}"/>
              </a:ext>
            </a:extLst>
          </p:cNvPr>
          <p:cNvSpPr txBox="1"/>
          <p:nvPr/>
        </p:nvSpPr>
        <p:spPr>
          <a:xfrm>
            <a:off x="2367514" y="3261545"/>
            <a:ext cx="2542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longer piece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75378E-D3E2-4598-84A0-935EE64E8E78}"/>
              </a:ext>
            </a:extLst>
          </p:cNvPr>
          <p:cNvSpPr/>
          <p:nvPr/>
        </p:nvSpPr>
        <p:spPr>
          <a:xfrm>
            <a:off x="5464660" y="3283933"/>
            <a:ext cx="360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B09635-8287-43D5-8235-64478DE0BA73}"/>
              </a:ext>
            </a:extLst>
          </p:cNvPr>
          <p:cNvSpPr txBox="1"/>
          <p:nvPr/>
        </p:nvSpPr>
        <p:spPr>
          <a:xfrm>
            <a:off x="6117828" y="3261545"/>
            <a:ext cx="3090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shorter piece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DFAEC4-65D7-4F18-986F-4F069D39BD8F}"/>
              </a:ext>
            </a:extLst>
          </p:cNvPr>
          <p:cNvSpPr/>
          <p:nvPr/>
        </p:nvSpPr>
        <p:spPr>
          <a:xfrm>
            <a:off x="1863177" y="3824458"/>
            <a:ext cx="360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6F78D0-1975-41D4-80E6-0F9B18E6FF64}"/>
              </a:ext>
            </a:extLst>
          </p:cNvPr>
          <p:cNvSpPr/>
          <p:nvPr/>
        </p:nvSpPr>
        <p:spPr>
          <a:xfrm>
            <a:off x="5463177" y="3824458"/>
            <a:ext cx="360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970433-D3E4-43E1-B38D-195A4395214E}"/>
              </a:ext>
            </a:extLst>
          </p:cNvPr>
          <p:cNvSpPr/>
          <p:nvPr/>
        </p:nvSpPr>
        <p:spPr>
          <a:xfrm>
            <a:off x="1501695" y="3823083"/>
            <a:ext cx="36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13AC7D-3F19-45B6-84B6-CC0B0E644626}"/>
              </a:ext>
            </a:extLst>
          </p:cNvPr>
          <p:cNvSpPr txBox="1"/>
          <p:nvPr/>
        </p:nvSpPr>
        <p:spPr>
          <a:xfrm>
            <a:off x="1490553" y="3801121"/>
            <a:ext cx="376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69633400-B405-4121-B720-72BA2149988E}"/>
              </a:ext>
            </a:extLst>
          </p:cNvPr>
          <p:cNvSpPr/>
          <p:nvPr/>
        </p:nvSpPr>
        <p:spPr>
          <a:xfrm rot="16200000">
            <a:off x="5201789" y="1022989"/>
            <a:ext cx="521294" cy="7201482"/>
          </a:xfrm>
          <a:prstGeom prst="lef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1C84AF-D88A-46FE-98B6-CF6D37F54E59}"/>
              </a:ext>
            </a:extLst>
          </p:cNvPr>
          <p:cNvSpPr txBox="1"/>
          <p:nvPr/>
        </p:nvSpPr>
        <p:spPr>
          <a:xfrm>
            <a:off x="5140992" y="4973500"/>
            <a:ext cx="1040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418D3B-A157-4092-8F26-FDCB4601712B}"/>
              </a:ext>
            </a:extLst>
          </p:cNvPr>
          <p:cNvSpPr txBox="1"/>
          <p:nvPr/>
        </p:nvSpPr>
        <p:spPr>
          <a:xfrm>
            <a:off x="4392259" y="5647398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 ÷ 2 =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21FC1D-726B-480C-B41D-F393105AB9C9}"/>
              </a:ext>
            </a:extLst>
          </p:cNvPr>
          <p:cNvSpPr txBox="1"/>
          <p:nvPr/>
        </p:nvSpPr>
        <p:spPr>
          <a:xfrm>
            <a:off x="5814443" y="5646706"/>
            <a:ext cx="68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2779A9-065C-4C34-8187-F902BB0FD4DE}"/>
              </a:ext>
            </a:extLst>
          </p:cNvPr>
          <p:cNvSpPr txBox="1"/>
          <p:nvPr/>
        </p:nvSpPr>
        <p:spPr>
          <a:xfrm>
            <a:off x="3362694" y="3785878"/>
            <a:ext cx="68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F660E03-C696-4540-93F7-860FA48B99BC}"/>
              </a:ext>
            </a:extLst>
          </p:cNvPr>
          <p:cNvSpPr txBox="1"/>
          <p:nvPr/>
        </p:nvSpPr>
        <p:spPr>
          <a:xfrm>
            <a:off x="6882063" y="3785877"/>
            <a:ext cx="68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1D0540-812C-4D80-A71D-F82FFB4173F3}"/>
              </a:ext>
            </a:extLst>
          </p:cNvPr>
          <p:cNvSpPr txBox="1"/>
          <p:nvPr/>
        </p:nvSpPr>
        <p:spPr>
          <a:xfrm>
            <a:off x="2267953" y="2100251"/>
            <a:ext cx="9757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cubes in the longer piece, 7 cubes in the shorter piece</a:t>
            </a:r>
          </a:p>
        </p:txBody>
      </p:sp>
    </p:spTree>
    <p:extLst>
      <p:ext uri="{BB962C8B-B14F-4D97-AF65-F5344CB8AC3E}">
        <p14:creationId xmlns:p14="http://schemas.microsoft.com/office/powerpoint/2010/main" val="37863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 animBg="1"/>
      <p:bldP spid="10" grpId="0" animBg="1"/>
      <p:bldP spid="11" grpId="0"/>
      <p:bldP spid="12" grpId="0" animBg="1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Sapna and Robbie have some biscuits.</a:t>
            </a:r>
          </a:p>
          <a:p>
            <a:r>
              <a:rPr lang="en-US" sz="3200" b="1" dirty="0"/>
              <a:t>Altogether they have 14 biscuits.</a:t>
            </a:r>
          </a:p>
          <a:p>
            <a:r>
              <a:rPr lang="en-US" sz="3200" b="1" dirty="0"/>
              <a:t>Sapna has 2 more biscuits than Robbie.</a:t>
            </a:r>
          </a:p>
          <a:p>
            <a:r>
              <a:rPr lang="en-US" sz="3200" b="1" dirty="0"/>
              <a:t>How many biscuits do Sapna and Robbie each have?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7EC529-0BB2-4CC4-B3C8-1AA33FAC953D}"/>
              </a:ext>
            </a:extLst>
          </p:cNvPr>
          <p:cNvSpPr/>
          <p:nvPr/>
        </p:nvSpPr>
        <p:spPr>
          <a:xfrm>
            <a:off x="2074243" y="2337449"/>
            <a:ext cx="216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F9038A-58E1-47A4-BFCC-1AB8B28438AB}"/>
              </a:ext>
            </a:extLst>
          </p:cNvPr>
          <p:cNvSpPr/>
          <p:nvPr/>
        </p:nvSpPr>
        <p:spPr>
          <a:xfrm>
            <a:off x="4234243" y="2337449"/>
            <a:ext cx="288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EB1C80-E8DE-44BE-B711-8A08857430BA}"/>
              </a:ext>
            </a:extLst>
          </p:cNvPr>
          <p:cNvSpPr/>
          <p:nvPr/>
        </p:nvSpPr>
        <p:spPr>
          <a:xfrm>
            <a:off x="2074243" y="2877449"/>
            <a:ext cx="216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642906-0C4B-492E-8956-BB1EE4820354}"/>
              </a:ext>
            </a:extLst>
          </p:cNvPr>
          <p:cNvSpPr/>
          <p:nvPr/>
        </p:nvSpPr>
        <p:spPr>
          <a:xfrm>
            <a:off x="4234243" y="2877449"/>
            <a:ext cx="216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A18EBE-06C2-449B-B1E1-07713A3F1341}"/>
              </a:ext>
            </a:extLst>
          </p:cNvPr>
          <p:cNvSpPr/>
          <p:nvPr/>
        </p:nvSpPr>
        <p:spPr>
          <a:xfrm>
            <a:off x="6394243" y="2877449"/>
            <a:ext cx="720000" cy="540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2B71DCFE-A0C5-4611-8F5A-CA8D3F9E69E1}"/>
              </a:ext>
            </a:extLst>
          </p:cNvPr>
          <p:cNvSpPr/>
          <p:nvPr/>
        </p:nvSpPr>
        <p:spPr>
          <a:xfrm rot="16200000">
            <a:off x="3973596" y="1536802"/>
            <a:ext cx="521294" cy="4320000"/>
          </a:xfrm>
          <a:prstGeom prst="lef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DC14CC-318A-43EE-A869-79E220EBBC01}"/>
              </a:ext>
            </a:extLst>
          </p:cNvPr>
          <p:cNvSpPr txBox="1"/>
          <p:nvPr/>
        </p:nvSpPr>
        <p:spPr>
          <a:xfrm>
            <a:off x="2445285" y="2315061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Robbie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820AEF-FFD9-4B9C-B28C-C6C7C05A8BCD}"/>
              </a:ext>
            </a:extLst>
          </p:cNvPr>
          <p:cNvSpPr txBox="1"/>
          <p:nvPr/>
        </p:nvSpPr>
        <p:spPr>
          <a:xfrm>
            <a:off x="5092700" y="2315061"/>
            <a:ext cx="1599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Sapna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D9DA1E-8EAB-484C-AA17-6BA46C9CF2CD}"/>
              </a:ext>
            </a:extLst>
          </p:cNvPr>
          <p:cNvSpPr txBox="1"/>
          <p:nvPr/>
        </p:nvSpPr>
        <p:spPr>
          <a:xfrm>
            <a:off x="6587431" y="2833898"/>
            <a:ext cx="450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7166BE-24A3-4D61-8337-9A483F1FFA44}"/>
              </a:ext>
            </a:extLst>
          </p:cNvPr>
          <p:cNvSpPr txBox="1"/>
          <p:nvPr/>
        </p:nvSpPr>
        <p:spPr>
          <a:xfrm>
            <a:off x="2928992" y="2845280"/>
            <a:ext cx="450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AA0953-996E-4C9B-823D-5AFF170AE73B}"/>
              </a:ext>
            </a:extLst>
          </p:cNvPr>
          <p:cNvSpPr txBox="1"/>
          <p:nvPr/>
        </p:nvSpPr>
        <p:spPr>
          <a:xfrm>
            <a:off x="5175890" y="2845280"/>
            <a:ext cx="450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245B97-231C-4C6B-950F-C709851B0FE8}"/>
              </a:ext>
            </a:extLst>
          </p:cNvPr>
          <p:cNvSpPr txBox="1"/>
          <p:nvPr/>
        </p:nvSpPr>
        <p:spPr>
          <a:xfrm>
            <a:off x="3911601" y="4046572"/>
            <a:ext cx="623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12FD4C-A8D4-4CE5-8535-2BA500CDC49D}"/>
              </a:ext>
            </a:extLst>
          </p:cNvPr>
          <p:cNvSpPr txBox="1"/>
          <p:nvPr/>
        </p:nvSpPr>
        <p:spPr>
          <a:xfrm>
            <a:off x="3303960" y="4720469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÷ 2 =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A52BED-8115-41F2-9BFB-7228723FD0C8}"/>
              </a:ext>
            </a:extLst>
          </p:cNvPr>
          <p:cNvSpPr txBox="1"/>
          <p:nvPr/>
        </p:nvSpPr>
        <p:spPr>
          <a:xfrm>
            <a:off x="4726144" y="4719777"/>
            <a:ext cx="68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145BD5-29E2-484E-BB43-73F765F988B0}"/>
              </a:ext>
            </a:extLst>
          </p:cNvPr>
          <p:cNvSpPr txBox="1"/>
          <p:nvPr/>
        </p:nvSpPr>
        <p:spPr>
          <a:xfrm>
            <a:off x="7888974" y="2337449"/>
            <a:ext cx="3293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Robbie has 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C8C13E9-9920-400A-A34D-4CBB740FF159}"/>
              </a:ext>
            </a:extLst>
          </p:cNvPr>
          <p:cNvSpPr txBox="1"/>
          <p:nvPr/>
        </p:nvSpPr>
        <p:spPr>
          <a:xfrm>
            <a:off x="7882093" y="2832674"/>
            <a:ext cx="3293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Sapna has 8</a:t>
            </a:r>
          </a:p>
        </p:txBody>
      </p:sp>
    </p:spTree>
    <p:extLst>
      <p:ext uri="{BB962C8B-B14F-4D97-AF65-F5344CB8AC3E}">
        <p14:creationId xmlns:p14="http://schemas.microsoft.com/office/powerpoint/2010/main" val="155501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4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Jude has a stick measuring 90 cm.</a:t>
            </a:r>
          </a:p>
          <a:p>
            <a:r>
              <a:rPr lang="en-US" sz="3200" b="1" dirty="0"/>
              <a:t>He cuts it into three pieces, as shown.</a:t>
            </a:r>
          </a:p>
          <a:p>
            <a:r>
              <a:rPr lang="en-US" sz="3200" b="1" dirty="0"/>
              <a:t>How long is the last piece?</a:t>
            </a:r>
          </a:p>
        </p:txBody>
      </p:sp>
      <p:pic>
        <p:nvPicPr>
          <p:cNvPr id="31746" name="Picture 2">
            <a:extLst>
              <a:ext uri="{FF2B5EF4-FFF2-40B4-BE49-F238E27FC236}">
                <a16:creationId xmlns:a16="http://schemas.microsoft.com/office/drawing/2014/main" id="{2A34463F-8653-40A1-B592-C4ECE7664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84" y="2884029"/>
            <a:ext cx="8875234" cy="1089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eft Brace 4">
            <a:extLst>
              <a:ext uri="{FF2B5EF4-FFF2-40B4-BE49-F238E27FC236}">
                <a16:creationId xmlns:a16="http://schemas.microsoft.com/office/drawing/2014/main" id="{037A63C1-D071-40FE-8C2A-78AB29E18897}"/>
              </a:ext>
            </a:extLst>
          </p:cNvPr>
          <p:cNvSpPr/>
          <p:nvPr/>
        </p:nvSpPr>
        <p:spPr>
          <a:xfrm rot="16200000" flipH="1">
            <a:off x="5060281" y="-1715054"/>
            <a:ext cx="389113" cy="8809054"/>
          </a:xfrm>
          <a:prstGeom prst="lef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C53469-5B05-4C94-9AC0-E46B901391DF}"/>
              </a:ext>
            </a:extLst>
          </p:cNvPr>
          <p:cNvSpPr txBox="1"/>
          <p:nvPr/>
        </p:nvSpPr>
        <p:spPr>
          <a:xfrm>
            <a:off x="4960881" y="1867774"/>
            <a:ext cx="127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0992EA-8B95-4A00-9A99-9F8112D9E305}"/>
              </a:ext>
            </a:extLst>
          </p:cNvPr>
          <p:cNvSpPr txBox="1"/>
          <p:nvPr/>
        </p:nvSpPr>
        <p:spPr>
          <a:xfrm>
            <a:off x="3428652" y="5340777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+ 55 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57B746-84C8-4BFE-A0E3-6B44DF7B45E3}"/>
              </a:ext>
            </a:extLst>
          </p:cNvPr>
          <p:cNvSpPr txBox="1"/>
          <p:nvPr/>
        </p:nvSpPr>
        <p:spPr>
          <a:xfrm>
            <a:off x="5036333" y="5340777"/>
            <a:ext cx="797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75</a:t>
            </a: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B8931CD7-FBDF-44E9-91A4-E3542F5D03A6}"/>
              </a:ext>
            </a:extLst>
          </p:cNvPr>
          <p:cNvSpPr/>
          <p:nvPr/>
        </p:nvSpPr>
        <p:spPr>
          <a:xfrm rot="16200000">
            <a:off x="4258526" y="439698"/>
            <a:ext cx="521294" cy="7337726"/>
          </a:xfrm>
          <a:prstGeom prst="lef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8F6835-7568-4EBD-A336-0FABCDA99237}"/>
              </a:ext>
            </a:extLst>
          </p:cNvPr>
          <p:cNvSpPr txBox="1"/>
          <p:nvPr/>
        </p:nvSpPr>
        <p:spPr>
          <a:xfrm>
            <a:off x="4195154" y="4458329"/>
            <a:ext cx="1059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BC02F7-3CA7-4776-80EA-3ACFA3821A1A}"/>
              </a:ext>
            </a:extLst>
          </p:cNvPr>
          <p:cNvSpPr txBox="1"/>
          <p:nvPr/>
        </p:nvSpPr>
        <p:spPr>
          <a:xfrm>
            <a:off x="7293666" y="5340777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90 – 75 =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BAA9E4-3B5F-48E0-BCBF-9749C61353E2}"/>
              </a:ext>
            </a:extLst>
          </p:cNvPr>
          <p:cNvSpPr txBox="1"/>
          <p:nvPr/>
        </p:nvSpPr>
        <p:spPr>
          <a:xfrm>
            <a:off x="8875833" y="5340777"/>
            <a:ext cx="797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C4172F-9278-4A82-8B9E-3B2109F2ABC0}"/>
              </a:ext>
            </a:extLst>
          </p:cNvPr>
          <p:cNvSpPr txBox="1"/>
          <p:nvPr/>
        </p:nvSpPr>
        <p:spPr>
          <a:xfrm>
            <a:off x="8683713" y="2808550"/>
            <a:ext cx="797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768C93-BE10-4610-A6AF-F286C5134A12}"/>
              </a:ext>
            </a:extLst>
          </p:cNvPr>
          <p:cNvSpPr txBox="1"/>
          <p:nvPr/>
        </p:nvSpPr>
        <p:spPr>
          <a:xfrm>
            <a:off x="4665398" y="1041548"/>
            <a:ext cx="127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 cm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DC57AE-66D2-49AB-B1DA-54524BBDE0F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3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00592-8DD3-4A2F-AE6C-5D7043502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problems involving times tables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3E7F7-7B4B-4977-8799-D8F81B644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259600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C433B4-DDA9-4FA9-9A61-F1E30730262E}"/>
              </a:ext>
            </a:extLst>
          </p:cNvPr>
          <p:cNvSpPr/>
          <p:nvPr/>
        </p:nvSpPr>
        <p:spPr>
          <a:xfrm>
            <a:off x="56123" y="50000"/>
            <a:ext cx="103637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this grid, there are four multiplications. </a:t>
            </a:r>
          </a:p>
          <a:p>
            <a:r>
              <a:rPr lang="en-US" sz="3200" b="1" dirty="0"/>
              <a:t>Write the three missing numbers.</a:t>
            </a:r>
            <a:endParaRPr lang="en-GB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F62D45-3F70-4295-BDE6-19FA86A4A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586" y="1127218"/>
            <a:ext cx="5468793" cy="5479644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2A309F-86BD-4CD2-A7D1-7035D8450FEC}"/>
              </a:ext>
            </a:extLst>
          </p:cNvPr>
          <p:cNvSpPr txBox="1"/>
          <p:nvPr/>
        </p:nvSpPr>
        <p:spPr>
          <a:xfrm>
            <a:off x="4953036" y="1405762"/>
            <a:ext cx="9273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BF983A-B634-4E7F-981E-3FB576B9A29A}"/>
              </a:ext>
            </a:extLst>
          </p:cNvPr>
          <p:cNvSpPr txBox="1"/>
          <p:nvPr/>
        </p:nvSpPr>
        <p:spPr>
          <a:xfrm>
            <a:off x="605860" y="5711732"/>
            <a:ext cx="9273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A7E55C-0005-47B5-BFAD-82F7725CCEFE}"/>
              </a:ext>
            </a:extLst>
          </p:cNvPr>
          <p:cNvSpPr txBox="1"/>
          <p:nvPr/>
        </p:nvSpPr>
        <p:spPr>
          <a:xfrm>
            <a:off x="2926813" y="3551569"/>
            <a:ext cx="9273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E3F26F-B847-433F-828E-7979EA070D27}"/>
              </a:ext>
            </a:extLst>
          </p:cNvPr>
          <p:cNvSpPr txBox="1"/>
          <p:nvPr/>
        </p:nvSpPr>
        <p:spPr>
          <a:xfrm>
            <a:off x="5934484" y="3333750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21 ÷ 3 = 7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5B79BD-AA95-4BBB-BE03-BA57429439D6}"/>
              </a:ext>
            </a:extLst>
          </p:cNvPr>
          <p:cNvSpPr txBox="1"/>
          <p:nvPr/>
        </p:nvSpPr>
        <p:spPr>
          <a:xfrm>
            <a:off x="5934484" y="3794873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56 ÷ 8 = 7 </a:t>
            </a:r>
          </a:p>
        </p:txBody>
      </p:sp>
    </p:spTree>
    <p:extLst>
      <p:ext uri="{BB962C8B-B14F-4D97-AF65-F5344CB8AC3E}">
        <p14:creationId xmlns:p14="http://schemas.microsoft.com/office/powerpoint/2010/main" val="59370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E1E1C5-8FAB-4103-A326-F12326D61B94}"/>
              </a:ext>
            </a:extLst>
          </p:cNvPr>
          <p:cNvSpPr/>
          <p:nvPr/>
        </p:nvSpPr>
        <p:spPr>
          <a:xfrm>
            <a:off x="56123" y="50000"/>
            <a:ext cx="102338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Write the three missing numbers in this multiplication grid.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3BA24F-B8C7-43B2-9A76-10BCCDEBF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555" y="634776"/>
            <a:ext cx="4477630" cy="44523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2F3334-ABA0-43C5-924F-4ADEB7C439E9}"/>
              </a:ext>
            </a:extLst>
          </p:cNvPr>
          <p:cNvSpPr txBox="1"/>
          <p:nvPr/>
        </p:nvSpPr>
        <p:spPr>
          <a:xfrm>
            <a:off x="1595233" y="2009463"/>
            <a:ext cx="1140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34974F-F932-4D25-9834-511A69C93E1A}"/>
              </a:ext>
            </a:extLst>
          </p:cNvPr>
          <p:cNvSpPr/>
          <p:nvPr/>
        </p:nvSpPr>
        <p:spPr>
          <a:xfrm>
            <a:off x="1431928" y="711416"/>
            <a:ext cx="1083855" cy="215970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A8102B-D4AB-4E32-9874-A2FE199B3C19}"/>
              </a:ext>
            </a:extLst>
          </p:cNvPr>
          <p:cNvSpPr/>
          <p:nvPr/>
        </p:nvSpPr>
        <p:spPr>
          <a:xfrm>
            <a:off x="355338" y="1790897"/>
            <a:ext cx="2160445" cy="10802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117776-FD7B-4E0C-AD23-D9EE72FCF443}"/>
              </a:ext>
            </a:extLst>
          </p:cNvPr>
          <p:cNvSpPr txBox="1"/>
          <p:nvPr/>
        </p:nvSpPr>
        <p:spPr>
          <a:xfrm>
            <a:off x="2675455" y="3089687"/>
            <a:ext cx="1140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E56DF7-8CB3-4FA1-AE3D-F9D17B0CC7A9}"/>
              </a:ext>
            </a:extLst>
          </p:cNvPr>
          <p:cNvSpPr/>
          <p:nvPr/>
        </p:nvSpPr>
        <p:spPr>
          <a:xfrm>
            <a:off x="2512150" y="711416"/>
            <a:ext cx="1083855" cy="32399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5E2AC1-65DD-45C8-9C60-CB79B7A5F892}"/>
              </a:ext>
            </a:extLst>
          </p:cNvPr>
          <p:cNvSpPr/>
          <p:nvPr/>
        </p:nvSpPr>
        <p:spPr>
          <a:xfrm>
            <a:off x="355338" y="2871121"/>
            <a:ext cx="3240667" cy="10802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5751C2-9FE9-4341-BD3E-000221256537}"/>
              </a:ext>
            </a:extLst>
          </p:cNvPr>
          <p:cNvSpPr txBox="1"/>
          <p:nvPr/>
        </p:nvSpPr>
        <p:spPr>
          <a:xfrm>
            <a:off x="3910519" y="930143"/>
            <a:ext cx="9939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1EBEF6-1114-479F-A847-A7C1ED77EAD2}"/>
              </a:ext>
            </a:extLst>
          </p:cNvPr>
          <p:cNvSpPr/>
          <p:nvPr/>
        </p:nvSpPr>
        <p:spPr>
          <a:xfrm>
            <a:off x="3600327" y="711416"/>
            <a:ext cx="1083855" cy="432098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56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7" grpId="0" animBg="1"/>
      <p:bldP spid="7" grpId="1" animBg="1"/>
      <p:bldP spid="10" grpId="0"/>
      <p:bldP spid="11" grpId="0" animBg="1"/>
      <p:bldP spid="11" grpId="1" animBg="1"/>
      <p:bldP spid="12" grpId="0" animBg="1"/>
      <p:bldP spid="12" grpId="1" animBg="1"/>
      <p:bldP spid="13" grpId="0"/>
      <p:bldP spid="14" grpId="0" animBg="1"/>
      <p:bldP spid="14" grpId="1" animBg="1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numbers in this multiplication grid. 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FB2940-2CDD-44CB-B846-E7C055159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844" y="842962"/>
            <a:ext cx="5572125" cy="54768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AE6CDA-5539-4DA8-99F7-2173ACE2B6CA}"/>
              </a:ext>
            </a:extLst>
          </p:cNvPr>
          <p:cNvSpPr txBox="1"/>
          <p:nvPr/>
        </p:nvSpPr>
        <p:spPr>
          <a:xfrm>
            <a:off x="3521123" y="1232049"/>
            <a:ext cx="6141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4FAE2E-7DB1-4D61-9151-29A5AD87C9FB}"/>
              </a:ext>
            </a:extLst>
          </p:cNvPr>
          <p:cNvSpPr txBox="1"/>
          <p:nvPr/>
        </p:nvSpPr>
        <p:spPr>
          <a:xfrm>
            <a:off x="4929117" y="1232049"/>
            <a:ext cx="6141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FDDDB9-7A76-47E3-A5F3-81A5DAA4847E}"/>
              </a:ext>
            </a:extLst>
          </p:cNvPr>
          <p:cNvSpPr txBox="1"/>
          <p:nvPr/>
        </p:nvSpPr>
        <p:spPr>
          <a:xfrm>
            <a:off x="780198" y="3963876"/>
            <a:ext cx="6141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5E0BE0-2295-40FB-93B5-E33346E0598F}"/>
              </a:ext>
            </a:extLst>
          </p:cNvPr>
          <p:cNvSpPr txBox="1"/>
          <p:nvPr/>
        </p:nvSpPr>
        <p:spPr>
          <a:xfrm>
            <a:off x="780197" y="5338675"/>
            <a:ext cx="6141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33001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a number in each box to make this correct.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26C154-BD41-45A2-8B71-6E8226479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469" y="833437"/>
            <a:ext cx="5992522" cy="14664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6846F5-3BE2-4780-BF18-821134D4E907}"/>
              </a:ext>
            </a:extLst>
          </p:cNvPr>
          <p:cNvSpPr txBox="1"/>
          <p:nvPr/>
        </p:nvSpPr>
        <p:spPr>
          <a:xfrm>
            <a:off x="1098276" y="1251174"/>
            <a:ext cx="1140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7889CA-DCF9-4B61-84DA-EB20891AD8EC}"/>
              </a:ext>
            </a:extLst>
          </p:cNvPr>
          <p:cNvSpPr txBox="1"/>
          <p:nvPr/>
        </p:nvSpPr>
        <p:spPr>
          <a:xfrm>
            <a:off x="3769999" y="1251174"/>
            <a:ext cx="1140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6A3D0F-229F-41E9-B611-A3E2993907E4}"/>
              </a:ext>
            </a:extLst>
          </p:cNvPr>
          <p:cNvSpPr txBox="1"/>
          <p:nvPr/>
        </p:nvSpPr>
        <p:spPr>
          <a:xfrm>
            <a:off x="918031" y="1251174"/>
            <a:ext cx="1140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E43EAF-7F04-4582-B36D-1BFA86A35FA1}"/>
              </a:ext>
            </a:extLst>
          </p:cNvPr>
          <p:cNvSpPr txBox="1"/>
          <p:nvPr/>
        </p:nvSpPr>
        <p:spPr>
          <a:xfrm>
            <a:off x="3828294" y="1251174"/>
            <a:ext cx="1140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05A13F-241D-4916-8A29-3314D43BFA09}"/>
              </a:ext>
            </a:extLst>
          </p:cNvPr>
          <p:cNvSpPr txBox="1"/>
          <p:nvPr/>
        </p:nvSpPr>
        <p:spPr>
          <a:xfrm>
            <a:off x="918031" y="1251174"/>
            <a:ext cx="1140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1F595C-6225-47F1-A686-FC53997A5384}"/>
              </a:ext>
            </a:extLst>
          </p:cNvPr>
          <p:cNvSpPr txBox="1"/>
          <p:nvPr/>
        </p:nvSpPr>
        <p:spPr>
          <a:xfrm>
            <a:off x="3828294" y="1251174"/>
            <a:ext cx="1140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9282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22222E-6 L 0.22018 0.0004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3" y="2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222E-6 L -0.21914 2.59259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42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22222E-6 L 0.22018 0.0004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3" y="2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22222E-6 L -0.21914 -2.22222E-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22222E-6 L 0.22018 0.00047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3" y="23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22222E-6 L -0.21914 -2.22222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6" grpId="0"/>
      <p:bldP spid="6" grpId="1"/>
      <p:bldP spid="6" grpId="2"/>
      <p:bldP spid="7" grpId="0"/>
      <p:bldP spid="7" grpId="1"/>
      <p:bldP spid="7" grpId="2"/>
      <p:bldP spid="8" grpId="0"/>
      <p:bldP spid="8" grpId="1"/>
      <p:bldP spid="8" grpId="2"/>
      <p:bldP spid="11" grpId="0"/>
      <p:bldP spid="11" grpId="1"/>
      <p:bldP spid="12" grpId="0"/>
      <p:bldP spid="12" grpId="1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8E6408-DBE6-4A51-8E99-BDC7D003C629}"/>
              </a:ext>
            </a:extLst>
          </p:cNvPr>
          <p:cNvSpPr/>
          <p:nvPr/>
        </p:nvSpPr>
        <p:spPr>
          <a:xfrm>
            <a:off x="56122" y="50000"/>
            <a:ext cx="120793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 number 20 goes in two of the squares of this multiplication grid. </a:t>
            </a:r>
          </a:p>
          <a:p>
            <a:r>
              <a:rPr lang="en-GB" sz="3200" b="1" dirty="0"/>
              <a:t>Tick the two squares where 20 goes.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8D780-ECE1-4517-B4AC-0CFE76DA0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81" y="1229930"/>
            <a:ext cx="5016436" cy="49648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BFD3B4C-B208-43FE-882C-CF626AA2739E}"/>
              </a:ext>
            </a:extLst>
          </p:cNvPr>
          <p:cNvSpPr/>
          <p:nvPr/>
        </p:nvSpPr>
        <p:spPr>
          <a:xfrm>
            <a:off x="3781477" y="538412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163377-E53C-4ECC-9C7A-F077D4ADE369}"/>
              </a:ext>
            </a:extLst>
          </p:cNvPr>
          <p:cNvSpPr/>
          <p:nvPr/>
        </p:nvSpPr>
        <p:spPr>
          <a:xfrm>
            <a:off x="4597236" y="4566702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B4B489-0043-4BFC-8B90-535396DE5982}"/>
              </a:ext>
            </a:extLst>
          </p:cNvPr>
          <p:cNvSpPr/>
          <p:nvPr/>
        </p:nvSpPr>
        <p:spPr>
          <a:xfrm>
            <a:off x="3713020" y="1274266"/>
            <a:ext cx="823108" cy="48620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968106-C0FC-4B57-BCC2-87011C5CB2A8}"/>
              </a:ext>
            </a:extLst>
          </p:cNvPr>
          <p:cNvSpPr/>
          <p:nvPr/>
        </p:nvSpPr>
        <p:spPr>
          <a:xfrm>
            <a:off x="456586" y="5332686"/>
            <a:ext cx="4074226" cy="8106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1368D0-42CF-4537-85A9-D0A3D0CC4B07}"/>
              </a:ext>
            </a:extLst>
          </p:cNvPr>
          <p:cNvSpPr/>
          <p:nvPr/>
        </p:nvSpPr>
        <p:spPr>
          <a:xfrm>
            <a:off x="4525263" y="1274266"/>
            <a:ext cx="823108" cy="40464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480322-DE0E-40F9-82EF-D159F35F91B2}"/>
              </a:ext>
            </a:extLst>
          </p:cNvPr>
          <p:cNvSpPr/>
          <p:nvPr/>
        </p:nvSpPr>
        <p:spPr>
          <a:xfrm>
            <a:off x="456586" y="4524345"/>
            <a:ext cx="4892988" cy="8106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96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this diagram, the rule is: ‘to make the number in a triangle, multiply the numbers in the two squares above it.’ </a:t>
            </a:r>
          </a:p>
          <a:p>
            <a:r>
              <a:rPr lang="en-US" sz="3200" b="1" dirty="0"/>
              <a:t>Write in the three missing numbers. 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ACE592-9386-4A0F-9BC1-905713272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672" y="1741390"/>
            <a:ext cx="8755433" cy="254925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A74CAA8-975F-4EAB-9512-6DCFC3BF118B}"/>
              </a:ext>
            </a:extLst>
          </p:cNvPr>
          <p:cNvSpPr/>
          <p:nvPr/>
        </p:nvSpPr>
        <p:spPr>
          <a:xfrm>
            <a:off x="3533613" y="3016018"/>
            <a:ext cx="77491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EA696C-355C-4951-A1EA-C9B99E474F53}"/>
              </a:ext>
            </a:extLst>
          </p:cNvPr>
          <p:cNvSpPr/>
          <p:nvPr/>
        </p:nvSpPr>
        <p:spPr>
          <a:xfrm>
            <a:off x="2812941" y="4412376"/>
            <a:ext cx="2092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x 8 =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5EDDAF-E649-48AF-8524-4449647C9BE3}"/>
              </a:ext>
            </a:extLst>
          </p:cNvPr>
          <p:cNvSpPr/>
          <p:nvPr/>
        </p:nvSpPr>
        <p:spPr>
          <a:xfrm>
            <a:off x="4003728" y="4412376"/>
            <a:ext cx="7000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21B84F-1D66-4673-8B19-C88301BE2677}"/>
              </a:ext>
            </a:extLst>
          </p:cNvPr>
          <p:cNvSpPr txBox="1"/>
          <p:nvPr/>
        </p:nvSpPr>
        <p:spPr>
          <a:xfrm>
            <a:off x="4848390" y="4412376"/>
            <a:ext cx="2092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32 ÷ 8 =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CF6B94-20A8-4120-90AF-32B04BA85A3D}"/>
              </a:ext>
            </a:extLst>
          </p:cNvPr>
          <p:cNvSpPr/>
          <p:nvPr/>
        </p:nvSpPr>
        <p:spPr>
          <a:xfrm>
            <a:off x="6289627" y="4412375"/>
            <a:ext cx="4650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498175-8038-4355-BF56-76B269BFE6ED}"/>
              </a:ext>
            </a:extLst>
          </p:cNvPr>
          <p:cNvSpPr/>
          <p:nvPr/>
        </p:nvSpPr>
        <p:spPr>
          <a:xfrm>
            <a:off x="6491162" y="2035178"/>
            <a:ext cx="77491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7E135A-83B2-4C54-9804-BC3430600F08}"/>
              </a:ext>
            </a:extLst>
          </p:cNvPr>
          <p:cNvSpPr/>
          <p:nvPr/>
        </p:nvSpPr>
        <p:spPr>
          <a:xfrm>
            <a:off x="6940668" y="4412375"/>
            <a:ext cx="2092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x 10 =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BF6D5A-65C0-49E4-A0AB-B50EA895D7EA}"/>
              </a:ext>
            </a:extLst>
          </p:cNvPr>
          <p:cNvSpPr/>
          <p:nvPr/>
        </p:nvSpPr>
        <p:spPr>
          <a:xfrm>
            <a:off x="8332933" y="4412375"/>
            <a:ext cx="7000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84E0BD-9D70-4858-9AA0-6902780A92CF}"/>
              </a:ext>
            </a:extLst>
          </p:cNvPr>
          <p:cNvSpPr/>
          <p:nvPr/>
        </p:nvSpPr>
        <p:spPr>
          <a:xfrm>
            <a:off x="7266077" y="3016018"/>
            <a:ext cx="77491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52604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966976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each number sentence. </a:t>
            </a:r>
          </a:p>
          <a:p>
            <a:r>
              <a:rPr lang="en-US" sz="3200" b="1" dirty="0"/>
              <a:t>Put a tick if it is correct. Put a cross if it is not correct. </a:t>
            </a:r>
          </a:p>
          <a:p>
            <a:endParaRPr lang="en-US" sz="3200" b="1" dirty="0"/>
          </a:p>
          <a:p>
            <a:r>
              <a:rPr lang="en-US" sz="3200" dirty="0"/>
              <a:t>                    8 x 2 = 8 + 8</a:t>
            </a:r>
          </a:p>
          <a:p>
            <a:endParaRPr lang="en-US" sz="3200" dirty="0"/>
          </a:p>
          <a:p>
            <a:r>
              <a:rPr lang="en-US" sz="3200" dirty="0"/>
              <a:t>                    3 x 10 = 3 + 3 + 3</a:t>
            </a:r>
          </a:p>
          <a:p>
            <a:endParaRPr lang="en-US" sz="3200" dirty="0"/>
          </a:p>
          <a:p>
            <a:r>
              <a:rPr lang="en-US" sz="3200" dirty="0"/>
              <a:t>                    5 x 4 = 5 + 5 + 5 + 5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5ED5BC-F910-4F50-AFA1-80289FC7AFFD}"/>
              </a:ext>
            </a:extLst>
          </p:cNvPr>
          <p:cNvSpPr/>
          <p:nvPr/>
        </p:nvSpPr>
        <p:spPr>
          <a:xfrm>
            <a:off x="3922424" y="148304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CD99AE-5DD4-4CA7-858A-ABE31A28B66F}"/>
              </a:ext>
            </a:extLst>
          </p:cNvPr>
          <p:cNvSpPr/>
          <p:nvPr/>
        </p:nvSpPr>
        <p:spPr>
          <a:xfrm>
            <a:off x="4736422" y="2424417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1D9900-0FAA-4207-87F1-E65B583BBE9C}"/>
              </a:ext>
            </a:extLst>
          </p:cNvPr>
          <p:cNvSpPr/>
          <p:nvPr/>
        </p:nvSpPr>
        <p:spPr>
          <a:xfrm>
            <a:off x="5038748" y="342900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36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multiplication. </a:t>
            </a:r>
          </a:p>
          <a:p>
            <a:r>
              <a:rPr lang="en-US" sz="3200" dirty="0"/>
              <a:t>          6 x 10 = 60</a:t>
            </a:r>
          </a:p>
          <a:p>
            <a:r>
              <a:rPr lang="en-US" sz="3200" b="1" dirty="0"/>
              <a:t>Write a division which uses these same 3 numbers. </a:t>
            </a:r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189C6E-2CAC-410F-B7F9-7D18D36E63EE}"/>
              </a:ext>
            </a:extLst>
          </p:cNvPr>
          <p:cNvSpPr txBox="1"/>
          <p:nvPr/>
        </p:nvSpPr>
        <p:spPr>
          <a:xfrm>
            <a:off x="1571031" y="1764039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÷ 10 = 6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AC5C68-FFDC-4C85-A6A7-042221793742}"/>
              </a:ext>
            </a:extLst>
          </p:cNvPr>
          <p:cNvSpPr txBox="1"/>
          <p:nvPr/>
        </p:nvSpPr>
        <p:spPr>
          <a:xfrm>
            <a:off x="1571031" y="2493192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÷ 6 = 10 </a:t>
            </a:r>
          </a:p>
        </p:txBody>
      </p:sp>
    </p:spTree>
    <p:extLst>
      <p:ext uri="{BB962C8B-B14F-4D97-AF65-F5344CB8AC3E}">
        <p14:creationId xmlns:p14="http://schemas.microsoft.com/office/powerpoint/2010/main" val="119307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the circle write +, – × or ÷ to make the calculation correct.</a:t>
            </a:r>
          </a:p>
        </p:txBody>
      </p:sp>
      <p:pic>
        <p:nvPicPr>
          <p:cNvPr id="192514" name="Picture 2">
            <a:extLst>
              <a:ext uri="{FF2B5EF4-FFF2-40B4-BE49-F238E27FC236}">
                <a16:creationId xmlns:a16="http://schemas.microsoft.com/office/drawing/2014/main" id="{B4400363-78D4-43C6-8439-61637AEB7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37" y="1089687"/>
            <a:ext cx="5563752" cy="885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6BFA080-E7B9-49C5-AD56-56E1EE95A3EA}"/>
              </a:ext>
            </a:extLst>
          </p:cNvPr>
          <p:cNvSpPr/>
          <p:nvPr/>
        </p:nvSpPr>
        <p:spPr>
          <a:xfrm>
            <a:off x="627042" y="1131252"/>
            <a:ext cx="2254699" cy="7114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8AF3B2-C813-4FBA-A22D-92FBF04A7F56}"/>
              </a:ext>
            </a:extLst>
          </p:cNvPr>
          <p:cNvSpPr/>
          <p:nvPr/>
        </p:nvSpPr>
        <p:spPr>
          <a:xfrm>
            <a:off x="1468582" y="649156"/>
            <a:ext cx="960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CBC907-EF0B-47CB-B523-91A0C856B7B5}"/>
              </a:ext>
            </a:extLst>
          </p:cNvPr>
          <p:cNvSpPr txBox="1"/>
          <p:nvPr/>
        </p:nvSpPr>
        <p:spPr>
          <a:xfrm>
            <a:off x="3452224" y="1233931"/>
            <a:ext cx="6071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EE5AA7-DC2D-436A-9FB2-EF92B753FB1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700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Each card on the left matches one on the right.</a:t>
            </a:r>
          </a:p>
          <a:p>
            <a:r>
              <a:rPr lang="en-US" sz="3200" b="1" dirty="0"/>
              <a:t>Draw lines to match the cards which are equal in value.</a:t>
            </a:r>
          </a:p>
          <a:p>
            <a:r>
              <a:rPr lang="en-US" sz="3200" b="1" dirty="0"/>
              <a:t>One has been done for you.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1FAEE2-2997-4365-B7AF-CDEAAA1DA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469" y="1131203"/>
            <a:ext cx="4752975" cy="54959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67E965-2CBB-4773-BF42-6A065752AD43}"/>
              </a:ext>
            </a:extLst>
          </p:cNvPr>
          <p:cNvSpPr/>
          <p:nvPr/>
        </p:nvSpPr>
        <p:spPr>
          <a:xfrm>
            <a:off x="4356022" y="2392889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30E7F7-2AF1-43F6-98F4-7588E1D0BD85}"/>
              </a:ext>
            </a:extLst>
          </p:cNvPr>
          <p:cNvSpPr/>
          <p:nvPr/>
        </p:nvSpPr>
        <p:spPr>
          <a:xfrm>
            <a:off x="4356143" y="3586777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4260FA-4B06-455A-B6ED-856EFDA2AE44}"/>
              </a:ext>
            </a:extLst>
          </p:cNvPr>
          <p:cNvSpPr/>
          <p:nvPr/>
        </p:nvSpPr>
        <p:spPr>
          <a:xfrm>
            <a:off x="4355803" y="4738461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D4C97C-6BA0-475D-AB90-0E8F1A99F8A3}"/>
              </a:ext>
            </a:extLst>
          </p:cNvPr>
          <p:cNvSpPr/>
          <p:nvPr/>
        </p:nvSpPr>
        <p:spPr>
          <a:xfrm>
            <a:off x="4147413" y="5904213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2E3D66-D673-459F-B37F-A05A7B462D83}"/>
              </a:ext>
            </a:extLst>
          </p:cNvPr>
          <p:cNvSpPr/>
          <p:nvPr/>
        </p:nvSpPr>
        <p:spPr>
          <a:xfrm>
            <a:off x="9661850" y="1227137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489EC5-CBA4-4844-BB13-6D31D55510E7}"/>
              </a:ext>
            </a:extLst>
          </p:cNvPr>
          <p:cNvSpPr/>
          <p:nvPr/>
        </p:nvSpPr>
        <p:spPr>
          <a:xfrm>
            <a:off x="9661971" y="3574573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43E856-2E22-4743-BDA8-8269572A25CB}"/>
              </a:ext>
            </a:extLst>
          </p:cNvPr>
          <p:cNvSpPr/>
          <p:nvPr/>
        </p:nvSpPr>
        <p:spPr>
          <a:xfrm>
            <a:off x="9661631" y="4754393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29EAFA-9E71-43AB-AFFD-A0C05D709369}"/>
              </a:ext>
            </a:extLst>
          </p:cNvPr>
          <p:cNvSpPr/>
          <p:nvPr/>
        </p:nvSpPr>
        <p:spPr>
          <a:xfrm>
            <a:off x="9661631" y="5879805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F5D4E3D-9CC3-48FF-8BCF-D9207B24B155}"/>
              </a:ext>
            </a:extLst>
          </p:cNvPr>
          <p:cNvCxnSpPr/>
          <p:nvPr/>
        </p:nvCxnSpPr>
        <p:spPr>
          <a:xfrm flipV="1">
            <a:off x="6274191" y="1519524"/>
            <a:ext cx="2082018" cy="11657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61A1AA3-B597-4CFB-BDED-3CAEACD6EB8D}"/>
              </a:ext>
            </a:extLst>
          </p:cNvPr>
          <p:cNvCxnSpPr>
            <a:cxnSpLocks/>
          </p:cNvCxnSpPr>
          <p:nvPr/>
        </p:nvCxnSpPr>
        <p:spPr>
          <a:xfrm>
            <a:off x="6274191" y="3891578"/>
            <a:ext cx="2082018" cy="23050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B2A3600-3A34-448A-B3EF-9D6320647BBB}"/>
              </a:ext>
            </a:extLst>
          </p:cNvPr>
          <p:cNvCxnSpPr>
            <a:cxnSpLocks/>
          </p:cNvCxnSpPr>
          <p:nvPr/>
        </p:nvCxnSpPr>
        <p:spPr>
          <a:xfrm flipV="1">
            <a:off x="6256879" y="5030848"/>
            <a:ext cx="2099330" cy="18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1CD1B94-7FEA-4FD3-867F-F5D806B1BFA8}"/>
              </a:ext>
            </a:extLst>
          </p:cNvPr>
          <p:cNvCxnSpPr>
            <a:cxnSpLocks/>
          </p:cNvCxnSpPr>
          <p:nvPr/>
        </p:nvCxnSpPr>
        <p:spPr>
          <a:xfrm flipV="1">
            <a:off x="6273851" y="3866477"/>
            <a:ext cx="2104358" cy="23725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FE8B6BF-17C7-43C3-85D3-978CA8474003}"/>
              </a:ext>
            </a:extLst>
          </p:cNvPr>
          <p:cNvGrpSpPr/>
          <p:nvPr/>
        </p:nvGrpSpPr>
        <p:grpSpPr>
          <a:xfrm>
            <a:off x="743418" y="2181654"/>
            <a:ext cx="1861800" cy="1405123"/>
            <a:chOff x="2248666" y="1937292"/>
            <a:chExt cx="1861800" cy="140512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2FF8F18-D2F6-4996-AFCD-35CCDF69F0DF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2 5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C9448AF-AE7A-4388-B7C0-C54D6284839C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08BE1FC-E0AA-4EE2-BAD2-B32AC5D872AE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759062E-E9A6-496B-B900-0F482E02439F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6373B7-3936-42ED-9153-3FECC914B432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B26E750-F739-455C-934C-C12A5C214467}"/>
              </a:ext>
            </a:extLst>
          </p:cNvPr>
          <p:cNvSpPr txBox="1"/>
          <p:nvPr/>
        </p:nvSpPr>
        <p:spPr>
          <a:xfrm>
            <a:off x="1638533" y="307323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75D5FE5-62E0-4215-836E-989D0F1BBAC2}"/>
              </a:ext>
            </a:extLst>
          </p:cNvPr>
          <p:cNvSpPr txBox="1"/>
          <p:nvPr/>
        </p:nvSpPr>
        <p:spPr>
          <a:xfrm>
            <a:off x="1247333" y="194941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48CBCBC-7C01-4ADA-B007-B582E57AC8BC}"/>
              </a:ext>
            </a:extLst>
          </p:cNvPr>
          <p:cNvSpPr txBox="1"/>
          <p:nvPr/>
        </p:nvSpPr>
        <p:spPr>
          <a:xfrm>
            <a:off x="1216017" y="3073231"/>
            <a:ext cx="5389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20381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25" grpId="0"/>
      <p:bldP spid="26" grpId="0"/>
      <p:bldP spid="27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three signs. </a:t>
            </a:r>
          </a:p>
          <a:p>
            <a:r>
              <a:rPr lang="en-US" sz="3200" dirty="0"/>
              <a:t>          =          &lt;          &gt;</a:t>
            </a:r>
          </a:p>
          <a:p>
            <a:r>
              <a:rPr lang="en-US" sz="3200" b="1" dirty="0"/>
              <a:t>Write in the signs to make these correct. </a:t>
            </a:r>
            <a:endParaRPr lang="en-US" sz="2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36FE83-EF61-431C-841E-92CCAAC11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728" y="1785917"/>
            <a:ext cx="4317367" cy="413364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34D0124-4D00-47BD-B6B7-A9CBE7F2FE8C}"/>
              </a:ext>
            </a:extLst>
          </p:cNvPr>
          <p:cNvSpPr/>
          <p:nvPr/>
        </p:nvSpPr>
        <p:spPr>
          <a:xfrm>
            <a:off x="5337127" y="1925155"/>
            <a:ext cx="77491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3ACBA8F-0B40-4EE7-AC7B-F3D0C9091B61}"/>
              </a:ext>
            </a:extLst>
          </p:cNvPr>
          <p:cNvGrpSpPr/>
          <p:nvPr/>
        </p:nvGrpSpPr>
        <p:grpSpPr>
          <a:xfrm>
            <a:off x="8037095" y="2975481"/>
            <a:ext cx="1861800" cy="1405123"/>
            <a:chOff x="2248666" y="1937292"/>
            <a:chExt cx="1861800" cy="140512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DF33EF7-F341-4F66-AB8E-F62000E1196D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D296B2-5E95-44FE-953C-39DB47646B92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7084AE9-8A00-4C85-828C-52F4A6EDB189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9EF83CE-794D-4083-87EF-6FD9B09C8889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75DE2DE-B866-41EF-A859-C36ADA65E558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760807F-8A4C-479B-8579-2CD4B43BC181}"/>
              </a:ext>
            </a:extLst>
          </p:cNvPr>
          <p:cNvSpPr txBox="1"/>
          <p:nvPr/>
        </p:nvSpPr>
        <p:spPr>
          <a:xfrm>
            <a:off x="8932210" y="3867057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4D06A5-F10B-4722-A72C-E537B64191A7}"/>
              </a:ext>
            </a:extLst>
          </p:cNvPr>
          <p:cNvSpPr txBox="1"/>
          <p:nvPr/>
        </p:nvSpPr>
        <p:spPr>
          <a:xfrm>
            <a:off x="8541010" y="274324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5AA16C-95DB-4412-9CDC-7A5546ECD401}"/>
              </a:ext>
            </a:extLst>
          </p:cNvPr>
          <p:cNvSpPr txBox="1"/>
          <p:nvPr/>
        </p:nvSpPr>
        <p:spPr>
          <a:xfrm>
            <a:off x="8509694" y="3867058"/>
            <a:ext cx="5389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D3F6F1-D1BA-4262-91D0-5737FBCFEED0}"/>
              </a:ext>
            </a:extLst>
          </p:cNvPr>
          <p:cNvSpPr/>
          <p:nvPr/>
        </p:nvSpPr>
        <p:spPr>
          <a:xfrm>
            <a:off x="5353169" y="3535544"/>
            <a:ext cx="77491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EDD129-4D5C-4288-AA9A-40E0B1B5CDCC}"/>
              </a:ext>
            </a:extLst>
          </p:cNvPr>
          <p:cNvSpPr txBox="1"/>
          <p:nvPr/>
        </p:nvSpPr>
        <p:spPr>
          <a:xfrm>
            <a:off x="8080252" y="4951735"/>
            <a:ext cx="3261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x 6 = 12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8577994-A5E5-4A0E-93DF-EE3BA300ACA2}"/>
              </a:ext>
            </a:extLst>
          </p:cNvPr>
          <p:cNvSpPr txBox="1"/>
          <p:nvPr/>
        </p:nvSpPr>
        <p:spPr>
          <a:xfrm>
            <a:off x="8080252" y="5405470"/>
            <a:ext cx="3261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 x 6 = 120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4896D1-11B7-451B-A880-DF473DDE94D8}"/>
              </a:ext>
            </a:extLst>
          </p:cNvPr>
          <p:cNvSpPr/>
          <p:nvPr/>
        </p:nvSpPr>
        <p:spPr>
          <a:xfrm>
            <a:off x="5353169" y="5145933"/>
            <a:ext cx="77491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&lt;</a:t>
            </a:r>
          </a:p>
        </p:txBody>
      </p:sp>
    </p:spTree>
    <p:extLst>
      <p:ext uri="{BB962C8B-B14F-4D97-AF65-F5344CB8AC3E}">
        <p14:creationId xmlns:p14="http://schemas.microsoft.com/office/powerpoint/2010/main" val="2907983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numbers missing from the white squares.</a:t>
            </a:r>
          </a:p>
        </p:txBody>
      </p:sp>
      <p:pic>
        <p:nvPicPr>
          <p:cNvPr id="132098" name="Picture 2">
            <a:extLst>
              <a:ext uri="{FF2B5EF4-FFF2-40B4-BE49-F238E27FC236}">
                <a16:creationId xmlns:a16="http://schemas.microsoft.com/office/drawing/2014/main" id="{D14D0E64-95A5-48E4-92EE-DB4FE32DA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32" y="899422"/>
            <a:ext cx="4543067" cy="454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4441FB-0D07-4862-B66D-85757CC0E496}"/>
              </a:ext>
            </a:extLst>
          </p:cNvPr>
          <p:cNvSpPr txBox="1"/>
          <p:nvPr/>
        </p:nvSpPr>
        <p:spPr>
          <a:xfrm>
            <a:off x="1169334" y="1197782"/>
            <a:ext cx="64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C01213-AA70-4BE2-9E5E-461D7882F8E3}"/>
              </a:ext>
            </a:extLst>
          </p:cNvPr>
          <p:cNvSpPr txBox="1"/>
          <p:nvPr/>
        </p:nvSpPr>
        <p:spPr>
          <a:xfrm>
            <a:off x="3233658" y="2301854"/>
            <a:ext cx="8420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C4700A-68A2-410A-83A2-5E6047844107}"/>
              </a:ext>
            </a:extLst>
          </p:cNvPr>
          <p:cNvSpPr txBox="1"/>
          <p:nvPr/>
        </p:nvSpPr>
        <p:spPr>
          <a:xfrm>
            <a:off x="4285078" y="2301854"/>
            <a:ext cx="8420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464136-0408-4EEF-ACC9-ACC7E80D5AFE}"/>
              </a:ext>
            </a:extLst>
          </p:cNvPr>
          <p:cNvSpPr txBox="1"/>
          <p:nvPr/>
        </p:nvSpPr>
        <p:spPr>
          <a:xfrm>
            <a:off x="2125295" y="3432005"/>
            <a:ext cx="8420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603081-27BD-441D-A91E-BDAAB2F72C5F}"/>
              </a:ext>
            </a:extLst>
          </p:cNvPr>
          <p:cNvSpPr txBox="1"/>
          <p:nvPr/>
        </p:nvSpPr>
        <p:spPr>
          <a:xfrm>
            <a:off x="3218280" y="3432005"/>
            <a:ext cx="8420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C16F02-12C4-4CDB-8C19-B927455CBA39}"/>
              </a:ext>
            </a:extLst>
          </p:cNvPr>
          <p:cNvSpPr txBox="1"/>
          <p:nvPr/>
        </p:nvSpPr>
        <p:spPr>
          <a:xfrm>
            <a:off x="4311265" y="3432005"/>
            <a:ext cx="8420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6E6A87-BB1E-4061-A3EF-8953B9AD8C3F}"/>
              </a:ext>
            </a:extLst>
          </p:cNvPr>
          <p:cNvSpPr txBox="1"/>
          <p:nvPr/>
        </p:nvSpPr>
        <p:spPr>
          <a:xfrm>
            <a:off x="1003081" y="4556886"/>
            <a:ext cx="8420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860B42-946E-4C9A-9D78-52D5AED51EC1}"/>
              </a:ext>
            </a:extLst>
          </p:cNvPr>
          <p:cNvSpPr txBox="1"/>
          <p:nvPr/>
        </p:nvSpPr>
        <p:spPr>
          <a:xfrm>
            <a:off x="2096066" y="4556886"/>
            <a:ext cx="8420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73E9C7-81F8-4AC9-957D-6E39F0E901DC}"/>
              </a:ext>
            </a:extLst>
          </p:cNvPr>
          <p:cNvSpPr txBox="1"/>
          <p:nvPr/>
        </p:nvSpPr>
        <p:spPr>
          <a:xfrm>
            <a:off x="3202906" y="4556886"/>
            <a:ext cx="8420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298F12-F800-46C9-909D-A3876924C657}"/>
              </a:ext>
            </a:extLst>
          </p:cNvPr>
          <p:cNvSpPr txBox="1"/>
          <p:nvPr/>
        </p:nvSpPr>
        <p:spPr>
          <a:xfrm>
            <a:off x="4327819" y="4556886"/>
            <a:ext cx="8420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B561C7-5C79-4B8A-BD79-AAC4EE1F873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88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digit.</a:t>
            </a:r>
          </a:p>
          <a:p>
            <a:r>
              <a:rPr lang="en-US" sz="3200" b="1" dirty="0"/>
              <a:t>The answer does not have a remainder.</a:t>
            </a:r>
          </a:p>
        </p:txBody>
      </p:sp>
      <p:pic>
        <p:nvPicPr>
          <p:cNvPr id="171010" name="Picture 2">
            <a:extLst>
              <a:ext uri="{FF2B5EF4-FFF2-40B4-BE49-F238E27FC236}">
                <a16:creationId xmlns:a16="http://schemas.microsoft.com/office/drawing/2014/main" id="{63DE8238-E8C4-4767-BAE6-567965F60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650" y="1576977"/>
            <a:ext cx="1977023" cy="1384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06A4C50-4AE8-4472-AB8F-6230B346228E}"/>
              </a:ext>
            </a:extLst>
          </p:cNvPr>
          <p:cNvGrpSpPr/>
          <p:nvPr/>
        </p:nvGrpSpPr>
        <p:grpSpPr>
          <a:xfrm>
            <a:off x="4869282" y="1809216"/>
            <a:ext cx="1861800" cy="1405123"/>
            <a:chOff x="2248666" y="1937292"/>
            <a:chExt cx="1861800" cy="140512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5010304-861B-46B5-8834-55E919C743B8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2 6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B5E1784-7BB0-4C0F-9732-AF997B329AFD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C0B33EF-DE44-4FE4-B687-4F3AFDCBE4E7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6F193EE-C983-49FB-8A70-B47D4469A87E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1A09971-1FB2-4C27-AD2F-1169A14C9C33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4D3B50D-C6F7-41BF-9447-93819023D823}"/>
              </a:ext>
            </a:extLst>
          </p:cNvPr>
          <p:cNvSpPr txBox="1"/>
          <p:nvPr/>
        </p:nvSpPr>
        <p:spPr>
          <a:xfrm>
            <a:off x="5764397" y="270079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6C2E52-3380-4BEB-86EF-CCB3883BB842}"/>
              </a:ext>
            </a:extLst>
          </p:cNvPr>
          <p:cNvSpPr txBox="1"/>
          <p:nvPr/>
        </p:nvSpPr>
        <p:spPr>
          <a:xfrm>
            <a:off x="5373197" y="157697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979B95-8978-41CD-8E87-762B29B199CC}"/>
              </a:ext>
            </a:extLst>
          </p:cNvPr>
          <p:cNvSpPr txBox="1"/>
          <p:nvPr/>
        </p:nvSpPr>
        <p:spPr>
          <a:xfrm>
            <a:off x="5301649" y="2700793"/>
            <a:ext cx="5489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AC539C-3A1B-4757-A861-567E263D6445}"/>
              </a:ext>
            </a:extLst>
          </p:cNvPr>
          <p:cNvSpPr txBox="1"/>
          <p:nvPr/>
        </p:nvSpPr>
        <p:spPr>
          <a:xfrm>
            <a:off x="2028830" y="2286532"/>
            <a:ext cx="5489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3BDC9D-48AC-428A-AEAD-31BEC4ABC613}"/>
              </a:ext>
            </a:extLst>
          </p:cNvPr>
          <p:cNvSpPr txBox="1"/>
          <p:nvPr/>
        </p:nvSpPr>
        <p:spPr>
          <a:xfrm>
            <a:off x="2619268" y="231453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30BE09-A548-45F8-84FF-580109F8741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836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11313-D556-4510-9F9A-8BF67428A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word problems involving multiplication and division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B80A1-B617-4F91-8817-A991025A7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802319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Lin needs to solve this problem.</a:t>
            </a:r>
          </a:p>
          <a:p>
            <a:r>
              <a:rPr lang="en-US" sz="3200" b="1" dirty="0"/>
              <a:t>‘How many children are in the class?’</a:t>
            </a:r>
          </a:p>
          <a:p>
            <a:r>
              <a:rPr lang="en-US" sz="3200" b="1" dirty="0"/>
              <a:t>Tick all the information that Lin needs to solve her problem.</a:t>
            </a:r>
          </a:p>
          <a:p>
            <a:endParaRPr lang="en-US" sz="3200" b="1" dirty="0"/>
          </a:p>
          <a:p>
            <a:r>
              <a:rPr lang="en-US" sz="3200" dirty="0"/>
              <a:t>There are 9 girls in the class.</a:t>
            </a:r>
          </a:p>
          <a:p>
            <a:endParaRPr lang="en-US" sz="3200" dirty="0"/>
          </a:p>
          <a:p>
            <a:r>
              <a:rPr lang="en-US" sz="3200" dirty="0"/>
              <a:t>5 girls in the class wear glasses.</a:t>
            </a:r>
          </a:p>
          <a:p>
            <a:endParaRPr lang="en-US" sz="3200" dirty="0"/>
          </a:p>
          <a:p>
            <a:r>
              <a:rPr lang="en-US" sz="3200" dirty="0"/>
              <a:t>There are twice as many boys as girls in the class.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7858A5-C3E2-406E-8635-C8C86BA33B1A}"/>
              </a:ext>
            </a:extLst>
          </p:cNvPr>
          <p:cNvSpPr/>
          <p:nvPr/>
        </p:nvSpPr>
        <p:spPr>
          <a:xfrm>
            <a:off x="4775478" y="192613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5C9CCC-19DD-4E43-9AB2-85C861D393D1}"/>
              </a:ext>
            </a:extLst>
          </p:cNvPr>
          <p:cNvSpPr/>
          <p:nvPr/>
        </p:nvSpPr>
        <p:spPr>
          <a:xfrm>
            <a:off x="8168384" y="389851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F43D27-E40F-42DF-9847-E16D76791DDC}"/>
              </a:ext>
            </a:extLst>
          </p:cNvPr>
          <p:cNvSpPr/>
          <p:nvPr/>
        </p:nvSpPr>
        <p:spPr>
          <a:xfrm>
            <a:off x="6330081" y="4314011"/>
            <a:ext cx="3676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…so 18 boys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6B593E-D471-4763-A16D-3583A69A652C}"/>
              </a:ext>
            </a:extLst>
          </p:cNvPr>
          <p:cNvSpPr/>
          <p:nvPr/>
        </p:nvSpPr>
        <p:spPr>
          <a:xfrm>
            <a:off x="6330080" y="5106382"/>
            <a:ext cx="55250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 + 18 = 27 children in the class</a:t>
            </a:r>
          </a:p>
        </p:txBody>
      </p:sp>
    </p:spTree>
    <p:extLst>
      <p:ext uri="{BB962C8B-B14F-4D97-AF65-F5344CB8AC3E}">
        <p14:creationId xmlns:p14="http://schemas.microsoft.com/office/powerpoint/2010/main" val="102224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Some children share 12 strawberries. </a:t>
            </a:r>
          </a:p>
          <a:p>
            <a:r>
              <a:rPr lang="en-US" sz="3200" b="1" dirty="0"/>
              <a:t>Each child gets 3 strawberries. </a:t>
            </a:r>
          </a:p>
          <a:p>
            <a:r>
              <a:rPr lang="en-US" sz="3200" b="1" dirty="0"/>
              <a:t>How many children are there?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2EC6C9-FA05-498B-83F6-C9B3F0330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321" y="2068839"/>
            <a:ext cx="6469707" cy="31878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E25B19-0AE1-40CB-8B71-7255B7766AE4}"/>
              </a:ext>
            </a:extLst>
          </p:cNvPr>
          <p:cNvSpPr txBox="1"/>
          <p:nvPr/>
        </p:nvSpPr>
        <p:spPr>
          <a:xfrm>
            <a:off x="5340926" y="1050927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÷ 3 =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3CC41E-7DAC-4B60-899F-0827037E03D4}"/>
              </a:ext>
            </a:extLst>
          </p:cNvPr>
          <p:cNvSpPr txBox="1"/>
          <p:nvPr/>
        </p:nvSpPr>
        <p:spPr>
          <a:xfrm>
            <a:off x="6793203" y="1034885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children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4A7DD9A-55BC-45B3-ACC0-52365A171A35}"/>
              </a:ext>
            </a:extLst>
          </p:cNvPr>
          <p:cNvSpPr/>
          <p:nvPr/>
        </p:nvSpPr>
        <p:spPr>
          <a:xfrm>
            <a:off x="655163" y="1780673"/>
            <a:ext cx="1911573" cy="3801979"/>
          </a:xfrm>
          <a:custGeom>
            <a:avLst/>
            <a:gdLst>
              <a:gd name="connsiteX0" fmla="*/ 1285931 w 1911573"/>
              <a:gd name="connsiteY0" fmla="*/ 1459831 h 3801979"/>
              <a:gd name="connsiteX1" fmla="*/ 1318016 w 1911573"/>
              <a:gd name="connsiteY1" fmla="*/ 1315452 h 3801979"/>
              <a:gd name="connsiteX2" fmla="*/ 1350100 w 1911573"/>
              <a:gd name="connsiteY2" fmla="*/ 1267326 h 3801979"/>
              <a:gd name="connsiteX3" fmla="*/ 1398226 w 1911573"/>
              <a:gd name="connsiteY3" fmla="*/ 1187116 h 3801979"/>
              <a:gd name="connsiteX4" fmla="*/ 1462394 w 1911573"/>
              <a:gd name="connsiteY4" fmla="*/ 978568 h 3801979"/>
              <a:gd name="connsiteX5" fmla="*/ 1478437 w 1911573"/>
              <a:gd name="connsiteY5" fmla="*/ 930442 h 3801979"/>
              <a:gd name="connsiteX6" fmla="*/ 1494479 w 1911573"/>
              <a:gd name="connsiteY6" fmla="*/ 850231 h 3801979"/>
              <a:gd name="connsiteX7" fmla="*/ 1526563 w 1911573"/>
              <a:gd name="connsiteY7" fmla="*/ 770021 h 3801979"/>
              <a:gd name="connsiteX8" fmla="*/ 1526563 w 1911573"/>
              <a:gd name="connsiteY8" fmla="*/ 336884 h 3801979"/>
              <a:gd name="connsiteX9" fmla="*/ 1446352 w 1911573"/>
              <a:gd name="connsiteY9" fmla="*/ 256673 h 3801979"/>
              <a:gd name="connsiteX10" fmla="*/ 1382184 w 1911573"/>
              <a:gd name="connsiteY10" fmla="*/ 208547 h 3801979"/>
              <a:gd name="connsiteX11" fmla="*/ 1269889 w 1911573"/>
              <a:gd name="connsiteY11" fmla="*/ 144379 h 3801979"/>
              <a:gd name="connsiteX12" fmla="*/ 1205721 w 1911573"/>
              <a:gd name="connsiteY12" fmla="*/ 128337 h 3801979"/>
              <a:gd name="connsiteX13" fmla="*/ 1109468 w 1911573"/>
              <a:gd name="connsiteY13" fmla="*/ 80210 h 3801979"/>
              <a:gd name="connsiteX14" fmla="*/ 1013216 w 1911573"/>
              <a:gd name="connsiteY14" fmla="*/ 16042 h 3801979"/>
              <a:gd name="connsiteX15" fmla="*/ 868837 w 1911573"/>
              <a:gd name="connsiteY15" fmla="*/ 0 h 3801979"/>
              <a:gd name="connsiteX16" fmla="*/ 820710 w 1911573"/>
              <a:gd name="connsiteY16" fmla="*/ 16042 h 3801979"/>
              <a:gd name="connsiteX17" fmla="*/ 772584 w 1911573"/>
              <a:gd name="connsiteY17" fmla="*/ 64168 h 3801979"/>
              <a:gd name="connsiteX18" fmla="*/ 724458 w 1911573"/>
              <a:gd name="connsiteY18" fmla="*/ 96252 h 3801979"/>
              <a:gd name="connsiteX19" fmla="*/ 692373 w 1911573"/>
              <a:gd name="connsiteY19" fmla="*/ 144379 h 3801979"/>
              <a:gd name="connsiteX20" fmla="*/ 580079 w 1911573"/>
              <a:gd name="connsiteY20" fmla="*/ 256673 h 3801979"/>
              <a:gd name="connsiteX21" fmla="*/ 499868 w 1911573"/>
              <a:gd name="connsiteY21" fmla="*/ 352926 h 3801979"/>
              <a:gd name="connsiteX22" fmla="*/ 467784 w 1911573"/>
              <a:gd name="connsiteY22" fmla="*/ 401052 h 3801979"/>
              <a:gd name="connsiteX23" fmla="*/ 323405 w 1911573"/>
              <a:gd name="connsiteY23" fmla="*/ 561473 h 3801979"/>
              <a:gd name="connsiteX24" fmla="*/ 291321 w 1911573"/>
              <a:gd name="connsiteY24" fmla="*/ 625642 h 3801979"/>
              <a:gd name="connsiteX25" fmla="*/ 259237 w 1911573"/>
              <a:gd name="connsiteY25" fmla="*/ 673768 h 3801979"/>
              <a:gd name="connsiteX26" fmla="*/ 195068 w 1911573"/>
              <a:gd name="connsiteY26" fmla="*/ 834189 h 3801979"/>
              <a:gd name="connsiteX27" fmla="*/ 162984 w 1911573"/>
              <a:gd name="connsiteY27" fmla="*/ 898358 h 3801979"/>
              <a:gd name="connsiteX28" fmla="*/ 130900 w 1911573"/>
              <a:gd name="connsiteY28" fmla="*/ 1010652 h 3801979"/>
              <a:gd name="connsiteX29" fmla="*/ 114858 w 1911573"/>
              <a:gd name="connsiteY29" fmla="*/ 1058779 h 3801979"/>
              <a:gd name="connsiteX30" fmla="*/ 82773 w 1911573"/>
              <a:gd name="connsiteY30" fmla="*/ 1251284 h 3801979"/>
              <a:gd name="connsiteX31" fmla="*/ 66731 w 1911573"/>
              <a:gd name="connsiteY31" fmla="*/ 1347537 h 3801979"/>
              <a:gd name="connsiteX32" fmla="*/ 50689 w 1911573"/>
              <a:gd name="connsiteY32" fmla="*/ 1475873 h 3801979"/>
              <a:gd name="connsiteX33" fmla="*/ 34647 w 1911573"/>
              <a:gd name="connsiteY33" fmla="*/ 1524000 h 3801979"/>
              <a:gd name="connsiteX34" fmla="*/ 18605 w 1911573"/>
              <a:gd name="connsiteY34" fmla="*/ 1620252 h 3801979"/>
              <a:gd name="connsiteX35" fmla="*/ 18605 w 1911573"/>
              <a:gd name="connsiteY35" fmla="*/ 2438400 h 3801979"/>
              <a:gd name="connsiteX36" fmla="*/ 34647 w 1911573"/>
              <a:gd name="connsiteY36" fmla="*/ 2486526 h 3801979"/>
              <a:gd name="connsiteX37" fmla="*/ 66731 w 1911573"/>
              <a:gd name="connsiteY37" fmla="*/ 2566737 h 3801979"/>
              <a:gd name="connsiteX38" fmla="*/ 82773 w 1911573"/>
              <a:gd name="connsiteY38" fmla="*/ 2646947 h 3801979"/>
              <a:gd name="connsiteX39" fmla="*/ 98816 w 1911573"/>
              <a:gd name="connsiteY39" fmla="*/ 2695073 h 3801979"/>
              <a:gd name="connsiteX40" fmla="*/ 114858 w 1911573"/>
              <a:gd name="connsiteY40" fmla="*/ 2759242 h 3801979"/>
              <a:gd name="connsiteX41" fmla="*/ 146942 w 1911573"/>
              <a:gd name="connsiteY41" fmla="*/ 2855494 h 3801979"/>
              <a:gd name="connsiteX42" fmla="*/ 162984 w 1911573"/>
              <a:gd name="connsiteY42" fmla="*/ 2919663 h 3801979"/>
              <a:gd name="connsiteX43" fmla="*/ 195068 w 1911573"/>
              <a:gd name="connsiteY43" fmla="*/ 2967789 h 3801979"/>
              <a:gd name="connsiteX44" fmla="*/ 275279 w 1911573"/>
              <a:gd name="connsiteY44" fmla="*/ 3080084 h 3801979"/>
              <a:gd name="connsiteX45" fmla="*/ 307363 w 1911573"/>
              <a:gd name="connsiteY45" fmla="*/ 3160294 h 3801979"/>
              <a:gd name="connsiteX46" fmla="*/ 339447 w 1911573"/>
              <a:gd name="connsiteY46" fmla="*/ 3192379 h 3801979"/>
              <a:gd name="connsiteX47" fmla="*/ 371531 w 1911573"/>
              <a:gd name="connsiteY47" fmla="*/ 3240505 h 3801979"/>
              <a:gd name="connsiteX48" fmla="*/ 403616 w 1911573"/>
              <a:gd name="connsiteY48" fmla="*/ 3272589 h 3801979"/>
              <a:gd name="connsiteX49" fmla="*/ 483826 w 1911573"/>
              <a:gd name="connsiteY49" fmla="*/ 3384884 h 3801979"/>
              <a:gd name="connsiteX50" fmla="*/ 531952 w 1911573"/>
              <a:gd name="connsiteY50" fmla="*/ 3416968 h 3801979"/>
              <a:gd name="connsiteX51" fmla="*/ 564037 w 1911573"/>
              <a:gd name="connsiteY51" fmla="*/ 3465094 h 3801979"/>
              <a:gd name="connsiteX52" fmla="*/ 660289 w 1911573"/>
              <a:gd name="connsiteY52" fmla="*/ 3529263 h 3801979"/>
              <a:gd name="connsiteX53" fmla="*/ 692373 w 1911573"/>
              <a:gd name="connsiteY53" fmla="*/ 3577389 h 3801979"/>
              <a:gd name="connsiteX54" fmla="*/ 756542 w 1911573"/>
              <a:gd name="connsiteY54" fmla="*/ 3625516 h 3801979"/>
              <a:gd name="connsiteX55" fmla="*/ 852794 w 1911573"/>
              <a:gd name="connsiteY55" fmla="*/ 3689684 h 3801979"/>
              <a:gd name="connsiteX56" fmla="*/ 884879 w 1911573"/>
              <a:gd name="connsiteY56" fmla="*/ 3721768 h 3801979"/>
              <a:gd name="connsiteX57" fmla="*/ 981131 w 1911573"/>
              <a:gd name="connsiteY57" fmla="*/ 3753852 h 3801979"/>
              <a:gd name="connsiteX58" fmla="*/ 1077384 w 1911573"/>
              <a:gd name="connsiteY58" fmla="*/ 3785937 h 3801979"/>
              <a:gd name="connsiteX59" fmla="*/ 1125510 w 1911573"/>
              <a:gd name="connsiteY59" fmla="*/ 3801979 h 3801979"/>
              <a:gd name="connsiteX60" fmla="*/ 1382184 w 1911573"/>
              <a:gd name="connsiteY60" fmla="*/ 3785937 h 3801979"/>
              <a:gd name="connsiteX61" fmla="*/ 1510521 w 1911573"/>
              <a:gd name="connsiteY61" fmla="*/ 3753852 h 3801979"/>
              <a:gd name="connsiteX62" fmla="*/ 1558647 w 1911573"/>
              <a:gd name="connsiteY62" fmla="*/ 3721768 h 3801979"/>
              <a:gd name="connsiteX63" fmla="*/ 1606773 w 1911573"/>
              <a:gd name="connsiteY63" fmla="*/ 3673642 h 3801979"/>
              <a:gd name="connsiteX64" fmla="*/ 1654900 w 1911573"/>
              <a:gd name="connsiteY64" fmla="*/ 3657600 h 3801979"/>
              <a:gd name="connsiteX65" fmla="*/ 1751152 w 1911573"/>
              <a:gd name="connsiteY65" fmla="*/ 3593431 h 3801979"/>
              <a:gd name="connsiteX66" fmla="*/ 1783237 w 1911573"/>
              <a:gd name="connsiteY66" fmla="*/ 3497179 h 3801979"/>
              <a:gd name="connsiteX67" fmla="*/ 1815321 w 1911573"/>
              <a:gd name="connsiteY67" fmla="*/ 3449052 h 3801979"/>
              <a:gd name="connsiteX68" fmla="*/ 1847405 w 1911573"/>
              <a:gd name="connsiteY68" fmla="*/ 3336758 h 3801979"/>
              <a:gd name="connsiteX69" fmla="*/ 1863447 w 1911573"/>
              <a:gd name="connsiteY69" fmla="*/ 3288631 h 3801979"/>
              <a:gd name="connsiteX70" fmla="*/ 1847405 w 1911573"/>
              <a:gd name="connsiteY70" fmla="*/ 3240505 h 3801979"/>
              <a:gd name="connsiteX71" fmla="*/ 1879489 w 1911573"/>
              <a:gd name="connsiteY71" fmla="*/ 3096126 h 3801979"/>
              <a:gd name="connsiteX72" fmla="*/ 1895531 w 1911573"/>
              <a:gd name="connsiteY72" fmla="*/ 2999873 h 3801979"/>
              <a:gd name="connsiteX73" fmla="*/ 1911573 w 1911573"/>
              <a:gd name="connsiteY73" fmla="*/ 2919663 h 3801979"/>
              <a:gd name="connsiteX74" fmla="*/ 1895531 w 1911573"/>
              <a:gd name="connsiteY74" fmla="*/ 2582779 h 3801979"/>
              <a:gd name="connsiteX75" fmla="*/ 1879489 w 1911573"/>
              <a:gd name="connsiteY75" fmla="*/ 2518610 h 3801979"/>
              <a:gd name="connsiteX76" fmla="*/ 1783237 w 1911573"/>
              <a:gd name="connsiteY76" fmla="*/ 2454442 h 3801979"/>
              <a:gd name="connsiteX77" fmla="*/ 1686984 w 1911573"/>
              <a:gd name="connsiteY77" fmla="*/ 2422358 h 3801979"/>
              <a:gd name="connsiteX78" fmla="*/ 1590731 w 1911573"/>
              <a:gd name="connsiteY78" fmla="*/ 2358189 h 3801979"/>
              <a:gd name="connsiteX79" fmla="*/ 1542605 w 1911573"/>
              <a:gd name="connsiteY79" fmla="*/ 2326105 h 3801979"/>
              <a:gd name="connsiteX80" fmla="*/ 1446352 w 1911573"/>
              <a:gd name="connsiteY80" fmla="*/ 2229852 h 3801979"/>
              <a:gd name="connsiteX81" fmla="*/ 1350100 w 1911573"/>
              <a:gd name="connsiteY81" fmla="*/ 2149642 h 3801979"/>
              <a:gd name="connsiteX82" fmla="*/ 1301973 w 1911573"/>
              <a:gd name="connsiteY82" fmla="*/ 2005263 h 3801979"/>
              <a:gd name="connsiteX83" fmla="*/ 1285931 w 1911573"/>
              <a:gd name="connsiteY83" fmla="*/ 1957137 h 3801979"/>
              <a:gd name="connsiteX84" fmla="*/ 1285931 w 1911573"/>
              <a:gd name="connsiteY84" fmla="*/ 1411705 h 3801979"/>
              <a:gd name="connsiteX85" fmla="*/ 1318016 w 1911573"/>
              <a:gd name="connsiteY85" fmla="*/ 1347537 h 3801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1911573" h="3801979">
                <a:moveTo>
                  <a:pt x="1285931" y="1459831"/>
                </a:moveTo>
                <a:cubicBezTo>
                  <a:pt x="1288787" y="1445549"/>
                  <a:pt x="1309518" y="1335280"/>
                  <a:pt x="1318016" y="1315452"/>
                </a:cubicBezTo>
                <a:cubicBezTo>
                  <a:pt x="1325611" y="1297731"/>
                  <a:pt x="1339882" y="1283675"/>
                  <a:pt x="1350100" y="1267326"/>
                </a:cubicBezTo>
                <a:cubicBezTo>
                  <a:pt x="1366625" y="1240885"/>
                  <a:pt x="1385944" y="1215775"/>
                  <a:pt x="1398226" y="1187116"/>
                </a:cubicBezTo>
                <a:cubicBezTo>
                  <a:pt x="1449798" y="1066781"/>
                  <a:pt x="1435581" y="1072411"/>
                  <a:pt x="1462394" y="978568"/>
                </a:cubicBezTo>
                <a:cubicBezTo>
                  <a:pt x="1467040" y="962309"/>
                  <a:pt x="1474336" y="946847"/>
                  <a:pt x="1478437" y="930442"/>
                </a:cubicBezTo>
                <a:cubicBezTo>
                  <a:pt x="1485050" y="903990"/>
                  <a:pt x="1486644" y="876348"/>
                  <a:pt x="1494479" y="850231"/>
                </a:cubicBezTo>
                <a:cubicBezTo>
                  <a:pt x="1502754" y="822649"/>
                  <a:pt x="1515868" y="796758"/>
                  <a:pt x="1526563" y="770021"/>
                </a:cubicBezTo>
                <a:cubicBezTo>
                  <a:pt x="1556361" y="591229"/>
                  <a:pt x="1560485" y="608261"/>
                  <a:pt x="1526563" y="336884"/>
                </a:cubicBezTo>
                <a:cubicBezTo>
                  <a:pt x="1521530" y="296622"/>
                  <a:pt x="1472774" y="275546"/>
                  <a:pt x="1446352" y="256673"/>
                </a:cubicBezTo>
                <a:cubicBezTo>
                  <a:pt x="1424596" y="241133"/>
                  <a:pt x="1403941" y="224087"/>
                  <a:pt x="1382184" y="208547"/>
                </a:cubicBezTo>
                <a:cubicBezTo>
                  <a:pt x="1347888" y="184050"/>
                  <a:pt x="1309468" y="159221"/>
                  <a:pt x="1269889" y="144379"/>
                </a:cubicBezTo>
                <a:cubicBezTo>
                  <a:pt x="1249245" y="136638"/>
                  <a:pt x="1227110" y="133684"/>
                  <a:pt x="1205721" y="128337"/>
                </a:cubicBezTo>
                <a:cubicBezTo>
                  <a:pt x="992076" y="-14095"/>
                  <a:pt x="1308711" y="190901"/>
                  <a:pt x="1109468" y="80210"/>
                </a:cubicBezTo>
                <a:cubicBezTo>
                  <a:pt x="1075760" y="61484"/>
                  <a:pt x="1051540" y="20300"/>
                  <a:pt x="1013216" y="16042"/>
                </a:cubicBezTo>
                <a:lnTo>
                  <a:pt x="868837" y="0"/>
                </a:lnTo>
                <a:cubicBezTo>
                  <a:pt x="852795" y="5347"/>
                  <a:pt x="834780" y="6662"/>
                  <a:pt x="820710" y="16042"/>
                </a:cubicBezTo>
                <a:cubicBezTo>
                  <a:pt x="801833" y="28626"/>
                  <a:pt x="790012" y="49644"/>
                  <a:pt x="772584" y="64168"/>
                </a:cubicBezTo>
                <a:cubicBezTo>
                  <a:pt x="757773" y="76511"/>
                  <a:pt x="740500" y="85557"/>
                  <a:pt x="724458" y="96252"/>
                </a:cubicBezTo>
                <a:cubicBezTo>
                  <a:pt x="713763" y="112294"/>
                  <a:pt x="705271" y="130048"/>
                  <a:pt x="692373" y="144379"/>
                </a:cubicBezTo>
                <a:cubicBezTo>
                  <a:pt x="656961" y="183726"/>
                  <a:pt x="609443" y="212628"/>
                  <a:pt x="580079" y="256673"/>
                </a:cubicBezTo>
                <a:cubicBezTo>
                  <a:pt x="500417" y="376165"/>
                  <a:pt x="602802" y="229405"/>
                  <a:pt x="499868" y="352926"/>
                </a:cubicBezTo>
                <a:cubicBezTo>
                  <a:pt x="487525" y="367737"/>
                  <a:pt x="480593" y="386642"/>
                  <a:pt x="467784" y="401052"/>
                </a:cubicBezTo>
                <a:cubicBezTo>
                  <a:pt x="394112" y="483932"/>
                  <a:pt x="374309" y="480026"/>
                  <a:pt x="323405" y="561473"/>
                </a:cubicBezTo>
                <a:cubicBezTo>
                  <a:pt x="310731" y="581752"/>
                  <a:pt x="303186" y="604879"/>
                  <a:pt x="291321" y="625642"/>
                </a:cubicBezTo>
                <a:cubicBezTo>
                  <a:pt x="281755" y="642382"/>
                  <a:pt x="267317" y="656262"/>
                  <a:pt x="259237" y="673768"/>
                </a:cubicBezTo>
                <a:cubicBezTo>
                  <a:pt x="235102" y="726060"/>
                  <a:pt x="220824" y="782676"/>
                  <a:pt x="195068" y="834189"/>
                </a:cubicBezTo>
                <a:cubicBezTo>
                  <a:pt x="184373" y="855579"/>
                  <a:pt x="172404" y="876377"/>
                  <a:pt x="162984" y="898358"/>
                </a:cubicBezTo>
                <a:cubicBezTo>
                  <a:pt x="146500" y="936822"/>
                  <a:pt x="142529" y="969949"/>
                  <a:pt x="130900" y="1010652"/>
                </a:cubicBezTo>
                <a:cubicBezTo>
                  <a:pt x="126254" y="1026911"/>
                  <a:pt x="118174" y="1042197"/>
                  <a:pt x="114858" y="1058779"/>
                </a:cubicBezTo>
                <a:cubicBezTo>
                  <a:pt x="102100" y="1122569"/>
                  <a:pt x="93468" y="1187116"/>
                  <a:pt x="82773" y="1251284"/>
                </a:cubicBezTo>
                <a:cubicBezTo>
                  <a:pt x="77426" y="1283368"/>
                  <a:pt x="70765" y="1315261"/>
                  <a:pt x="66731" y="1347537"/>
                </a:cubicBezTo>
                <a:cubicBezTo>
                  <a:pt x="61384" y="1390316"/>
                  <a:pt x="58401" y="1433457"/>
                  <a:pt x="50689" y="1475873"/>
                </a:cubicBezTo>
                <a:cubicBezTo>
                  <a:pt x="47664" y="1492510"/>
                  <a:pt x="38315" y="1507493"/>
                  <a:pt x="34647" y="1524000"/>
                </a:cubicBezTo>
                <a:cubicBezTo>
                  <a:pt x="27591" y="1555752"/>
                  <a:pt x="23952" y="1588168"/>
                  <a:pt x="18605" y="1620252"/>
                </a:cubicBezTo>
                <a:cubicBezTo>
                  <a:pt x="-4026" y="2004981"/>
                  <a:pt x="-8287" y="1940889"/>
                  <a:pt x="18605" y="2438400"/>
                </a:cubicBezTo>
                <a:cubicBezTo>
                  <a:pt x="19518" y="2455285"/>
                  <a:pt x="28710" y="2470693"/>
                  <a:pt x="34647" y="2486526"/>
                </a:cubicBezTo>
                <a:cubicBezTo>
                  <a:pt x="44758" y="2513489"/>
                  <a:pt x="58456" y="2539155"/>
                  <a:pt x="66731" y="2566737"/>
                </a:cubicBezTo>
                <a:cubicBezTo>
                  <a:pt x="74566" y="2592853"/>
                  <a:pt x="76160" y="2620495"/>
                  <a:pt x="82773" y="2646947"/>
                </a:cubicBezTo>
                <a:cubicBezTo>
                  <a:pt x="86874" y="2663352"/>
                  <a:pt x="94170" y="2678814"/>
                  <a:pt x="98816" y="2695073"/>
                </a:cubicBezTo>
                <a:cubicBezTo>
                  <a:pt x="104873" y="2716273"/>
                  <a:pt x="108523" y="2738124"/>
                  <a:pt x="114858" y="2759242"/>
                </a:cubicBezTo>
                <a:cubicBezTo>
                  <a:pt x="124576" y="2791635"/>
                  <a:pt x="137224" y="2823101"/>
                  <a:pt x="146942" y="2855494"/>
                </a:cubicBezTo>
                <a:cubicBezTo>
                  <a:pt x="153277" y="2876612"/>
                  <a:pt x="154299" y="2899398"/>
                  <a:pt x="162984" y="2919663"/>
                </a:cubicBezTo>
                <a:cubicBezTo>
                  <a:pt x="170579" y="2937384"/>
                  <a:pt x="183862" y="2952100"/>
                  <a:pt x="195068" y="2967789"/>
                </a:cubicBezTo>
                <a:cubicBezTo>
                  <a:pt x="207171" y="2984733"/>
                  <a:pt x="262681" y="3054888"/>
                  <a:pt x="275279" y="3080084"/>
                </a:cubicBezTo>
                <a:cubicBezTo>
                  <a:pt x="288157" y="3105840"/>
                  <a:pt x="293076" y="3135292"/>
                  <a:pt x="307363" y="3160294"/>
                </a:cubicBezTo>
                <a:cubicBezTo>
                  <a:pt x="314867" y="3173426"/>
                  <a:pt x="329999" y="3180568"/>
                  <a:pt x="339447" y="3192379"/>
                </a:cubicBezTo>
                <a:cubicBezTo>
                  <a:pt x="351491" y="3207434"/>
                  <a:pt x="359487" y="3225450"/>
                  <a:pt x="371531" y="3240505"/>
                </a:cubicBezTo>
                <a:cubicBezTo>
                  <a:pt x="380979" y="3252315"/>
                  <a:pt x="394168" y="3260779"/>
                  <a:pt x="403616" y="3272589"/>
                </a:cubicBezTo>
                <a:cubicBezTo>
                  <a:pt x="440056" y="3318139"/>
                  <a:pt x="438657" y="3339715"/>
                  <a:pt x="483826" y="3384884"/>
                </a:cubicBezTo>
                <a:cubicBezTo>
                  <a:pt x="497459" y="3398517"/>
                  <a:pt x="515910" y="3406273"/>
                  <a:pt x="531952" y="3416968"/>
                </a:cubicBezTo>
                <a:cubicBezTo>
                  <a:pt x="542647" y="3433010"/>
                  <a:pt x="549527" y="3452398"/>
                  <a:pt x="564037" y="3465094"/>
                </a:cubicBezTo>
                <a:cubicBezTo>
                  <a:pt x="593057" y="3490486"/>
                  <a:pt x="660289" y="3529263"/>
                  <a:pt x="660289" y="3529263"/>
                </a:cubicBezTo>
                <a:cubicBezTo>
                  <a:pt x="670984" y="3545305"/>
                  <a:pt x="678740" y="3563756"/>
                  <a:pt x="692373" y="3577389"/>
                </a:cubicBezTo>
                <a:cubicBezTo>
                  <a:pt x="711279" y="3596295"/>
                  <a:pt x="734638" y="3610183"/>
                  <a:pt x="756542" y="3625516"/>
                </a:cubicBezTo>
                <a:cubicBezTo>
                  <a:pt x="788132" y="3647629"/>
                  <a:pt x="825527" y="3662418"/>
                  <a:pt x="852794" y="3689684"/>
                </a:cubicBezTo>
                <a:cubicBezTo>
                  <a:pt x="863489" y="3700379"/>
                  <a:pt x="871351" y="3715004"/>
                  <a:pt x="884879" y="3721768"/>
                </a:cubicBezTo>
                <a:cubicBezTo>
                  <a:pt x="915128" y="3736892"/>
                  <a:pt x="949047" y="3743157"/>
                  <a:pt x="981131" y="3753852"/>
                </a:cubicBezTo>
                <a:lnTo>
                  <a:pt x="1077384" y="3785937"/>
                </a:lnTo>
                <a:lnTo>
                  <a:pt x="1125510" y="3801979"/>
                </a:lnTo>
                <a:cubicBezTo>
                  <a:pt x="1211068" y="3796632"/>
                  <a:pt x="1297121" y="3796570"/>
                  <a:pt x="1382184" y="3785937"/>
                </a:cubicBezTo>
                <a:cubicBezTo>
                  <a:pt x="1425939" y="3780468"/>
                  <a:pt x="1510521" y="3753852"/>
                  <a:pt x="1510521" y="3753852"/>
                </a:cubicBezTo>
                <a:cubicBezTo>
                  <a:pt x="1526563" y="3743157"/>
                  <a:pt x="1543836" y="3734111"/>
                  <a:pt x="1558647" y="3721768"/>
                </a:cubicBezTo>
                <a:cubicBezTo>
                  <a:pt x="1576075" y="3707244"/>
                  <a:pt x="1587896" y="3686226"/>
                  <a:pt x="1606773" y="3673642"/>
                </a:cubicBezTo>
                <a:cubicBezTo>
                  <a:pt x="1620843" y="3664262"/>
                  <a:pt x="1638858" y="3662947"/>
                  <a:pt x="1654900" y="3657600"/>
                </a:cubicBezTo>
                <a:cubicBezTo>
                  <a:pt x="1686984" y="3636210"/>
                  <a:pt x="1738958" y="3630012"/>
                  <a:pt x="1751152" y="3593431"/>
                </a:cubicBezTo>
                <a:cubicBezTo>
                  <a:pt x="1761847" y="3561347"/>
                  <a:pt x="1764478" y="3525319"/>
                  <a:pt x="1783237" y="3497179"/>
                </a:cubicBezTo>
                <a:cubicBezTo>
                  <a:pt x="1793932" y="3481137"/>
                  <a:pt x="1806699" y="3466297"/>
                  <a:pt x="1815321" y="3449052"/>
                </a:cubicBezTo>
                <a:cubicBezTo>
                  <a:pt x="1828142" y="3423409"/>
                  <a:pt x="1840552" y="3360745"/>
                  <a:pt x="1847405" y="3336758"/>
                </a:cubicBezTo>
                <a:cubicBezTo>
                  <a:pt x="1852051" y="3320499"/>
                  <a:pt x="1858100" y="3304673"/>
                  <a:pt x="1863447" y="3288631"/>
                </a:cubicBezTo>
                <a:cubicBezTo>
                  <a:pt x="1858100" y="3272589"/>
                  <a:pt x="1847405" y="3257415"/>
                  <a:pt x="1847405" y="3240505"/>
                </a:cubicBezTo>
                <a:cubicBezTo>
                  <a:pt x="1847405" y="3184038"/>
                  <a:pt x="1862946" y="3145755"/>
                  <a:pt x="1879489" y="3096126"/>
                </a:cubicBezTo>
                <a:cubicBezTo>
                  <a:pt x="1884836" y="3064042"/>
                  <a:pt x="1889712" y="3031875"/>
                  <a:pt x="1895531" y="2999873"/>
                </a:cubicBezTo>
                <a:cubicBezTo>
                  <a:pt x="1900408" y="2973047"/>
                  <a:pt x="1911573" y="2946929"/>
                  <a:pt x="1911573" y="2919663"/>
                </a:cubicBezTo>
                <a:cubicBezTo>
                  <a:pt x="1911573" y="2807241"/>
                  <a:pt x="1904496" y="2694843"/>
                  <a:pt x="1895531" y="2582779"/>
                </a:cubicBezTo>
                <a:cubicBezTo>
                  <a:pt x="1893773" y="2560801"/>
                  <a:pt x="1894008" y="2535203"/>
                  <a:pt x="1879489" y="2518610"/>
                </a:cubicBezTo>
                <a:cubicBezTo>
                  <a:pt x="1854097" y="2489590"/>
                  <a:pt x="1819818" y="2466636"/>
                  <a:pt x="1783237" y="2454442"/>
                </a:cubicBezTo>
                <a:lnTo>
                  <a:pt x="1686984" y="2422358"/>
                </a:lnTo>
                <a:lnTo>
                  <a:pt x="1590731" y="2358189"/>
                </a:lnTo>
                <a:cubicBezTo>
                  <a:pt x="1574689" y="2347494"/>
                  <a:pt x="1556238" y="2339738"/>
                  <a:pt x="1542605" y="2326105"/>
                </a:cubicBezTo>
                <a:cubicBezTo>
                  <a:pt x="1510521" y="2294021"/>
                  <a:pt x="1484106" y="2255021"/>
                  <a:pt x="1446352" y="2229852"/>
                </a:cubicBezTo>
                <a:cubicBezTo>
                  <a:pt x="1379349" y="2185184"/>
                  <a:pt x="1411859" y="2211401"/>
                  <a:pt x="1350100" y="2149642"/>
                </a:cubicBezTo>
                <a:lnTo>
                  <a:pt x="1301973" y="2005263"/>
                </a:lnTo>
                <a:lnTo>
                  <a:pt x="1285931" y="1957137"/>
                </a:lnTo>
                <a:cubicBezTo>
                  <a:pt x="1269110" y="1687996"/>
                  <a:pt x="1259248" y="1691879"/>
                  <a:pt x="1285931" y="1411705"/>
                </a:cubicBezTo>
                <a:cubicBezTo>
                  <a:pt x="1289812" y="1370956"/>
                  <a:pt x="1296524" y="1369028"/>
                  <a:pt x="1318016" y="134753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022193B-F66A-44D8-B62E-A5EDDAF53707}"/>
              </a:ext>
            </a:extLst>
          </p:cNvPr>
          <p:cNvSpPr/>
          <p:nvPr/>
        </p:nvSpPr>
        <p:spPr>
          <a:xfrm>
            <a:off x="2181726" y="1860884"/>
            <a:ext cx="1959730" cy="3785937"/>
          </a:xfrm>
          <a:custGeom>
            <a:avLst/>
            <a:gdLst>
              <a:gd name="connsiteX0" fmla="*/ 0 w 1959730"/>
              <a:gd name="connsiteY0" fmla="*/ 689811 h 3785937"/>
              <a:gd name="connsiteX1" fmla="*/ 16042 w 1959730"/>
              <a:gd name="connsiteY1" fmla="*/ 609600 h 3785937"/>
              <a:gd name="connsiteX2" fmla="*/ 80211 w 1959730"/>
              <a:gd name="connsiteY2" fmla="*/ 545432 h 3785937"/>
              <a:gd name="connsiteX3" fmla="*/ 128337 w 1959730"/>
              <a:gd name="connsiteY3" fmla="*/ 481263 h 3785937"/>
              <a:gd name="connsiteX4" fmla="*/ 144379 w 1959730"/>
              <a:gd name="connsiteY4" fmla="*/ 433137 h 3785937"/>
              <a:gd name="connsiteX5" fmla="*/ 256674 w 1959730"/>
              <a:gd name="connsiteY5" fmla="*/ 368969 h 3785937"/>
              <a:gd name="connsiteX6" fmla="*/ 352927 w 1959730"/>
              <a:gd name="connsiteY6" fmla="*/ 304800 h 3785937"/>
              <a:gd name="connsiteX7" fmla="*/ 449179 w 1959730"/>
              <a:gd name="connsiteY7" fmla="*/ 240632 h 3785937"/>
              <a:gd name="connsiteX8" fmla="*/ 497306 w 1959730"/>
              <a:gd name="connsiteY8" fmla="*/ 224590 h 3785937"/>
              <a:gd name="connsiteX9" fmla="*/ 561474 w 1959730"/>
              <a:gd name="connsiteY9" fmla="*/ 192505 h 3785937"/>
              <a:gd name="connsiteX10" fmla="*/ 609600 w 1959730"/>
              <a:gd name="connsiteY10" fmla="*/ 160421 h 3785937"/>
              <a:gd name="connsiteX11" fmla="*/ 786063 w 1959730"/>
              <a:gd name="connsiteY11" fmla="*/ 112295 h 3785937"/>
              <a:gd name="connsiteX12" fmla="*/ 882316 w 1959730"/>
              <a:gd name="connsiteY12" fmla="*/ 64169 h 3785937"/>
              <a:gd name="connsiteX13" fmla="*/ 930442 w 1959730"/>
              <a:gd name="connsiteY13" fmla="*/ 32084 h 3785937"/>
              <a:gd name="connsiteX14" fmla="*/ 1010653 w 1959730"/>
              <a:gd name="connsiteY14" fmla="*/ 0 h 3785937"/>
              <a:gd name="connsiteX15" fmla="*/ 1411706 w 1959730"/>
              <a:gd name="connsiteY15" fmla="*/ 16042 h 3785937"/>
              <a:gd name="connsiteX16" fmla="*/ 1604211 w 1959730"/>
              <a:gd name="connsiteY16" fmla="*/ 64169 h 3785937"/>
              <a:gd name="connsiteX17" fmla="*/ 1748590 w 1959730"/>
              <a:gd name="connsiteY17" fmla="*/ 96253 h 3785937"/>
              <a:gd name="connsiteX18" fmla="*/ 1812758 w 1959730"/>
              <a:gd name="connsiteY18" fmla="*/ 128337 h 3785937"/>
              <a:gd name="connsiteX19" fmla="*/ 1860885 w 1959730"/>
              <a:gd name="connsiteY19" fmla="*/ 144379 h 3785937"/>
              <a:gd name="connsiteX20" fmla="*/ 1892969 w 1959730"/>
              <a:gd name="connsiteY20" fmla="*/ 208548 h 3785937"/>
              <a:gd name="connsiteX21" fmla="*/ 1941095 w 1959730"/>
              <a:gd name="connsiteY21" fmla="*/ 417095 h 3785937"/>
              <a:gd name="connsiteX22" fmla="*/ 1941095 w 1959730"/>
              <a:gd name="connsiteY22" fmla="*/ 898358 h 3785937"/>
              <a:gd name="connsiteX23" fmla="*/ 1876927 w 1959730"/>
              <a:gd name="connsiteY23" fmla="*/ 1042737 h 3785937"/>
              <a:gd name="connsiteX24" fmla="*/ 1828800 w 1959730"/>
              <a:gd name="connsiteY24" fmla="*/ 1122948 h 3785937"/>
              <a:gd name="connsiteX25" fmla="*/ 1796716 w 1959730"/>
              <a:gd name="connsiteY25" fmla="*/ 1171074 h 3785937"/>
              <a:gd name="connsiteX26" fmla="*/ 1684421 w 1959730"/>
              <a:gd name="connsiteY26" fmla="*/ 1187116 h 3785937"/>
              <a:gd name="connsiteX27" fmla="*/ 1588169 w 1959730"/>
              <a:gd name="connsiteY27" fmla="*/ 1283369 h 3785937"/>
              <a:gd name="connsiteX28" fmla="*/ 1524000 w 1959730"/>
              <a:gd name="connsiteY28" fmla="*/ 1363579 h 3785937"/>
              <a:gd name="connsiteX29" fmla="*/ 1427748 w 1959730"/>
              <a:gd name="connsiteY29" fmla="*/ 1395663 h 3785937"/>
              <a:gd name="connsiteX30" fmla="*/ 1347537 w 1959730"/>
              <a:gd name="connsiteY30" fmla="*/ 1443790 h 3785937"/>
              <a:gd name="connsiteX31" fmla="*/ 1299411 w 1959730"/>
              <a:gd name="connsiteY31" fmla="*/ 1491916 h 3785937"/>
              <a:gd name="connsiteX32" fmla="*/ 1283369 w 1959730"/>
              <a:gd name="connsiteY32" fmla="*/ 1540042 h 3785937"/>
              <a:gd name="connsiteX33" fmla="*/ 1219200 w 1959730"/>
              <a:gd name="connsiteY33" fmla="*/ 1620253 h 3785937"/>
              <a:gd name="connsiteX34" fmla="*/ 1187116 w 1959730"/>
              <a:gd name="connsiteY34" fmla="*/ 1732548 h 3785937"/>
              <a:gd name="connsiteX35" fmla="*/ 1171074 w 1959730"/>
              <a:gd name="connsiteY35" fmla="*/ 1780674 h 3785937"/>
              <a:gd name="connsiteX36" fmla="*/ 1155032 w 1959730"/>
              <a:gd name="connsiteY36" fmla="*/ 1892969 h 3785937"/>
              <a:gd name="connsiteX37" fmla="*/ 1171074 w 1959730"/>
              <a:gd name="connsiteY37" fmla="*/ 2117558 h 3785937"/>
              <a:gd name="connsiteX38" fmla="*/ 1203158 w 1959730"/>
              <a:gd name="connsiteY38" fmla="*/ 2213811 h 3785937"/>
              <a:gd name="connsiteX39" fmla="*/ 1251285 w 1959730"/>
              <a:gd name="connsiteY39" fmla="*/ 2310063 h 3785937"/>
              <a:gd name="connsiteX40" fmla="*/ 1283369 w 1959730"/>
              <a:gd name="connsiteY40" fmla="*/ 2342148 h 3785937"/>
              <a:gd name="connsiteX41" fmla="*/ 1443790 w 1959730"/>
              <a:gd name="connsiteY41" fmla="*/ 2374232 h 3785937"/>
              <a:gd name="connsiteX42" fmla="*/ 1572127 w 1959730"/>
              <a:gd name="connsiteY42" fmla="*/ 2406316 h 3785937"/>
              <a:gd name="connsiteX43" fmla="*/ 1620253 w 1959730"/>
              <a:gd name="connsiteY43" fmla="*/ 2438400 h 3785937"/>
              <a:gd name="connsiteX44" fmla="*/ 1668379 w 1959730"/>
              <a:gd name="connsiteY44" fmla="*/ 2454442 h 3785937"/>
              <a:gd name="connsiteX45" fmla="*/ 1700463 w 1959730"/>
              <a:gd name="connsiteY45" fmla="*/ 2502569 h 3785937"/>
              <a:gd name="connsiteX46" fmla="*/ 1732548 w 1959730"/>
              <a:gd name="connsiteY46" fmla="*/ 2534653 h 3785937"/>
              <a:gd name="connsiteX47" fmla="*/ 1764632 w 1959730"/>
              <a:gd name="connsiteY47" fmla="*/ 2662990 h 3785937"/>
              <a:gd name="connsiteX48" fmla="*/ 1812758 w 1959730"/>
              <a:gd name="connsiteY48" fmla="*/ 2759242 h 3785937"/>
              <a:gd name="connsiteX49" fmla="*/ 1812758 w 1959730"/>
              <a:gd name="connsiteY49" fmla="*/ 3208421 h 3785937"/>
              <a:gd name="connsiteX50" fmla="*/ 1780674 w 1959730"/>
              <a:gd name="connsiteY50" fmla="*/ 3272590 h 3785937"/>
              <a:gd name="connsiteX51" fmla="*/ 1732548 w 1959730"/>
              <a:gd name="connsiteY51" fmla="*/ 3304674 h 3785937"/>
              <a:gd name="connsiteX52" fmla="*/ 1716506 w 1959730"/>
              <a:gd name="connsiteY52" fmla="*/ 3368842 h 3785937"/>
              <a:gd name="connsiteX53" fmla="*/ 1588169 w 1959730"/>
              <a:gd name="connsiteY53" fmla="*/ 3513221 h 3785937"/>
              <a:gd name="connsiteX54" fmla="*/ 1540042 w 1959730"/>
              <a:gd name="connsiteY54" fmla="*/ 3561348 h 3785937"/>
              <a:gd name="connsiteX55" fmla="*/ 1443790 w 1959730"/>
              <a:gd name="connsiteY55" fmla="*/ 3641558 h 3785937"/>
              <a:gd name="connsiteX56" fmla="*/ 1315453 w 1959730"/>
              <a:gd name="connsiteY56" fmla="*/ 3673642 h 3785937"/>
              <a:gd name="connsiteX57" fmla="*/ 1267327 w 1959730"/>
              <a:gd name="connsiteY57" fmla="*/ 3689684 h 3785937"/>
              <a:gd name="connsiteX58" fmla="*/ 1203158 w 1959730"/>
              <a:gd name="connsiteY58" fmla="*/ 3705727 h 3785937"/>
              <a:gd name="connsiteX59" fmla="*/ 1155032 w 1959730"/>
              <a:gd name="connsiteY59" fmla="*/ 3721769 h 3785937"/>
              <a:gd name="connsiteX60" fmla="*/ 1026695 w 1959730"/>
              <a:gd name="connsiteY60" fmla="*/ 3753853 h 3785937"/>
              <a:gd name="connsiteX61" fmla="*/ 914400 w 1959730"/>
              <a:gd name="connsiteY61" fmla="*/ 3785937 h 3785937"/>
              <a:gd name="connsiteX62" fmla="*/ 593558 w 1959730"/>
              <a:gd name="connsiteY62" fmla="*/ 3769895 h 3785937"/>
              <a:gd name="connsiteX63" fmla="*/ 497306 w 1959730"/>
              <a:gd name="connsiteY63" fmla="*/ 3737811 h 3785937"/>
              <a:gd name="connsiteX64" fmla="*/ 433137 w 1959730"/>
              <a:gd name="connsiteY64" fmla="*/ 3673642 h 3785937"/>
              <a:gd name="connsiteX65" fmla="*/ 401053 w 1959730"/>
              <a:gd name="connsiteY65" fmla="*/ 3625516 h 3785937"/>
              <a:gd name="connsiteX66" fmla="*/ 352927 w 1959730"/>
              <a:gd name="connsiteY66" fmla="*/ 3609474 h 3785937"/>
              <a:gd name="connsiteX67" fmla="*/ 320842 w 1959730"/>
              <a:gd name="connsiteY67" fmla="*/ 3256548 h 3785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959730" h="3785937">
                <a:moveTo>
                  <a:pt x="0" y="689811"/>
                </a:moveTo>
                <a:cubicBezTo>
                  <a:pt x="5347" y="663074"/>
                  <a:pt x="2800" y="633435"/>
                  <a:pt x="16042" y="609600"/>
                </a:cubicBezTo>
                <a:cubicBezTo>
                  <a:pt x="30732" y="583157"/>
                  <a:pt x="60292" y="568197"/>
                  <a:pt x="80211" y="545432"/>
                </a:cubicBezTo>
                <a:cubicBezTo>
                  <a:pt x="97817" y="525310"/>
                  <a:pt x="112295" y="502653"/>
                  <a:pt x="128337" y="481263"/>
                </a:cubicBezTo>
                <a:cubicBezTo>
                  <a:pt x="133684" y="465221"/>
                  <a:pt x="133815" y="446341"/>
                  <a:pt x="144379" y="433137"/>
                </a:cubicBezTo>
                <a:cubicBezTo>
                  <a:pt x="159495" y="414243"/>
                  <a:pt x="240886" y="376863"/>
                  <a:pt x="256674" y="368969"/>
                </a:cubicBezTo>
                <a:cubicBezTo>
                  <a:pt x="317952" y="307689"/>
                  <a:pt x="255807" y="363072"/>
                  <a:pt x="352927" y="304800"/>
                </a:cubicBezTo>
                <a:cubicBezTo>
                  <a:pt x="385992" y="284961"/>
                  <a:pt x="412598" y="252826"/>
                  <a:pt x="449179" y="240632"/>
                </a:cubicBezTo>
                <a:cubicBezTo>
                  <a:pt x="465221" y="235285"/>
                  <a:pt x="481763" y="231251"/>
                  <a:pt x="497306" y="224590"/>
                </a:cubicBezTo>
                <a:cubicBezTo>
                  <a:pt x="519287" y="215170"/>
                  <a:pt x="540711" y="204370"/>
                  <a:pt x="561474" y="192505"/>
                </a:cubicBezTo>
                <a:cubicBezTo>
                  <a:pt x="578214" y="182939"/>
                  <a:pt x="591982" y="168251"/>
                  <a:pt x="609600" y="160421"/>
                </a:cubicBezTo>
                <a:cubicBezTo>
                  <a:pt x="676210" y="130817"/>
                  <a:pt x="717443" y="126019"/>
                  <a:pt x="786063" y="112295"/>
                </a:cubicBezTo>
                <a:cubicBezTo>
                  <a:pt x="850642" y="47718"/>
                  <a:pt x="778834" y="108519"/>
                  <a:pt x="882316" y="64169"/>
                </a:cubicBezTo>
                <a:cubicBezTo>
                  <a:pt x="900037" y="56574"/>
                  <a:pt x="913197" y="40706"/>
                  <a:pt x="930442" y="32084"/>
                </a:cubicBezTo>
                <a:cubicBezTo>
                  <a:pt x="956198" y="19206"/>
                  <a:pt x="983916" y="10695"/>
                  <a:pt x="1010653" y="0"/>
                </a:cubicBezTo>
                <a:cubicBezTo>
                  <a:pt x="1144337" y="5347"/>
                  <a:pt x="1278690" y="1662"/>
                  <a:pt x="1411706" y="16042"/>
                </a:cubicBezTo>
                <a:cubicBezTo>
                  <a:pt x="1477466" y="23151"/>
                  <a:pt x="1539866" y="48849"/>
                  <a:pt x="1604211" y="64169"/>
                </a:cubicBezTo>
                <a:cubicBezTo>
                  <a:pt x="1652171" y="75588"/>
                  <a:pt x="1700464" y="85558"/>
                  <a:pt x="1748590" y="96253"/>
                </a:cubicBezTo>
                <a:cubicBezTo>
                  <a:pt x="1769979" y="106948"/>
                  <a:pt x="1790778" y="118917"/>
                  <a:pt x="1812758" y="128337"/>
                </a:cubicBezTo>
                <a:cubicBezTo>
                  <a:pt x="1828301" y="134998"/>
                  <a:pt x="1848928" y="132422"/>
                  <a:pt x="1860885" y="144379"/>
                </a:cubicBezTo>
                <a:cubicBezTo>
                  <a:pt x="1877795" y="161289"/>
                  <a:pt x="1885407" y="185861"/>
                  <a:pt x="1892969" y="208548"/>
                </a:cubicBezTo>
                <a:cubicBezTo>
                  <a:pt x="1912318" y="266596"/>
                  <a:pt x="1928369" y="353465"/>
                  <a:pt x="1941095" y="417095"/>
                </a:cubicBezTo>
                <a:cubicBezTo>
                  <a:pt x="1959913" y="624095"/>
                  <a:pt x="1971326" y="656508"/>
                  <a:pt x="1941095" y="898358"/>
                </a:cubicBezTo>
                <a:cubicBezTo>
                  <a:pt x="1936705" y="933477"/>
                  <a:pt x="1891515" y="1008698"/>
                  <a:pt x="1876927" y="1042737"/>
                </a:cubicBezTo>
                <a:cubicBezTo>
                  <a:pt x="1831924" y="1147744"/>
                  <a:pt x="1894468" y="1040863"/>
                  <a:pt x="1828800" y="1122948"/>
                </a:cubicBezTo>
                <a:cubicBezTo>
                  <a:pt x="1816756" y="1138003"/>
                  <a:pt x="1814334" y="1163244"/>
                  <a:pt x="1796716" y="1171074"/>
                </a:cubicBezTo>
                <a:cubicBezTo>
                  <a:pt x="1762163" y="1186431"/>
                  <a:pt x="1721853" y="1181769"/>
                  <a:pt x="1684421" y="1187116"/>
                </a:cubicBezTo>
                <a:cubicBezTo>
                  <a:pt x="1617961" y="1231423"/>
                  <a:pt x="1642437" y="1207393"/>
                  <a:pt x="1588169" y="1283369"/>
                </a:cubicBezTo>
                <a:cubicBezTo>
                  <a:pt x="1575574" y="1301003"/>
                  <a:pt x="1547848" y="1351655"/>
                  <a:pt x="1524000" y="1363579"/>
                </a:cubicBezTo>
                <a:cubicBezTo>
                  <a:pt x="1493751" y="1378703"/>
                  <a:pt x="1427748" y="1395663"/>
                  <a:pt x="1427748" y="1395663"/>
                </a:cubicBezTo>
                <a:cubicBezTo>
                  <a:pt x="1327825" y="1495586"/>
                  <a:pt x="1472487" y="1360490"/>
                  <a:pt x="1347537" y="1443790"/>
                </a:cubicBezTo>
                <a:cubicBezTo>
                  <a:pt x="1328660" y="1456374"/>
                  <a:pt x="1315453" y="1475874"/>
                  <a:pt x="1299411" y="1491916"/>
                </a:cubicBezTo>
                <a:cubicBezTo>
                  <a:pt x="1294064" y="1507958"/>
                  <a:pt x="1290931" y="1524917"/>
                  <a:pt x="1283369" y="1540042"/>
                </a:cubicBezTo>
                <a:cubicBezTo>
                  <a:pt x="1263131" y="1580519"/>
                  <a:pt x="1249045" y="1590409"/>
                  <a:pt x="1219200" y="1620253"/>
                </a:cubicBezTo>
                <a:cubicBezTo>
                  <a:pt x="1180737" y="1735642"/>
                  <a:pt x="1227402" y="1591545"/>
                  <a:pt x="1187116" y="1732548"/>
                </a:cubicBezTo>
                <a:cubicBezTo>
                  <a:pt x="1182471" y="1748807"/>
                  <a:pt x="1176421" y="1764632"/>
                  <a:pt x="1171074" y="1780674"/>
                </a:cubicBezTo>
                <a:cubicBezTo>
                  <a:pt x="1165727" y="1818106"/>
                  <a:pt x="1155032" y="1855157"/>
                  <a:pt x="1155032" y="1892969"/>
                </a:cubicBezTo>
                <a:cubicBezTo>
                  <a:pt x="1155032" y="1968023"/>
                  <a:pt x="1159941" y="2043335"/>
                  <a:pt x="1171074" y="2117558"/>
                </a:cubicBezTo>
                <a:cubicBezTo>
                  <a:pt x="1176091" y="2151004"/>
                  <a:pt x="1192463" y="2181727"/>
                  <a:pt x="1203158" y="2213811"/>
                </a:cubicBezTo>
                <a:cubicBezTo>
                  <a:pt x="1220102" y="2264645"/>
                  <a:pt x="1215743" y="2265635"/>
                  <a:pt x="1251285" y="2310063"/>
                </a:cubicBezTo>
                <a:cubicBezTo>
                  <a:pt x="1260733" y="2321873"/>
                  <a:pt x="1270400" y="2334366"/>
                  <a:pt x="1283369" y="2342148"/>
                </a:cubicBezTo>
                <a:cubicBezTo>
                  <a:pt x="1318845" y="2363434"/>
                  <a:pt x="1423252" y="2370809"/>
                  <a:pt x="1443790" y="2374232"/>
                </a:cubicBezTo>
                <a:cubicBezTo>
                  <a:pt x="1521222" y="2387137"/>
                  <a:pt x="1510140" y="2385654"/>
                  <a:pt x="1572127" y="2406316"/>
                </a:cubicBezTo>
                <a:cubicBezTo>
                  <a:pt x="1588169" y="2417011"/>
                  <a:pt x="1603008" y="2429778"/>
                  <a:pt x="1620253" y="2438400"/>
                </a:cubicBezTo>
                <a:cubicBezTo>
                  <a:pt x="1635378" y="2445962"/>
                  <a:pt x="1655175" y="2443878"/>
                  <a:pt x="1668379" y="2454442"/>
                </a:cubicBezTo>
                <a:cubicBezTo>
                  <a:pt x="1683434" y="2466486"/>
                  <a:pt x="1688419" y="2487514"/>
                  <a:pt x="1700463" y="2502569"/>
                </a:cubicBezTo>
                <a:cubicBezTo>
                  <a:pt x="1709911" y="2514379"/>
                  <a:pt x="1721853" y="2523958"/>
                  <a:pt x="1732548" y="2534653"/>
                </a:cubicBezTo>
                <a:cubicBezTo>
                  <a:pt x="1738649" y="2565160"/>
                  <a:pt x="1748190" y="2630105"/>
                  <a:pt x="1764632" y="2662990"/>
                </a:cubicBezTo>
                <a:cubicBezTo>
                  <a:pt x="1826829" y="2787385"/>
                  <a:pt x="1772435" y="2638273"/>
                  <a:pt x="1812758" y="2759242"/>
                </a:cubicBezTo>
                <a:cubicBezTo>
                  <a:pt x="1826925" y="2943419"/>
                  <a:pt x="1842708" y="3018737"/>
                  <a:pt x="1812758" y="3208421"/>
                </a:cubicBezTo>
                <a:cubicBezTo>
                  <a:pt x="1809028" y="3232043"/>
                  <a:pt x="1795983" y="3254218"/>
                  <a:pt x="1780674" y="3272590"/>
                </a:cubicBezTo>
                <a:cubicBezTo>
                  <a:pt x="1768331" y="3287401"/>
                  <a:pt x="1748590" y="3293979"/>
                  <a:pt x="1732548" y="3304674"/>
                </a:cubicBezTo>
                <a:cubicBezTo>
                  <a:pt x="1727201" y="3326063"/>
                  <a:pt x="1725191" y="3348577"/>
                  <a:pt x="1716506" y="3368842"/>
                </a:cubicBezTo>
                <a:cubicBezTo>
                  <a:pt x="1695036" y="3418938"/>
                  <a:pt x="1613843" y="3487547"/>
                  <a:pt x="1588169" y="3513221"/>
                </a:cubicBezTo>
                <a:lnTo>
                  <a:pt x="1540042" y="3561348"/>
                </a:lnTo>
                <a:cubicBezTo>
                  <a:pt x="1504564" y="3596826"/>
                  <a:pt x="1488458" y="3619224"/>
                  <a:pt x="1443790" y="3641558"/>
                </a:cubicBezTo>
                <a:cubicBezTo>
                  <a:pt x="1407121" y="3659892"/>
                  <a:pt x="1352061" y="3664490"/>
                  <a:pt x="1315453" y="3673642"/>
                </a:cubicBezTo>
                <a:cubicBezTo>
                  <a:pt x="1299048" y="3677743"/>
                  <a:pt x="1283586" y="3685038"/>
                  <a:pt x="1267327" y="3689684"/>
                </a:cubicBezTo>
                <a:cubicBezTo>
                  <a:pt x="1246127" y="3695741"/>
                  <a:pt x="1224358" y="3699670"/>
                  <a:pt x="1203158" y="3705727"/>
                </a:cubicBezTo>
                <a:cubicBezTo>
                  <a:pt x="1186899" y="3710373"/>
                  <a:pt x="1171346" y="3717320"/>
                  <a:pt x="1155032" y="3721769"/>
                </a:cubicBezTo>
                <a:cubicBezTo>
                  <a:pt x="1112490" y="3733371"/>
                  <a:pt x="1068528" y="3739909"/>
                  <a:pt x="1026695" y="3753853"/>
                </a:cubicBezTo>
                <a:cubicBezTo>
                  <a:pt x="957652" y="3776867"/>
                  <a:pt x="994974" y="3765794"/>
                  <a:pt x="914400" y="3785937"/>
                </a:cubicBezTo>
                <a:cubicBezTo>
                  <a:pt x="807453" y="3780590"/>
                  <a:pt x="699933" y="3782169"/>
                  <a:pt x="593558" y="3769895"/>
                </a:cubicBezTo>
                <a:cubicBezTo>
                  <a:pt x="559961" y="3766018"/>
                  <a:pt x="497306" y="3737811"/>
                  <a:pt x="497306" y="3737811"/>
                </a:cubicBezTo>
                <a:cubicBezTo>
                  <a:pt x="475916" y="3716421"/>
                  <a:pt x="449916" y="3698811"/>
                  <a:pt x="433137" y="3673642"/>
                </a:cubicBezTo>
                <a:cubicBezTo>
                  <a:pt x="422442" y="3657600"/>
                  <a:pt x="416108" y="3637560"/>
                  <a:pt x="401053" y="3625516"/>
                </a:cubicBezTo>
                <a:cubicBezTo>
                  <a:pt x="387849" y="3614953"/>
                  <a:pt x="368969" y="3614821"/>
                  <a:pt x="352927" y="3609474"/>
                </a:cubicBezTo>
                <a:cubicBezTo>
                  <a:pt x="336288" y="3276690"/>
                  <a:pt x="384775" y="3384407"/>
                  <a:pt x="320842" y="3256548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9C271AA-9B24-4D9A-81B7-AB319FC7114B}"/>
              </a:ext>
            </a:extLst>
          </p:cNvPr>
          <p:cNvSpPr/>
          <p:nvPr/>
        </p:nvSpPr>
        <p:spPr>
          <a:xfrm>
            <a:off x="3994484" y="2037347"/>
            <a:ext cx="1668379" cy="3657600"/>
          </a:xfrm>
          <a:custGeom>
            <a:avLst/>
            <a:gdLst>
              <a:gd name="connsiteX0" fmla="*/ 96253 w 1668379"/>
              <a:gd name="connsiteY0" fmla="*/ 770021 h 3657600"/>
              <a:gd name="connsiteX1" fmla="*/ 128337 w 1668379"/>
              <a:gd name="connsiteY1" fmla="*/ 689811 h 3657600"/>
              <a:gd name="connsiteX2" fmla="*/ 144379 w 1668379"/>
              <a:gd name="connsiteY2" fmla="*/ 641685 h 3657600"/>
              <a:gd name="connsiteX3" fmla="*/ 176463 w 1668379"/>
              <a:gd name="connsiteY3" fmla="*/ 593558 h 3657600"/>
              <a:gd name="connsiteX4" fmla="*/ 192505 w 1668379"/>
              <a:gd name="connsiteY4" fmla="*/ 545432 h 3657600"/>
              <a:gd name="connsiteX5" fmla="*/ 224590 w 1668379"/>
              <a:gd name="connsiteY5" fmla="*/ 513348 h 3657600"/>
              <a:gd name="connsiteX6" fmla="*/ 288758 w 1668379"/>
              <a:gd name="connsiteY6" fmla="*/ 417095 h 3657600"/>
              <a:gd name="connsiteX7" fmla="*/ 385011 w 1668379"/>
              <a:gd name="connsiteY7" fmla="*/ 304800 h 3657600"/>
              <a:gd name="connsiteX8" fmla="*/ 433137 w 1668379"/>
              <a:gd name="connsiteY8" fmla="*/ 272716 h 3657600"/>
              <a:gd name="connsiteX9" fmla="*/ 497305 w 1668379"/>
              <a:gd name="connsiteY9" fmla="*/ 240632 h 3657600"/>
              <a:gd name="connsiteX10" fmla="*/ 577516 w 1668379"/>
              <a:gd name="connsiteY10" fmla="*/ 176464 h 3657600"/>
              <a:gd name="connsiteX11" fmla="*/ 625642 w 1668379"/>
              <a:gd name="connsiteY11" fmla="*/ 160421 h 3657600"/>
              <a:gd name="connsiteX12" fmla="*/ 737937 w 1668379"/>
              <a:gd name="connsiteY12" fmla="*/ 80211 h 3657600"/>
              <a:gd name="connsiteX13" fmla="*/ 802105 w 1668379"/>
              <a:gd name="connsiteY13" fmla="*/ 48127 h 3657600"/>
              <a:gd name="connsiteX14" fmla="*/ 898358 w 1668379"/>
              <a:gd name="connsiteY14" fmla="*/ 16042 h 3657600"/>
              <a:gd name="connsiteX15" fmla="*/ 946484 w 1668379"/>
              <a:gd name="connsiteY15" fmla="*/ 0 h 3657600"/>
              <a:gd name="connsiteX16" fmla="*/ 1299411 w 1668379"/>
              <a:gd name="connsiteY16" fmla="*/ 16042 h 3657600"/>
              <a:gd name="connsiteX17" fmla="*/ 1427748 w 1668379"/>
              <a:gd name="connsiteY17" fmla="*/ 112295 h 3657600"/>
              <a:gd name="connsiteX18" fmla="*/ 1475874 w 1668379"/>
              <a:gd name="connsiteY18" fmla="*/ 144379 h 3657600"/>
              <a:gd name="connsiteX19" fmla="*/ 1507958 w 1668379"/>
              <a:gd name="connsiteY19" fmla="*/ 192506 h 3657600"/>
              <a:gd name="connsiteX20" fmla="*/ 1540042 w 1668379"/>
              <a:gd name="connsiteY20" fmla="*/ 288758 h 3657600"/>
              <a:gd name="connsiteX21" fmla="*/ 1620253 w 1668379"/>
              <a:gd name="connsiteY21" fmla="*/ 401053 h 3657600"/>
              <a:gd name="connsiteX22" fmla="*/ 1636295 w 1668379"/>
              <a:gd name="connsiteY22" fmla="*/ 465221 h 3657600"/>
              <a:gd name="connsiteX23" fmla="*/ 1668379 w 1668379"/>
              <a:gd name="connsiteY23" fmla="*/ 577516 h 3657600"/>
              <a:gd name="connsiteX24" fmla="*/ 1652337 w 1668379"/>
              <a:gd name="connsiteY24" fmla="*/ 882316 h 3657600"/>
              <a:gd name="connsiteX25" fmla="*/ 1604211 w 1668379"/>
              <a:gd name="connsiteY25" fmla="*/ 978569 h 3657600"/>
              <a:gd name="connsiteX26" fmla="*/ 1556084 w 1668379"/>
              <a:gd name="connsiteY26" fmla="*/ 1026695 h 3657600"/>
              <a:gd name="connsiteX27" fmla="*/ 1491916 w 1668379"/>
              <a:gd name="connsiteY27" fmla="*/ 1122948 h 3657600"/>
              <a:gd name="connsiteX28" fmla="*/ 1427748 w 1668379"/>
              <a:gd name="connsiteY28" fmla="*/ 1187116 h 3657600"/>
              <a:gd name="connsiteX29" fmla="*/ 1347537 w 1668379"/>
              <a:gd name="connsiteY29" fmla="*/ 1251285 h 3657600"/>
              <a:gd name="connsiteX30" fmla="*/ 1283369 w 1668379"/>
              <a:gd name="connsiteY30" fmla="*/ 1331495 h 3657600"/>
              <a:gd name="connsiteX31" fmla="*/ 1219200 w 1668379"/>
              <a:gd name="connsiteY31" fmla="*/ 1427748 h 3657600"/>
              <a:gd name="connsiteX32" fmla="*/ 1171074 w 1668379"/>
              <a:gd name="connsiteY32" fmla="*/ 1459832 h 3657600"/>
              <a:gd name="connsiteX33" fmla="*/ 1090863 w 1668379"/>
              <a:gd name="connsiteY33" fmla="*/ 1540042 h 3657600"/>
              <a:gd name="connsiteX34" fmla="*/ 1074821 w 1668379"/>
              <a:gd name="connsiteY34" fmla="*/ 1588169 h 3657600"/>
              <a:gd name="connsiteX35" fmla="*/ 1010653 w 1668379"/>
              <a:gd name="connsiteY35" fmla="*/ 1668379 h 3657600"/>
              <a:gd name="connsiteX36" fmla="*/ 1026695 w 1668379"/>
              <a:gd name="connsiteY36" fmla="*/ 1989221 h 3657600"/>
              <a:gd name="connsiteX37" fmla="*/ 1090863 w 1668379"/>
              <a:gd name="connsiteY37" fmla="*/ 2117558 h 3657600"/>
              <a:gd name="connsiteX38" fmla="*/ 1106905 w 1668379"/>
              <a:gd name="connsiteY38" fmla="*/ 2165685 h 3657600"/>
              <a:gd name="connsiteX39" fmla="*/ 1171074 w 1668379"/>
              <a:gd name="connsiteY39" fmla="*/ 2261937 h 3657600"/>
              <a:gd name="connsiteX40" fmla="*/ 1219200 w 1668379"/>
              <a:gd name="connsiteY40" fmla="*/ 2326106 h 3657600"/>
              <a:gd name="connsiteX41" fmla="*/ 1251284 w 1668379"/>
              <a:gd name="connsiteY41" fmla="*/ 2374232 h 3657600"/>
              <a:gd name="connsiteX42" fmla="*/ 1347537 w 1668379"/>
              <a:gd name="connsiteY42" fmla="*/ 2470485 h 3657600"/>
              <a:gd name="connsiteX43" fmla="*/ 1411705 w 1668379"/>
              <a:gd name="connsiteY43" fmla="*/ 2550695 h 3657600"/>
              <a:gd name="connsiteX44" fmla="*/ 1507958 w 1668379"/>
              <a:gd name="connsiteY44" fmla="*/ 2662990 h 3657600"/>
              <a:gd name="connsiteX45" fmla="*/ 1572127 w 1668379"/>
              <a:gd name="connsiteY45" fmla="*/ 2759242 h 3657600"/>
              <a:gd name="connsiteX46" fmla="*/ 1588169 w 1668379"/>
              <a:gd name="connsiteY46" fmla="*/ 2823411 h 3657600"/>
              <a:gd name="connsiteX47" fmla="*/ 1620253 w 1668379"/>
              <a:gd name="connsiteY47" fmla="*/ 2887579 h 3657600"/>
              <a:gd name="connsiteX48" fmla="*/ 1636295 w 1668379"/>
              <a:gd name="connsiteY48" fmla="*/ 2951748 h 3657600"/>
              <a:gd name="connsiteX49" fmla="*/ 1668379 w 1668379"/>
              <a:gd name="connsiteY49" fmla="*/ 3048000 h 3657600"/>
              <a:gd name="connsiteX50" fmla="*/ 1636295 w 1668379"/>
              <a:gd name="connsiteY50" fmla="*/ 3320716 h 3657600"/>
              <a:gd name="connsiteX51" fmla="*/ 1604211 w 1668379"/>
              <a:gd name="connsiteY51" fmla="*/ 3465095 h 3657600"/>
              <a:gd name="connsiteX52" fmla="*/ 1459832 w 1668379"/>
              <a:gd name="connsiteY52" fmla="*/ 3561348 h 3657600"/>
              <a:gd name="connsiteX53" fmla="*/ 1347537 w 1668379"/>
              <a:gd name="connsiteY53" fmla="*/ 3609474 h 3657600"/>
              <a:gd name="connsiteX54" fmla="*/ 1138990 w 1668379"/>
              <a:gd name="connsiteY54" fmla="*/ 3657600 h 3657600"/>
              <a:gd name="connsiteX55" fmla="*/ 770021 w 1668379"/>
              <a:gd name="connsiteY55" fmla="*/ 3625516 h 3657600"/>
              <a:gd name="connsiteX56" fmla="*/ 657727 w 1668379"/>
              <a:gd name="connsiteY56" fmla="*/ 3577390 h 3657600"/>
              <a:gd name="connsiteX57" fmla="*/ 561474 w 1668379"/>
              <a:gd name="connsiteY57" fmla="*/ 3545306 h 3657600"/>
              <a:gd name="connsiteX58" fmla="*/ 497305 w 1668379"/>
              <a:gd name="connsiteY58" fmla="*/ 3465095 h 3657600"/>
              <a:gd name="connsiteX59" fmla="*/ 449179 w 1668379"/>
              <a:gd name="connsiteY59" fmla="*/ 3449053 h 3657600"/>
              <a:gd name="connsiteX60" fmla="*/ 401053 w 1668379"/>
              <a:gd name="connsiteY60" fmla="*/ 3400927 h 3657600"/>
              <a:gd name="connsiteX61" fmla="*/ 368969 w 1668379"/>
              <a:gd name="connsiteY61" fmla="*/ 3352800 h 3657600"/>
              <a:gd name="connsiteX62" fmla="*/ 256674 w 1668379"/>
              <a:gd name="connsiteY62" fmla="*/ 3288632 h 3657600"/>
              <a:gd name="connsiteX63" fmla="*/ 208548 w 1668379"/>
              <a:gd name="connsiteY63" fmla="*/ 3240506 h 3657600"/>
              <a:gd name="connsiteX64" fmla="*/ 144379 w 1668379"/>
              <a:gd name="connsiteY64" fmla="*/ 3192379 h 3657600"/>
              <a:gd name="connsiteX65" fmla="*/ 96253 w 1668379"/>
              <a:gd name="connsiteY65" fmla="*/ 3128211 h 3657600"/>
              <a:gd name="connsiteX66" fmla="*/ 80211 w 1668379"/>
              <a:gd name="connsiteY66" fmla="*/ 3080085 h 3657600"/>
              <a:gd name="connsiteX67" fmla="*/ 48127 w 1668379"/>
              <a:gd name="connsiteY67" fmla="*/ 3048000 h 3657600"/>
              <a:gd name="connsiteX68" fmla="*/ 32084 w 1668379"/>
              <a:gd name="connsiteY68" fmla="*/ 2983832 h 3657600"/>
              <a:gd name="connsiteX69" fmla="*/ 0 w 1668379"/>
              <a:gd name="connsiteY69" fmla="*/ 2935706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668379" h="3657600">
                <a:moveTo>
                  <a:pt x="96253" y="770021"/>
                </a:moveTo>
                <a:cubicBezTo>
                  <a:pt x="106948" y="743284"/>
                  <a:pt x="118226" y="716774"/>
                  <a:pt x="128337" y="689811"/>
                </a:cubicBezTo>
                <a:cubicBezTo>
                  <a:pt x="134274" y="673978"/>
                  <a:pt x="136817" y="656810"/>
                  <a:pt x="144379" y="641685"/>
                </a:cubicBezTo>
                <a:cubicBezTo>
                  <a:pt x="153001" y="624440"/>
                  <a:pt x="167841" y="610803"/>
                  <a:pt x="176463" y="593558"/>
                </a:cubicBezTo>
                <a:cubicBezTo>
                  <a:pt x="184025" y="578433"/>
                  <a:pt x="183805" y="559932"/>
                  <a:pt x="192505" y="545432"/>
                </a:cubicBezTo>
                <a:cubicBezTo>
                  <a:pt x="200287" y="532463"/>
                  <a:pt x="215515" y="525448"/>
                  <a:pt x="224590" y="513348"/>
                </a:cubicBezTo>
                <a:cubicBezTo>
                  <a:pt x="247726" y="482500"/>
                  <a:pt x="267369" y="449179"/>
                  <a:pt x="288758" y="417095"/>
                </a:cubicBezTo>
                <a:cubicBezTo>
                  <a:pt x="317786" y="373553"/>
                  <a:pt x="338330" y="335920"/>
                  <a:pt x="385011" y="304800"/>
                </a:cubicBezTo>
                <a:cubicBezTo>
                  <a:pt x="401053" y="294105"/>
                  <a:pt x="416397" y="282282"/>
                  <a:pt x="433137" y="272716"/>
                </a:cubicBezTo>
                <a:cubicBezTo>
                  <a:pt x="453900" y="260851"/>
                  <a:pt x="477407" y="253897"/>
                  <a:pt x="497305" y="240632"/>
                </a:cubicBezTo>
                <a:cubicBezTo>
                  <a:pt x="586835" y="180946"/>
                  <a:pt x="460957" y="234744"/>
                  <a:pt x="577516" y="176464"/>
                </a:cubicBezTo>
                <a:cubicBezTo>
                  <a:pt x="592641" y="168902"/>
                  <a:pt x="610517" y="167983"/>
                  <a:pt x="625642" y="160421"/>
                </a:cubicBezTo>
                <a:cubicBezTo>
                  <a:pt x="659589" y="143447"/>
                  <a:pt x="708858" y="98385"/>
                  <a:pt x="737937" y="80211"/>
                </a:cubicBezTo>
                <a:cubicBezTo>
                  <a:pt x="758216" y="67537"/>
                  <a:pt x="779901" y="57009"/>
                  <a:pt x="802105" y="48127"/>
                </a:cubicBezTo>
                <a:cubicBezTo>
                  <a:pt x="833506" y="35566"/>
                  <a:pt x="866274" y="26737"/>
                  <a:pt x="898358" y="16042"/>
                </a:cubicBezTo>
                <a:lnTo>
                  <a:pt x="946484" y="0"/>
                </a:lnTo>
                <a:cubicBezTo>
                  <a:pt x="1064126" y="5347"/>
                  <a:pt x="1183481" y="-4660"/>
                  <a:pt x="1299411" y="16042"/>
                </a:cubicBezTo>
                <a:cubicBezTo>
                  <a:pt x="1371455" y="28907"/>
                  <a:pt x="1382828" y="76359"/>
                  <a:pt x="1427748" y="112295"/>
                </a:cubicBezTo>
                <a:cubicBezTo>
                  <a:pt x="1442803" y="124339"/>
                  <a:pt x="1459832" y="133684"/>
                  <a:pt x="1475874" y="144379"/>
                </a:cubicBezTo>
                <a:cubicBezTo>
                  <a:pt x="1486569" y="160421"/>
                  <a:pt x="1500128" y="174887"/>
                  <a:pt x="1507958" y="192506"/>
                </a:cubicBezTo>
                <a:cubicBezTo>
                  <a:pt x="1521693" y="223411"/>
                  <a:pt x="1521282" y="260619"/>
                  <a:pt x="1540042" y="288758"/>
                </a:cubicBezTo>
                <a:cubicBezTo>
                  <a:pt x="1586958" y="359131"/>
                  <a:pt x="1560559" y="321461"/>
                  <a:pt x="1620253" y="401053"/>
                </a:cubicBezTo>
                <a:cubicBezTo>
                  <a:pt x="1625600" y="422442"/>
                  <a:pt x="1630238" y="444022"/>
                  <a:pt x="1636295" y="465221"/>
                </a:cubicBezTo>
                <a:cubicBezTo>
                  <a:pt x="1682323" y="626320"/>
                  <a:pt x="1618230" y="376919"/>
                  <a:pt x="1668379" y="577516"/>
                </a:cubicBezTo>
                <a:cubicBezTo>
                  <a:pt x="1663032" y="679116"/>
                  <a:pt x="1661548" y="780993"/>
                  <a:pt x="1652337" y="882316"/>
                </a:cubicBezTo>
                <a:cubicBezTo>
                  <a:pt x="1649384" y="914799"/>
                  <a:pt x="1623799" y="955063"/>
                  <a:pt x="1604211" y="978569"/>
                </a:cubicBezTo>
                <a:cubicBezTo>
                  <a:pt x="1589687" y="995998"/>
                  <a:pt x="1570013" y="1008787"/>
                  <a:pt x="1556084" y="1026695"/>
                </a:cubicBezTo>
                <a:cubicBezTo>
                  <a:pt x="1532410" y="1057133"/>
                  <a:pt x="1519182" y="1095682"/>
                  <a:pt x="1491916" y="1122948"/>
                </a:cubicBezTo>
                <a:cubicBezTo>
                  <a:pt x="1470527" y="1144337"/>
                  <a:pt x="1450715" y="1167430"/>
                  <a:pt x="1427748" y="1187116"/>
                </a:cubicBezTo>
                <a:cubicBezTo>
                  <a:pt x="1286107" y="1308522"/>
                  <a:pt x="1456740" y="1142078"/>
                  <a:pt x="1347537" y="1251285"/>
                </a:cubicBezTo>
                <a:cubicBezTo>
                  <a:pt x="1311411" y="1359663"/>
                  <a:pt x="1361512" y="1242188"/>
                  <a:pt x="1283369" y="1331495"/>
                </a:cubicBezTo>
                <a:cubicBezTo>
                  <a:pt x="1257977" y="1360515"/>
                  <a:pt x="1251284" y="1406358"/>
                  <a:pt x="1219200" y="1427748"/>
                </a:cubicBezTo>
                <a:cubicBezTo>
                  <a:pt x="1203158" y="1438443"/>
                  <a:pt x="1185584" y="1447136"/>
                  <a:pt x="1171074" y="1459832"/>
                </a:cubicBezTo>
                <a:cubicBezTo>
                  <a:pt x="1142618" y="1484731"/>
                  <a:pt x="1090863" y="1540042"/>
                  <a:pt x="1090863" y="1540042"/>
                </a:cubicBezTo>
                <a:cubicBezTo>
                  <a:pt x="1085516" y="1556084"/>
                  <a:pt x="1085385" y="1574964"/>
                  <a:pt x="1074821" y="1588169"/>
                </a:cubicBezTo>
                <a:cubicBezTo>
                  <a:pt x="991893" y="1691831"/>
                  <a:pt x="1050976" y="1547411"/>
                  <a:pt x="1010653" y="1668379"/>
                </a:cubicBezTo>
                <a:cubicBezTo>
                  <a:pt x="1016000" y="1775326"/>
                  <a:pt x="1007871" y="1883808"/>
                  <a:pt x="1026695" y="1989221"/>
                </a:cubicBezTo>
                <a:cubicBezTo>
                  <a:pt x="1035103" y="2036305"/>
                  <a:pt x="1075739" y="2072184"/>
                  <a:pt x="1090863" y="2117558"/>
                </a:cubicBezTo>
                <a:cubicBezTo>
                  <a:pt x="1096210" y="2133600"/>
                  <a:pt x="1098693" y="2150903"/>
                  <a:pt x="1106905" y="2165685"/>
                </a:cubicBezTo>
                <a:cubicBezTo>
                  <a:pt x="1125632" y="2199393"/>
                  <a:pt x="1147938" y="2231089"/>
                  <a:pt x="1171074" y="2261937"/>
                </a:cubicBezTo>
                <a:cubicBezTo>
                  <a:pt x="1187116" y="2283327"/>
                  <a:pt x="1203660" y="2304349"/>
                  <a:pt x="1219200" y="2326106"/>
                </a:cubicBezTo>
                <a:cubicBezTo>
                  <a:pt x="1230406" y="2341795"/>
                  <a:pt x="1238475" y="2359822"/>
                  <a:pt x="1251284" y="2374232"/>
                </a:cubicBezTo>
                <a:cubicBezTo>
                  <a:pt x="1281429" y="2408145"/>
                  <a:pt x="1347537" y="2470485"/>
                  <a:pt x="1347537" y="2470485"/>
                </a:cubicBezTo>
                <a:cubicBezTo>
                  <a:pt x="1373872" y="2549489"/>
                  <a:pt x="1344725" y="2494879"/>
                  <a:pt x="1411705" y="2550695"/>
                </a:cubicBezTo>
                <a:cubicBezTo>
                  <a:pt x="1456397" y="2587938"/>
                  <a:pt x="1472550" y="2615778"/>
                  <a:pt x="1507958" y="2662990"/>
                </a:cubicBezTo>
                <a:cubicBezTo>
                  <a:pt x="1558045" y="2813250"/>
                  <a:pt x="1475992" y="2591007"/>
                  <a:pt x="1572127" y="2759242"/>
                </a:cubicBezTo>
                <a:cubicBezTo>
                  <a:pt x="1583066" y="2778385"/>
                  <a:pt x="1580428" y="2802767"/>
                  <a:pt x="1588169" y="2823411"/>
                </a:cubicBezTo>
                <a:cubicBezTo>
                  <a:pt x="1596566" y="2845802"/>
                  <a:pt x="1609558" y="2866190"/>
                  <a:pt x="1620253" y="2887579"/>
                </a:cubicBezTo>
                <a:cubicBezTo>
                  <a:pt x="1625600" y="2908969"/>
                  <a:pt x="1629960" y="2930630"/>
                  <a:pt x="1636295" y="2951748"/>
                </a:cubicBezTo>
                <a:cubicBezTo>
                  <a:pt x="1646013" y="2984141"/>
                  <a:pt x="1668379" y="3048000"/>
                  <a:pt x="1668379" y="3048000"/>
                </a:cubicBezTo>
                <a:cubicBezTo>
                  <a:pt x="1637620" y="3447867"/>
                  <a:pt x="1673366" y="3135360"/>
                  <a:pt x="1636295" y="3320716"/>
                </a:cubicBezTo>
                <a:cubicBezTo>
                  <a:pt x="1631160" y="3346393"/>
                  <a:pt x="1623424" y="3431473"/>
                  <a:pt x="1604211" y="3465095"/>
                </a:cubicBezTo>
                <a:cubicBezTo>
                  <a:pt x="1532524" y="3590547"/>
                  <a:pt x="1585583" y="3477516"/>
                  <a:pt x="1459832" y="3561348"/>
                </a:cubicBezTo>
                <a:cubicBezTo>
                  <a:pt x="1375242" y="3617740"/>
                  <a:pt x="1451129" y="3574943"/>
                  <a:pt x="1347537" y="3609474"/>
                </a:cubicBezTo>
                <a:cubicBezTo>
                  <a:pt x="1188822" y="3662379"/>
                  <a:pt x="1353505" y="3630786"/>
                  <a:pt x="1138990" y="3657600"/>
                </a:cubicBezTo>
                <a:cubicBezTo>
                  <a:pt x="1016000" y="3646905"/>
                  <a:pt x="887140" y="3664556"/>
                  <a:pt x="770021" y="3625516"/>
                </a:cubicBezTo>
                <a:cubicBezTo>
                  <a:pt x="615101" y="3573876"/>
                  <a:pt x="855966" y="3656685"/>
                  <a:pt x="657727" y="3577390"/>
                </a:cubicBezTo>
                <a:cubicBezTo>
                  <a:pt x="626326" y="3564830"/>
                  <a:pt x="561474" y="3545306"/>
                  <a:pt x="561474" y="3545306"/>
                </a:cubicBezTo>
                <a:cubicBezTo>
                  <a:pt x="546900" y="3523444"/>
                  <a:pt x="522706" y="3480336"/>
                  <a:pt x="497305" y="3465095"/>
                </a:cubicBezTo>
                <a:cubicBezTo>
                  <a:pt x="482805" y="3456395"/>
                  <a:pt x="465221" y="3454400"/>
                  <a:pt x="449179" y="3449053"/>
                </a:cubicBezTo>
                <a:cubicBezTo>
                  <a:pt x="433137" y="3433011"/>
                  <a:pt x="415577" y="3418356"/>
                  <a:pt x="401053" y="3400927"/>
                </a:cubicBezTo>
                <a:cubicBezTo>
                  <a:pt x="388710" y="3386115"/>
                  <a:pt x="382602" y="3366433"/>
                  <a:pt x="368969" y="3352800"/>
                </a:cubicBezTo>
                <a:cubicBezTo>
                  <a:pt x="320410" y="3304241"/>
                  <a:pt x="311737" y="3306986"/>
                  <a:pt x="256674" y="3288632"/>
                </a:cubicBezTo>
                <a:cubicBezTo>
                  <a:pt x="240632" y="3272590"/>
                  <a:pt x="225773" y="3255270"/>
                  <a:pt x="208548" y="3240506"/>
                </a:cubicBezTo>
                <a:cubicBezTo>
                  <a:pt x="188248" y="3223106"/>
                  <a:pt x="163285" y="3211285"/>
                  <a:pt x="144379" y="3192379"/>
                </a:cubicBezTo>
                <a:cubicBezTo>
                  <a:pt x="125473" y="3173473"/>
                  <a:pt x="112295" y="3149600"/>
                  <a:pt x="96253" y="3128211"/>
                </a:cubicBezTo>
                <a:cubicBezTo>
                  <a:pt x="90906" y="3112169"/>
                  <a:pt x="88911" y="3094585"/>
                  <a:pt x="80211" y="3080085"/>
                </a:cubicBezTo>
                <a:cubicBezTo>
                  <a:pt x="72429" y="3067116"/>
                  <a:pt x="54891" y="3061528"/>
                  <a:pt x="48127" y="3048000"/>
                </a:cubicBezTo>
                <a:cubicBezTo>
                  <a:pt x="38267" y="3028280"/>
                  <a:pt x="38141" y="3005031"/>
                  <a:pt x="32084" y="2983832"/>
                </a:cubicBezTo>
                <a:cubicBezTo>
                  <a:pt x="16884" y="2930633"/>
                  <a:pt x="32151" y="2935706"/>
                  <a:pt x="0" y="2935706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28F0A66-9D9D-40CD-8AFF-B8A387D2B3C5}"/>
              </a:ext>
            </a:extLst>
          </p:cNvPr>
          <p:cNvSpPr/>
          <p:nvPr/>
        </p:nvSpPr>
        <p:spPr>
          <a:xfrm>
            <a:off x="5614737" y="1973179"/>
            <a:ext cx="1747019" cy="3609474"/>
          </a:xfrm>
          <a:custGeom>
            <a:avLst/>
            <a:gdLst>
              <a:gd name="connsiteX0" fmla="*/ 0 w 1747019"/>
              <a:gd name="connsiteY0" fmla="*/ 1026695 h 3609474"/>
              <a:gd name="connsiteX1" fmla="*/ 64168 w 1747019"/>
              <a:gd name="connsiteY1" fmla="*/ 898358 h 3609474"/>
              <a:gd name="connsiteX2" fmla="*/ 112295 w 1747019"/>
              <a:gd name="connsiteY2" fmla="*/ 866274 h 3609474"/>
              <a:gd name="connsiteX3" fmla="*/ 176463 w 1747019"/>
              <a:gd name="connsiteY3" fmla="*/ 770021 h 3609474"/>
              <a:gd name="connsiteX4" fmla="*/ 240631 w 1747019"/>
              <a:gd name="connsiteY4" fmla="*/ 609600 h 3609474"/>
              <a:gd name="connsiteX5" fmla="*/ 256674 w 1747019"/>
              <a:gd name="connsiteY5" fmla="*/ 561474 h 3609474"/>
              <a:gd name="connsiteX6" fmla="*/ 288758 w 1747019"/>
              <a:gd name="connsiteY6" fmla="*/ 529389 h 3609474"/>
              <a:gd name="connsiteX7" fmla="*/ 368968 w 1747019"/>
              <a:gd name="connsiteY7" fmla="*/ 433137 h 3609474"/>
              <a:gd name="connsiteX8" fmla="*/ 385010 w 1747019"/>
              <a:gd name="connsiteY8" fmla="*/ 385010 h 3609474"/>
              <a:gd name="connsiteX9" fmla="*/ 481263 w 1747019"/>
              <a:gd name="connsiteY9" fmla="*/ 304800 h 3609474"/>
              <a:gd name="connsiteX10" fmla="*/ 577516 w 1747019"/>
              <a:gd name="connsiteY10" fmla="*/ 192505 h 3609474"/>
              <a:gd name="connsiteX11" fmla="*/ 625642 w 1747019"/>
              <a:gd name="connsiteY11" fmla="*/ 160421 h 3609474"/>
              <a:gd name="connsiteX12" fmla="*/ 673768 w 1747019"/>
              <a:gd name="connsiteY12" fmla="*/ 144379 h 3609474"/>
              <a:gd name="connsiteX13" fmla="*/ 753979 w 1747019"/>
              <a:gd name="connsiteY13" fmla="*/ 112295 h 3609474"/>
              <a:gd name="connsiteX14" fmla="*/ 866274 w 1747019"/>
              <a:gd name="connsiteY14" fmla="*/ 64168 h 3609474"/>
              <a:gd name="connsiteX15" fmla="*/ 914400 w 1747019"/>
              <a:gd name="connsiteY15" fmla="*/ 32084 h 3609474"/>
              <a:gd name="connsiteX16" fmla="*/ 1010652 w 1747019"/>
              <a:gd name="connsiteY16" fmla="*/ 0 h 3609474"/>
              <a:gd name="connsiteX17" fmla="*/ 1235242 w 1747019"/>
              <a:gd name="connsiteY17" fmla="*/ 16042 h 3609474"/>
              <a:gd name="connsiteX18" fmla="*/ 1299410 w 1747019"/>
              <a:gd name="connsiteY18" fmla="*/ 32084 h 3609474"/>
              <a:gd name="connsiteX19" fmla="*/ 1395663 w 1747019"/>
              <a:gd name="connsiteY19" fmla="*/ 64168 h 3609474"/>
              <a:gd name="connsiteX20" fmla="*/ 1427747 w 1747019"/>
              <a:gd name="connsiteY20" fmla="*/ 112295 h 3609474"/>
              <a:gd name="connsiteX21" fmla="*/ 1572126 w 1747019"/>
              <a:gd name="connsiteY21" fmla="*/ 272716 h 3609474"/>
              <a:gd name="connsiteX22" fmla="*/ 1588168 w 1747019"/>
              <a:gd name="connsiteY22" fmla="*/ 320842 h 3609474"/>
              <a:gd name="connsiteX23" fmla="*/ 1620252 w 1747019"/>
              <a:gd name="connsiteY23" fmla="*/ 497305 h 3609474"/>
              <a:gd name="connsiteX24" fmla="*/ 1652337 w 1747019"/>
              <a:gd name="connsiteY24" fmla="*/ 673768 h 3609474"/>
              <a:gd name="connsiteX25" fmla="*/ 1636295 w 1747019"/>
              <a:gd name="connsiteY25" fmla="*/ 914400 h 3609474"/>
              <a:gd name="connsiteX26" fmla="*/ 1620252 w 1747019"/>
              <a:gd name="connsiteY26" fmla="*/ 962526 h 3609474"/>
              <a:gd name="connsiteX27" fmla="*/ 1572126 w 1747019"/>
              <a:gd name="connsiteY27" fmla="*/ 994610 h 3609474"/>
              <a:gd name="connsiteX28" fmla="*/ 1524000 w 1747019"/>
              <a:gd name="connsiteY28" fmla="*/ 1074821 h 3609474"/>
              <a:gd name="connsiteX29" fmla="*/ 1475874 w 1747019"/>
              <a:gd name="connsiteY29" fmla="*/ 1203158 h 3609474"/>
              <a:gd name="connsiteX30" fmla="*/ 1443789 w 1747019"/>
              <a:gd name="connsiteY30" fmla="*/ 1331495 h 3609474"/>
              <a:gd name="connsiteX31" fmla="*/ 1427747 w 1747019"/>
              <a:gd name="connsiteY31" fmla="*/ 1379621 h 3609474"/>
              <a:gd name="connsiteX32" fmla="*/ 1443789 w 1747019"/>
              <a:gd name="connsiteY32" fmla="*/ 1780674 h 3609474"/>
              <a:gd name="connsiteX33" fmla="*/ 1491916 w 1747019"/>
              <a:gd name="connsiteY33" fmla="*/ 1892968 h 3609474"/>
              <a:gd name="connsiteX34" fmla="*/ 1524000 w 1747019"/>
              <a:gd name="connsiteY34" fmla="*/ 1973179 h 3609474"/>
              <a:gd name="connsiteX35" fmla="*/ 1540042 w 1747019"/>
              <a:gd name="connsiteY35" fmla="*/ 2021305 h 3609474"/>
              <a:gd name="connsiteX36" fmla="*/ 1556084 w 1747019"/>
              <a:gd name="connsiteY36" fmla="*/ 2085474 h 3609474"/>
              <a:gd name="connsiteX37" fmla="*/ 1588168 w 1747019"/>
              <a:gd name="connsiteY37" fmla="*/ 2133600 h 3609474"/>
              <a:gd name="connsiteX38" fmla="*/ 1604210 w 1747019"/>
              <a:gd name="connsiteY38" fmla="*/ 2181726 h 3609474"/>
              <a:gd name="connsiteX39" fmla="*/ 1636295 w 1747019"/>
              <a:gd name="connsiteY39" fmla="*/ 2310063 h 3609474"/>
              <a:gd name="connsiteX40" fmla="*/ 1652337 w 1747019"/>
              <a:gd name="connsiteY40" fmla="*/ 2358189 h 3609474"/>
              <a:gd name="connsiteX41" fmla="*/ 1684421 w 1747019"/>
              <a:gd name="connsiteY41" fmla="*/ 2502568 h 3609474"/>
              <a:gd name="connsiteX42" fmla="*/ 1620252 w 1747019"/>
              <a:gd name="connsiteY42" fmla="*/ 3176337 h 3609474"/>
              <a:gd name="connsiteX43" fmla="*/ 1556084 w 1747019"/>
              <a:gd name="connsiteY43" fmla="*/ 3208421 h 3609474"/>
              <a:gd name="connsiteX44" fmla="*/ 1475874 w 1747019"/>
              <a:gd name="connsiteY44" fmla="*/ 3288632 h 3609474"/>
              <a:gd name="connsiteX45" fmla="*/ 1379621 w 1747019"/>
              <a:gd name="connsiteY45" fmla="*/ 3320716 h 3609474"/>
              <a:gd name="connsiteX46" fmla="*/ 1315452 w 1747019"/>
              <a:gd name="connsiteY46" fmla="*/ 3384884 h 3609474"/>
              <a:gd name="connsiteX47" fmla="*/ 1171074 w 1747019"/>
              <a:gd name="connsiteY47" fmla="*/ 3449053 h 3609474"/>
              <a:gd name="connsiteX48" fmla="*/ 994610 w 1747019"/>
              <a:gd name="connsiteY48" fmla="*/ 3529263 h 3609474"/>
              <a:gd name="connsiteX49" fmla="*/ 898358 w 1747019"/>
              <a:gd name="connsiteY49" fmla="*/ 3577389 h 3609474"/>
              <a:gd name="connsiteX50" fmla="*/ 721895 w 1747019"/>
              <a:gd name="connsiteY50" fmla="*/ 3609474 h 3609474"/>
              <a:gd name="connsiteX51" fmla="*/ 497305 w 1747019"/>
              <a:gd name="connsiteY51" fmla="*/ 3593432 h 3609474"/>
              <a:gd name="connsiteX52" fmla="*/ 449179 w 1747019"/>
              <a:gd name="connsiteY52" fmla="*/ 3577389 h 3609474"/>
              <a:gd name="connsiteX53" fmla="*/ 352926 w 1747019"/>
              <a:gd name="connsiteY53" fmla="*/ 3481137 h 3609474"/>
              <a:gd name="connsiteX54" fmla="*/ 304800 w 1747019"/>
              <a:gd name="connsiteY54" fmla="*/ 3449053 h 3609474"/>
              <a:gd name="connsiteX55" fmla="*/ 240631 w 1747019"/>
              <a:gd name="connsiteY55" fmla="*/ 3384884 h 3609474"/>
              <a:gd name="connsiteX56" fmla="*/ 192505 w 1747019"/>
              <a:gd name="connsiteY56" fmla="*/ 3352800 h 3609474"/>
              <a:gd name="connsiteX57" fmla="*/ 112295 w 1747019"/>
              <a:gd name="connsiteY57" fmla="*/ 3240505 h 3609474"/>
              <a:gd name="connsiteX58" fmla="*/ 80210 w 1747019"/>
              <a:gd name="connsiteY58" fmla="*/ 3208421 h 3609474"/>
              <a:gd name="connsiteX59" fmla="*/ 48126 w 1747019"/>
              <a:gd name="connsiteY59" fmla="*/ 3080084 h 3609474"/>
              <a:gd name="connsiteX60" fmla="*/ 32084 w 1747019"/>
              <a:gd name="connsiteY60" fmla="*/ 3031958 h 360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1747019" h="3609474">
                <a:moveTo>
                  <a:pt x="0" y="1026695"/>
                </a:moveTo>
                <a:cubicBezTo>
                  <a:pt x="15318" y="988399"/>
                  <a:pt x="32130" y="930396"/>
                  <a:pt x="64168" y="898358"/>
                </a:cubicBezTo>
                <a:cubicBezTo>
                  <a:pt x="77801" y="884725"/>
                  <a:pt x="96253" y="876969"/>
                  <a:pt x="112295" y="866274"/>
                </a:cubicBezTo>
                <a:cubicBezTo>
                  <a:pt x="133684" y="834190"/>
                  <a:pt x="164269" y="806603"/>
                  <a:pt x="176463" y="770021"/>
                </a:cubicBezTo>
                <a:cubicBezTo>
                  <a:pt x="249482" y="550961"/>
                  <a:pt x="169824" y="774812"/>
                  <a:pt x="240631" y="609600"/>
                </a:cubicBezTo>
                <a:cubicBezTo>
                  <a:pt x="247292" y="594057"/>
                  <a:pt x="247974" y="575974"/>
                  <a:pt x="256674" y="561474"/>
                </a:cubicBezTo>
                <a:cubicBezTo>
                  <a:pt x="264456" y="548505"/>
                  <a:pt x="280368" y="541974"/>
                  <a:pt x="288758" y="529389"/>
                </a:cubicBezTo>
                <a:cubicBezTo>
                  <a:pt x="353887" y="431695"/>
                  <a:pt x="281254" y="491613"/>
                  <a:pt x="368968" y="433137"/>
                </a:cubicBezTo>
                <a:cubicBezTo>
                  <a:pt x="374315" y="417095"/>
                  <a:pt x="376310" y="399510"/>
                  <a:pt x="385010" y="385010"/>
                </a:cubicBezTo>
                <a:cubicBezTo>
                  <a:pt x="401187" y="358048"/>
                  <a:pt x="466537" y="319526"/>
                  <a:pt x="481263" y="304800"/>
                </a:cubicBezTo>
                <a:cubicBezTo>
                  <a:pt x="553833" y="232230"/>
                  <a:pt x="462519" y="269169"/>
                  <a:pt x="577516" y="192505"/>
                </a:cubicBezTo>
                <a:cubicBezTo>
                  <a:pt x="593558" y="181810"/>
                  <a:pt x="608397" y="169043"/>
                  <a:pt x="625642" y="160421"/>
                </a:cubicBezTo>
                <a:cubicBezTo>
                  <a:pt x="640767" y="152859"/>
                  <a:pt x="657935" y="150316"/>
                  <a:pt x="673768" y="144379"/>
                </a:cubicBezTo>
                <a:cubicBezTo>
                  <a:pt x="700731" y="134268"/>
                  <a:pt x="727242" y="122990"/>
                  <a:pt x="753979" y="112295"/>
                </a:cubicBezTo>
                <a:cubicBezTo>
                  <a:pt x="820104" y="46168"/>
                  <a:pt x="744622" y="109787"/>
                  <a:pt x="866274" y="64168"/>
                </a:cubicBezTo>
                <a:cubicBezTo>
                  <a:pt x="884327" y="57398"/>
                  <a:pt x="896782" y="39914"/>
                  <a:pt x="914400" y="32084"/>
                </a:cubicBezTo>
                <a:cubicBezTo>
                  <a:pt x="945305" y="18349"/>
                  <a:pt x="1010652" y="0"/>
                  <a:pt x="1010652" y="0"/>
                </a:cubicBezTo>
                <a:cubicBezTo>
                  <a:pt x="1085515" y="5347"/>
                  <a:pt x="1160647" y="7754"/>
                  <a:pt x="1235242" y="16042"/>
                </a:cubicBezTo>
                <a:cubicBezTo>
                  <a:pt x="1257155" y="18477"/>
                  <a:pt x="1278292" y="25749"/>
                  <a:pt x="1299410" y="32084"/>
                </a:cubicBezTo>
                <a:cubicBezTo>
                  <a:pt x="1331804" y="41802"/>
                  <a:pt x="1395663" y="64168"/>
                  <a:pt x="1395663" y="64168"/>
                </a:cubicBezTo>
                <a:cubicBezTo>
                  <a:pt x="1406358" y="80210"/>
                  <a:pt x="1414849" y="97964"/>
                  <a:pt x="1427747" y="112295"/>
                </a:cubicBezTo>
                <a:cubicBezTo>
                  <a:pt x="1474522" y="164268"/>
                  <a:pt x="1539508" y="207479"/>
                  <a:pt x="1572126" y="272716"/>
                </a:cubicBezTo>
                <a:cubicBezTo>
                  <a:pt x="1579688" y="287841"/>
                  <a:pt x="1582821" y="304800"/>
                  <a:pt x="1588168" y="320842"/>
                </a:cubicBezTo>
                <a:cubicBezTo>
                  <a:pt x="1635421" y="604364"/>
                  <a:pt x="1575425" y="250764"/>
                  <a:pt x="1620252" y="497305"/>
                </a:cubicBezTo>
                <a:cubicBezTo>
                  <a:pt x="1661302" y="723076"/>
                  <a:pt x="1612711" y="475638"/>
                  <a:pt x="1652337" y="673768"/>
                </a:cubicBezTo>
                <a:cubicBezTo>
                  <a:pt x="1646990" y="753979"/>
                  <a:pt x="1645173" y="834503"/>
                  <a:pt x="1636295" y="914400"/>
                </a:cubicBezTo>
                <a:cubicBezTo>
                  <a:pt x="1634428" y="931206"/>
                  <a:pt x="1630816" y="949322"/>
                  <a:pt x="1620252" y="962526"/>
                </a:cubicBezTo>
                <a:cubicBezTo>
                  <a:pt x="1608208" y="977581"/>
                  <a:pt x="1588168" y="983915"/>
                  <a:pt x="1572126" y="994610"/>
                </a:cubicBezTo>
                <a:cubicBezTo>
                  <a:pt x="1556084" y="1021347"/>
                  <a:pt x="1537944" y="1046932"/>
                  <a:pt x="1524000" y="1074821"/>
                </a:cubicBezTo>
                <a:cubicBezTo>
                  <a:pt x="1514276" y="1094270"/>
                  <a:pt x="1484205" y="1172613"/>
                  <a:pt x="1475874" y="1203158"/>
                </a:cubicBezTo>
                <a:cubicBezTo>
                  <a:pt x="1464272" y="1245700"/>
                  <a:pt x="1455391" y="1288953"/>
                  <a:pt x="1443789" y="1331495"/>
                </a:cubicBezTo>
                <a:cubicBezTo>
                  <a:pt x="1439340" y="1347809"/>
                  <a:pt x="1433094" y="1363579"/>
                  <a:pt x="1427747" y="1379621"/>
                </a:cubicBezTo>
                <a:cubicBezTo>
                  <a:pt x="1433094" y="1513305"/>
                  <a:pt x="1434584" y="1647200"/>
                  <a:pt x="1443789" y="1780674"/>
                </a:cubicBezTo>
                <a:cubicBezTo>
                  <a:pt x="1449131" y="1858134"/>
                  <a:pt x="1461047" y="1831231"/>
                  <a:pt x="1491916" y="1892968"/>
                </a:cubicBezTo>
                <a:cubicBezTo>
                  <a:pt x="1504794" y="1918724"/>
                  <a:pt x="1513889" y="1946216"/>
                  <a:pt x="1524000" y="1973179"/>
                </a:cubicBezTo>
                <a:cubicBezTo>
                  <a:pt x="1529937" y="1989012"/>
                  <a:pt x="1535397" y="2005046"/>
                  <a:pt x="1540042" y="2021305"/>
                </a:cubicBezTo>
                <a:cubicBezTo>
                  <a:pt x="1546099" y="2042505"/>
                  <a:pt x="1547399" y="2065209"/>
                  <a:pt x="1556084" y="2085474"/>
                </a:cubicBezTo>
                <a:cubicBezTo>
                  <a:pt x="1563679" y="2103195"/>
                  <a:pt x="1579546" y="2116355"/>
                  <a:pt x="1588168" y="2133600"/>
                </a:cubicBezTo>
                <a:cubicBezTo>
                  <a:pt x="1595730" y="2148725"/>
                  <a:pt x="1599761" y="2165412"/>
                  <a:pt x="1604210" y="2181726"/>
                </a:cubicBezTo>
                <a:cubicBezTo>
                  <a:pt x="1615812" y="2224268"/>
                  <a:pt x="1622351" y="2268230"/>
                  <a:pt x="1636295" y="2310063"/>
                </a:cubicBezTo>
                <a:cubicBezTo>
                  <a:pt x="1641642" y="2326105"/>
                  <a:pt x="1647692" y="2341930"/>
                  <a:pt x="1652337" y="2358189"/>
                </a:cubicBezTo>
                <a:cubicBezTo>
                  <a:pt x="1667440" y="2411049"/>
                  <a:pt x="1673395" y="2447437"/>
                  <a:pt x="1684421" y="2502568"/>
                </a:cubicBezTo>
                <a:cubicBezTo>
                  <a:pt x="1660167" y="3496974"/>
                  <a:pt x="1877034" y="3066288"/>
                  <a:pt x="1620252" y="3176337"/>
                </a:cubicBezTo>
                <a:cubicBezTo>
                  <a:pt x="1598272" y="3185757"/>
                  <a:pt x="1577473" y="3197726"/>
                  <a:pt x="1556084" y="3208421"/>
                </a:cubicBezTo>
                <a:cubicBezTo>
                  <a:pt x="1526815" y="3252324"/>
                  <a:pt x="1526532" y="3266117"/>
                  <a:pt x="1475874" y="3288632"/>
                </a:cubicBezTo>
                <a:cubicBezTo>
                  <a:pt x="1444969" y="3302368"/>
                  <a:pt x="1379621" y="3320716"/>
                  <a:pt x="1379621" y="3320716"/>
                </a:cubicBezTo>
                <a:cubicBezTo>
                  <a:pt x="1358231" y="3342105"/>
                  <a:pt x="1339652" y="3366734"/>
                  <a:pt x="1315452" y="3384884"/>
                </a:cubicBezTo>
                <a:cubicBezTo>
                  <a:pt x="1289761" y="3404152"/>
                  <a:pt x="1196140" y="3439026"/>
                  <a:pt x="1171074" y="3449053"/>
                </a:cubicBezTo>
                <a:cubicBezTo>
                  <a:pt x="1103117" y="3517008"/>
                  <a:pt x="1153338" y="3476354"/>
                  <a:pt x="994610" y="3529263"/>
                </a:cubicBezTo>
                <a:cubicBezTo>
                  <a:pt x="791834" y="3596855"/>
                  <a:pt x="1116027" y="3484101"/>
                  <a:pt x="898358" y="3577389"/>
                </a:cubicBezTo>
                <a:cubicBezTo>
                  <a:pt x="860535" y="3593599"/>
                  <a:pt x="747924" y="3605756"/>
                  <a:pt x="721895" y="3609474"/>
                </a:cubicBezTo>
                <a:cubicBezTo>
                  <a:pt x="647032" y="3604127"/>
                  <a:pt x="571845" y="3602202"/>
                  <a:pt x="497305" y="3593432"/>
                </a:cubicBezTo>
                <a:cubicBezTo>
                  <a:pt x="480511" y="3591456"/>
                  <a:pt x="462527" y="3587771"/>
                  <a:pt x="449179" y="3577389"/>
                </a:cubicBezTo>
                <a:cubicBezTo>
                  <a:pt x="413363" y="3549532"/>
                  <a:pt x="390679" y="3506306"/>
                  <a:pt x="352926" y="3481137"/>
                </a:cubicBezTo>
                <a:cubicBezTo>
                  <a:pt x="336884" y="3470442"/>
                  <a:pt x="319439" y="3461600"/>
                  <a:pt x="304800" y="3449053"/>
                </a:cubicBezTo>
                <a:cubicBezTo>
                  <a:pt x="281833" y="3429367"/>
                  <a:pt x="265800" y="3401663"/>
                  <a:pt x="240631" y="3384884"/>
                </a:cubicBezTo>
                <a:lnTo>
                  <a:pt x="192505" y="3352800"/>
                </a:lnTo>
                <a:cubicBezTo>
                  <a:pt x="164725" y="3311129"/>
                  <a:pt x="145454" y="3280296"/>
                  <a:pt x="112295" y="3240505"/>
                </a:cubicBezTo>
                <a:cubicBezTo>
                  <a:pt x="102612" y="3228886"/>
                  <a:pt x="90905" y="3219116"/>
                  <a:pt x="80210" y="3208421"/>
                </a:cubicBezTo>
                <a:cubicBezTo>
                  <a:pt x="43540" y="3098412"/>
                  <a:pt x="86842" y="3234951"/>
                  <a:pt x="48126" y="3080084"/>
                </a:cubicBezTo>
                <a:cubicBezTo>
                  <a:pt x="44025" y="3063679"/>
                  <a:pt x="32084" y="3031958"/>
                  <a:pt x="32084" y="3031958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48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 animBg="1"/>
      <p:bldP spid="7" grpId="0" animBg="1"/>
      <p:bldP spid="8" grpId="0" animBg="1"/>
      <p:bldP spid="9" grpId="0" animBg="1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28 children go swimming in groups of 4</a:t>
            </a:r>
          </a:p>
          <a:p>
            <a:r>
              <a:rPr lang="en-US" sz="3200" b="1" dirty="0"/>
              <a:t>How many groups will there be?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8706B4-700D-444F-ACCC-4AE1BBC5153A}"/>
              </a:ext>
            </a:extLst>
          </p:cNvPr>
          <p:cNvSpPr txBox="1"/>
          <p:nvPr/>
        </p:nvSpPr>
        <p:spPr>
          <a:xfrm>
            <a:off x="1277090" y="1143260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28 ÷ 4 =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42DEE0-9033-427A-9B90-647F85D259C7}"/>
              </a:ext>
            </a:extLst>
          </p:cNvPr>
          <p:cNvSpPr txBox="1"/>
          <p:nvPr/>
        </p:nvSpPr>
        <p:spPr>
          <a:xfrm>
            <a:off x="2701655" y="1127218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F35462-1B8F-47C7-AFD2-EBD106CF69FE}"/>
              </a:ext>
            </a:extLst>
          </p:cNvPr>
          <p:cNvSpPr txBox="1"/>
          <p:nvPr/>
        </p:nvSpPr>
        <p:spPr>
          <a:xfrm>
            <a:off x="5660236" y="535776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groups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1136F0-2BF8-4F52-9B9F-7C3878AB702E}"/>
              </a:ext>
            </a:extLst>
          </p:cNvPr>
          <p:cNvSpPr/>
          <p:nvPr/>
        </p:nvSpPr>
        <p:spPr>
          <a:xfrm>
            <a:off x="2923310" y="2517693"/>
            <a:ext cx="50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AC7F08-8F93-408F-A6D3-E74A1DBDF3D9}"/>
              </a:ext>
            </a:extLst>
          </p:cNvPr>
          <p:cNvSpPr txBox="1"/>
          <p:nvPr/>
        </p:nvSpPr>
        <p:spPr>
          <a:xfrm>
            <a:off x="5149661" y="2511824"/>
            <a:ext cx="83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6C3F3F-A9AD-4A06-904B-256BE379819C}"/>
              </a:ext>
            </a:extLst>
          </p:cNvPr>
          <p:cNvSpPr/>
          <p:nvPr/>
        </p:nvSpPr>
        <p:spPr>
          <a:xfrm>
            <a:off x="2923092" y="3057693"/>
            <a:ext cx="7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54893F-9544-4EF1-B28F-176545DAF5A4}"/>
              </a:ext>
            </a:extLst>
          </p:cNvPr>
          <p:cNvSpPr txBox="1"/>
          <p:nvPr/>
        </p:nvSpPr>
        <p:spPr>
          <a:xfrm>
            <a:off x="3089365" y="3053667"/>
            <a:ext cx="553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03BC16-0729-41FF-A354-A2C8C122D625}"/>
              </a:ext>
            </a:extLst>
          </p:cNvPr>
          <p:cNvSpPr/>
          <p:nvPr/>
        </p:nvSpPr>
        <p:spPr>
          <a:xfrm>
            <a:off x="3643529" y="3057693"/>
            <a:ext cx="7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6E6E16-F4AE-421D-B78C-52A0F7EDCC0F}"/>
              </a:ext>
            </a:extLst>
          </p:cNvPr>
          <p:cNvSpPr txBox="1"/>
          <p:nvPr/>
        </p:nvSpPr>
        <p:spPr>
          <a:xfrm>
            <a:off x="3809802" y="3053667"/>
            <a:ext cx="553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EAFFDB-56B4-4B16-BD88-A91FE968A23E}"/>
              </a:ext>
            </a:extLst>
          </p:cNvPr>
          <p:cNvSpPr/>
          <p:nvPr/>
        </p:nvSpPr>
        <p:spPr>
          <a:xfrm>
            <a:off x="4363310" y="3057693"/>
            <a:ext cx="7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15A56C-1300-4961-8C9E-4E2D503199C1}"/>
              </a:ext>
            </a:extLst>
          </p:cNvPr>
          <p:cNvSpPr txBox="1"/>
          <p:nvPr/>
        </p:nvSpPr>
        <p:spPr>
          <a:xfrm>
            <a:off x="4529583" y="3053667"/>
            <a:ext cx="553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5494E39-615A-4721-AD2B-9B190A31E939}"/>
              </a:ext>
            </a:extLst>
          </p:cNvPr>
          <p:cNvSpPr/>
          <p:nvPr/>
        </p:nvSpPr>
        <p:spPr>
          <a:xfrm>
            <a:off x="5083310" y="3057693"/>
            <a:ext cx="7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3FDB1A-22F0-4227-855A-1E196591401F}"/>
              </a:ext>
            </a:extLst>
          </p:cNvPr>
          <p:cNvSpPr txBox="1"/>
          <p:nvPr/>
        </p:nvSpPr>
        <p:spPr>
          <a:xfrm>
            <a:off x="5249583" y="3053667"/>
            <a:ext cx="553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9EBB87-AB02-4F55-918A-BC15799C3995}"/>
              </a:ext>
            </a:extLst>
          </p:cNvPr>
          <p:cNvSpPr/>
          <p:nvPr/>
        </p:nvSpPr>
        <p:spPr>
          <a:xfrm>
            <a:off x="5803310" y="3057693"/>
            <a:ext cx="7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460A45-BF4E-4473-9519-698C2F0A3A89}"/>
              </a:ext>
            </a:extLst>
          </p:cNvPr>
          <p:cNvSpPr txBox="1"/>
          <p:nvPr/>
        </p:nvSpPr>
        <p:spPr>
          <a:xfrm>
            <a:off x="5969583" y="3053667"/>
            <a:ext cx="553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39A27D-AEC6-4069-874F-54D91AB83BF0}"/>
              </a:ext>
            </a:extLst>
          </p:cNvPr>
          <p:cNvSpPr/>
          <p:nvPr/>
        </p:nvSpPr>
        <p:spPr>
          <a:xfrm>
            <a:off x="6523310" y="3057693"/>
            <a:ext cx="7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B7666C-CFD4-422A-874F-E64C8603FFC5}"/>
              </a:ext>
            </a:extLst>
          </p:cNvPr>
          <p:cNvSpPr txBox="1"/>
          <p:nvPr/>
        </p:nvSpPr>
        <p:spPr>
          <a:xfrm>
            <a:off x="6689583" y="3053667"/>
            <a:ext cx="553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97AE71-82E4-49DF-B1B2-6DBF4A679679}"/>
              </a:ext>
            </a:extLst>
          </p:cNvPr>
          <p:cNvSpPr/>
          <p:nvPr/>
        </p:nvSpPr>
        <p:spPr>
          <a:xfrm>
            <a:off x="7243747" y="3059335"/>
            <a:ext cx="7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F58AE0-B958-40F1-BE37-47210AABE1BA}"/>
              </a:ext>
            </a:extLst>
          </p:cNvPr>
          <p:cNvSpPr txBox="1"/>
          <p:nvPr/>
        </p:nvSpPr>
        <p:spPr>
          <a:xfrm>
            <a:off x="7410020" y="3055309"/>
            <a:ext cx="553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3371DE-61A8-4BE5-BDD5-0A5CAA94986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470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8 </a:t>
            </a:r>
            <a:r>
              <a:rPr lang="en-US" sz="3200" b="1" dirty="0" err="1"/>
              <a:t>metres</a:t>
            </a:r>
            <a:r>
              <a:rPr lang="en-US" sz="3200" b="1" dirty="0"/>
              <a:t> of rope is cut into 4 equal lengths to make skipping ropes.</a:t>
            </a:r>
          </a:p>
          <a:p>
            <a:r>
              <a:rPr lang="en-US" sz="3200" b="1" dirty="0"/>
              <a:t>How long is each skipping rope?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EB05A2-71FE-4F4D-AFDB-C067904961F6}"/>
              </a:ext>
            </a:extLst>
          </p:cNvPr>
          <p:cNvSpPr/>
          <p:nvPr/>
        </p:nvSpPr>
        <p:spPr>
          <a:xfrm>
            <a:off x="1343892" y="1743429"/>
            <a:ext cx="576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5B43DC-3D65-4F08-AC7D-7297C5AA6329}"/>
              </a:ext>
            </a:extLst>
          </p:cNvPr>
          <p:cNvSpPr/>
          <p:nvPr/>
        </p:nvSpPr>
        <p:spPr>
          <a:xfrm>
            <a:off x="1343890" y="2283429"/>
            <a:ext cx="14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B34638-F9BF-4DC3-B223-908C415B4CD9}"/>
              </a:ext>
            </a:extLst>
          </p:cNvPr>
          <p:cNvSpPr txBox="1"/>
          <p:nvPr/>
        </p:nvSpPr>
        <p:spPr>
          <a:xfrm>
            <a:off x="4085849" y="1734999"/>
            <a:ext cx="83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FBD22A-190B-4510-A0B4-AB5CA9F94FD7}"/>
              </a:ext>
            </a:extLst>
          </p:cNvPr>
          <p:cNvSpPr/>
          <p:nvPr/>
        </p:nvSpPr>
        <p:spPr>
          <a:xfrm>
            <a:off x="2783891" y="2283429"/>
            <a:ext cx="14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273E30-2069-45FB-A285-5423DC641B58}"/>
              </a:ext>
            </a:extLst>
          </p:cNvPr>
          <p:cNvSpPr/>
          <p:nvPr/>
        </p:nvSpPr>
        <p:spPr>
          <a:xfrm>
            <a:off x="4223892" y="2283429"/>
            <a:ext cx="14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F1B0DF-ED9B-4F30-A4AE-FBC61A68C6AB}"/>
              </a:ext>
            </a:extLst>
          </p:cNvPr>
          <p:cNvSpPr/>
          <p:nvPr/>
        </p:nvSpPr>
        <p:spPr>
          <a:xfrm>
            <a:off x="5663893" y="2283429"/>
            <a:ext cx="14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7A91A0-4071-4C86-BC4B-5B11D9A3D384}"/>
              </a:ext>
            </a:extLst>
          </p:cNvPr>
          <p:cNvSpPr txBox="1"/>
          <p:nvPr/>
        </p:nvSpPr>
        <p:spPr>
          <a:xfrm>
            <a:off x="3036617" y="3315990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÷ 4 =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3A101E-817F-4A7B-AFA7-F9E7F019D1FE}"/>
              </a:ext>
            </a:extLst>
          </p:cNvPr>
          <p:cNvSpPr txBox="1"/>
          <p:nvPr/>
        </p:nvSpPr>
        <p:spPr>
          <a:xfrm>
            <a:off x="4267217" y="3299948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21BA8C-E297-4DC9-8196-4C08921810F2}"/>
              </a:ext>
            </a:extLst>
          </p:cNvPr>
          <p:cNvSpPr txBox="1"/>
          <p:nvPr/>
        </p:nvSpPr>
        <p:spPr>
          <a:xfrm>
            <a:off x="1884235" y="2266364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2D51BD-F241-4FDF-890A-E4E1508BBAF6}"/>
              </a:ext>
            </a:extLst>
          </p:cNvPr>
          <p:cNvSpPr txBox="1"/>
          <p:nvPr/>
        </p:nvSpPr>
        <p:spPr>
          <a:xfrm>
            <a:off x="3324233" y="2265885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009E57-B7E3-4C52-9982-A46615C3798A}"/>
              </a:ext>
            </a:extLst>
          </p:cNvPr>
          <p:cNvSpPr txBox="1"/>
          <p:nvPr/>
        </p:nvSpPr>
        <p:spPr>
          <a:xfrm>
            <a:off x="4764231" y="2265885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A15052-C453-4DD2-8FC9-9F1487294B01}"/>
              </a:ext>
            </a:extLst>
          </p:cNvPr>
          <p:cNvSpPr txBox="1"/>
          <p:nvPr/>
        </p:nvSpPr>
        <p:spPr>
          <a:xfrm>
            <a:off x="6225256" y="2265885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C524DF-9905-4A9E-89DE-E970C11A7F4B}"/>
              </a:ext>
            </a:extLst>
          </p:cNvPr>
          <p:cNvSpPr txBox="1"/>
          <p:nvPr/>
        </p:nvSpPr>
        <p:spPr>
          <a:xfrm>
            <a:off x="5637656" y="525168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metres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2E8D1E-5C8B-4303-B3C8-9C58EFD8855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20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5 ice-creams in a box.</a:t>
            </a:r>
          </a:p>
          <a:p>
            <a:r>
              <a:rPr lang="en-US" sz="3200" b="1" dirty="0"/>
              <a:t>Alex buys 7 boxes of ice-creams.</a:t>
            </a:r>
          </a:p>
          <a:p>
            <a:r>
              <a:rPr lang="en-US" sz="3200" b="1" dirty="0"/>
              <a:t>How many ice-creams does she buy altogether?</a:t>
            </a:r>
          </a:p>
        </p:txBody>
      </p:sp>
      <p:pic>
        <p:nvPicPr>
          <p:cNvPr id="128002" name="Picture 2">
            <a:extLst>
              <a:ext uri="{FF2B5EF4-FFF2-40B4-BE49-F238E27FC236}">
                <a16:creationId xmlns:a16="http://schemas.microsoft.com/office/drawing/2014/main" id="{02510ACF-C55E-4EE2-BA2F-C51759931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605" y="300977"/>
            <a:ext cx="35560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9D8A59-C7AE-4DE5-989B-DF9D2BE02EC8}"/>
              </a:ext>
            </a:extLst>
          </p:cNvPr>
          <p:cNvSpPr txBox="1"/>
          <p:nvPr/>
        </p:nvSpPr>
        <p:spPr>
          <a:xfrm>
            <a:off x="554183" y="1619660"/>
            <a:ext cx="28410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x 5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64BFEA-91AF-436D-BB6D-C97E2D63DBF9}"/>
              </a:ext>
            </a:extLst>
          </p:cNvPr>
          <p:cNvSpPr txBox="1"/>
          <p:nvPr/>
        </p:nvSpPr>
        <p:spPr>
          <a:xfrm>
            <a:off x="2414876" y="1619660"/>
            <a:ext cx="9803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47A3D7-FE13-4CE4-A296-615E0AFA67DE}"/>
              </a:ext>
            </a:extLst>
          </p:cNvPr>
          <p:cNvSpPr txBox="1"/>
          <p:nvPr/>
        </p:nvSpPr>
        <p:spPr>
          <a:xfrm>
            <a:off x="5846970" y="1576731"/>
            <a:ext cx="2509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 ice-creams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DEAE26-1AD5-4A7F-9AA2-D992C258393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67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outside of this circle has 11 squares fitted around part of it.</a:t>
            </a:r>
          </a:p>
        </p:txBody>
      </p:sp>
      <p:pic>
        <p:nvPicPr>
          <p:cNvPr id="123906" name="Picture 2">
            <a:extLst>
              <a:ext uri="{FF2B5EF4-FFF2-40B4-BE49-F238E27FC236}">
                <a16:creationId xmlns:a16="http://schemas.microsoft.com/office/drawing/2014/main" id="{27409DC0-255C-4484-8B87-457568AF4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57" y="995384"/>
            <a:ext cx="3074340" cy="3074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295F6A-B791-44AC-BCCA-6F78416AF7E1}"/>
              </a:ext>
            </a:extLst>
          </p:cNvPr>
          <p:cNvSpPr/>
          <p:nvPr/>
        </p:nvSpPr>
        <p:spPr>
          <a:xfrm>
            <a:off x="4542727" y="634775"/>
            <a:ext cx="725685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About how many squares could be fitted around the whole circle?</a:t>
            </a:r>
          </a:p>
          <a:p>
            <a:r>
              <a:rPr lang="en-US" sz="3200" b="1" dirty="0"/>
              <a:t>Tick the answer.</a:t>
            </a:r>
          </a:p>
          <a:p>
            <a:endParaRPr lang="en-US" sz="3200" b="1" dirty="0"/>
          </a:p>
          <a:p>
            <a:r>
              <a:rPr lang="en-US" sz="3200" dirty="0"/>
              <a:t>80           40           25           100           65</a:t>
            </a:r>
          </a:p>
        </p:txBody>
      </p:sp>
      <p:sp>
        <p:nvSpPr>
          <p:cNvPr id="3" name="Partial Circle 2">
            <a:extLst>
              <a:ext uri="{FF2B5EF4-FFF2-40B4-BE49-F238E27FC236}">
                <a16:creationId xmlns:a16="http://schemas.microsoft.com/office/drawing/2014/main" id="{EE773409-A857-4C9B-8986-6004EB02C807}"/>
              </a:ext>
            </a:extLst>
          </p:cNvPr>
          <p:cNvSpPr/>
          <p:nvPr/>
        </p:nvSpPr>
        <p:spPr>
          <a:xfrm>
            <a:off x="853729" y="1027075"/>
            <a:ext cx="2799537" cy="2782204"/>
          </a:xfrm>
          <a:prstGeom prst="pie">
            <a:avLst>
              <a:gd name="adj1" fmla="val 5266143"/>
              <a:gd name="adj2" fmla="val 108652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6C8592-47BD-4A89-8DD8-A7C1A84CED05}"/>
              </a:ext>
            </a:extLst>
          </p:cNvPr>
          <p:cNvSpPr txBox="1"/>
          <p:nvPr/>
        </p:nvSpPr>
        <p:spPr>
          <a:xfrm>
            <a:off x="1403602" y="4121903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x 4 =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B95841-0916-40F2-ADA6-013B4BF2F102}"/>
              </a:ext>
            </a:extLst>
          </p:cNvPr>
          <p:cNvSpPr txBox="1"/>
          <p:nvPr/>
        </p:nvSpPr>
        <p:spPr>
          <a:xfrm>
            <a:off x="2787223" y="4121903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98739E-389E-4F06-B24F-70C04A7D4F96}"/>
              </a:ext>
            </a:extLst>
          </p:cNvPr>
          <p:cNvSpPr/>
          <p:nvPr/>
        </p:nvSpPr>
        <p:spPr>
          <a:xfrm>
            <a:off x="6344150" y="2481434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EFD523-A1AE-4309-8615-675927722AC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75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9" grpId="0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621588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Rob has some number cards.</a:t>
            </a:r>
          </a:p>
          <a:p>
            <a:r>
              <a:rPr lang="en-US" sz="3200" b="1" dirty="0"/>
              <a:t>He holds up a card.</a:t>
            </a:r>
          </a:p>
          <a:p>
            <a:r>
              <a:rPr lang="en-US" sz="3200" b="1" dirty="0"/>
              <a:t>He says, ‘If I multiply the number on this card by 5, the answer is 35’</a:t>
            </a:r>
          </a:p>
          <a:p>
            <a:r>
              <a:rPr lang="en-US" sz="3200" b="1" dirty="0"/>
              <a:t>What is the number on the card?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FD8991-B069-4852-8519-B973843AE32F}"/>
              </a:ext>
            </a:extLst>
          </p:cNvPr>
          <p:cNvSpPr/>
          <p:nvPr/>
        </p:nvSpPr>
        <p:spPr>
          <a:xfrm>
            <a:off x="56122" y="3503871"/>
            <a:ext cx="117924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 holds up a different card.</a:t>
            </a:r>
          </a:p>
          <a:p>
            <a:r>
              <a:rPr lang="en-US" sz="3200" b="1" dirty="0"/>
              <a:t>He says, ‘If I divide the number on this card by 6, the answer is 4’</a:t>
            </a:r>
          </a:p>
          <a:p>
            <a:r>
              <a:rPr lang="en-US" sz="3200" b="1" dirty="0"/>
              <a:t>What is the number on the card?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1A5BA190-4431-4491-A8E2-22DDEB9AB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4308" y="242311"/>
            <a:ext cx="2347912" cy="294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4DFD51-088B-4AA5-A8DE-6EF598BD28DB}"/>
              </a:ext>
            </a:extLst>
          </p:cNvPr>
          <p:cNvSpPr txBox="1"/>
          <p:nvPr/>
        </p:nvSpPr>
        <p:spPr>
          <a:xfrm>
            <a:off x="6096000" y="1269082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__ x 5 = 35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E21184-3E66-456B-BC2B-6F25008525CC}"/>
              </a:ext>
            </a:extLst>
          </p:cNvPr>
          <p:cNvSpPr txBox="1"/>
          <p:nvPr/>
        </p:nvSpPr>
        <p:spPr>
          <a:xfrm>
            <a:off x="3723941" y="2651187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 ÷ 5 =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C58FAA-37E6-49C2-942D-C30850684B32}"/>
              </a:ext>
            </a:extLst>
          </p:cNvPr>
          <p:cNvSpPr txBox="1"/>
          <p:nvPr/>
        </p:nvSpPr>
        <p:spPr>
          <a:xfrm>
            <a:off x="5148506" y="2635145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1A4EB2-E36B-42C1-805C-E758788A14AF}"/>
              </a:ext>
            </a:extLst>
          </p:cNvPr>
          <p:cNvSpPr txBox="1"/>
          <p:nvPr/>
        </p:nvSpPr>
        <p:spPr>
          <a:xfrm>
            <a:off x="5733307" y="1999737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E5C836-A182-45A3-9559-73D300F4380B}"/>
              </a:ext>
            </a:extLst>
          </p:cNvPr>
          <p:cNvSpPr txBox="1"/>
          <p:nvPr/>
        </p:nvSpPr>
        <p:spPr>
          <a:xfrm>
            <a:off x="6203750" y="1290162"/>
            <a:ext cx="626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2DDA2-9D5C-4E6E-803D-0C18CC59999E}"/>
              </a:ext>
            </a:extLst>
          </p:cNvPr>
          <p:cNvSpPr txBox="1"/>
          <p:nvPr/>
        </p:nvSpPr>
        <p:spPr>
          <a:xfrm>
            <a:off x="8639625" y="4488756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___ ÷ 6 = 4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D659E8-6AF7-4E10-BF9F-9426B4431331}"/>
              </a:ext>
            </a:extLst>
          </p:cNvPr>
          <p:cNvSpPr txBox="1"/>
          <p:nvPr/>
        </p:nvSpPr>
        <p:spPr>
          <a:xfrm>
            <a:off x="8639625" y="5094716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x 6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4F5E62-E930-4737-90E9-84B1462C1658}"/>
              </a:ext>
            </a:extLst>
          </p:cNvPr>
          <p:cNvSpPr txBox="1"/>
          <p:nvPr/>
        </p:nvSpPr>
        <p:spPr>
          <a:xfrm>
            <a:off x="9853598" y="5094716"/>
            <a:ext cx="909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CDEF6D-6543-497C-B91A-BD77547357E0}"/>
              </a:ext>
            </a:extLst>
          </p:cNvPr>
          <p:cNvSpPr txBox="1"/>
          <p:nvPr/>
        </p:nvSpPr>
        <p:spPr>
          <a:xfrm>
            <a:off x="5698566" y="4488755"/>
            <a:ext cx="909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CA3284-E9F9-4835-9D58-3D3CD443DBA2}"/>
              </a:ext>
            </a:extLst>
          </p:cNvPr>
          <p:cNvSpPr txBox="1"/>
          <p:nvPr/>
        </p:nvSpPr>
        <p:spPr>
          <a:xfrm>
            <a:off x="8748917" y="4485493"/>
            <a:ext cx="909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420CE0-54B1-438F-B737-7DE40DD1A7F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15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Karen is thinking of a number.</a:t>
            </a:r>
          </a:p>
          <a:p>
            <a:r>
              <a:rPr lang="en-US" sz="3200" b="1" dirty="0"/>
              <a:t>She says, ‘If I double my number, my answer is 16’</a:t>
            </a:r>
          </a:p>
          <a:p>
            <a:r>
              <a:rPr lang="en-US" sz="3200" b="1" dirty="0"/>
              <a:t>What number is Karen thinking of?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443691-DCD4-40A6-95F4-AD4C59215B2D}"/>
              </a:ext>
            </a:extLst>
          </p:cNvPr>
          <p:cNvSpPr txBox="1"/>
          <p:nvPr/>
        </p:nvSpPr>
        <p:spPr>
          <a:xfrm>
            <a:off x="8634263" y="520936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__ x 2 = 16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EB638B-4129-40BA-8FC6-6AC83EC779D9}"/>
              </a:ext>
            </a:extLst>
          </p:cNvPr>
          <p:cNvSpPr txBox="1"/>
          <p:nvPr/>
        </p:nvSpPr>
        <p:spPr>
          <a:xfrm>
            <a:off x="6262204" y="1903041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 ÷ 2 =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3C0EB2-00FB-47CF-861B-FC51F3AE0809}"/>
              </a:ext>
            </a:extLst>
          </p:cNvPr>
          <p:cNvSpPr txBox="1"/>
          <p:nvPr/>
        </p:nvSpPr>
        <p:spPr>
          <a:xfrm>
            <a:off x="7686769" y="1886999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876550-43F9-4727-BCBA-D1634835E595}"/>
              </a:ext>
            </a:extLst>
          </p:cNvPr>
          <p:cNvSpPr txBox="1"/>
          <p:nvPr/>
        </p:nvSpPr>
        <p:spPr>
          <a:xfrm>
            <a:off x="6057318" y="1025120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D55816-6E25-4DAD-B182-9783F6963161}"/>
              </a:ext>
            </a:extLst>
          </p:cNvPr>
          <p:cNvSpPr txBox="1"/>
          <p:nvPr/>
        </p:nvSpPr>
        <p:spPr>
          <a:xfrm>
            <a:off x="8742013" y="542016"/>
            <a:ext cx="626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2C489D-52D7-452E-80DD-2D3D3267BFD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6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sells postcards in packs of 6 and packs of 8.</a:t>
            </a:r>
          </a:p>
          <a:p>
            <a:r>
              <a:rPr lang="en-US" sz="3200" b="1" dirty="0"/>
              <a:t>Alan bought 4 packs of 8 cards.</a:t>
            </a:r>
          </a:p>
          <a:p>
            <a:r>
              <a:rPr lang="en-US" sz="3200" b="1" dirty="0"/>
              <a:t>How many cards did he get?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5D548E-AE88-4F81-85DF-E13BDC92B6F1}"/>
              </a:ext>
            </a:extLst>
          </p:cNvPr>
          <p:cNvSpPr/>
          <p:nvPr/>
        </p:nvSpPr>
        <p:spPr>
          <a:xfrm>
            <a:off x="56121" y="2315325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Shereen bought some packs of 6 cards.</a:t>
            </a:r>
          </a:p>
          <a:p>
            <a:r>
              <a:rPr lang="en-US" sz="3200" b="1" dirty="0"/>
              <a:t>Altogether she has 30 cards.</a:t>
            </a:r>
          </a:p>
          <a:p>
            <a:r>
              <a:rPr lang="en-US" sz="3200" b="1" dirty="0"/>
              <a:t>How many packs of 6 did she buy?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AFFDF52-F6C3-45F4-8C08-0787F163F767}"/>
              </a:ext>
            </a:extLst>
          </p:cNvPr>
          <p:cNvGrpSpPr/>
          <p:nvPr/>
        </p:nvGrpSpPr>
        <p:grpSpPr>
          <a:xfrm>
            <a:off x="5614955" y="695629"/>
            <a:ext cx="464025" cy="584775"/>
            <a:chOff x="914400" y="1799384"/>
            <a:chExt cx="464025" cy="58477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CE5FC89-181E-4E15-A9F0-D7C423C4712B}"/>
                </a:ext>
              </a:extLst>
            </p:cNvPr>
            <p:cNvSpPr/>
            <p:nvPr/>
          </p:nvSpPr>
          <p:spPr>
            <a:xfrm>
              <a:off x="914400" y="1801504"/>
              <a:ext cx="436728" cy="57320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A4A4328-8D92-4C06-9FFF-CB3B28B2C5D5}"/>
                </a:ext>
              </a:extLst>
            </p:cNvPr>
            <p:cNvSpPr/>
            <p:nvPr/>
          </p:nvSpPr>
          <p:spPr>
            <a:xfrm>
              <a:off x="941696" y="1799384"/>
              <a:ext cx="4367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8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023C66D-E36F-435F-9A93-DB00F6A78249}"/>
              </a:ext>
            </a:extLst>
          </p:cNvPr>
          <p:cNvGrpSpPr/>
          <p:nvPr/>
        </p:nvGrpSpPr>
        <p:grpSpPr>
          <a:xfrm>
            <a:off x="6272964" y="695629"/>
            <a:ext cx="464025" cy="584775"/>
            <a:chOff x="914400" y="1799384"/>
            <a:chExt cx="464025" cy="584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198E96-EE66-4E4D-BB2B-7094E9D57AD3}"/>
                </a:ext>
              </a:extLst>
            </p:cNvPr>
            <p:cNvSpPr/>
            <p:nvPr/>
          </p:nvSpPr>
          <p:spPr>
            <a:xfrm>
              <a:off x="914400" y="1801504"/>
              <a:ext cx="436728" cy="57320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3E4CA17-F84A-433A-8772-342F8C016712}"/>
                </a:ext>
              </a:extLst>
            </p:cNvPr>
            <p:cNvSpPr/>
            <p:nvPr/>
          </p:nvSpPr>
          <p:spPr>
            <a:xfrm>
              <a:off x="941696" y="1799384"/>
              <a:ext cx="4367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8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803CE32-8396-4619-ABC0-A4233314E554}"/>
              </a:ext>
            </a:extLst>
          </p:cNvPr>
          <p:cNvGrpSpPr/>
          <p:nvPr/>
        </p:nvGrpSpPr>
        <p:grpSpPr>
          <a:xfrm>
            <a:off x="6930972" y="695629"/>
            <a:ext cx="464025" cy="584775"/>
            <a:chOff x="914400" y="1799384"/>
            <a:chExt cx="464025" cy="58477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3114BA9-DD26-4DF4-8F7C-C6BA63F7B2E8}"/>
                </a:ext>
              </a:extLst>
            </p:cNvPr>
            <p:cNvSpPr/>
            <p:nvPr/>
          </p:nvSpPr>
          <p:spPr>
            <a:xfrm>
              <a:off x="914400" y="1801504"/>
              <a:ext cx="436728" cy="57320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021FC09-3572-4EB2-9083-004F46BF7F90}"/>
                </a:ext>
              </a:extLst>
            </p:cNvPr>
            <p:cNvSpPr/>
            <p:nvPr/>
          </p:nvSpPr>
          <p:spPr>
            <a:xfrm>
              <a:off x="941696" y="1799384"/>
              <a:ext cx="4367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8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1EA756D-81AA-4D98-994C-C31C92B792DB}"/>
              </a:ext>
            </a:extLst>
          </p:cNvPr>
          <p:cNvGrpSpPr/>
          <p:nvPr/>
        </p:nvGrpSpPr>
        <p:grpSpPr>
          <a:xfrm>
            <a:off x="7588981" y="695629"/>
            <a:ext cx="464025" cy="584775"/>
            <a:chOff x="914400" y="1799384"/>
            <a:chExt cx="464025" cy="58477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0175874-E463-4EF7-A2EC-72FFB6E55D4F}"/>
                </a:ext>
              </a:extLst>
            </p:cNvPr>
            <p:cNvSpPr/>
            <p:nvPr/>
          </p:nvSpPr>
          <p:spPr>
            <a:xfrm>
              <a:off x="914400" y="1801504"/>
              <a:ext cx="436728" cy="57320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E4851AF-113A-49AB-8886-82C0E2CCCFCB}"/>
                </a:ext>
              </a:extLst>
            </p:cNvPr>
            <p:cNvSpPr/>
            <p:nvPr/>
          </p:nvSpPr>
          <p:spPr>
            <a:xfrm>
              <a:off x="941696" y="1799384"/>
              <a:ext cx="4367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8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54B04273-56C1-4ED0-836C-9B305FCF0D25}"/>
              </a:ext>
            </a:extLst>
          </p:cNvPr>
          <p:cNvSpPr/>
          <p:nvPr/>
        </p:nvSpPr>
        <p:spPr>
          <a:xfrm>
            <a:off x="1196619" y="1620879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x 8 = 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F7DB05-B0AD-435E-B241-FBE7190D85DB}"/>
              </a:ext>
            </a:extLst>
          </p:cNvPr>
          <p:cNvSpPr/>
          <p:nvPr/>
        </p:nvSpPr>
        <p:spPr>
          <a:xfrm>
            <a:off x="2415818" y="161966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32 cards</a:t>
            </a:r>
            <a:endParaRPr lang="en-GB" sz="2800" dirty="0">
              <a:solidFill>
                <a:srgbClr val="FF0000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656E37-2C12-466C-8703-776F381C7A89}"/>
              </a:ext>
            </a:extLst>
          </p:cNvPr>
          <p:cNvGrpSpPr/>
          <p:nvPr/>
        </p:nvGrpSpPr>
        <p:grpSpPr>
          <a:xfrm>
            <a:off x="6833974" y="2613992"/>
            <a:ext cx="464025" cy="584775"/>
            <a:chOff x="914400" y="1701923"/>
            <a:chExt cx="464025" cy="81918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DF4B8DB-6A47-4F67-83C6-CB77649AC6F7}"/>
                </a:ext>
              </a:extLst>
            </p:cNvPr>
            <p:cNvSpPr/>
            <p:nvPr/>
          </p:nvSpPr>
          <p:spPr>
            <a:xfrm>
              <a:off x="914400" y="1801504"/>
              <a:ext cx="436728" cy="57320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CE4F52-2D93-4AB5-851E-334AEA2DB691}"/>
                </a:ext>
              </a:extLst>
            </p:cNvPr>
            <p:cNvSpPr/>
            <p:nvPr/>
          </p:nvSpPr>
          <p:spPr>
            <a:xfrm>
              <a:off x="941696" y="1701923"/>
              <a:ext cx="436729" cy="8191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6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AB74397-12F2-40DE-BF76-18EE258F0DA5}"/>
              </a:ext>
            </a:extLst>
          </p:cNvPr>
          <p:cNvGrpSpPr/>
          <p:nvPr/>
        </p:nvGrpSpPr>
        <p:grpSpPr>
          <a:xfrm>
            <a:off x="7491983" y="2613992"/>
            <a:ext cx="464025" cy="584775"/>
            <a:chOff x="914400" y="1701923"/>
            <a:chExt cx="464025" cy="81918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ABCB071-B028-4A08-8AD6-B3BB86492D83}"/>
                </a:ext>
              </a:extLst>
            </p:cNvPr>
            <p:cNvSpPr/>
            <p:nvPr/>
          </p:nvSpPr>
          <p:spPr>
            <a:xfrm>
              <a:off x="914400" y="1801504"/>
              <a:ext cx="436728" cy="57320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A1A3439-CF5A-4032-A97D-DC80E2271C05}"/>
                </a:ext>
              </a:extLst>
            </p:cNvPr>
            <p:cNvSpPr/>
            <p:nvPr/>
          </p:nvSpPr>
          <p:spPr>
            <a:xfrm>
              <a:off x="941696" y="1701923"/>
              <a:ext cx="436729" cy="8191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6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A9B464-9794-4DA4-A523-98D38207E1A6}"/>
              </a:ext>
            </a:extLst>
          </p:cNvPr>
          <p:cNvGrpSpPr/>
          <p:nvPr/>
        </p:nvGrpSpPr>
        <p:grpSpPr>
          <a:xfrm>
            <a:off x="8149991" y="2613992"/>
            <a:ext cx="464025" cy="584775"/>
            <a:chOff x="914400" y="1701923"/>
            <a:chExt cx="464025" cy="81918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3F6658F-FED8-4083-AE60-191562AF533F}"/>
                </a:ext>
              </a:extLst>
            </p:cNvPr>
            <p:cNvSpPr/>
            <p:nvPr/>
          </p:nvSpPr>
          <p:spPr>
            <a:xfrm>
              <a:off x="914400" y="1801504"/>
              <a:ext cx="436728" cy="57320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8E14837-F246-4B24-954C-2A2FB921D6AC}"/>
                </a:ext>
              </a:extLst>
            </p:cNvPr>
            <p:cNvSpPr/>
            <p:nvPr/>
          </p:nvSpPr>
          <p:spPr>
            <a:xfrm>
              <a:off x="941696" y="1701923"/>
              <a:ext cx="436729" cy="8191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6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45E7597-44F6-4992-B7BC-02B3AAA4C291}"/>
              </a:ext>
            </a:extLst>
          </p:cNvPr>
          <p:cNvGrpSpPr/>
          <p:nvPr/>
        </p:nvGrpSpPr>
        <p:grpSpPr>
          <a:xfrm>
            <a:off x="8808000" y="2613992"/>
            <a:ext cx="464025" cy="584775"/>
            <a:chOff x="914400" y="1701923"/>
            <a:chExt cx="464025" cy="81918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B2C297C-58D3-4333-8400-91458FC6EAA8}"/>
                </a:ext>
              </a:extLst>
            </p:cNvPr>
            <p:cNvSpPr/>
            <p:nvPr/>
          </p:nvSpPr>
          <p:spPr>
            <a:xfrm>
              <a:off x="914400" y="1801504"/>
              <a:ext cx="436728" cy="57320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DBB0239-743B-42C3-9F72-D01C2D5D9961}"/>
                </a:ext>
              </a:extLst>
            </p:cNvPr>
            <p:cNvSpPr/>
            <p:nvPr/>
          </p:nvSpPr>
          <p:spPr>
            <a:xfrm>
              <a:off x="941696" y="1701923"/>
              <a:ext cx="436729" cy="8191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6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01455D3-C6EC-43DA-82E7-CCBBE1181480}"/>
              </a:ext>
            </a:extLst>
          </p:cNvPr>
          <p:cNvGrpSpPr/>
          <p:nvPr/>
        </p:nvGrpSpPr>
        <p:grpSpPr>
          <a:xfrm>
            <a:off x="9493305" y="2613992"/>
            <a:ext cx="464025" cy="584775"/>
            <a:chOff x="914400" y="1701923"/>
            <a:chExt cx="464025" cy="819180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B8448E0-EAAF-4390-8B81-ADAC4295669E}"/>
                </a:ext>
              </a:extLst>
            </p:cNvPr>
            <p:cNvSpPr/>
            <p:nvPr/>
          </p:nvSpPr>
          <p:spPr>
            <a:xfrm>
              <a:off x="914400" y="1801504"/>
              <a:ext cx="436728" cy="57320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F56546F-51D1-414E-8AB1-97B76141771B}"/>
                </a:ext>
              </a:extLst>
            </p:cNvPr>
            <p:cNvSpPr/>
            <p:nvPr/>
          </p:nvSpPr>
          <p:spPr>
            <a:xfrm>
              <a:off x="941696" y="1701923"/>
              <a:ext cx="436729" cy="8191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6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FC21BE8C-DE65-4D3A-9C57-D7B9ABDE13BA}"/>
              </a:ext>
            </a:extLst>
          </p:cNvPr>
          <p:cNvSpPr txBox="1"/>
          <p:nvPr/>
        </p:nvSpPr>
        <p:spPr>
          <a:xfrm>
            <a:off x="1196619" y="3921442"/>
            <a:ext cx="1594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÷ 6 =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FAF3101-179D-429C-A9AC-F373FF77BB72}"/>
              </a:ext>
            </a:extLst>
          </p:cNvPr>
          <p:cNvSpPr txBox="1"/>
          <p:nvPr/>
        </p:nvSpPr>
        <p:spPr>
          <a:xfrm>
            <a:off x="2626242" y="3921441"/>
            <a:ext cx="1594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packs</a:t>
            </a:r>
          </a:p>
        </p:txBody>
      </p:sp>
    </p:spTree>
    <p:extLst>
      <p:ext uri="{BB962C8B-B14F-4D97-AF65-F5344CB8AC3E}">
        <p14:creationId xmlns:p14="http://schemas.microsoft.com/office/powerpoint/2010/main" val="67746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34" grpId="0"/>
      <p:bldP spid="35" grpId="0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75 children take part in a quiz. </a:t>
            </a:r>
          </a:p>
          <a:p>
            <a:r>
              <a:rPr lang="en-US" sz="3200" b="1" dirty="0"/>
              <a:t>There are 5 children in each team. </a:t>
            </a:r>
          </a:p>
          <a:p>
            <a:r>
              <a:rPr lang="en-US" sz="3200" b="1" dirty="0"/>
              <a:t>How many teams are there altogether? 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1EEBA8-56CD-4B02-B09B-9A71B61884A5}"/>
              </a:ext>
            </a:extLst>
          </p:cNvPr>
          <p:cNvSpPr txBox="1"/>
          <p:nvPr/>
        </p:nvSpPr>
        <p:spPr>
          <a:xfrm>
            <a:off x="1677775" y="2249480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7EE3CD-CC36-4D9B-BEF6-3E4A04C99099}"/>
              </a:ext>
            </a:extLst>
          </p:cNvPr>
          <p:cNvSpPr txBox="1"/>
          <p:nvPr/>
        </p:nvSpPr>
        <p:spPr>
          <a:xfrm>
            <a:off x="1203158" y="226254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5B46327-E388-4C25-B1CC-3F7C142C3A8B}"/>
              </a:ext>
            </a:extLst>
          </p:cNvPr>
          <p:cNvCxnSpPr>
            <a:cxnSpLocks/>
          </p:cNvCxnSpPr>
          <p:nvPr/>
        </p:nvCxnSpPr>
        <p:spPr>
          <a:xfrm>
            <a:off x="1677775" y="2312100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3B1822F-0659-4031-A892-B603B943FE93}"/>
              </a:ext>
            </a:extLst>
          </p:cNvPr>
          <p:cNvCxnSpPr>
            <a:cxnSpLocks/>
          </p:cNvCxnSpPr>
          <p:nvPr/>
        </p:nvCxnSpPr>
        <p:spPr>
          <a:xfrm>
            <a:off x="1696727" y="231210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B9D6962-9ABC-4A8C-895E-6F9680927993}"/>
              </a:ext>
            </a:extLst>
          </p:cNvPr>
          <p:cNvSpPr txBox="1"/>
          <p:nvPr/>
        </p:nvSpPr>
        <p:spPr>
          <a:xfrm>
            <a:off x="1678146" y="181179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682545-015F-4034-B959-41778F424BD8}"/>
              </a:ext>
            </a:extLst>
          </p:cNvPr>
          <p:cNvSpPr txBox="1"/>
          <p:nvPr/>
        </p:nvSpPr>
        <p:spPr>
          <a:xfrm>
            <a:off x="2101152" y="181179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6B7758-C663-44E7-B2E3-F675A5291B0C}"/>
              </a:ext>
            </a:extLst>
          </p:cNvPr>
          <p:cNvSpPr txBox="1"/>
          <p:nvPr/>
        </p:nvSpPr>
        <p:spPr>
          <a:xfrm>
            <a:off x="1970986" y="2271533"/>
            <a:ext cx="37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0C3413-1EA9-4A65-B1E8-C394F1130B50}"/>
              </a:ext>
            </a:extLst>
          </p:cNvPr>
          <p:cNvSpPr/>
          <p:nvPr/>
        </p:nvSpPr>
        <p:spPr>
          <a:xfrm>
            <a:off x="6803582" y="1034885"/>
            <a:ext cx="32951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 teams</a:t>
            </a:r>
            <a:endParaRPr lang="en-GB" sz="2800" dirty="0">
              <a:solidFill>
                <a:srgbClr val="FF0000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EC0F17F-67EC-489F-929A-216FC5390885}"/>
              </a:ext>
            </a:extLst>
          </p:cNvPr>
          <p:cNvGrpSpPr/>
          <p:nvPr/>
        </p:nvGrpSpPr>
        <p:grpSpPr>
          <a:xfrm>
            <a:off x="3747136" y="1999061"/>
            <a:ext cx="1861800" cy="1405123"/>
            <a:chOff x="2248666" y="1937292"/>
            <a:chExt cx="1861800" cy="140512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348C6E0-2D18-4D28-BEFB-FA0D069318B8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0276652-C4F1-4CEE-858C-48185B473803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CFC4CF-C130-4365-BAEA-7A0BC1EFFBE1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9A76010-B11E-450F-9D9F-DF4CC6C7C89B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D192A99-FA09-4917-9544-72294B10859C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449D6477-DBBA-4812-B316-0D2F7E2D68C2}"/>
              </a:ext>
            </a:extLst>
          </p:cNvPr>
          <p:cNvSpPr txBox="1"/>
          <p:nvPr/>
        </p:nvSpPr>
        <p:spPr>
          <a:xfrm>
            <a:off x="4642251" y="2890637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272C99-378D-4A7B-AA78-15401BB7DC5B}"/>
              </a:ext>
            </a:extLst>
          </p:cNvPr>
          <p:cNvSpPr txBox="1"/>
          <p:nvPr/>
        </p:nvSpPr>
        <p:spPr>
          <a:xfrm>
            <a:off x="4251051" y="176682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E10F78-B06F-4342-890D-E480148D3086}"/>
              </a:ext>
            </a:extLst>
          </p:cNvPr>
          <p:cNvSpPr txBox="1"/>
          <p:nvPr/>
        </p:nvSpPr>
        <p:spPr>
          <a:xfrm>
            <a:off x="4219735" y="2890638"/>
            <a:ext cx="5389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95046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  <p:bldP spid="11" grpId="0"/>
      <p:bldP spid="18" grpId="0"/>
      <p:bldP spid="19" grpId="0"/>
      <p:bldP spid="20" grpId="0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Apples are sold in packets of 4 at the supermarket.</a:t>
            </a:r>
          </a:p>
          <a:p>
            <a:r>
              <a:rPr lang="en-US" sz="3200" b="1" dirty="0"/>
              <a:t>How many apples are in 72 packs?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2C9EF5-C994-4767-B5A2-93603B81E1AB}"/>
              </a:ext>
            </a:extLst>
          </p:cNvPr>
          <p:cNvSpPr txBox="1"/>
          <p:nvPr/>
        </p:nvSpPr>
        <p:spPr>
          <a:xfrm>
            <a:off x="5975602" y="542443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288 apples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B10B7AE-C2D9-4A8A-8639-7B3DFDDC1AE9}"/>
              </a:ext>
            </a:extLst>
          </p:cNvPr>
          <p:cNvGrpSpPr/>
          <p:nvPr/>
        </p:nvGrpSpPr>
        <p:grpSpPr>
          <a:xfrm>
            <a:off x="3121412" y="1502113"/>
            <a:ext cx="1861800" cy="1405123"/>
            <a:chOff x="2248666" y="1937292"/>
            <a:chExt cx="1861800" cy="140512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392282D-5307-40C8-9F4D-2A1D7F2C0089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9925002-4821-451C-B64C-1E4996DCDF72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2BDAF94-B872-48A5-A312-E642B56C858D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2995C4C-90D7-40DD-A933-5DABD6E9ED63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71CDA77-6ACE-406E-9377-A3A4C34C02CB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8E64E31-B431-4F26-856B-542C1E8482F4}"/>
              </a:ext>
            </a:extLst>
          </p:cNvPr>
          <p:cNvSpPr txBox="1"/>
          <p:nvPr/>
        </p:nvSpPr>
        <p:spPr>
          <a:xfrm>
            <a:off x="4016527" y="239368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1821624-AC97-4B3A-9AF6-B86B8C2B56A6}"/>
              </a:ext>
            </a:extLst>
          </p:cNvPr>
          <p:cNvSpPr txBox="1"/>
          <p:nvPr/>
        </p:nvSpPr>
        <p:spPr>
          <a:xfrm>
            <a:off x="3119317" y="2393690"/>
            <a:ext cx="9695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2 8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C99CB6-4FA9-430A-9B0F-C528FFE5998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054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20" grpId="0"/>
    </p:bld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5 balloons in a packet.</a:t>
            </a:r>
          </a:p>
          <a:p>
            <a:r>
              <a:rPr lang="en-US" sz="3200" b="1" dirty="0"/>
              <a:t>There are 18 packets in a box.</a:t>
            </a:r>
          </a:p>
          <a:p>
            <a:r>
              <a:rPr lang="en-US" sz="3200" b="1" dirty="0"/>
              <a:t>How many balloons are there altogether in a box?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5B5597-FD67-4386-B656-5F04619EC541}"/>
              </a:ext>
            </a:extLst>
          </p:cNvPr>
          <p:cNvSpPr/>
          <p:nvPr/>
        </p:nvSpPr>
        <p:spPr>
          <a:xfrm>
            <a:off x="56122" y="3567545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5 balloons in a packet.</a:t>
            </a:r>
          </a:p>
          <a:p>
            <a:r>
              <a:rPr lang="en-US" sz="3200" b="1" dirty="0"/>
              <a:t>Kofi needs 65 balloons.</a:t>
            </a:r>
          </a:p>
          <a:p>
            <a:r>
              <a:rPr lang="en-US" sz="3200" b="1" dirty="0"/>
              <a:t>How many packets does he need?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570C681-F68D-4403-AA18-22EE5F23DF87}"/>
              </a:ext>
            </a:extLst>
          </p:cNvPr>
          <p:cNvGrpSpPr/>
          <p:nvPr/>
        </p:nvGrpSpPr>
        <p:grpSpPr>
          <a:xfrm>
            <a:off x="1825039" y="1776814"/>
            <a:ext cx="1854081" cy="1405123"/>
            <a:chOff x="2256385" y="1937292"/>
            <a:chExt cx="1854081" cy="140512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D37DDB0-0D23-4A45-8422-DC76AA4877C7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1 8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2B3F6EE-2190-44FE-B292-86CDB7F676EB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41FA1EA-8080-445A-9A7E-33CA97C13A81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EEB2623-031E-407F-9AED-D755BC6929C5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DE7C70D-F7D6-4468-892F-443CC45B6742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421F4BED-A987-40A3-BFC2-FF019EC2613C}"/>
              </a:ext>
            </a:extLst>
          </p:cNvPr>
          <p:cNvSpPr txBox="1"/>
          <p:nvPr/>
        </p:nvSpPr>
        <p:spPr>
          <a:xfrm>
            <a:off x="2337348" y="152269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1888C5-D7FA-4724-866C-48BCAA633D24}"/>
              </a:ext>
            </a:extLst>
          </p:cNvPr>
          <p:cNvSpPr txBox="1"/>
          <p:nvPr/>
        </p:nvSpPr>
        <p:spPr>
          <a:xfrm>
            <a:off x="2698397" y="2659513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C815CE-69BA-43E7-B5A2-BD12D6F5E54E}"/>
              </a:ext>
            </a:extLst>
          </p:cNvPr>
          <p:cNvSpPr txBox="1"/>
          <p:nvPr/>
        </p:nvSpPr>
        <p:spPr>
          <a:xfrm>
            <a:off x="2264569" y="2659513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3D4BFC-3DB1-4D54-8D1A-CD5C705F4C18}"/>
              </a:ext>
            </a:extLst>
          </p:cNvPr>
          <p:cNvSpPr txBox="1"/>
          <p:nvPr/>
        </p:nvSpPr>
        <p:spPr>
          <a:xfrm>
            <a:off x="6570617" y="4222659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FD1F89-6244-41CB-83EB-86E5E41CDBD9}"/>
              </a:ext>
            </a:extLst>
          </p:cNvPr>
          <p:cNvSpPr txBox="1"/>
          <p:nvPr/>
        </p:nvSpPr>
        <p:spPr>
          <a:xfrm>
            <a:off x="6096000" y="423572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FC0EE66-0BA1-4C71-9670-79633E58A412}"/>
              </a:ext>
            </a:extLst>
          </p:cNvPr>
          <p:cNvCxnSpPr>
            <a:cxnSpLocks/>
          </p:cNvCxnSpPr>
          <p:nvPr/>
        </p:nvCxnSpPr>
        <p:spPr>
          <a:xfrm>
            <a:off x="6570617" y="4285279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8389BB8-DB2E-4536-967F-791C5BDD9319}"/>
              </a:ext>
            </a:extLst>
          </p:cNvPr>
          <p:cNvCxnSpPr>
            <a:cxnSpLocks/>
          </p:cNvCxnSpPr>
          <p:nvPr/>
        </p:nvCxnSpPr>
        <p:spPr>
          <a:xfrm>
            <a:off x="6589569" y="428527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B32103F-0851-47C7-9697-8884585DFFCF}"/>
              </a:ext>
            </a:extLst>
          </p:cNvPr>
          <p:cNvSpPr txBox="1"/>
          <p:nvPr/>
        </p:nvSpPr>
        <p:spPr>
          <a:xfrm>
            <a:off x="6570988" y="378496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FAAD94-10B4-4129-A6F0-93F015CEC447}"/>
              </a:ext>
            </a:extLst>
          </p:cNvPr>
          <p:cNvSpPr txBox="1"/>
          <p:nvPr/>
        </p:nvSpPr>
        <p:spPr>
          <a:xfrm>
            <a:off x="6993994" y="378496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570C78-9FBF-4053-86DB-CDA217D83F6E}"/>
              </a:ext>
            </a:extLst>
          </p:cNvPr>
          <p:cNvSpPr txBox="1"/>
          <p:nvPr/>
        </p:nvSpPr>
        <p:spPr>
          <a:xfrm>
            <a:off x="6863828" y="4274692"/>
            <a:ext cx="37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04841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8" grpId="0"/>
      <p:bldP spid="19" grpId="0"/>
      <p:bldP spid="20" grpId="0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BA4ED-FC2B-4FBB-99F3-334B3A2DD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number problems using the four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97E03-44BF-4103-AF67-D3AE9C239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178825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95099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correct sign =, &gt; or &lt; in each circle.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6BC75A-6765-4EEF-A52A-B4E0CE93C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657" y="796656"/>
            <a:ext cx="4419088" cy="578047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7B09E8C-D253-480D-8D76-8868DC723F0C}"/>
              </a:ext>
            </a:extLst>
          </p:cNvPr>
          <p:cNvSpPr/>
          <p:nvPr/>
        </p:nvSpPr>
        <p:spPr>
          <a:xfrm>
            <a:off x="718457" y="634775"/>
            <a:ext cx="7679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716CD7-FE28-4677-B461-397B9E8294C0}"/>
              </a:ext>
            </a:extLst>
          </p:cNvPr>
          <p:cNvSpPr/>
          <p:nvPr/>
        </p:nvSpPr>
        <p:spPr>
          <a:xfrm>
            <a:off x="3630386" y="634774"/>
            <a:ext cx="7679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36BD8A-9930-4892-BB29-237B879ACB7E}"/>
              </a:ext>
            </a:extLst>
          </p:cNvPr>
          <p:cNvSpPr/>
          <p:nvPr/>
        </p:nvSpPr>
        <p:spPr>
          <a:xfrm>
            <a:off x="2209340" y="932214"/>
            <a:ext cx="7679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62E4EF-0116-466E-AE5B-AFF53723D109}"/>
              </a:ext>
            </a:extLst>
          </p:cNvPr>
          <p:cNvSpPr/>
          <p:nvPr/>
        </p:nvSpPr>
        <p:spPr>
          <a:xfrm>
            <a:off x="816431" y="2278665"/>
            <a:ext cx="7679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32653A-9E5E-4EF7-9D15-BE395F639952}"/>
              </a:ext>
            </a:extLst>
          </p:cNvPr>
          <p:cNvSpPr/>
          <p:nvPr/>
        </p:nvSpPr>
        <p:spPr>
          <a:xfrm>
            <a:off x="3728360" y="2278664"/>
            <a:ext cx="7679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0EF98-A7A9-4FC3-AB4D-474B7BBA7EEB}"/>
              </a:ext>
            </a:extLst>
          </p:cNvPr>
          <p:cNvSpPr/>
          <p:nvPr/>
        </p:nvSpPr>
        <p:spPr>
          <a:xfrm>
            <a:off x="2209340" y="2576104"/>
            <a:ext cx="7679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CAF96A-9974-4F0B-892F-5236F4285F7C}"/>
              </a:ext>
            </a:extLst>
          </p:cNvPr>
          <p:cNvSpPr/>
          <p:nvPr/>
        </p:nvSpPr>
        <p:spPr>
          <a:xfrm>
            <a:off x="718457" y="3886218"/>
            <a:ext cx="7679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52FADD-EA04-47ED-BE2D-8EA8744CE7A8}"/>
              </a:ext>
            </a:extLst>
          </p:cNvPr>
          <p:cNvSpPr/>
          <p:nvPr/>
        </p:nvSpPr>
        <p:spPr>
          <a:xfrm>
            <a:off x="3630386" y="3886217"/>
            <a:ext cx="7679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FE5CC5-8C95-4249-AA5A-19280EA55102}"/>
              </a:ext>
            </a:extLst>
          </p:cNvPr>
          <p:cNvSpPr/>
          <p:nvPr/>
        </p:nvSpPr>
        <p:spPr>
          <a:xfrm>
            <a:off x="2209340" y="4216315"/>
            <a:ext cx="7679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6B6037-B79A-4F46-89A7-035CD436269D}"/>
              </a:ext>
            </a:extLst>
          </p:cNvPr>
          <p:cNvSpPr/>
          <p:nvPr/>
        </p:nvSpPr>
        <p:spPr>
          <a:xfrm>
            <a:off x="816431" y="5530108"/>
            <a:ext cx="7679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4C156E-1AA7-475C-B3EB-87F96B3DB3C3}"/>
              </a:ext>
            </a:extLst>
          </p:cNvPr>
          <p:cNvSpPr/>
          <p:nvPr/>
        </p:nvSpPr>
        <p:spPr>
          <a:xfrm>
            <a:off x="3728360" y="5530107"/>
            <a:ext cx="7679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D7FA26-47DF-4BAA-8D0B-6F50EAD7AD3C}"/>
              </a:ext>
            </a:extLst>
          </p:cNvPr>
          <p:cNvSpPr/>
          <p:nvPr/>
        </p:nvSpPr>
        <p:spPr>
          <a:xfrm>
            <a:off x="2209340" y="5827547"/>
            <a:ext cx="7679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01395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Each side of the number balance has the same answer. </a:t>
            </a:r>
          </a:p>
          <a:p>
            <a:r>
              <a:rPr lang="en-US" sz="3200" b="1" dirty="0"/>
              <a:t>Write in the missing number.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F8F5E2-BE20-4A65-9EFA-2E0838E54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7968" y="1127218"/>
            <a:ext cx="6843018" cy="23028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BEA6E75-EF66-44D6-BCF2-5FF7C6D21F72}"/>
              </a:ext>
            </a:extLst>
          </p:cNvPr>
          <p:cNvSpPr/>
          <p:nvPr/>
        </p:nvSpPr>
        <p:spPr>
          <a:xfrm>
            <a:off x="7710016" y="2278661"/>
            <a:ext cx="2503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– 70 = 30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69EBCC-850D-4A1C-8E4E-2EB7071C8296}"/>
              </a:ext>
            </a:extLst>
          </p:cNvPr>
          <p:cNvSpPr txBox="1"/>
          <p:nvPr/>
        </p:nvSpPr>
        <p:spPr>
          <a:xfrm>
            <a:off x="2297449" y="2278661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x __ = 30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374B44-D571-409C-B2DB-54E2994A4FF1}"/>
              </a:ext>
            </a:extLst>
          </p:cNvPr>
          <p:cNvSpPr txBox="1"/>
          <p:nvPr/>
        </p:nvSpPr>
        <p:spPr>
          <a:xfrm>
            <a:off x="2297449" y="2836276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÷ 5 =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50309A-D18D-47A1-BDBC-9FA6F7BADB50}"/>
              </a:ext>
            </a:extLst>
          </p:cNvPr>
          <p:cNvSpPr txBox="1"/>
          <p:nvPr/>
        </p:nvSpPr>
        <p:spPr>
          <a:xfrm>
            <a:off x="3657600" y="2832834"/>
            <a:ext cx="407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587C39-EAAB-4EA7-BBEA-CEA2B84FE946}"/>
              </a:ext>
            </a:extLst>
          </p:cNvPr>
          <p:cNvSpPr txBox="1"/>
          <p:nvPr/>
        </p:nvSpPr>
        <p:spPr>
          <a:xfrm>
            <a:off x="2981354" y="2269611"/>
            <a:ext cx="407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654B59-9B37-46CB-AACC-0F97580A2E3D}"/>
              </a:ext>
            </a:extLst>
          </p:cNvPr>
          <p:cNvSpPr txBox="1"/>
          <p:nvPr/>
        </p:nvSpPr>
        <p:spPr>
          <a:xfrm>
            <a:off x="3613999" y="1296595"/>
            <a:ext cx="407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66660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signs are missing from these number sentences. </a:t>
            </a:r>
          </a:p>
          <a:p>
            <a:r>
              <a:rPr lang="en-US" sz="3200" b="1" dirty="0"/>
              <a:t>Write in the missing signs, + – × or ÷</a:t>
            </a:r>
          </a:p>
          <a:p>
            <a:r>
              <a:rPr lang="en-US" sz="3200" b="1" dirty="0"/>
              <a:t>The first has been done for you.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94858A-D257-4723-8526-1868123B3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656" y="1619660"/>
            <a:ext cx="6524625" cy="39338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787D81-745C-4E3A-B1A9-8BB34A4F64BA}"/>
              </a:ext>
            </a:extLst>
          </p:cNvPr>
          <p:cNvSpPr txBox="1"/>
          <p:nvPr/>
        </p:nvSpPr>
        <p:spPr>
          <a:xfrm>
            <a:off x="3670753" y="3214829"/>
            <a:ext cx="627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299C09-43A5-429A-9DE4-859CC21384CC}"/>
              </a:ext>
            </a:extLst>
          </p:cNvPr>
          <p:cNvSpPr txBox="1"/>
          <p:nvPr/>
        </p:nvSpPr>
        <p:spPr>
          <a:xfrm>
            <a:off x="7495126" y="3242965"/>
            <a:ext cx="627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FD8E72-EC87-406B-BB6B-76182C1C63EF}"/>
              </a:ext>
            </a:extLst>
          </p:cNvPr>
          <p:cNvSpPr txBox="1"/>
          <p:nvPr/>
        </p:nvSpPr>
        <p:spPr>
          <a:xfrm>
            <a:off x="3656685" y="4621466"/>
            <a:ext cx="5853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E678D0-60C7-43F3-8120-6A95E38C70B5}"/>
              </a:ext>
            </a:extLst>
          </p:cNvPr>
          <p:cNvSpPr txBox="1"/>
          <p:nvPr/>
        </p:nvSpPr>
        <p:spPr>
          <a:xfrm>
            <a:off x="7509499" y="4605226"/>
            <a:ext cx="627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106746-1C7C-46FD-AD6A-FEECC0AC566A}"/>
              </a:ext>
            </a:extLst>
          </p:cNvPr>
          <p:cNvSpPr txBox="1"/>
          <p:nvPr/>
        </p:nvSpPr>
        <p:spPr>
          <a:xfrm>
            <a:off x="1291731" y="3212187"/>
            <a:ext cx="873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28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1B47DD-900A-4154-AAD2-0C50E26DACD6}"/>
              </a:ext>
            </a:extLst>
          </p:cNvPr>
          <p:cNvSpPr txBox="1"/>
          <p:nvPr/>
        </p:nvSpPr>
        <p:spPr>
          <a:xfrm>
            <a:off x="9582967" y="3212187"/>
            <a:ext cx="873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28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FCD492-6CC8-45B0-A7F3-C0FECDA05448}"/>
              </a:ext>
            </a:extLst>
          </p:cNvPr>
          <p:cNvSpPr txBox="1"/>
          <p:nvPr/>
        </p:nvSpPr>
        <p:spPr>
          <a:xfrm>
            <a:off x="1559023" y="4628823"/>
            <a:ext cx="873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7458AA-FE53-4175-9C3B-27250C1D959E}"/>
              </a:ext>
            </a:extLst>
          </p:cNvPr>
          <p:cNvSpPr txBox="1"/>
          <p:nvPr/>
        </p:nvSpPr>
        <p:spPr>
          <a:xfrm>
            <a:off x="9582967" y="4628823"/>
            <a:ext cx="873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53896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number.</a:t>
            </a:r>
          </a:p>
        </p:txBody>
      </p:sp>
      <p:pic>
        <p:nvPicPr>
          <p:cNvPr id="141314" name="Picture 2">
            <a:extLst>
              <a:ext uri="{FF2B5EF4-FFF2-40B4-BE49-F238E27FC236}">
                <a16:creationId xmlns:a16="http://schemas.microsoft.com/office/drawing/2014/main" id="{690A7656-0216-4D04-A59C-C4828C81F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07" y="804839"/>
            <a:ext cx="8647969" cy="1011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AE3B18-6D06-4296-B740-4F3BFC845E99}"/>
              </a:ext>
            </a:extLst>
          </p:cNvPr>
          <p:cNvSpPr txBox="1"/>
          <p:nvPr/>
        </p:nvSpPr>
        <p:spPr>
          <a:xfrm>
            <a:off x="1681476" y="1815920"/>
            <a:ext cx="873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60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0E0974-98D4-46CA-A7D8-AB9997E28661}"/>
              </a:ext>
            </a:extLst>
          </p:cNvPr>
          <p:cNvSpPr txBox="1"/>
          <p:nvPr/>
        </p:nvSpPr>
        <p:spPr>
          <a:xfrm>
            <a:off x="6937248" y="217162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BCF6DC-C40B-44BE-8BFD-2C8F288BCACA}"/>
              </a:ext>
            </a:extLst>
          </p:cNvPr>
          <p:cNvCxnSpPr>
            <a:cxnSpLocks/>
          </p:cNvCxnSpPr>
          <p:nvPr/>
        </p:nvCxnSpPr>
        <p:spPr>
          <a:xfrm flipV="1">
            <a:off x="6934460" y="224678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F68EC09-CA37-4A34-A5CA-35F692FB3926}"/>
              </a:ext>
            </a:extLst>
          </p:cNvPr>
          <p:cNvSpPr txBox="1"/>
          <p:nvPr/>
        </p:nvSpPr>
        <p:spPr>
          <a:xfrm>
            <a:off x="7013991" y="198598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29951F-9E11-4DE7-AD42-61185722105F}"/>
              </a:ext>
            </a:extLst>
          </p:cNvPr>
          <p:cNvSpPr txBox="1"/>
          <p:nvPr/>
        </p:nvSpPr>
        <p:spPr>
          <a:xfrm>
            <a:off x="7253071" y="2204343"/>
            <a:ext cx="381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D653DA-409E-4E0E-8D32-9318DC238AB5}"/>
              </a:ext>
            </a:extLst>
          </p:cNvPr>
          <p:cNvSpPr txBox="1"/>
          <p:nvPr/>
        </p:nvSpPr>
        <p:spPr>
          <a:xfrm>
            <a:off x="6928900" y="261629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6E889C-E58F-4AA8-A839-2B17877467A6}"/>
              </a:ext>
            </a:extLst>
          </p:cNvPr>
          <p:cNvSpPr txBox="1"/>
          <p:nvPr/>
        </p:nvSpPr>
        <p:spPr>
          <a:xfrm>
            <a:off x="6478062" y="2640396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8B74802-6C4F-48B0-8717-FEEEF9C0FC02}"/>
              </a:ext>
            </a:extLst>
          </p:cNvPr>
          <p:cNvCxnSpPr>
            <a:cxnSpLocks/>
          </p:cNvCxnSpPr>
          <p:nvPr/>
        </p:nvCxnSpPr>
        <p:spPr>
          <a:xfrm>
            <a:off x="6490872" y="313054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163CD87-C159-4F4B-8CD4-99D21D24673B}"/>
              </a:ext>
            </a:extLst>
          </p:cNvPr>
          <p:cNvCxnSpPr>
            <a:cxnSpLocks/>
          </p:cNvCxnSpPr>
          <p:nvPr/>
        </p:nvCxnSpPr>
        <p:spPr>
          <a:xfrm>
            <a:off x="6490872" y="3573400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1945F97-2C0C-4475-8A03-7813CDB9BF4C}"/>
              </a:ext>
            </a:extLst>
          </p:cNvPr>
          <p:cNvSpPr txBox="1"/>
          <p:nvPr/>
        </p:nvSpPr>
        <p:spPr>
          <a:xfrm>
            <a:off x="7366929" y="3063115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DA185A-62C5-4277-AF8F-C36F35875EA7}"/>
              </a:ext>
            </a:extLst>
          </p:cNvPr>
          <p:cNvSpPr txBox="1"/>
          <p:nvPr/>
        </p:nvSpPr>
        <p:spPr>
          <a:xfrm>
            <a:off x="6927043" y="3060169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E6EDD2-6943-4AFF-8A83-9C40C5B4FA79}"/>
              </a:ext>
            </a:extLst>
          </p:cNvPr>
          <p:cNvSpPr txBox="1"/>
          <p:nvPr/>
        </p:nvSpPr>
        <p:spPr>
          <a:xfrm>
            <a:off x="8027908" y="1025326"/>
            <a:ext cx="8737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D6A5A6-5A4A-452C-8DB6-66CD2EBB3BE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87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4" grpId="0"/>
      <p:bldP spid="15" grpId="0"/>
      <p:bldP spid="16" grpId="0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67957-2A4A-4B09-AC25-7152D3C03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word problems using the four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2BDC3-C39C-4EFD-9DB4-35854C967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321907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Tom and Nadia have 16 cards each.</a:t>
            </a:r>
          </a:p>
          <a:p>
            <a:r>
              <a:rPr lang="en-US" sz="3200" b="1" dirty="0"/>
              <a:t>Tom gives Nadia 12 of his cards. </a:t>
            </a:r>
          </a:p>
          <a:p>
            <a:r>
              <a:rPr lang="en-US" sz="3200" b="1" dirty="0"/>
              <a:t>How many cards do Tom and Nadia each have now?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17690F-60B8-4CCF-9C6A-8559C02571A7}"/>
              </a:ext>
            </a:extLst>
          </p:cNvPr>
          <p:cNvSpPr/>
          <p:nvPr/>
        </p:nvSpPr>
        <p:spPr>
          <a:xfrm>
            <a:off x="56122" y="2931746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Lucy also has 16 cards.</a:t>
            </a:r>
          </a:p>
          <a:p>
            <a:r>
              <a:rPr lang="en-US" sz="3200" b="1" dirty="0"/>
              <a:t>She gives a quarter of her cards to Kiran.</a:t>
            </a:r>
          </a:p>
          <a:p>
            <a:r>
              <a:rPr lang="en-US" sz="3200" b="1" dirty="0"/>
              <a:t>How many cards does Lucy give to Kiran?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633266" y="1619660"/>
            <a:ext cx="1226618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Tom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2266588" y="1619660"/>
            <a:ext cx="2425664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16 - 12 =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4549234" y="1619659"/>
            <a:ext cx="484428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633266" y="2204434"/>
            <a:ext cx="1606530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Nadia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2266588" y="2204434"/>
            <a:ext cx="2573140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16 + 12 =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4631763" y="2204433"/>
            <a:ext cx="784189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28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91CA792-60F4-47C0-AF7B-0F6A12059706}"/>
              </a:ext>
            </a:extLst>
          </p:cNvPr>
          <p:cNvGrpSpPr/>
          <p:nvPr/>
        </p:nvGrpSpPr>
        <p:grpSpPr>
          <a:xfrm>
            <a:off x="633266" y="4501406"/>
            <a:ext cx="487609" cy="1071647"/>
            <a:chOff x="1951435" y="36281"/>
            <a:chExt cx="487609" cy="107164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2E167-A512-4F7A-BB48-BFF66AB919D7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A2E95B8-DD1C-4DE5-AF46-C31B6B09B906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7E8131-314C-4800-B690-335B684D5846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9EA017C3-197E-413B-A54C-0932ABF25555}"/>
              </a:ext>
            </a:extLst>
          </p:cNvPr>
          <p:cNvSpPr txBox="1"/>
          <p:nvPr/>
        </p:nvSpPr>
        <p:spPr>
          <a:xfrm>
            <a:off x="1116224" y="4712574"/>
            <a:ext cx="20071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of 16 =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2930379" y="4712574"/>
            <a:ext cx="484428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8076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60" grpId="0"/>
      <p:bldP spid="61" grpId="0"/>
    </p:bld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95099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Joe has a box of 72 chocolates.</a:t>
            </a:r>
          </a:p>
          <a:p>
            <a:r>
              <a:rPr lang="en-US" sz="3200" b="1" dirty="0"/>
              <a:t>He gives 18 of the chocolates to his friends.</a:t>
            </a:r>
          </a:p>
          <a:p>
            <a:r>
              <a:rPr lang="en-US" sz="3200" b="1" dirty="0"/>
              <a:t>How many chocolates are left in the box?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09D377-A697-4D53-9674-141B4AEFAC3D}"/>
              </a:ext>
            </a:extLst>
          </p:cNvPr>
          <p:cNvSpPr/>
          <p:nvPr/>
        </p:nvSpPr>
        <p:spPr>
          <a:xfrm>
            <a:off x="56121" y="2547918"/>
            <a:ext cx="950990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Holly has a box of mints.</a:t>
            </a:r>
          </a:p>
          <a:p>
            <a:r>
              <a:rPr lang="en-US" sz="3200" b="1" dirty="0"/>
              <a:t>She has 10 friends.</a:t>
            </a:r>
          </a:p>
          <a:p>
            <a:r>
              <a:rPr lang="en-US" sz="3200" b="1" dirty="0"/>
              <a:t>She gives them 5 mints each.</a:t>
            </a:r>
          </a:p>
          <a:p>
            <a:r>
              <a:rPr lang="en-US" sz="3200" b="1" dirty="0"/>
              <a:t>She has 13 mints left.</a:t>
            </a:r>
          </a:p>
          <a:p>
            <a:r>
              <a:rPr lang="en-US" sz="3200" b="1" dirty="0"/>
              <a:t>How many mints were in the box at the start?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F1D907-3902-404E-AA19-C261EFA25455}"/>
              </a:ext>
            </a:extLst>
          </p:cNvPr>
          <p:cNvSpPr txBox="1"/>
          <p:nvPr/>
        </p:nvSpPr>
        <p:spPr>
          <a:xfrm>
            <a:off x="7978536" y="67945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7 2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13D1228-D2A0-4CFB-A7F6-07AA60C4CFF0}"/>
              </a:ext>
            </a:extLst>
          </p:cNvPr>
          <p:cNvCxnSpPr>
            <a:cxnSpLocks/>
          </p:cNvCxnSpPr>
          <p:nvPr/>
        </p:nvCxnSpPr>
        <p:spPr>
          <a:xfrm flipV="1">
            <a:off x="7975748" y="75460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08F4B1D-8B5A-4706-A146-692E280C4BDF}"/>
              </a:ext>
            </a:extLst>
          </p:cNvPr>
          <p:cNvSpPr txBox="1"/>
          <p:nvPr/>
        </p:nvSpPr>
        <p:spPr>
          <a:xfrm>
            <a:off x="8055279" y="49380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F638D6-7EA8-41F9-AA7F-79621C221D58}"/>
              </a:ext>
            </a:extLst>
          </p:cNvPr>
          <p:cNvSpPr txBox="1"/>
          <p:nvPr/>
        </p:nvSpPr>
        <p:spPr>
          <a:xfrm>
            <a:off x="8294359" y="712167"/>
            <a:ext cx="327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0EB606-46CD-4D08-A7B9-F17DA76770E4}"/>
              </a:ext>
            </a:extLst>
          </p:cNvPr>
          <p:cNvSpPr txBox="1"/>
          <p:nvPr/>
        </p:nvSpPr>
        <p:spPr>
          <a:xfrm>
            <a:off x="7970188" y="112411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E7875C-1D16-4B2A-A22C-A7377DA56F38}"/>
              </a:ext>
            </a:extLst>
          </p:cNvPr>
          <p:cNvSpPr txBox="1"/>
          <p:nvPr/>
        </p:nvSpPr>
        <p:spPr>
          <a:xfrm>
            <a:off x="7519350" y="1148220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1319DDA-D4F8-46A3-861E-6E0D7A6DAF97}"/>
              </a:ext>
            </a:extLst>
          </p:cNvPr>
          <p:cNvCxnSpPr>
            <a:cxnSpLocks/>
          </p:cNvCxnSpPr>
          <p:nvPr/>
        </p:nvCxnSpPr>
        <p:spPr>
          <a:xfrm>
            <a:off x="7532160" y="1638367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5010D8C-7369-4F87-86AB-B8EEF02C8F19}"/>
              </a:ext>
            </a:extLst>
          </p:cNvPr>
          <p:cNvCxnSpPr>
            <a:cxnSpLocks/>
          </p:cNvCxnSpPr>
          <p:nvPr/>
        </p:nvCxnSpPr>
        <p:spPr>
          <a:xfrm>
            <a:off x="7532160" y="2081224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566EAD0-3172-4C02-8422-9CA111530F2B}"/>
              </a:ext>
            </a:extLst>
          </p:cNvPr>
          <p:cNvSpPr txBox="1"/>
          <p:nvPr/>
        </p:nvSpPr>
        <p:spPr>
          <a:xfrm>
            <a:off x="8408217" y="1570939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1AD5F2-B851-478F-8717-12EFC88666DD}"/>
              </a:ext>
            </a:extLst>
          </p:cNvPr>
          <p:cNvSpPr txBox="1"/>
          <p:nvPr/>
        </p:nvSpPr>
        <p:spPr>
          <a:xfrm>
            <a:off x="7968331" y="156799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3E28C7-32BB-43B7-B0A9-51433183A782}"/>
              </a:ext>
            </a:extLst>
          </p:cNvPr>
          <p:cNvSpPr txBox="1"/>
          <p:nvPr/>
        </p:nvSpPr>
        <p:spPr>
          <a:xfrm>
            <a:off x="5072731" y="3509719"/>
            <a:ext cx="22264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 x 5 =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7C9731-680C-4921-B363-2DEF4738AD13}"/>
              </a:ext>
            </a:extLst>
          </p:cNvPr>
          <p:cNvSpPr txBox="1"/>
          <p:nvPr/>
        </p:nvSpPr>
        <p:spPr>
          <a:xfrm>
            <a:off x="7082155" y="3503826"/>
            <a:ext cx="1539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C974E8-777B-4554-BF21-899B60821545}"/>
              </a:ext>
            </a:extLst>
          </p:cNvPr>
          <p:cNvSpPr txBox="1"/>
          <p:nvPr/>
        </p:nvSpPr>
        <p:spPr>
          <a:xfrm>
            <a:off x="5067113" y="4009039"/>
            <a:ext cx="24650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50 + 13 =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D85C5B-9C79-44E4-986E-E010F8E9EA7F}"/>
              </a:ext>
            </a:extLst>
          </p:cNvPr>
          <p:cNvSpPr txBox="1"/>
          <p:nvPr/>
        </p:nvSpPr>
        <p:spPr>
          <a:xfrm>
            <a:off x="7415468" y="4009039"/>
            <a:ext cx="1539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D4EA43E-CA44-49CE-AA1A-FEF033F1C657}"/>
              </a:ext>
            </a:extLst>
          </p:cNvPr>
          <p:cNvSpPr txBox="1"/>
          <p:nvPr/>
        </p:nvSpPr>
        <p:spPr>
          <a:xfrm>
            <a:off x="8131635" y="3970519"/>
            <a:ext cx="27021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mints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EE4E01-6415-413A-81E7-898E08971E77}"/>
              </a:ext>
            </a:extLst>
          </p:cNvPr>
          <p:cNvSpPr txBox="1"/>
          <p:nvPr/>
        </p:nvSpPr>
        <p:spPr>
          <a:xfrm>
            <a:off x="8828968" y="1546848"/>
            <a:ext cx="30019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chocolates</a:t>
            </a:r>
          </a:p>
        </p:txBody>
      </p:sp>
    </p:spTree>
    <p:extLst>
      <p:ext uri="{BB962C8B-B14F-4D97-AF65-F5344CB8AC3E}">
        <p14:creationId xmlns:p14="http://schemas.microsoft.com/office/powerpoint/2010/main" val="106246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6DCF5E6-A94A-4A32-9F51-AA451560E1E4}"/>
              </a:ext>
            </a:extLst>
          </p:cNvPr>
          <p:cNvSpPr/>
          <p:nvPr/>
        </p:nvSpPr>
        <p:spPr>
          <a:xfrm>
            <a:off x="6978817" y="591363"/>
            <a:ext cx="393895" cy="5186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8E502D-A90F-4825-8B79-B4707DAE1FAC}"/>
              </a:ext>
            </a:extLst>
          </p:cNvPr>
          <p:cNvSpPr/>
          <p:nvPr/>
        </p:nvSpPr>
        <p:spPr>
          <a:xfrm>
            <a:off x="8341695" y="591362"/>
            <a:ext cx="393895" cy="5186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bag has 90 marbles in it. </a:t>
            </a:r>
          </a:p>
          <a:p>
            <a:r>
              <a:rPr lang="en-US" sz="3200" b="1" dirty="0"/>
              <a:t>4 children take 20 marbles each. </a:t>
            </a:r>
          </a:p>
          <a:p>
            <a:r>
              <a:rPr lang="en-US" sz="3200" b="1" dirty="0"/>
              <a:t>How many marbles are left in the bag? 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4E63E2-C0B0-44C7-ADF8-8EE48497E7F4}"/>
              </a:ext>
            </a:extLst>
          </p:cNvPr>
          <p:cNvSpPr/>
          <p:nvPr/>
        </p:nvSpPr>
        <p:spPr>
          <a:xfrm>
            <a:off x="5615939" y="535207"/>
            <a:ext cx="2425664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 x 2 0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CCABE7-A54D-472E-92D0-F2DFA3E88DB3}"/>
              </a:ext>
            </a:extLst>
          </p:cNvPr>
          <p:cNvSpPr/>
          <p:nvPr/>
        </p:nvSpPr>
        <p:spPr>
          <a:xfrm>
            <a:off x="7864426" y="535207"/>
            <a:ext cx="933269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8 0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529181-F7E3-4ABD-837D-3A73D0B6AC30}"/>
              </a:ext>
            </a:extLst>
          </p:cNvPr>
          <p:cNvSpPr/>
          <p:nvPr/>
        </p:nvSpPr>
        <p:spPr>
          <a:xfrm>
            <a:off x="8735590" y="535205"/>
            <a:ext cx="1567160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taken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35492C-811A-43C8-81A3-7933C04C172A}"/>
              </a:ext>
            </a:extLst>
          </p:cNvPr>
          <p:cNvSpPr/>
          <p:nvPr/>
        </p:nvSpPr>
        <p:spPr>
          <a:xfrm>
            <a:off x="855680" y="1675815"/>
            <a:ext cx="2650084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9 0 – 8 0 =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D8D29E-AB85-4908-9C36-64F9B329A2C4}"/>
              </a:ext>
            </a:extLst>
          </p:cNvPr>
          <p:cNvSpPr/>
          <p:nvPr/>
        </p:nvSpPr>
        <p:spPr>
          <a:xfrm>
            <a:off x="3433869" y="1675815"/>
            <a:ext cx="933269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1 0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680B72-9B44-4F30-8DA7-B9694391B6AF}"/>
              </a:ext>
            </a:extLst>
          </p:cNvPr>
          <p:cNvSpPr/>
          <p:nvPr/>
        </p:nvSpPr>
        <p:spPr>
          <a:xfrm>
            <a:off x="4367138" y="1675815"/>
            <a:ext cx="626948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marbles are left</a:t>
            </a:r>
          </a:p>
        </p:txBody>
      </p:sp>
    </p:spTree>
    <p:extLst>
      <p:ext uri="{BB962C8B-B14F-4D97-AF65-F5344CB8AC3E}">
        <p14:creationId xmlns:p14="http://schemas.microsoft.com/office/powerpoint/2010/main" val="116497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" grpId="0"/>
      <p:bldP spid="5" grpId="0"/>
      <p:bldP spid="8" grpId="0"/>
      <p:bldP spid="9" grpId="0"/>
      <p:bldP spid="10" grpId="0"/>
      <p:bldP spid="11" grpId="0"/>
    </p:bld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24CFF2-E965-4837-A14F-80D60A0B8900}"/>
              </a:ext>
            </a:extLst>
          </p:cNvPr>
          <p:cNvSpPr/>
          <p:nvPr/>
        </p:nvSpPr>
        <p:spPr>
          <a:xfrm>
            <a:off x="56122" y="50000"/>
            <a:ext cx="94356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pack of paper has 150 sheets. </a:t>
            </a:r>
          </a:p>
          <a:p>
            <a:r>
              <a:rPr lang="en-US" sz="3200" b="1" dirty="0"/>
              <a:t>4 children each take 7 sheets.</a:t>
            </a:r>
          </a:p>
          <a:p>
            <a:r>
              <a:rPr lang="en-US" sz="3200" b="1" dirty="0"/>
              <a:t>How many sheets of paper are left in the packet?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F83583-5A2D-4042-9B75-98639BF388FB}"/>
              </a:ext>
            </a:extLst>
          </p:cNvPr>
          <p:cNvSpPr/>
          <p:nvPr/>
        </p:nvSpPr>
        <p:spPr>
          <a:xfrm>
            <a:off x="5167048" y="542442"/>
            <a:ext cx="13676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4 x 7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605514-D752-450C-9910-65E3E529A3E7}"/>
              </a:ext>
            </a:extLst>
          </p:cNvPr>
          <p:cNvSpPr/>
          <p:nvPr/>
        </p:nvSpPr>
        <p:spPr>
          <a:xfrm>
            <a:off x="6328133" y="542442"/>
            <a:ext cx="27339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28 taken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235B497-536D-4AC4-A480-38C785398C98}"/>
              </a:ext>
            </a:extLst>
          </p:cNvPr>
          <p:cNvGrpSpPr/>
          <p:nvPr/>
        </p:nvGrpSpPr>
        <p:grpSpPr>
          <a:xfrm>
            <a:off x="962621" y="1821749"/>
            <a:ext cx="1885499" cy="1414081"/>
            <a:chOff x="1371600" y="1941038"/>
            <a:chExt cx="1885499" cy="14140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B84381E-D2A9-4E8B-A984-5A415F7BE57C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1 5 0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3C5D205-5233-4193-87FC-8224D36F0BD6}"/>
                </a:ext>
              </a:extLst>
            </p:cNvPr>
            <p:cNvSpPr txBox="1"/>
            <p:nvPr/>
          </p:nvSpPr>
          <p:spPr>
            <a:xfrm>
              <a:off x="2251423" y="2373230"/>
              <a:ext cx="100567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2 8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B9A282D-585B-4F42-B8FF-C33226D8E268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9E6C8EF-E395-4D67-A086-87132F9C893D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8106305-46F5-410D-B416-CDB7CB0AA3C6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19D52F5-DA04-4D61-9091-C3C97D15621F}"/>
              </a:ext>
            </a:extLst>
          </p:cNvPr>
          <p:cNvSpPr txBox="1"/>
          <p:nvPr/>
        </p:nvSpPr>
        <p:spPr>
          <a:xfrm>
            <a:off x="2290523" y="270721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5732BA3-2F3D-43DA-A6EC-38FCD34E5037}"/>
              </a:ext>
            </a:extLst>
          </p:cNvPr>
          <p:cNvCxnSpPr>
            <a:cxnSpLocks/>
          </p:cNvCxnSpPr>
          <p:nvPr/>
        </p:nvCxnSpPr>
        <p:spPr>
          <a:xfrm flipV="1">
            <a:off x="1848109" y="190580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51E2133-EE74-47D0-A695-855C448BB507}"/>
              </a:ext>
            </a:extLst>
          </p:cNvPr>
          <p:cNvSpPr txBox="1"/>
          <p:nvPr/>
        </p:nvSpPr>
        <p:spPr>
          <a:xfrm>
            <a:off x="1878184" y="160837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38DC3A-3992-43A5-B1B0-994C67AEF103}"/>
              </a:ext>
            </a:extLst>
          </p:cNvPr>
          <p:cNvSpPr txBox="1"/>
          <p:nvPr/>
        </p:nvSpPr>
        <p:spPr>
          <a:xfrm>
            <a:off x="2169419" y="1854375"/>
            <a:ext cx="33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912B69-E88D-48CA-94D5-B1FDD47DB6A2}"/>
              </a:ext>
            </a:extLst>
          </p:cNvPr>
          <p:cNvSpPr txBox="1"/>
          <p:nvPr/>
        </p:nvSpPr>
        <p:spPr>
          <a:xfrm>
            <a:off x="1829728" y="271380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E4FC1F-44A9-4001-8FC7-BCEDA4B6B774}"/>
              </a:ext>
            </a:extLst>
          </p:cNvPr>
          <p:cNvSpPr txBox="1"/>
          <p:nvPr/>
        </p:nvSpPr>
        <p:spPr>
          <a:xfrm>
            <a:off x="1379574" y="271440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6A39F6-05B9-4FE0-BA14-4BC91CDAC351}"/>
              </a:ext>
            </a:extLst>
          </p:cNvPr>
          <p:cNvSpPr txBox="1"/>
          <p:nvPr/>
        </p:nvSpPr>
        <p:spPr>
          <a:xfrm>
            <a:off x="2737720" y="2723638"/>
            <a:ext cx="42726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sheets are left</a:t>
            </a:r>
          </a:p>
        </p:txBody>
      </p:sp>
    </p:spTree>
    <p:extLst>
      <p:ext uri="{BB962C8B-B14F-4D97-AF65-F5344CB8AC3E}">
        <p14:creationId xmlns:p14="http://schemas.microsoft.com/office/powerpoint/2010/main" val="185955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2" grpId="0"/>
      <p:bldP spid="14" grpId="0"/>
      <p:bldP spid="15" grpId="0"/>
      <p:bldP spid="16" grpId="0"/>
      <p:bldP spid="17" grpId="0"/>
      <p:bldP spid="19" grpId="0"/>
    </p:bld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22 people on the bus.</a:t>
            </a:r>
          </a:p>
          <a:p>
            <a:r>
              <a:rPr lang="en-US" sz="3200" b="1" dirty="0"/>
              <a:t>At the bus stop, 8 people get off and 5 get on.</a:t>
            </a:r>
          </a:p>
          <a:p>
            <a:r>
              <a:rPr lang="en-US" sz="3200" b="1" dirty="0"/>
              <a:t>How many are on the bus now?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90F4D1-DB09-4284-BE57-1E29E3FCD1FF}"/>
              </a:ext>
            </a:extLst>
          </p:cNvPr>
          <p:cNvSpPr/>
          <p:nvPr/>
        </p:nvSpPr>
        <p:spPr>
          <a:xfrm>
            <a:off x="56121" y="2939933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28 people can sit in the bus.</a:t>
            </a:r>
          </a:p>
          <a:p>
            <a:r>
              <a:rPr lang="en-US" sz="3200" b="1" dirty="0"/>
              <a:t>Two people can sit on each seat.</a:t>
            </a:r>
          </a:p>
          <a:p>
            <a:r>
              <a:rPr lang="en-US" sz="3200" b="1" dirty="0"/>
              <a:t>How many seats are there?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8B7D12-784B-44CB-80BA-7062F2466A09}"/>
              </a:ext>
            </a:extLst>
          </p:cNvPr>
          <p:cNvSpPr/>
          <p:nvPr/>
        </p:nvSpPr>
        <p:spPr>
          <a:xfrm>
            <a:off x="855680" y="1675815"/>
            <a:ext cx="2201244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22 – 8 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8AFB03-CD0C-46C2-8313-E30B0C65A32F}"/>
              </a:ext>
            </a:extLst>
          </p:cNvPr>
          <p:cNvSpPr/>
          <p:nvPr/>
        </p:nvSpPr>
        <p:spPr>
          <a:xfrm>
            <a:off x="2836880" y="1675815"/>
            <a:ext cx="784189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05D636-3FC7-46CF-8865-8C05E5CC8CDE}"/>
              </a:ext>
            </a:extLst>
          </p:cNvPr>
          <p:cNvSpPr/>
          <p:nvPr/>
        </p:nvSpPr>
        <p:spPr>
          <a:xfrm>
            <a:off x="855680" y="2263353"/>
            <a:ext cx="235274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14 + 5 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D31F97-3B86-4FA9-837C-D5DA90341217}"/>
              </a:ext>
            </a:extLst>
          </p:cNvPr>
          <p:cNvSpPr/>
          <p:nvPr/>
        </p:nvSpPr>
        <p:spPr>
          <a:xfrm>
            <a:off x="2891657" y="2260039"/>
            <a:ext cx="56792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19 are on the bus now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042BB8-D3D0-4CC7-B635-D7CFF75662B5}"/>
              </a:ext>
            </a:extLst>
          </p:cNvPr>
          <p:cNvSpPr txBox="1"/>
          <p:nvPr/>
        </p:nvSpPr>
        <p:spPr>
          <a:xfrm>
            <a:off x="5019749" y="4802478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73AE7B-087C-4A7A-A064-7F7F37D76588}"/>
              </a:ext>
            </a:extLst>
          </p:cNvPr>
          <p:cNvSpPr txBox="1"/>
          <p:nvPr/>
        </p:nvSpPr>
        <p:spPr>
          <a:xfrm>
            <a:off x="4545132" y="481554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47E8C9E-C03A-485B-96D6-2802BDCA4008}"/>
              </a:ext>
            </a:extLst>
          </p:cNvPr>
          <p:cNvCxnSpPr>
            <a:cxnSpLocks/>
          </p:cNvCxnSpPr>
          <p:nvPr/>
        </p:nvCxnSpPr>
        <p:spPr>
          <a:xfrm>
            <a:off x="5019749" y="4865098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A403A19-726A-4A51-A153-A4CE26313CFB}"/>
              </a:ext>
            </a:extLst>
          </p:cNvPr>
          <p:cNvCxnSpPr>
            <a:cxnSpLocks/>
          </p:cNvCxnSpPr>
          <p:nvPr/>
        </p:nvCxnSpPr>
        <p:spPr>
          <a:xfrm>
            <a:off x="5038701" y="486509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6A54AE3-E5B7-4BB0-B257-BF15D6898EED}"/>
              </a:ext>
            </a:extLst>
          </p:cNvPr>
          <p:cNvSpPr txBox="1"/>
          <p:nvPr/>
        </p:nvSpPr>
        <p:spPr>
          <a:xfrm>
            <a:off x="5020120" y="43647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CB338D-380C-42F1-BCF8-D3FFAAC4D7DC}"/>
              </a:ext>
            </a:extLst>
          </p:cNvPr>
          <p:cNvSpPr txBox="1"/>
          <p:nvPr/>
        </p:nvSpPr>
        <p:spPr>
          <a:xfrm>
            <a:off x="5443126" y="43647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2A4858-2189-485B-85A5-93042C8B4124}"/>
              </a:ext>
            </a:extLst>
          </p:cNvPr>
          <p:cNvSpPr txBox="1"/>
          <p:nvPr/>
        </p:nvSpPr>
        <p:spPr>
          <a:xfrm>
            <a:off x="5890529" y="4350199"/>
            <a:ext cx="15767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seats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293FFE4-93BF-4AC9-BE5C-5564F35162EF}"/>
              </a:ext>
            </a:extLst>
          </p:cNvPr>
          <p:cNvGrpSpPr/>
          <p:nvPr/>
        </p:nvGrpSpPr>
        <p:grpSpPr>
          <a:xfrm>
            <a:off x="8842450" y="4350199"/>
            <a:ext cx="1861800" cy="1405123"/>
            <a:chOff x="2248666" y="1937292"/>
            <a:chExt cx="1861800" cy="140512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07FC819-F998-40AA-9D05-65D0904702C3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1 4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06FF713-40B2-40E4-9FB0-B33AA1D6D806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733942B-5D27-4771-ACC2-9197B7B0C93F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BF19A38-DE6B-46EE-99E5-511248153ABF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1F4AB29-8076-4A8D-89E8-A07D82634BA3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B5BA874C-9A72-4CC7-8F59-EDC87C516FA0}"/>
              </a:ext>
            </a:extLst>
          </p:cNvPr>
          <p:cNvSpPr txBox="1"/>
          <p:nvPr/>
        </p:nvSpPr>
        <p:spPr>
          <a:xfrm>
            <a:off x="9737565" y="5241775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EF752C-A98A-4D9A-A82A-E695C9D88CA9}"/>
              </a:ext>
            </a:extLst>
          </p:cNvPr>
          <p:cNvSpPr txBox="1"/>
          <p:nvPr/>
        </p:nvSpPr>
        <p:spPr>
          <a:xfrm>
            <a:off x="9285963" y="5241776"/>
            <a:ext cx="5239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E7FE57-2446-46F4-83DF-14B75730423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89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3" grpId="0"/>
      <p:bldP spid="14" grpId="0"/>
      <p:bldP spid="15" grpId="0"/>
      <p:bldP spid="22" grpId="0"/>
      <p:bldP spid="23" grpId="0"/>
    </p:bld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2237-91A4-4896-BC89-25BF77C53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Recognise vocabulary of odd and even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9A378B-831E-44B2-862F-6362A3CC66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720082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One of these numbers does not belong in this set. </a:t>
            </a:r>
          </a:p>
          <a:p>
            <a:r>
              <a:rPr lang="en-US" sz="3200" b="1" dirty="0"/>
              <a:t>Cross out the number that does not belong.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939FF7-3722-4E96-A2BE-872164F85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44" y="1175344"/>
            <a:ext cx="4162425" cy="52101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54F0F4-2F2B-479D-9432-9F9BA5A8121D}"/>
              </a:ext>
            </a:extLst>
          </p:cNvPr>
          <p:cNvSpPr/>
          <p:nvPr/>
        </p:nvSpPr>
        <p:spPr>
          <a:xfrm>
            <a:off x="2194071" y="4639910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DA8EE0-536A-4BAB-95DD-9065E67AEC86}"/>
              </a:ext>
            </a:extLst>
          </p:cNvPr>
          <p:cNvSpPr/>
          <p:nvPr/>
        </p:nvSpPr>
        <p:spPr>
          <a:xfrm>
            <a:off x="4561569" y="1295170"/>
            <a:ext cx="63080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Odd numbers end in 1, 3, 5, 7 or 9</a:t>
            </a:r>
          </a:p>
        </p:txBody>
      </p:sp>
    </p:spTree>
    <p:extLst>
      <p:ext uri="{BB962C8B-B14F-4D97-AF65-F5344CB8AC3E}">
        <p14:creationId xmlns:p14="http://schemas.microsoft.com/office/powerpoint/2010/main" val="296347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Luke sorts a set of numbers to find those that are odd. He says, ‘I only need to look at the last digit to know if a number is odd.’</a:t>
            </a:r>
          </a:p>
          <a:p>
            <a:r>
              <a:rPr lang="en-US" sz="3200" b="1" dirty="0"/>
              <a:t>Is Luke correct? Explain how you know. 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81EBFF-829A-4DB6-B7D3-94D8C984200B}"/>
              </a:ext>
            </a:extLst>
          </p:cNvPr>
          <p:cNvSpPr/>
          <p:nvPr/>
        </p:nvSpPr>
        <p:spPr>
          <a:xfrm>
            <a:off x="1144601" y="1792475"/>
            <a:ext cx="63080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Luke is correct.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07AC4E-D83A-4C48-B94A-73F86D857310}"/>
              </a:ext>
            </a:extLst>
          </p:cNvPr>
          <p:cNvSpPr/>
          <p:nvPr/>
        </p:nvSpPr>
        <p:spPr>
          <a:xfrm>
            <a:off x="1144600" y="2550065"/>
            <a:ext cx="79512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If a number ends in 1, 3, 5, 7 or 9, it is odd.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730158-3676-48DE-B231-8AA4FD63EEF4}"/>
              </a:ext>
            </a:extLst>
          </p:cNvPr>
          <p:cNvSpPr/>
          <p:nvPr/>
        </p:nvSpPr>
        <p:spPr>
          <a:xfrm>
            <a:off x="1144600" y="3194545"/>
            <a:ext cx="79512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If a number ends in 0, 2, 4, 6 or 8, it is even. </a:t>
            </a:r>
          </a:p>
        </p:txBody>
      </p:sp>
    </p:spTree>
    <p:extLst>
      <p:ext uri="{BB962C8B-B14F-4D97-AF65-F5344CB8AC3E}">
        <p14:creationId xmlns:p14="http://schemas.microsoft.com/office/powerpoint/2010/main" val="356607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Nisha says, ‘When you halve any even number, the answer is always an odd number.’ Is she correct? Explain how you know.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9F4D0C-4721-4A66-968F-0398686A7288}"/>
              </a:ext>
            </a:extLst>
          </p:cNvPr>
          <p:cNvSpPr/>
          <p:nvPr/>
        </p:nvSpPr>
        <p:spPr>
          <a:xfrm>
            <a:off x="571749" y="1134749"/>
            <a:ext cx="63080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Nisha is wrong.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BE6FE6-37C1-4D8D-8277-575111AE6301}"/>
              </a:ext>
            </a:extLst>
          </p:cNvPr>
          <p:cNvSpPr/>
          <p:nvPr/>
        </p:nvSpPr>
        <p:spPr>
          <a:xfrm>
            <a:off x="571748" y="1719524"/>
            <a:ext cx="84198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8 is an even number. Half of 8 is 4, which is even. </a:t>
            </a:r>
          </a:p>
        </p:txBody>
      </p:sp>
    </p:spTree>
    <p:extLst>
      <p:ext uri="{BB962C8B-B14F-4D97-AF65-F5344CB8AC3E}">
        <p14:creationId xmlns:p14="http://schemas.microsoft.com/office/powerpoint/2010/main" val="44365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Julie says, ‘I added three odd numbers and my answer was 50’</a:t>
            </a:r>
          </a:p>
          <a:p>
            <a:r>
              <a:rPr lang="en-US" sz="3200" b="1" dirty="0"/>
              <a:t>Explain why Julie cannot be correct. </a:t>
            </a:r>
            <a:endParaRPr lang="en-US" sz="3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614E86-18A2-451C-93C7-555C29ED3661}"/>
              </a:ext>
            </a:extLst>
          </p:cNvPr>
          <p:cNvSpPr/>
          <p:nvPr/>
        </p:nvSpPr>
        <p:spPr>
          <a:xfrm>
            <a:off x="623457" y="1192075"/>
            <a:ext cx="57473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is an even number.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A472A7-274D-4CA7-BEED-5F9A4FAB8030}"/>
              </a:ext>
            </a:extLst>
          </p:cNvPr>
          <p:cNvSpPr/>
          <p:nvPr/>
        </p:nvSpPr>
        <p:spPr>
          <a:xfrm>
            <a:off x="632304" y="1776850"/>
            <a:ext cx="57473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odd + odd + odd = odd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5EE61A-1038-4313-93C2-06CB0380AB4F}"/>
              </a:ext>
            </a:extLst>
          </p:cNvPr>
          <p:cNvSpPr/>
          <p:nvPr/>
        </p:nvSpPr>
        <p:spPr>
          <a:xfrm>
            <a:off x="632304" y="2361625"/>
            <a:ext cx="91412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Three odd numbers can’t add up to an even number.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84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95173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Three whole numbers add up to 50</a:t>
            </a:r>
          </a:p>
          <a:p>
            <a:r>
              <a:rPr lang="en-GB" sz="3200" b="1" dirty="0" err="1"/>
              <a:t>Seb</a:t>
            </a:r>
            <a:r>
              <a:rPr lang="en-GB" sz="3200" b="1" dirty="0"/>
              <a:t> says, ‘All three numbers must be even numbers.’ </a:t>
            </a:r>
          </a:p>
          <a:p>
            <a:r>
              <a:rPr lang="en-GB" sz="3200" b="1" dirty="0"/>
              <a:t>Is </a:t>
            </a:r>
            <a:r>
              <a:rPr lang="en-GB" sz="3200" b="1" dirty="0" err="1"/>
              <a:t>Seb</a:t>
            </a:r>
            <a:r>
              <a:rPr lang="en-GB" sz="3200" b="1" dirty="0"/>
              <a:t> correct? Explain how you know.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624506-9780-4214-9132-9CC13874FF99}"/>
              </a:ext>
            </a:extLst>
          </p:cNvPr>
          <p:cNvSpPr/>
          <p:nvPr/>
        </p:nvSpPr>
        <p:spPr>
          <a:xfrm>
            <a:off x="1091096" y="1619660"/>
            <a:ext cx="38719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err="1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Seb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is wrong.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80429F-9A13-4AAA-9827-B12E73F9C4A9}"/>
              </a:ext>
            </a:extLst>
          </p:cNvPr>
          <p:cNvSpPr/>
          <p:nvPr/>
        </p:nvSpPr>
        <p:spPr>
          <a:xfrm>
            <a:off x="1091096" y="2204435"/>
            <a:ext cx="69835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48 + 1 + 1 = 50 and 1 is an odd number.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761706-713A-4784-9C9D-18D05A0329B4}"/>
              </a:ext>
            </a:extLst>
          </p:cNvPr>
          <p:cNvSpPr/>
          <p:nvPr/>
        </p:nvSpPr>
        <p:spPr>
          <a:xfrm>
            <a:off x="1091096" y="2844225"/>
            <a:ext cx="81303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If two of the three numbers are odd numbers, then the answer will be an even number. </a:t>
            </a:r>
          </a:p>
        </p:txBody>
      </p:sp>
    </p:spTree>
    <p:extLst>
      <p:ext uri="{BB962C8B-B14F-4D97-AF65-F5344CB8AC3E}">
        <p14:creationId xmlns:p14="http://schemas.microsoft.com/office/powerpoint/2010/main" val="2410868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Sapna makes up a game using seven cards.</a:t>
            </a:r>
          </a:p>
          <a:p>
            <a:r>
              <a:rPr lang="en-US" sz="3200" b="1" dirty="0"/>
              <a:t>Here are the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Josh picks a card without looking.</a:t>
            </a:r>
          </a:p>
          <a:p>
            <a:r>
              <a:rPr lang="en-US" sz="3200" b="1" dirty="0"/>
              <a:t>If Josh picks an odd number then Sapna scores a point.</a:t>
            </a:r>
          </a:p>
          <a:p>
            <a:r>
              <a:rPr lang="en-US" sz="3200" b="1" dirty="0"/>
              <a:t>If Josh picks an even number then Josh scores a point.</a:t>
            </a:r>
          </a:p>
          <a:p>
            <a:r>
              <a:rPr lang="en-US" sz="3200" b="1" dirty="0"/>
              <a:t>Is this a fair game? Explain how you know.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A03319-E676-4345-97B9-97CF121E9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84" y="1094076"/>
            <a:ext cx="6899562" cy="94172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24189C7-9C7F-4738-9A11-7B5624FEF66E}"/>
              </a:ext>
            </a:extLst>
          </p:cNvPr>
          <p:cNvSpPr/>
          <p:nvPr/>
        </p:nvSpPr>
        <p:spPr>
          <a:xfrm>
            <a:off x="697512" y="4055324"/>
            <a:ext cx="76113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It’s not fair.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BC9A51-FE18-4A6F-93A1-6E43BDEC29D1}"/>
              </a:ext>
            </a:extLst>
          </p:cNvPr>
          <p:cNvSpPr/>
          <p:nvPr/>
        </p:nvSpPr>
        <p:spPr>
          <a:xfrm>
            <a:off x="657757" y="1529624"/>
            <a:ext cx="654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472C6E-8E67-41C5-B759-7D13CDC60445}"/>
              </a:ext>
            </a:extLst>
          </p:cNvPr>
          <p:cNvSpPr/>
          <p:nvPr/>
        </p:nvSpPr>
        <p:spPr>
          <a:xfrm>
            <a:off x="1738004" y="1538041"/>
            <a:ext cx="654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B9EBCB-FABA-45D4-BEE6-6ADE2E7F6A6F}"/>
              </a:ext>
            </a:extLst>
          </p:cNvPr>
          <p:cNvSpPr/>
          <p:nvPr/>
        </p:nvSpPr>
        <p:spPr>
          <a:xfrm>
            <a:off x="2739809" y="1538041"/>
            <a:ext cx="654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203E8D-88DE-4A7B-A842-5D97BD9432C7}"/>
              </a:ext>
            </a:extLst>
          </p:cNvPr>
          <p:cNvSpPr/>
          <p:nvPr/>
        </p:nvSpPr>
        <p:spPr>
          <a:xfrm>
            <a:off x="3820056" y="1546458"/>
            <a:ext cx="654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600DBC-7A59-4D2F-9EEB-AD0F2342DAA6}"/>
              </a:ext>
            </a:extLst>
          </p:cNvPr>
          <p:cNvSpPr/>
          <p:nvPr/>
        </p:nvSpPr>
        <p:spPr>
          <a:xfrm>
            <a:off x="4821861" y="1546458"/>
            <a:ext cx="654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1EFDA1-1B8F-4AB9-AEE4-A0C8B861FA10}"/>
              </a:ext>
            </a:extLst>
          </p:cNvPr>
          <p:cNvSpPr/>
          <p:nvPr/>
        </p:nvSpPr>
        <p:spPr>
          <a:xfrm>
            <a:off x="5902108" y="1554875"/>
            <a:ext cx="654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701DDA-A2C5-4A23-85EE-2CDB4C865BBE}"/>
              </a:ext>
            </a:extLst>
          </p:cNvPr>
          <p:cNvSpPr/>
          <p:nvPr/>
        </p:nvSpPr>
        <p:spPr>
          <a:xfrm>
            <a:off x="6903913" y="1538041"/>
            <a:ext cx="654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55380D-8353-4288-83CD-995C118EC07C}"/>
              </a:ext>
            </a:extLst>
          </p:cNvPr>
          <p:cNvSpPr/>
          <p:nvPr/>
        </p:nvSpPr>
        <p:spPr>
          <a:xfrm>
            <a:off x="697512" y="4567774"/>
            <a:ext cx="98180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There are 4 odd numbers but only 3 even numbers…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84964A-35C3-439C-82AC-DF329EF62FF6}"/>
              </a:ext>
            </a:extLst>
          </p:cNvPr>
          <p:cNvSpPr/>
          <p:nvPr/>
        </p:nvSpPr>
        <p:spPr>
          <a:xfrm>
            <a:off x="657757" y="5099451"/>
            <a:ext cx="98180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…so Sapna scores on more than half of the cards. </a:t>
            </a:r>
          </a:p>
        </p:txBody>
      </p:sp>
    </p:spTree>
    <p:extLst>
      <p:ext uri="{BB962C8B-B14F-4D97-AF65-F5344CB8AC3E}">
        <p14:creationId xmlns:p14="http://schemas.microsoft.com/office/powerpoint/2010/main" val="383818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</p:bld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97859-FE81-4543-883B-4342D815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 knowledge of odd and even numbers to solve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0966BB-5BE6-4248-9F61-F0CE47586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7526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Dinesh is thinking of a number. </a:t>
            </a:r>
          </a:p>
          <a:p>
            <a:r>
              <a:rPr lang="en-US" sz="3200" b="1" dirty="0"/>
              <a:t>He says, ‘It is more than 7. It is less than 20. It is an odd number.’</a:t>
            </a:r>
          </a:p>
          <a:p>
            <a:r>
              <a:rPr lang="en-US" sz="3200" b="1" dirty="0"/>
              <a:t>Write one number Dinesh might be thinking of.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FE9B2D-3E91-4DCC-AAC7-05B4E0FF7D30}"/>
              </a:ext>
            </a:extLst>
          </p:cNvPr>
          <p:cNvSpPr/>
          <p:nvPr/>
        </p:nvSpPr>
        <p:spPr>
          <a:xfrm>
            <a:off x="1235378" y="1619660"/>
            <a:ext cx="14232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161918-C778-42F7-BDE7-CB3CB8932AF6}"/>
              </a:ext>
            </a:extLst>
          </p:cNvPr>
          <p:cNvSpPr/>
          <p:nvPr/>
        </p:nvSpPr>
        <p:spPr>
          <a:xfrm>
            <a:off x="1788831" y="1619660"/>
            <a:ext cx="685786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11   13   15   17   19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D93E94-FD68-453D-A78F-64D68A3A48E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47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the correct places on the Venn diagram.</a:t>
            </a:r>
          </a:p>
          <a:p>
            <a:r>
              <a:rPr lang="en-US" sz="3200" b="1" dirty="0"/>
              <a:t>Some numbers are already placed. </a:t>
            </a:r>
          </a:p>
          <a:p>
            <a:r>
              <a:rPr lang="en-US" sz="3200" dirty="0"/>
              <a:t>          99           170           221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35B79B-3EF1-4F26-8723-9C999FC99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230" y="1619660"/>
            <a:ext cx="7341797" cy="49588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6F6EED-D17F-4866-ABEC-92841E345D49}"/>
              </a:ext>
            </a:extLst>
          </p:cNvPr>
          <p:cNvSpPr txBox="1"/>
          <p:nvPr/>
        </p:nvSpPr>
        <p:spPr>
          <a:xfrm>
            <a:off x="3600774" y="3113529"/>
            <a:ext cx="8467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3EFEB7-6C8E-41AA-82E6-27574AD2C3DF}"/>
              </a:ext>
            </a:extLst>
          </p:cNvPr>
          <p:cNvSpPr txBox="1"/>
          <p:nvPr/>
        </p:nvSpPr>
        <p:spPr>
          <a:xfrm>
            <a:off x="2087660" y="4261972"/>
            <a:ext cx="12107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170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F07BB2-93B0-4FA6-B147-A8318DAB9773}"/>
              </a:ext>
            </a:extLst>
          </p:cNvPr>
          <p:cNvSpPr txBox="1"/>
          <p:nvPr/>
        </p:nvSpPr>
        <p:spPr>
          <a:xfrm>
            <a:off x="4761184" y="4261972"/>
            <a:ext cx="12107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221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A154D2-C3E1-4DE3-85CC-A68035F7B88C}"/>
              </a:ext>
            </a:extLst>
          </p:cNvPr>
          <p:cNvSpPr/>
          <p:nvPr/>
        </p:nvSpPr>
        <p:spPr>
          <a:xfrm>
            <a:off x="7889320" y="1619660"/>
            <a:ext cx="355420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Odd numbers end in 1, 3, 5, 7 or 9</a:t>
            </a:r>
          </a:p>
        </p:txBody>
      </p:sp>
    </p:spTree>
    <p:extLst>
      <p:ext uri="{BB962C8B-B14F-4D97-AF65-F5344CB8AC3E}">
        <p14:creationId xmlns:p14="http://schemas.microsoft.com/office/powerpoint/2010/main" val="1291218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each number card once to make the answer to each calculation an even number. 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406110-B900-4812-A6EA-97375164C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035" y="588609"/>
            <a:ext cx="3806179" cy="12036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DDE3A1-9ADF-456D-A52B-840ECC55F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110" y="2326704"/>
            <a:ext cx="2353108" cy="43266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B55487-5134-4340-B89A-26A133819102}"/>
              </a:ext>
            </a:extLst>
          </p:cNvPr>
          <p:cNvSpPr txBox="1"/>
          <p:nvPr/>
        </p:nvSpPr>
        <p:spPr>
          <a:xfrm>
            <a:off x="2737546" y="2616326"/>
            <a:ext cx="7399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C118BD-0D03-48C8-8C54-F6AB73CF233D}"/>
              </a:ext>
            </a:extLst>
          </p:cNvPr>
          <p:cNvSpPr txBox="1"/>
          <p:nvPr/>
        </p:nvSpPr>
        <p:spPr>
          <a:xfrm>
            <a:off x="2737546" y="4174574"/>
            <a:ext cx="7399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BF87A7-A034-46B5-AAE6-C1BE154997BC}"/>
              </a:ext>
            </a:extLst>
          </p:cNvPr>
          <p:cNvSpPr txBox="1"/>
          <p:nvPr/>
        </p:nvSpPr>
        <p:spPr>
          <a:xfrm>
            <a:off x="2737545" y="5732822"/>
            <a:ext cx="7399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93D720-2525-4918-9E6A-1BF1ED97CDA3}"/>
              </a:ext>
            </a:extLst>
          </p:cNvPr>
          <p:cNvSpPr txBox="1"/>
          <p:nvPr/>
        </p:nvSpPr>
        <p:spPr>
          <a:xfrm>
            <a:off x="3599542" y="2667952"/>
            <a:ext cx="46881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odd x even = even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745B51-20D2-4670-8435-3291E1192DBD}"/>
              </a:ext>
            </a:extLst>
          </p:cNvPr>
          <p:cNvSpPr txBox="1"/>
          <p:nvPr/>
        </p:nvSpPr>
        <p:spPr>
          <a:xfrm>
            <a:off x="3599542" y="4174574"/>
            <a:ext cx="4688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even </a:t>
            </a:r>
            <a:r>
              <a:rPr lang="en-GB" sz="3600" dirty="0">
                <a:solidFill>
                  <a:srgbClr val="FF0000"/>
                </a:solidFill>
                <a:latin typeface="Arial Black" panose="020B0A04020102020204" pitchFamily="34" charset="0"/>
              </a:rPr>
              <a:t>÷ odd = even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93D46A-3773-4E57-87DF-54A41F4E887E}"/>
              </a:ext>
            </a:extLst>
          </p:cNvPr>
          <p:cNvSpPr txBox="1"/>
          <p:nvPr/>
        </p:nvSpPr>
        <p:spPr>
          <a:xfrm>
            <a:off x="3599541" y="5696585"/>
            <a:ext cx="4688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odd </a:t>
            </a:r>
            <a:r>
              <a:rPr lang="en-GB" sz="3600" dirty="0">
                <a:solidFill>
                  <a:srgbClr val="FF0000"/>
                </a:solidFill>
                <a:latin typeface="Arial Black" panose="020B0A04020102020204" pitchFamily="34" charset="0"/>
              </a:rPr>
              <a:t>+ odd = even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40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68C877-09D2-4DA7-B34B-84E7430A9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5369" y="364924"/>
            <a:ext cx="4461324" cy="2239621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950990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Holly made a number using these digit cards.</a:t>
            </a:r>
          </a:p>
          <a:p>
            <a:endParaRPr lang="en-US" sz="3200" b="1" dirty="0"/>
          </a:p>
          <a:p>
            <a:r>
              <a:rPr lang="en-US" sz="3200" b="1" dirty="0"/>
              <a:t>The hundreds digit is greater than 4</a:t>
            </a:r>
          </a:p>
          <a:p>
            <a:r>
              <a:rPr lang="en-US" sz="3200" b="1" dirty="0"/>
              <a:t>Holly’s number is odd.</a:t>
            </a:r>
          </a:p>
          <a:p>
            <a:r>
              <a:rPr lang="en-US" sz="3200" b="1" dirty="0"/>
              <a:t>What number did Holly make?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3BAAA2-2C2E-4BD7-99F1-EE028231DB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356" y="2888183"/>
            <a:ext cx="3236669" cy="16340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B958A5-C0F7-4704-AD1E-45D794EAE581}"/>
              </a:ext>
            </a:extLst>
          </p:cNvPr>
          <p:cNvSpPr txBox="1"/>
          <p:nvPr/>
        </p:nvSpPr>
        <p:spPr>
          <a:xfrm>
            <a:off x="3076102" y="3389757"/>
            <a:ext cx="473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BE8B7C-EE5B-472D-85FD-89791B0CC2F0}"/>
              </a:ext>
            </a:extLst>
          </p:cNvPr>
          <p:cNvSpPr txBox="1"/>
          <p:nvPr/>
        </p:nvSpPr>
        <p:spPr>
          <a:xfrm>
            <a:off x="940931" y="3389757"/>
            <a:ext cx="473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488A96-BD49-427C-87BE-042D4CE96AB2}"/>
              </a:ext>
            </a:extLst>
          </p:cNvPr>
          <p:cNvSpPr txBox="1"/>
          <p:nvPr/>
        </p:nvSpPr>
        <p:spPr>
          <a:xfrm>
            <a:off x="2008516" y="3389757"/>
            <a:ext cx="473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2145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these digit cards.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81CD2C-7398-4FF8-89BD-9947017BC6B3}"/>
              </a:ext>
            </a:extLst>
          </p:cNvPr>
          <p:cNvSpPr/>
          <p:nvPr/>
        </p:nvSpPr>
        <p:spPr>
          <a:xfrm>
            <a:off x="56121" y="1760743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 cards to make an odd number greater than 500.</a:t>
            </a:r>
          </a:p>
        </p:txBody>
      </p:sp>
      <p:pic>
        <p:nvPicPr>
          <p:cNvPr id="54275" name="Picture 3">
            <a:extLst>
              <a:ext uri="{FF2B5EF4-FFF2-40B4-BE49-F238E27FC236}">
                <a16:creationId xmlns:a16="http://schemas.microsoft.com/office/drawing/2014/main" id="{92813919-DF05-4E91-9EB3-22AE66D26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480" y="2420857"/>
            <a:ext cx="2030099" cy="1039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8" name="Picture 2">
            <a:extLst>
              <a:ext uri="{FF2B5EF4-FFF2-40B4-BE49-F238E27FC236}">
                <a16:creationId xmlns:a16="http://schemas.microsoft.com/office/drawing/2014/main" id="{70F8C28E-A03F-4A05-9A7F-01BAB63B3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329" y="686643"/>
            <a:ext cx="2408400" cy="1022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62D4A9-6F3C-40CF-80BA-7FC599CD7A53}"/>
              </a:ext>
            </a:extLst>
          </p:cNvPr>
          <p:cNvSpPr txBox="1"/>
          <p:nvPr/>
        </p:nvSpPr>
        <p:spPr>
          <a:xfrm>
            <a:off x="2879847" y="2641198"/>
            <a:ext cx="8467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CD903B-BD7D-4800-AE58-9950D1F065B0}"/>
              </a:ext>
            </a:extLst>
          </p:cNvPr>
          <p:cNvSpPr txBox="1"/>
          <p:nvPr/>
        </p:nvSpPr>
        <p:spPr>
          <a:xfrm>
            <a:off x="1525072" y="2642330"/>
            <a:ext cx="8467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90EF59-0DA3-459C-A828-1D650D880EFF}"/>
              </a:ext>
            </a:extLst>
          </p:cNvPr>
          <p:cNvSpPr txBox="1"/>
          <p:nvPr/>
        </p:nvSpPr>
        <p:spPr>
          <a:xfrm>
            <a:off x="2170376" y="2641198"/>
            <a:ext cx="8467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6FBF51-F69A-4599-A5AC-56B2B68DB7F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44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1766259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Choose three of these number cards to make an even number that is greater than 400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F47C5A-AAC3-426C-BECD-77A9C70F0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402" y="249314"/>
            <a:ext cx="7279079" cy="15189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620F74-060D-4678-9319-20312F25A6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402" y="3039277"/>
            <a:ext cx="4278239" cy="15189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C4FF34-A01B-4AB9-A1CE-17916AD40835}"/>
              </a:ext>
            </a:extLst>
          </p:cNvPr>
          <p:cNvSpPr txBox="1"/>
          <p:nvPr/>
        </p:nvSpPr>
        <p:spPr>
          <a:xfrm>
            <a:off x="3848503" y="3482996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BCF62B-A674-4AD0-8902-2EC7F8247EC3}"/>
              </a:ext>
            </a:extLst>
          </p:cNvPr>
          <p:cNvSpPr txBox="1"/>
          <p:nvPr/>
        </p:nvSpPr>
        <p:spPr>
          <a:xfrm>
            <a:off x="1088057" y="3482996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81A8BD-1BA0-4AA6-800C-15EEDF88CA64}"/>
              </a:ext>
            </a:extLst>
          </p:cNvPr>
          <p:cNvSpPr txBox="1"/>
          <p:nvPr/>
        </p:nvSpPr>
        <p:spPr>
          <a:xfrm>
            <a:off x="2445350" y="3482996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A80640-DAC5-4CFD-A317-F881E0F4FB7F}"/>
              </a:ext>
            </a:extLst>
          </p:cNvPr>
          <p:cNvSpPr txBox="1"/>
          <p:nvPr/>
        </p:nvSpPr>
        <p:spPr>
          <a:xfrm>
            <a:off x="2465930" y="3482996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0688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8" grpId="1"/>
      <p:bldP spid="9" grpId="0"/>
    </p:bld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It is a three-digit number. </a:t>
            </a:r>
          </a:p>
          <a:p>
            <a:r>
              <a:rPr lang="en-GB" sz="3200" b="1" dirty="0"/>
              <a:t>All the digits are odd. </a:t>
            </a:r>
          </a:p>
          <a:p>
            <a:r>
              <a:rPr lang="en-GB" sz="3200" b="1" dirty="0"/>
              <a:t>The digits add up to 7. </a:t>
            </a:r>
          </a:p>
          <a:p>
            <a:r>
              <a:rPr lang="en-GB" sz="3200" b="1" dirty="0"/>
              <a:t>What could my number be? </a:t>
            </a:r>
            <a:endParaRPr lang="en-GB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0695D8-FFC0-48A6-A40C-384E8E1F3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406" y="1299191"/>
            <a:ext cx="2622129" cy="13284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154FE9-57E7-4DA1-A05B-EE058FF434A9}"/>
              </a:ext>
            </a:extLst>
          </p:cNvPr>
          <p:cNvSpPr txBox="1"/>
          <p:nvPr/>
        </p:nvSpPr>
        <p:spPr>
          <a:xfrm>
            <a:off x="3777600" y="496276"/>
            <a:ext cx="2743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1, 3, 5, 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D17BD4-711C-4B85-8B55-38D2E235E68B}"/>
              </a:ext>
            </a:extLst>
          </p:cNvPr>
          <p:cNvSpPr txBox="1"/>
          <p:nvPr/>
        </p:nvSpPr>
        <p:spPr>
          <a:xfrm>
            <a:off x="5408579" y="1647939"/>
            <a:ext cx="4383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BDA156-8A46-4E65-98AA-B684722CDC4A}"/>
              </a:ext>
            </a:extLst>
          </p:cNvPr>
          <p:cNvSpPr txBox="1"/>
          <p:nvPr/>
        </p:nvSpPr>
        <p:spPr>
          <a:xfrm>
            <a:off x="6221275" y="1647939"/>
            <a:ext cx="4383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EC59D9-A045-4E2B-99D2-2CB47797613C}"/>
              </a:ext>
            </a:extLst>
          </p:cNvPr>
          <p:cNvSpPr txBox="1"/>
          <p:nvPr/>
        </p:nvSpPr>
        <p:spPr>
          <a:xfrm>
            <a:off x="7096139" y="1647939"/>
            <a:ext cx="4383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0299C2-0C32-4EF5-899F-6C186B59002B}"/>
              </a:ext>
            </a:extLst>
          </p:cNvPr>
          <p:cNvSpPr txBox="1"/>
          <p:nvPr/>
        </p:nvSpPr>
        <p:spPr>
          <a:xfrm>
            <a:off x="5408579" y="1647939"/>
            <a:ext cx="4383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64ABC0-12E2-41ED-84E4-B0642EFFCFD1}"/>
              </a:ext>
            </a:extLst>
          </p:cNvPr>
          <p:cNvSpPr txBox="1"/>
          <p:nvPr/>
        </p:nvSpPr>
        <p:spPr>
          <a:xfrm>
            <a:off x="6221275" y="1647939"/>
            <a:ext cx="4383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C1C63-7A39-458C-9C63-3C19BAD5A039}"/>
              </a:ext>
            </a:extLst>
          </p:cNvPr>
          <p:cNvSpPr txBox="1"/>
          <p:nvPr/>
        </p:nvSpPr>
        <p:spPr>
          <a:xfrm>
            <a:off x="7096139" y="1647939"/>
            <a:ext cx="4383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34222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0.06745 0.0002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2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59259E-6 L -0.06666 -4.07407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745 0.00023 L 0.13763 0.00023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59259E-6 L -0.07174 -2.96296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5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0.06745 0.00023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2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59259E-6 L -0.06667 -2.59259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745 0.00023 L 0.13763 0.00023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59259E-6 L -0.07174 -2.59259E-6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  <p:bldP spid="7" grpId="2"/>
      <p:bldP spid="7" grpId="3"/>
      <p:bldP spid="8" grpId="0"/>
      <p:bldP spid="8" grpId="1"/>
      <p:bldP spid="8" grpId="2"/>
      <p:bldP spid="9" grpId="0"/>
      <p:bldP spid="9" grpId="1"/>
      <p:bldP spid="9" grpId="2"/>
      <p:bldP spid="10" grpId="0"/>
      <p:bldP spid="10" grpId="1"/>
      <p:bldP spid="10" grpId="2"/>
      <p:bldP spid="11" grpId="0"/>
      <p:bldP spid="11" grpId="1"/>
      <p:bldP spid="12" grpId="0"/>
      <p:bldP spid="12" grpId="1"/>
    </p:bld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Carroll diagram for sorting numbers. </a:t>
            </a:r>
          </a:p>
          <a:p>
            <a:r>
              <a:rPr lang="en-US" sz="3200" b="1" dirty="0"/>
              <a:t>Write these </a:t>
            </a:r>
            <a:r>
              <a:rPr lang="en-US" sz="3200" b="1" u="sng" dirty="0"/>
              <a:t>five</a:t>
            </a:r>
            <a:r>
              <a:rPr lang="en-US" sz="3200" b="1" dirty="0"/>
              <a:t> numbers in the correct places on the diagram. </a:t>
            </a:r>
          </a:p>
          <a:p>
            <a:r>
              <a:rPr lang="en-US" sz="3200" b="1" dirty="0"/>
              <a:t>       </a:t>
            </a:r>
            <a:r>
              <a:rPr lang="en-US" sz="3200" dirty="0"/>
              <a:t>25          247          7002          49          990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594503-79F4-470A-8952-40FA5F617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812" y="1777878"/>
            <a:ext cx="7285314" cy="424309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D978B46-945C-4E24-82C9-B9BEF0A632A4}"/>
              </a:ext>
            </a:extLst>
          </p:cNvPr>
          <p:cNvSpPr/>
          <p:nvPr/>
        </p:nvSpPr>
        <p:spPr>
          <a:xfrm>
            <a:off x="3272725" y="4828006"/>
            <a:ext cx="68709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1C28AA-EA15-4AD6-AA2E-E62885C19BB0}"/>
              </a:ext>
            </a:extLst>
          </p:cNvPr>
          <p:cNvSpPr/>
          <p:nvPr/>
        </p:nvSpPr>
        <p:spPr>
          <a:xfrm>
            <a:off x="3272725" y="3401318"/>
            <a:ext cx="14232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D8A6E7-1724-486E-A403-86F1949310C0}"/>
              </a:ext>
            </a:extLst>
          </p:cNvPr>
          <p:cNvSpPr/>
          <p:nvPr/>
        </p:nvSpPr>
        <p:spPr>
          <a:xfrm>
            <a:off x="5610386" y="4828006"/>
            <a:ext cx="14232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7002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532BC0-3BF2-4091-AB84-D0DA897ED9FC}"/>
              </a:ext>
            </a:extLst>
          </p:cNvPr>
          <p:cNvSpPr/>
          <p:nvPr/>
        </p:nvSpPr>
        <p:spPr>
          <a:xfrm>
            <a:off x="4351614" y="4828006"/>
            <a:ext cx="68709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F0DA98-9509-4113-8F50-8C4CB38200E1}"/>
              </a:ext>
            </a:extLst>
          </p:cNvPr>
          <p:cNvSpPr/>
          <p:nvPr/>
        </p:nvSpPr>
        <p:spPr>
          <a:xfrm>
            <a:off x="5610385" y="3429000"/>
            <a:ext cx="14232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990</a:t>
            </a:r>
          </a:p>
        </p:txBody>
      </p:sp>
    </p:spTree>
    <p:extLst>
      <p:ext uri="{BB962C8B-B14F-4D97-AF65-F5344CB8AC3E}">
        <p14:creationId xmlns:p14="http://schemas.microsoft.com/office/powerpoint/2010/main" val="425521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</TotalTime>
  <Words>8244</Words>
  <Application>Microsoft Office PowerPoint</Application>
  <PresentationFormat>Widescreen</PresentationFormat>
  <Paragraphs>2406</Paragraphs>
  <Slides>210</Slides>
  <Notes>189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210</vt:i4>
      </vt:variant>
    </vt:vector>
  </HeadingPairs>
  <TitlesOfParts>
    <vt:vector size="216" baseType="lpstr">
      <vt:lpstr>MS Mincho</vt:lpstr>
      <vt:lpstr>Arial</vt:lpstr>
      <vt:lpstr>Arial Black</vt:lpstr>
      <vt:lpstr>Calibri</vt:lpstr>
      <vt:lpstr>Calibri Light</vt:lpstr>
      <vt:lpstr>Office Theme</vt:lpstr>
      <vt:lpstr>Recognise place value in two-digit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Recognise place value in three-digit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Round to the nearest 10 or 100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Use the inverse to find missing numbers in addition and subtraction problems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Find missing numbers in the addition or subtraction of multiple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Complete simple addition and subtraction sequences with missing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Use number cards to write correct addition and subtraction calculations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Find missing digits in addition and subtraction calculations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Complete puzzles involving addition and subtraction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Find the number closest to or furthest from a three-digit number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Interpret tables to solve addition and subtraction problems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Solve one-step addition and subtraction problems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Solve two-step addition and subtraction problems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Make different combinations</vt:lpstr>
      <vt:lpstr>PowerPoint Presentation</vt:lpstr>
      <vt:lpstr>PowerPoint Presentation</vt:lpstr>
      <vt:lpstr>Solve problems involving unequal distribution</vt:lpstr>
      <vt:lpstr>PowerPoint Presentation</vt:lpstr>
      <vt:lpstr>PowerPoint Presentation</vt:lpstr>
      <vt:lpstr>PowerPoint Presentation</vt:lpstr>
      <vt:lpstr>PowerPoint Presentation</vt:lpstr>
      <vt:lpstr>Solve problems involving times tables knowledge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Solve word problems involving multiplication and division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Solve number problems using the four operations</vt:lpstr>
      <vt:lpstr>PowerPoint Presentation</vt:lpstr>
      <vt:lpstr>PowerPoint Presentation</vt:lpstr>
      <vt:lpstr>PowerPoint Presentation</vt:lpstr>
      <vt:lpstr>PowerPoint Presentation</vt:lpstr>
      <vt:lpstr>Solve word problems using the four operations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Recognise vocabulary of odd and even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Use knowledge of odd and even numbers to solve problems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Recognise place value in two- and three-digit numbers</dc:title>
  <dc:creator>Simon Rigelsford</dc:creator>
  <cp:lastModifiedBy>Simon Rigelsford</cp:lastModifiedBy>
  <cp:revision>68</cp:revision>
  <dcterms:created xsi:type="dcterms:W3CDTF">2020-04-08T23:00:12Z</dcterms:created>
  <dcterms:modified xsi:type="dcterms:W3CDTF">2020-08-22T19:48:11Z</dcterms:modified>
</cp:coreProperties>
</file>