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904" r:id="rId2"/>
    <p:sldId id="1111" r:id="rId3"/>
    <p:sldId id="1112" r:id="rId4"/>
    <p:sldId id="1113" r:id="rId5"/>
    <p:sldId id="1114" r:id="rId6"/>
    <p:sldId id="1115" r:id="rId7"/>
    <p:sldId id="1116" r:id="rId8"/>
    <p:sldId id="1117" r:id="rId9"/>
    <p:sldId id="1118" r:id="rId10"/>
    <p:sldId id="1119" r:id="rId11"/>
    <p:sldId id="1137" r:id="rId12"/>
    <p:sldId id="1138" r:id="rId13"/>
    <p:sldId id="864" r:id="rId14"/>
    <p:sldId id="1139" r:id="rId15"/>
    <p:sldId id="1140" r:id="rId16"/>
    <p:sldId id="1141" r:id="rId17"/>
    <p:sldId id="1142" r:id="rId18"/>
    <p:sldId id="939" r:id="rId19"/>
    <p:sldId id="1143" r:id="rId20"/>
    <p:sldId id="1144" r:id="rId21"/>
    <p:sldId id="1145" r:id="rId22"/>
    <p:sldId id="1146" r:id="rId23"/>
    <p:sldId id="1122" r:id="rId24"/>
    <p:sldId id="1125" r:id="rId25"/>
    <p:sldId id="1147" r:id="rId26"/>
    <p:sldId id="940" r:id="rId27"/>
    <p:sldId id="1148" r:id="rId28"/>
    <p:sldId id="1149" r:id="rId29"/>
    <p:sldId id="1150" r:id="rId30"/>
    <p:sldId id="1126" r:id="rId31"/>
    <p:sldId id="1151" r:id="rId32"/>
    <p:sldId id="941" r:id="rId33"/>
    <p:sldId id="1152" r:id="rId34"/>
    <p:sldId id="1153" r:id="rId35"/>
    <p:sldId id="1154" r:id="rId36"/>
    <p:sldId id="1155" r:id="rId37"/>
    <p:sldId id="1156" r:id="rId38"/>
    <p:sldId id="1157" r:id="rId39"/>
    <p:sldId id="115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01FD6-60B5-45A2-A7B4-3E90AC1F4CD2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019B8-8BA3-49FB-89C4-68DA3DE16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0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 2015 Paper 1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17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B100 2006 Year 4 Optional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24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B140 2003 Year 5 Optional Paper 1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358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B185 2003 Year 4 Optional Paper 1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986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B308 2010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692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B310 2001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872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B46 2006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586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700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61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B176 2001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721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B261 2004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031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B306 2013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824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262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B80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716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B149 2005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54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B197 2014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784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B224 2005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79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B299 2003 Year 3 Optional Paper 1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026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B45 2006 Paper 1 Q3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6923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B105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754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3561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B207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9670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B233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599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B274 2006 Year 3 Optional Paper 1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2356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B19 2003 Year 4 Optional Paper 1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8833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B119 2002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1901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B59 2006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2381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B184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6548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328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B297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0349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B7 2003 Year 3 Optional Paper 1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5512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B90 2010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1790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3894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Q1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790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4F64B-69A2-4907-91DF-C21EA9102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04CD7-FA5F-43E3-9BB0-657CA692D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B6F8C-EA1F-42B3-959E-F857B9917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E800E-E559-4BAB-AACF-133252AC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6029E-C5B3-46E0-ADE8-F00DF25D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51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DCD88-0EB2-48F2-AD55-AE4008377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D234A-779C-4C74-B344-6FF6ED02B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0CBFC-FD6E-469F-921F-1DF80C9E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0CDBD-7C60-44B8-A4D2-B3A55A79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8E06F-5B6B-49D1-AC79-D1EC8120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90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CD59-C6B0-4E64-AF2A-B8648D75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BB2A2-A04D-4A76-A750-6530D2BB3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4CF80-9AF5-469D-B78C-F923D2622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1F705-4E95-4A74-BBD3-FCA662CD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2A78D-A78D-4092-9121-198727A13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3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465B-171D-49A1-B735-FB5F9780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BE803-35BC-4D8F-B34F-988A2523A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629E07-E4B5-4A62-A56F-4C35FE100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F8845-64DE-4D93-8FFF-DB0565430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7E78E-95F4-4514-B1F1-BC7DD7D8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3D001-3501-4C9B-A1B9-E25F558A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100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ACD2-23A6-4725-99EF-3744386CD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6A065-D50B-4009-AEAF-399C883CB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A7959-DD28-434D-B1FE-14BE2AAC1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F739C9-BA7C-4F1A-962B-C45821B40E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4EB483-D0A1-43BE-B91F-EFC3F96FA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67DE2D-DCFB-4D31-813D-9C8985685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DC3F03-FFBA-4EE2-B185-282FD8C4C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E8400F-96BE-43DC-A5C9-CAD349520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16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169D1-A4DC-460E-AE20-3F358861E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FAB8F2-5AA4-4A3C-B300-85E3DC64D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DE64AD-80D0-4875-A776-619F82BFE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A363C-C298-4E62-A920-ADBE5327D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81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E405D6-7B12-451D-B027-5B7BCA005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9826F8-ACBB-44B3-8CBB-857E21CC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54C1E-C6A6-43D3-9D37-A28E9046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141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76C4E-48A9-4430-9444-CB040F1D8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99EE3-05F5-4DE2-909D-D3DA4E5AD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A5349-CA9F-4B95-9613-5B5B17C43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B4DA6-77CC-44BC-9A7C-37816521B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462EA-09CC-42D8-A155-5DDCF6DB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F635A0-24A5-4B82-B783-CF95DC13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44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24112-9FFB-46EA-9035-EC87F1E3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BE5D5C-1210-45AC-96F8-F8DF1B6F1F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8ED11-5402-4ED7-80AB-B22ADB629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C526BC-FB5C-4C38-A6C8-954139881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DDF6D-97B8-4D91-8FB4-6A0D0B68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D9B57-19A1-4938-BCAD-FF8A75FD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C3AC-AA56-46F9-8302-31B1AEC4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F0F38-4D37-4566-A4D0-B6D9BCDBC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489B7-CDDE-4CE6-8694-DAEEAE646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67A41-830E-43E6-9E0D-1FE1E8F9C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63377-A860-4E3C-992D-E1F20775B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31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2CE513-7618-4B81-B531-A326FB297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112FA-F93D-4E8F-B39B-49E177D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34D7A-3666-4BA4-AAE8-FEB59BAD3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40F04-25D5-4679-9C6A-738CB7576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3FC4B-CBB7-4F63-B2ED-308DA57D9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76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3FEA1-1BCD-4D41-ADE5-BFF9278C3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D8759-5686-47BA-A3DF-E402B2C43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D7EF-B1F9-4175-B9A5-3F52E4671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536B5-08E1-4A79-A39B-B7CCFBC7B6A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0E25D-1358-4CC7-8556-4DE7F5DED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FF6F4-AF0F-49C0-A3A5-3ED30B891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21B9-5367-418E-9CC1-8567F4090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11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FF96C-9B91-49DA-B504-D3999C8BC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information in tables or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81111-74AC-47E4-B62A-B693F6144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31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47A64A-207A-4F7E-BFBF-DFC98E9DBF20}"/>
              </a:ext>
            </a:extLst>
          </p:cNvPr>
          <p:cNvSpPr/>
          <p:nvPr/>
        </p:nvSpPr>
        <p:spPr>
          <a:xfrm>
            <a:off x="56122" y="50000"/>
            <a:ext cx="123848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Megan likes honey, but not jam.</a:t>
            </a:r>
          </a:p>
          <a:p>
            <a:r>
              <a:rPr lang="en-GB" sz="3200" b="1" dirty="0"/>
              <a:t>Alfie likes honey and jam.</a:t>
            </a:r>
          </a:p>
          <a:p>
            <a:r>
              <a:rPr lang="en-GB" sz="3200" b="1" dirty="0"/>
              <a:t>Chen does not like honey or jam.</a:t>
            </a:r>
          </a:p>
          <a:p>
            <a:r>
              <a:rPr lang="en-GB" sz="3200" b="1" dirty="0"/>
              <a:t>Donna only likes jam.</a:t>
            </a:r>
          </a:p>
          <a:p>
            <a:r>
              <a:rPr lang="en-GB" sz="3200" b="1" dirty="0"/>
              <a:t>Write the children’s names in the correct parts of the sorting diagram.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39E05-6E05-4AD1-9944-D10EFE195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26" y="2604545"/>
            <a:ext cx="7105574" cy="40215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A7A5D1-02F3-4FEC-9536-AC9FA53F0E65}"/>
              </a:ext>
            </a:extLst>
          </p:cNvPr>
          <p:cNvSpPr/>
          <p:nvPr/>
        </p:nvSpPr>
        <p:spPr>
          <a:xfrm>
            <a:off x="3179618" y="5635409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Megan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6AFF09-D9B7-43A9-9349-298109DC7C36}"/>
              </a:ext>
            </a:extLst>
          </p:cNvPr>
          <p:cNvSpPr/>
          <p:nvPr/>
        </p:nvSpPr>
        <p:spPr>
          <a:xfrm>
            <a:off x="3428999" y="4351539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Alfie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4803A3-104D-4500-B3D4-7AB6850263AC}"/>
              </a:ext>
            </a:extLst>
          </p:cNvPr>
          <p:cNvSpPr/>
          <p:nvPr/>
        </p:nvSpPr>
        <p:spPr>
          <a:xfrm>
            <a:off x="5680363" y="5635408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5CFF70-08AF-4AC2-B510-25A3011D0027}"/>
              </a:ext>
            </a:extLst>
          </p:cNvPr>
          <p:cNvSpPr/>
          <p:nvPr/>
        </p:nvSpPr>
        <p:spPr>
          <a:xfrm>
            <a:off x="5504328" y="4354634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Donna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461DDE-EFFA-43D6-A943-215A759BCE94}"/>
              </a:ext>
            </a:extLst>
          </p:cNvPr>
          <p:cNvSpPr/>
          <p:nvPr/>
        </p:nvSpPr>
        <p:spPr>
          <a:xfrm>
            <a:off x="209626" y="2604545"/>
            <a:ext cx="445467" cy="397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5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Jade says, ‘I am 9 years old. My birthday is in July.’</a:t>
            </a:r>
          </a:p>
          <a:p>
            <a:r>
              <a:rPr lang="en-US" sz="3200" b="1" dirty="0"/>
              <a:t>Lauren says, ‘I am 2 years younger than Jade. My birthday is in January.’</a:t>
            </a:r>
          </a:p>
          <a:p>
            <a:r>
              <a:rPr lang="en-US" sz="3200" b="1" dirty="0"/>
              <a:t>Write Jade and Lauren in the correct places on this sorting diagram.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3E4ED5-927D-4E13-9934-E6820FA5F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95" y="2181378"/>
            <a:ext cx="6604723" cy="42736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88CD3B-AD94-49B8-BC95-03112985CEDF}"/>
              </a:ext>
            </a:extLst>
          </p:cNvPr>
          <p:cNvSpPr/>
          <p:nvPr/>
        </p:nvSpPr>
        <p:spPr>
          <a:xfrm>
            <a:off x="5449736" y="4409224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Jade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BCDCAA-FD22-467E-A26D-26C8B49ABD4D}"/>
              </a:ext>
            </a:extLst>
          </p:cNvPr>
          <p:cNvSpPr/>
          <p:nvPr/>
        </p:nvSpPr>
        <p:spPr>
          <a:xfrm>
            <a:off x="3060172" y="3292382"/>
            <a:ext cx="1488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Lauren</a:t>
            </a:r>
          </a:p>
        </p:txBody>
      </p:sp>
    </p:spTree>
    <p:extLst>
      <p:ext uri="{BB962C8B-B14F-4D97-AF65-F5344CB8AC3E}">
        <p14:creationId xmlns:p14="http://schemas.microsoft.com/office/powerpoint/2010/main" val="306659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Peter and Stella compare </a:t>
            </a:r>
            <a:r>
              <a:rPr lang="en-US" sz="3200" b="1" dirty="0" err="1"/>
              <a:t>colours</a:t>
            </a:r>
            <a:r>
              <a:rPr lang="en-US" sz="3200" b="1" dirty="0"/>
              <a:t> they like and do not like. </a:t>
            </a:r>
          </a:p>
          <a:p>
            <a:r>
              <a:rPr lang="en-US" sz="3200" b="1" dirty="0"/>
              <a:t>Here is a sorting diagram that shows their results.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EC9FA6-EF26-404E-B4CC-BEB6795D2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1127218"/>
            <a:ext cx="6616277" cy="37584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B7306F-DDF6-466F-A459-E502C7DF1F2C}"/>
              </a:ext>
            </a:extLst>
          </p:cNvPr>
          <p:cNvSpPr/>
          <p:nvPr/>
        </p:nvSpPr>
        <p:spPr>
          <a:xfrm>
            <a:off x="6816246" y="1127218"/>
            <a:ext cx="52859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</a:t>
            </a:r>
            <a:r>
              <a:rPr lang="en-US" sz="3200" b="1" dirty="0" err="1"/>
              <a:t>colours</a:t>
            </a:r>
            <a:r>
              <a:rPr lang="en-US" sz="3200" b="1" dirty="0"/>
              <a:t> that Stella likes but Peter does not like.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073C86-0251-4514-BF39-0571C9E89895}"/>
              </a:ext>
            </a:extLst>
          </p:cNvPr>
          <p:cNvSpPr/>
          <p:nvPr/>
        </p:nvSpPr>
        <p:spPr>
          <a:xfrm>
            <a:off x="6816246" y="3182779"/>
            <a:ext cx="52859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Peter likes the </a:t>
            </a:r>
            <a:r>
              <a:rPr lang="en-US" sz="3200" b="1" dirty="0" err="1"/>
              <a:t>colour</a:t>
            </a:r>
            <a:r>
              <a:rPr lang="en-US" sz="3200" b="1" dirty="0"/>
              <a:t> blue but Stella does not. Write blue in the correct place on the sorting diagram.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AAB848-E068-4055-BA3A-726D27BF5AA6}"/>
              </a:ext>
            </a:extLst>
          </p:cNvPr>
          <p:cNvSpPr/>
          <p:nvPr/>
        </p:nvSpPr>
        <p:spPr>
          <a:xfrm>
            <a:off x="228599" y="1748118"/>
            <a:ext cx="6488207" cy="15464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B2D52A-FEAD-478C-8DFF-102AB8B2FB9A}"/>
              </a:ext>
            </a:extLst>
          </p:cNvPr>
          <p:cNvSpPr/>
          <p:nvPr/>
        </p:nvSpPr>
        <p:spPr>
          <a:xfrm>
            <a:off x="4229511" y="1186774"/>
            <a:ext cx="2487295" cy="362355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3255C7-0A29-405D-B31F-245C7AFE0809}"/>
              </a:ext>
            </a:extLst>
          </p:cNvPr>
          <p:cNvSpPr/>
          <p:nvPr/>
        </p:nvSpPr>
        <p:spPr>
          <a:xfrm>
            <a:off x="7639977" y="2087380"/>
            <a:ext cx="2708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white, orange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D3059B-5CC4-49FD-B171-C4E0A207CC55}"/>
              </a:ext>
            </a:extLst>
          </p:cNvPr>
          <p:cNvSpPr/>
          <p:nvPr/>
        </p:nvSpPr>
        <p:spPr>
          <a:xfrm>
            <a:off x="1742216" y="1194680"/>
            <a:ext cx="2487295" cy="3623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77ADE7-8510-4618-A682-F8F046F2486E}"/>
              </a:ext>
            </a:extLst>
          </p:cNvPr>
          <p:cNvSpPr/>
          <p:nvPr/>
        </p:nvSpPr>
        <p:spPr>
          <a:xfrm>
            <a:off x="228598" y="3294529"/>
            <a:ext cx="6488207" cy="152370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DCD94-6B66-4015-8A4C-AD1F6476DA40}"/>
              </a:ext>
            </a:extLst>
          </p:cNvPr>
          <p:cNvSpPr/>
          <p:nvPr/>
        </p:nvSpPr>
        <p:spPr>
          <a:xfrm>
            <a:off x="2574395" y="3670905"/>
            <a:ext cx="1223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122346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 animBg="1"/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B186CA-C4F4-4882-982D-40EB229DE0FE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each letter in the correct place on the diagram. </a:t>
            </a:r>
          </a:p>
          <a:p>
            <a:r>
              <a:rPr lang="en-US" sz="3200" b="1" dirty="0"/>
              <a:t>One has been done for you.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CD1B64-EBB0-41DB-9EED-72EED0C6C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31" y="1216802"/>
            <a:ext cx="7115175" cy="5419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5E541-8DE4-459A-8DC4-58E489949B8E}"/>
              </a:ext>
            </a:extLst>
          </p:cNvPr>
          <p:cNvSpPr txBox="1"/>
          <p:nvPr/>
        </p:nvSpPr>
        <p:spPr>
          <a:xfrm>
            <a:off x="5362782" y="3113529"/>
            <a:ext cx="751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401EB-1E1C-469A-BBA9-D7FA52FB7571}"/>
              </a:ext>
            </a:extLst>
          </p:cNvPr>
          <p:cNvSpPr txBox="1"/>
          <p:nvPr/>
        </p:nvSpPr>
        <p:spPr>
          <a:xfrm>
            <a:off x="6316854" y="3113529"/>
            <a:ext cx="751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3F4E7-1948-445F-8DF5-AFEFA0E54E73}"/>
              </a:ext>
            </a:extLst>
          </p:cNvPr>
          <p:cNvSpPr txBox="1"/>
          <p:nvPr/>
        </p:nvSpPr>
        <p:spPr>
          <a:xfrm>
            <a:off x="3065418" y="3113529"/>
            <a:ext cx="751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51552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six different types of cat and where they are found. 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A8B13-CC15-4890-BBE4-CE6E0E11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37" y="620781"/>
            <a:ext cx="4729126" cy="34366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01629A-A1F6-4EBF-B5FD-01DB64BDBA1C}"/>
              </a:ext>
            </a:extLst>
          </p:cNvPr>
          <p:cNvSpPr/>
          <p:nvPr/>
        </p:nvSpPr>
        <p:spPr>
          <a:xfrm>
            <a:off x="5061041" y="620781"/>
            <a:ext cx="6750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type of cat is found </a:t>
            </a:r>
            <a:r>
              <a:rPr lang="en-US" sz="3200" b="1" u="sng" dirty="0"/>
              <a:t>only</a:t>
            </a:r>
            <a:r>
              <a:rPr lang="en-US" sz="3200" b="1" dirty="0"/>
              <a:t> in Africa?</a:t>
            </a: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A53D4-4D98-4690-BC5B-F2A0C1A42777}"/>
              </a:ext>
            </a:extLst>
          </p:cNvPr>
          <p:cNvSpPr/>
          <p:nvPr/>
        </p:nvSpPr>
        <p:spPr>
          <a:xfrm>
            <a:off x="5061041" y="2351782"/>
            <a:ext cx="6750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types of cat are found in all three parts of the world? 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7DFF17-EE31-4AD4-9EA2-0191AC1FE1C6}"/>
              </a:ext>
            </a:extLst>
          </p:cNvPr>
          <p:cNvSpPr/>
          <p:nvPr/>
        </p:nvSpPr>
        <p:spPr>
          <a:xfrm>
            <a:off x="250030" y="3105150"/>
            <a:ext cx="4626769" cy="463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C38D0-5CA4-4693-8D49-830A9E63A18C}"/>
              </a:ext>
            </a:extLst>
          </p:cNvPr>
          <p:cNvSpPr/>
          <p:nvPr/>
        </p:nvSpPr>
        <p:spPr>
          <a:xfrm>
            <a:off x="5053241" y="1732503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cheetah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253C62-CD2E-43E7-B35C-1816A8539219}"/>
              </a:ext>
            </a:extLst>
          </p:cNvPr>
          <p:cNvSpPr/>
          <p:nvPr/>
        </p:nvSpPr>
        <p:spPr>
          <a:xfrm>
            <a:off x="253035" y="1732503"/>
            <a:ext cx="4626769" cy="463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7EB2-D2C5-44E0-BDB2-D3A0D6E2415D}"/>
              </a:ext>
            </a:extLst>
          </p:cNvPr>
          <p:cNvSpPr/>
          <p:nvPr/>
        </p:nvSpPr>
        <p:spPr>
          <a:xfrm>
            <a:off x="5061041" y="3391400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wildcat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29B5A2-37F8-4A5E-8927-20DA4880D421}"/>
              </a:ext>
            </a:extLst>
          </p:cNvPr>
          <p:cNvSpPr/>
          <p:nvPr/>
        </p:nvSpPr>
        <p:spPr>
          <a:xfrm>
            <a:off x="253034" y="3566322"/>
            <a:ext cx="4626769" cy="463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931B95-BF3C-4CE9-ACF4-0CE55CA992FD}"/>
              </a:ext>
            </a:extLst>
          </p:cNvPr>
          <p:cNvSpPr/>
          <p:nvPr/>
        </p:nvSpPr>
        <p:spPr>
          <a:xfrm>
            <a:off x="6382065" y="3391400"/>
            <a:ext cx="231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and leopard</a:t>
            </a:r>
          </a:p>
        </p:txBody>
      </p:sp>
    </p:spTree>
    <p:extLst>
      <p:ext uri="{BB962C8B-B14F-4D97-AF65-F5344CB8AC3E}">
        <p14:creationId xmlns:p14="http://schemas.microsoft.com/office/powerpoint/2010/main" val="295849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chart shows the musical instruments some children play.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4434DF-C087-416B-8B86-7BE9DB9AC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32" y="966350"/>
            <a:ext cx="6038535" cy="31836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F70598-13A5-4F04-9B6A-028F7457D490}"/>
              </a:ext>
            </a:extLst>
          </p:cNvPr>
          <p:cNvSpPr/>
          <p:nvPr/>
        </p:nvSpPr>
        <p:spPr>
          <a:xfrm>
            <a:off x="6747706" y="811602"/>
            <a:ext cx="51361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plays both recorder and drums?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03943-4DAA-485B-8D10-863B034543FD}"/>
              </a:ext>
            </a:extLst>
          </p:cNvPr>
          <p:cNvSpPr/>
          <p:nvPr/>
        </p:nvSpPr>
        <p:spPr>
          <a:xfrm>
            <a:off x="6747705" y="2644169"/>
            <a:ext cx="5136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play more than two musical instruments?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9B4132-B760-4738-BC4C-6809EDC413F6}"/>
              </a:ext>
            </a:extLst>
          </p:cNvPr>
          <p:cNvSpPr/>
          <p:nvPr/>
        </p:nvSpPr>
        <p:spPr>
          <a:xfrm>
            <a:off x="479596" y="3066242"/>
            <a:ext cx="5957624" cy="5175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8168F4-0AF6-43C2-A299-2D0322B79321}"/>
              </a:ext>
            </a:extLst>
          </p:cNvPr>
          <p:cNvSpPr/>
          <p:nvPr/>
        </p:nvSpPr>
        <p:spPr>
          <a:xfrm>
            <a:off x="479596" y="1512492"/>
            <a:ext cx="5957624" cy="5175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E8B166-3E4C-4482-89DA-5B10BF41C37F}"/>
              </a:ext>
            </a:extLst>
          </p:cNvPr>
          <p:cNvSpPr/>
          <p:nvPr/>
        </p:nvSpPr>
        <p:spPr>
          <a:xfrm>
            <a:off x="4681116" y="998080"/>
            <a:ext cx="876498" cy="31127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63308-AC5C-47C6-B03B-CED1710C3AF5}"/>
              </a:ext>
            </a:extLst>
          </p:cNvPr>
          <p:cNvSpPr/>
          <p:nvPr/>
        </p:nvSpPr>
        <p:spPr>
          <a:xfrm>
            <a:off x="6896376" y="1888820"/>
            <a:ext cx="371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Nicola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F0B823-988D-4688-88D0-501C7B58F991}"/>
              </a:ext>
            </a:extLst>
          </p:cNvPr>
          <p:cNvSpPr/>
          <p:nvPr/>
        </p:nvSpPr>
        <p:spPr>
          <a:xfrm>
            <a:off x="2230741" y="64232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0FC863-2035-475C-9F61-163401ED1ED6}"/>
              </a:ext>
            </a:extLst>
          </p:cNvPr>
          <p:cNvSpPr/>
          <p:nvPr/>
        </p:nvSpPr>
        <p:spPr>
          <a:xfrm>
            <a:off x="3089671" y="64232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42F1D4-750B-4F58-BC2E-824FB62F095F}"/>
              </a:ext>
            </a:extLst>
          </p:cNvPr>
          <p:cNvSpPr/>
          <p:nvPr/>
        </p:nvSpPr>
        <p:spPr>
          <a:xfrm>
            <a:off x="3953290" y="64232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829587-A91C-4DF8-8FA7-A41AF92F1961}"/>
              </a:ext>
            </a:extLst>
          </p:cNvPr>
          <p:cNvSpPr/>
          <p:nvPr/>
        </p:nvSpPr>
        <p:spPr>
          <a:xfrm>
            <a:off x="4828807" y="63881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FBBA41-E4BE-4419-BB96-7997A2DD31E6}"/>
              </a:ext>
            </a:extLst>
          </p:cNvPr>
          <p:cNvSpPr/>
          <p:nvPr/>
        </p:nvSpPr>
        <p:spPr>
          <a:xfrm>
            <a:off x="5729823" y="66316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D5F143-3FC7-480C-81A6-EDE6CFCC5FD5}"/>
              </a:ext>
            </a:extLst>
          </p:cNvPr>
          <p:cNvSpPr/>
          <p:nvPr/>
        </p:nvSpPr>
        <p:spPr>
          <a:xfrm>
            <a:off x="6905007" y="4213829"/>
            <a:ext cx="371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children</a:t>
            </a:r>
          </a:p>
        </p:txBody>
      </p:sp>
    </p:spTree>
    <p:extLst>
      <p:ext uri="{BB962C8B-B14F-4D97-AF65-F5344CB8AC3E}">
        <p14:creationId xmlns:p14="http://schemas.microsoft.com/office/powerpoint/2010/main" val="253105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have ticked this table to show on which days they are free to go out.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2E7A1F-86A6-4ECE-B953-38AC9257F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86" y="1127218"/>
            <a:ext cx="6439796" cy="35402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3E7781-3B34-45B3-875A-95894F2A8637}"/>
              </a:ext>
            </a:extLst>
          </p:cNvPr>
          <p:cNvSpPr/>
          <p:nvPr/>
        </p:nvSpPr>
        <p:spPr>
          <a:xfrm>
            <a:off x="6893852" y="1127218"/>
            <a:ext cx="4992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how many days are more than two children free to go out?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F33008-59F5-42AC-99BE-C219B43E3F48}"/>
              </a:ext>
            </a:extLst>
          </p:cNvPr>
          <p:cNvSpPr/>
          <p:nvPr/>
        </p:nvSpPr>
        <p:spPr>
          <a:xfrm>
            <a:off x="6893852" y="3772578"/>
            <a:ext cx="4992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which days are Lin and Rosie both free to go out 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CC8C4D-0C56-4A7C-93EE-AC9FFA641E06}"/>
              </a:ext>
            </a:extLst>
          </p:cNvPr>
          <p:cNvSpPr/>
          <p:nvPr/>
        </p:nvSpPr>
        <p:spPr>
          <a:xfrm>
            <a:off x="262720" y="1745673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E2A27-803C-44EE-9C6A-09417E575CAB}"/>
              </a:ext>
            </a:extLst>
          </p:cNvPr>
          <p:cNvSpPr/>
          <p:nvPr/>
        </p:nvSpPr>
        <p:spPr>
          <a:xfrm>
            <a:off x="262720" y="2315462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6DA2BF-3078-4CDC-A41B-D54EF5E84B7E}"/>
              </a:ext>
            </a:extLst>
          </p:cNvPr>
          <p:cNvSpPr/>
          <p:nvPr/>
        </p:nvSpPr>
        <p:spPr>
          <a:xfrm>
            <a:off x="262720" y="2885251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5812BB-3570-44AE-9398-757409B84BF2}"/>
              </a:ext>
            </a:extLst>
          </p:cNvPr>
          <p:cNvSpPr/>
          <p:nvPr/>
        </p:nvSpPr>
        <p:spPr>
          <a:xfrm>
            <a:off x="260057" y="3467142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4AE2D2-3700-4CCE-9104-D0E97A485265}"/>
              </a:ext>
            </a:extLst>
          </p:cNvPr>
          <p:cNvSpPr/>
          <p:nvPr/>
        </p:nvSpPr>
        <p:spPr>
          <a:xfrm>
            <a:off x="260072" y="4054618"/>
            <a:ext cx="6315502" cy="5818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CB9422-AD3D-41C4-9284-E55A10C1F5E8}"/>
              </a:ext>
            </a:extLst>
          </p:cNvPr>
          <p:cNvSpPr txBox="1"/>
          <p:nvPr/>
        </p:nvSpPr>
        <p:spPr>
          <a:xfrm>
            <a:off x="7145331" y="2696878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days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E9A637-7EA7-4431-8729-C8D13AE8B76F}"/>
              </a:ext>
            </a:extLst>
          </p:cNvPr>
          <p:cNvSpPr/>
          <p:nvPr/>
        </p:nvSpPr>
        <p:spPr>
          <a:xfrm>
            <a:off x="3425372" y="1190585"/>
            <a:ext cx="1030514" cy="34459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4FA780-B318-4F91-9989-4A97B1AED9F3}"/>
              </a:ext>
            </a:extLst>
          </p:cNvPr>
          <p:cNvSpPr/>
          <p:nvPr/>
        </p:nvSpPr>
        <p:spPr>
          <a:xfrm>
            <a:off x="5549900" y="1183741"/>
            <a:ext cx="1030514" cy="34459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8601A8-473E-4C56-9DC5-565B5B49B880}"/>
              </a:ext>
            </a:extLst>
          </p:cNvPr>
          <p:cNvSpPr txBox="1"/>
          <p:nvPr/>
        </p:nvSpPr>
        <p:spPr>
          <a:xfrm>
            <a:off x="7145331" y="5342238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Monday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576F97-7AA6-4606-97CA-DFD980954DAE}"/>
              </a:ext>
            </a:extLst>
          </p:cNvPr>
          <p:cNvSpPr txBox="1"/>
          <p:nvPr/>
        </p:nvSpPr>
        <p:spPr>
          <a:xfrm>
            <a:off x="7145331" y="5973180"/>
            <a:ext cx="4059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and Thursday</a:t>
            </a:r>
          </a:p>
        </p:txBody>
      </p:sp>
    </p:spTree>
    <p:extLst>
      <p:ext uri="{BB962C8B-B14F-4D97-AF65-F5344CB8AC3E}">
        <p14:creationId xmlns:p14="http://schemas.microsoft.com/office/powerpoint/2010/main" val="380867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399244" y="153032"/>
            <a:ext cx="4066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Colour of cars we saw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B54BA8-2E4C-4DF1-B05E-FED21E99C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47" y="647654"/>
            <a:ext cx="4252747" cy="36410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5EA5C5-8A46-40CD-841E-DFDCA2CBCAF7}"/>
              </a:ext>
            </a:extLst>
          </p:cNvPr>
          <p:cNvSpPr/>
          <p:nvPr/>
        </p:nvSpPr>
        <p:spPr>
          <a:xfrm>
            <a:off x="5471375" y="700735"/>
            <a:ext cx="51536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</a:t>
            </a:r>
            <a:r>
              <a:rPr lang="en-US" sz="3200" b="1" dirty="0" err="1"/>
              <a:t>colour</a:t>
            </a:r>
            <a:r>
              <a:rPr lang="en-US" sz="3200" b="1" dirty="0"/>
              <a:t> was the second highest number of cars?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6A3260-E281-4A5C-A19E-775B1A5A39D6}"/>
              </a:ext>
            </a:extLst>
          </p:cNvPr>
          <p:cNvSpPr/>
          <p:nvPr/>
        </p:nvSpPr>
        <p:spPr>
          <a:xfrm>
            <a:off x="5471374" y="2797844"/>
            <a:ext cx="51536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two </a:t>
            </a:r>
            <a:r>
              <a:rPr lang="en-US" sz="3200" b="1" dirty="0" err="1"/>
              <a:t>colours</a:t>
            </a:r>
            <a:r>
              <a:rPr lang="en-US" sz="3200" b="1" dirty="0"/>
              <a:t> of cars were seen the least?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A5F67D-491C-4CB1-AEAA-61985E3939E0}"/>
              </a:ext>
            </a:extLst>
          </p:cNvPr>
          <p:cNvSpPr txBox="1"/>
          <p:nvPr/>
        </p:nvSpPr>
        <p:spPr>
          <a:xfrm>
            <a:off x="5471374" y="1777953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silver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B89661-C032-47D8-BF26-1DB2BB38047A}"/>
              </a:ext>
            </a:extLst>
          </p:cNvPr>
          <p:cNvSpPr txBox="1"/>
          <p:nvPr/>
        </p:nvSpPr>
        <p:spPr>
          <a:xfrm>
            <a:off x="5471374" y="3875062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green and blue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4B6AA6-F09E-4EC0-BDF4-995926F49E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91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the number of shirts in a shop.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162D57-8398-4E3C-9B8B-794DC5E75560}"/>
              </a:ext>
            </a:extLst>
          </p:cNvPr>
          <p:cNvSpPr/>
          <p:nvPr/>
        </p:nvSpPr>
        <p:spPr>
          <a:xfrm>
            <a:off x="6246254" y="715053"/>
            <a:ext cx="56212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shirts are white?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8AD9DD-898B-4156-AABD-5A7B0406C8F4}"/>
              </a:ext>
            </a:extLst>
          </p:cNvPr>
          <p:cNvSpPr/>
          <p:nvPr/>
        </p:nvSpPr>
        <p:spPr>
          <a:xfrm>
            <a:off x="6246252" y="2928334"/>
            <a:ext cx="56212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shirts are there altogether?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D86666-2CB0-42A8-A3A3-035A59A69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41" y="634775"/>
            <a:ext cx="5236402" cy="42642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ECE8EB-9720-45DD-8FD6-366C806DEDF8}"/>
              </a:ext>
            </a:extLst>
          </p:cNvPr>
          <p:cNvSpPr/>
          <p:nvPr/>
        </p:nvSpPr>
        <p:spPr>
          <a:xfrm>
            <a:off x="1596788" y="1035193"/>
            <a:ext cx="1910687" cy="38023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4E183E-4ED6-4332-BCD3-415B08B45097}"/>
              </a:ext>
            </a:extLst>
          </p:cNvPr>
          <p:cNvSpPr txBox="1"/>
          <p:nvPr/>
        </p:nvSpPr>
        <p:spPr>
          <a:xfrm>
            <a:off x="7071790" y="141040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2A928A-9579-4676-B833-6AD8E2BA9DC0}"/>
              </a:ext>
            </a:extLst>
          </p:cNvPr>
          <p:cNvSpPr txBox="1"/>
          <p:nvPr/>
        </p:nvSpPr>
        <p:spPr>
          <a:xfrm>
            <a:off x="7063442" y="1863161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D93801-E7DF-49C3-9E9B-FCDC037DF9F1}"/>
              </a:ext>
            </a:extLst>
          </p:cNvPr>
          <p:cNvSpPr txBox="1"/>
          <p:nvPr/>
        </p:nvSpPr>
        <p:spPr>
          <a:xfrm>
            <a:off x="6612604" y="1879171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2ADBB06-2811-44C7-901B-A9825B6B25FA}"/>
              </a:ext>
            </a:extLst>
          </p:cNvPr>
          <p:cNvCxnSpPr>
            <a:cxnSpLocks/>
          </p:cNvCxnSpPr>
          <p:nvPr/>
        </p:nvCxnSpPr>
        <p:spPr>
          <a:xfrm>
            <a:off x="6625414" y="2369318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07E6C7A-5370-4848-B1D0-313B1D303948}"/>
              </a:ext>
            </a:extLst>
          </p:cNvPr>
          <p:cNvCxnSpPr>
            <a:cxnSpLocks/>
          </p:cNvCxnSpPr>
          <p:nvPr/>
        </p:nvCxnSpPr>
        <p:spPr>
          <a:xfrm>
            <a:off x="6625414" y="2812175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0B40841-5C1D-4598-A51F-B94BF8834BE0}"/>
              </a:ext>
            </a:extLst>
          </p:cNvPr>
          <p:cNvSpPr txBox="1"/>
          <p:nvPr/>
        </p:nvSpPr>
        <p:spPr>
          <a:xfrm>
            <a:off x="7501471" y="2301890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B338FE-EF0C-4947-ACC1-18111CE20364}"/>
              </a:ext>
            </a:extLst>
          </p:cNvPr>
          <p:cNvSpPr txBox="1"/>
          <p:nvPr/>
        </p:nvSpPr>
        <p:spPr>
          <a:xfrm>
            <a:off x="6629155" y="2298944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82FE37-B9A9-4138-A19E-BF493E92A270}"/>
              </a:ext>
            </a:extLst>
          </p:cNvPr>
          <p:cNvSpPr txBox="1"/>
          <p:nvPr/>
        </p:nvSpPr>
        <p:spPr>
          <a:xfrm>
            <a:off x="7157382" y="1199794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163FB9-B7C5-476F-BD39-AFED3FA664B1}"/>
              </a:ext>
            </a:extLst>
          </p:cNvPr>
          <p:cNvSpPr txBox="1"/>
          <p:nvPr/>
        </p:nvSpPr>
        <p:spPr>
          <a:xfrm>
            <a:off x="7970565" y="2305294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shirts are white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E28A09-560A-4146-9F06-5E0C701A9960}"/>
              </a:ext>
            </a:extLst>
          </p:cNvPr>
          <p:cNvSpPr txBox="1"/>
          <p:nvPr/>
        </p:nvSpPr>
        <p:spPr>
          <a:xfrm>
            <a:off x="6824856" y="433231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45CC05-EACF-40B0-A34B-5006EC91DFE1}"/>
              </a:ext>
            </a:extLst>
          </p:cNvPr>
          <p:cNvSpPr txBox="1"/>
          <p:nvPr/>
        </p:nvSpPr>
        <p:spPr>
          <a:xfrm>
            <a:off x="6816508" y="4785077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2548B3-D94E-4F0D-88DB-C6EEA56B1AF9}"/>
              </a:ext>
            </a:extLst>
          </p:cNvPr>
          <p:cNvSpPr txBox="1"/>
          <p:nvPr/>
        </p:nvSpPr>
        <p:spPr>
          <a:xfrm>
            <a:off x="6365670" y="4801087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6F02A69-F2FE-4B44-9A39-FDE0D24F397A}"/>
              </a:ext>
            </a:extLst>
          </p:cNvPr>
          <p:cNvCxnSpPr>
            <a:cxnSpLocks/>
          </p:cNvCxnSpPr>
          <p:nvPr/>
        </p:nvCxnSpPr>
        <p:spPr>
          <a:xfrm>
            <a:off x="6378480" y="5291234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180EBF1-9D8B-4F7F-81C8-F252B1AD1450}"/>
              </a:ext>
            </a:extLst>
          </p:cNvPr>
          <p:cNvCxnSpPr>
            <a:cxnSpLocks/>
          </p:cNvCxnSpPr>
          <p:nvPr/>
        </p:nvCxnSpPr>
        <p:spPr>
          <a:xfrm>
            <a:off x="6378480" y="5734091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EFB6313-8971-49A3-811B-7562338A9C15}"/>
              </a:ext>
            </a:extLst>
          </p:cNvPr>
          <p:cNvSpPr txBox="1"/>
          <p:nvPr/>
        </p:nvSpPr>
        <p:spPr>
          <a:xfrm>
            <a:off x="7254537" y="5223806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116369-EFA6-4026-8D27-EE289403E25F}"/>
              </a:ext>
            </a:extLst>
          </p:cNvPr>
          <p:cNvSpPr txBox="1"/>
          <p:nvPr/>
        </p:nvSpPr>
        <p:spPr>
          <a:xfrm>
            <a:off x="6382221" y="5220860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D89CB79-9FCD-48B1-85B6-EDA279BF731F}"/>
              </a:ext>
            </a:extLst>
          </p:cNvPr>
          <p:cNvGrpSpPr/>
          <p:nvPr/>
        </p:nvGrpSpPr>
        <p:grpSpPr>
          <a:xfrm>
            <a:off x="8312166" y="4332317"/>
            <a:ext cx="1856052" cy="1404405"/>
            <a:chOff x="1812181" y="1941038"/>
            <a:chExt cx="1856052" cy="140440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2C85E9-C76C-4460-91AF-800845C1CAE5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48D1B3-6C8E-45C4-B1C8-FB16805887FC}"/>
                </a:ext>
              </a:extLst>
            </p:cNvPr>
            <p:cNvSpPr txBox="1"/>
            <p:nvPr/>
          </p:nvSpPr>
          <p:spPr>
            <a:xfrm>
              <a:off x="2257246" y="2373230"/>
              <a:ext cx="1410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3978720-6C15-4A8F-8E44-88A88A529102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16D61E7-E9B2-45A1-8D0A-B07ABA853404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342D876-747A-462B-B34B-63446F5AE48D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AD3AEA3-1E8B-44FA-A528-19946C20A23E}"/>
              </a:ext>
            </a:extLst>
          </p:cNvPr>
          <p:cNvSpPr txBox="1"/>
          <p:nvPr/>
        </p:nvSpPr>
        <p:spPr>
          <a:xfrm>
            <a:off x="9627724" y="522014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7F80B1-D542-4683-A229-ADD2A3A71594}"/>
              </a:ext>
            </a:extLst>
          </p:cNvPr>
          <p:cNvSpPr txBox="1"/>
          <p:nvPr/>
        </p:nvSpPr>
        <p:spPr>
          <a:xfrm>
            <a:off x="9182251" y="522014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95599C-1EFD-4C99-BCCC-BEDA600D7E56}"/>
              </a:ext>
            </a:extLst>
          </p:cNvPr>
          <p:cNvSpPr txBox="1"/>
          <p:nvPr/>
        </p:nvSpPr>
        <p:spPr>
          <a:xfrm>
            <a:off x="8760676" y="523012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329899B-37D8-40D3-A381-406CE39615B4}"/>
              </a:ext>
            </a:extLst>
          </p:cNvPr>
          <p:cNvSpPr txBox="1"/>
          <p:nvPr/>
        </p:nvSpPr>
        <p:spPr>
          <a:xfrm>
            <a:off x="8323615" y="3398239"/>
            <a:ext cx="3145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247 shirts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E949C0-F9DC-414E-A5B6-A153DBAD21A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8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9" grpId="0"/>
      <p:bldP spid="40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table shows the increase in bus fares.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41445C-4571-4C69-9E54-E5AEBAB8B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22" y="634775"/>
            <a:ext cx="3895725" cy="5267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CAA4DC-BB8F-4D09-9D06-17D619F80057}"/>
              </a:ext>
            </a:extLst>
          </p:cNvPr>
          <p:cNvSpPr/>
          <p:nvPr/>
        </p:nvSpPr>
        <p:spPr>
          <a:xfrm>
            <a:off x="4299734" y="634775"/>
            <a:ext cx="73920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Sohan’s</a:t>
            </a:r>
            <a:r>
              <a:rPr lang="en-US" sz="3200" b="1" dirty="0"/>
              <a:t> new bus fare is 72p.</a:t>
            </a:r>
          </a:p>
          <a:p>
            <a:r>
              <a:rPr lang="en-US" sz="3200" b="1" dirty="0"/>
              <a:t>How much has his bus fare gone up?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B13A41-93B8-4ECD-B763-A52B62D07127}"/>
              </a:ext>
            </a:extLst>
          </p:cNvPr>
          <p:cNvSpPr/>
          <p:nvPr/>
        </p:nvSpPr>
        <p:spPr>
          <a:xfrm>
            <a:off x="4299734" y="2454451"/>
            <a:ext cx="77937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Millie says, ‘My bus fare has gone up by 10p.’</a:t>
            </a:r>
          </a:p>
          <a:p>
            <a:r>
              <a:rPr lang="en-US" sz="3200" b="1" dirty="0"/>
              <a:t>How much is Millie’s new bus fare?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0C67B32-E401-41A3-9B51-D45FB635A75F}"/>
              </a:ext>
            </a:extLst>
          </p:cNvPr>
          <p:cNvSpPr/>
          <p:nvPr/>
        </p:nvSpPr>
        <p:spPr>
          <a:xfrm>
            <a:off x="2574740" y="3123921"/>
            <a:ext cx="1077685" cy="58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80B18E-C71C-4C65-B50F-8F541DB43291}"/>
              </a:ext>
            </a:extLst>
          </p:cNvPr>
          <p:cNvSpPr/>
          <p:nvPr/>
        </p:nvSpPr>
        <p:spPr>
          <a:xfrm>
            <a:off x="693355" y="3123921"/>
            <a:ext cx="1077685" cy="58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013B9C-BAEE-4403-91B2-50883E8E53E1}"/>
              </a:ext>
            </a:extLst>
          </p:cNvPr>
          <p:cNvSpPr txBox="1"/>
          <p:nvPr/>
        </p:nvSpPr>
        <p:spPr>
          <a:xfrm>
            <a:off x="4570012" y="1733917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 – 60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74EF6-40DD-4129-B3EF-319CEBDD423A}"/>
              </a:ext>
            </a:extLst>
          </p:cNvPr>
          <p:cNvSpPr txBox="1"/>
          <p:nvPr/>
        </p:nvSpPr>
        <p:spPr>
          <a:xfrm>
            <a:off x="6187791" y="1733917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0ADBDB-898E-40A9-916E-BDCED870424C}"/>
              </a:ext>
            </a:extLst>
          </p:cNvPr>
          <p:cNvSpPr/>
          <p:nvPr/>
        </p:nvSpPr>
        <p:spPr>
          <a:xfrm>
            <a:off x="347646" y="3811682"/>
            <a:ext cx="3737307" cy="5832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8E0F7A-BBC3-43D0-9B2C-78C4C7F58CCF}"/>
              </a:ext>
            </a:extLst>
          </p:cNvPr>
          <p:cNvSpPr/>
          <p:nvPr/>
        </p:nvSpPr>
        <p:spPr>
          <a:xfrm>
            <a:off x="2578759" y="3807111"/>
            <a:ext cx="1077685" cy="5878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A98896-83AA-4B99-BE4E-56C8079EAB6C}"/>
              </a:ext>
            </a:extLst>
          </p:cNvPr>
          <p:cNvSpPr txBox="1"/>
          <p:nvPr/>
        </p:nvSpPr>
        <p:spPr>
          <a:xfrm>
            <a:off x="4570011" y="3664470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85p</a:t>
            </a:r>
          </a:p>
        </p:txBody>
      </p:sp>
    </p:spTree>
    <p:extLst>
      <p:ext uri="{BB962C8B-B14F-4D97-AF65-F5344CB8AC3E}">
        <p14:creationId xmlns:p14="http://schemas.microsoft.com/office/powerpoint/2010/main" val="262423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/>
      <p:bldP spid="10" grpId="0"/>
      <p:bldP spid="7" grpId="0" animBg="1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school has sports day.</a:t>
            </a:r>
          </a:p>
          <a:p>
            <a:r>
              <a:rPr lang="en-US" sz="3200" b="1" dirty="0"/>
              <a:t>The winner of each event scores 10 points.</a:t>
            </a:r>
          </a:p>
          <a:p>
            <a:r>
              <a:rPr lang="en-US" sz="3200" b="1" dirty="0"/>
              <a:t>This chart shows the points scored by each team.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825D7A-03A6-42B1-810F-C36EF1D61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71" y="1619660"/>
            <a:ext cx="6181293" cy="29525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1AB48C-7DF5-4C85-9692-FD643022B8C7}"/>
              </a:ext>
            </a:extLst>
          </p:cNvPr>
          <p:cNvSpPr/>
          <p:nvPr/>
        </p:nvSpPr>
        <p:spPr>
          <a:xfrm>
            <a:off x="6520532" y="1619660"/>
            <a:ext cx="51433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events did the Yellow team win?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9F073-D2E4-48C5-8939-6DCFDCBFC3A1}"/>
              </a:ext>
            </a:extLst>
          </p:cNvPr>
          <p:cNvSpPr/>
          <p:nvPr/>
        </p:nvSpPr>
        <p:spPr>
          <a:xfrm>
            <a:off x="6520532" y="3429000"/>
            <a:ext cx="51433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team came second in the relay?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541E060-274A-4B7C-91B7-31EB6F60F0AE}"/>
              </a:ext>
            </a:extLst>
          </p:cNvPr>
          <p:cNvSpPr/>
          <p:nvPr/>
        </p:nvSpPr>
        <p:spPr>
          <a:xfrm>
            <a:off x="4593516" y="2635624"/>
            <a:ext cx="871370" cy="4249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EB6C04-DA8B-4043-AA95-7ECB28DA881D}"/>
              </a:ext>
            </a:extLst>
          </p:cNvPr>
          <p:cNvSpPr/>
          <p:nvPr/>
        </p:nvSpPr>
        <p:spPr>
          <a:xfrm>
            <a:off x="4593516" y="3584986"/>
            <a:ext cx="871370" cy="4249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A24D7D-FC60-41EC-B60C-04D2666C278F}"/>
              </a:ext>
            </a:extLst>
          </p:cNvPr>
          <p:cNvSpPr/>
          <p:nvPr/>
        </p:nvSpPr>
        <p:spPr>
          <a:xfrm>
            <a:off x="6646876" y="2735468"/>
            <a:ext cx="1987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events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D656F-6F7C-4462-9CD3-F18F2D69D692}"/>
              </a:ext>
            </a:extLst>
          </p:cNvPr>
          <p:cNvSpPr/>
          <p:nvPr/>
        </p:nvSpPr>
        <p:spPr>
          <a:xfrm>
            <a:off x="4579301" y="2113613"/>
            <a:ext cx="907097" cy="23926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4B93BB-FD49-4D43-B829-1CA82A493316}"/>
              </a:ext>
            </a:extLst>
          </p:cNvPr>
          <p:cNvSpPr/>
          <p:nvPr/>
        </p:nvSpPr>
        <p:spPr>
          <a:xfrm>
            <a:off x="323919" y="3587859"/>
            <a:ext cx="6064778" cy="424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879EA0-5338-44A0-9D79-42DAC467F5EC}"/>
              </a:ext>
            </a:extLst>
          </p:cNvPr>
          <p:cNvSpPr/>
          <p:nvPr/>
        </p:nvSpPr>
        <p:spPr>
          <a:xfrm>
            <a:off x="3690722" y="3594511"/>
            <a:ext cx="871370" cy="4249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3D491F-0C7D-44C6-9847-67A60FEC4768}"/>
              </a:ext>
            </a:extLst>
          </p:cNvPr>
          <p:cNvSpPr/>
          <p:nvPr/>
        </p:nvSpPr>
        <p:spPr>
          <a:xfrm>
            <a:off x="6646876" y="4506218"/>
            <a:ext cx="1987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Blue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2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-0.00039 -0.2106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4" grpId="0" animBg="1"/>
      <p:bldP spid="4" grpId="1" animBg="1"/>
      <p:bldP spid="11" grpId="0" animBg="1"/>
      <p:bldP spid="12" grpId="0" animBg="1"/>
      <p:bldP spid="12" grpId="1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1BFD1-3417-4B15-9310-E9FD3AED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information from pictograms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ECB2E-F72A-41D1-BAE0-733C43883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021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C0FF28-DA33-4A0F-A770-8FF21F459DE3}"/>
              </a:ext>
            </a:extLst>
          </p:cNvPr>
          <p:cNvSpPr/>
          <p:nvPr/>
        </p:nvSpPr>
        <p:spPr>
          <a:xfrm>
            <a:off x="56123" y="50000"/>
            <a:ext cx="63317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pictogram shows the number of ice creams a shop sold in one day.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467968-B0B0-483D-AFD8-1FE457313DE1}"/>
              </a:ext>
            </a:extLst>
          </p:cNvPr>
          <p:cNvSpPr/>
          <p:nvPr/>
        </p:nvSpPr>
        <p:spPr>
          <a:xfrm>
            <a:off x="6229093" y="966182"/>
            <a:ext cx="59629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more chocolate than strawberry ice creams were sold?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D1AC8D-74B0-4F68-B9C0-9232E2BD7C8C}"/>
              </a:ext>
            </a:extLst>
          </p:cNvPr>
          <p:cNvSpPr/>
          <p:nvPr/>
        </p:nvSpPr>
        <p:spPr>
          <a:xfrm>
            <a:off x="4311158" y="4229826"/>
            <a:ext cx="7633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ice creams were sold altogether?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4226F0-4329-4331-A0FA-03E573BEB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30" y="1127218"/>
            <a:ext cx="5537583" cy="29425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007C23-2767-40C5-B944-47A044450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20" y="4069724"/>
            <a:ext cx="2502902" cy="10281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2D991F-1DD7-4805-9F03-0E17B78D11B2}"/>
              </a:ext>
            </a:extLst>
          </p:cNvPr>
          <p:cNvSpPr/>
          <p:nvPr/>
        </p:nvSpPr>
        <p:spPr>
          <a:xfrm flipH="1">
            <a:off x="5722432" y="3272613"/>
            <a:ext cx="747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B5BB91-DDD8-48A8-803E-F81C70FC5311}"/>
              </a:ext>
            </a:extLst>
          </p:cNvPr>
          <p:cNvSpPr/>
          <p:nvPr/>
        </p:nvSpPr>
        <p:spPr>
          <a:xfrm flipH="1">
            <a:off x="5722431" y="1348882"/>
            <a:ext cx="747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9D2BE4-93F0-453E-AC14-0B60E2C09E92}"/>
              </a:ext>
            </a:extLst>
          </p:cNvPr>
          <p:cNvSpPr/>
          <p:nvPr/>
        </p:nvSpPr>
        <p:spPr>
          <a:xfrm flipH="1">
            <a:off x="6469564" y="204340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– 35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96F489-AAB5-4EBD-9D87-312A4D46169D}"/>
              </a:ext>
            </a:extLst>
          </p:cNvPr>
          <p:cNvSpPr/>
          <p:nvPr/>
        </p:nvSpPr>
        <p:spPr>
          <a:xfrm flipH="1">
            <a:off x="5722431" y="2295842"/>
            <a:ext cx="747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8DA28A-4D9B-48F7-8AC1-1E0361BBE947}"/>
              </a:ext>
            </a:extLst>
          </p:cNvPr>
          <p:cNvSpPr/>
          <p:nvPr/>
        </p:nvSpPr>
        <p:spPr>
          <a:xfrm flipH="1">
            <a:off x="8121238" y="2043399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1199FA-3919-4DA5-B983-6F422F39680A}"/>
              </a:ext>
            </a:extLst>
          </p:cNvPr>
          <p:cNvSpPr/>
          <p:nvPr/>
        </p:nvSpPr>
        <p:spPr>
          <a:xfrm flipH="1">
            <a:off x="4755007" y="477652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+ 35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66BCBB-9DC7-4B5A-861D-F3EF0B862DA4}"/>
              </a:ext>
            </a:extLst>
          </p:cNvPr>
          <p:cNvSpPr/>
          <p:nvPr/>
        </p:nvSpPr>
        <p:spPr>
          <a:xfrm flipH="1">
            <a:off x="6469564" y="477652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7ACE5-FDED-4BF4-893F-4835075F7AAB}"/>
              </a:ext>
            </a:extLst>
          </p:cNvPr>
          <p:cNvSpPr/>
          <p:nvPr/>
        </p:nvSpPr>
        <p:spPr>
          <a:xfrm flipH="1">
            <a:off x="4755006" y="534002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+ 50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C7E9FF-3E45-4451-A188-97E60247EE76}"/>
              </a:ext>
            </a:extLst>
          </p:cNvPr>
          <p:cNvSpPr/>
          <p:nvPr/>
        </p:nvSpPr>
        <p:spPr>
          <a:xfrm flipH="1">
            <a:off x="6469563" y="5342830"/>
            <a:ext cx="19348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C3D521-5644-4F20-ACF8-A0C1CD652704}"/>
              </a:ext>
            </a:extLst>
          </p:cNvPr>
          <p:cNvSpPr/>
          <p:nvPr/>
        </p:nvSpPr>
        <p:spPr>
          <a:xfrm flipH="1">
            <a:off x="9168412" y="4743436"/>
            <a:ext cx="28716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 ice creams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15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sold 10 ice </a:t>
            </a:r>
            <a:r>
              <a:rPr lang="en-US" sz="3200" b="1" dirty="0" err="1"/>
              <a:t>lollies</a:t>
            </a:r>
            <a:r>
              <a:rPr lang="en-US" sz="3200" b="1" dirty="0"/>
              <a:t> on Wednesday.</a:t>
            </a:r>
          </a:p>
        </p:txBody>
      </p:sp>
      <p:pic>
        <p:nvPicPr>
          <p:cNvPr id="135170" name="Picture 2">
            <a:extLst>
              <a:ext uri="{FF2B5EF4-FFF2-40B4-BE49-F238E27FC236}">
                <a16:creationId xmlns:a16="http://schemas.microsoft.com/office/drawing/2014/main" id="{87718106-0121-4F47-8A47-D65B1A704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4" y="791961"/>
            <a:ext cx="5672541" cy="47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3A8F7F-DBE5-4AEA-AD76-F5C72C59D9C7}"/>
              </a:ext>
            </a:extLst>
          </p:cNvPr>
          <p:cNvSpPr/>
          <p:nvPr/>
        </p:nvSpPr>
        <p:spPr>
          <a:xfrm>
            <a:off x="6317790" y="634775"/>
            <a:ext cx="54724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</a:t>
            </a:r>
            <a:r>
              <a:rPr lang="en-US" sz="3200" b="1" dirty="0" err="1"/>
              <a:t>lollies</a:t>
            </a:r>
            <a:r>
              <a:rPr lang="en-US" sz="3200" b="1" dirty="0"/>
              <a:t> were sold on Monday?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2A81DE-79CC-4CB1-8BA9-97A91271E283}"/>
              </a:ext>
            </a:extLst>
          </p:cNvPr>
          <p:cNvSpPr/>
          <p:nvPr/>
        </p:nvSpPr>
        <p:spPr>
          <a:xfrm>
            <a:off x="6317789" y="2603784"/>
            <a:ext cx="54724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</a:t>
            </a:r>
            <a:r>
              <a:rPr lang="en-US" sz="3200" b="1" dirty="0" err="1"/>
              <a:t>lollies</a:t>
            </a:r>
            <a:r>
              <a:rPr lang="en-US" sz="3200" b="1" dirty="0"/>
              <a:t> were sold on Tuesday than on Wednesday?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D99285-F81E-44FA-86A8-56622316E855}"/>
              </a:ext>
            </a:extLst>
          </p:cNvPr>
          <p:cNvSpPr/>
          <p:nvPr/>
        </p:nvSpPr>
        <p:spPr>
          <a:xfrm flipH="1">
            <a:off x="6317789" y="1716416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ECCBA8-92A4-4E67-AEB2-ADEC9E8E4FD1}"/>
              </a:ext>
            </a:extLst>
          </p:cNvPr>
          <p:cNvSpPr/>
          <p:nvPr/>
        </p:nvSpPr>
        <p:spPr>
          <a:xfrm flipH="1">
            <a:off x="7567065" y="1716416"/>
            <a:ext cx="2150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lollies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755A8F-FE33-4CAB-AD3E-421DD463F8A0}"/>
              </a:ext>
            </a:extLst>
          </p:cNvPr>
          <p:cNvSpPr/>
          <p:nvPr/>
        </p:nvSpPr>
        <p:spPr>
          <a:xfrm flipH="1">
            <a:off x="6317789" y="437515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36AFF-6313-4476-838F-2E14E0FD31D1}"/>
              </a:ext>
            </a:extLst>
          </p:cNvPr>
          <p:cNvSpPr/>
          <p:nvPr/>
        </p:nvSpPr>
        <p:spPr>
          <a:xfrm flipH="1">
            <a:off x="7567064" y="4375157"/>
            <a:ext cx="2791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on Tuesday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C01FCE-A6B4-43C4-BF06-083593E08046}"/>
              </a:ext>
            </a:extLst>
          </p:cNvPr>
          <p:cNvSpPr/>
          <p:nvPr/>
        </p:nvSpPr>
        <p:spPr>
          <a:xfrm flipH="1">
            <a:off x="6317789" y="4959932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27EC1-4D4B-4134-92A0-70DC8B53E084}"/>
              </a:ext>
            </a:extLst>
          </p:cNvPr>
          <p:cNvSpPr/>
          <p:nvPr/>
        </p:nvSpPr>
        <p:spPr>
          <a:xfrm flipH="1">
            <a:off x="7567064" y="4959932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on Wednesday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B2F39-D2C5-4AFE-A06C-B73F622DF2A3}"/>
              </a:ext>
            </a:extLst>
          </p:cNvPr>
          <p:cNvSpPr/>
          <p:nvPr/>
        </p:nvSpPr>
        <p:spPr>
          <a:xfrm flipH="1">
            <a:off x="6317789" y="5544707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– 10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5A313F-64CE-445A-9F68-88625187FB8D}"/>
              </a:ext>
            </a:extLst>
          </p:cNvPr>
          <p:cNvSpPr/>
          <p:nvPr/>
        </p:nvSpPr>
        <p:spPr>
          <a:xfrm flipH="1">
            <a:off x="7936697" y="5544706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D34686-69A6-4EFF-B434-B614E26D04E7}"/>
              </a:ext>
            </a:extLst>
          </p:cNvPr>
          <p:cNvSpPr/>
          <p:nvPr/>
        </p:nvSpPr>
        <p:spPr>
          <a:xfrm flipH="1">
            <a:off x="8642133" y="3588669"/>
            <a:ext cx="33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more lollies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030D24-BA29-4742-B60A-E366E7B2CD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00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208523" y="173110"/>
            <a:ext cx="40641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Class survey of </a:t>
            </a:r>
            <a:r>
              <a:rPr lang="en-US" sz="2000" b="1" dirty="0" err="1"/>
              <a:t>favourite</a:t>
            </a:r>
            <a:r>
              <a:rPr lang="en-US" sz="2000" b="1" dirty="0"/>
              <a:t> fruit drinks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A7EE03-C407-49BA-B1B4-80DF66DF7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90" y="634776"/>
            <a:ext cx="4040426" cy="25720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ECDD0B-1F12-4BF9-89AE-558EE4D99B2B}"/>
              </a:ext>
            </a:extLst>
          </p:cNvPr>
          <p:cNvSpPr/>
          <p:nvPr/>
        </p:nvSpPr>
        <p:spPr>
          <a:xfrm>
            <a:off x="4814129" y="50000"/>
            <a:ext cx="6780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pictogram for the class.</a:t>
            </a:r>
          </a:p>
        </p:txBody>
      </p:sp>
      <p:pic>
        <p:nvPicPr>
          <p:cNvPr id="153602" name="Picture 2">
            <a:extLst>
              <a:ext uri="{FF2B5EF4-FFF2-40B4-BE49-F238E27FC236}">
                <a16:creationId xmlns:a16="http://schemas.microsoft.com/office/drawing/2014/main" id="{8AF56E71-F113-4513-8D2D-647FD5460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128" y="634775"/>
            <a:ext cx="6524826" cy="400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9F7102-0351-4499-8B85-B3100D57683A}"/>
              </a:ext>
            </a:extLst>
          </p:cNvPr>
          <p:cNvSpPr/>
          <p:nvPr/>
        </p:nvSpPr>
        <p:spPr>
          <a:xfrm>
            <a:off x="56123" y="3496613"/>
            <a:ext cx="67803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altogether chose the three most popular </a:t>
            </a:r>
            <a:r>
              <a:rPr lang="en-US" sz="3200" b="1" dirty="0" err="1"/>
              <a:t>flavours</a:t>
            </a:r>
            <a:r>
              <a:rPr lang="en-US" sz="3200" b="1" dirty="0"/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B0C6B9-38F8-443C-B59E-BDBB99765A11}"/>
              </a:ext>
            </a:extLst>
          </p:cNvPr>
          <p:cNvSpPr/>
          <p:nvPr/>
        </p:nvSpPr>
        <p:spPr>
          <a:xfrm flipH="1">
            <a:off x="10508776" y="1075772"/>
            <a:ext cx="436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7A5611-EFCF-4D6A-9E80-57BAC8D65D68}"/>
              </a:ext>
            </a:extLst>
          </p:cNvPr>
          <p:cNvSpPr/>
          <p:nvPr/>
        </p:nvSpPr>
        <p:spPr>
          <a:xfrm flipH="1">
            <a:off x="10713490" y="1758635"/>
            <a:ext cx="436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050B5F-B9D5-4853-822A-3B64446A874C}"/>
              </a:ext>
            </a:extLst>
          </p:cNvPr>
          <p:cNvSpPr/>
          <p:nvPr/>
        </p:nvSpPr>
        <p:spPr>
          <a:xfrm flipH="1">
            <a:off x="9924195" y="2540177"/>
            <a:ext cx="436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B7F808-1188-43E2-8A47-556333C1D05D}"/>
              </a:ext>
            </a:extLst>
          </p:cNvPr>
          <p:cNvSpPr/>
          <p:nvPr/>
        </p:nvSpPr>
        <p:spPr>
          <a:xfrm flipH="1">
            <a:off x="6869396" y="2569240"/>
            <a:ext cx="2147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grapefruit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3EDB682-C59A-4D62-BCCA-6A6FA188DFA1}"/>
              </a:ext>
            </a:extLst>
          </p:cNvPr>
          <p:cNvGrpSpPr/>
          <p:nvPr/>
        </p:nvGrpSpPr>
        <p:grpSpPr>
          <a:xfrm>
            <a:off x="8432620" y="3341696"/>
            <a:ext cx="436724" cy="425245"/>
            <a:chOff x="4986604" y="1696064"/>
            <a:chExt cx="436724" cy="42524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FD3C156-3F72-48B3-91D1-781216639235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9D12FEA-4D3C-4A83-9766-9DEB815539BA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16A69F2-11F0-432A-84CB-AD00761E3EF0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8C83AD-90FE-4F35-8A3F-9AA9517983EA}"/>
              </a:ext>
            </a:extLst>
          </p:cNvPr>
          <p:cNvGrpSpPr/>
          <p:nvPr/>
        </p:nvGrpSpPr>
        <p:grpSpPr>
          <a:xfrm>
            <a:off x="9001491" y="3340467"/>
            <a:ext cx="436724" cy="425245"/>
            <a:chOff x="4986604" y="1696064"/>
            <a:chExt cx="436724" cy="42524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C87C721-FE92-4560-91DA-BB6DB989A8EF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875E271-CE5B-443E-8FD3-527C0F5FF95D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1E33A27-A6AA-4874-A299-0F5EC4E5B2B6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9B2FCCD-A0DA-4B5B-A7D2-C37DEFF8F3D1}"/>
              </a:ext>
            </a:extLst>
          </p:cNvPr>
          <p:cNvGrpSpPr/>
          <p:nvPr/>
        </p:nvGrpSpPr>
        <p:grpSpPr>
          <a:xfrm>
            <a:off x="9570362" y="3341758"/>
            <a:ext cx="436724" cy="425245"/>
            <a:chOff x="4986604" y="1696064"/>
            <a:chExt cx="436724" cy="42524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4425CB1-9A9A-40AD-9908-8E765C19B1DD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F1B6B22-920D-4E22-9D6D-4CFB3263C2ED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C442ECD-AC8E-461E-ABBA-A2BA6752AF26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BEAEE7-56D2-4660-AA25-252BC4397199}"/>
              </a:ext>
            </a:extLst>
          </p:cNvPr>
          <p:cNvGrpSpPr/>
          <p:nvPr/>
        </p:nvGrpSpPr>
        <p:grpSpPr>
          <a:xfrm>
            <a:off x="10139233" y="3340529"/>
            <a:ext cx="436724" cy="425245"/>
            <a:chOff x="4986604" y="1696064"/>
            <a:chExt cx="436724" cy="425245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1AAC936-DFA8-468F-B524-546087ABFC0E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0524E01-5BC5-4F7A-8490-B260699E8E80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BEA4788-444D-407F-9FDB-A31D1FCEBADD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19ECC73-6CD6-4578-80A0-1394950018D6}"/>
              </a:ext>
            </a:extLst>
          </p:cNvPr>
          <p:cNvGrpSpPr/>
          <p:nvPr/>
        </p:nvGrpSpPr>
        <p:grpSpPr>
          <a:xfrm>
            <a:off x="10713490" y="3345455"/>
            <a:ext cx="436724" cy="425245"/>
            <a:chOff x="4986604" y="1696064"/>
            <a:chExt cx="436724" cy="425245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5798EFB-7E79-4C43-81F8-A49D14491B8B}"/>
                </a:ext>
              </a:extLst>
            </p:cNvPr>
            <p:cNvSpPr/>
            <p:nvPr/>
          </p:nvSpPr>
          <p:spPr>
            <a:xfrm>
              <a:off x="4986604" y="1696064"/>
              <a:ext cx="436724" cy="42524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DB86518-3523-40A3-98F3-4EC81C70179D}"/>
                </a:ext>
              </a:extLst>
            </p:cNvPr>
            <p:cNvSpPr/>
            <p:nvPr/>
          </p:nvSpPr>
          <p:spPr>
            <a:xfrm>
              <a:off x="507854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DF3DE91-6FAE-44F8-8FD8-783F7829728C}"/>
                </a:ext>
              </a:extLst>
            </p:cNvPr>
            <p:cNvSpPr/>
            <p:nvPr/>
          </p:nvSpPr>
          <p:spPr>
            <a:xfrm>
              <a:off x="5249957" y="1826342"/>
              <a:ext cx="79468" cy="81116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B74F1C1-03AB-4CB1-9C7F-56BEFCE25969}"/>
              </a:ext>
            </a:extLst>
          </p:cNvPr>
          <p:cNvSpPr/>
          <p:nvPr/>
        </p:nvSpPr>
        <p:spPr>
          <a:xfrm flipH="1">
            <a:off x="311632" y="4549116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+ 9 + 8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2739760-2346-41AC-8337-41A43ED3385C}"/>
              </a:ext>
            </a:extLst>
          </p:cNvPr>
          <p:cNvSpPr/>
          <p:nvPr/>
        </p:nvSpPr>
        <p:spPr>
          <a:xfrm flipH="1">
            <a:off x="914198" y="5118498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19 + 8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E9DF72F-E615-45D0-BC8A-17C80A203AC2}"/>
              </a:ext>
            </a:extLst>
          </p:cNvPr>
          <p:cNvSpPr/>
          <p:nvPr/>
        </p:nvSpPr>
        <p:spPr>
          <a:xfrm flipH="1">
            <a:off x="2342947" y="511849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5CD5EC-71F9-49D5-B66E-8E6D1C0D830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0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different kinds of greeting cards.</a:t>
            </a:r>
          </a:p>
          <a:p>
            <a:r>
              <a:rPr lang="en-US" sz="3200" b="1" dirty="0"/>
              <a:t>This pictogram shows how many they sold in a week.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6570B-D3FF-4269-B9A0-5DECB9C36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14" y="1258599"/>
            <a:ext cx="5686425" cy="5172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E50D878-CBF9-4389-99E0-620A7FB56038}"/>
              </a:ext>
            </a:extLst>
          </p:cNvPr>
          <p:cNvSpPr/>
          <p:nvPr/>
        </p:nvSpPr>
        <p:spPr>
          <a:xfrm>
            <a:off x="6205694" y="1127218"/>
            <a:ext cx="55725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many Birthday cards were sold.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967A19-207D-4F59-AF5B-01AE2095173E}"/>
              </a:ext>
            </a:extLst>
          </p:cNvPr>
          <p:cNvSpPr/>
          <p:nvPr/>
        </p:nvSpPr>
        <p:spPr>
          <a:xfrm>
            <a:off x="6205694" y="3108418"/>
            <a:ext cx="55725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many more Thank You cards than Get Well cards were sold.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02F65F-310C-43D7-A650-E647ECF59816}"/>
              </a:ext>
            </a:extLst>
          </p:cNvPr>
          <p:cNvSpPr txBox="1"/>
          <p:nvPr/>
        </p:nvSpPr>
        <p:spPr>
          <a:xfrm>
            <a:off x="6505531" y="2202918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B28C22-F961-4190-9FF2-FB4306296BEF}"/>
              </a:ext>
            </a:extLst>
          </p:cNvPr>
          <p:cNvSpPr txBox="1"/>
          <p:nvPr/>
        </p:nvSpPr>
        <p:spPr>
          <a:xfrm>
            <a:off x="4487146" y="4235799"/>
            <a:ext cx="11387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C37E92-12E6-4E77-835E-9D920B4D7DE8}"/>
              </a:ext>
            </a:extLst>
          </p:cNvPr>
          <p:cNvSpPr txBox="1"/>
          <p:nvPr/>
        </p:nvSpPr>
        <p:spPr>
          <a:xfrm>
            <a:off x="2888237" y="5442084"/>
            <a:ext cx="11387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70FC9-394F-4816-8A6C-7A2B4C63EE2E}"/>
              </a:ext>
            </a:extLst>
          </p:cNvPr>
          <p:cNvSpPr txBox="1"/>
          <p:nvPr/>
        </p:nvSpPr>
        <p:spPr>
          <a:xfrm>
            <a:off x="6505531" y="4678078"/>
            <a:ext cx="33320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400 – 150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FACA77-7D08-4CBF-A4D5-BD69888B9EF1}"/>
              </a:ext>
            </a:extLst>
          </p:cNvPr>
          <p:cNvSpPr txBox="1"/>
          <p:nvPr/>
        </p:nvSpPr>
        <p:spPr>
          <a:xfrm>
            <a:off x="9421203" y="4684095"/>
            <a:ext cx="12953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250</a:t>
            </a:r>
          </a:p>
        </p:txBody>
      </p:sp>
    </p:spTree>
    <p:extLst>
      <p:ext uri="{BB962C8B-B14F-4D97-AF65-F5344CB8AC3E}">
        <p14:creationId xmlns:p14="http://schemas.microsoft.com/office/powerpoint/2010/main" val="105097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C81DF-0080-4CCB-AB65-9634DC97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Plot information on bar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EE95E-3FDA-4914-AF34-4D9E06941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087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821489-C37C-4238-AF07-D8163B53AD0F}"/>
              </a:ext>
            </a:extLst>
          </p:cNvPr>
          <p:cNvSpPr/>
          <p:nvPr/>
        </p:nvSpPr>
        <p:spPr>
          <a:xfrm>
            <a:off x="56123" y="50000"/>
            <a:ext cx="60398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collected information about the pets owned by children in his class. Here are his results.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F2166E-FBF8-47FF-94C3-78B3A9AFE96B}"/>
              </a:ext>
            </a:extLst>
          </p:cNvPr>
          <p:cNvSpPr/>
          <p:nvPr/>
        </p:nvSpPr>
        <p:spPr>
          <a:xfrm>
            <a:off x="6432840" y="50000"/>
            <a:ext cx="53661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bar chart shows the information from the table.</a:t>
            </a:r>
          </a:p>
          <a:p>
            <a:r>
              <a:rPr lang="en-US" sz="3200" b="1" dirty="0"/>
              <a:t>Fill in all the missing labels.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D09A0C-753A-47D4-BEA2-8FAB96D8B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82" y="1501507"/>
            <a:ext cx="6039435" cy="1570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76C8C-1472-4859-AD7C-2D2198FEC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839" y="1522053"/>
            <a:ext cx="4823295" cy="51869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139F76-EA87-46EC-9726-5167D72FA23A}"/>
              </a:ext>
            </a:extLst>
          </p:cNvPr>
          <p:cNvSpPr/>
          <p:nvPr/>
        </p:nvSpPr>
        <p:spPr>
          <a:xfrm>
            <a:off x="9527880" y="6069906"/>
            <a:ext cx="81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fish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A0CDC7-FE16-493A-94EB-0C4FC2F0A90E}"/>
              </a:ext>
            </a:extLst>
          </p:cNvPr>
          <p:cNvSpPr/>
          <p:nvPr/>
        </p:nvSpPr>
        <p:spPr>
          <a:xfrm>
            <a:off x="7634889" y="6065986"/>
            <a:ext cx="81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cat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65F420-83FD-4B70-94F9-D850FA4B326F}"/>
              </a:ext>
            </a:extLst>
          </p:cNvPr>
          <p:cNvSpPr/>
          <p:nvPr/>
        </p:nvSpPr>
        <p:spPr>
          <a:xfrm>
            <a:off x="8523916" y="6065985"/>
            <a:ext cx="819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dog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41D939-C9A8-49A9-AF2C-6AB03FEE230D}"/>
              </a:ext>
            </a:extLst>
          </p:cNvPr>
          <p:cNvSpPr/>
          <p:nvPr/>
        </p:nvSpPr>
        <p:spPr>
          <a:xfrm>
            <a:off x="10328498" y="6065985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rabbit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A4BAB-01F7-4B13-9817-CE96AC48E01F}"/>
              </a:ext>
            </a:extLst>
          </p:cNvPr>
          <p:cNvSpPr/>
          <p:nvPr/>
        </p:nvSpPr>
        <p:spPr>
          <a:xfrm>
            <a:off x="7066851" y="5291544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A93F8B-8B36-4D29-8685-9011CE90C39C}"/>
              </a:ext>
            </a:extLst>
          </p:cNvPr>
          <p:cNvSpPr/>
          <p:nvPr/>
        </p:nvSpPr>
        <p:spPr>
          <a:xfrm>
            <a:off x="7066851" y="4779034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F4118-C6B7-4DE6-9463-00E7606B4502}"/>
              </a:ext>
            </a:extLst>
          </p:cNvPr>
          <p:cNvSpPr/>
          <p:nvPr/>
        </p:nvSpPr>
        <p:spPr>
          <a:xfrm>
            <a:off x="7066851" y="4260304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90D855-1852-41B1-916D-316B7417CAFF}"/>
              </a:ext>
            </a:extLst>
          </p:cNvPr>
          <p:cNvSpPr/>
          <p:nvPr/>
        </p:nvSpPr>
        <p:spPr>
          <a:xfrm>
            <a:off x="7066851" y="3742253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723D11-E248-4B3B-AA55-ABADEF9C13E0}"/>
              </a:ext>
            </a:extLst>
          </p:cNvPr>
          <p:cNvSpPr/>
          <p:nvPr/>
        </p:nvSpPr>
        <p:spPr>
          <a:xfrm>
            <a:off x="6979766" y="3229743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035C81-18C4-40D0-B4AD-A1419C2447B7}"/>
              </a:ext>
            </a:extLst>
          </p:cNvPr>
          <p:cNvSpPr/>
          <p:nvPr/>
        </p:nvSpPr>
        <p:spPr>
          <a:xfrm>
            <a:off x="6992206" y="2711013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A97F2-CF56-46A9-AC86-0C413BCA936B}"/>
              </a:ext>
            </a:extLst>
          </p:cNvPr>
          <p:cNvSpPr/>
          <p:nvPr/>
        </p:nvSpPr>
        <p:spPr>
          <a:xfrm>
            <a:off x="6985986" y="2201675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5F513D-5A0B-4378-9720-405E4BA10492}"/>
              </a:ext>
            </a:extLst>
          </p:cNvPr>
          <p:cNvSpPr/>
          <p:nvPr/>
        </p:nvSpPr>
        <p:spPr>
          <a:xfrm>
            <a:off x="6998426" y="1682945"/>
            <a:ext cx="996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4346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5B60D8-21D0-40B5-8E71-A7A7B651F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549" y="1608889"/>
            <a:ext cx="6126718" cy="512401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Robbie collected information about the </a:t>
            </a:r>
            <a:r>
              <a:rPr lang="en-US" sz="3200" b="1" dirty="0" err="1"/>
              <a:t>colours</a:t>
            </a:r>
            <a:r>
              <a:rPr lang="en-US" sz="3200" b="1" dirty="0"/>
              <a:t> of some bikes.</a:t>
            </a:r>
          </a:p>
          <a:p>
            <a:r>
              <a:rPr lang="en-US" sz="3200" b="1" dirty="0"/>
              <a:t>Here are his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1B7AB7-491B-4D1F-B8BE-D64BED0BA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31" y="1127218"/>
            <a:ext cx="4052888" cy="22417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A6A230-2E8A-46FC-94BC-43F88102E690}"/>
              </a:ext>
            </a:extLst>
          </p:cNvPr>
          <p:cNvSpPr/>
          <p:nvPr/>
        </p:nvSpPr>
        <p:spPr>
          <a:xfrm>
            <a:off x="4530441" y="588609"/>
            <a:ext cx="7528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bar graph shows the information from the table. Fill in all the missing labels.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04467-BB69-4351-81BB-6731EB7B7F77}"/>
              </a:ext>
            </a:extLst>
          </p:cNvPr>
          <p:cNvSpPr/>
          <p:nvPr/>
        </p:nvSpPr>
        <p:spPr>
          <a:xfrm>
            <a:off x="8681607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pink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FBF70B-1AA7-4955-A940-DEB0CAA80666}"/>
              </a:ext>
            </a:extLst>
          </p:cNvPr>
          <p:cNvSpPr/>
          <p:nvPr/>
        </p:nvSpPr>
        <p:spPr>
          <a:xfrm>
            <a:off x="7450102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green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A8B713-AD2A-4CC8-AFAC-BFF0FBFCBA6A}"/>
              </a:ext>
            </a:extLst>
          </p:cNvPr>
          <p:cNvSpPr/>
          <p:nvPr/>
        </p:nvSpPr>
        <p:spPr>
          <a:xfrm>
            <a:off x="9913112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8EF94F-9767-4B08-8168-71B9B1173498}"/>
              </a:ext>
            </a:extLst>
          </p:cNvPr>
          <p:cNvSpPr/>
          <p:nvPr/>
        </p:nvSpPr>
        <p:spPr>
          <a:xfrm>
            <a:off x="6338277" y="5837867"/>
            <a:ext cx="1071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blue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2D9E08-68B1-4651-866F-D1EB11ACE8BD}"/>
              </a:ext>
            </a:extLst>
          </p:cNvPr>
          <p:cNvSpPr/>
          <p:nvPr/>
        </p:nvSpPr>
        <p:spPr>
          <a:xfrm>
            <a:off x="5619922" y="4810454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50C328-691D-428F-AB02-B949384488D0}"/>
              </a:ext>
            </a:extLst>
          </p:cNvPr>
          <p:cNvSpPr/>
          <p:nvPr/>
        </p:nvSpPr>
        <p:spPr>
          <a:xfrm>
            <a:off x="5619921" y="4174327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670AB6-294D-4C60-A08E-F746EAE11772}"/>
              </a:ext>
            </a:extLst>
          </p:cNvPr>
          <p:cNvSpPr/>
          <p:nvPr/>
        </p:nvSpPr>
        <p:spPr>
          <a:xfrm>
            <a:off x="5619921" y="3559058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8681-5DE6-4B02-AC66-CBEBCE2908ED}"/>
              </a:ext>
            </a:extLst>
          </p:cNvPr>
          <p:cNvSpPr/>
          <p:nvPr/>
        </p:nvSpPr>
        <p:spPr>
          <a:xfrm>
            <a:off x="5619920" y="2922931"/>
            <a:ext cx="44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A89BF-8DBE-449B-8FBB-86216A396707}"/>
              </a:ext>
            </a:extLst>
          </p:cNvPr>
          <p:cNvSpPr/>
          <p:nvPr/>
        </p:nvSpPr>
        <p:spPr>
          <a:xfrm>
            <a:off x="5546302" y="2293211"/>
            <a:ext cx="516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A180FC-7D34-42A8-8C56-798F88514ED0}"/>
              </a:ext>
            </a:extLst>
          </p:cNvPr>
          <p:cNvSpPr/>
          <p:nvPr/>
        </p:nvSpPr>
        <p:spPr>
          <a:xfrm>
            <a:off x="5546301" y="1657084"/>
            <a:ext cx="516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811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A0AE8-AA0E-4CF3-8D7C-0A0F68D2D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28" y="299225"/>
            <a:ext cx="5629453" cy="261350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4710545" y="50000"/>
            <a:ext cx="7412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in Class 4 are in a club. </a:t>
            </a:r>
          </a:p>
          <a:p>
            <a:r>
              <a:rPr lang="en-US" sz="3200" b="1" dirty="0"/>
              <a:t>This table shows the club they are in.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78F0F4-3DF4-4459-9845-8B2718E8D6C5}"/>
              </a:ext>
            </a:extLst>
          </p:cNvPr>
          <p:cNvSpPr/>
          <p:nvPr/>
        </p:nvSpPr>
        <p:spPr>
          <a:xfrm>
            <a:off x="5987897" y="1043181"/>
            <a:ext cx="5823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children go to recorder than chess?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A80EBF-4248-4C0F-9F7C-AABB77580115}"/>
              </a:ext>
            </a:extLst>
          </p:cNvPr>
          <p:cNvSpPr/>
          <p:nvPr/>
        </p:nvSpPr>
        <p:spPr>
          <a:xfrm>
            <a:off x="56123" y="2940603"/>
            <a:ext cx="11863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should show the same data as the table. </a:t>
            </a:r>
          </a:p>
          <a:p>
            <a:r>
              <a:rPr lang="en-US" sz="3200" b="1" dirty="0"/>
              <a:t>Shade in the correct number</a:t>
            </a:r>
          </a:p>
          <a:p>
            <a:r>
              <a:rPr lang="en-US" sz="3200" b="1" dirty="0"/>
              <a:t> of blocks for computer club.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B2551-F313-421A-B12A-32D0AB178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833" y="3479212"/>
            <a:ext cx="6421149" cy="3145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8D6F43-2C98-4C29-B2BF-CC0EE55CE033}"/>
              </a:ext>
            </a:extLst>
          </p:cNvPr>
          <p:cNvSpPr/>
          <p:nvPr/>
        </p:nvSpPr>
        <p:spPr>
          <a:xfrm>
            <a:off x="6341066" y="5426827"/>
            <a:ext cx="2417924" cy="4731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060C7F-1BA3-468E-B286-9825501EAED0}"/>
              </a:ext>
            </a:extLst>
          </p:cNvPr>
          <p:cNvSpPr/>
          <p:nvPr/>
        </p:nvSpPr>
        <p:spPr>
          <a:xfrm>
            <a:off x="5131352" y="1432948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296C11-EB41-4959-9BBD-A4BC4BF5D5D1}"/>
              </a:ext>
            </a:extLst>
          </p:cNvPr>
          <p:cNvSpPr/>
          <p:nvPr/>
        </p:nvSpPr>
        <p:spPr>
          <a:xfrm>
            <a:off x="3350022" y="1886295"/>
            <a:ext cx="785419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6AE4E7-74FF-49B4-A343-84346BDF2816}"/>
              </a:ext>
            </a:extLst>
          </p:cNvPr>
          <p:cNvSpPr/>
          <p:nvPr/>
        </p:nvSpPr>
        <p:spPr>
          <a:xfrm>
            <a:off x="5987897" y="2043782"/>
            <a:ext cx="161394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 – 3 = </a:t>
            </a:r>
            <a:endParaRPr lang="en-GB" sz="35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8D3584-10A3-40A0-8265-46DEFE377D4D}"/>
              </a:ext>
            </a:extLst>
          </p:cNvPr>
          <p:cNvSpPr/>
          <p:nvPr/>
        </p:nvSpPr>
        <p:spPr>
          <a:xfrm>
            <a:off x="7282827" y="2043782"/>
            <a:ext cx="261869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 children</a:t>
            </a:r>
            <a:endParaRPr lang="en-GB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8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539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Rosie collects data about birds visiting a bird table. </a:t>
            </a:r>
          </a:p>
          <a:p>
            <a:r>
              <a:rPr lang="en-US" sz="3200" b="1" dirty="0"/>
              <a:t>Here are her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B58A3-4D71-4A71-A32F-338467C5F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70" y="1127218"/>
            <a:ext cx="3890965" cy="32868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9577AD-8AAF-4279-A2C2-E228999E720D}"/>
              </a:ext>
            </a:extLst>
          </p:cNvPr>
          <p:cNvSpPr/>
          <p:nvPr/>
        </p:nvSpPr>
        <p:spPr>
          <a:xfrm>
            <a:off x="4198946" y="1127218"/>
            <a:ext cx="76941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two more lines to complete the graph.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1921B-EC13-4BCB-BA62-F55BC04B7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801" y="1739164"/>
            <a:ext cx="7508145" cy="402139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2679D4C-00FF-485E-B732-E72763B00117}"/>
              </a:ext>
            </a:extLst>
          </p:cNvPr>
          <p:cNvCxnSpPr>
            <a:cxnSpLocks/>
          </p:cNvCxnSpPr>
          <p:nvPr/>
        </p:nvCxnSpPr>
        <p:spPr>
          <a:xfrm flipV="1">
            <a:off x="9939077" y="4133850"/>
            <a:ext cx="0" cy="12453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8D48BE-27BC-4C8D-AEA0-24EE85B1394A}"/>
              </a:ext>
            </a:extLst>
          </p:cNvPr>
          <p:cNvCxnSpPr>
            <a:cxnSpLocks/>
          </p:cNvCxnSpPr>
          <p:nvPr/>
        </p:nvCxnSpPr>
        <p:spPr>
          <a:xfrm flipV="1">
            <a:off x="11005877" y="2918460"/>
            <a:ext cx="0" cy="24607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59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drew this graph.</a:t>
            </a:r>
          </a:p>
        </p:txBody>
      </p:sp>
      <p:pic>
        <p:nvPicPr>
          <p:cNvPr id="144386" name="Picture 2">
            <a:extLst>
              <a:ext uri="{FF2B5EF4-FFF2-40B4-BE49-F238E27FC236}">
                <a16:creationId xmlns:a16="http://schemas.microsoft.com/office/drawing/2014/main" id="{5533766D-F299-47F0-85AA-8D599219B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91" y="766204"/>
            <a:ext cx="6550369" cy="497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F7B03-11F3-497E-A680-3582FBA0D07F}"/>
              </a:ext>
            </a:extLst>
          </p:cNvPr>
          <p:cNvSpPr/>
          <p:nvPr/>
        </p:nvSpPr>
        <p:spPr>
          <a:xfrm>
            <a:off x="7016256" y="634775"/>
            <a:ext cx="48356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Sarah has read 12 books and Leela 9 books.</a:t>
            </a:r>
          </a:p>
          <a:p>
            <a:r>
              <a:rPr lang="en-US" sz="3200" b="1" dirty="0"/>
              <a:t>Show these on the graph.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503231-4E45-4CE7-A3FF-160E20DD0E53}"/>
              </a:ext>
            </a:extLst>
          </p:cNvPr>
          <p:cNvSpPr/>
          <p:nvPr/>
        </p:nvSpPr>
        <p:spPr>
          <a:xfrm>
            <a:off x="7016255" y="3083906"/>
            <a:ext cx="49938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Javed</a:t>
            </a:r>
            <a:r>
              <a:rPr lang="en-US" sz="3200" b="1" dirty="0"/>
              <a:t> has read more books than Tom. How many more?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909640-00EC-4E16-8672-00BD9731BDD2}"/>
              </a:ext>
            </a:extLst>
          </p:cNvPr>
          <p:cNvGrpSpPr/>
          <p:nvPr/>
        </p:nvGrpSpPr>
        <p:grpSpPr>
          <a:xfrm>
            <a:off x="3825952" y="3011523"/>
            <a:ext cx="226003" cy="2334200"/>
            <a:chOff x="3825952" y="3011523"/>
            <a:chExt cx="226003" cy="23342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02EE77C-4D1E-4C63-8D21-0AEB60C8B564}"/>
                </a:ext>
              </a:extLst>
            </p:cNvPr>
            <p:cNvCxnSpPr/>
            <p:nvPr/>
          </p:nvCxnSpPr>
          <p:spPr>
            <a:xfrm flipV="1">
              <a:off x="3938954" y="3083906"/>
              <a:ext cx="0" cy="226181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8B1D76-F7C1-47AC-8858-55602F42E50C}"/>
                </a:ext>
              </a:extLst>
            </p:cNvPr>
            <p:cNvCxnSpPr>
              <a:cxnSpLocks/>
            </p:cNvCxnSpPr>
            <p:nvPr/>
          </p:nvCxnSpPr>
          <p:spPr>
            <a:xfrm>
              <a:off x="3825952" y="3011523"/>
              <a:ext cx="226003" cy="16724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FB30096-97EC-4EAF-9411-88DACA3980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5952" y="3014063"/>
              <a:ext cx="208901" cy="1590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26B089-E3A9-4E4A-A0A4-FC1766037C36}"/>
              </a:ext>
            </a:extLst>
          </p:cNvPr>
          <p:cNvCxnSpPr>
            <a:cxnSpLocks/>
          </p:cNvCxnSpPr>
          <p:nvPr/>
        </p:nvCxnSpPr>
        <p:spPr>
          <a:xfrm>
            <a:off x="929390" y="3077467"/>
            <a:ext cx="30095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B7AA5D-2BD0-4576-A920-0CE6BD459B41}"/>
              </a:ext>
            </a:extLst>
          </p:cNvPr>
          <p:cNvCxnSpPr>
            <a:cxnSpLocks/>
          </p:cNvCxnSpPr>
          <p:nvPr/>
        </p:nvCxnSpPr>
        <p:spPr>
          <a:xfrm>
            <a:off x="934907" y="3651898"/>
            <a:ext cx="53814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DFE376-EC8A-4769-9412-AA1B637323B0}"/>
              </a:ext>
            </a:extLst>
          </p:cNvPr>
          <p:cNvGrpSpPr/>
          <p:nvPr/>
        </p:nvGrpSpPr>
        <p:grpSpPr>
          <a:xfrm>
            <a:off x="6168696" y="3569343"/>
            <a:ext cx="226003" cy="1776380"/>
            <a:chOff x="3825952" y="3011523"/>
            <a:chExt cx="226003" cy="177638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DAAF797-9263-4313-830E-F279FA7B30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8953" y="3083907"/>
              <a:ext cx="1" cy="170399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830C94A-1196-41AB-B322-1603B20C0F8A}"/>
                </a:ext>
              </a:extLst>
            </p:cNvPr>
            <p:cNvCxnSpPr>
              <a:cxnSpLocks/>
            </p:cNvCxnSpPr>
            <p:nvPr/>
          </p:nvCxnSpPr>
          <p:spPr>
            <a:xfrm>
              <a:off x="3825952" y="3011523"/>
              <a:ext cx="226003" cy="16724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344DA9C-C7EE-4AF2-AB98-352BD2EDE0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5952" y="3014063"/>
              <a:ext cx="208901" cy="15908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47CE838-EB93-479E-B119-884409E50478}"/>
              </a:ext>
            </a:extLst>
          </p:cNvPr>
          <p:cNvCxnSpPr>
            <a:cxnSpLocks/>
          </p:cNvCxnSpPr>
          <p:nvPr/>
        </p:nvCxnSpPr>
        <p:spPr>
          <a:xfrm>
            <a:off x="929390" y="2524014"/>
            <a:ext cx="1861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093DABA-8218-4DE9-9FF6-FB3A0D6542F0}"/>
              </a:ext>
            </a:extLst>
          </p:cNvPr>
          <p:cNvSpPr/>
          <p:nvPr/>
        </p:nvSpPr>
        <p:spPr>
          <a:xfrm flipH="1">
            <a:off x="2791326" y="2241427"/>
            <a:ext cx="2262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15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70ACCCD-1D20-4014-A22D-574FFBD245F5}"/>
              </a:ext>
            </a:extLst>
          </p:cNvPr>
          <p:cNvCxnSpPr>
            <a:cxnSpLocks/>
          </p:cNvCxnSpPr>
          <p:nvPr/>
        </p:nvCxnSpPr>
        <p:spPr>
          <a:xfrm>
            <a:off x="929390" y="4412847"/>
            <a:ext cx="42057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ACE51AAB-1B54-49B1-8DCE-0C01FB2677C9}"/>
              </a:ext>
            </a:extLst>
          </p:cNvPr>
          <p:cNvSpPr/>
          <p:nvPr/>
        </p:nvSpPr>
        <p:spPr>
          <a:xfrm flipH="1">
            <a:off x="5135097" y="4130260"/>
            <a:ext cx="2262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F06EBD-CD5F-4690-BB2D-3EB353B82EDF}"/>
              </a:ext>
            </a:extLst>
          </p:cNvPr>
          <p:cNvSpPr/>
          <p:nvPr/>
        </p:nvSpPr>
        <p:spPr>
          <a:xfrm flipH="1">
            <a:off x="7016255" y="421485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–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33B8632-A0EB-469B-A409-66CEC69FC8B1}"/>
              </a:ext>
            </a:extLst>
          </p:cNvPr>
          <p:cNvSpPr/>
          <p:nvPr/>
        </p:nvSpPr>
        <p:spPr>
          <a:xfrm flipH="1">
            <a:off x="8445004" y="4214856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more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A9C405-7D2B-4FE9-9BBD-7567A59CEC0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67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list of the highest temperatures each day for one week.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9CD3E6-6BF7-4CD9-AF27-9CBA3EF1E384}"/>
              </a:ext>
            </a:extLst>
          </p:cNvPr>
          <p:cNvSpPr/>
          <p:nvPr/>
        </p:nvSpPr>
        <p:spPr>
          <a:xfrm>
            <a:off x="4751936" y="634775"/>
            <a:ext cx="70894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degrees warmer was it on the hottest day than on the coldest day?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4F7249-153B-4020-812F-54A42FCC8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15" y="634775"/>
            <a:ext cx="4332842" cy="45343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DD9B27-E7AF-4732-BF58-67B1D477BF8E}"/>
              </a:ext>
            </a:extLst>
          </p:cNvPr>
          <p:cNvSpPr/>
          <p:nvPr/>
        </p:nvSpPr>
        <p:spPr>
          <a:xfrm>
            <a:off x="4751935" y="2250700"/>
            <a:ext cx="70894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chart of the temperatures. Saturday is missing. Draw in the bar for Saturday.</a:t>
            </a:r>
          </a:p>
        </p:txBody>
      </p:sp>
      <p:pic>
        <p:nvPicPr>
          <p:cNvPr id="198658" name="Picture 2">
            <a:extLst>
              <a:ext uri="{FF2B5EF4-FFF2-40B4-BE49-F238E27FC236}">
                <a16:creationId xmlns:a16="http://schemas.microsoft.com/office/drawing/2014/main" id="{400238ED-274C-4A05-A1BE-DA825FCC5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212" y="3269862"/>
            <a:ext cx="48355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109D65-1D32-4DE3-A17F-7FD54070F412}"/>
              </a:ext>
            </a:extLst>
          </p:cNvPr>
          <p:cNvSpPr/>
          <p:nvPr/>
        </p:nvSpPr>
        <p:spPr>
          <a:xfrm>
            <a:off x="311345" y="3452842"/>
            <a:ext cx="4224191" cy="5525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6F7CC3-D707-4350-A80B-923E64FDACD4}"/>
              </a:ext>
            </a:extLst>
          </p:cNvPr>
          <p:cNvSpPr/>
          <p:nvPr/>
        </p:nvSpPr>
        <p:spPr>
          <a:xfrm>
            <a:off x="311345" y="1791682"/>
            <a:ext cx="4224191" cy="5525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5B6EBF-B6FF-4879-BE95-F6D4F98DB103}"/>
              </a:ext>
            </a:extLst>
          </p:cNvPr>
          <p:cNvSpPr/>
          <p:nvPr/>
        </p:nvSpPr>
        <p:spPr>
          <a:xfrm flipH="1">
            <a:off x="4751935" y="1653937"/>
            <a:ext cx="2262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– 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658E65-7822-4DEC-BF5A-E5117FEC515F}"/>
              </a:ext>
            </a:extLst>
          </p:cNvPr>
          <p:cNvSpPr/>
          <p:nvPr/>
        </p:nvSpPr>
        <p:spPr>
          <a:xfrm flipH="1">
            <a:off x="6180683" y="1653936"/>
            <a:ext cx="32971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degrees warmer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2699CC-1B11-4793-A7EB-01AA2C76B545}"/>
              </a:ext>
            </a:extLst>
          </p:cNvPr>
          <p:cNvSpPr/>
          <p:nvPr/>
        </p:nvSpPr>
        <p:spPr>
          <a:xfrm flipH="1">
            <a:off x="8265479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DE4538-C5FD-45F7-86AB-5872C33FF336}"/>
              </a:ext>
            </a:extLst>
          </p:cNvPr>
          <p:cNvSpPr/>
          <p:nvPr/>
        </p:nvSpPr>
        <p:spPr>
          <a:xfrm flipH="1">
            <a:off x="9065615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BEB7DD-41B4-49F6-B480-B9C807964234}"/>
              </a:ext>
            </a:extLst>
          </p:cNvPr>
          <p:cNvSpPr/>
          <p:nvPr/>
        </p:nvSpPr>
        <p:spPr>
          <a:xfrm flipH="1">
            <a:off x="9805872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BD9F1A-69F7-42C0-B63F-99E42193BCC3}"/>
              </a:ext>
            </a:extLst>
          </p:cNvPr>
          <p:cNvSpPr/>
          <p:nvPr/>
        </p:nvSpPr>
        <p:spPr>
          <a:xfrm flipH="1">
            <a:off x="10598160" y="6042202"/>
            <a:ext cx="423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4F2A1-1099-43B4-850A-D0C07D5C7739}"/>
              </a:ext>
            </a:extLst>
          </p:cNvPr>
          <p:cNvSpPr/>
          <p:nvPr/>
        </p:nvSpPr>
        <p:spPr>
          <a:xfrm>
            <a:off x="8042163" y="5777713"/>
            <a:ext cx="1393591" cy="22180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F214FB-C662-499F-85AA-99743A4D717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made a graph.</a:t>
            </a:r>
          </a:p>
          <a:p>
            <a:r>
              <a:rPr lang="en-US" sz="3200" b="1" dirty="0"/>
              <a:t>Hazel is 135 cm tall. Show this on the graph.</a:t>
            </a:r>
          </a:p>
        </p:txBody>
      </p:sp>
      <p:pic>
        <p:nvPicPr>
          <p:cNvPr id="151554" name="Picture 2">
            <a:extLst>
              <a:ext uri="{FF2B5EF4-FFF2-40B4-BE49-F238E27FC236}">
                <a16:creationId xmlns:a16="http://schemas.microsoft.com/office/drawing/2014/main" id="{D26FCC55-53AC-469A-B119-DC3C41B74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82" y="1127218"/>
            <a:ext cx="8805976" cy="545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E4E669-1B0D-40BC-885B-DCD01C299E41}"/>
              </a:ext>
            </a:extLst>
          </p:cNvPr>
          <p:cNvCxnSpPr>
            <a:cxnSpLocks/>
          </p:cNvCxnSpPr>
          <p:nvPr/>
        </p:nvCxnSpPr>
        <p:spPr>
          <a:xfrm flipV="1">
            <a:off x="9127958" y="4299284"/>
            <a:ext cx="0" cy="17165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B6DB350-551F-45FF-A5E3-1C0099929AD7}"/>
              </a:ext>
            </a:extLst>
          </p:cNvPr>
          <p:cNvSpPr/>
          <p:nvPr/>
        </p:nvSpPr>
        <p:spPr>
          <a:xfrm>
            <a:off x="2326110" y="4299284"/>
            <a:ext cx="6801845" cy="2406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7F2DD5-E8B3-46A8-A316-6C3CEF685D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40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10196-9EAE-4DA4-BD4F-DE3227A0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information from simple bar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D1BFB-5FF6-4CBF-874C-8DDADAE18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342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Four children made a graph of their heights.</a:t>
            </a:r>
          </a:p>
        </p:txBody>
      </p:sp>
      <p:pic>
        <p:nvPicPr>
          <p:cNvPr id="164866" name="Picture 2">
            <a:extLst>
              <a:ext uri="{FF2B5EF4-FFF2-40B4-BE49-F238E27FC236}">
                <a16:creationId xmlns:a16="http://schemas.microsoft.com/office/drawing/2014/main" id="{095F5109-0F18-4ABC-93CD-73C7CCDBF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3" y="634775"/>
            <a:ext cx="6333443" cy="225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B97025-6A49-4A10-A640-09B51E7A11D2}"/>
              </a:ext>
            </a:extLst>
          </p:cNvPr>
          <p:cNvSpPr/>
          <p:nvPr/>
        </p:nvSpPr>
        <p:spPr>
          <a:xfrm>
            <a:off x="56122" y="2887132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their names on the labels.</a:t>
            </a:r>
          </a:p>
        </p:txBody>
      </p:sp>
      <p:pic>
        <p:nvPicPr>
          <p:cNvPr id="164867" name="Picture 3">
            <a:extLst>
              <a:ext uri="{FF2B5EF4-FFF2-40B4-BE49-F238E27FC236}">
                <a16:creationId xmlns:a16="http://schemas.microsoft.com/office/drawing/2014/main" id="{8D715F56-B24E-48F7-ADE7-2ED110826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89" y="3471907"/>
            <a:ext cx="5661404" cy="3042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A85A7F-8A04-46DA-99DF-A497CC69C75B}"/>
              </a:ext>
            </a:extLst>
          </p:cNvPr>
          <p:cNvSpPr txBox="1"/>
          <p:nvPr/>
        </p:nvSpPr>
        <p:spPr>
          <a:xfrm>
            <a:off x="1148789" y="4769218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Anne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669CC5-CF6E-4A33-991B-1A30CFAB264C}"/>
              </a:ext>
            </a:extLst>
          </p:cNvPr>
          <p:cNvSpPr txBox="1"/>
          <p:nvPr/>
        </p:nvSpPr>
        <p:spPr>
          <a:xfrm>
            <a:off x="2637489" y="4755771"/>
            <a:ext cx="1119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Jenny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A701D-2960-4788-B677-05F82BD050EE}"/>
              </a:ext>
            </a:extLst>
          </p:cNvPr>
          <p:cNvSpPr txBox="1"/>
          <p:nvPr/>
        </p:nvSpPr>
        <p:spPr>
          <a:xfrm>
            <a:off x="4127497" y="4742324"/>
            <a:ext cx="1119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Karen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42F86-66E5-4BC3-A8F1-9AA4D7B4830A}"/>
              </a:ext>
            </a:extLst>
          </p:cNvPr>
          <p:cNvSpPr txBox="1"/>
          <p:nvPr/>
        </p:nvSpPr>
        <p:spPr>
          <a:xfrm>
            <a:off x="5873379" y="4769218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Jill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AD39C-50C2-43D4-9BEB-8358AB2E8E3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63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children in Vijay’s class vote for their </a:t>
            </a:r>
            <a:r>
              <a:rPr lang="en-US" sz="3200" b="1" dirty="0" err="1"/>
              <a:t>favourite</a:t>
            </a:r>
            <a:r>
              <a:rPr lang="en-US" sz="3200" b="1" dirty="0"/>
              <a:t> day out. </a:t>
            </a:r>
          </a:p>
          <a:p>
            <a:r>
              <a:rPr lang="en-US" sz="3200" b="1" dirty="0"/>
              <a:t>Here are their results.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661CD-87CD-476A-87E5-9B4596AFB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59" y="1127218"/>
            <a:ext cx="5781675" cy="4962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4372B5-25CA-4B08-B6E0-4F2A6FA34C34}"/>
              </a:ext>
            </a:extLst>
          </p:cNvPr>
          <p:cNvSpPr/>
          <p:nvPr/>
        </p:nvSpPr>
        <p:spPr>
          <a:xfrm>
            <a:off x="6243634" y="1127218"/>
            <a:ext cx="5781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voted for the zoo? </a:t>
            </a:r>
            <a:endParaRPr lang="en-US" sz="2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CE39B3-200E-4837-9E40-2BDB5DB5BE1A}"/>
              </a:ext>
            </a:extLst>
          </p:cNvPr>
          <p:cNvCxnSpPr>
            <a:cxnSpLocks/>
          </p:cNvCxnSpPr>
          <p:nvPr/>
        </p:nvCxnSpPr>
        <p:spPr>
          <a:xfrm flipH="1">
            <a:off x="1620982" y="2029938"/>
            <a:ext cx="20247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F6CDFDA-819C-45FC-9EE9-56AF7381F93D}"/>
              </a:ext>
            </a:extLst>
          </p:cNvPr>
          <p:cNvSpPr/>
          <p:nvPr/>
        </p:nvSpPr>
        <p:spPr>
          <a:xfrm flipH="1">
            <a:off x="7180258" y="1618143"/>
            <a:ext cx="2380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children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55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books some children read.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21A796-8D8A-495E-95A2-BE56E8739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634775"/>
            <a:ext cx="6067425" cy="52292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D10F39-C984-4425-8139-6902DED15157}"/>
              </a:ext>
            </a:extLst>
          </p:cNvPr>
          <p:cNvSpPr/>
          <p:nvPr/>
        </p:nvSpPr>
        <p:spPr>
          <a:xfrm>
            <a:off x="6343376" y="634775"/>
            <a:ext cx="56823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books did James read than Lucy? 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9A31ED-138B-4832-98F7-D2B549045B68}"/>
              </a:ext>
            </a:extLst>
          </p:cNvPr>
          <p:cNvSpPr/>
          <p:nvPr/>
        </p:nvSpPr>
        <p:spPr>
          <a:xfrm>
            <a:off x="6343376" y="2712100"/>
            <a:ext cx="56823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two children read between 5 and 10 books? </a:t>
            </a:r>
            <a:endParaRPr lang="en-US" sz="28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D65CB-162D-4A80-87FA-8D12E17C755C}"/>
              </a:ext>
            </a:extLst>
          </p:cNvPr>
          <p:cNvCxnSpPr>
            <a:cxnSpLocks/>
          </p:cNvCxnSpPr>
          <p:nvPr/>
        </p:nvCxnSpPr>
        <p:spPr>
          <a:xfrm flipH="1">
            <a:off x="1797446" y="2222444"/>
            <a:ext cx="10099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F0772D9-D9A0-412B-8762-24E329429D7B}"/>
              </a:ext>
            </a:extLst>
          </p:cNvPr>
          <p:cNvSpPr/>
          <p:nvPr/>
        </p:nvSpPr>
        <p:spPr>
          <a:xfrm flipH="1">
            <a:off x="1408916" y="1930056"/>
            <a:ext cx="6162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34F0B7-9EEB-49DA-9B37-B2A67902EFF0}"/>
              </a:ext>
            </a:extLst>
          </p:cNvPr>
          <p:cNvCxnSpPr>
            <a:cxnSpLocks/>
          </p:cNvCxnSpPr>
          <p:nvPr/>
        </p:nvCxnSpPr>
        <p:spPr>
          <a:xfrm flipH="1">
            <a:off x="1797446" y="3854098"/>
            <a:ext cx="29429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066165E-0C6A-46E5-8088-F36C027FBB08}"/>
              </a:ext>
            </a:extLst>
          </p:cNvPr>
          <p:cNvSpPr/>
          <p:nvPr/>
        </p:nvSpPr>
        <p:spPr>
          <a:xfrm flipH="1">
            <a:off x="6622209" y="1637668"/>
            <a:ext cx="1495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– 4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BFB632-5585-434A-A470-8A85EF0F1065}"/>
              </a:ext>
            </a:extLst>
          </p:cNvPr>
          <p:cNvSpPr/>
          <p:nvPr/>
        </p:nvSpPr>
        <p:spPr>
          <a:xfrm flipH="1">
            <a:off x="7841864" y="1633528"/>
            <a:ext cx="249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more books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58F3EB-5F21-49E3-A79F-DC113B7E59AC}"/>
              </a:ext>
            </a:extLst>
          </p:cNvPr>
          <p:cNvCxnSpPr>
            <a:cxnSpLocks/>
          </p:cNvCxnSpPr>
          <p:nvPr/>
        </p:nvCxnSpPr>
        <p:spPr>
          <a:xfrm flipH="1">
            <a:off x="1797447" y="3525235"/>
            <a:ext cx="44362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E520C2-DD28-4131-A365-38DB8B7DC1A4}"/>
              </a:ext>
            </a:extLst>
          </p:cNvPr>
          <p:cNvCxnSpPr>
            <a:cxnSpLocks/>
          </p:cNvCxnSpPr>
          <p:nvPr/>
        </p:nvCxnSpPr>
        <p:spPr>
          <a:xfrm flipH="1">
            <a:off x="1797447" y="1913866"/>
            <a:ext cx="44362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891D042-5AC8-470C-8238-D357D3D43788}"/>
              </a:ext>
            </a:extLst>
          </p:cNvPr>
          <p:cNvSpPr/>
          <p:nvPr/>
        </p:nvSpPr>
        <p:spPr>
          <a:xfrm flipH="1">
            <a:off x="6622209" y="3722017"/>
            <a:ext cx="3259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James and Sasha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  <p:bldP spid="13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Tom does a survey of children’s </a:t>
            </a:r>
            <a:r>
              <a:rPr lang="en-US" sz="3200" b="1" dirty="0" err="1"/>
              <a:t>favourite</a:t>
            </a:r>
            <a:r>
              <a:rPr lang="en-US" sz="3200" b="1" dirty="0"/>
              <a:t> breakfast cereals.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93305A-BBEF-455B-B3D8-761F8C9A8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37" y="772792"/>
            <a:ext cx="3703978" cy="282787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D3739D-507B-49DE-965C-75F5D8A829E9}"/>
              </a:ext>
            </a:extLst>
          </p:cNvPr>
          <p:cNvSpPr/>
          <p:nvPr/>
        </p:nvSpPr>
        <p:spPr>
          <a:xfrm>
            <a:off x="3976693" y="772792"/>
            <a:ext cx="78135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results for Class 6</a:t>
            </a:r>
          </a:p>
          <a:p>
            <a:r>
              <a:rPr lang="en-US" sz="3200" b="1" dirty="0"/>
              <a:t>How many more children in Class 6 prefer Choc Grain than Golden Corn?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06AF83-96EE-433F-A013-E2E836B60C10}"/>
              </a:ext>
            </a:extLst>
          </p:cNvPr>
          <p:cNvSpPr/>
          <p:nvPr/>
        </p:nvSpPr>
        <p:spPr>
          <a:xfrm>
            <a:off x="3976693" y="3600665"/>
            <a:ext cx="78135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results for Class 5</a:t>
            </a:r>
          </a:p>
          <a:p>
            <a:r>
              <a:rPr lang="en-US" sz="3200" b="1" dirty="0"/>
              <a:t>How many children in both classes like Honey Bites best?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BA8222-A4D1-4742-805A-22170071E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37" y="3808335"/>
            <a:ext cx="3703978" cy="283532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782A41-18D8-4C09-9878-05357812CB9C}"/>
              </a:ext>
            </a:extLst>
          </p:cNvPr>
          <p:cNvCxnSpPr/>
          <p:nvPr/>
        </p:nvCxnSpPr>
        <p:spPr>
          <a:xfrm flipH="1">
            <a:off x="1419225" y="1171575"/>
            <a:ext cx="571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7349AF-BF7A-4FCC-B332-6DD4B7026A2F}"/>
              </a:ext>
            </a:extLst>
          </p:cNvPr>
          <p:cNvCxnSpPr>
            <a:cxnSpLocks/>
          </p:cNvCxnSpPr>
          <p:nvPr/>
        </p:nvCxnSpPr>
        <p:spPr>
          <a:xfrm flipH="1">
            <a:off x="1419225" y="2619375"/>
            <a:ext cx="22288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E6E9FBF-B341-42EC-BBB3-293FA0BE2D53}"/>
              </a:ext>
            </a:extLst>
          </p:cNvPr>
          <p:cNvSpPr/>
          <p:nvPr/>
        </p:nvSpPr>
        <p:spPr>
          <a:xfrm>
            <a:off x="1095375" y="2419047"/>
            <a:ext cx="323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C5C80-05C5-4D69-A1A0-203DB5A1CE82}"/>
              </a:ext>
            </a:extLst>
          </p:cNvPr>
          <p:cNvSpPr/>
          <p:nvPr/>
        </p:nvSpPr>
        <p:spPr>
          <a:xfrm>
            <a:off x="4192464" y="2234382"/>
            <a:ext cx="15987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– 3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DB2C-F06D-4A76-9D59-DB7B325D8C41}"/>
              </a:ext>
            </a:extLst>
          </p:cNvPr>
          <p:cNvSpPr/>
          <p:nvPr/>
        </p:nvSpPr>
        <p:spPr>
          <a:xfrm>
            <a:off x="5598119" y="2234382"/>
            <a:ext cx="2885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children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D4FF52-AB49-45F9-97E9-206BCF9F02B2}"/>
              </a:ext>
            </a:extLst>
          </p:cNvPr>
          <p:cNvCxnSpPr>
            <a:cxnSpLocks/>
          </p:cNvCxnSpPr>
          <p:nvPr/>
        </p:nvCxnSpPr>
        <p:spPr>
          <a:xfrm flipH="1">
            <a:off x="1424604" y="2008979"/>
            <a:ext cx="11144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878449-1692-4686-AFAE-D3D08BBDC528}"/>
              </a:ext>
            </a:extLst>
          </p:cNvPr>
          <p:cNvCxnSpPr>
            <a:cxnSpLocks/>
          </p:cNvCxnSpPr>
          <p:nvPr/>
        </p:nvCxnSpPr>
        <p:spPr>
          <a:xfrm flipH="1">
            <a:off x="1468419" y="4407895"/>
            <a:ext cx="11080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785EE79-7A9B-4380-A7B0-C79E1178965D}"/>
              </a:ext>
            </a:extLst>
          </p:cNvPr>
          <p:cNvSpPr/>
          <p:nvPr/>
        </p:nvSpPr>
        <p:spPr>
          <a:xfrm>
            <a:off x="1144569" y="4211060"/>
            <a:ext cx="323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FCC4EC-3345-4AF8-847B-9A9E8791C290}"/>
              </a:ext>
            </a:extLst>
          </p:cNvPr>
          <p:cNvSpPr/>
          <p:nvPr/>
        </p:nvSpPr>
        <p:spPr>
          <a:xfrm>
            <a:off x="4192464" y="5077776"/>
            <a:ext cx="15987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+ 9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EAF391-67C6-4CB9-89AB-7151279C5DD5}"/>
              </a:ext>
            </a:extLst>
          </p:cNvPr>
          <p:cNvSpPr/>
          <p:nvPr/>
        </p:nvSpPr>
        <p:spPr>
          <a:xfrm>
            <a:off x="5421657" y="5077776"/>
            <a:ext cx="2885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children</a:t>
            </a:r>
          </a:p>
        </p:txBody>
      </p:sp>
    </p:spTree>
    <p:extLst>
      <p:ext uri="{BB962C8B-B14F-4D97-AF65-F5344CB8AC3E}">
        <p14:creationId xmlns:p14="http://schemas.microsoft.com/office/powerpoint/2010/main" val="420754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4" grpId="0"/>
      <p:bldP spid="17" grpId="0"/>
      <p:bldP spid="22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Class 6 did a survey of their </a:t>
            </a:r>
            <a:r>
              <a:rPr lang="en-US" sz="3200" b="1" dirty="0" err="1"/>
              <a:t>favourite</a:t>
            </a:r>
            <a:r>
              <a:rPr lang="en-US" sz="3200" b="1" dirty="0"/>
              <a:t> types of story book.</a:t>
            </a:r>
          </a:p>
          <a:p>
            <a:r>
              <a:rPr lang="en-US" sz="3200" b="1" dirty="0"/>
              <a:t>Here are their results.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9A7B63-2E61-4568-9909-9EF356EF6625}"/>
              </a:ext>
            </a:extLst>
          </p:cNvPr>
          <p:cNvSpPr/>
          <p:nvPr/>
        </p:nvSpPr>
        <p:spPr>
          <a:xfrm>
            <a:off x="6511814" y="950546"/>
            <a:ext cx="53750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children chose adventure books than fantasy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864166-5823-4655-BCBE-58DC2B57C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59" y="1240859"/>
            <a:ext cx="6207455" cy="51406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F78C6A-C8C2-4F5F-A3D7-0D77667B04AA}"/>
              </a:ext>
            </a:extLst>
          </p:cNvPr>
          <p:cNvSpPr/>
          <p:nvPr/>
        </p:nvSpPr>
        <p:spPr>
          <a:xfrm>
            <a:off x="6511814" y="3156656"/>
            <a:ext cx="53750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girls chose animal books.</a:t>
            </a:r>
          </a:p>
          <a:p>
            <a:r>
              <a:rPr lang="en-US" sz="3200" b="1" dirty="0"/>
              <a:t>How many boys chose animal books?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DF2BA8-6524-4170-8CD4-7F4BD2702CA4}"/>
              </a:ext>
            </a:extLst>
          </p:cNvPr>
          <p:cNvSpPr txBox="1"/>
          <p:nvPr/>
        </p:nvSpPr>
        <p:spPr>
          <a:xfrm>
            <a:off x="4569278" y="2204735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6DF79-DC3A-4EA0-B37D-09C74A99D073}"/>
              </a:ext>
            </a:extLst>
          </p:cNvPr>
          <p:cNvSpPr txBox="1"/>
          <p:nvPr/>
        </p:nvSpPr>
        <p:spPr>
          <a:xfrm>
            <a:off x="5648025" y="4026278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2DB623-3594-471B-8D56-EDC4BA96C53B}"/>
              </a:ext>
            </a:extLst>
          </p:cNvPr>
          <p:cNvSpPr txBox="1"/>
          <p:nvPr/>
        </p:nvSpPr>
        <p:spPr>
          <a:xfrm>
            <a:off x="6531150" y="2460369"/>
            <a:ext cx="195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 –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0C0810-56F7-499E-B2F3-491DC27BDC35}"/>
              </a:ext>
            </a:extLst>
          </p:cNvPr>
          <p:cNvSpPr txBox="1"/>
          <p:nvPr/>
        </p:nvSpPr>
        <p:spPr>
          <a:xfrm>
            <a:off x="7902750" y="2482799"/>
            <a:ext cx="23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0F7F81-8D95-40E7-B11C-36ECD137EABE}"/>
              </a:ext>
            </a:extLst>
          </p:cNvPr>
          <p:cNvSpPr txBox="1"/>
          <p:nvPr/>
        </p:nvSpPr>
        <p:spPr>
          <a:xfrm>
            <a:off x="2384878" y="2963140"/>
            <a:ext cx="5107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832A18-B1DD-4097-B0DB-CC8AF9255E63}"/>
              </a:ext>
            </a:extLst>
          </p:cNvPr>
          <p:cNvSpPr txBox="1"/>
          <p:nvPr/>
        </p:nvSpPr>
        <p:spPr>
          <a:xfrm>
            <a:off x="6531150" y="4709478"/>
            <a:ext cx="195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 – 5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C2AD49-595F-4A0A-9E2C-2C67EC649C86}"/>
              </a:ext>
            </a:extLst>
          </p:cNvPr>
          <p:cNvSpPr txBox="1"/>
          <p:nvPr/>
        </p:nvSpPr>
        <p:spPr>
          <a:xfrm>
            <a:off x="7902750" y="4731908"/>
            <a:ext cx="23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 boys</a:t>
            </a:r>
          </a:p>
        </p:txBody>
      </p:sp>
    </p:spTree>
    <p:extLst>
      <p:ext uri="{BB962C8B-B14F-4D97-AF65-F5344CB8AC3E}">
        <p14:creationId xmlns:p14="http://schemas.microsoft.com/office/powerpoint/2010/main" val="299757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07BE-2E3F-44F4-85BF-EF8EA0DE9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 information from bar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5C1C4-CE72-418B-81A1-07AE661D8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323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Five children collect money to plant trees.</a:t>
            </a:r>
          </a:p>
          <a:p>
            <a:r>
              <a:rPr lang="en-US" sz="3200" b="1" dirty="0"/>
              <a:t>Here is a bar chart of the amounts they have raised so far.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3662956-4396-49E8-85DA-C5D099E34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63" y="1127217"/>
            <a:ext cx="5713712" cy="42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61CF7E-AABF-4160-B768-547EEEF7D702}"/>
              </a:ext>
            </a:extLst>
          </p:cNvPr>
          <p:cNvSpPr/>
          <p:nvPr/>
        </p:nvSpPr>
        <p:spPr>
          <a:xfrm>
            <a:off x="6036075" y="1127218"/>
            <a:ext cx="5694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Their target is £40 altogether.</a:t>
            </a:r>
          </a:p>
          <a:p>
            <a:r>
              <a:rPr lang="en-US" sz="3200" b="1" dirty="0"/>
              <a:t>How much more money do they need to reach the target?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DBF65-DAC7-40E8-B1BA-67CE6E5B8E2A}"/>
              </a:ext>
            </a:extLst>
          </p:cNvPr>
          <p:cNvSpPr/>
          <p:nvPr/>
        </p:nvSpPr>
        <p:spPr>
          <a:xfrm>
            <a:off x="2760785" y="1664733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089AEF-CABC-4719-8780-CD1DBEEFAEF6}"/>
              </a:ext>
            </a:extLst>
          </p:cNvPr>
          <p:cNvSpPr/>
          <p:nvPr/>
        </p:nvSpPr>
        <p:spPr>
          <a:xfrm>
            <a:off x="3743864" y="2213203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C79E7A-862C-4D51-B190-DFC056E5C19C}"/>
              </a:ext>
            </a:extLst>
          </p:cNvPr>
          <p:cNvSpPr/>
          <p:nvPr/>
        </p:nvSpPr>
        <p:spPr>
          <a:xfrm>
            <a:off x="3254475" y="2778661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F060DE-CD44-4632-BFAE-90FEE60137EC}"/>
              </a:ext>
            </a:extLst>
          </p:cNvPr>
          <p:cNvSpPr/>
          <p:nvPr/>
        </p:nvSpPr>
        <p:spPr>
          <a:xfrm>
            <a:off x="4713759" y="3318769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2522-495C-4257-B8FD-A8483EF366C9}"/>
              </a:ext>
            </a:extLst>
          </p:cNvPr>
          <p:cNvSpPr/>
          <p:nvPr/>
        </p:nvSpPr>
        <p:spPr>
          <a:xfrm>
            <a:off x="4213953" y="3869162"/>
            <a:ext cx="1560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E8B8F8-2ECD-4C26-B3A5-8F01CECC3314}"/>
              </a:ext>
            </a:extLst>
          </p:cNvPr>
          <p:cNvSpPr/>
          <p:nvPr/>
        </p:nvSpPr>
        <p:spPr>
          <a:xfrm>
            <a:off x="6095999" y="2697860"/>
            <a:ext cx="3270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+ 5 + 4 + 7 + 6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3E4174-DB4D-4DF2-B595-7B59F72E5BD6}"/>
              </a:ext>
            </a:extLst>
          </p:cNvPr>
          <p:cNvSpPr/>
          <p:nvPr/>
        </p:nvSpPr>
        <p:spPr>
          <a:xfrm>
            <a:off x="9080026" y="2697860"/>
            <a:ext cx="691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7E9769-7408-4325-B3F8-93B27E82D8B6}"/>
              </a:ext>
            </a:extLst>
          </p:cNvPr>
          <p:cNvSpPr/>
          <p:nvPr/>
        </p:nvSpPr>
        <p:spPr>
          <a:xfrm>
            <a:off x="6095999" y="3298222"/>
            <a:ext cx="2172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 – 25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BF2D2-ABF5-4F15-8569-97627F2CFEF2}"/>
              </a:ext>
            </a:extLst>
          </p:cNvPr>
          <p:cNvSpPr/>
          <p:nvPr/>
        </p:nvSpPr>
        <p:spPr>
          <a:xfrm>
            <a:off x="7731033" y="3319954"/>
            <a:ext cx="2172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E7817-857D-4F2E-B58A-FD79A8ECE65D}"/>
              </a:ext>
            </a:extLst>
          </p:cNvPr>
          <p:cNvSpPr/>
          <p:nvPr/>
        </p:nvSpPr>
        <p:spPr>
          <a:xfrm>
            <a:off x="10444900" y="2110465"/>
            <a:ext cx="1371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58F1F0-AF5C-4466-AD14-CDCCFF3D3C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22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made a graph.</a:t>
            </a:r>
          </a:p>
        </p:txBody>
      </p:sp>
      <p:pic>
        <p:nvPicPr>
          <p:cNvPr id="124930" name="Picture 2">
            <a:extLst>
              <a:ext uri="{FF2B5EF4-FFF2-40B4-BE49-F238E27FC236}">
                <a16:creationId xmlns:a16="http://schemas.microsoft.com/office/drawing/2014/main" id="{866AF739-3933-4AEA-A11B-F33461751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1" y="634775"/>
            <a:ext cx="5003576" cy="590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CBD3D3-5DE8-49B7-805F-20C94FF18F67}"/>
              </a:ext>
            </a:extLst>
          </p:cNvPr>
          <p:cNvSpPr/>
          <p:nvPr/>
        </p:nvSpPr>
        <p:spPr>
          <a:xfrm>
            <a:off x="5494279" y="634775"/>
            <a:ext cx="62959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months are there more than five birthdays?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9A8762-781F-4356-B9C8-6A62D7B72808}"/>
              </a:ext>
            </a:extLst>
          </p:cNvPr>
          <p:cNvSpPr/>
          <p:nvPr/>
        </p:nvSpPr>
        <p:spPr>
          <a:xfrm>
            <a:off x="5494279" y="2435623"/>
            <a:ext cx="62959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children were born from July to December?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49A2CF-8E61-4315-B3AC-F26FC788677C}"/>
              </a:ext>
            </a:extLst>
          </p:cNvPr>
          <p:cNvCxnSpPr/>
          <p:nvPr/>
        </p:nvCxnSpPr>
        <p:spPr>
          <a:xfrm flipV="1">
            <a:off x="3497179" y="1010653"/>
            <a:ext cx="0" cy="51174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536803C-88FD-43D6-B8F3-EF8B68F97E5F}"/>
              </a:ext>
            </a:extLst>
          </p:cNvPr>
          <p:cNvSpPr txBox="1"/>
          <p:nvPr/>
        </p:nvSpPr>
        <p:spPr>
          <a:xfrm>
            <a:off x="5494279" y="1696997"/>
            <a:ext cx="3317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March and 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922FD8-4110-4045-A4BB-0B309C13D3D8}"/>
              </a:ext>
            </a:extLst>
          </p:cNvPr>
          <p:cNvSpPr txBox="1"/>
          <p:nvPr/>
        </p:nvSpPr>
        <p:spPr>
          <a:xfrm>
            <a:off x="2584539" y="3487961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3C8780-0BCE-4599-B76C-2B0917A330EC}"/>
              </a:ext>
            </a:extLst>
          </p:cNvPr>
          <p:cNvSpPr txBox="1"/>
          <p:nvPr/>
        </p:nvSpPr>
        <p:spPr>
          <a:xfrm>
            <a:off x="1723372" y="3933417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E3F0D7-F714-4F10-89A7-7BD28958B814}"/>
              </a:ext>
            </a:extLst>
          </p:cNvPr>
          <p:cNvSpPr txBox="1"/>
          <p:nvPr/>
        </p:nvSpPr>
        <p:spPr>
          <a:xfrm>
            <a:off x="2165163" y="4357708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382354-FB9F-4A2C-BCDD-9E7D678A7CCC}"/>
              </a:ext>
            </a:extLst>
          </p:cNvPr>
          <p:cNvSpPr txBox="1"/>
          <p:nvPr/>
        </p:nvSpPr>
        <p:spPr>
          <a:xfrm>
            <a:off x="1723372" y="4784504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F8EFFE-25E0-4C65-A4B8-8BED8C400E6E}"/>
              </a:ext>
            </a:extLst>
          </p:cNvPr>
          <p:cNvSpPr txBox="1"/>
          <p:nvPr/>
        </p:nvSpPr>
        <p:spPr>
          <a:xfrm>
            <a:off x="1311299" y="5211300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5BED4C-6649-4EB6-9497-C318D9B6952E}"/>
              </a:ext>
            </a:extLst>
          </p:cNvPr>
          <p:cNvSpPr txBox="1"/>
          <p:nvPr/>
        </p:nvSpPr>
        <p:spPr>
          <a:xfrm>
            <a:off x="2165163" y="5645054"/>
            <a:ext cx="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CC81FE-B160-424F-AEC1-E70154D5AFC4}"/>
              </a:ext>
            </a:extLst>
          </p:cNvPr>
          <p:cNvSpPr txBox="1"/>
          <p:nvPr/>
        </p:nvSpPr>
        <p:spPr>
          <a:xfrm>
            <a:off x="5494279" y="3522541"/>
            <a:ext cx="3317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+ 1 + 2 + 1 + 2 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014D7-DCB3-4C88-8150-8776B7A537DA}"/>
              </a:ext>
            </a:extLst>
          </p:cNvPr>
          <p:cNvSpPr txBox="1"/>
          <p:nvPr/>
        </p:nvSpPr>
        <p:spPr>
          <a:xfrm>
            <a:off x="8564405" y="3515959"/>
            <a:ext cx="212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D78856-3C40-4657-BC11-E32941A0A39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9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table of the number of stamps used each day in school.</a:t>
            </a:r>
          </a:p>
        </p:txBody>
      </p:sp>
      <p:pic>
        <p:nvPicPr>
          <p:cNvPr id="183298" name="Picture 2">
            <a:extLst>
              <a:ext uri="{FF2B5EF4-FFF2-40B4-BE49-F238E27FC236}">
                <a16:creationId xmlns:a16="http://schemas.microsoft.com/office/drawing/2014/main" id="{84A2A4B4-DDE6-4D8F-AAA4-4F4B6920B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9" y="634774"/>
            <a:ext cx="6318764" cy="27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E77E03-5595-4A27-960C-3A647FCBA662}"/>
              </a:ext>
            </a:extLst>
          </p:cNvPr>
          <p:cNvSpPr/>
          <p:nvPr/>
        </p:nvSpPr>
        <p:spPr>
          <a:xfrm>
            <a:off x="6719634" y="634774"/>
            <a:ext cx="5415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25p stamps did the school use on Wednesday?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A808AE-ABCB-49AC-A2E5-4A9760A63670}"/>
              </a:ext>
            </a:extLst>
          </p:cNvPr>
          <p:cNvSpPr/>
          <p:nvPr/>
        </p:nvSpPr>
        <p:spPr>
          <a:xfrm>
            <a:off x="56122" y="3659163"/>
            <a:ext cx="454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graph of one kind of stamp they used.</a:t>
            </a:r>
          </a:p>
          <a:p>
            <a:r>
              <a:rPr lang="en-US" sz="3200" b="1" dirty="0"/>
              <a:t>Which stamp is it?</a:t>
            </a:r>
          </a:p>
        </p:txBody>
      </p:sp>
      <p:pic>
        <p:nvPicPr>
          <p:cNvPr id="183299" name="Picture 3">
            <a:extLst>
              <a:ext uri="{FF2B5EF4-FFF2-40B4-BE49-F238E27FC236}">
                <a16:creationId xmlns:a16="http://schemas.microsoft.com/office/drawing/2014/main" id="{B0C5C91C-EF47-4324-A878-73FD2FB10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62" y="3429000"/>
            <a:ext cx="5415808" cy="325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59CB88-C118-4D53-9DC0-4B38105508BA}"/>
              </a:ext>
            </a:extLst>
          </p:cNvPr>
          <p:cNvSpPr/>
          <p:nvPr/>
        </p:nvSpPr>
        <p:spPr>
          <a:xfrm>
            <a:off x="3144254" y="661974"/>
            <a:ext cx="1353049" cy="26839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2CF8A5-368F-4B69-A45E-CFC99447ED46}"/>
              </a:ext>
            </a:extLst>
          </p:cNvPr>
          <p:cNvSpPr/>
          <p:nvPr/>
        </p:nvSpPr>
        <p:spPr>
          <a:xfrm>
            <a:off x="319396" y="1577340"/>
            <a:ext cx="6259132" cy="446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E33D77-36EA-4A9F-875C-141E8E6A4C38}"/>
              </a:ext>
            </a:extLst>
          </p:cNvPr>
          <p:cNvSpPr txBox="1"/>
          <p:nvPr/>
        </p:nvSpPr>
        <p:spPr>
          <a:xfrm>
            <a:off x="7097555" y="1710473"/>
            <a:ext cx="212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stamps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B4F6A5-6E6A-4816-878B-2E31460ACCB4}"/>
              </a:ext>
            </a:extLst>
          </p:cNvPr>
          <p:cNvSpPr/>
          <p:nvPr/>
        </p:nvSpPr>
        <p:spPr>
          <a:xfrm>
            <a:off x="319396" y="2014972"/>
            <a:ext cx="6259132" cy="446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05B2AF-9C90-462E-AD24-81CDF1EC4832}"/>
              </a:ext>
            </a:extLst>
          </p:cNvPr>
          <p:cNvSpPr txBox="1"/>
          <p:nvPr/>
        </p:nvSpPr>
        <p:spPr>
          <a:xfrm>
            <a:off x="5718477" y="4316391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74EEB5-8B87-4460-BB47-626783950C1C}"/>
              </a:ext>
            </a:extLst>
          </p:cNvPr>
          <p:cNvSpPr txBox="1"/>
          <p:nvPr/>
        </p:nvSpPr>
        <p:spPr>
          <a:xfrm>
            <a:off x="6606863" y="5878103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1BF1C1-8191-4EB4-9EB3-3C4C6137A00E}"/>
              </a:ext>
            </a:extLst>
          </p:cNvPr>
          <p:cNvSpPr txBox="1"/>
          <p:nvPr/>
        </p:nvSpPr>
        <p:spPr>
          <a:xfrm>
            <a:off x="7464211" y="5324858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832BA2-0E39-41E6-B6EF-A3BFF1532B8F}"/>
              </a:ext>
            </a:extLst>
          </p:cNvPr>
          <p:cNvSpPr txBox="1"/>
          <p:nvPr/>
        </p:nvSpPr>
        <p:spPr>
          <a:xfrm>
            <a:off x="8329466" y="3741507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DD020-94F9-45A2-87F2-591FCE408AC8}"/>
              </a:ext>
            </a:extLst>
          </p:cNvPr>
          <p:cNvSpPr txBox="1"/>
          <p:nvPr/>
        </p:nvSpPr>
        <p:spPr>
          <a:xfrm>
            <a:off x="9210096" y="4697059"/>
            <a:ext cx="62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355856-CFC2-4864-88C7-F748A439BC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078F29-0A86-4A5A-B1B6-5E91752AC3AF}"/>
              </a:ext>
            </a:extLst>
          </p:cNvPr>
          <p:cNvSpPr txBox="1"/>
          <p:nvPr/>
        </p:nvSpPr>
        <p:spPr>
          <a:xfrm>
            <a:off x="606818" y="5166598"/>
            <a:ext cx="2123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30p stamp</a:t>
            </a:r>
          </a:p>
        </p:txBody>
      </p:sp>
    </p:spTree>
    <p:extLst>
      <p:ext uri="{BB962C8B-B14F-4D97-AF65-F5344CB8AC3E}">
        <p14:creationId xmlns:p14="http://schemas.microsoft.com/office/powerpoint/2010/main" val="45310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521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distance some children walk to school.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BC6D4-6863-4FAB-A3A2-A19E99859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73" y="634775"/>
            <a:ext cx="7038723" cy="48997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A93871-F1A4-468C-8D22-7191BB18816D}"/>
              </a:ext>
            </a:extLst>
          </p:cNvPr>
          <p:cNvSpPr/>
          <p:nvPr/>
        </p:nvSpPr>
        <p:spPr>
          <a:xfrm>
            <a:off x="7346710" y="634775"/>
            <a:ext cx="46630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Who walks </a:t>
            </a:r>
            <a:r>
              <a:rPr lang="en-US" sz="3200" b="1" u="sng" dirty="0"/>
              <a:t>between</a:t>
            </a:r>
            <a:r>
              <a:rPr lang="en-US" sz="3200" b="1" dirty="0"/>
              <a:t> 300 and 400 </a:t>
            </a:r>
            <a:r>
              <a:rPr lang="en-US" sz="3200" b="1" dirty="0" err="1"/>
              <a:t>metres</a:t>
            </a:r>
            <a:r>
              <a:rPr lang="en-US" sz="3200" b="1" dirty="0"/>
              <a:t> to school?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464FBE-E873-4C46-BB7F-5585A4C95E2F}"/>
              </a:ext>
            </a:extLst>
          </p:cNvPr>
          <p:cNvCxnSpPr>
            <a:cxnSpLocks/>
          </p:cNvCxnSpPr>
          <p:nvPr/>
        </p:nvCxnSpPr>
        <p:spPr>
          <a:xfrm flipH="1">
            <a:off x="2005996" y="3238451"/>
            <a:ext cx="51403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97D628-EDF1-4E9A-A09E-6C4FAC7C2302}"/>
              </a:ext>
            </a:extLst>
          </p:cNvPr>
          <p:cNvCxnSpPr>
            <a:cxnSpLocks/>
          </p:cNvCxnSpPr>
          <p:nvPr/>
        </p:nvCxnSpPr>
        <p:spPr>
          <a:xfrm flipH="1">
            <a:off x="2005996" y="2701533"/>
            <a:ext cx="51403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89B9163-63AF-4850-9BBA-8BA362D9362C}"/>
              </a:ext>
            </a:extLst>
          </p:cNvPr>
          <p:cNvSpPr txBox="1"/>
          <p:nvPr/>
        </p:nvSpPr>
        <p:spPr>
          <a:xfrm>
            <a:off x="7725329" y="1711993"/>
            <a:ext cx="23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Kylie</a:t>
            </a:r>
          </a:p>
        </p:txBody>
      </p:sp>
    </p:spTree>
    <p:extLst>
      <p:ext uri="{BB962C8B-B14F-4D97-AF65-F5344CB8AC3E}">
        <p14:creationId xmlns:p14="http://schemas.microsoft.com/office/powerpoint/2010/main" val="40782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There are five entry gates at an open air concert. </a:t>
            </a:r>
          </a:p>
          <a:p>
            <a:r>
              <a:rPr lang="en-GB" sz="3200" b="1" dirty="0"/>
              <a:t>This bar chart shows how many people went through each gate. </a:t>
            </a: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B12A67-10DB-487F-8CD3-6C6BC9688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54" y="1127217"/>
            <a:ext cx="6590712" cy="47332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89B282-CE78-471F-A41F-08AF45C1DF81}"/>
              </a:ext>
            </a:extLst>
          </p:cNvPr>
          <p:cNvSpPr/>
          <p:nvPr/>
        </p:nvSpPr>
        <p:spPr>
          <a:xfrm>
            <a:off x="6813408" y="1127217"/>
            <a:ext cx="52647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</a:t>
            </a:r>
            <a:r>
              <a:rPr lang="en-GB" sz="3200" b="1" u="sng" dirty="0"/>
              <a:t>more</a:t>
            </a:r>
            <a:r>
              <a:rPr lang="en-GB" sz="3200" b="1" dirty="0"/>
              <a:t> people went through gate C than gate D? 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47EBCC-FA17-4EA8-9105-3FB2C4AE1BA3}"/>
              </a:ext>
            </a:extLst>
          </p:cNvPr>
          <p:cNvSpPr/>
          <p:nvPr/>
        </p:nvSpPr>
        <p:spPr>
          <a:xfrm>
            <a:off x="6813408" y="2730116"/>
            <a:ext cx="52647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gates had </a:t>
            </a:r>
            <a:r>
              <a:rPr lang="en-GB" sz="3200" b="1" u="sng" dirty="0"/>
              <a:t>fewer than 150</a:t>
            </a:r>
            <a:r>
              <a:rPr lang="en-GB" sz="3200" b="1" dirty="0"/>
              <a:t> people go through? </a:t>
            </a: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608CED-F5E3-49B1-9C43-6DE9BBBB9CE4}"/>
              </a:ext>
            </a:extLst>
          </p:cNvPr>
          <p:cNvSpPr txBox="1"/>
          <p:nvPr/>
        </p:nvSpPr>
        <p:spPr>
          <a:xfrm>
            <a:off x="1643974" y="4215492"/>
            <a:ext cx="49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C4EA2-F385-45C4-AA2B-BB81961FB6AA}"/>
              </a:ext>
            </a:extLst>
          </p:cNvPr>
          <p:cNvSpPr txBox="1"/>
          <p:nvPr/>
        </p:nvSpPr>
        <p:spPr>
          <a:xfrm>
            <a:off x="1498909" y="3082433"/>
            <a:ext cx="653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D3BD44-9BA8-4631-90EA-DE39304FFCB7}"/>
              </a:ext>
            </a:extLst>
          </p:cNvPr>
          <p:cNvSpPr txBox="1"/>
          <p:nvPr/>
        </p:nvSpPr>
        <p:spPr>
          <a:xfrm>
            <a:off x="1495667" y="1949362"/>
            <a:ext cx="653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10C4DE-ABC9-4450-BC4E-AB0A08F6FD0D}"/>
              </a:ext>
            </a:extLst>
          </p:cNvPr>
          <p:cNvCxnSpPr>
            <a:cxnSpLocks/>
          </p:cNvCxnSpPr>
          <p:nvPr/>
        </p:nvCxnSpPr>
        <p:spPr>
          <a:xfrm>
            <a:off x="2156356" y="2183838"/>
            <a:ext cx="25624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354421-9AF8-484D-9BE2-35E05188FFAD}"/>
              </a:ext>
            </a:extLst>
          </p:cNvPr>
          <p:cNvCxnSpPr>
            <a:cxnSpLocks/>
          </p:cNvCxnSpPr>
          <p:nvPr/>
        </p:nvCxnSpPr>
        <p:spPr>
          <a:xfrm>
            <a:off x="2161735" y="3889302"/>
            <a:ext cx="34107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5BCE8EF-5A39-4AFA-AD85-86769E557D47}"/>
              </a:ext>
            </a:extLst>
          </p:cNvPr>
          <p:cNvSpPr txBox="1"/>
          <p:nvPr/>
        </p:nvSpPr>
        <p:spPr>
          <a:xfrm>
            <a:off x="6813408" y="2118639"/>
            <a:ext cx="27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– 100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CFB484-1C07-48F1-A9C4-199EC599A10D}"/>
              </a:ext>
            </a:extLst>
          </p:cNvPr>
          <p:cNvSpPr txBox="1"/>
          <p:nvPr/>
        </p:nvSpPr>
        <p:spPr>
          <a:xfrm>
            <a:off x="8849533" y="2118638"/>
            <a:ext cx="891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324E83-20C6-44AD-906F-BAE7113C3E0B}"/>
              </a:ext>
            </a:extLst>
          </p:cNvPr>
          <p:cNvCxnSpPr>
            <a:cxnSpLocks/>
          </p:cNvCxnSpPr>
          <p:nvPr/>
        </p:nvCxnSpPr>
        <p:spPr>
          <a:xfrm>
            <a:off x="2156356" y="3311016"/>
            <a:ext cx="45993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DC052FA-2A3D-41F5-A89C-23F92E6468DA}"/>
              </a:ext>
            </a:extLst>
          </p:cNvPr>
          <p:cNvSpPr/>
          <p:nvPr/>
        </p:nvSpPr>
        <p:spPr>
          <a:xfrm>
            <a:off x="2394299" y="342900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092B80-0E1E-4980-95E6-5545C74A4E0F}"/>
              </a:ext>
            </a:extLst>
          </p:cNvPr>
          <p:cNvSpPr/>
          <p:nvPr/>
        </p:nvSpPr>
        <p:spPr>
          <a:xfrm>
            <a:off x="3283192" y="264414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5A5EB7-A3FD-4EA4-A866-11A32AF9E38F}"/>
              </a:ext>
            </a:extLst>
          </p:cNvPr>
          <p:cNvSpPr/>
          <p:nvPr/>
        </p:nvSpPr>
        <p:spPr>
          <a:xfrm>
            <a:off x="4151662" y="265240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4224C9-BD2D-4A37-9801-7EE28CBB4268}"/>
              </a:ext>
            </a:extLst>
          </p:cNvPr>
          <p:cNvSpPr/>
          <p:nvPr/>
        </p:nvSpPr>
        <p:spPr>
          <a:xfrm>
            <a:off x="4973259" y="385706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AE8BFF-AD8B-4F98-AD17-73BF7C9AEC94}"/>
              </a:ext>
            </a:extLst>
          </p:cNvPr>
          <p:cNvSpPr/>
          <p:nvPr/>
        </p:nvSpPr>
        <p:spPr>
          <a:xfrm>
            <a:off x="5846969" y="300457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CDC31E-7641-48E1-A120-B1F6AD9E1915}"/>
              </a:ext>
            </a:extLst>
          </p:cNvPr>
          <p:cNvSpPr txBox="1"/>
          <p:nvPr/>
        </p:nvSpPr>
        <p:spPr>
          <a:xfrm>
            <a:off x="6846659" y="3834036"/>
            <a:ext cx="27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gates</a:t>
            </a:r>
          </a:p>
        </p:txBody>
      </p:sp>
    </p:spTree>
    <p:extLst>
      <p:ext uri="{BB962C8B-B14F-4D97-AF65-F5344CB8AC3E}">
        <p14:creationId xmlns:p14="http://schemas.microsoft.com/office/powerpoint/2010/main" val="159211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7" grpId="0"/>
      <p:bldP spid="18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7A0CF-8A1A-41BF-B519-C72D2948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208" y="711141"/>
            <a:ext cx="7857143" cy="515238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D0CB1F-2DBD-4432-BA3A-44F29D027AE3}"/>
              </a:ext>
            </a:extLst>
          </p:cNvPr>
          <p:cNvSpPr/>
          <p:nvPr/>
        </p:nvSpPr>
        <p:spPr>
          <a:xfrm>
            <a:off x="56122" y="50000"/>
            <a:ext cx="119212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asks the children in Year 2 and Year 6 if they walk to school. </a:t>
            </a:r>
          </a:p>
          <a:p>
            <a:r>
              <a:rPr lang="en-US" sz="3200" b="1" dirty="0"/>
              <a:t>This graph shows the results.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6CC2F-3B1D-49A3-8D5D-42C237998CA5}"/>
              </a:ext>
            </a:extLst>
          </p:cNvPr>
          <p:cNvSpPr/>
          <p:nvPr/>
        </p:nvSpPr>
        <p:spPr>
          <a:xfrm>
            <a:off x="56122" y="1127218"/>
            <a:ext cx="53748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Altogether, how many children don’t walk to school?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5B0873-3EDB-4945-B5A9-4BBF15E8D706}"/>
              </a:ext>
            </a:extLst>
          </p:cNvPr>
          <p:cNvCxnSpPr/>
          <p:nvPr/>
        </p:nvCxnSpPr>
        <p:spPr>
          <a:xfrm flipH="1">
            <a:off x="5895833" y="2705147"/>
            <a:ext cx="17878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4FDE9F-65EC-402F-9D40-5EDCF2D610B7}"/>
              </a:ext>
            </a:extLst>
          </p:cNvPr>
          <p:cNvCxnSpPr>
            <a:cxnSpLocks/>
          </p:cNvCxnSpPr>
          <p:nvPr/>
        </p:nvCxnSpPr>
        <p:spPr>
          <a:xfrm flipH="1">
            <a:off x="5895833" y="3204280"/>
            <a:ext cx="38981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639547A-8F71-4FA2-A175-E4FC4DD5D65C}"/>
              </a:ext>
            </a:extLst>
          </p:cNvPr>
          <p:cNvSpPr/>
          <p:nvPr/>
        </p:nvSpPr>
        <p:spPr>
          <a:xfrm>
            <a:off x="5211554" y="2460666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A392B2-76CA-4293-9CA3-324B3CE7875A}"/>
              </a:ext>
            </a:extLst>
          </p:cNvPr>
          <p:cNvSpPr/>
          <p:nvPr/>
        </p:nvSpPr>
        <p:spPr>
          <a:xfrm>
            <a:off x="5358426" y="2972073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00701D-FF71-4569-9BD1-D44477C56139}"/>
              </a:ext>
            </a:extLst>
          </p:cNvPr>
          <p:cNvSpPr/>
          <p:nvPr/>
        </p:nvSpPr>
        <p:spPr>
          <a:xfrm>
            <a:off x="214649" y="2202918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110 + 90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C3EFD6-3FF3-4CEF-8875-2B4DA5B1C8AC}"/>
              </a:ext>
            </a:extLst>
          </p:cNvPr>
          <p:cNvSpPr/>
          <p:nvPr/>
        </p:nvSpPr>
        <p:spPr>
          <a:xfrm>
            <a:off x="2094971" y="2202918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children</a:t>
            </a:r>
          </a:p>
        </p:txBody>
      </p:sp>
    </p:spTree>
    <p:extLst>
      <p:ext uri="{BB962C8B-B14F-4D97-AF65-F5344CB8AC3E}">
        <p14:creationId xmlns:p14="http://schemas.microsoft.com/office/powerpoint/2010/main" val="346292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7A0CF-8A1A-41BF-B519-C72D2948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208" y="711141"/>
            <a:ext cx="7857143" cy="515238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D0CB1F-2DBD-4432-BA3A-44F29D027AE3}"/>
              </a:ext>
            </a:extLst>
          </p:cNvPr>
          <p:cNvSpPr/>
          <p:nvPr/>
        </p:nvSpPr>
        <p:spPr>
          <a:xfrm>
            <a:off x="56122" y="50000"/>
            <a:ext cx="119212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William asks the children in Year 2 and Year 6 if they walk to school. </a:t>
            </a:r>
          </a:p>
          <a:p>
            <a:r>
              <a:rPr lang="en-US" sz="3200" b="1" dirty="0"/>
              <a:t>This graph shows the results.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5BEA64-540D-4487-9116-F11BFE050282}"/>
              </a:ext>
            </a:extLst>
          </p:cNvPr>
          <p:cNvSpPr/>
          <p:nvPr/>
        </p:nvSpPr>
        <p:spPr>
          <a:xfrm>
            <a:off x="56122" y="1127218"/>
            <a:ext cx="53748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more Year 6 children than Year 2 children walk to school?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B6DA60-42AA-48A9-B984-51D09EEB0F9B}"/>
              </a:ext>
            </a:extLst>
          </p:cNvPr>
          <p:cNvCxnSpPr>
            <a:cxnSpLocks/>
          </p:cNvCxnSpPr>
          <p:nvPr/>
        </p:nvCxnSpPr>
        <p:spPr>
          <a:xfrm flipH="1">
            <a:off x="5895833" y="2433570"/>
            <a:ext cx="32974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3C44F7-54DF-409D-939D-1B69912E7E43}"/>
              </a:ext>
            </a:extLst>
          </p:cNvPr>
          <p:cNvCxnSpPr>
            <a:cxnSpLocks/>
          </p:cNvCxnSpPr>
          <p:nvPr/>
        </p:nvCxnSpPr>
        <p:spPr>
          <a:xfrm flipH="1">
            <a:off x="5895833" y="3711582"/>
            <a:ext cx="1180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7C895E2-B683-468D-A89F-2C9E1CB65414}"/>
              </a:ext>
            </a:extLst>
          </p:cNvPr>
          <p:cNvSpPr/>
          <p:nvPr/>
        </p:nvSpPr>
        <p:spPr>
          <a:xfrm>
            <a:off x="5358426" y="3486409"/>
            <a:ext cx="88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B357F-9C9E-4AC1-9B69-9FB5BB97B681}"/>
              </a:ext>
            </a:extLst>
          </p:cNvPr>
          <p:cNvSpPr/>
          <p:nvPr/>
        </p:nvSpPr>
        <p:spPr>
          <a:xfrm>
            <a:off x="214649" y="2678406"/>
            <a:ext cx="2242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– 70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14F15C-54B8-4D7A-8FDC-5FE54C8355A7}"/>
              </a:ext>
            </a:extLst>
          </p:cNvPr>
          <p:cNvSpPr/>
          <p:nvPr/>
        </p:nvSpPr>
        <p:spPr>
          <a:xfrm>
            <a:off x="2094971" y="2678406"/>
            <a:ext cx="2369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children</a:t>
            </a:r>
          </a:p>
        </p:txBody>
      </p:sp>
    </p:spTree>
    <p:extLst>
      <p:ext uri="{BB962C8B-B14F-4D97-AF65-F5344CB8AC3E}">
        <p14:creationId xmlns:p14="http://schemas.microsoft.com/office/powerpoint/2010/main" val="330869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1772</Words>
  <Application>Microsoft Office PowerPoint</Application>
  <PresentationFormat>Widescreen</PresentationFormat>
  <Paragraphs>374</Paragraphs>
  <Slides>39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MS Mincho</vt:lpstr>
      <vt:lpstr>Arial</vt:lpstr>
      <vt:lpstr>Arial Black</vt:lpstr>
      <vt:lpstr>Calibri</vt:lpstr>
      <vt:lpstr>Calibri Light</vt:lpstr>
      <vt:lpstr>Office Theme</vt:lpstr>
      <vt:lpstr>Identify information in tables or diagrams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information from pictograms</vt:lpstr>
      <vt:lpstr>PowerPoint Presentation</vt:lpstr>
      <vt:lpstr>PowerPoint Presentation</vt:lpstr>
      <vt:lpstr>PowerPoint Presentation</vt:lpstr>
      <vt:lpstr>PowerPoint Presentation</vt:lpstr>
      <vt:lpstr>Plot information on bar charts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information from simple bar charts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information from bar charts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 information in tables</dc:title>
  <dc:creator>Simon Rigelsford</dc:creator>
  <cp:lastModifiedBy>Simon Rigelsford</cp:lastModifiedBy>
  <cp:revision>18</cp:revision>
  <dcterms:created xsi:type="dcterms:W3CDTF">2020-04-09T01:51:16Z</dcterms:created>
  <dcterms:modified xsi:type="dcterms:W3CDTF">2020-08-22T20:14:26Z</dcterms:modified>
</cp:coreProperties>
</file>