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976" r:id="rId2"/>
    <p:sldId id="323" r:id="rId3"/>
    <p:sldId id="324" r:id="rId4"/>
    <p:sldId id="341" r:id="rId5"/>
    <p:sldId id="325" r:id="rId6"/>
    <p:sldId id="1007" r:id="rId7"/>
    <p:sldId id="327" r:id="rId8"/>
    <p:sldId id="1055" r:id="rId9"/>
    <p:sldId id="951" r:id="rId10"/>
    <p:sldId id="342" r:id="rId11"/>
    <p:sldId id="330" r:id="rId12"/>
    <p:sldId id="331" r:id="rId13"/>
    <p:sldId id="979" r:id="rId14"/>
    <p:sldId id="333" r:id="rId15"/>
    <p:sldId id="362" r:id="rId16"/>
    <p:sldId id="335" r:id="rId17"/>
    <p:sldId id="339" r:id="rId18"/>
    <p:sldId id="337" r:id="rId19"/>
    <p:sldId id="338" r:id="rId20"/>
    <p:sldId id="963" r:id="rId21"/>
    <p:sldId id="340" r:id="rId22"/>
    <p:sldId id="964" r:id="rId23"/>
    <p:sldId id="345" r:id="rId24"/>
    <p:sldId id="346" r:id="rId25"/>
    <p:sldId id="965" r:id="rId26"/>
    <p:sldId id="347" r:id="rId27"/>
    <p:sldId id="348" r:id="rId28"/>
    <p:sldId id="966" r:id="rId29"/>
    <p:sldId id="350" r:id="rId30"/>
    <p:sldId id="838" r:id="rId31"/>
    <p:sldId id="351" r:id="rId32"/>
    <p:sldId id="354" r:id="rId33"/>
    <p:sldId id="357" r:id="rId34"/>
    <p:sldId id="355" r:id="rId35"/>
    <p:sldId id="358" r:id="rId36"/>
    <p:sldId id="503" r:id="rId37"/>
    <p:sldId id="504" r:id="rId38"/>
    <p:sldId id="1105" r:id="rId39"/>
    <p:sldId id="786" r:id="rId40"/>
    <p:sldId id="356" r:id="rId41"/>
    <p:sldId id="968" r:id="rId42"/>
    <p:sldId id="1106" r:id="rId43"/>
    <p:sldId id="352" r:id="rId44"/>
    <p:sldId id="797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2015 (Sample) Paper 2" id="{DE8D2617-02E6-4620-90C8-1C4BB8391E50}">
          <p14:sldIdLst>
            <p14:sldId id="976"/>
            <p14:sldId id="323"/>
            <p14:sldId id="324"/>
            <p14:sldId id="341"/>
            <p14:sldId id="325"/>
            <p14:sldId id="1007"/>
            <p14:sldId id="327"/>
            <p14:sldId id="1055"/>
            <p14:sldId id="951"/>
            <p14:sldId id="342"/>
            <p14:sldId id="330"/>
            <p14:sldId id="331"/>
            <p14:sldId id="979"/>
            <p14:sldId id="333"/>
            <p14:sldId id="362"/>
            <p14:sldId id="335"/>
            <p14:sldId id="339"/>
            <p14:sldId id="337"/>
            <p14:sldId id="338"/>
            <p14:sldId id="963"/>
            <p14:sldId id="340"/>
            <p14:sldId id="964"/>
          </p14:sldIdLst>
        </p14:section>
        <p14:section name="2015 (Sample) Paper 3" id="{4EB30D80-263A-421E-B7D0-84F39DB033ED}">
          <p14:sldIdLst>
            <p14:sldId id="345"/>
            <p14:sldId id="346"/>
            <p14:sldId id="965"/>
            <p14:sldId id="347"/>
            <p14:sldId id="348"/>
            <p14:sldId id="966"/>
            <p14:sldId id="350"/>
            <p14:sldId id="838"/>
            <p14:sldId id="351"/>
            <p14:sldId id="354"/>
            <p14:sldId id="357"/>
            <p14:sldId id="355"/>
            <p14:sldId id="358"/>
            <p14:sldId id="503"/>
            <p14:sldId id="504"/>
            <p14:sldId id="1105"/>
            <p14:sldId id="786"/>
            <p14:sldId id="356"/>
            <p14:sldId id="968"/>
            <p14:sldId id="1106"/>
            <p14:sldId id="352"/>
            <p14:sldId id="79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71" autoAdjust="0"/>
    <p:restoredTop sz="94660"/>
  </p:normalViewPr>
  <p:slideViewPr>
    <p:cSldViewPr snapToGrid="0">
      <p:cViewPr varScale="1">
        <p:scale>
          <a:sx n="70" d="100"/>
          <a:sy n="70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9079EB-63FE-4972-9366-6E55B05E3631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77F13-7F38-4360-AAAE-283B0846B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712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929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106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Q3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534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Q3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182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5459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044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20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1341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Q8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872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Q8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5558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862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856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540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4757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2015 (Sample)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7808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0395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2015 (Sample)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7293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3234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5107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8875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14216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7764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9125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8011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66012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1296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66050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0998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8976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2015 (Sample) Paper 3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A7FCD-47E6-44E7-8A37-E3A9E8526750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4116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8991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8028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6051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2651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Q13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6511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Q13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2379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Q13 page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9908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8528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26734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55231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33120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51310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2015 (Sample) Paper 3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C5C50-DFEA-4F76-A5DA-D84A25B77C37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57539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2015 (Sample) Paper 3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1115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802C4-B2EF-4220-BE02-5042C8988E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B6C736-EB7C-41F1-8CE8-BD6B388472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CE66D-5B14-4242-AD2F-BDE17D97A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EFCA-6430-431D-9FF3-F6710F21F14C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63F9D-1431-4263-A60D-5F95A1AE1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37E11-C4A2-4ADA-88FE-04B1B2980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DF38-07F2-4A4A-86DD-C0919C63B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684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80661-EDDA-4271-95DB-3350D98A7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B521D-155E-404B-95F1-309B5383F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F792D-7FDB-4A04-AAA6-6E1937758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EFCA-6430-431D-9FF3-F6710F21F14C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59045-627C-48AC-9FEF-DD85EA1B2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0473B-D6DC-4697-A75B-18B2F495C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DF38-07F2-4A4A-86DD-C0919C63B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082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0242C-F248-41ED-B833-39C9BC657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F67AB1-72A2-45DD-BE8C-C50C3D945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84EE58-B4F9-4809-A281-11DE0462D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EFCA-6430-431D-9FF3-F6710F21F14C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A3646-1844-455D-B3B9-0605D6EC2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0FCEB-7468-4A2C-9287-4291496AD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DF38-07F2-4A4A-86DD-C0919C63B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103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572FA-E30F-43EA-A9AB-E4EC0573E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B1592-0F21-4880-9960-5858346F3D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716A1C-9715-47B8-91FD-4BEBED791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366309-D507-4AD8-9F8D-7396868F1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EFCA-6430-431D-9FF3-F6710F21F14C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CD1520-38FE-4A70-8FBF-95C47C8B2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302502-5952-414A-8797-8E2E3EEDC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DF38-07F2-4A4A-86DD-C0919C63B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594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1E8C1-40EF-4A31-BA3F-951C256F4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821CD-23F1-4B45-B984-503821F3E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08546B-3EDD-4667-BCA2-0AF8835BB0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DD6D1D-49DB-43CD-A26C-50FD86792D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D7597F-42CA-40CD-92E0-70CCA18CF2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F961B9-375E-41CC-86A7-08B4659DC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EFCA-6430-431D-9FF3-F6710F21F14C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216749-DA2D-45F7-AE1F-689381FD6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52BA9D-4456-449C-B8E5-84F7B4C5D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DF38-07F2-4A4A-86DD-C0919C63B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682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E7885-8FEF-4711-B26D-5E98AE156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9AE74E-36CC-4D09-B90A-44FEE2E7D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EFCA-6430-431D-9FF3-F6710F21F14C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B0D956-E839-4BC6-B140-1F5F4CC8E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FF4599-1B74-4B7D-96FF-21C946D08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DF38-07F2-4A4A-86DD-C0919C63B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587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EAC0D0-0F5F-4AD8-9B8D-7899F6468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EFCA-6430-431D-9FF3-F6710F21F14C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34BF9A-ECCF-4B55-B2E4-8FDBDACDC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52610-2020-4E80-BCF1-993D5CF3D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DF38-07F2-4A4A-86DD-C0919C63B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361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B15D5-E44C-4C76-B27F-F2AF8817D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7EEF6-D08B-40C6-8B79-076521744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2F71DC-B227-4BD6-ACBE-61C2E77E4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7A1598-2E2A-4DA1-94EB-8C54EF289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EFCA-6430-431D-9FF3-F6710F21F14C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46FA4E-B281-4AFC-A880-22C26DA21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DC0FFE-D674-4C54-94D6-443E98F4E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DF38-07F2-4A4A-86DD-C0919C63B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957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BF12F-5787-47BE-9F2D-4AC081235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3B2FE7-F8F5-4E88-B902-DFF13DB9CC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D23EC-6CE5-4A4D-9F6B-D104C6074E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D6D2B3-F368-43C3-AA99-30EFA2425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EFCA-6430-431D-9FF3-F6710F21F14C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0BB70E-F982-41C2-8A17-C2F1DE39C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B2E66E-0E5F-49D1-A397-7512E9ED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DF38-07F2-4A4A-86DD-C0919C63B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143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E4C74-F34D-40C0-B7E3-256113CCF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CEAA8D-9ABB-4F0C-82CC-509061BB14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87881F-CF27-426A-87FB-68C95B8B7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EFCA-6430-431D-9FF3-F6710F21F14C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C23C2F-8839-497C-9C36-D7BC76C74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8BC46-B792-4838-92E3-36793D3D5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DF38-07F2-4A4A-86DD-C0919C63B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789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8A8AD9-4B3B-48E3-925B-DBDF4B8603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35F6B1-5ADA-4F51-877D-11243E8D4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086C5-9ED1-4B74-95D4-70C1B65DA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EFCA-6430-431D-9FF3-F6710F21F14C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1D8D1-36AD-4EFE-83B5-80F3753CE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0A536-2A0E-41FA-B548-7855EEBD9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3DF38-07F2-4A4A-86DD-C0919C63B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649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06B49E-5694-422D-B6C8-FBFE8F170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67E125-B14D-4A62-B527-4E497F8D6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727567-EE3D-47CE-BBE8-6C848D4F67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5EFCA-6430-431D-9FF3-F6710F21F14C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04656-EBA1-4AA1-A275-F6891F6FD4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CD88D-0697-47FA-A102-A064C732C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3DF38-07F2-4A4A-86DD-C0919C63B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0618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6FF2C7-637D-42C2-8FEC-2FAE3794C050}"/>
              </a:ext>
            </a:extLst>
          </p:cNvPr>
          <p:cNvSpPr/>
          <p:nvPr/>
        </p:nvSpPr>
        <p:spPr>
          <a:xfrm>
            <a:off x="56123" y="5000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Write the missing number. </a:t>
            </a:r>
          </a:p>
          <a:p>
            <a:r>
              <a:rPr lang="en-GB" sz="3200" b="1" dirty="0"/>
              <a:t>One is done for you.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0B787C-1C63-4283-8220-B97C1B456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96" y="1408547"/>
            <a:ext cx="7430223" cy="7645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E26CD1-0BDD-4FE8-A732-A73536E617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96" y="3218972"/>
            <a:ext cx="7430223" cy="10985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D4F0CE2-903B-45BA-AB1D-E7F7BEBA862F}"/>
              </a:ext>
            </a:extLst>
          </p:cNvPr>
          <p:cNvSpPr/>
          <p:nvPr/>
        </p:nvSpPr>
        <p:spPr>
          <a:xfrm>
            <a:off x="6528800" y="4392518"/>
            <a:ext cx="20088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237 + 20 =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1922EB-F027-41E3-926E-C1D172455A24}"/>
              </a:ext>
            </a:extLst>
          </p:cNvPr>
          <p:cNvSpPr/>
          <p:nvPr/>
        </p:nvSpPr>
        <p:spPr>
          <a:xfrm>
            <a:off x="8341544" y="4392518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8FEF44-7A16-4C8E-8F26-55859BC6035B}"/>
              </a:ext>
            </a:extLst>
          </p:cNvPr>
          <p:cNvSpPr/>
          <p:nvPr/>
        </p:nvSpPr>
        <p:spPr>
          <a:xfrm>
            <a:off x="1246983" y="3452788"/>
            <a:ext cx="867545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257</a:t>
            </a:r>
          </a:p>
        </p:txBody>
      </p:sp>
    </p:spTree>
    <p:extLst>
      <p:ext uri="{BB962C8B-B14F-4D97-AF65-F5344CB8AC3E}">
        <p14:creationId xmlns:p14="http://schemas.microsoft.com/office/powerpoint/2010/main" val="315163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24CFF2-E965-4837-A14F-80D60A0B8900}"/>
              </a:ext>
            </a:extLst>
          </p:cNvPr>
          <p:cNvSpPr/>
          <p:nvPr/>
        </p:nvSpPr>
        <p:spPr>
          <a:xfrm>
            <a:off x="56122" y="50000"/>
            <a:ext cx="94356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pack of paper has 150 sheets. </a:t>
            </a:r>
          </a:p>
          <a:p>
            <a:r>
              <a:rPr lang="en-US" sz="3200" b="1" dirty="0"/>
              <a:t>4 children each take 7 sheets.</a:t>
            </a:r>
          </a:p>
          <a:p>
            <a:r>
              <a:rPr lang="en-US" sz="3200" b="1" dirty="0"/>
              <a:t>How many sheets of paper are left in the packet?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F83583-5A2D-4042-9B75-98639BF388FB}"/>
              </a:ext>
            </a:extLst>
          </p:cNvPr>
          <p:cNvSpPr/>
          <p:nvPr/>
        </p:nvSpPr>
        <p:spPr>
          <a:xfrm>
            <a:off x="5167048" y="542442"/>
            <a:ext cx="13676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4 x 7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605514-D752-450C-9910-65E3E529A3E7}"/>
              </a:ext>
            </a:extLst>
          </p:cNvPr>
          <p:cNvSpPr/>
          <p:nvPr/>
        </p:nvSpPr>
        <p:spPr>
          <a:xfrm>
            <a:off x="6328133" y="542442"/>
            <a:ext cx="27339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ea typeface="Cambria Math" panose="02040503050406030204" pitchFamily="18" charset="0"/>
              </a:rPr>
              <a:t>28 taken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235B497-536D-4AC4-A480-38C785398C98}"/>
              </a:ext>
            </a:extLst>
          </p:cNvPr>
          <p:cNvGrpSpPr/>
          <p:nvPr/>
        </p:nvGrpSpPr>
        <p:grpSpPr>
          <a:xfrm>
            <a:off x="962621" y="1821749"/>
            <a:ext cx="1885499" cy="1414081"/>
            <a:chOff x="1371600" y="1941038"/>
            <a:chExt cx="1885499" cy="14140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B84381E-D2A9-4E8B-A984-5A415F7BE57C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1 5 0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3C5D205-5233-4193-87FC-8224D36F0BD6}"/>
                </a:ext>
              </a:extLst>
            </p:cNvPr>
            <p:cNvSpPr txBox="1"/>
            <p:nvPr/>
          </p:nvSpPr>
          <p:spPr>
            <a:xfrm>
              <a:off x="2251423" y="2373230"/>
              <a:ext cx="100567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2 8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B9A282D-585B-4F42-B8FF-C33226D8E268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9E6C8EF-E395-4D67-A086-87132F9C893D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8106305-46F5-410D-B416-CDB7CB0AA3C6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19D52F5-DA04-4D61-9091-C3C97D15621F}"/>
              </a:ext>
            </a:extLst>
          </p:cNvPr>
          <p:cNvSpPr txBox="1"/>
          <p:nvPr/>
        </p:nvSpPr>
        <p:spPr>
          <a:xfrm>
            <a:off x="2290523" y="270721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5732BA3-2F3D-43DA-A6EC-38FCD34E5037}"/>
              </a:ext>
            </a:extLst>
          </p:cNvPr>
          <p:cNvCxnSpPr>
            <a:cxnSpLocks/>
          </p:cNvCxnSpPr>
          <p:nvPr/>
        </p:nvCxnSpPr>
        <p:spPr>
          <a:xfrm flipV="1">
            <a:off x="1848109" y="190580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51E2133-EE74-47D0-A695-855C448BB507}"/>
              </a:ext>
            </a:extLst>
          </p:cNvPr>
          <p:cNvSpPr txBox="1"/>
          <p:nvPr/>
        </p:nvSpPr>
        <p:spPr>
          <a:xfrm>
            <a:off x="1878184" y="160837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38DC3A-3992-43A5-B1B0-994C67AEF103}"/>
              </a:ext>
            </a:extLst>
          </p:cNvPr>
          <p:cNvSpPr txBox="1"/>
          <p:nvPr/>
        </p:nvSpPr>
        <p:spPr>
          <a:xfrm>
            <a:off x="2169419" y="1854375"/>
            <a:ext cx="337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912B69-E88D-48CA-94D5-B1FDD47DB6A2}"/>
              </a:ext>
            </a:extLst>
          </p:cNvPr>
          <p:cNvSpPr txBox="1"/>
          <p:nvPr/>
        </p:nvSpPr>
        <p:spPr>
          <a:xfrm>
            <a:off x="1829728" y="271380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E4FC1F-44A9-4001-8FC7-BCEDA4B6B774}"/>
              </a:ext>
            </a:extLst>
          </p:cNvPr>
          <p:cNvSpPr txBox="1"/>
          <p:nvPr/>
        </p:nvSpPr>
        <p:spPr>
          <a:xfrm>
            <a:off x="1379574" y="271440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6A39F6-05B9-4FE0-BA14-4BC91CDAC351}"/>
              </a:ext>
            </a:extLst>
          </p:cNvPr>
          <p:cNvSpPr txBox="1"/>
          <p:nvPr/>
        </p:nvSpPr>
        <p:spPr>
          <a:xfrm>
            <a:off x="2737720" y="2723638"/>
            <a:ext cx="4272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sheets are left</a:t>
            </a:r>
          </a:p>
        </p:txBody>
      </p:sp>
    </p:spTree>
    <p:extLst>
      <p:ext uri="{BB962C8B-B14F-4D97-AF65-F5344CB8AC3E}">
        <p14:creationId xmlns:p14="http://schemas.microsoft.com/office/powerpoint/2010/main" val="185955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2" grpId="0"/>
      <p:bldP spid="14" grpId="0"/>
      <p:bldP spid="15" grpId="0"/>
      <p:bldP spid="16" grpId="0"/>
      <p:bldP spid="17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E5182C-CB0F-4674-A70D-289E10F379AB}"/>
              </a:ext>
            </a:extLst>
          </p:cNvPr>
          <p:cNvSpPr/>
          <p:nvPr/>
        </p:nvSpPr>
        <p:spPr>
          <a:xfrm>
            <a:off x="56122" y="50000"/>
            <a:ext cx="118954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graph shows the temperature in six cities on one day in January.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975F4B-1047-487C-9DE4-ADB6BE457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13" y="634775"/>
            <a:ext cx="6525110" cy="451677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35C5929-1165-4AAA-B2CB-283074FB5F72}"/>
              </a:ext>
            </a:extLst>
          </p:cNvPr>
          <p:cNvSpPr/>
          <p:nvPr/>
        </p:nvSpPr>
        <p:spPr>
          <a:xfrm>
            <a:off x="7015562" y="634775"/>
            <a:ext cx="46215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Which city was 4 degrees warmer than Kiev?</a:t>
            </a:r>
          </a:p>
          <a:p>
            <a:r>
              <a:rPr lang="en-GB" sz="3200" b="1" dirty="0"/>
              <a:t>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7059FF8-E008-4D3C-8E59-EE7A17967E57}"/>
              </a:ext>
            </a:extLst>
          </p:cNvPr>
          <p:cNvGrpSpPr/>
          <p:nvPr/>
        </p:nvGrpSpPr>
        <p:grpSpPr>
          <a:xfrm>
            <a:off x="7320457" y="2209570"/>
            <a:ext cx="522900" cy="492950"/>
            <a:chOff x="3817435" y="928777"/>
            <a:chExt cx="522900" cy="49295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B86BAD5-FEF6-489E-B2C4-27E29F0FC81A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FF9DD8A-A2F4-4AF0-8D6C-44742E86C4A1}"/>
                </a:ext>
              </a:extLst>
            </p:cNvPr>
            <p:cNvSpPr txBox="1"/>
            <p:nvPr/>
          </p:nvSpPr>
          <p:spPr>
            <a:xfrm>
              <a:off x="3817435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-2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E83BF84-77EC-4E24-8EDB-78FCD31370A5}"/>
              </a:ext>
            </a:extLst>
          </p:cNvPr>
          <p:cNvGrpSpPr/>
          <p:nvPr/>
        </p:nvGrpSpPr>
        <p:grpSpPr>
          <a:xfrm>
            <a:off x="8287663" y="2206817"/>
            <a:ext cx="189378" cy="494964"/>
            <a:chOff x="7010015" y="926763"/>
            <a:chExt cx="189378" cy="49496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2081B1D-07CB-4D0B-9709-866A6B917D5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71CF14A-D49D-479E-9502-7FBF61BDE3C8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9D0D3DB-5F9B-4E91-ACEE-0D1ACACE3435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816E2BB-64C8-498F-960E-F550A91D4B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91">
            <a:extLst>
              <a:ext uri="{FF2B5EF4-FFF2-40B4-BE49-F238E27FC236}">
                <a16:creationId xmlns:a16="http://schemas.microsoft.com/office/drawing/2014/main" id="{ADF6E8CF-172E-4619-A13A-B02A7765566E}"/>
              </a:ext>
            </a:extLst>
          </p:cNvPr>
          <p:cNvGrpSpPr/>
          <p:nvPr/>
        </p:nvGrpSpPr>
        <p:grpSpPr>
          <a:xfrm>
            <a:off x="7534450" y="1710945"/>
            <a:ext cx="893612" cy="479154"/>
            <a:chOff x="7395283" y="5821043"/>
            <a:chExt cx="205894" cy="512761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460AA2AD-2ABE-401B-8B32-BDD2C55F3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DA2B0DD-C178-46BF-96A8-2E5D33EBD1C9}"/>
                </a:ext>
              </a:extLst>
            </p:cNvPr>
            <p:cNvSpPr/>
            <p:nvPr/>
          </p:nvSpPr>
          <p:spPr>
            <a:xfrm>
              <a:off x="7449523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</a:t>
              </a:r>
            </a:p>
          </p:txBody>
        </p:sp>
      </p:grpSp>
      <p:grpSp>
        <p:nvGrpSpPr>
          <p:cNvPr id="17" name="Group 91">
            <a:extLst>
              <a:ext uri="{FF2B5EF4-FFF2-40B4-BE49-F238E27FC236}">
                <a16:creationId xmlns:a16="http://schemas.microsoft.com/office/drawing/2014/main" id="{337BE0B6-4FBA-4673-ACDE-14A8AAA2FC1A}"/>
              </a:ext>
            </a:extLst>
          </p:cNvPr>
          <p:cNvGrpSpPr/>
          <p:nvPr/>
        </p:nvGrpSpPr>
        <p:grpSpPr>
          <a:xfrm>
            <a:off x="8430962" y="1706514"/>
            <a:ext cx="889897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CA6B55E-5286-4655-8305-5580304F15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121DE87-F8F8-425B-BE4D-A94DC61A310F}"/>
                </a:ext>
              </a:extLst>
            </p:cNvPr>
            <p:cNvSpPr/>
            <p:nvPr/>
          </p:nvSpPr>
          <p:spPr>
            <a:xfrm>
              <a:off x="7453251" y="5821043"/>
              <a:ext cx="11880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0236445-EACB-4731-A407-FBF48ABB54D7}"/>
              </a:ext>
            </a:extLst>
          </p:cNvPr>
          <p:cNvGrpSpPr/>
          <p:nvPr/>
        </p:nvGrpSpPr>
        <p:grpSpPr>
          <a:xfrm>
            <a:off x="9174434" y="2204435"/>
            <a:ext cx="365680" cy="494964"/>
            <a:chOff x="7005687" y="926763"/>
            <a:chExt cx="365680" cy="49496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5F7A698-BD09-4A3E-B05E-1775ABFFA48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78BE6A1-C7B7-4464-9DEA-2AE78952C380}"/>
                </a:ext>
              </a:extLst>
            </p:cNvPr>
            <p:cNvGrpSpPr/>
            <p:nvPr/>
          </p:nvGrpSpPr>
          <p:grpSpPr>
            <a:xfrm>
              <a:off x="7005687" y="928608"/>
              <a:ext cx="365680" cy="493119"/>
              <a:chOff x="7005687" y="928608"/>
              <a:chExt cx="365680" cy="49311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7A902D7-90A0-46DD-9B9E-4B8A6369453B}"/>
                  </a:ext>
                </a:extLst>
              </p:cNvPr>
              <p:cNvSpPr txBox="1"/>
              <p:nvPr/>
            </p:nvSpPr>
            <p:spPr>
              <a:xfrm>
                <a:off x="7005687" y="1021617"/>
                <a:ext cx="3656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F365E19B-5318-4152-B815-45FA4629F5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9E0F13E-1928-47FD-8B64-F2B5EBEE6C08}"/>
              </a:ext>
            </a:extLst>
          </p:cNvPr>
          <p:cNvCxnSpPr>
            <a:cxnSpLocks/>
          </p:cNvCxnSpPr>
          <p:nvPr/>
        </p:nvCxnSpPr>
        <p:spPr>
          <a:xfrm>
            <a:off x="7201919" y="2222614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40287BDF-BA44-404E-8294-1C0C9CE5C677}"/>
              </a:ext>
            </a:extLst>
          </p:cNvPr>
          <p:cNvSpPr/>
          <p:nvPr/>
        </p:nvSpPr>
        <p:spPr>
          <a:xfrm>
            <a:off x="7468434" y="205704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30A9E34-D90E-4B4E-B51B-A8737BAEA786}"/>
              </a:ext>
            </a:extLst>
          </p:cNvPr>
          <p:cNvCxnSpPr>
            <a:cxnSpLocks/>
          </p:cNvCxnSpPr>
          <p:nvPr/>
        </p:nvCxnSpPr>
        <p:spPr>
          <a:xfrm flipH="1">
            <a:off x="1698171" y="3065929"/>
            <a:ext cx="7453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895CF1A-91F1-48E9-AF8D-75E199C660B9}"/>
              </a:ext>
            </a:extLst>
          </p:cNvPr>
          <p:cNvCxnSpPr>
            <a:cxnSpLocks/>
          </p:cNvCxnSpPr>
          <p:nvPr/>
        </p:nvCxnSpPr>
        <p:spPr>
          <a:xfrm flipH="1">
            <a:off x="1698172" y="2383544"/>
            <a:ext cx="39863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8E11D634-4D16-4A96-8A68-846F132BF109}"/>
              </a:ext>
            </a:extLst>
          </p:cNvPr>
          <p:cNvSpPr/>
          <p:nvPr/>
        </p:nvSpPr>
        <p:spPr>
          <a:xfrm>
            <a:off x="7609472" y="2844225"/>
            <a:ext cx="10070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Paris</a:t>
            </a:r>
          </a:p>
        </p:txBody>
      </p:sp>
    </p:spTree>
    <p:extLst>
      <p:ext uri="{BB962C8B-B14F-4D97-AF65-F5344CB8AC3E}">
        <p14:creationId xmlns:p14="http://schemas.microsoft.com/office/powerpoint/2010/main" val="381188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7037E-6 L 0.01927 -0.03796 C 0.02331 -0.04629 0.0293 -0.05069 0.03581 -0.05069 C 0.04297 -0.05069 0.04883 -0.04629 0.05286 -0.03796 L 0.07253 -3.7037E-6 " pathEditMode="relative" rAng="0" ptsTypes="AAAAA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3.7037E-6 L 0.0918 -0.03703 C 0.09596 -0.04537 0.10221 -0.04976 0.10846 -0.04976 C 0.11588 -0.04976 0.12174 -0.04537 0.12578 -0.03703 L 0.14583 -3.7037E-6 " pathEditMode="relative" rAng="0" ptsTypes="AAAAA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6" grpId="2" animBg="1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E5182C-CB0F-4674-A70D-289E10F379AB}"/>
              </a:ext>
            </a:extLst>
          </p:cNvPr>
          <p:cNvSpPr/>
          <p:nvPr/>
        </p:nvSpPr>
        <p:spPr>
          <a:xfrm>
            <a:off x="56122" y="50000"/>
            <a:ext cx="118954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graph shows the temperature in six cities on one day in January.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975F4B-1047-487C-9DE4-ADB6BE457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13" y="634775"/>
            <a:ext cx="6525110" cy="451677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35C5929-1165-4AAA-B2CB-283074FB5F72}"/>
              </a:ext>
            </a:extLst>
          </p:cNvPr>
          <p:cNvSpPr/>
          <p:nvPr/>
        </p:nvSpPr>
        <p:spPr>
          <a:xfrm>
            <a:off x="7015562" y="634775"/>
            <a:ext cx="46215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was the difference between the temperature in Oslo and the temperature in Berlin?</a:t>
            </a:r>
          </a:p>
          <a:p>
            <a:r>
              <a:rPr lang="en-US" sz="3200" b="1" dirty="0"/>
              <a:t> 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76BA8D8-4C78-415F-ADE9-0A8C336A25A6}"/>
              </a:ext>
            </a:extLst>
          </p:cNvPr>
          <p:cNvCxnSpPr>
            <a:cxnSpLocks/>
          </p:cNvCxnSpPr>
          <p:nvPr/>
        </p:nvCxnSpPr>
        <p:spPr>
          <a:xfrm flipH="1">
            <a:off x="1768288" y="4095377"/>
            <a:ext cx="311363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492D253-8804-42B7-94CC-8F1B6232A918}"/>
              </a:ext>
            </a:extLst>
          </p:cNvPr>
          <p:cNvCxnSpPr>
            <a:cxnSpLocks/>
          </p:cNvCxnSpPr>
          <p:nvPr/>
        </p:nvCxnSpPr>
        <p:spPr>
          <a:xfrm flipH="1">
            <a:off x="1768289" y="3575424"/>
            <a:ext cx="149934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row: Curved Right 8">
            <a:extLst>
              <a:ext uri="{FF2B5EF4-FFF2-40B4-BE49-F238E27FC236}">
                <a16:creationId xmlns:a16="http://schemas.microsoft.com/office/drawing/2014/main" id="{B3D06BC9-0FBD-4ADF-967F-5A4A7B6FC3BE}"/>
              </a:ext>
            </a:extLst>
          </p:cNvPr>
          <p:cNvSpPr/>
          <p:nvPr/>
        </p:nvSpPr>
        <p:spPr>
          <a:xfrm flipH="1" flipV="1">
            <a:off x="1803357" y="3868613"/>
            <a:ext cx="399749" cy="26788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Arrow: Curved Right 10">
            <a:extLst>
              <a:ext uri="{FF2B5EF4-FFF2-40B4-BE49-F238E27FC236}">
                <a16:creationId xmlns:a16="http://schemas.microsoft.com/office/drawing/2014/main" id="{C47F40AA-0585-4175-87E2-2D0C7B939B3F}"/>
              </a:ext>
            </a:extLst>
          </p:cNvPr>
          <p:cNvSpPr/>
          <p:nvPr/>
        </p:nvSpPr>
        <p:spPr>
          <a:xfrm flipH="1" flipV="1">
            <a:off x="1803357" y="3687521"/>
            <a:ext cx="399749" cy="26788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Arrow: Curved Right 11">
            <a:extLst>
              <a:ext uri="{FF2B5EF4-FFF2-40B4-BE49-F238E27FC236}">
                <a16:creationId xmlns:a16="http://schemas.microsoft.com/office/drawing/2014/main" id="{C631156C-8A5B-4AE0-B2F9-218AB2ED9645}"/>
              </a:ext>
            </a:extLst>
          </p:cNvPr>
          <p:cNvSpPr/>
          <p:nvPr/>
        </p:nvSpPr>
        <p:spPr>
          <a:xfrm flipH="1" flipV="1">
            <a:off x="1803356" y="3510184"/>
            <a:ext cx="399749" cy="26788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80E59C-10D8-4FE5-8147-B44259A52BD9}"/>
              </a:ext>
            </a:extLst>
          </p:cNvPr>
          <p:cNvSpPr/>
          <p:nvPr/>
        </p:nvSpPr>
        <p:spPr>
          <a:xfrm>
            <a:off x="7501628" y="2700534"/>
            <a:ext cx="18247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degrees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54E898C-5A99-4B4E-90D7-6FF9366E3371}"/>
              </a:ext>
            </a:extLst>
          </p:cNvPr>
          <p:cNvGrpSpPr/>
          <p:nvPr/>
        </p:nvGrpSpPr>
        <p:grpSpPr>
          <a:xfrm>
            <a:off x="6096000" y="5808138"/>
            <a:ext cx="4845345" cy="495770"/>
            <a:chOff x="3430045" y="911524"/>
            <a:chExt cx="4845345" cy="49577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5F92CF8-0511-4FFF-9EC7-7727A993E50A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BFA6D45-5939-4F6B-9A90-BA239249C67B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4D3A2C7-922C-4AB5-A319-0A5383B5F526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E97A042-9351-481C-956D-4224948E109C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FAA7C1F-4679-4E0C-A36B-D9A696D4E7F1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0BAD9F3-D430-4112-BB47-8687CA562A30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3F87743-DD93-4F0E-BC9D-ACE3EA7AA41D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9697BA0-681F-42F3-9AB7-B90BE28CAC8C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B6E3B4C-CF2A-4DCD-994C-D1E88E4F01C7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0B474F9-CC06-45CE-9EF7-9957F0671E63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92F3FD3-A8C5-4FF0-8853-CB123312A1CC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BE9364B-E441-42BE-98C0-D7FE33D2B2C1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FE25719-D63F-4DAE-8FA4-74DABEDDD07E}"/>
                </a:ext>
              </a:extLst>
            </p:cNvPr>
            <p:cNvSpPr txBox="1"/>
            <p:nvPr/>
          </p:nvSpPr>
          <p:spPr>
            <a:xfrm>
              <a:off x="3430045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3C6640E-4A8D-4D29-8C69-B4A9C3839EEA}"/>
                </a:ext>
              </a:extLst>
            </p:cNvPr>
            <p:cNvSpPr txBox="1"/>
            <p:nvPr/>
          </p:nvSpPr>
          <p:spPr>
            <a:xfrm>
              <a:off x="3876370" y="1006999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7C48AD8-4566-475D-A2B6-2520026C716B}"/>
                </a:ext>
              </a:extLst>
            </p:cNvPr>
            <p:cNvSpPr txBox="1"/>
            <p:nvPr/>
          </p:nvSpPr>
          <p:spPr>
            <a:xfrm>
              <a:off x="4322807" y="100399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07EC4A4-3798-4AFC-91F3-BEF4E7F51AE3}"/>
                </a:ext>
              </a:extLst>
            </p:cNvPr>
            <p:cNvSpPr txBox="1"/>
            <p:nvPr/>
          </p:nvSpPr>
          <p:spPr>
            <a:xfrm>
              <a:off x="4769132" y="100637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93E361B-9FD1-4C75-AFA2-C7D3B64A53D7}"/>
                </a:ext>
              </a:extLst>
            </p:cNvPr>
            <p:cNvSpPr txBox="1"/>
            <p:nvPr/>
          </p:nvSpPr>
          <p:spPr>
            <a:xfrm>
              <a:off x="5216677" y="100480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B2EB223-9FCE-4EFF-9614-F49B861DAC68}"/>
                </a:ext>
              </a:extLst>
            </p:cNvPr>
            <p:cNvSpPr txBox="1"/>
            <p:nvPr/>
          </p:nvSpPr>
          <p:spPr>
            <a:xfrm>
              <a:off x="5663002" y="100718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A3E496D-F50F-4E3F-AB98-4034178A5132}"/>
                </a:ext>
              </a:extLst>
            </p:cNvPr>
            <p:cNvSpPr txBox="1"/>
            <p:nvPr/>
          </p:nvSpPr>
          <p:spPr>
            <a:xfrm>
              <a:off x="6109439" y="1004182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3A8173-1421-40C2-83E7-86C18C3B439B}"/>
                </a:ext>
              </a:extLst>
            </p:cNvPr>
            <p:cNvSpPr txBox="1"/>
            <p:nvPr/>
          </p:nvSpPr>
          <p:spPr>
            <a:xfrm>
              <a:off x="6555764" y="1006563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304F4D2-29C8-4B40-AF0B-9079725AC7AF}"/>
                </a:ext>
              </a:extLst>
            </p:cNvPr>
            <p:cNvSpPr txBox="1"/>
            <p:nvPr/>
          </p:nvSpPr>
          <p:spPr>
            <a:xfrm>
              <a:off x="7002570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21702AC-69B1-4B4E-8A7E-82DB2362C724}"/>
                </a:ext>
              </a:extLst>
            </p:cNvPr>
            <p:cNvSpPr txBox="1"/>
            <p:nvPr/>
          </p:nvSpPr>
          <p:spPr>
            <a:xfrm>
              <a:off x="7446626" y="100399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12A9DB0-632F-4239-BCB3-4192E9664CA1}"/>
                </a:ext>
              </a:extLst>
            </p:cNvPr>
            <p:cNvSpPr txBox="1"/>
            <p:nvPr/>
          </p:nvSpPr>
          <p:spPr>
            <a:xfrm>
              <a:off x="7831038" y="100637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0286992-077B-435B-B591-3936FBB41508}"/>
              </a:ext>
            </a:extLst>
          </p:cNvPr>
          <p:cNvGrpSpPr/>
          <p:nvPr/>
        </p:nvGrpSpPr>
        <p:grpSpPr>
          <a:xfrm>
            <a:off x="1509149" y="5807221"/>
            <a:ext cx="4732843" cy="495770"/>
            <a:chOff x="3316757" y="911524"/>
            <a:chExt cx="4732843" cy="495770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BBF4E3E-7315-4963-8E03-50E2249D5F00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C64D370-90E2-42C3-A405-D52F253894CC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1FB5657-588A-4A4E-93BE-E16B32264341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8388580-E4B3-43B6-8D0A-1E168FAADAE0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1A34833-7BC0-490A-B7FC-257F37FAF569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2DB725D-E6D3-4E4B-B779-C0F214905BA0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8EF98A7-3AD4-430A-8B1C-9C00856A3D41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96F474D-5223-4B5C-8D3D-CB1BC2F1C05C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2A41731-6F7D-4C9F-B56C-9BB92E347774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FA2AC9D-D4A8-43DA-B3D1-8E008619444B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7731956-C734-4C79-8626-FB1388B9B3F4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FB77EB3-8D8D-4B60-9BA5-794E780FCC94}"/>
                </a:ext>
              </a:extLst>
            </p:cNvPr>
            <p:cNvSpPr txBox="1"/>
            <p:nvPr/>
          </p:nvSpPr>
          <p:spPr>
            <a:xfrm>
              <a:off x="3316757" y="1004618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-10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798F3B9-BD91-4552-98AF-EA130A8E4129}"/>
                </a:ext>
              </a:extLst>
            </p:cNvPr>
            <p:cNvSpPr txBox="1"/>
            <p:nvPr/>
          </p:nvSpPr>
          <p:spPr>
            <a:xfrm>
              <a:off x="3835910" y="1006999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-9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A2D4969-01AA-4CE7-8AAB-EDDA662AEEC2}"/>
                </a:ext>
              </a:extLst>
            </p:cNvPr>
            <p:cNvSpPr txBox="1"/>
            <p:nvPr/>
          </p:nvSpPr>
          <p:spPr>
            <a:xfrm>
              <a:off x="4282347" y="1003997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-8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6AE6572-A84E-45E8-A4B0-6EC36F3E07C1}"/>
                </a:ext>
              </a:extLst>
            </p:cNvPr>
            <p:cNvSpPr txBox="1"/>
            <p:nvPr/>
          </p:nvSpPr>
          <p:spPr>
            <a:xfrm>
              <a:off x="4728672" y="1006378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-7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EE94E08-E155-48E1-AC62-51C4720E82D3}"/>
                </a:ext>
              </a:extLst>
            </p:cNvPr>
            <p:cNvSpPr txBox="1"/>
            <p:nvPr/>
          </p:nvSpPr>
          <p:spPr>
            <a:xfrm>
              <a:off x="5176217" y="1004803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-6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6087900-4923-41D1-8F8E-0E0021C68826}"/>
                </a:ext>
              </a:extLst>
            </p:cNvPr>
            <p:cNvSpPr txBox="1"/>
            <p:nvPr/>
          </p:nvSpPr>
          <p:spPr>
            <a:xfrm>
              <a:off x="5622542" y="1007184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4A7F40F-32B2-4886-851B-DAF8D8BE96B1}"/>
                </a:ext>
              </a:extLst>
            </p:cNvPr>
            <p:cNvSpPr txBox="1"/>
            <p:nvPr/>
          </p:nvSpPr>
          <p:spPr>
            <a:xfrm>
              <a:off x="6068979" y="1004182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-4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23FA6B9-7657-48B1-8197-A5D7F5F96C0C}"/>
                </a:ext>
              </a:extLst>
            </p:cNvPr>
            <p:cNvSpPr txBox="1"/>
            <p:nvPr/>
          </p:nvSpPr>
          <p:spPr>
            <a:xfrm>
              <a:off x="6515304" y="1006563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-3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E628E7D-F1C6-438F-8DBA-F2D232CE578C}"/>
                </a:ext>
              </a:extLst>
            </p:cNvPr>
            <p:cNvSpPr txBox="1"/>
            <p:nvPr/>
          </p:nvSpPr>
          <p:spPr>
            <a:xfrm>
              <a:off x="6962110" y="1004618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-2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BB6C117-62EE-41F8-8274-8353766D9A82}"/>
                </a:ext>
              </a:extLst>
            </p:cNvPr>
            <p:cNvSpPr txBox="1"/>
            <p:nvPr/>
          </p:nvSpPr>
          <p:spPr>
            <a:xfrm>
              <a:off x="7406166" y="1003997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</a:t>
              </a:r>
            </a:p>
          </p:txBody>
        </p:sp>
      </p:grpSp>
      <p:grpSp>
        <p:nvGrpSpPr>
          <p:cNvPr id="64" name="Group 91">
            <a:extLst>
              <a:ext uri="{FF2B5EF4-FFF2-40B4-BE49-F238E27FC236}">
                <a16:creationId xmlns:a16="http://schemas.microsoft.com/office/drawing/2014/main" id="{CA479B13-0A80-4BDF-A853-3AD75D67EDBC}"/>
              </a:ext>
            </a:extLst>
          </p:cNvPr>
          <p:cNvGrpSpPr/>
          <p:nvPr/>
        </p:nvGrpSpPr>
        <p:grpSpPr>
          <a:xfrm>
            <a:off x="2696468" y="5308420"/>
            <a:ext cx="1332182" cy="479154"/>
            <a:chOff x="7395283" y="5821043"/>
            <a:chExt cx="205894" cy="512761"/>
          </a:xfrm>
        </p:grpSpPr>
        <p:sp>
          <p:nvSpPr>
            <p:cNvPr id="65" name="Freeform 11">
              <a:extLst>
                <a:ext uri="{FF2B5EF4-FFF2-40B4-BE49-F238E27FC236}">
                  <a16:creationId xmlns:a16="http://schemas.microsoft.com/office/drawing/2014/main" id="{1434F7C0-B23E-414C-9EDB-307C91865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4A4EB00-EA74-4529-B50B-22ED2355CBCF}"/>
                </a:ext>
              </a:extLst>
            </p:cNvPr>
            <p:cNvSpPr/>
            <p:nvPr/>
          </p:nvSpPr>
          <p:spPr>
            <a:xfrm>
              <a:off x="7463095" y="5821043"/>
              <a:ext cx="104839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</a:t>
              </a:r>
            </a:p>
          </p:txBody>
        </p:sp>
      </p:grpSp>
      <p:sp>
        <p:nvSpPr>
          <p:cNvPr id="70" name="Oval 69">
            <a:extLst>
              <a:ext uri="{FF2B5EF4-FFF2-40B4-BE49-F238E27FC236}">
                <a16:creationId xmlns:a16="http://schemas.microsoft.com/office/drawing/2014/main" id="{EBBFE7D3-5FC8-4C71-84D6-E53B1FDC112D}"/>
              </a:ext>
            </a:extLst>
          </p:cNvPr>
          <p:cNvSpPr/>
          <p:nvPr/>
        </p:nvSpPr>
        <p:spPr>
          <a:xfrm>
            <a:off x="2619300" y="565881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551E63D-8618-4FCF-862F-C92F8A174DF4}"/>
              </a:ext>
            </a:extLst>
          </p:cNvPr>
          <p:cNvSpPr/>
          <p:nvPr/>
        </p:nvSpPr>
        <p:spPr>
          <a:xfrm>
            <a:off x="1369276" y="3406147"/>
            <a:ext cx="3513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-5</a:t>
            </a:r>
          </a:p>
        </p:txBody>
      </p:sp>
    </p:spTree>
    <p:extLst>
      <p:ext uri="{BB962C8B-B14F-4D97-AF65-F5344CB8AC3E}">
        <p14:creationId xmlns:p14="http://schemas.microsoft.com/office/powerpoint/2010/main" val="372133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4.81481E-6 L 0.02839 -0.0375 C 0.03425 -0.04607 0.04362 -0.05047 0.05326 -0.05047 C 0.06446 -0.05047 0.07331 -0.04607 0.07956 -0.0375 L 0.11003 4.81481E-6 " pathEditMode="relative" rAng="0" ptsTypes="AAAAA">
                                      <p:cBhvr>
                                        <p:cTn id="5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4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/>
      <p:bldP spid="70" grpId="0" animBg="1"/>
      <p:bldP spid="70" grpId="1" animBg="1"/>
      <p:bldP spid="9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4E1AF3-6BEE-4352-90AF-E722BC37CD3D}"/>
              </a:ext>
            </a:extLst>
          </p:cNvPr>
          <p:cNvSpPr/>
          <p:nvPr/>
        </p:nvSpPr>
        <p:spPr>
          <a:xfrm>
            <a:off x="56122" y="50000"/>
            <a:ext cx="3629187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900" b="1" dirty="0"/>
              <a:t>Here are some shapes made of squares. </a:t>
            </a:r>
          </a:p>
          <a:p>
            <a:r>
              <a:rPr lang="en-GB" sz="2900" b="1" dirty="0"/>
              <a:t>A fraction of each shape is shaded. </a:t>
            </a:r>
          </a:p>
          <a:p>
            <a:r>
              <a:rPr lang="en-GB" sz="2900" b="1" dirty="0"/>
              <a:t>Match each shape to its equivalent fraction.</a:t>
            </a:r>
          </a:p>
          <a:p>
            <a:r>
              <a:rPr lang="en-GB" sz="2900" b="1" dirty="0"/>
              <a:t>One has been done for you.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200355-C18F-4AC4-9979-CD47447AE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1746" y="432515"/>
            <a:ext cx="5117840" cy="599296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B41B3AE-E14B-48D8-B7E3-AE3416C3DC8D}"/>
              </a:ext>
            </a:extLst>
          </p:cNvPr>
          <p:cNvCxnSpPr>
            <a:cxnSpLocks/>
          </p:cNvCxnSpPr>
          <p:nvPr/>
        </p:nvCxnSpPr>
        <p:spPr>
          <a:xfrm>
            <a:off x="4851114" y="1094670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EE301D4-34FD-41EB-AAA6-054D4F6D8AA3}"/>
              </a:ext>
            </a:extLst>
          </p:cNvPr>
          <p:cNvCxnSpPr>
            <a:cxnSpLocks/>
          </p:cNvCxnSpPr>
          <p:nvPr/>
        </p:nvCxnSpPr>
        <p:spPr>
          <a:xfrm>
            <a:off x="6187048" y="1094670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997D428-10C8-4F46-A4D2-602058804C77}"/>
              </a:ext>
            </a:extLst>
          </p:cNvPr>
          <p:cNvSpPr txBox="1"/>
          <p:nvPr/>
        </p:nvSpPr>
        <p:spPr>
          <a:xfrm>
            <a:off x="5043963" y="56571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2B84E5-7E15-47C2-A10E-3D834DAD95FA}"/>
              </a:ext>
            </a:extLst>
          </p:cNvPr>
          <p:cNvSpPr txBox="1"/>
          <p:nvPr/>
        </p:nvSpPr>
        <p:spPr>
          <a:xfrm>
            <a:off x="4815887" y="1042051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EA5C1F-3F63-4733-A764-0EE509F392EB}"/>
              </a:ext>
            </a:extLst>
          </p:cNvPr>
          <p:cNvSpPr txBox="1"/>
          <p:nvPr/>
        </p:nvSpPr>
        <p:spPr>
          <a:xfrm>
            <a:off x="6172753" y="1036144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7BC329-A434-415B-A3C3-C0F937F35E1E}"/>
              </a:ext>
            </a:extLst>
          </p:cNvPr>
          <p:cNvSpPr txBox="1"/>
          <p:nvPr/>
        </p:nvSpPr>
        <p:spPr>
          <a:xfrm>
            <a:off x="5729287" y="78246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91A5BD62-7AB2-4B2B-9E5B-FC1D448ECD6C}"/>
              </a:ext>
            </a:extLst>
          </p:cNvPr>
          <p:cNvSpPr/>
          <p:nvPr/>
        </p:nvSpPr>
        <p:spPr>
          <a:xfrm rot="16200000">
            <a:off x="5466046" y="67977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7E360686-0E33-4B2F-BE30-DB587A37886A}"/>
              </a:ext>
            </a:extLst>
          </p:cNvPr>
          <p:cNvSpPr/>
          <p:nvPr/>
        </p:nvSpPr>
        <p:spPr>
          <a:xfrm rot="5400000">
            <a:off x="5455759" y="99509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314CF7-323E-46DF-B990-B3CD3EDC158E}"/>
              </a:ext>
            </a:extLst>
          </p:cNvPr>
          <p:cNvSpPr txBox="1"/>
          <p:nvPr/>
        </p:nvSpPr>
        <p:spPr>
          <a:xfrm>
            <a:off x="5586349" y="153047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EBC535-7E8F-46C5-AD81-712016F5D9BD}"/>
              </a:ext>
            </a:extLst>
          </p:cNvPr>
          <p:cNvSpPr txBox="1"/>
          <p:nvPr/>
        </p:nvSpPr>
        <p:spPr>
          <a:xfrm>
            <a:off x="5586348" y="23616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9B0D4A-1CF7-4E44-AA33-0060E6AA90F0}"/>
              </a:ext>
            </a:extLst>
          </p:cNvPr>
          <p:cNvSpPr txBox="1"/>
          <p:nvPr/>
        </p:nvSpPr>
        <p:spPr>
          <a:xfrm>
            <a:off x="6171470" y="590102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15267EE-AA88-4653-B20F-E63A6AB26AC4}"/>
              </a:ext>
            </a:extLst>
          </p:cNvPr>
          <p:cNvCxnSpPr>
            <a:cxnSpLocks/>
          </p:cNvCxnSpPr>
          <p:nvPr/>
        </p:nvCxnSpPr>
        <p:spPr>
          <a:xfrm flipH="1" flipV="1">
            <a:off x="8866909" y="928255"/>
            <a:ext cx="2000179" cy="37490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8D05C61-4FCE-438F-A50F-84DE2357F210}"/>
              </a:ext>
            </a:extLst>
          </p:cNvPr>
          <p:cNvCxnSpPr>
            <a:cxnSpLocks/>
          </p:cNvCxnSpPr>
          <p:nvPr/>
        </p:nvCxnSpPr>
        <p:spPr>
          <a:xfrm flipH="1" flipV="1">
            <a:off x="8866909" y="2180732"/>
            <a:ext cx="2000179" cy="37490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1BE6B5A-30E6-4CFF-8CEE-01B8E32AF74B}"/>
              </a:ext>
            </a:extLst>
          </p:cNvPr>
          <p:cNvCxnSpPr>
            <a:cxnSpLocks/>
          </p:cNvCxnSpPr>
          <p:nvPr/>
        </p:nvCxnSpPr>
        <p:spPr>
          <a:xfrm>
            <a:off x="4851113" y="4544046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3618283-8C03-4296-87AD-C6E851C3AC0D}"/>
              </a:ext>
            </a:extLst>
          </p:cNvPr>
          <p:cNvCxnSpPr>
            <a:cxnSpLocks/>
          </p:cNvCxnSpPr>
          <p:nvPr/>
        </p:nvCxnSpPr>
        <p:spPr>
          <a:xfrm>
            <a:off x="6187047" y="4544046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4FEFE55-EFB1-4F37-A92E-9C8A529D55B0}"/>
              </a:ext>
            </a:extLst>
          </p:cNvPr>
          <p:cNvSpPr txBox="1"/>
          <p:nvPr/>
        </p:nvSpPr>
        <p:spPr>
          <a:xfrm>
            <a:off x="5043962" y="401508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7D91EA-D3BE-4EE1-B9E1-ADEC2BD38633}"/>
              </a:ext>
            </a:extLst>
          </p:cNvPr>
          <p:cNvSpPr txBox="1"/>
          <p:nvPr/>
        </p:nvSpPr>
        <p:spPr>
          <a:xfrm>
            <a:off x="4815886" y="4491427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FA74CF-2429-4BA6-B7B6-27F3FC9B9463}"/>
              </a:ext>
            </a:extLst>
          </p:cNvPr>
          <p:cNvSpPr txBox="1"/>
          <p:nvPr/>
        </p:nvSpPr>
        <p:spPr>
          <a:xfrm>
            <a:off x="6172752" y="4485520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2B6F17-2815-493C-B1D0-35EB3AC25C37}"/>
              </a:ext>
            </a:extLst>
          </p:cNvPr>
          <p:cNvSpPr txBox="1"/>
          <p:nvPr/>
        </p:nvSpPr>
        <p:spPr>
          <a:xfrm>
            <a:off x="5729286" y="423184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592F5B1C-7DA6-4EAA-9C08-43056278C920}"/>
              </a:ext>
            </a:extLst>
          </p:cNvPr>
          <p:cNvSpPr/>
          <p:nvPr/>
        </p:nvSpPr>
        <p:spPr>
          <a:xfrm rot="16200000">
            <a:off x="5466045" y="3517353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7D574485-A998-4265-A8F4-B51F7C3B5DA3}"/>
              </a:ext>
            </a:extLst>
          </p:cNvPr>
          <p:cNvSpPr/>
          <p:nvPr/>
        </p:nvSpPr>
        <p:spPr>
          <a:xfrm rot="5400000">
            <a:off x="5455758" y="444447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F03B324-BC50-4150-9DB8-3DAE51E8EEB7}"/>
              </a:ext>
            </a:extLst>
          </p:cNvPr>
          <p:cNvSpPr txBox="1"/>
          <p:nvPr/>
        </p:nvSpPr>
        <p:spPr>
          <a:xfrm>
            <a:off x="5586348" y="497985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33844DA-B4DA-448D-ACB7-F16215E5C4CD}"/>
              </a:ext>
            </a:extLst>
          </p:cNvPr>
          <p:cNvSpPr txBox="1"/>
          <p:nvPr/>
        </p:nvSpPr>
        <p:spPr>
          <a:xfrm>
            <a:off x="5586347" y="368553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0118D32-5F81-4B79-9A01-4EEF1F2FD3AB}"/>
              </a:ext>
            </a:extLst>
          </p:cNvPr>
          <p:cNvSpPr txBox="1"/>
          <p:nvPr/>
        </p:nvSpPr>
        <p:spPr>
          <a:xfrm>
            <a:off x="6171469" y="4039478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825F74D-C577-4A68-946B-1C9A2FEB253A}"/>
              </a:ext>
            </a:extLst>
          </p:cNvPr>
          <p:cNvCxnSpPr>
            <a:cxnSpLocks/>
          </p:cNvCxnSpPr>
          <p:nvPr/>
        </p:nvCxnSpPr>
        <p:spPr>
          <a:xfrm flipV="1">
            <a:off x="8864785" y="2180732"/>
            <a:ext cx="2002304" cy="24965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C01566C-8CEA-4A77-99AA-1340ED751F63}"/>
              </a:ext>
            </a:extLst>
          </p:cNvPr>
          <p:cNvCxnSpPr>
            <a:cxnSpLocks/>
          </p:cNvCxnSpPr>
          <p:nvPr/>
        </p:nvCxnSpPr>
        <p:spPr>
          <a:xfrm>
            <a:off x="2463814" y="5758846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F8FFCC4-7EAA-4C47-A76B-D39DBA6E4580}"/>
              </a:ext>
            </a:extLst>
          </p:cNvPr>
          <p:cNvCxnSpPr>
            <a:cxnSpLocks/>
          </p:cNvCxnSpPr>
          <p:nvPr/>
        </p:nvCxnSpPr>
        <p:spPr>
          <a:xfrm>
            <a:off x="3799748" y="5758846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80A08259-DFA4-43FB-A5EB-0873BD19F8B7}"/>
              </a:ext>
            </a:extLst>
          </p:cNvPr>
          <p:cNvSpPr txBox="1"/>
          <p:nvPr/>
        </p:nvSpPr>
        <p:spPr>
          <a:xfrm>
            <a:off x="2656663" y="522988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64FAFEF-C687-4F75-9E2D-B9493204AC06}"/>
              </a:ext>
            </a:extLst>
          </p:cNvPr>
          <p:cNvSpPr txBox="1"/>
          <p:nvPr/>
        </p:nvSpPr>
        <p:spPr>
          <a:xfrm>
            <a:off x="2428587" y="5706227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88E1B6D-6B44-41BE-962D-605FC710469B}"/>
              </a:ext>
            </a:extLst>
          </p:cNvPr>
          <p:cNvSpPr txBox="1"/>
          <p:nvPr/>
        </p:nvSpPr>
        <p:spPr>
          <a:xfrm>
            <a:off x="3785453" y="5700320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B799930-D945-4343-BAF6-E3A4C7E3F912}"/>
              </a:ext>
            </a:extLst>
          </p:cNvPr>
          <p:cNvSpPr txBox="1"/>
          <p:nvPr/>
        </p:nvSpPr>
        <p:spPr>
          <a:xfrm>
            <a:off x="3341987" y="544664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B9FE6388-A8CF-43ED-8CB3-C2BF6152F263}"/>
              </a:ext>
            </a:extLst>
          </p:cNvPr>
          <p:cNvSpPr/>
          <p:nvPr/>
        </p:nvSpPr>
        <p:spPr>
          <a:xfrm rot="16200000">
            <a:off x="3078746" y="4732153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0741DE5B-A50C-4D1A-8393-AD4923388EC2}"/>
              </a:ext>
            </a:extLst>
          </p:cNvPr>
          <p:cNvSpPr/>
          <p:nvPr/>
        </p:nvSpPr>
        <p:spPr>
          <a:xfrm rot="5400000">
            <a:off x="3068459" y="565927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9947419-628A-423E-A1BE-408E491D594C}"/>
              </a:ext>
            </a:extLst>
          </p:cNvPr>
          <p:cNvSpPr txBox="1"/>
          <p:nvPr/>
        </p:nvSpPr>
        <p:spPr>
          <a:xfrm>
            <a:off x="3199049" y="619465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98BCF36-5E53-418D-9962-89CF1CFF8D35}"/>
              </a:ext>
            </a:extLst>
          </p:cNvPr>
          <p:cNvSpPr txBox="1"/>
          <p:nvPr/>
        </p:nvSpPr>
        <p:spPr>
          <a:xfrm>
            <a:off x="3199048" y="490033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ADCB1B9-079C-40C9-8B8F-3F089B593BF5}"/>
              </a:ext>
            </a:extLst>
          </p:cNvPr>
          <p:cNvSpPr txBox="1"/>
          <p:nvPr/>
        </p:nvSpPr>
        <p:spPr>
          <a:xfrm>
            <a:off x="3784170" y="5254278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91EBE95-EB4B-490D-97A6-78B626683E1F}"/>
              </a:ext>
            </a:extLst>
          </p:cNvPr>
          <p:cNvCxnSpPr>
            <a:cxnSpLocks/>
          </p:cNvCxnSpPr>
          <p:nvPr/>
        </p:nvCxnSpPr>
        <p:spPr>
          <a:xfrm flipV="1">
            <a:off x="8864785" y="3428999"/>
            <a:ext cx="2002304" cy="24965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880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/>
      <p:bldP spid="28" grpId="0"/>
      <p:bldP spid="29" grpId="0"/>
      <p:bldP spid="35" grpId="0"/>
      <p:bldP spid="36" grpId="0"/>
      <p:bldP spid="37" grpId="0"/>
      <p:bldP spid="38" grpId="0"/>
      <p:bldP spid="39" grpId="0" animBg="1"/>
      <p:bldP spid="40" grpId="0" animBg="1"/>
      <p:bldP spid="41" grpId="0"/>
      <p:bldP spid="42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6D768E-84E4-4B13-8985-6BDA261EE62D}"/>
              </a:ext>
            </a:extLst>
          </p:cNvPr>
          <p:cNvSpPr/>
          <p:nvPr/>
        </p:nvSpPr>
        <p:spPr>
          <a:xfrm>
            <a:off x="56122" y="50000"/>
            <a:ext cx="77871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What is 444 minutes in hours and minutes?</a:t>
            </a:r>
          </a:p>
          <a:p>
            <a:r>
              <a:rPr lang="en-GB" sz="3200" b="1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D1A8FE-21D1-4FFC-BDBF-E31EE3A90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868" y="588609"/>
            <a:ext cx="5518110" cy="10231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1A9EEBE-5613-4C53-8F35-36CDA025273D}"/>
              </a:ext>
            </a:extLst>
          </p:cNvPr>
          <p:cNvSpPr/>
          <p:nvPr/>
        </p:nvSpPr>
        <p:spPr>
          <a:xfrm>
            <a:off x="1793555" y="1856491"/>
            <a:ext cx="35748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 minutes = 1 hour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5D2344-9089-4368-9E70-89C5AA13EC55}"/>
              </a:ext>
            </a:extLst>
          </p:cNvPr>
          <p:cNvSpPr/>
          <p:nvPr/>
        </p:nvSpPr>
        <p:spPr>
          <a:xfrm>
            <a:off x="3760905" y="2441266"/>
            <a:ext cx="17490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2 hours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CDCF3A-FBC1-4E24-B319-1A933D0435B3}"/>
              </a:ext>
            </a:extLst>
          </p:cNvPr>
          <p:cNvSpPr/>
          <p:nvPr/>
        </p:nvSpPr>
        <p:spPr>
          <a:xfrm>
            <a:off x="1575221" y="2433422"/>
            <a:ext cx="22844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120 minutes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0BA20B-1EFD-4BDA-B7FF-6A4B340D8176}"/>
              </a:ext>
            </a:extLst>
          </p:cNvPr>
          <p:cNvSpPr/>
          <p:nvPr/>
        </p:nvSpPr>
        <p:spPr>
          <a:xfrm>
            <a:off x="3760905" y="3006066"/>
            <a:ext cx="17490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4 hours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35A531-98EF-4837-B7CA-A109AA4BC4F3}"/>
              </a:ext>
            </a:extLst>
          </p:cNvPr>
          <p:cNvSpPr/>
          <p:nvPr/>
        </p:nvSpPr>
        <p:spPr>
          <a:xfrm>
            <a:off x="1575221" y="2998222"/>
            <a:ext cx="22844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240 minutes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F44968-A732-4E72-A78A-13515D3F7670}"/>
              </a:ext>
            </a:extLst>
          </p:cNvPr>
          <p:cNvSpPr/>
          <p:nvPr/>
        </p:nvSpPr>
        <p:spPr>
          <a:xfrm>
            <a:off x="3760905" y="3590841"/>
            <a:ext cx="17490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6 hours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683FB1-EE9D-4A7A-AC3D-A8097CA8DF1F}"/>
              </a:ext>
            </a:extLst>
          </p:cNvPr>
          <p:cNvSpPr/>
          <p:nvPr/>
        </p:nvSpPr>
        <p:spPr>
          <a:xfrm>
            <a:off x="1575221" y="3582997"/>
            <a:ext cx="22844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360 minutes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486419-6D42-423D-B862-E4AB19DFE831}"/>
              </a:ext>
            </a:extLst>
          </p:cNvPr>
          <p:cNvSpPr/>
          <p:nvPr/>
        </p:nvSpPr>
        <p:spPr>
          <a:xfrm>
            <a:off x="3760905" y="4155641"/>
            <a:ext cx="17490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7 hours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F5818F-FDF0-44E1-AF1C-6D184C4921F2}"/>
              </a:ext>
            </a:extLst>
          </p:cNvPr>
          <p:cNvSpPr/>
          <p:nvPr/>
        </p:nvSpPr>
        <p:spPr>
          <a:xfrm>
            <a:off x="1575221" y="4147797"/>
            <a:ext cx="22844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420 minutes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1BEBDA-28E5-488A-817D-D1A833CED91E}"/>
              </a:ext>
            </a:extLst>
          </p:cNvPr>
          <p:cNvSpPr/>
          <p:nvPr/>
        </p:nvSpPr>
        <p:spPr>
          <a:xfrm>
            <a:off x="1480975" y="4525147"/>
            <a:ext cx="23741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+ 24 minutes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C8FBAA-6FD9-4351-ADCD-80F2F6BB87BF}"/>
              </a:ext>
            </a:extLst>
          </p:cNvPr>
          <p:cNvSpPr/>
          <p:nvPr/>
        </p:nvSpPr>
        <p:spPr>
          <a:xfrm>
            <a:off x="1369075" y="787727"/>
            <a:ext cx="412292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5F355E-0955-4F64-82A0-552B625C8FC7}"/>
              </a:ext>
            </a:extLst>
          </p:cNvPr>
          <p:cNvSpPr/>
          <p:nvPr/>
        </p:nvSpPr>
        <p:spPr>
          <a:xfrm>
            <a:off x="3575741" y="790228"/>
            <a:ext cx="97234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77664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230CBF-7FB2-458E-B0EE-83AEAA988D75}"/>
              </a:ext>
            </a:extLst>
          </p:cNvPr>
          <p:cNvSpPr/>
          <p:nvPr/>
        </p:nvSpPr>
        <p:spPr>
          <a:xfrm>
            <a:off x="56123" y="50000"/>
            <a:ext cx="85083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Stefan’s watch shows five minutes past nine. </a:t>
            </a:r>
          </a:p>
          <a:p>
            <a:r>
              <a:rPr lang="en-GB" sz="3200" b="1" dirty="0"/>
              <a:t>The watch is twelve minutes fast.</a:t>
            </a:r>
          </a:p>
          <a:p>
            <a:r>
              <a:rPr lang="en-GB" sz="3200" b="1" dirty="0"/>
              <a:t>What is the correct time?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107DD9-9BD5-4326-BCEE-F2FD7D4B7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7313" y="126909"/>
            <a:ext cx="2233333" cy="330209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7292843-277D-47A0-8C38-3F82F63E7727}"/>
              </a:ext>
            </a:extLst>
          </p:cNvPr>
          <p:cNvGrpSpPr/>
          <p:nvPr/>
        </p:nvGrpSpPr>
        <p:grpSpPr>
          <a:xfrm>
            <a:off x="6647603" y="1858663"/>
            <a:ext cx="695966" cy="492950"/>
            <a:chOff x="3779950" y="928777"/>
            <a:chExt cx="695966" cy="49295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C280C98-A7B1-4D4C-A61D-BEE13822D67F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B67D69C-9732-44B9-9DCD-F5F49B3E8431}"/>
                </a:ext>
              </a:extLst>
            </p:cNvPr>
            <p:cNvSpPr txBox="1"/>
            <p:nvPr/>
          </p:nvSpPr>
          <p:spPr>
            <a:xfrm>
              <a:off x="3779950" y="1021617"/>
              <a:ext cx="6959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9:05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19D7014-6ABC-4A63-BECD-BF4176534CE5}"/>
              </a:ext>
            </a:extLst>
          </p:cNvPr>
          <p:cNvGrpSpPr/>
          <p:nvPr/>
        </p:nvGrpSpPr>
        <p:grpSpPr>
          <a:xfrm>
            <a:off x="5750742" y="1854359"/>
            <a:ext cx="654809" cy="494964"/>
            <a:chOff x="6903956" y="926763"/>
            <a:chExt cx="654809" cy="49496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019A02C-4F91-448B-B168-91E31CFA4A4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345966D-81B1-4A6B-8B86-DD0C571F9F3F}"/>
                </a:ext>
              </a:extLst>
            </p:cNvPr>
            <p:cNvGrpSpPr/>
            <p:nvPr/>
          </p:nvGrpSpPr>
          <p:grpSpPr>
            <a:xfrm>
              <a:off x="6903956" y="928608"/>
              <a:ext cx="654809" cy="493119"/>
              <a:chOff x="6903956" y="928608"/>
              <a:chExt cx="654809" cy="493119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A42526-9BC8-43D2-8B29-29CC3506B231}"/>
                  </a:ext>
                </a:extLst>
              </p:cNvPr>
              <p:cNvSpPr txBox="1"/>
              <p:nvPr/>
            </p:nvSpPr>
            <p:spPr>
              <a:xfrm>
                <a:off x="6903956" y="1021617"/>
                <a:ext cx="65480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9:00</a:t>
                </a:r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5B775E57-A3B1-4CF9-B166-EF1C9075E2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91">
            <a:extLst>
              <a:ext uri="{FF2B5EF4-FFF2-40B4-BE49-F238E27FC236}">
                <a16:creationId xmlns:a16="http://schemas.microsoft.com/office/drawing/2014/main" id="{70B13DF6-E035-49BD-987C-0439BB6BAA3E}"/>
              </a:ext>
            </a:extLst>
          </p:cNvPr>
          <p:cNvGrpSpPr/>
          <p:nvPr/>
        </p:nvGrpSpPr>
        <p:grpSpPr>
          <a:xfrm flipH="1">
            <a:off x="6013714" y="1380381"/>
            <a:ext cx="904715" cy="479154"/>
            <a:chOff x="7395283" y="5821043"/>
            <a:chExt cx="205894" cy="512761"/>
          </a:xfrm>
        </p:grpSpPr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B86D046D-11DE-4305-BE25-C12E5BBF7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3072073-DED8-477E-95EE-5070C13C1458}"/>
                </a:ext>
              </a:extLst>
            </p:cNvPr>
            <p:cNvSpPr/>
            <p:nvPr/>
          </p:nvSpPr>
          <p:spPr>
            <a:xfrm>
              <a:off x="7431577" y="5821043"/>
              <a:ext cx="12680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-5m</a:t>
              </a: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7A27FBD-6D84-4E9B-8432-D6E010881724}"/>
              </a:ext>
            </a:extLst>
          </p:cNvPr>
          <p:cNvCxnSpPr>
            <a:cxnSpLocks/>
          </p:cNvCxnSpPr>
          <p:nvPr/>
        </p:nvCxnSpPr>
        <p:spPr>
          <a:xfrm>
            <a:off x="4780519" y="1844482"/>
            <a:ext cx="2855937" cy="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91">
            <a:extLst>
              <a:ext uri="{FF2B5EF4-FFF2-40B4-BE49-F238E27FC236}">
                <a16:creationId xmlns:a16="http://schemas.microsoft.com/office/drawing/2014/main" id="{F8F5169A-D3E6-4BC6-8C55-62014E8A1382}"/>
              </a:ext>
            </a:extLst>
          </p:cNvPr>
          <p:cNvGrpSpPr/>
          <p:nvPr/>
        </p:nvGrpSpPr>
        <p:grpSpPr>
          <a:xfrm flipH="1">
            <a:off x="5111095" y="1376821"/>
            <a:ext cx="880880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3149EE10-B7FB-4022-B570-FF15D60EA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9C91E8C-C8ED-437B-AF18-0359580BA692}"/>
                </a:ext>
              </a:extLst>
            </p:cNvPr>
            <p:cNvSpPr/>
            <p:nvPr/>
          </p:nvSpPr>
          <p:spPr>
            <a:xfrm>
              <a:off x="7438975" y="5821043"/>
              <a:ext cx="130236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-7m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B6B09F6-2298-4973-81A3-C1D526C1F830}"/>
              </a:ext>
            </a:extLst>
          </p:cNvPr>
          <p:cNvGrpSpPr/>
          <p:nvPr/>
        </p:nvGrpSpPr>
        <p:grpSpPr>
          <a:xfrm>
            <a:off x="4856860" y="1851543"/>
            <a:ext cx="644728" cy="494964"/>
            <a:chOff x="6907636" y="926763"/>
            <a:chExt cx="644728" cy="49496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5B9B335-4886-4B09-8654-65B25202651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62F3546-41CC-44CC-91C0-02AEAF23419D}"/>
                </a:ext>
              </a:extLst>
            </p:cNvPr>
            <p:cNvGrpSpPr/>
            <p:nvPr/>
          </p:nvGrpSpPr>
          <p:grpSpPr>
            <a:xfrm>
              <a:off x="6907636" y="928608"/>
              <a:ext cx="644728" cy="493119"/>
              <a:chOff x="6907636" y="928608"/>
              <a:chExt cx="644728" cy="49311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F93034A-18FF-40B9-A6A0-D50E5E0A9D09}"/>
                  </a:ext>
                </a:extLst>
              </p:cNvPr>
              <p:cNvSpPr txBox="1"/>
              <p:nvPr/>
            </p:nvSpPr>
            <p:spPr>
              <a:xfrm>
                <a:off x="6907636" y="1021617"/>
                <a:ext cx="64472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8:53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04309716-2F7A-4B61-BBEC-0833B418B8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ED39A4DB-2913-4FC1-92A5-3D59740C2DC5}"/>
              </a:ext>
            </a:extLst>
          </p:cNvPr>
          <p:cNvSpPr/>
          <p:nvPr/>
        </p:nvSpPr>
        <p:spPr>
          <a:xfrm>
            <a:off x="6842713" y="168103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EFF128E-5613-4B50-9924-C73D44605D9E}"/>
              </a:ext>
            </a:extLst>
          </p:cNvPr>
          <p:cNvSpPr/>
          <p:nvPr/>
        </p:nvSpPr>
        <p:spPr>
          <a:xfrm>
            <a:off x="3634229" y="1552094"/>
            <a:ext cx="9236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8:53</a:t>
            </a:r>
          </a:p>
        </p:txBody>
      </p:sp>
    </p:spTree>
    <p:extLst>
      <p:ext uri="{BB962C8B-B14F-4D97-AF65-F5344CB8AC3E}">
        <p14:creationId xmlns:p14="http://schemas.microsoft.com/office/powerpoint/2010/main" val="2732324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2.59259E-6 L -0.01992 -0.03796 C -0.02396 -0.04629 -0.03008 -0.05069 -0.03685 -0.05069 C -0.04427 -0.05069 -0.05013 -0.04629 -0.05417 -0.03796 L -0.07383 -2.59259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3 -2.59259E-6 L -0.09349 -0.03773 C -0.0974 -0.04606 -0.10378 -0.05023 -0.1099 -0.05023 C -0.11732 -0.05023 -0.12292 -0.04606 -0.12696 -0.03773 L -0.1461 -2.59259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EA73FF-E1C4-4DCF-A540-0427BB005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829" y="75758"/>
            <a:ext cx="7200843" cy="6730724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E85EEA-118A-4505-9929-7FBD33D4EDF0}"/>
              </a:ext>
            </a:extLst>
          </p:cNvPr>
          <p:cNvSpPr/>
          <p:nvPr/>
        </p:nvSpPr>
        <p:spPr>
          <a:xfrm>
            <a:off x="56123" y="50000"/>
            <a:ext cx="496604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the circles, write a multiple that belongs to each set.</a:t>
            </a:r>
          </a:p>
          <a:p>
            <a:r>
              <a:rPr lang="en-US" sz="3200" b="1" dirty="0"/>
              <a:t>One has been done for you.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940CAD-8DD5-4105-8A1C-D4C39D190594}"/>
              </a:ext>
            </a:extLst>
          </p:cNvPr>
          <p:cNvSpPr/>
          <p:nvPr/>
        </p:nvSpPr>
        <p:spPr>
          <a:xfrm>
            <a:off x="11176707" y="2180046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EDEC42-9F95-418A-BDAB-2BEDC63D58ED}"/>
              </a:ext>
            </a:extLst>
          </p:cNvPr>
          <p:cNvSpPr/>
          <p:nvPr/>
        </p:nvSpPr>
        <p:spPr>
          <a:xfrm>
            <a:off x="10366870" y="2498847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CA794F-D297-4347-B716-3EDBD8D66DAC}"/>
              </a:ext>
            </a:extLst>
          </p:cNvPr>
          <p:cNvSpPr/>
          <p:nvPr/>
        </p:nvSpPr>
        <p:spPr>
          <a:xfrm>
            <a:off x="9472625" y="2498847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C3D835-18D8-4233-950F-2C4AA0E66AC0}"/>
              </a:ext>
            </a:extLst>
          </p:cNvPr>
          <p:cNvSpPr/>
          <p:nvPr/>
        </p:nvSpPr>
        <p:spPr>
          <a:xfrm>
            <a:off x="8578380" y="2498847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F558CF-F398-4C38-BE0B-AE5A1081E4C6}"/>
              </a:ext>
            </a:extLst>
          </p:cNvPr>
          <p:cNvSpPr/>
          <p:nvPr/>
        </p:nvSpPr>
        <p:spPr>
          <a:xfrm>
            <a:off x="11176706" y="4107248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210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FD3ECC-2AE8-4D0A-B147-E8353AAB3D3E}"/>
              </a:ext>
            </a:extLst>
          </p:cNvPr>
          <p:cNvSpPr/>
          <p:nvPr/>
        </p:nvSpPr>
        <p:spPr>
          <a:xfrm>
            <a:off x="10366651" y="4399635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915761-CD4A-42DE-8C9A-A244A89B5A85}"/>
              </a:ext>
            </a:extLst>
          </p:cNvPr>
          <p:cNvSpPr/>
          <p:nvPr/>
        </p:nvSpPr>
        <p:spPr>
          <a:xfrm>
            <a:off x="9482409" y="4399635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270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A05B21-B32B-40E4-AE78-60AF133CE20E}"/>
              </a:ext>
            </a:extLst>
          </p:cNvPr>
          <p:cNvSpPr/>
          <p:nvPr/>
        </p:nvSpPr>
        <p:spPr>
          <a:xfrm>
            <a:off x="11176488" y="6034450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4C6091-5E81-42C0-87EE-CDFF4F0F9012}"/>
              </a:ext>
            </a:extLst>
          </p:cNvPr>
          <p:cNvSpPr/>
          <p:nvPr/>
        </p:nvSpPr>
        <p:spPr>
          <a:xfrm>
            <a:off x="10361405" y="6287293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360</a:t>
            </a:r>
          </a:p>
        </p:txBody>
      </p:sp>
    </p:spTree>
    <p:extLst>
      <p:ext uri="{BB962C8B-B14F-4D97-AF65-F5344CB8AC3E}">
        <p14:creationId xmlns:p14="http://schemas.microsoft.com/office/powerpoint/2010/main" val="187234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4519F2-03FE-4188-A81E-222E201D4FBC}"/>
              </a:ext>
            </a:extLst>
          </p:cNvPr>
          <p:cNvSpPr/>
          <p:nvPr/>
        </p:nvSpPr>
        <p:spPr>
          <a:xfrm>
            <a:off x="56123" y="50000"/>
            <a:ext cx="1195986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Maria bakes cakes and sells them in bags. She uses this formula to work out how much to charge for one bag of cakes.</a:t>
            </a:r>
          </a:p>
          <a:p>
            <a:r>
              <a:rPr lang="en-US" sz="3200" dirty="0"/>
              <a:t>Cost = number of cakes × 20p + 15p for the bag</a:t>
            </a:r>
          </a:p>
          <a:p>
            <a:r>
              <a:rPr lang="en-US" sz="3200" b="1" dirty="0"/>
              <a:t>How much will a bag of 12 cakes cost?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5DC2A2-1694-45D0-B918-C9BE3759FFA1}"/>
              </a:ext>
            </a:extLst>
          </p:cNvPr>
          <p:cNvSpPr/>
          <p:nvPr/>
        </p:nvSpPr>
        <p:spPr>
          <a:xfrm>
            <a:off x="883353" y="2112103"/>
            <a:ext cx="20040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x 20p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49274C-5867-4051-8C78-776C22AF9FD5}"/>
              </a:ext>
            </a:extLst>
          </p:cNvPr>
          <p:cNvSpPr/>
          <p:nvPr/>
        </p:nvSpPr>
        <p:spPr>
          <a:xfrm>
            <a:off x="2692759" y="2112102"/>
            <a:ext cx="10294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240p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F74A06-421B-425A-908A-8A166E8D9991}"/>
              </a:ext>
            </a:extLst>
          </p:cNvPr>
          <p:cNvSpPr/>
          <p:nvPr/>
        </p:nvSpPr>
        <p:spPr>
          <a:xfrm>
            <a:off x="1223889" y="1081051"/>
            <a:ext cx="3798277" cy="5088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C215B5-F21B-41A0-829A-BFF488D4F104}"/>
              </a:ext>
            </a:extLst>
          </p:cNvPr>
          <p:cNvSpPr/>
          <p:nvPr/>
        </p:nvSpPr>
        <p:spPr>
          <a:xfrm>
            <a:off x="3672657" y="2112102"/>
            <a:ext cx="14253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£2.40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F3D7E9-C65E-4C96-92A5-9F21E18128FC}"/>
              </a:ext>
            </a:extLst>
          </p:cNvPr>
          <p:cNvSpPr/>
          <p:nvPr/>
        </p:nvSpPr>
        <p:spPr>
          <a:xfrm>
            <a:off x="5022167" y="1081050"/>
            <a:ext cx="2999616" cy="5088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43170A-987D-4F09-8765-150DB6D0FC96}"/>
              </a:ext>
            </a:extLst>
          </p:cNvPr>
          <p:cNvSpPr/>
          <p:nvPr/>
        </p:nvSpPr>
        <p:spPr>
          <a:xfrm>
            <a:off x="883353" y="2805063"/>
            <a:ext cx="35639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£2.40 + £0.15 =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20F037-072E-4397-8596-3014AE76A884}"/>
              </a:ext>
            </a:extLst>
          </p:cNvPr>
          <p:cNvSpPr/>
          <p:nvPr/>
        </p:nvSpPr>
        <p:spPr>
          <a:xfrm>
            <a:off x="3592236" y="2808668"/>
            <a:ext cx="11573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£2.55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19897D-08BB-4BEC-8C45-11BF4B4D1BAD}"/>
              </a:ext>
            </a:extLst>
          </p:cNvPr>
          <p:cNvSpPr/>
          <p:nvPr/>
        </p:nvSpPr>
        <p:spPr>
          <a:xfrm>
            <a:off x="6589937" y="1525765"/>
            <a:ext cx="11573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£2.55 </a:t>
            </a:r>
          </a:p>
        </p:txBody>
      </p:sp>
    </p:spTree>
    <p:extLst>
      <p:ext uri="{BB962C8B-B14F-4D97-AF65-F5344CB8AC3E}">
        <p14:creationId xmlns:p14="http://schemas.microsoft.com/office/powerpoint/2010/main" val="166870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 animBg="1"/>
      <p:bldP spid="3" grpId="1" animBg="1"/>
      <p:bldP spid="7" grpId="0"/>
      <p:bldP spid="8" grpId="0" animBg="1"/>
      <p:bldP spid="8" grpId="1" animBg="1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4519F2-03FE-4188-A81E-222E201D4FBC}"/>
              </a:ext>
            </a:extLst>
          </p:cNvPr>
          <p:cNvSpPr/>
          <p:nvPr/>
        </p:nvSpPr>
        <p:spPr>
          <a:xfrm>
            <a:off x="56123" y="50000"/>
            <a:ext cx="1195986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Maria bakes cakes and sells them in bags. She uses this formula to work out how much to charge for one bag of cakes.</a:t>
            </a:r>
          </a:p>
          <a:p>
            <a:r>
              <a:rPr lang="en-US" sz="3200" dirty="0"/>
              <a:t>Cost = number of cakes × 20p + 15p for the bag</a:t>
            </a:r>
          </a:p>
          <a:p>
            <a:r>
              <a:rPr lang="en-US" sz="3200" b="1" dirty="0"/>
              <a:t>Olivia buys a bag of cakes for £5.15</a:t>
            </a:r>
          </a:p>
          <a:p>
            <a:r>
              <a:rPr lang="en-US" sz="3200" b="1" dirty="0"/>
              <a:t>Use the formula to calculate how many cakes are in the bag.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24058C-A560-4F12-9B38-353431790150}"/>
              </a:ext>
            </a:extLst>
          </p:cNvPr>
          <p:cNvSpPr/>
          <p:nvPr/>
        </p:nvSpPr>
        <p:spPr>
          <a:xfrm>
            <a:off x="748442" y="2604545"/>
            <a:ext cx="28520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£5.15 = £0.15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82E4B0-5FF7-4DC8-839C-85C303694C2A}"/>
              </a:ext>
            </a:extLst>
          </p:cNvPr>
          <p:cNvSpPr/>
          <p:nvPr/>
        </p:nvSpPr>
        <p:spPr>
          <a:xfrm>
            <a:off x="3419189" y="2604544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£5.00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C8B780-6D0D-44A4-885D-DA847EE2A7F5}"/>
              </a:ext>
            </a:extLst>
          </p:cNvPr>
          <p:cNvSpPr/>
          <p:nvPr/>
        </p:nvSpPr>
        <p:spPr>
          <a:xfrm>
            <a:off x="748441" y="3376293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£5.00 </a:t>
            </a:r>
            <a:r>
              <a:rPr lang="en-GB" sz="3200" b="1" dirty="0">
                <a:solidFill>
                  <a:srgbClr val="FF0000"/>
                </a:solidFill>
              </a:rPr>
              <a:t>÷ 20p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9B3D8E-C4C3-45BC-AA31-1221955AC1DA}"/>
              </a:ext>
            </a:extLst>
          </p:cNvPr>
          <p:cNvSpPr/>
          <p:nvPr/>
        </p:nvSpPr>
        <p:spPr>
          <a:xfrm>
            <a:off x="748440" y="4028009"/>
            <a:ext cx="21146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500 </a:t>
            </a:r>
            <a:r>
              <a:rPr lang="en-GB" sz="3200" b="1" dirty="0">
                <a:solidFill>
                  <a:srgbClr val="FF0000"/>
                </a:solidFill>
              </a:rPr>
              <a:t>÷ 20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79FEAF1-C11A-46F2-978F-33C06D6D78EE}"/>
              </a:ext>
            </a:extLst>
          </p:cNvPr>
          <p:cNvCxnSpPr>
            <a:cxnSpLocks/>
          </p:cNvCxnSpPr>
          <p:nvPr/>
        </p:nvCxnSpPr>
        <p:spPr>
          <a:xfrm flipH="1">
            <a:off x="1280160" y="4099864"/>
            <a:ext cx="155986" cy="4410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396DA4-7FC2-4B20-BC1B-E6992ACAF746}"/>
              </a:ext>
            </a:extLst>
          </p:cNvPr>
          <p:cNvCxnSpPr>
            <a:cxnSpLocks/>
          </p:cNvCxnSpPr>
          <p:nvPr/>
        </p:nvCxnSpPr>
        <p:spPr>
          <a:xfrm flipH="1">
            <a:off x="2071640" y="4099864"/>
            <a:ext cx="155986" cy="4410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804510A-61AF-465A-A54F-583A88D003D7}"/>
              </a:ext>
            </a:extLst>
          </p:cNvPr>
          <p:cNvSpPr/>
          <p:nvPr/>
        </p:nvSpPr>
        <p:spPr>
          <a:xfrm>
            <a:off x="2560320" y="4029074"/>
            <a:ext cx="7013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583AE-480F-45C4-9E8F-A8E4B7195600}"/>
              </a:ext>
            </a:extLst>
          </p:cNvPr>
          <p:cNvSpPr/>
          <p:nvPr/>
        </p:nvSpPr>
        <p:spPr>
          <a:xfrm>
            <a:off x="3122615" y="3375228"/>
            <a:ext cx="11763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B74B59-05E2-4BFD-8687-56DD7675B57C}"/>
              </a:ext>
            </a:extLst>
          </p:cNvPr>
          <p:cNvSpPr/>
          <p:nvPr/>
        </p:nvSpPr>
        <p:spPr>
          <a:xfrm>
            <a:off x="10299497" y="2019769"/>
            <a:ext cx="17764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 cakes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7B5D0F-83A5-4947-965E-CFD6FFF98DB1}"/>
              </a:ext>
            </a:extLst>
          </p:cNvPr>
          <p:cNvSpPr/>
          <p:nvPr/>
        </p:nvSpPr>
        <p:spPr>
          <a:xfrm>
            <a:off x="6641428" y="3189319"/>
            <a:ext cx="24535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cake = 20p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8E496B-68B9-4586-B142-E61B92BA4D36}"/>
              </a:ext>
            </a:extLst>
          </p:cNvPr>
          <p:cNvSpPr/>
          <p:nvPr/>
        </p:nvSpPr>
        <p:spPr>
          <a:xfrm>
            <a:off x="6471995" y="3835651"/>
            <a:ext cx="24535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cakes = £1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34F7DF-F715-475E-97FE-2B70185BC1DC}"/>
              </a:ext>
            </a:extLst>
          </p:cNvPr>
          <p:cNvSpPr/>
          <p:nvPr/>
        </p:nvSpPr>
        <p:spPr>
          <a:xfrm>
            <a:off x="6278406" y="4495064"/>
            <a:ext cx="24535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 cakes = £5</a:t>
            </a:r>
          </a:p>
        </p:txBody>
      </p:sp>
    </p:spTree>
    <p:extLst>
      <p:ext uri="{BB962C8B-B14F-4D97-AF65-F5344CB8AC3E}">
        <p14:creationId xmlns:p14="http://schemas.microsoft.com/office/powerpoint/2010/main" val="235656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D14642-799A-4EE5-9593-63ABB0151701}"/>
              </a:ext>
            </a:extLst>
          </p:cNvPr>
          <p:cNvSpPr/>
          <p:nvPr/>
        </p:nvSpPr>
        <p:spPr>
          <a:xfrm>
            <a:off x="56122" y="50000"/>
            <a:ext cx="11303043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triangle.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Measure the shortest side accurately, in centimetres.</a:t>
            </a:r>
          </a:p>
          <a:p>
            <a:r>
              <a:rPr lang="en-US" sz="3200" b="1" dirty="0"/>
              <a:t>  </a:t>
            </a:r>
          </a:p>
          <a:p>
            <a:r>
              <a:rPr lang="en-US" sz="3200" b="1" dirty="0"/>
              <a:t>Measure the largest angle.</a:t>
            </a:r>
          </a:p>
          <a:p>
            <a:r>
              <a:rPr lang="en-US" sz="3200" b="1" dirty="0"/>
              <a:t> 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B93909-4792-4C93-BF31-9FFF9B0F8D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43" y="685052"/>
            <a:ext cx="10400000" cy="3066667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CEFE497-A788-46D0-8273-78F82C3907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00404">
            <a:off x="-1320282" y="4494518"/>
            <a:ext cx="13734479" cy="229347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156ACEE-AEBB-43D1-9BA3-E265B6C217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03592">
            <a:off x="3139963" y="1682338"/>
            <a:ext cx="4343400" cy="25146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A2653F1-455A-4009-B717-255A3A03A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17117" y="3692462"/>
            <a:ext cx="13734479" cy="229347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A52E9A3-2A40-43FB-887C-DB5D7D72A93F}"/>
              </a:ext>
            </a:extLst>
          </p:cNvPr>
          <p:cNvSpPr/>
          <p:nvPr/>
        </p:nvSpPr>
        <p:spPr>
          <a:xfrm rot="2068363">
            <a:off x="2265516" y="2452006"/>
            <a:ext cx="13083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5.7 cm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5E6D73-2A8D-43EE-B338-D63E253DFC12}"/>
              </a:ext>
            </a:extLst>
          </p:cNvPr>
          <p:cNvSpPr/>
          <p:nvPr/>
        </p:nvSpPr>
        <p:spPr>
          <a:xfrm>
            <a:off x="6667832" y="3626755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6.7 cm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BC6E21-29F6-4C4A-BC01-11C816C41EF9}"/>
              </a:ext>
            </a:extLst>
          </p:cNvPr>
          <p:cNvSpPr/>
          <p:nvPr/>
        </p:nvSpPr>
        <p:spPr>
          <a:xfrm>
            <a:off x="9013500" y="4442140"/>
            <a:ext cx="14397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5.7 cm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659000-C2AA-4A3E-AB99-286B81EACBFA}"/>
              </a:ext>
            </a:extLst>
          </p:cNvPr>
          <p:cNvSpPr/>
          <p:nvPr/>
        </p:nvSpPr>
        <p:spPr>
          <a:xfrm>
            <a:off x="3574507" y="4842857"/>
            <a:ext cx="90470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You get the mark for an answer between 5.5 and 5.9 cm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4108FB-B677-4275-B072-24C51FA7E35E}"/>
              </a:ext>
            </a:extLst>
          </p:cNvPr>
          <p:cNvSpPr/>
          <p:nvPr/>
        </p:nvSpPr>
        <p:spPr>
          <a:xfrm>
            <a:off x="4656244" y="5401161"/>
            <a:ext cx="23072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145 degrees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165467-D000-4895-991E-2AB55FA8FFE3}"/>
              </a:ext>
            </a:extLst>
          </p:cNvPr>
          <p:cNvSpPr/>
          <p:nvPr/>
        </p:nvSpPr>
        <p:spPr>
          <a:xfrm>
            <a:off x="2395662" y="5911338"/>
            <a:ext cx="9433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You get the mark for an answer between 143 and 147 degrees</a:t>
            </a:r>
          </a:p>
        </p:txBody>
      </p:sp>
    </p:spTree>
    <p:extLst>
      <p:ext uri="{BB962C8B-B14F-4D97-AF65-F5344CB8AC3E}">
        <p14:creationId xmlns:p14="http://schemas.microsoft.com/office/powerpoint/2010/main" val="396941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3" grpId="1"/>
      <p:bldP spid="14" grpId="0"/>
      <p:bldP spid="15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8E08B8-4B16-4322-8850-E78F1989B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592" y="1205518"/>
            <a:ext cx="3899162" cy="465436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8985802-4232-4825-9A3A-BD4AA9A7D42C}"/>
              </a:ext>
            </a:extLst>
          </p:cNvPr>
          <p:cNvSpPr/>
          <p:nvPr/>
        </p:nvSpPr>
        <p:spPr>
          <a:xfrm>
            <a:off x="56123" y="50000"/>
            <a:ext cx="119598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two missing digits to make this long multiplication correct.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046569-D746-4B57-9A77-50992DAED0FF}"/>
              </a:ext>
            </a:extLst>
          </p:cNvPr>
          <p:cNvSpPr/>
          <p:nvPr/>
        </p:nvSpPr>
        <p:spPr>
          <a:xfrm>
            <a:off x="3771641" y="1293844"/>
            <a:ext cx="928914" cy="2896637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B8567F-BB88-4E17-8F44-2266F996E496}"/>
              </a:ext>
            </a:extLst>
          </p:cNvPr>
          <p:cNvSpPr/>
          <p:nvPr/>
        </p:nvSpPr>
        <p:spPr>
          <a:xfrm>
            <a:off x="3771641" y="1293844"/>
            <a:ext cx="928914" cy="947273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F0E3D8-5403-45D3-B15E-524B4D4422AE}"/>
              </a:ext>
            </a:extLst>
          </p:cNvPr>
          <p:cNvSpPr/>
          <p:nvPr/>
        </p:nvSpPr>
        <p:spPr>
          <a:xfrm>
            <a:off x="2788402" y="2301438"/>
            <a:ext cx="928914" cy="947273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071721-4B71-40B5-AE8C-D668C419D658}"/>
              </a:ext>
            </a:extLst>
          </p:cNvPr>
          <p:cNvSpPr/>
          <p:nvPr/>
        </p:nvSpPr>
        <p:spPr>
          <a:xfrm>
            <a:off x="2788402" y="4224920"/>
            <a:ext cx="928914" cy="947273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38ADF9-AF5F-4E81-9D03-506AF684B78B}"/>
              </a:ext>
            </a:extLst>
          </p:cNvPr>
          <p:cNvSpPr/>
          <p:nvPr/>
        </p:nvSpPr>
        <p:spPr>
          <a:xfrm>
            <a:off x="3034776" y="2410160"/>
            <a:ext cx="4593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191CF3-3FCF-4404-B0B3-E02C0BEAA23F}"/>
              </a:ext>
            </a:extLst>
          </p:cNvPr>
          <p:cNvSpPr/>
          <p:nvPr/>
        </p:nvSpPr>
        <p:spPr>
          <a:xfrm>
            <a:off x="3771641" y="1784917"/>
            <a:ext cx="1014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or 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FB95AC-3418-45F4-AFCC-171E80FCD390}"/>
              </a:ext>
            </a:extLst>
          </p:cNvPr>
          <p:cNvSpPr/>
          <p:nvPr/>
        </p:nvSpPr>
        <p:spPr>
          <a:xfrm>
            <a:off x="4015810" y="1425655"/>
            <a:ext cx="4593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2408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2" grpId="0"/>
      <p:bldP spid="6" grpId="0"/>
      <p:bldP spid="6" grpId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995565-43B0-47FE-B2AC-F64E6D75A036}"/>
              </a:ext>
            </a:extLst>
          </p:cNvPr>
          <p:cNvSpPr/>
          <p:nvPr/>
        </p:nvSpPr>
        <p:spPr>
          <a:xfrm>
            <a:off x="56122" y="50000"/>
            <a:ext cx="94356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 Here is a number written in Roman numerals.</a:t>
            </a:r>
          </a:p>
          <a:p>
            <a:r>
              <a:rPr lang="en-US" sz="3200" dirty="0"/>
              <a:t>   CXV</a:t>
            </a:r>
          </a:p>
          <a:p>
            <a:r>
              <a:rPr lang="en-US" sz="3200" b="1" dirty="0"/>
              <a:t>Write the number in figures.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3DDA9D-842B-4349-867C-41F536C696D4}"/>
              </a:ext>
            </a:extLst>
          </p:cNvPr>
          <p:cNvSpPr/>
          <p:nvPr/>
        </p:nvSpPr>
        <p:spPr>
          <a:xfrm>
            <a:off x="883353" y="2112103"/>
            <a:ext cx="14189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 = 100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ED68E1-18B7-43F1-839F-EBCCC439E238}"/>
              </a:ext>
            </a:extLst>
          </p:cNvPr>
          <p:cNvSpPr/>
          <p:nvPr/>
        </p:nvSpPr>
        <p:spPr>
          <a:xfrm>
            <a:off x="883353" y="2604546"/>
            <a:ext cx="12186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 = 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0A44CA-4EA6-4B0F-807C-81D8C2AA7D6B}"/>
              </a:ext>
            </a:extLst>
          </p:cNvPr>
          <p:cNvSpPr/>
          <p:nvPr/>
        </p:nvSpPr>
        <p:spPr>
          <a:xfrm>
            <a:off x="883353" y="3096989"/>
            <a:ext cx="10262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V = 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1B6711-1EA1-4E77-9B61-260192A6B267}"/>
              </a:ext>
            </a:extLst>
          </p:cNvPr>
          <p:cNvSpPr/>
          <p:nvPr/>
        </p:nvSpPr>
        <p:spPr>
          <a:xfrm>
            <a:off x="5069757" y="1027709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115</a:t>
            </a:r>
          </a:p>
        </p:txBody>
      </p:sp>
    </p:spTree>
    <p:extLst>
      <p:ext uri="{BB962C8B-B14F-4D97-AF65-F5344CB8AC3E}">
        <p14:creationId xmlns:p14="http://schemas.microsoft.com/office/powerpoint/2010/main" val="85103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510A63-73DB-4CDE-99A4-517E11F52163}"/>
              </a:ext>
            </a:extLst>
          </p:cNvPr>
          <p:cNvSpPr/>
          <p:nvPr/>
        </p:nvSpPr>
        <p:spPr>
          <a:xfrm>
            <a:off x="56123" y="50000"/>
            <a:ext cx="81072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What number is halfway between 1.4 and 2.1?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0FA087-C6E7-489E-979E-07B1318EE73A}"/>
              </a:ext>
            </a:extLst>
          </p:cNvPr>
          <p:cNvSpPr/>
          <p:nvPr/>
        </p:nvSpPr>
        <p:spPr>
          <a:xfrm>
            <a:off x="559795" y="634775"/>
            <a:ext cx="38855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Add, then divide by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6A3357-D4C6-4D9C-B586-B8F59B208D86}"/>
              </a:ext>
            </a:extLst>
          </p:cNvPr>
          <p:cNvSpPr/>
          <p:nvPr/>
        </p:nvSpPr>
        <p:spPr>
          <a:xfrm>
            <a:off x="951346" y="1321747"/>
            <a:ext cx="26781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1.4 + 2.1 = 3.5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12579D-5B6B-4908-BC00-46C87AFDE4EF}"/>
              </a:ext>
            </a:extLst>
          </p:cNvPr>
          <p:cNvSpPr/>
          <p:nvPr/>
        </p:nvSpPr>
        <p:spPr>
          <a:xfrm>
            <a:off x="951346" y="1906522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3.5 </a:t>
            </a:r>
            <a:r>
              <a:rPr lang="en-GB" sz="3200" b="1" dirty="0">
                <a:solidFill>
                  <a:srgbClr val="FF0000"/>
                </a:solidFill>
              </a:rPr>
              <a:t>÷ 2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E698A8-6116-45B7-8C8B-00D02B21F7E7}"/>
              </a:ext>
            </a:extLst>
          </p:cNvPr>
          <p:cNvSpPr txBox="1"/>
          <p:nvPr/>
        </p:nvSpPr>
        <p:spPr>
          <a:xfrm>
            <a:off x="1095680" y="320010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C431BE9-05DD-4582-8101-FA3B930C16A4}"/>
              </a:ext>
            </a:extLst>
          </p:cNvPr>
          <p:cNvCxnSpPr>
            <a:cxnSpLocks/>
          </p:cNvCxnSpPr>
          <p:nvPr/>
        </p:nvCxnSpPr>
        <p:spPr>
          <a:xfrm flipV="1">
            <a:off x="1558551" y="3261252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82263BA-19B0-4EC6-B129-DA4906992AF9}"/>
              </a:ext>
            </a:extLst>
          </p:cNvPr>
          <p:cNvCxnSpPr>
            <a:cxnSpLocks/>
          </p:cNvCxnSpPr>
          <p:nvPr/>
        </p:nvCxnSpPr>
        <p:spPr>
          <a:xfrm>
            <a:off x="1577503" y="324520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BE8E294-0E0B-4652-B3AD-71264D6CA91A}"/>
              </a:ext>
            </a:extLst>
          </p:cNvPr>
          <p:cNvSpPr txBox="1"/>
          <p:nvPr/>
        </p:nvSpPr>
        <p:spPr>
          <a:xfrm>
            <a:off x="1549944" y="27351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BB6F69A-AC20-40DD-88E7-E327F766FF82}"/>
              </a:ext>
            </a:extLst>
          </p:cNvPr>
          <p:cNvSpPr txBox="1"/>
          <p:nvPr/>
        </p:nvSpPr>
        <p:spPr>
          <a:xfrm>
            <a:off x="1998710" y="274483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C8CBD1-1C94-44DD-AA2B-030034B6B5CD}"/>
              </a:ext>
            </a:extLst>
          </p:cNvPr>
          <p:cNvSpPr txBox="1"/>
          <p:nvPr/>
        </p:nvSpPr>
        <p:spPr>
          <a:xfrm>
            <a:off x="1853887" y="323475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89B5F40-8399-4600-BFC2-7F5F539CC632}"/>
              </a:ext>
            </a:extLst>
          </p:cNvPr>
          <p:cNvCxnSpPr>
            <a:cxnSpLocks/>
          </p:cNvCxnSpPr>
          <p:nvPr/>
        </p:nvCxnSpPr>
        <p:spPr>
          <a:xfrm>
            <a:off x="2439700" y="3260206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D371BC1-24ED-45DD-BA7A-5350436113BA}"/>
              </a:ext>
            </a:extLst>
          </p:cNvPr>
          <p:cNvSpPr txBox="1"/>
          <p:nvPr/>
        </p:nvSpPr>
        <p:spPr>
          <a:xfrm>
            <a:off x="1847753" y="2744839"/>
            <a:ext cx="3320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F1E3DE9-BA39-45FA-8061-655207F92789}"/>
              </a:ext>
            </a:extLst>
          </p:cNvPr>
          <p:cNvSpPr txBox="1"/>
          <p:nvPr/>
        </p:nvSpPr>
        <p:spPr>
          <a:xfrm>
            <a:off x="1535120" y="3188492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76E80F5-A24C-4C38-9172-4339E53CCF0F}"/>
              </a:ext>
            </a:extLst>
          </p:cNvPr>
          <p:cNvSpPr txBox="1"/>
          <p:nvPr/>
        </p:nvSpPr>
        <p:spPr>
          <a:xfrm>
            <a:off x="2422653" y="3201000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BB0CCD1-AFE2-4204-8CB6-FA8EDE53AA9C}"/>
              </a:ext>
            </a:extLst>
          </p:cNvPr>
          <p:cNvSpPr txBox="1"/>
          <p:nvPr/>
        </p:nvSpPr>
        <p:spPr>
          <a:xfrm>
            <a:off x="2278639" y="3238645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B5A17E0-13BF-4D53-B0EA-C3D5B9A119B5}"/>
              </a:ext>
            </a:extLst>
          </p:cNvPr>
          <p:cNvSpPr txBox="1"/>
          <p:nvPr/>
        </p:nvSpPr>
        <p:spPr>
          <a:xfrm>
            <a:off x="2415065" y="274209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CF1B06E-F907-4F9A-9E9E-20D045521448}"/>
              </a:ext>
            </a:extLst>
          </p:cNvPr>
          <p:cNvSpPr/>
          <p:nvPr/>
        </p:nvSpPr>
        <p:spPr>
          <a:xfrm>
            <a:off x="2498290" y="1900950"/>
            <a:ext cx="132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1.75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7F87825-6353-441F-BF11-32C8CBA31C45}"/>
              </a:ext>
            </a:extLst>
          </p:cNvPr>
          <p:cNvSpPr/>
          <p:nvPr/>
        </p:nvSpPr>
        <p:spPr>
          <a:xfrm>
            <a:off x="8070695" y="49999"/>
            <a:ext cx="132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1.75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13154D9-2953-4DE7-8191-9E69A1B1D2F3}"/>
              </a:ext>
            </a:extLst>
          </p:cNvPr>
          <p:cNvCxnSpPr>
            <a:cxnSpLocks/>
          </p:cNvCxnSpPr>
          <p:nvPr/>
        </p:nvCxnSpPr>
        <p:spPr>
          <a:xfrm>
            <a:off x="5027653" y="1195240"/>
            <a:ext cx="6248711" cy="0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5BEFB69-A921-4093-91B1-22CE08F74CDE}"/>
              </a:ext>
            </a:extLst>
          </p:cNvPr>
          <p:cNvGrpSpPr/>
          <p:nvPr/>
        </p:nvGrpSpPr>
        <p:grpSpPr>
          <a:xfrm>
            <a:off x="5270642" y="1219550"/>
            <a:ext cx="614271" cy="715816"/>
            <a:chOff x="4902912" y="1952393"/>
            <a:chExt cx="614271" cy="715816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7B33D1F-2AD9-4146-B325-72157B73583E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D956881-ED48-4D45-8655-1F4928D2DEA9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1.4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F7637B6-AEF2-45A2-91AD-15985AE7B8A0}"/>
              </a:ext>
            </a:extLst>
          </p:cNvPr>
          <p:cNvGrpSpPr/>
          <p:nvPr/>
        </p:nvGrpSpPr>
        <p:grpSpPr>
          <a:xfrm>
            <a:off x="10222836" y="1219550"/>
            <a:ext cx="614271" cy="715816"/>
            <a:chOff x="4902912" y="1952393"/>
            <a:chExt cx="614271" cy="715816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3BFE4C3-5866-4CCB-B3A9-B8BEA2BAD1AF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9CB2B09-CC98-47FE-9939-4952A8983F06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2.1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A73769F-88F5-40CB-B334-A40D027FE1C7}"/>
              </a:ext>
            </a:extLst>
          </p:cNvPr>
          <p:cNvGrpSpPr/>
          <p:nvPr/>
        </p:nvGrpSpPr>
        <p:grpSpPr>
          <a:xfrm>
            <a:off x="5977920" y="1219550"/>
            <a:ext cx="614271" cy="715816"/>
            <a:chOff x="4902912" y="1952393"/>
            <a:chExt cx="614271" cy="715816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8981AD8-084A-4F22-94B5-85299D7269D6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433302E-9F6B-4FD2-AC41-587EB4298C77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1.5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49D1B1A-5906-4005-8144-AB82DEB24CD3}"/>
              </a:ext>
            </a:extLst>
          </p:cNvPr>
          <p:cNvGrpSpPr/>
          <p:nvPr/>
        </p:nvGrpSpPr>
        <p:grpSpPr>
          <a:xfrm>
            <a:off x="6685197" y="1219550"/>
            <a:ext cx="614271" cy="715816"/>
            <a:chOff x="4902912" y="1952393"/>
            <a:chExt cx="614271" cy="715816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8DCCE76-24BF-405B-8919-4A53C2F25A9E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5F8B483-9BE2-4B19-811F-B2B21F327A12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1.6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5AFED17-B48D-4B99-9714-B7270EBA6856}"/>
              </a:ext>
            </a:extLst>
          </p:cNvPr>
          <p:cNvGrpSpPr/>
          <p:nvPr/>
        </p:nvGrpSpPr>
        <p:grpSpPr>
          <a:xfrm>
            <a:off x="7392474" y="1219550"/>
            <a:ext cx="614271" cy="715816"/>
            <a:chOff x="4902912" y="1952393"/>
            <a:chExt cx="614271" cy="715816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E88D274-4B15-4101-8098-D3B30A7A8993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8338545-98B9-49F2-A5E2-1F5FD7FD0A25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1.7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4ED5387-354C-4FC5-9B37-D554C9F6A4EA}"/>
              </a:ext>
            </a:extLst>
          </p:cNvPr>
          <p:cNvGrpSpPr/>
          <p:nvPr/>
        </p:nvGrpSpPr>
        <p:grpSpPr>
          <a:xfrm>
            <a:off x="8099752" y="1219550"/>
            <a:ext cx="614271" cy="715816"/>
            <a:chOff x="4902912" y="1952393"/>
            <a:chExt cx="614271" cy="715816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59D66E3-C819-46D0-9C31-469C8FB6CEE5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BFD3EB0-6305-404E-BA85-B3A11CE66CE0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1.8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969558C-DC1C-4437-A8CA-3FE6CC52DE35}"/>
              </a:ext>
            </a:extLst>
          </p:cNvPr>
          <p:cNvGrpSpPr/>
          <p:nvPr/>
        </p:nvGrpSpPr>
        <p:grpSpPr>
          <a:xfrm>
            <a:off x="8807029" y="1219550"/>
            <a:ext cx="614271" cy="715816"/>
            <a:chOff x="4902912" y="1952393"/>
            <a:chExt cx="614271" cy="715816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70414309-54B8-463B-91B5-76E13F5D2DCC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65D1D31-B02C-48C3-B763-0360BA86EBFA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1.9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8EEBC12-DBB8-425A-89F6-1CB46CCCB773}"/>
              </a:ext>
            </a:extLst>
          </p:cNvPr>
          <p:cNvGrpSpPr/>
          <p:nvPr/>
        </p:nvGrpSpPr>
        <p:grpSpPr>
          <a:xfrm>
            <a:off x="9514933" y="1219550"/>
            <a:ext cx="614271" cy="715816"/>
            <a:chOff x="4902912" y="1952393"/>
            <a:chExt cx="614271" cy="715816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32E3DF8-526B-4530-9B3A-D5139E9B49D4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AE00829-AB4C-42BC-93A9-7982773FA085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2.0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5F81873-9DA7-4381-9D9F-957F4637E206}"/>
              </a:ext>
            </a:extLst>
          </p:cNvPr>
          <p:cNvCxnSpPr>
            <a:cxnSpLocks/>
          </p:cNvCxnSpPr>
          <p:nvPr/>
        </p:nvCxnSpPr>
        <p:spPr>
          <a:xfrm flipV="1">
            <a:off x="8063437" y="1195239"/>
            <a:ext cx="0" cy="1080859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430E3D4E-E06B-4877-91F4-C0736D2B4340}"/>
              </a:ext>
            </a:extLst>
          </p:cNvPr>
          <p:cNvSpPr txBox="1"/>
          <p:nvPr/>
        </p:nvSpPr>
        <p:spPr>
          <a:xfrm>
            <a:off x="7671342" y="2273615"/>
            <a:ext cx="784189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1.75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56F0967-25A3-47A8-A131-F8034085DCD1}"/>
              </a:ext>
            </a:extLst>
          </p:cNvPr>
          <p:cNvGrpSpPr/>
          <p:nvPr/>
        </p:nvGrpSpPr>
        <p:grpSpPr>
          <a:xfrm>
            <a:off x="5511029" y="3166598"/>
            <a:ext cx="5287978" cy="880895"/>
            <a:chOff x="5519418" y="4175661"/>
            <a:chExt cx="5287978" cy="880895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819AD98-9A93-406C-8177-EE17A8FB3B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19418" y="4175661"/>
              <a:ext cx="5287978" cy="1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41D3552-5625-4AF1-A7F2-E0F49A4E34CE}"/>
                </a:ext>
              </a:extLst>
            </p:cNvPr>
            <p:cNvCxnSpPr/>
            <p:nvPr/>
          </p:nvCxnSpPr>
          <p:spPr>
            <a:xfrm>
              <a:off x="6057726" y="4175661"/>
              <a:ext cx="0" cy="403686"/>
            </a:xfrm>
            <a:prstGeom prst="line">
              <a:avLst/>
            </a:prstGeom>
            <a:ln w="1270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73E197A8-0A23-48FF-9FD9-E374A368A080}"/>
                </a:ext>
              </a:extLst>
            </p:cNvPr>
            <p:cNvCxnSpPr/>
            <p:nvPr/>
          </p:nvCxnSpPr>
          <p:spPr>
            <a:xfrm>
              <a:off x="6865188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5C24BC1E-8EFA-4B21-97B4-996C6B70E61E}"/>
                </a:ext>
              </a:extLst>
            </p:cNvPr>
            <p:cNvCxnSpPr/>
            <p:nvPr/>
          </p:nvCxnSpPr>
          <p:spPr>
            <a:xfrm>
              <a:off x="7672649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42FD21D1-CD33-46A4-8943-C87B2FA1B608}"/>
                </a:ext>
              </a:extLst>
            </p:cNvPr>
            <p:cNvCxnSpPr/>
            <p:nvPr/>
          </p:nvCxnSpPr>
          <p:spPr>
            <a:xfrm>
              <a:off x="8480111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00F948F3-5493-4B6E-9F02-1FA1E251393E}"/>
                </a:ext>
              </a:extLst>
            </p:cNvPr>
            <p:cNvCxnSpPr/>
            <p:nvPr/>
          </p:nvCxnSpPr>
          <p:spPr>
            <a:xfrm>
              <a:off x="9287572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C95D8478-1E6D-412D-9571-8A5415F1D802}"/>
                </a:ext>
              </a:extLst>
            </p:cNvPr>
            <p:cNvCxnSpPr/>
            <p:nvPr/>
          </p:nvCxnSpPr>
          <p:spPr>
            <a:xfrm>
              <a:off x="10095034" y="4175661"/>
              <a:ext cx="0" cy="403686"/>
            </a:xfrm>
            <a:prstGeom prst="line">
              <a:avLst/>
            </a:prstGeom>
            <a:ln w="1270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A57D2E8-345F-402C-85B9-A9C9361DE98F}"/>
                </a:ext>
              </a:extLst>
            </p:cNvPr>
            <p:cNvSpPr txBox="1"/>
            <p:nvPr/>
          </p:nvSpPr>
          <p:spPr>
            <a:xfrm>
              <a:off x="5653995" y="4561484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1.7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FDD25BCC-5A6C-4C33-9663-4B83D7D2022F}"/>
                </a:ext>
              </a:extLst>
            </p:cNvPr>
            <p:cNvCxnSpPr/>
            <p:nvPr/>
          </p:nvCxnSpPr>
          <p:spPr>
            <a:xfrm>
              <a:off x="6461457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A5AA5DF0-1291-4A75-8C82-B195AEC483CF}"/>
                </a:ext>
              </a:extLst>
            </p:cNvPr>
            <p:cNvCxnSpPr/>
            <p:nvPr/>
          </p:nvCxnSpPr>
          <p:spPr>
            <a:xfrm>
              <a:off x="7268918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65134B5-EF98-4182-A6B0-D55E3AA2B275}"/>
                </a:ext>
              </a:extLst>
            </p:cNvPr>
            <p:cNvCxnSpPr/>
            <p:nvPr/>
          </p:nvCxnSpPr>
          <p:spPr>
            <a:xfrm>
              <a:off x="8076380" y="4175661"/>
              <a:ext cx="0" cy="2691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0A673119-C30B-42E6-B54D-9BE5FEDF6207}"/>
                </a:ext>
              </a:extLst>
            </p:cNvPr>
            <p:cNvCxnSpPr/>
            <p:nvPr/>
          </p:nvCxnSpPr>
          <p:spPr>
            <a:xfrm>
              <a:off x="8883841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3B91699-7461-4715-A13B-0B6AA4744DE5}"/>
                </a:ext>
              </a:extLst>
            </p:cNvPr>
            <p:cNvCxnSpPr/>
            <p:nvPr/>
          </p:nvCxnSpPr>
          <p:spPr>
            <a:xfrm>
              <a:off x="9691303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3EF5A50-A019-4B2B-A7FC-B275A85CF123}"/>
                </a:ext>
              </a:extLst>
            </p:cNvPr>
            <p:cNvSpPr txBox="1"/>
            <p:nvPr/>
          </p:nvSpPr>
          <p:spPr>
            <a:xfrm>
              <a:off x="9691303" y="4561484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1.8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03CCD7CA-8345-4AC0-9234-3CEE48C83854}"/>
              </a:ext>
            </a:extLst>
          </p:cNvPr>
          <p:cNvCxnSpPr>
            <a:cxnSpLocks/>
          </p:cNvCxnSpPr>
          <p:nvPr/>
        </p:nvCxnSpPr>
        <p:spPr>
          <a:xfrm flipV="1">
            <a:off x="8072325" y="3452138"/>
            <a:ext cx="0" cy="875722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125C4D13-9C2B-4B51-838C-D3E91A0F1AD8}"/>
              </a:ext>
            </a:extLst>
          </p:cNvPr>
          <p:cNvSpPr txBox="1"/>
          <p:nvPr/>
        </p:nvSpPr>
        <p:spPr>
          <a:xfrm>
            <a:off x="6064730" y="3552421"/>
            <a:ext cx="354584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0CBBFE3-8642-43EB-AE40-A1E364C81DC5}"/>
              </a:ext>
            </a:extLst>
          </p:cNvPr>
          <p:cNvSpPr txBox="1"/>
          <p:nvPr/>
        </p:nvSpPr>
        <p:spPr>
          <a:xfrm>
            <a:off x="10111668" y="3547249"/>
            <a:ext cx="354584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7D0C056-BEB8-49C4-AFB8-06181E6B8CBC}"/>
              </a:ext>
            </a:extLst>
          </p:cNvPr>
          <p:cNvSpPr txBox="1"/>
          <p:nvPr/>
        </p:nvSpPr>
        <p:spPr>
          <a:xfrm>
            <a:off x="7680230" y="4268115"/>
            <a:ext cx="784189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1.75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86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9" grpId="0"/>
      <p:bldP spid="22" grpId="0"/>
      <p:bldP spid="23" grpId="0"/>
      <p:bldP spid="24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64" grpId="0"/>
      <p:bldP spid="84" grpId="0"/>
      <p:bldP spid="85" grpId="0"/>
      <p:bldP spid="8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582E5B-7DAE-4806-AD54-E8F7A8D1E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40" y="1077218"/>
            <a:ext cx="5725551" cy="5675397"/>
          </a:xfrm>
          <a:prstGeom prst="rect">
            <a:avLst/>
          </a:prstGeom>
        </p:spPr>
      </p:pic>
      <p:sp>
        <p:nvSpPr>
          <p:cNvPr id="30" name="L-Shape 29">
            <a:extLst>
              <a:ext uri="{FF2B5EF4-FFF2-40B4-BE49-F238E27FC236}">
                <a16:creationId xmlns:a16="http://schemas.microsoft.com/office/drawing/2014/main" id="{1B236108-0147-415E-BA30-36965AB09391}"/>
              </a:ext>
            </a:extLst>
          </p:cNvPr>
          <p:cNvSpPr/>
          <p:nvPr/>
        </p:nvSpPr>
        <p:spPr>
          <a:xfrm rot="3598230" flipV="1">
            <a:off x="2240989" y="5552810"/>
            <a:ext cx="385440" cy="368814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L-Shape 28">
            <a:extLst>
              <a:ext uri="{FF2B5EF4-FFF2-40B4-BE49-F238E27FC236}">
                <a16:creationId xmlns:a16="http://schemas.microsoft.com/office/drawing/2014/main" id="{B19A9C80-424A-4EEB-87F4-D72981610782}"/>
              </a:ext>
            </a:extLst>
          </p:cNvPr>
          <p:cNvSpPr/>
          <p:nvPr/>
        </p:nvSpPr>
        <p:spPr>
          <a:xfrm rot="9003779" flipV="1">
            <a:off x="1028965" y="3172626"/>
            <a:ext cx="385440" cy="368814"/>
          </a:xfrm>
          <a:prstGeom prst="corner">
            <a:avLst>
              <a:gd name="adj1" fmla="val 14706"/>
              <a:gd name="adj2" fmla="val 1396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04FC7B-CB75-4DF0-8951-01AA06E7DF93}"/>
              </a:ext>
            </a:extLst>
          </p:cNvPr>
          <p:cNvSpPr/>
          <p:nvPr/>
        </p:nvSpPr>
        <p:spPr>
          <a:xfrm>
            <a:off x="103032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diagram shows a shaded octagon on a square grid.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Line A joins two vertices of the octagon.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9013E3-31F1-4F23-8F25-FEF96072477C}"/>
              </a:ext>
            </a:extLst>
          </p:cNvPr>
          <p:cNvSpPr/>
          <p:nvPr/>
        </p:nvSpPr>
        <p:spPr>
          <a:xfrm>
            <a:off x="5950631" y="1169411"/>
            <a:ext cx="65555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Join two vertices to draw a line perpendicular to line A.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0C2215-A22E-4339-B088-7C65BF30E655}"/>
              </a:ext>
            </a:extLst>
          </p:cNvPr>
          <p:cNvSpPr/>
          <p:nvPr/>
        </p:nvSpPr>
        <p:spPr>
          <a:xfrm>
            <a:off x="5902094" y="2351782"/>
            <a:ext cx="66040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Join two other vertices to draw a line parallel to line A.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A165B0B-1E2F-4254-973A-4BC120D21C29}"/>
              </a:ext>
            </a:extLst>
          </p:cNvPr>
          <p:cNvCxnSpPr>
            <a:cxnSpLocks/>
          </p:cNvCxnSpPr>
          <p:nvPr/>
        </p:nvCxnSpPr>
        <p:spPr>
          <a:xfrm flipH="1" flipV="1">
            <a:off x="962651" y="3279996"/>
            <a:ext cx="1358518" cy="271635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E5B7329-A915-4A2D-AFAC-9C1F5A14095D}"/>
              </a:ext>
            </a:extLst>
          </p:cNvPr>
          <p:cNvCxnSpPr>
            <a:cxnSpLocks/>
          </p:cNvCxnSpPr>
          <p:nvPr/>
        </p:nvCxnSpPr>
        <p:spPr>
          <a:xfrm flipV="1">
            <a:off x="962651" y="1856096"/>
            <a:ext cx="2722245" cy="1423901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DCD74C8-EC0F-4414-9325-531CB05EF443}"/>
              </a:ext>
            </a:extLst>
          </p:cNvPr>
          <p:cNvCxnSpPr>
            <a:cxnSpLocks/>
          </p:cNvCxnSpPr>
          <p:nvPr/>
        </p:nvCxnSpPr>
        <p:spPr>
          <a:xfrm flipV="1">
            <a:off x="2323773" y="4572453"/>
            <a:ext cx="2722245" cy="1423901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5B65A06-3BA9-4E20-B401-C2FA40B0D4C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919058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3 -0.00556 L 0.22356 -0.2034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98" y="-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9" grpId="0" animBg="1"/>
      <p:bldP spid="29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79996A-B265-47BB-820E-BBEB8771D79D}"/>
              </a:ext>
            </a:extLst>
          </p:cNvPr>
          <p:cNvSpPr/>
          <p:nvPr/>
        </p:nvSpPr>
        <p:spPr>
          <a:xfrm>
            <a:off x="56122" y="50000"/>
            <a:ext cx="676377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Round 124,531</a:t>
            </a:r>
          </a:p>
          <a:p>
            <a:endParaRPr lang="en-GB" sz="3200" b="1" dirty="0"/>
          </a:p>
          <a:p>
            <a:r>
              <a:rPr lang="en-GB" sz="3200" b="1" dirty="0"/>
              <a:t>   to the nearest 10,000 __________</a:t>
            </a:r>
          </a:p>
          <a:p>
            <a:endParaRPr lang="en-GB" sz="3200" b="1" dirty="0"/>
          </a:p>
          <a:p>
            <a:r>
              <a:rPr lang="en-GB" sz="3200" b="1" dirty="0"/>
              <a:t>   to the nearest 1,000 __________</a:t>
            </a:r>
          </a:p>
          <a:p>
            <a:endParaRPr lang="en-GB" sz="3200" b="1" dirty="0"/>
          </a:p>
          <a:p>
            <a:r>
              <a:rPr lang="en-GB" sz="3200" b="1" dirty="0"/>
              <a:t>   to the nearest 100 __________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5C24F6-9AFE-427C-8448-2426420D214A}"/>
              </a:ext>
            </a:extLst>
          </p:cNvPr>
          <p:cNvSpPr/>
          <p:nvPr/>
        </p:nvSpPr>
        <p:spPr>
          <a:xfrm>
            <a:off x="6503395" y="1034825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1 2 4 5 3 1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16CE41-850F-4DD1-A652-715EF18D80FC}"/>
              </a:ext>
            </a:extLst>
          </p:cNvPr>
          <p:cNvSpPr/>
          <p:nvPr/>
        </p:nvSpPr>
        <p:spPr>
          <a:xfrm>
            <a:off x="6825650" y="1109932"/>
            <a:ext cx="323851" cy="4198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29AC96-A7EF-481A-9425-14176251B432}"/>
              </a:ext>
            </a:extLst>
          </p:cNvPr>
          <p:cNvCxnSpPr>
            <a:cxnSpLocks/>
          </p:cNvCxnSpPr>
          <p:nvPr/>
        </p:nvCxnSpPr>
        <p:spPr>
          <a:xfrm>
            <a:off x="7149501" y="1529752"/>
            <a:ext cx="3152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6A8D903D-966C-4310-83E7-A99774698D91}"/>
              </a:ext>
            </a:extLst>
          </p:cNvPr>
          <p:cNvSpPr/>
          <p:nvPr/>
        </p:nvSpPr>
        <p:spPr>
          <a:xfrm>
            <a:off x="4418217" y="1034825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120 000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F835F0-0420-4AE7-88F9-44566BDD1C7A}"/>
              </a:ext>
            </a:extLst>
          </p:cNvPr>
          <p:cNvSpPr/>
          <p:nvPr/>
        </p:nvSpPr>
        <p:spPr>
          <a:xfrm>
            <a:off x="6503395" y="2065698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1 2 4 5 3 1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3B9FD3-A650-429C-B84F-7998A7BAEB23}"/>
              </a:ext>
            </a:extLst>
          </p:cNvPr>
          <p:cNvSpPr/>
          <p:nvPr/>
        </p:nvSpPr>
        <p:spPr>
          <a:xfrm>
            <a:off x="7113748" y="2140805"/>
            <a:ext cx="323851" cy="4198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9C92003-4F54-44D4-8849-6B593A9AEE35}"/>
              </a:ext>
            </a:extLst>
          </p:cNvPr>
          <p:cNvCxnSpPr>
            <a:cxnSpLocks/>
          </p:cNvCxnSpPr>
          <p:nvPr/>
        </p:nvCxnSpPr>
        <p:spPr>
          <a:xfrm>
            <a:off x="7437599" y="2560625"/>
            <a:ext cx="3152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2DCB8F0-96C9-42F2-AA34-115313C2C544}"/>
              </a:ext>
            </a:extLst>
          </p:cNvPr>
          <p:cNvSpPr/>
          <p:nvPr/>
        </p:nvSpPr>
        <p:spPr>
          <a:xfrm>
            <a:off x="4178541" y="2013428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125 000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C3C41B-B8D6-4737-9482-6EDA4D486AC5}"/>
              </a:ext>
            </a:extLst>
          </p:cNvPr>
          <p:cNvSpPr/>
          <p:nvPr/>
        </p:nvSpPr>
        <p:spPr>
          <a:xfrm>
            <a:off x="6509135" y="3004655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1 2 4 5 3 1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765363-DAC6-4C72-B550-93F14F5D0406}"/>
              </a:ext>
            </a:extLst>
          </p:cNvPr>
          <p:cNvSpPr/>
          <p:nvPr/>
        </p:nvSpPr>
        <p:spPr>
          <a:xfrm>
            <a:off x="7432638" y="3079762"/>
            <a:ext cx="323851" cy="4198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8FF449-8D64-4287-8633-79FD9BC7ACEE}"/>
              </a:ext>
            </a:extLst>
          </p:cNvPr>
          <p:cNvCxnSpPr>
            <a:cxnSpLocks/>
          </p:cNvCxnSpPr>
          <p:nvPr/>
        </p:nvCxnSpPr>
        <p:spPr>
          <a:xfrm>
            <a:off x="7756489" y="3499582"/>
            <a:ext cx="3152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2CD5819-9417-4B04-B359-D598935F44AB}"/>
              </a:ext>
            </a:extLst>
          </p:cNvPr>
          <p:cNvSpPr/>
          <p:nvPr/>
        </p:nvSpPr>
        <p:spPr>
          <a:xfrm>
            <a:off x="3892784" y="2979603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124 500</a:t>
            </a:r>
          </a:p>
        </p:txBody>
      </p:sp>
    </p:spTree>
    <p:extLst>
      <p:ext uri="{BB962C8B-B14F-4D97-AF65-F5344CB8AC3E}">
        <p14:creationId xmlns:p14="http://schemas.microsoft.com/office/powerpoint/2010/main" val="51691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9" grpId="0"/>
      <p:bldP spid="10" grpId="0"/>
      <p:bldP spid="11" grpId="0" animBg="1"/>
      <p:bldP spid="13" grpId="0"/>
      <p:bldP spid="14" grpId="0"/>
      <p:bldP spid="15" grpId="0" animBg="1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2E3DEE-C466-4B4A-B7D8-0A3785345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398" y="3158782"/>
            <a:ext cx="10156090" cy="34946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37B91CC-E1F3-47EF-A714-CA8C1AFA71BF}"/>
              </a:ext>
            </a:extLst>
          </p:cNvPr>
          <p:cNvSpPr/>
          <p:nvPr/>
        </p:nvSpPr>
        <p:spPr>
          <a:xfrm>
            <a:off x="103032" y="51516"/>
            <a:ext cx="107474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shaded isosceles triangle is drawn inside a rectangle.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Calculate the size of angle a.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FDA9C5-4825-4563-AA82-2A21BC823E95}"/>
              </a:ext>
            </a:extLst>
          </p:cNvPr>
          <p:cNvSpPr/>
          <p:nvPr/>
        </p:nvSpPr>
        <p:spPr>
          <a:xfrm>
            <a:off x="6668864" y="5896428"/>
            <a:ext cx="1125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38°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FD97E3-7726-4294-82AD-BF9691E19D5D}"/>
              </a:ext>
            </a:extLst>
          </p:cNvPr>
          <p:cNvSpPr/>
          <p:nvPr/>
        </p:nvSpPr>
        <p:spPr>
          <a:xfrm>
            <a:off x="1000592" y="1104076"/>
            <a:ext cx="8245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on a straight line add up to 180°.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2B2D2C-9089-4E17-A4CF-831D1CE65C8B}"/>
              </a:ext>
            </a:extLst>
          </p:cNvPr>
          <p:cNvSpPr/>
          <p:nvPr/>
        </p:nvSpPr>
        <p:spPr>
          <a:xfrm>
            <a:off x="1000592" y="1667769"/>
            <a:ext cx="5095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- 38° - 38° = 104°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F69076-0C73-4516-840D-6F3F1E8D7E22}"/>
              </a:ext>
            </a:extLst>
          </p:cNvPr>
          <p:cNvSpPr/>
          <p:nvPr/>
        </p:nvSpPr>
        <p:spPr>
          <a:xfrm>
            <a:off x="986970" y="2190728"/>
            <a:ext cx="5095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a = 104°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C5CFEE-8F36-4BEA-BF8F-D8AC28EAD80A}"/>
              </a:ext>
            </a:extLst>
          </p:cNvPr>
          <p:cNvSpPr/>
          <p:nvPr/>
        </p:nvSpPr>
        <p:spPr>
          <a:xfrm>
            <a:off x="5202920" y="4582941"/>
            <a:ext cx="14881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104°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FE6522-6CDD-4DBD-B3EA-1D65ECEBA0D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15527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9E56F5-B9F0-424B-8C83-3695678A35A4}"/>
              </a:ext>
            </a:extLst>
          </p:cNvPr>
          <p:cNvSpPr/>
          <p:nvPr/>
        </p:nvSpPr>
        <p:spPr>
          <a:xfrm>
            <a:off x="56122" y="50000"/>
            <a:ext cx="1180531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Large pizzas cost £8.50 each. </a:t>
            </a:r>
          </a:p>
          <a:p>
            <a:r>
              <a:rPr lang="en-US" sz="3200" b="1" dirty="0"/>
              <a:t>Small pizzas cost £6.75 each. </a:t>
            </a:r>
          </a:p>
          <a:p>
            <a:r>
              <a:rPr lang="en-US" sz="3200" b="1" dirty="0"/>
              <a:t>Five children together buy one large pizza and three small pizzas. </a:t>
            </a:r>
          </a:p>
          <a:p>
            <a:r>
              <a:rPr lang="en-US" sz="3200" b="1" dirty="0"/>
              <a:t>They share the cost equally. </a:t>
            </a:r>
          </a:p>
          <a:p>
            <a:r>
              <a:rPr lang="en-US" sz="3200" b="1" dirty="0"/>
              <a:t>How much does each child pay?</a:t>
            </a:r>
          </a:p>
          <a:p>
            <a:r>
              <a:rPr lang="en-US" sz="3200" b="1" dirty="0"/>
              <a:t> </a:t>
            </a:r>
            <a:endParaRPr lang="en-GB" sz="3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560AA4-BFC9-4A13-94B8-5C02A1C63380}"/>
              </a:ext>
            </a:extLst>
          </p:cNvPr>
          <p:cNvSpPr txBox="1"/>
          <p:nvPr/>
        </p:nvSpPr>
        <p:spPr>
          <a:xfrm>
            <a:off x="1469912" y="2878978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6.7 5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80DF3B-0A49-4744-A227-E4E962B8D6BD}"/>
              </a:ext>
            </a:extLst>
          </p:cNvPr>
          <p:cNvSpPr txBox="1"/>
          <p:nvPr/>
        </p:nvSpPr>
        <p:spPr>
          <a:xfrm>
            <a:off x="1006552" y="3298606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D75D4C-624F-4AC9-84CA-2FA54AC14985}"/>
              </a:ext>
            </a:extLst>
          </p:cNvPr>
          <p:cNvSpPr txBox="1"/>
          <p:nvPr/>
        </p:nvSpPr>
        <p:spPr>
          <a:xfrm>
            <a:off x="2364025" y="3295660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09F051B-5EDA-4EBE-8F68-AB7D88F12A56}"/>
              </a:ext>
            </a:extLst>
          </p:cNvPr>
          <p:cNvCxnSpPr>
            <a:cxnSpLocks/>
          </p:cNvCxnSpPr>
          <p:nvPr/>
        </p:nvCxnSpPr>
        <p:spPr>
          <a:xfrm>
            <a:off x="1043819" y="3835362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6EDCCF-06DD-4C84-ACFB-372158A6C824}"/>
              </a:ext>
            </a:extLst>
          </p:cNvPr>
          <p:cNvCxnSpPr>
            <a:cxnSpLocks/>
          </p:cNvCxnSpPr>
          <p:nvPr/>
        </p:nvCxnSpPr>
        <p:spPr>
          <a:xfrm>
            <a:off x="1043819" y="4277817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E93AD03-570C-42D9-B7B3-BC128829E251}"/>
              </a:ext>
            </a:extLst>
          </p:cNvPr>
          <p:cNvSpPr txBox="1"/>
          <p:nvPr/>
        </p:nvSpPr>
        <p:spPr>
          <a:xfrm>
            <a:off x="1784621" y="3753072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02A9EA-97B1-441D-BC16-535F43AEFA09}"/>
              </a:ext>
            </a:extLst>
          </p:cNvPr>
          <p:cNvSpPr txBox="1"/>
          <p:nvPr/>
        </p:nvSpPr>
        <p:spPr>
          <a:xfrm>
            <a:off x="2368165" y="3742314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D0701F-8AD1-4A04-8096-3F08EEB7CEF3}"/>
              </a:ext>
            </a:extLst>
          </p:cNvPr>
          <p:cNvSpPr txBox="1"/>
          <p:nvPr/>
        </p:nvSpPr>
        <p:spPr>
          <a:xfrm>
            <a:off x="1949789" y="3753072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912824-C358-45FD-8F00-8E4DE5260C21}"/>
              </a:ext>
            </a:extLst>
          </p:cNvPr>
          <p:cNvSpPr txBox="1"/>
          <p:nvPr/>
        </p:nvSpPr>
        <p:spPr>
          <a:xfrm>
            <a:off x="1957956" y="2608569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4F2C04-8C7F-4D81-93C3-7B2FE9D8E700}"/>
              </a:ext>
            </a:extLst>
          </p:cNvPr>
          <p:cNvSpPr txBox="1"/>
          <p:nvPr/>
        </p:nvSpPr>
        <p:spPr>
          <a:xfrm>
            <a:off x="1035446" y="3761013"/>
            <a:ext cx="974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2 0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A9B69B-2D03-4924-9F37-519A29D38178}"/>
              </a:ext>
            </a:extLst>
          </p:cNvPr>
          <p:cNvSpPr txBox="1"/>
          <p:nvPr/>
        </p:nvSpPr>
        <p:spPr>
          <a:xfrm>
            <a:off x="1506560" y="2598538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A30322-4A95-455A-B0A6-6F2202AF3FE2}"/>
              </a:ext>
            </a:extLst>
          </p:cNvPr>
          <p:cNvSpPr txBox="1"/>
          <p:nvPr/>
        </p:nvSpPr>
        <p:spPr>
          <a:xfrm>
            <a:off x="675445" y="377640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D5EBDA-6609-4C85-AD7B-5C58DC56B3E2}"/>
              </a:ext>
            </a:extLst>
          </p:cNvPr>
          <p:cNvSpPr txBox="1"/>
          <p:nvPr/>
        </p:nvSpPr>
        <p:spPr>
          <a:xfrm>
            <a:off x="4043673" y="2882128"/>
            <a:ext cx="22878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2 0.2 5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67F123-183D-423C-A945-3CC19CE55E74}"/>
              </a:ext>
            </a:extLst>
          </p:cNvPr>
          <p:cNvSpPr txBox="1"/>
          <p:nvPr/>
        </p:nvSpPr>
        <p:spPr>
          <a:xfrm>
            <a:off x="4485206" y="3319262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8.5 0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5C4D7F-C72C-45FC-9C79-636CC087C7D6}"/>
              </a:ext>
            </a:extLst>
          </p:cNvPr>
          <p:cNvCxnSpPr>
            <a:cxnSpLocks/>
          </p:cNvCxnSpPr>
          <p:nvPr/>
        </p:nvCxnSpPr>
        <p:spPr>
          <a:xfrm>
            <a:off x="3612533" y="3830338"/>
            <a:ext cx="22300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92C4A00-634C-4A85-9B46-0961C0F82910}"/>
              </a:ext>
            </a:extLst>
          </p:cNvPr>
          <p:cNvCxnSpPr>
            <a:cxnSpLocks/>
          </p:cNvCxnSpPr>
          <p:nvPr/>
        </p:nvCxnSpPr>
        <p:spPr>
          <a:xfrm>
            <a:off x="3612533" y="4279343"/>
            <a:ext cx="22300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7CC6B0C-E917-49B2-B630-F74D0770B4DB}"/>
              </a:ext>
            </a:extLst>
          </p:cNvPr>
          <p:cNvSpPr txBox="1"/>
          <p:nvPr/>
        </p:nvSpPr>
        <p:spPr>
          <a:xfrm>
            <a:off x="3626464" y="3328245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A9DFE2-9E40-467E-ACFB-9AD50977121E}"/>
              </a:ext>
            </a:extLst>
          </p:cNvPr>
          <p:cNvSpPr txBox="1"/>
          <p:nvPr/>
        </p:nvSpPr>
        <p:spPr>
          <a:xfrm>
            <a:off x="4790071" y="375452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B983E68-B8D1-4252-AA8B-20A70BA8BC29}"/>
              </a:ext>
            </a:extLst>
          </p:cNvPr>
          <p:cNvSpPr txBox="1"/>
          <p:nvPr/>
        </p:nvSpPr>
        <p:spPr>
          <a:xfrm>
            <a:off x="5384982" y="375452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014922-623E-48CD-9495-74A3E26914F7}"/>
              </a:ext>
            </a:extLst>
          </p:cNvPr>
          <p:cNvSpPr txBox="1"/>
          <p:nvPr/>
        </p:nvSpPr>
        <p:spPr>
          <a:xfrm>
            <a:off x="4966885" y="375158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594710-F61B-4781-AECA-BE9096F6CF91}"/>
              </a:ext>
            </a:extLst>
          </p:cNvPr>
          <p:cNvSpPr txBox="1"/>
          <p:nvPr/>
        </p:nvSpPr>
        <p:spPr>
          <a:xfrm>
            <a:off x="4468647" y="3758242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A1E0F9C-C9EB-4C75-809C-4ADD2B628903}"/>
              </a:ext>
            </a:extLst>
          </p:cNvPr>
          <p:cNvSpPr txBox="1"/>
          <p:nvPr/>
        </p:nvSpPr>
        <p:spPr>
          <a:xfrm>
            <a:off x="4070069" y="375158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34408EC-2F6D-4087-BA3E-26E420C27ED6}"/>
              </a:ext>
            </a:extLst>
          </p:cNvPr>
          <p:cNvSpPr txBox="1"/>
          <p:nvPr/>
        </p:nvSpPr>
        <p:spPr>
          <a:xfrm>
            <a:off x="3689789" y="3755719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30EBB84-3680-4471-85C4-753011CC7A58}"/>
              </a:ext>
            </a:extLst>
          </p:cNvPr>
          <p:cNvSpPr txBox="1"/>
          <p:nvPr/>
        </p:nvSpPr>
        <p:spPr>
          <a:xfrm>
            <a:off x="6820094" y="3758242"/>
            <a:ext cx="1865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2 8.7 5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4AAA39F-7826-4BBA-8562-D551B95DEC87}"/>
              </a:ext>
            </a:extLst>
          </p:cNvPr>
          <p:cNvSpPr txBox="1"/>
          <p:nvPr/>
        </p:nvSpPr>
        <p:spPr>
          <a:xfrm>
            <a:off x="6333540" y="376481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5ADCE74-B967-4262-875A-95700DA21A5C}"/>
              </a:ext>
            </a:extLst>
          </p:cNvPr>
          <p:cNvSpPr txBox="1"/>
          <p:nvPr/>
        </p:nvSpPr>
        <p:spPr>
          <a:xfrm>
            <a:off x="7243937" y="330050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7BF7F4F-7847-4EAB-BB26-4532D1F3035A}"/>
              </a:ext>
            </a:extLst>
          </p:cNvPr>
          <p:cNvSpPr txBox="1"/>
          <p:nvPr/>
        </p:nvSpPr>
        <p:spPr>
          <a:xfrm>
            <a:off x="7696398" y="330426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AF9E521-BE33-48C8-8827-07471B5C09E2}"/>
              </a:ext>
            </a:extLst>
          </p:cNvPr>
          <p:cNvSpPr txBox="1"/>
          <p:nvPr/>
        </p:nvSpPr>
        <p:spPr>
          <a:xfrm>
            <a:off x="8136377" y="330753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A2439FF-9F58-43D4-862A-298165002CA8}"/>
              </a:ext>
            </a:extLst>
          </p:cNvPr>
          <p:cNvSpPr txBox="1"/>
          <p:nvPr/>
        </p:nvSpPr>
        <p:spPr>
          <a:xfrm>
            <a:off x="7556622" y="378005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8C0B431-C024-4EB8-8E0A-8E6FC5D787D2}"/>
              </a:ext>
            </a:extLst>
          </p:cNvPr>
          <p:cNvCxnSpPr>
            <a:cxnSpLocks/>
          </p:cNvCxnSpPr>
          <p:nvPr/>
        </p:nvCxnSpPr>
        <p:spPr>
          <a:xfrm>
            <a:off x="6827109" y="379833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A35F75A-2837-4E4C-9394-88E13F89E1BA}"/>
              </a:ext>
            </a:extLst>
          </p:cNvPr>
          <p:cNvCxnSpPr>
            <a:cxnSpLocks/>
          </p:cNvCxnSpPr>
          <p:nvPr/>
        </p:nvCxnSpPr>
        <p:spPr>
          <a:xfrm>
            <a:off x="6808157" y="3814375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9F57485-CC32-432F-AE56-3E6165029645}"/>
              </a:ext>
            </a:extLst>
          </p:cNvPr>
          <p:cNvSpPr txBox="1"/>
          <p:nvPr/>
        </p:nvSpPr>
        <p:spPr>
          <a:xfrm>
            <a:off x="7541655" y="330167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5195281-3E2A-4E49-8A07-2115F7916CD3}"/>
              </a:ext>
            </a:extLst>
          </p:cNvPr>
          <p:cNvSpPr txBox="1"/>
          <p:nvPr/>
        </p:nvSpPr>
        <p:spPr>
          <a:xfrm>
            <a:off x="6941957" y="330050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B0DB88E-F12B-4DB2-9061-29EEEC50C8DC}"/>
              </a:ext>
            </a:extLst>
          </p:cNvPr>
          <p:cNvSpPr/>
          <p:nvPr/>
        </p:nvSpPr>
        <p:spPr>
          <a:xfrm>
            <a:off x="5644528" y="2021585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£5.75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3F96F80-AC46-477F-9DCC-D54CE649E365}"/>
              </a:ext>
            </a:extLst>
          </p:cNvPr>
          <p:cNvSpPr txBox="1"/>
          <p:nvPr/>
        </p:nvSpPr>
        <p:spPr>
          <a:xfrm>
            <a:off x="8004673" y="378436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9243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0" grpId="0"/>
      <p:bldP spid="21" grpId="0"/>
      <p:bldP spid="22" grpId="0"/>
      <p:bldP spid="23" grpId="0"/>
      <p:bldP spid="24" grpId="0"/>
      <p:bldP spid="26" grpId="0"/>
      <p:bldP spid="29" grpId="0"/>
      <p:bldP spid="33" grpId="0"/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  <p:bldP spid="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AE2FF6-95DD-491D-AEBC-4EBC67D70315}"/>
              </a:ext>
            </a:extLst>
          </p:cNvPr>
          <p:cNvSpPr/>
          <p:nvPr/>
        </p:nvSpPr>
        <p:spPr>
          <a:xfrm>
            <a:off x="56122" y="50000"/>
            <a:ext cx="78515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Seven children measured their heights.</a:t>
            </a:r>
          </a:p>
          <a:p>
            <a:r>
              <a:rPr lang="en-GB" sz="3200" b="1" dirty="0"/>
              <a:t>What is the mean height of the children?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1298BC-6FD8-4928-8229-785D5E3A0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660" y="1127218"/>
            <a:ext cx="4495238" cy="533333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36D672-5CC2-4ADA-A095-9223B94BEB63}"/>
              </a:ext>
            </a:extLst>
          </p:cNvPr>
          <p:cNvSpPr/>
          <p:nvPr/>
        </p:nvSpPr>
        <p:spPr>
          <a:xfrm>
            <a:off x="3160563" y="2826703"/>
            <a:ext cx="1146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280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45039A-15E9-4A28-A846-A7D618F529FC}"/>
              </a:ext>
            </a:extLst>
          </p:cNvPr>
          <p:cNvSpPr/>
          <p:nvPr/>
        </p:nvSpPr>
        <p:spPr>
          <a:xfrm>
            <a:off x="3160563" y="3501496"/>
            <a:ext cx="1146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422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08C90E-A0AF-433B-9D27-2795F6957E0A}"/>
              </a:ext>
            </a:extLst>
          </p:cNvPr>
          <p:cNvSpPr/>
          <p:nvPr/>
        </p:nvSpPr>
        <p:spPr>
          <a:xfrm>
            <a:off x="3160563" y="4141783"/>
            <a:ext cx="1146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565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DFF0A8-2C99-488C-A937-2473C702F224}"/>
              </a:ext>
            </a:extLst>
          </p:cNvPr>
          <p:cNvSpPr/>
          <p:nvPr/>
        </p:nvSpPr>
        <p:spPr>
          <a:xfrm>
            <a:off x="3160563" y="4795571"/>
            <a:ext cx="1146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717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A7611B-7232-49E1-B624-7B4B9B31E133}"/>
              </a:ext>
            </a:extLst>
          </p:cNvPr>
          <p:cNvSpPr/>
          <p:nvPr/>
        </p:nvSpPr>
        <p:spPr>
          <a:xfrm>
            <a:off x="3160563" y="5438394"/>
            <a:ext cx="1146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865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B94D76-780B-42DB-BC80-30C5F192F617}"/>
              </a:ext>
            </a:extLst>
          </p:cNvPr>
          <p:cNvSpPr/>
          <p:nvPr/>
        </p:nvSpPr>
        <p:spPr>
          <a:xfrm>
            <a:off x="2965029" y="6094467"/>
            <a:ext cx="1146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0BC114-8ABA-4593-A1D1-28068BB2668F}"/>
              </a:ext>
            </a:extLst>
          </p:cNvPr>
          <p:cNvSpPr txBox="1"/>
          <p:nvPr/>
        </p:nvSpPr>
        <p:spPr>
          <a:xfrm>
            <a:off x="5613843" y="1887072"/>
            <a:ext cx="1865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1 0 1 5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2716A2-1034-40FD-BB8E-4D1256548407}"/>
              </a:ext>
            </a:extLst>
          </p:cNvPr>
          <p:cNvSpPr txBox="1"/>
          <p:nvPr/>
        </p:nvSpPr>
        <p:spPr>
          <a:xfrm>
            <a:off x="5127289" y="189364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1E7868-8FEA-43CF-8C2D-E66AC654B1BE}"/>
              </a:ext>
            </a:extLst>
          </p:cNvPr>
          <p:cNvSpPr txBox="1"/>
          <p:nvPr/>
        </p:nvSpPr>
        <p:spPr>
          <a:xfrm>
            <a:off x="6037686" y="142933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90BF87-3AF5-4FDB-BC24-03459B075CD5}"/>
              </a:ext>
            </a:extLst>
          </p:cNvPr>
          <p:cNvSpPr txBox="1"/>
          <p:nvPr/>
        </p:nvSpPr>
        <p:spPr>
          <a:xfrm>
            <a:off x="6490147" y="14330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64488B-57D0-49AA-BD94-85A2DE402A5B}"/>
              </a:ext>
            </a:extLst>
          </p:cNvPr>
          <p:cNvSpPr txBox="1"/>
          <p:nvPr/>
        </p:nvSpPr>
        <p:spPr>
          <a:xfrm>
            <a:off x="6930126" y="143636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F45B5D-FF75-4DB8-9A6E-FAFC11BA89C0}"/>
              </a:ext>
            </a:extLst>
          </p:cNvPr>
          <p:cNvSpPr txBox="1"/>
          <p:nvPr/>
        </p:nvSpPr>
        <p:spPr>
          <a:xfrm>
            <a:off x="6350371" y="190888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AACC110-2C91-4A82-BDBB-92D5FF326F5B}"/>
              </a:ext>
            </a:extLst>
          </p:cNvPr>
          <p:cNvCxnSpPr>
            <a:cxnSpLocks/>
          </p:cNvCxnSpPr>
          <p:nvPr/>
        </p:nvCxnSpPr>
        <p:spPr>
          <a:xfrm>
            <a:off x="5620858" y="192716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5A223D6-F7BB-4FF4-9E60-3BB3E579B4EB}"/>
              </a:ext>
            </a:extLst>
          </p:cNvPr>
          <p:cNvCxnSpPr>
            <a:cxnSpLocks/>
          </p:cNvCxnSpPr>
          <p:nvPr/>
        </p:nvCxnSpPr>
        <p:spPr>
          <a:xfrm>
            <a:off x="5601906" y="1943205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16CEA4C-5B3B-4B43-9E1E-0D3987AD50DE}"/>
              </a:ext>
            </a:extLst>
          </p:cNvPr>
          <p:cNvSpPr txBox="1"/>
          <p:nvPr/>
        </p:nvSpPr>
        <p:spPr>
          <a:xfrm>
            <a:off x="6783218" y="1912205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B3CBCC3-29E7-48B7-9419-DDD137582065}"/>
              </a:ext>
            </a:extLst>
          </p:cNvPr>
          <p:cNvSpPr txBox="1"/>
          <p:nvPr/>
        </p:nvSpPr>
        <p:spPr>
          <a:xfrm>
            <a:off x="7293229" y="1422321"/>
            <a:ext cx="10173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3B42DF-6EF8-47AC-A9C1-159D82B53169}"/>
              </a:ext>
            </a:extLst>
          </p:cNvPr>
          <p:cNvSpPr/>
          <p:nvPr/>
        </p:nvSpPr>
        <p:spPr>
          <a:xfrm>
            <a:off x="7039225" y="548549"/>
            <a:ext cx="2031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145 cm</a:t>
            </a:r>
          </a:p>
        </p:txBody>
      </p:sp>
    </p:spTree>
    <p:extLst>
      <p:ext uri="{BB962C8B-B14F-4D97-AF65-F5344CB8AC3E}">
        <p14:creationId xmlns:p14="http://schemas.microsoft.com/office/powerpoint/2010/main" val="178593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21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63812A-2C3A-473E-9260-D965BE57E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066" y="195527"/>
            <a:ext cx="6465581" cy="3809686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A819E5-E6EF-44A4-BC0A-342793392024}"/>
              </a:ext>
            </a:extLst>
          </p:cNvPr>
          <p:cNvSpPr/>
          <p:nvPr/>
        </p:nvSpPr>
        <p:spPr>
          <a:xfrm>
            <a:off x="56122" y="50000"/>
            <a:ext cx="5450944" cy="4455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150" b="1" dirty="0"/>
              <a:t>100 girls and 50 boys were asked which kind of chocolate they like best. These two pie charts show the results. </a:t>
            </a:r>
          </a:p>
          <a:p>
            <a:r>
              <a:rPr lang="en-US" sz="3150" b="1" dirty="0"/>
              <a:t>Dev says, ‘The pie charts show that more girls than boys liked milk chocolate best.’ </a:t>
            </a:r>
          </a:p>
          <a:p>
            <a:r>
              <a:rPr lang="en-US" sz="3150" b="1" dirty="0"/>
              <a:t>Dev is correct. </a:t>
            </a:r>
          </a:p>
          <a:p>
            <a:r>
              <a:rPr lang="en-US" sz="3150" b="1" dirty="0"/>
              <a:t>Explain how you know.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DFD51A5-7256-45BB-B297-9060DA6C2574}"/>
              </a:ext>
            </a:extLst>
          </p:cNvPr>
          <p:cNvGrpSpPr/>
          <p:nvPr/>
        </p:nvGrpSpPr>
        <p:grpSpPr>
          <a:xfrm>
            <a:off x="9594752" y="4149222"/>
            <a:ext cx="1963058" cy="1019177"/>
            <a:chOff x="4761298" y="5637096"/>
            <a:chExt cx="1963058" cy="101917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0487100-EB1F-4035-ADCF-6E55433C8B17}"/>
                </a:ext>
              </a:extLst>
            </p:cNvPr>
            <p:cNvGrpSpPr/>
            <p:nvPr/>
          </p:nvGrpSpPr>
          <p:grpSpPr>
            <a:xfrm>
              <a:off x="4761298" y="5637096"/>
              <a:ext cx="556325" cy="1019177"/>
              <a:chOff x="5219069" y="3295747"/>
              <a:chExt cx="556325" cy="1019177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33B3F629-AFCC-4F99-83AE-F414B31350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9069" y="3802804"/>
                <a:ext cx="49454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1892144-9219-4D0F-B6AC-BAB1D471DE44}"/>
                  </a:ext>
                </a:extLst>
              </p:cNvPr>
              <p:cNvSpPr txBox="1"/>
              <p:nvPr/>
            </p:nvSpPr>
            <p:spPr>
              <a:xfrm>
                <a:off x="5263093" y="3683982"/>
                <a:ext cx="47093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3251AED-24DB-4AB0-BB18-84F4F5C4017B}"/>
                  </a:ext>
                </a:extLst>
              </p:cNvPr>
              <p:cNvSpPr txBox="1"/>
              <p:nvPr/>
            </p:nvSpPr>
            <p:spPr>
              <a:xfrm>
                <a:off x="5273156" y="3295747"/>
                <a:ext cx="5022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8FD675D-2095-4021-B4AD-A938EFBFE578}"/>
                </a:ext>
              </a:extLst>
            </p:cNvPr>
            <p:cNvSpPr/>
            <p:nvPr/>
          </p:nvSpPr>
          <p:spPr>
            <a:xfrm flipH="1">
              <a:off x="5262892" y="5851765"/>
              <a:ext cx="146146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of 50 = </a:t>
              </a:r>
              <a:endParaRPr lang="en-GB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4E7B5683-E86E-4E88-B0ED-1476DDB49EFA}"/>
              </a:ext>
            </a:extLst>
          </p:cNvPr>
          <p:cNvSpPr/>
          <p:nvPr/>
        </p:nvSpPr>
        <p:spPr>
          <a:xfrm>
            <a:off x="9594752" y="5308161"/>
            <a:ext cx="1868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</a:t>
            </a:r>
            <a:r>
              <a:rPr lang="en-GB" sz="3200" b="1" dirty="0">
                <a:solidFill>
                  <a:srgbClr val="FF0000"/>
                </a:solidFill>
              </a:rPr>
              <a:t> ÷ 2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55BCC2-EE39-407F-9561-141D7E890470}"/>
              </a:ext>
            </a:extLst>
          </p:cNvPr>
          <p:cNvSpPr/>
          <p:nvPr/>
        </p:nvSpPr>
        <p:spPr>
          <a:xfrm>
            <a:off x="11039168" y="5308161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B208BF-D13D-4ECA-8361-ADB71997FC4D}"/>
              </a:ext>
            </a:extLst>
          </p:cNvPr>
          <p:cNvSpPr/>
          <p:nvPr/>
        </p:nvSpPr>
        <p:spPr>
          <a:xfrm>
            <a:off x="11346313" y="4361118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A6D2D3C-11CE-456D-99D2-3C1C46CA8D90}"/>
              </a:ext>
            </a:extLst>
          </p:cNvPr>
          <p:cNvGrpSpPr/>
          <p:nvPr/>
        </p:nvGrpSpPr>
        <p:grpSpPr>
          <a:xfrm>
            <a:off x="6183590" y="4146690"/>
            <a:ext cx="2641096" cy="1019177"/>
            <a:chOff x="4761298" y="5637096"/>
            <a:chExt cx="2641096" cy="101917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0526F5F-81C7-47D2-B13B-CB24FB12CE26}"/>
                </a:ext>
              </a:extLst>
            </p:cNvPr>
            <p:cNvGrpSpPr/>
            <p:nvPr/>
          </p:nvGrpSpPr>
          <p:grpSpPr>
            <a:xfrm>
              <a:off x="4761298" y="5637096"/>
              <a:ext cx="556325" cy="1019177"/>
              <a:chOff x="5219069" y="3295747"/>
              <a:chExt cx="556325" cy="1019177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7083CE3B-2636-4B14-9147-2ABDDE1D70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9069" y="3802804"/>
                <a:ext cx="49454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E90C8D7-104A-4B5C-94A6-A5989FEA68B2}"/>
                  </a:ext>
                </a:extLst>
              </p:cNvPr>
              <p:cNvSpPr txBox="1"/>
              <p:nvPr/>
            </p:nvSpPr>
            <p:spPr>
              <a:xfrm>
                <a:off x="5263093" y="3683982"/>
                <a:ext cx="47093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4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8D55E56-A01A-4826-851A-AA755C3820F5}"/>
                  </a:ext>
                </a:extLst>
              </p:cNvPr>
              <p:cNvSpPr txBox="1"/>
              <p:nvPr/>
            </p:nvSpPr>
            <p:spPr>
              <a:xfrm>
                <a:off x="5273156" y="3295747"/>
                <a:ext cx="5022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3276CD-08CF-4BBA-8FC8-63DD8BAFC0FB}"/>
                </a:ext>
              </a:extLst>
            </p:cNvPr>
            <p:cNvSpPr/>
            <p:nvPr/>
          </p:nvSpPr>
          <p:spPr>
            <a:xfrm flipH="1">
              <a:off x="5262892" y="5851765"/>
              <a:ext cx="213950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of 100 = 25 </a:t>
              </a:r>
              <a:endParaRPr lang="en-GB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1" name="Partial Circle 20">
            <a:extLst>
              <a:ext uri="{FF2B5EF4-FFF2-40B4-BE49-F238E27FC236}">
                <a16:creationId xmlns:a16="http://schemas.microsoft.com/office/drawing/2014/main" id="{B757EE9A-4AD9-4257-887B-508346D74F0D}"/>
              </a:ext>
            </a:extLst>
          </p:cNvPr>
          <p:cNvSpPr/>
          <p:nvPr/>
        </p:nvSpPr>
        <p:spPr>
          <a:xfrm>
            <a:off x="5559228" y="250853"/>
            <a:ext cx="3363718" cy="3351350"/>
          </a:xfrm>
          <a:prstGeom prst="pie">
            <a:avLst>
              <a:gd name="adj1" fmla="val 5402769"/>
              <a:gd name="adj2" fmla="val 108017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082586-E2C4-4D5B-92AF-F3EC6FC526C4}"/>
              </a:ext>
            </a:extLst>
          </p:cNvPr>
          <p:cNvSpPr/>
          <p:nvPr/>
        </p:nvSpPr>
        <p:spPr>
          <a:xfrm>
            <a:off x="214261" y="4866610"/>
            <a:ext cx="4774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Half of 50 = 25 boys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94A8296-0CF6-4D59-A917-27B71D044B80}"/>
              </a:ext>
            </a:extLst>
          </p:cNvPr>
          <p:cNvSpPr/>
          <p:nvPr/>
        </p:nvSpPr>
        <p:spPr>
          <a:xfrm>
            <a:off x="213816" y="5476206"/>
            <a:ext cx="64643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Over a quarter of 100 = over 25 girls</a:t>
            </a:r>
          </a:p>
        </p:txBody>
      </p:sp>
    </p:spTree>
    <p:extLst>
      <p:ext uri="{BB962C8B-B14F-4D97-AF65-F5344CB8AC3E}">
        <p14:creationId xmlns:p14="http://schemas.microsoft.com/office/powerpoint/2010/main" val="3928099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21" grpId="0" animBg="1"/>
      <p:bldP spid="23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E127296-77A9-4727-884F-790B1C218016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6629F3A-DCD1-4550-9A23-99A9860799D0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2A52952-6F75-4EC3-A438-01CA667B2A6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1103063-5CC3-43DF-A080-FBF106A59F7A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521DEC2-86FC-4878-B6CC-CA8C51DE27CC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547F4EC-2EA9-45C5-AE59-CB3BDB8C8C41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A6546DC-3593-49B5-B80E-77C81EE0B40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734FE94-B65F-4CFF-9E0B-1C33FFF96AB5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4E26A3C-D1F3-44E2-888F-1909928DFF01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BF6BE01-30A2-4358-A875-F72E8C588349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E1987CF-7BFC-459E-A7C5-9E171C83D958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CD172C3-D14D-4F07-B493-006CAC13C3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A716002-1EB1-4D92-B04D-0A3A1E6FEE99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AEF971D-9097-4642-B5D0-92771598668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FE73E90-6F14-43C6-AAA7-C3F6AB22DAD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6E74C53-689A-4134-BADC-DAD7AC4E267A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D69BFCA-6369-4C25-8CF3-64422A0B9DA2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E26E50A-74D7-4AE5-A3A9-488A15694679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1DBFA8F-E685-4AAD-938F-863E25A5D7CB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8367A3F-0C19-462C-AC05-B17D17B9F2E1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4639332-1AA9-4C7C-BDE0-CBFC912E32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982A568-40EC-494B-82AB-CAAC349DD84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27B526B-A7D5-4816-A250-6F59287EB03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8A6FAC2-F617-4FF4-A839-C4509917F611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FA23A14-97CC-4139-8649-CAAB7FB1CBF7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BE98856-B52A-467F-AE84-CD4F38C301D3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A2B24CD-B9E5-4E86-B4A2-8A635952DF6F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EC1B624-D995-4627-9AD2-562E01431D27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6485155-EAF1-4334-9D23-871AE8C75C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4AB2E61-D70B-40C6-81AB-E36F839C06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83C60D0-F1A8-4229-A667-FDC8965B44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5BEF185-D5F3-4478-8F60-BF6599C1F8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B211575-6A59-4351-AFD9-6F0141193A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064C29D-E68A-489F-BD9B-5131FBAC25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92B1C3FE-06A6-4A2E-8462-F0C632A67C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CE4D135-DB6A-421C-8727-446221967E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94A81D6-3D64-47B0-B13C-9CF25BB027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8AC2745-6D28-463D-93A5-DDBF6C5889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48BF7737-7DAF-4894-8273-74CD7BD659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1974C0B-6FD4-4B9C-B08C-986D4B008D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EE47C2A-6305-43D3-B32D-6425EFA1A8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D4B0E5F-3ABE-413E-AA95-54930A1462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BA923E78-9139-4ED4-B279-4B225E62AF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6905057E-8C4B-414D-AD2D-B57E728186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24BC55F-AC73-4E8B-8F91-25FC05A358E4}"/>
              </a:ext>
            </a:extLst>
          </p:cNvPr>
          <p:cNvSpPr/>
          <p:nvPr/>
        </p:nvSpPr>
        <p:spPr>
          <a:xfrm>
            <a:off x="56122" y="50000"/>
            <a:ext cx="12079318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One gram of gold costs £32.94</a:t>
            </a:r>
          </a:p>
          <a:p>
            <a:r>
              <a:rPr lang="en-US" sz="3200" b="1" dirty="0"/>
              <a:t>What is the cost of half a kilogram of gold?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3D996B-61A7-445A-9348-CE6305822B1F}"/>
              </a:ext>
            </a:extLst>
          </p:cNvPr>
          <p:cNvSpPr/>
          <p:nvPr/>
        </p:nvSpPr>
        <p:spPr>
          <a:xfrm>
            <a:off x="936512" y="1327110"/>
            <a:ext cx="43568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kilogram = 1000 grams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229B8C-3C44-40FE-8556-652363A66249}"/>
              </a:ext>
            </a:extLst>
          </p:cNvPr>
          <p:cNvSpPr/>
          <p:nvPr/>
        </p:nvSpPr>
        <p:spPr>
          <a:xfrm>
            <a:off x="870240" y="1780420"/>
            <a:ext cx="43568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½ kilogram = 500 grams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BEADCD3-F2A9-429E-A7A5-247D48B23D9E}"/>
              </a:ext>
            </a:extLst>
          </p:cNvPr>
          <p:cNvSpPr/>
          <p:nvPr/>
        </p:nvSpPr>
        <p:spPr>
          <a:xfrm>
            <a:off x="842104" y="2204119"/>
            <a:ext cx="43568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£32.94 x 500 =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284AF1-8482-4C4A-8DE9-2B949A104333}"/>
              </a:ext>
            </a:extLst>
          </p:cNvPr>
          <p:cNvSpPr/>
          <p:nvPr/>
        </p:nvSpPr>
        <p:spPr>
          <a:xfrm>
            <a:off x="2099200" y="2702020"/>
            <a:ext cx="3257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 1000 to find 1 kg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060DB4F-5CA7-4CCC-A491-4B436537AA6A}"/>
              </a:ext>
            </a:extLst>
          </p:cNvPr>
          <p:cNvSpPr/>
          <p:nvPr/>
        </p:nvSpPr>
        <p:spPr>
          <a:xfrm>
            <a:off x="2071379" y="3134287"/>
            <a:ext cx="38915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then</a:t>
            </a:r>
            <a:r>
              <a:rPr lang="en-GB" sz="2800" b="1" dirty="0">
                <a:solidFill>
                  <a:srgbClr val="FF0000"/>
                </a:solidFill>
              </a:rPr>
              <a:t> ÷ 2</a:t>
            </a: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to find ½ kg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41AB82D-A2B8-470D-8DB2-5B1278BDB323}"/>
              </a:ext>
            </a:extLst>
          </p:cNvPr>
          <p:cNvSpPr txBox="1"/>
          <p:nvPr/>
        </p:nvSpPr>
        <p:spPr>
          <a:xfrm>
            <a:off x="7589033" y="2181035"/>
            <a:ext cx="21027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3 2.9 4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614895B-295C-449F-9E6E-4E4E07D0BE90}"/>
              </a:ext>
            </a:extLst>
          </p:cNvPr>
          <p:cNvSpPr txBox="1"/>
          <p:nvPr/>
        </p:nvSpPr>
        <p:spPr>
          <a:xfrm>
            <a:off x="8335332" y="2648159"/>
            <a:ext cx="4554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E7834FF-27F5-461E-8778-A7C6FE01A8B0}"/>
              </a:ext>
            </a:extLst>
          </p:cNvPr>
          <p:cNvSpPr txBox="1"/>
          <p:nvPr/>
        </p:nvSpPr>
        <p:spPr>
          <a:xfrm>
            <a:off x="6284696" y="2645213"/>
            <a:ext cx="490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F8E505C-A028-4738-832E-6F23319817EB}"/>
              </a:ext>
            </a:extLst>
          </p:cNvPr>
          <p:cNvSpPr txBox="1"/>
          <p:nvPr/>
        </p:nvSpPr>
        <p:spPr>
          <a:xfrm>
            <a:off x="6724564" y="2642267"/>
            <a:ext cx="490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2E04D5B-BB6E-4B69-B78B-583761AAABB2}"/>
              </a:ext>
            </a:extLst>
          </p:cNvPr>
          <p:cNvSpPr txBox="1"/>
          <p:nvPr/>
        </p:nvSpPr>
        <p:spPr>
          <a:xfrm>
            <a:off x="7191328" y="2642267"/>
            <a:ext cx="490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E1B27ED-75E7-42F2-A3B2-B438014E15AE}"/>
              </a:ext>
            </a:extLst>
          </p:cNvPr>
          <p:cNvSpPr txBox="1"/>
          <p:nvPr/>
        </p:nvSpPr>
        <p:spPr>
          <a:xfrm>
            <a:off x="7588060" y="2642267"/>
            <a:ext cx="490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C855039-CA44-45CB-BDE3-7353B9F9EB9C}"/>
              </a:ext>
            </a:extLst>
          </p:cNvPr>
          <p:cNvSpPr/>
          <p:nvPr/>
        </p:nvSpPr>
        <p:spPr>
          <a:xfrm>
            <a:off x="4918484" y="2697941"/>
            <a:ext cx="13803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£32940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6A3DD09-1C14-4B82-B22E-66A23AD60DF5}"/>
              </a:ext>
            </a:extLst>
          </p:cNvPr>
          <p:cNvSpPr txBox="1"/>
          <p:nvPr/>
        </p:nvSpPr>
        <p:spPr>
          <a:xfrm>
            <a:off x="6696331" y="4009129"/>
            <a:ext cx="2407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3 2 9 4 0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B5A8216-347A-43FF-A981-0A5A411C2040}"/>
              </a:ext>
            </a:extLst>
          </p:cNvPr>
          <p:cNvSpPr txBox="1"/>
          <p:nvPr/>
        </p:nvSpPr>
        <p:spPr>
          <a:xfrm>
            <a:off x="6209778" y="401570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47711CE-BF59-44D9-94EB-B989D313533E}"/>
              </a:ext>
            </a:extLst>
          </p:cNvPr>
          <p:cNvSpPr txBox="1"/>
          <p:nvPr/>
        </p:nvSpPr>
        <p:spPr>
          <a:xfrm>
            <a:off x="7120175" y="35513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D76442B-2513-4E8C-BBFE-3F32AE52A1D5}"/>
              </a:ext>
            </a:extLst>
          </p:cNvPr>
          <p:cNvSpPr txBox="1"/>
          <p:nvPr/>
        </p:nvSpPr>
        <p:spPr>
          <a:xfrm>
            <a:off x="7572636" y="355515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25F66E7-D3C5-47EC-820B-BF248D7E8236}"/>
              </a:ext>
            </a:extLst>
          </p:cNvPr>
          <p:cNvSpPr txBox="1"/>
          <p:nvPr/>
        </p:nvSpPr>
        <p:spPr>
          <a:xfrm>
            <a:off x="8012615" y="355842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EE5B3BDF-5889-40C1-9576-9484E3229948}"/>
              </a:ext>
            </a:extLst>
          </p:cNvPr>
          <p:cNvCxnSpPr>
            <a:cxnSpLocks/>
          </p:cNvCxnSpPr>
          <p:nvPr/>
        </p:nvCxnSpPr>
        <p:spPr>
          <a:xfrm>
            <a:off x="6703347" y="404921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F80DCF1-F926-48C0-9C91-8502F4BE86B8}"/>
              </a:ext>
            </a:extLst>
          </p:cNvPr>
          <p:cNvCxnSpPr>
            <a:cxnSpLocks/>
          </p:cNvCxnSpPr>
          <p:nvPr/>
        </p:nvCxnSpPr>
        <p:spPr>
          <a:xfrm>
            <a:off x="6684395" y="4065262"/>
            <a:ext cx="225349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90EC8E65-51FE-4057-82C2-AAB172A70BA7}"/>
              </a:ext>
            </a:extLst>
          </p:cNvPr>
          <p:cNvSpPr txBox="1"/>
          <p:nvPr/>
        </p:nvSpPr>
        <p:spPr>
          <a:xfrm>
            <a:off x="7890587" y="403426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689EEB4-CD22-40F4-B6D9-413E45C7F1BF}"/>
              </a:ext>
            </a:extLst>
          </p:cNvPr>
          <p:cNvSpPr txBox="1"/>
          <p:nvPr/>
        </p:nvSpPr>
        <p:spPr>
          <a:xfrm>
            <a:off x="6263115" y="3558421"/>
            <a:ext cx="10173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8DC8549-5E7E-4F4E-ADCE-D4D010B5E5CF}"/>
              </a:ext>
            </a:extLst>
          </p:cNvPr>
          <p:cNvSpPr txBox="1"/>
          <p:nvPr/>
        </p:nvSpPr>
        <p:spPr>
          <a:xfrm>
            <a:off x="6687286" y="355471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C9268F7-967F-496E-B5A0-DBB88FBA071C}"/>
              </a:ext>
            </a:extLst>
          </p:cNvPr>
          <p:cNvSpPr txBox="1"/>
          <p:nvPr/>
        </p:nvSpPr>
        <p:spPr>
          <a:xfrm>
            <a:off x="7006191" y="404048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7E0FEDC-8E42-4706-A6B1-C8FFFA24087E}"/>
              </a:ext>
            </a:extLst>
          </p:cNvPr>
          <p:cNvSpPr/>
          <p:nvPr/>
        </p:nvSpPr>
        <p:spPr>
          <a:xfrm>
            <a:off x="5151659" y="3160247"/>
            <a:ext cx="14912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£16470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3A05051-83CE-4A88-BAD3-2E63D00FAE3E}"/>
              </a:ext>
            </a:extLst>
          </p:cNvPr>
          <p:cNvSpPr/>
          <p:nvPr/>
        </p:nvSpPr>
        <p:spPr>
          <a:xfrm>
            <a:off x="7409438" y="552146"/>
            <a:ext cx="15329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£16470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88FA4D6-58BA-452B-8AD6-534BBC9C13A5}"/>
              </a:ext>
            </a:extLst>
          </p:cNvPr>
          <p:cNvSpPr/>
          <p:nvPr/>
        </p:nvSpPr>
        <p:spPr>
          <a:xfrm>
            <a:off x="2093195" y="4918189"/>
            <a:ext cx="3257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 100 to find 100 g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2EFDAE4-C4FB-4554-BCD2-3A19AF941079}"/>
              </a:ext>
            </a:extLst>
          </p:cNvPr>
          <p:cNvSpPr/>
          <p:nvPr/>
        </p:nvSpPr>
        <p:spPr>
          <a:xfrm>
            <a:off x="2101027" y="5347606"/>
            <a:ext cx="36092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then x 5 to find 500 g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BB3B42A-4098-47A6-A961-86D0E971FB37}"/>
              </a:ext>
            </a:extLst>
          </p:cNvPr>
          <p:cNvSpPr txBox="1"/>
          <p:nvPr/>
        </p:nvSpPr>
        <p:spPr>
          <a:xfrm>
            <a:off x="6713167" y="4884939"/>
            <a:ext cx="21027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3 2.9 4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42A1C59-6F48-49C2-A772-8B8F0F5ACA6F}"/>
              </a:ext>
            </a:extLst>
          </p:cNvPr>
          <p:cNvSpPr txBox="1"/>
          <p:nvPr/>
        </p:nvSpPr>
        <p:spPr>
          <a:xfrm>
            <a:off x="7459466" y="5352063"/>
            <a:ext cx="4554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D60CCD4-B36A-4DA3-B34F-1BB64C874857}"/>
              </a:ext>
            </a:extLst>
          </p:cNvPr>
          <p:cNvSpPr txBox="1"/>
          <p:nvPr/>
        </p:nvSpPr>
        <p:spPr>
          <a:xfrm>
            <a:off x="5768291" y="5340571"/>
            <a:ext cx="490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DB59D38-499B-4FD6-A427-0F3735DB0831}"/>
              </a:ext>
            </a:extLst>
          </p:cNvPr>
          <p:cNvSpPr txBox="1"/>
          <p:nvPr/>
        </p:nvSpPr>
        <p:spPr>
          <a:xfrm>
            <a:off x="6208159" y="5337625"/>
            <a:ext cx="490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7D2D37C-DF9C-4EF3-88C2-9B89AABE1B82}"/>
              </a:ext>
            </a:extLst>
          </p:cNvPr>
          <p:cNvSpPr txBox="1"/>
          <p:nvPr/>
        </p:nvSpPr>
        <p:spPr>
          <a:xfrm>
            <a:off x="6649285" y="5337625"/>
            <a:ext cx="490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E267031-92D3-4132-9936-D00932EE31D1}"/>
              </a:ext>
            </a:extLst>
          </p:cNvPr>
          <p:cNvSpPr txBox="1"/>
          <p:nvPr/>
        </p:nvSpPr>
        <p:spPr>
          <a:xfrm>
            <a:off x="7105839" y="5337625"/>
            <a:ext cx="490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304039D-EFFC-43DB-91F7-17BF33F42899}"/>
              </a:ext>
            </a:extLst>
          </p:cNvPr>
          <p:cNvSpPr txBox="1"/>
          <p:nvPr/>
        </p:nvSpPr>
        <p:spPr>
          <a:xfrm>
            <a:off x="11175377" y="5332364"/>
            <a:ext cx="5324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4C2CA54-767B-40FA-84AC-D8BEF2649D42}"/>
              </a:ext>
            </a:extLst>
          </p:cNvPr>
          <p:cNvSpPr txBox="1"/>
          <p:nvPr/>
        </p:nvSpPr>
        <p:spPr>
          <a:xfrm>
            <a:off x="9841709" y="4903976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3 2 9 4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314F0A2-052C-4141-9511-E185210E8580}"/>
              </a:ext>
            </a:extLst>
          </p:cNvPr>
          <p:cNvSpPr txBox="1"/>
          <p:nvPr/>
        </p:nvSpPr>
        <p:spPr>
          <a:xfrm>
            <a:off x="9401803" y="531592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EDE4E97A-14F7-4E9F-BEEA-08658A75CC9A}"/>
              </a:ext>
            </a:extLst>
          </p:cNvPr>
          <p:cNvCxnSpPr>
            <a:cxnSpLocks/>
          </p:cNvCxnSpPr>
          <p:nvPr/>
        </p:nvCxnSpPr>
        <p:spPr>
          <a:xfrm flipV="1">
            <a:off x="9378454" y="5836432"/>
            <a:ext cx="2247982" cy="28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BDD6C7F7-6AF0-40AE-BB47-AA42810B3725}"/>
              </a:ext>
            </a:extLst>
          </p:cNvPr>
          <p:cNvCxnSpPr>
            <a:cxnSpLocks/>
          </p:cNvCxnSpPr>
          <p:nvPr/>
        </p:nvCxnSpPr>
        <p:spPr>
          <a:xfrm>
            <a:off x="9378454" y="6296375"/>
            <a:ext cx="224975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C2CBCFC0-F3B0-425A-8634-6AEA6E344EBA}"/>
              </a:ext>
            </a:extLst>
          </p:cNvPr>
          <p:cNvSpPr txBox="1"/>
          <p:nvPr/>
        </p:nvSpPr>
        <p:spPr>
          <a:xfrm>
            <a:off x="11185980" y="577895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453BE09-2ACB-4BFA-BFF8-25C93AD3FCC7}"/>
              </a:ext>
            </a:extLst>
          </p:cNvPr>
          <p:cNvSpPr txBox="1"/>
          <p:nvPr/>
        </p:nvSpPr>
        <p:spPr>
          <a:xfrm>
            <a:off x="10726395" y="577926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2DC91EC-36D6-468A-B8AE-F53E85DBF769}"/>
              </a:ext>
            </a:extLst>
          </p:cNvPr>
          <p:cNvSpPr txBox="1"/>
          <p:nvPr/>
        </p:nvSpPr>
        <p:spPr>
          <a:xfrm>
            <a:off x="10278603" y="577895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AA11449-6B17-4B79-90EC-514192ECFEC8}"/>
              </a:ext>
            </a:extLst>
          </p:cNvPr>
          <p:cNvSpPr txBox="1"/>
          <p:nvPr/>
        </p:nvSpPr>
        <p:spPr>
          <a:xfrm>
            <a:off x="10789879" y="4621730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725C135-DF38-45FA-A25D-BF0B6D9E1134}"/>
              </a:ext>
            </a:extLst>
          </p:cNvPr>
          <p:cNvSpPr txBox="1"/>
          <p:nvPr/>
        </p:nvSpPr>
        <p:spPr>
          <a:xfrm>
            <a:off x="9402655" y="5779269"/>
            <a:ext cx="9638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719AB83-9F4B-42F1-88CE-970FB60BB2B0}"/>
              </a:ext>
            </a:extLst>
          </p:cNvPr>
          <p:cNvSpPr txBox="1"/>
          <p:nvPr/>
        </p:nvSpPr>
        <p:spPr>
          <a:xfrm>
            <a:off x="10329758" y="4620502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4CA7E6A-82C8-40A1-A36D-2039D264EFBC}"/>
              </a:ext>
            </a:extLst>
          </p:cNvPr>
          <p:cNvSpPr txBox="1"/>
          <p:nvPr/>
        </p:nvSpPr>
        <p:spPr>
          <a:xfrm>
            <a:off x="9884157" y="4625174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422B9B3-41FE-414F-98E6-CB7ADA3550DF}"/>
              </a:ext>
            </a:extLst>
          </p:cNvPr>
          <p:cNvSpPr txBox="1"/>
          <p:nvPr/>
        </p:nvSpPr>
        <p:spPr>
          <a:xfrm>
            <a:off x="8937888" y="5781054"/>
            <a:ext cx="500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9191375-3DA3-4380-9622-723BC3C67E3F}"/>
              </a:ext>
            </a:extLst>
          </p:cNvPr>
          <p:cNvSpPr txBox="1"/>
          <p:nvPr/>
        </p:nvSpPr>
        <p:spPr>
          <a:xfrm>
            <a:off x="8012210" y="2640451"/>
            <a:ext cx="490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D0A0B25-1A0C-4339-81CB-CFADEB5B0B14}"/>
              </a:ext>
            </a:extLst>
          </p:cNvPr>
          <p:cNvSpPr txBox="1"/>
          <p:nvPr/>
        </p:nvSpPr>
        <p:spPr>
          <a:xfrm>
            <a:off x="8461083" y="355071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14165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95" grpId="0"/>
      <p:bldP spid="96" grpId="0"/>
      <p:bldP spid="97" grpId="0"/>
      <p:bldP spid="100" grpId="0"/>
      <p:bldP spid="101" grpId="0"/>
      <p:bldP spid="102" grpId="0"/>
      <p:bldP spid="103" grpId="0"/>
      <p:bldP spid="104" grpId="0"/>
      <p:bldP spid="105" grpId="0"/>
      <p:bldP spid="107" grpId="0"/>
      <p:bldP spid="108" grpId="0"/>
      <p:bldP spid="110" grpId="0"/>
      <p:bldP spid="1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EF4F15-7825-44AC-B40A-08DDF61E7CE9}"/>
              </a:ext>
            </a:extLst>
          </p:cNvPr>
          <p:cNvSpPr/>
          <p:nvPr/>
        </p:nvSpPr>
        <p:spPr>
          <a:xfrm>
            <a:off x="56123" y="204548"/>
            <a:ext cx="113416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On Saturday Lara read      of her book.</a:t>
            </a:r>
          </a:p>
          <a:p>
            <a:r>
              <a:rPr lang="en-GB" sz="3200" b="1" dirty="0"/>
              <a:t>On Sunday she read the other 90 pages to finish the book.</a:t>
            </a:r>
          </a:p>
          <a:p>
            <a:r>
              <a:rPr lang="en-GB" sz="3200" b="1" dirty="0"/>
              <a:t>How many pages are there in Lara’s book?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F5FB6-39C9-4C5C-8F08-75459270A6DC}"/>
              </a:ext>
            </a:extLst>
          </p:cNvPr>
          <p:cNvSpPr/>
          <p:nvPr/>
        </p:nvSpPr>
        <p:spPr>
          <a:xfrm>
            <a:off x="3953811" y="-131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C6BF0F-149E-40C8-96E9-F271B931E3EB}"/>
              </a:ext>
            </a:extLst>
          </p:cNvPr>
          <p:cNvSpPr/>
          <p:nvPr/>
        </p:nvSpPr>
        <p:spPr>
          <a:xfrm>
            <a:off x="3953811" y="35814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5447660-F9DF-4D4B-8F62-AEC611A76137}"/>
              </a:ext>
            </a:extLst>
          </p:cNvPr>
          <p:cNvCxnSpPr/>
          <p:nvPr/>
        </p:nvCxnSpPr>
        <p:spPr>
          <a:xfrm>
            <a:off x="3970780" y="474895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450F2DB8-5E9F-4039-8FBE-B4750C32417B}"/>
              </a:ext>
            </a:extLst>
          </p:cNvPr>
          <p:cNvSpPr/>
          <p:nvPr/>
        </p:nvSpPr>
        <p:spPr>
          <a:xfrm>
            <a:off x="673768" y="2697966"/>
            <a:ext cx="180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55DCC4-90ED-40E8-A58F-018E64569182}"/>
              </a:ext>
            </a:extLst>
          </p:cNvPr>
          <p:cNvSpPr/>
          <p:nvPr/>
        </p:nvSpPr>
        <p:spPr>
          <a:xfrm>
            <a:off x="2473768" y="2697966"/>
            <a:ext cx="180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6883BD-D0A8-427F-9FAD-0E312AF3CE28}"/>
              </a:ext>
            </a:extLst>
          </p:cNvPr>
          <p:cNvSpPr/>
          <p:nvPr/>
        </p:nvSpPr>
        <p:spPr>
          <a:xfrm>
            <a:off x="4273768" y="2698666"/>
            <a:ext cx="180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8A89E3-3C15-414D-BA04-173F8EBF1817}"/>
              </a:ext>
            </a:extLst>
          </p:cNvPr>
          <p:cNvSpPr/>
          <p:nvPr/>
        </p:nvSpPr>
        <p:spPr>
          <a:xfrm>
            <a:off x="6073768" y="2698666"/>
            <a:ext cx="180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17A6D7-2AD9-4C3F-9C47-188E0CBABD62}"/>
              </a:ext>
            </a:extLst>
          </p:cNvPr>
          <p:cNvSpPr/>
          <p:nvPr/>
        </p:nvSpPr>
        <p:spPr>
          <a:xfrm>
            <a:off x="7875959" y="2697966"/>
            <a:ext cx="180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BB8644-D582-423D-B76B-6A4A4D27B327}"/>
              </a:ext>
            </a:extLst>
          </p:cNvPr>
          <p:cNvSpPr/>
          <p:nvPr/>
        </p:nvSpPr>
        <p:spPr>
          <a:xfrm>
            <a:off x="819574" y="2697966"/>
            <a:ext cx="960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Sat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779335-5CC3-48B3-9AC8-994FF69C29C9}"/>
              </a:ext>
            </a:extLst>
          </p:cNvPr>
          <p:cNvSpPr/>
          <p:nvPr/>
        </p:nvSpPr>
        <p:spPr>
          <a:xfrm>
            <a:off x="2602143" y="2706356"/>
            <a:ext cx="960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Sat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834B8D-F127-4D8F-9B68-BBAC80A1DF85}"/>
              </a:ext>
            </a:extLst>
          </p:cNvPr>
          <p:cNvSpPr/>
          <p:nvPr/>
        </p:nvSpPr>
        <p:spPr>
          <a:xfrm>
            <a:off x="4396845" y="2697966"/>
            <a:ext cx="960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Sun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742D29-E20A-43AF-9B4B-FF9CF6981980}"/>
              </a:ext>
            </a:extLst>
          </p:cNvPr>
          <p:cNvSpPr/>
          <p:nvPr/>
        </p:nvSpPr>
        <p:spPr>
          <a:xfrm>
            <a:off x="6206478" y="2706356"/>
            <a:ext cx="960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Sun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271780-A4EA-4948-B7CF-8A09849599C3}"/>
              </a:ext>
            </a:extLst>
          </p:cNvPr>
          <p:cNvSpPr/>
          <p:nvPr/>
        </p:nvSpPr>
        <p:spPr>
          <a:xfrm>
            <a:off x="7996902" y="2697966"/>
            <a:ext cx="960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Sun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CEE6B1AE-5F3B-4CCD-B2BC-3E5913442387}"/>
              </a:ext>
            </a:extLst>
          </p:cNvPr>
          <p:cNvSpPr/>
          <p:nvPr/>
        </p:nvSpPr>
        <p:spPr>
          <a:xfrm rot="16200000">
            <a:off x="6818470" y="-151133"/>
            <a:ext cx="322261" cy="5392716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2DF78C5-CF13-4B66-95AA-59CEB65F00C8}"/>
              </a:ext>
            </a:extLst>
          </p:cNvPr>
          <p:cNvSpPr/>
          <p:nvPr/>
        </p:nvSpPr>
        <p:spPr>
          <a:xfrm>
            <a:off x="6690977" y="1750924"/>
            <a:ext cx="960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3D034E-C554-410D-8546-EF676A09ADD4}"/>
              </a:ext>
            </a:extLst>
          </p:cNvPr>
          <p:cNvSpPr/>
          <p:nvPr/>
        </p:nvSpPr>
        <p:spPr>
          <a:xfrm>
            <a:off x="8426809" y="4196199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 </a:t>
            </a:r>
            <a:r>
              <a:rPr lang="en-GB" sz="3200" b="1" dirty="0">
                <a:solidFill>
                  <a:srgbClr val="FF0000"/>
                </a:solidFill>
              </a:rPr>
              <a:t>÷ 3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1D9970-A0F0-48CF-A95E-6FF2D2EC8C13}"/>
              </a:ext>
            </a:extLst>
          </p:cNvPr>
          <p:cNvSpPr/>
          <p:nvPr/>
        </p:nvSpPr>
        <p:spPr>
          <a:xfrm>
            <a:off x="9890625" y="4190627"/>
            <a:ext cx="132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A49B1F-65ED-4E32-AB89-B3BA0D0E6B5A}"/>
              </a:ext>
            </a:extLst>
          </p:cNvPr>
          <p:cNvSpPr/>
          <p:nvPr/>
        </p:nvSpPr>
        <p:spPr>
          <a:xfrm>
            <a:off x="1442786" y="2717186"/>
            <a:ext cx="6999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1EB146-4A2D-497E-BF3E-ED168298185E}"/>
              </a:ext>
            </a:extLst>
          </p:cNvPr>
          <p:cNvSpPr/>
          <p:nvPr/>
        </p:nvSpPr>
        <p:spPr>
          <a:xfrm>
            <a:off x="3145793" y="2706356"/>
            <a:ext cx="6999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E06648-C56C-4DA8-B678-22DCDFCFF0FA}"/>
              </a:ext>
            </a:extLst>
          </p:cNvPr>
          <p:cNvSpPr/>
          <p:nvPr/>
        </p:nvSpPr>
        <p:spPr>
          <a:xfrm>
            <a:off x="5019162" y="2711614"/>
            <a:ext cx="6999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D749902-9E72-4EB9-8042-40587022E7C8}"/>
              </a:ext>
            </a:extLst>
          </p:cNvPr>
          <p:cNvSpPr/>
          <p:nvPr/>
        </p:nvSpPr>
        <p:spPr>
          <a:xfrm>
            <a:off x="6928467" y="2714046"/>
            <a:ext cx="6999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5C7D6E5-4DDB-4C56-9531-8DB7E9213220}"/>
              </a:ext>
            </a:extLst>
          </p:cNvPr>
          <p:cNvSpPr/>
          <p:nvPr/>
        </p:nvSpPr>
        <p:spPr>
          <a:xfrm>
            <a:off x="8616806" y="2720004"/>
            <a:ext cx="6999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8A7F14D-F418-40EC-866F-D861DEB2ECBF}"/>
              </a:ext>
            </a:extLst>
          </p:cNvPr>
          <p:cNvSpPr/>
          <p:nvPr/>
        </p:nvSpPr>
        <p:spPr>
          <a:xfrm>
            <a:off x="8426809" y="4709667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 x 5 =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006653-B991-49D2-A2B0-F62CBA41E007}"/>
              </a:ext>
            </a:extLst>
          </p:cNvPr>
          <p:cNvSpPr/>
          <p:nvPr/>
        </p:nvSpPr>
        <p:spPr>
          <a:xfrm>
            <a:off x="9890625" y="4704095"/>
            <a:ext cx="132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150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153C19-DCBE-431B-9A9E-09A229934394}"/>
              </a:ext>
            </a:extLst>
          </p:cNvPr>
          <p:cNvSpPr/>
          <p:nvPr/>
        </p:nvSpPr>
        <p:spPr>
          <a:xfrm>
            <a:off x="7213651" y="1184408"/>
            <a:ext cx="24623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150 pages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659FF1D-8D59-42A8-862E-C7810014DBDE}"/>
              </a:ext>
            </a:extLst>
          </p:cNvPr>
          <p:cNvSpPr/>
          <p:nvPr/>
        </p:nvSpPr>
        <p:spPr>
          <a:xfrm>
            <a:off x="2094337" y="5927333"/>
            <a:ext cx="455696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F8B7F9-88C2-4FD0-9825-5830415B4D02}"/>
              </a:ext>
            </a:extLst>
          </p:cNvPr>
          <p:cNvSpPr/>
          <p:nvPr/>
        </p:nvSpPr>
        <p:spPr>
          <a:xfrm>
            <a:off x="856166" y="4003081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B78F09F-6BDE-4E9C-B945-7D7665150A57}"/>
              </a:ext>
            </a:extLst>
          </p:cNvPr>
          <p:cNvSpPr/>
          <p:nvPr/>
        </p:nvSpPr>
        <p:spPr>
          <a:xfrm>
            <a:off x="2102132" y="5481164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8E1E1A4-0664-4DB4-8D95-D1AC17494AC1}"/>
              </a:ext>
            </a:extLst>
          </p:cNvPr>
          <p:cNvSpPr/>
          <p:nvPr/>
        </p:nvSpPr>
        <p:spPr>
          <a:xfrm>
            <a:off x="3372964" y="4222993"/>
            <a:ext cx="55580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D0EDC3A-520C-40EE-9DA2-F6486159096C}"/>
              </a:ext>
            </a:extLst>
          </p:cNvPr>
          <p:cNvSpPr/>
          <p:nvPr/>
        </p:nvSpPr>
        <p:spPr>
          <a:xfrm>
            <a:off x="762558" y="5482546"/>
            <a:ext cx="89199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BE8364B-F54A-48BC-9DBB-9ECC2496F8A0}"/>
              </a:ext>
            </a:extLst>
          </p:cNvPr>
          <p:cNvSpPr/>
          <p:nvPr/>
        </p:nvSpPr>
        <p:spPr>
          <a:xfrm>
            <a:off x="854829" y="4452827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588C05C-0348-41DD-BB7A-D37D5A1DC573}"/>
              </a:ext>
            </a:extLst>
          </p:cNvPr>
          <p:cNvSpPr/>
          <p:nvPr/>
        </p:nvSpPr>
        <p:spPr>
          <a:xfrm>
            <a:off x="1983569" y="3814446"/>
            <a:ext cx="1062146" cy="11447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D779BAC-C73C-4890-AC7B-530AF4346B1D}"/>
              </a:ext>
            </a:extLst>
          </p:cNvPr>
          <p:cNvGrpSpPr/>
          <p:nvPr/>
        </p:nvGrpSpPr>
        <p:grpSpPr>
          <a:xfrm>
            <a:off x="867009" y="3926299"/>
            <a:ext cx="533629" cy="1032867"/>
            <a:chOff x="2724738" y="5471319"/>
            <a:chExt cx="533629" cy="103286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5D0202D-98F3-4E4A-A62C-FD1446B7C383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D0E0FBB-6598-4249-9223-0FDD6D326B7A}"/>
                </a:ext>
              </a:extLst>
            </p:cNvPr>
            <p:cNvSpPr txBox="1"/>
            <p:nvPr/>
          </p:nvSpPr>
          <p:spPr>
            <a:xfrm>
              <a:off x="2724738" y="5857855"/>
              <a:ext cx="5336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3ACC59E-31AF-42A3-8DC4-2729FC4D567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A98CAAB6-E107-477C-A9A0-66462227D5CA}"/>
              </a:ext>
            </a:extLst>
          </p:cNvPr>
          <p:cNvSpPr txBox="1"/>
          <p:nvPr/>
        </p:nvSpPr>
        <p:spPr>
          <a:xfrm>
            <a:off x="1380327" y="4119569"/>
            <a:ext cx="2621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ea typeface="Cambria Math" panose="02040503050406030204" pitchFamily="18" charset="0"/>
              </a:rPr>
              <a:t>of            = 90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7A1B531-F9AF-44F1-B8B1-43854F93C56D}"/>
              </a:ext>
            </a:extLst>
          </p:cNvPr>
          <p:cNvSpPr txBox="1"/>
          <p:nvPr/>
        </p:nvSpPr>
        <p:spPr>
          <a:xfrm>
            <a:off x="1974230" y="4126391"/>
            <a:ext cx="10991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150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95B04A7-C5F9-46F8-BC88-D59BC1D99E82}"/>
              </a:ext>
            </a:extLst>
          </p:cNvPr>
          <p:cNvSpPr txBox="1"/>
          <p:nvPr/>
        </p:nvSpPr>
        <p:spPr>
          <a:xfrm>
            <a:off x="732935" y="5423384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9 0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3 = 3 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DD7DA4A-5CE8-44E8-8A8C-745B4D3DF42D}"/>
              </a:ext>
            </a:extLst>
          </p:cNvPr>
          <p:cNvSpPr txBox="1"/>
          <p:nvPr/>
        </p:nvSpPr>
        <p:spPr>
          <a:xfrm>
            <a:off x="736494" y="5868913"/>
            <a:ext cx="48576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 x 5 = 1 5 0</a:t>
            </a:r>
          </a:p>
        </p:txBody>
      </p:sp>
    </p:spTree>
    <p:extLst>
      <p:ext uri="{BB962C8B-B14F-4D97-AF65-F5344CB8AC3E}">
        <p14:creationId xmlns:p14="http://schemas.microsoft.com/office/powerpoint/2010/main" val="393399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40" grpId="0"/>
      <p:bldP spid="41" grpId="0"/>
      <p:bldP spid="42" grpId="0"/>
      <p:bldP spid="4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4F85C1-68A3-4323-8869-E61449694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849" y="1181777"/>
            <a:ext cx="7710623" cy="290082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CBA002-E9C2-4C94-AFA6-834592A26DD1}"/>
              </a:ext>
            </a:extLst>
          </p:cNvPr>
          <p:cNvSpPr/>
          <p:nvPr/>
        </p:nvSpPr>
        <p:spPr>
          <a:xfrm>
            <a:off x="56123" y="50000"/>
            <a:ext cx="82507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diagram for sorting numbers. </a:t>
            </a:r>
          </a:p>
          <a:p>
            <a:r>
              <a:rPr lang="en-US" sz="3200" b="1" dirty="0"/>
              <a:t>Write one number in each box.</a:t>
            </a:r>
          </a:p>
          <a:p>
            <a:r>
              <a:rPr lang="en-US" sz="3200" b="1" dirty="0"/>
              <a:t>One is done for you. </a:t>
            </a:r>
            <a:endParaRPr lang="en-GB" sz="32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529660-41F5-44E7-9097-AE9A8F96707C}"/>
              </a:ext>
            </a:extLst>
          </p:cNvPr>
          <p:cNvSpPr txBox="1"/>
          <p:nvPr/>
        </p:nvSpPr>
        <p:spPr>
          <a:xfrm>
            <a:off x="7649308" y="2281548"/>
            <a:ext cx="7866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AF509D-46A9-4805-85BF-55AD61ACAAB7}"/>
              </a:ext>
            </a:extLst>
          </p:cNvPr>
          <p:cNvSpPr txBox="1"/>
          <p:nvPr/>
        </p:nvSpPr>
        <p:spPr>
          <a:xfrm>
            <a:off x="5079502" y="3232247"/>
            <a:ext cx="7866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0D2445-F3D4-468C-8769-6A0D48D9B3AF}"/>
              </a:ext>
            </a:extLst>
          </p:cNvPr>
          <p:cNvSpPr txBox="1"/>
          <p:nvPr/>
        </p:nvSpPr>
        <p:spPr>
          <a:xfrm>
            <a:off x="7649307" y="3232247"/>
            <a:ext cx="6575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85641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954968-0A14-4329-B7BF-64D263688DE8}"/>
              </a:ext>
            </a:extLst>
          </p:cNvPr>
          <p:cNvSpPr/>
          <p:nvPr/>
        </p:nvSpPr>
        <p:spPr>
          <a:xfrm>
            <a:off x="56123" y="50000"/>
            <a:ext cx="708065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 </a:t>
            </a:r>
          </a:p>
          <a:p>
            <a:r>
              <a:rPr lang="en-US" sz="3200" b="1" dirty="0"/>
              <a:t>Write the missing numbers in the boxes.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85AAC6-C582-4532-BFA4-088A28F9D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756" y="1127218"/>
            <a:ext cx="9742487" cy="305313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276F7C4-EA42-4440-8926-24FE4E97F32A}"/>
              </a:ext>
            </a:extLst>
          </p:cNvPr>
          <p:cNvGrpSpPr/>
          <p:nvPr/>
        </p:nvGrpSpPr>
        <p:grpSpPr>
          <a:xfrm>
            <a:off x="8674953" y="2410567"/>
            <a:ext cx="189378" cy="494964"/>
            <a:chOff x="7010015" y="926763"/>
            <a:chExt cx="189378" cy="49496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6D8DA74-87CE-40C7-A5AD-C02141C9462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DC769F4-4911-473E-AB13-96FEDD46A8A9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BE32241-FA5B-4F8E-9BC2-1BE411E15DC9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54AE58F-7BD9-44F3-841F-43FDCCA303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91">
            <a:extLst>
              <a:ext uri="{FF2B5EF4-FFF2-40B4-BE49-F238E27FC236}">
                <a16:creationId xmlns:a16="http://schemas.microsoft.com/office/drawing/2014/main" id="{3F4CC47C-4B1B-4F80-BAB1-F11EEA322482}"/>
              </a:ext>
            </a:extLst>
          </p:cNvPr>
          <p:cNvGrpSpPr/>
          <p:nvPr/>
        </p:nvGrpSpPr>
        <p:grpSpPr>
          <a:xfrm>
            <a:off x="6118302" y="1897458"/>
            <a:ext cx="2713422" cy="479154"/>
            <a:chOff x="7395283" y="5821043"/>
            <a:chExt cx="205894" cy="512761"/>
          </a:xfrm>
        </p:grpSpPr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1DBD7670-EA0D-476B-8C17-3398C345F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03FE2A-3D11-48FD-97A1-84B176A9BEEF}"/>
                </a:ext>
              </a:extLst>
            </p:cNvPr>
            <p:cNvSpPr/>
            <p:nvPr/>
          </p:nvSpPr>
          <p:spPr>
            <a:xfrm>
              <a:off x="7483414" y="5821043"/>
              <a:ext cx="3361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+5</a:t>
              </a:r>
            </a:p>
          </p:txBody>
        </p:sp>
      </p:grpSp>
      <p:grpSp>
        <p:nvGrpSpPr>
          <p:cNvPr id="16" name="Group 91">
            <a:extLst>
              <a:ext uri="{FF2B5EF4-FFF2-40B4-BE49-F238E27FC236}">
                <a16:creationId xmlns:a16="http://schemas.microsoft.com/office/drawing/2014/main" id="{FE558315-A471-4999-8FBB-A7F03D9A4216}"/>
              </a:ext>
            </a:extLst>
          </p:cNvPr>
          <p:cNvGrpSpPr/>
          <p:nvPr/>
        </p:nvGrpSpPr>
        <p:grpSpPr>
          <a:xfrm>
            <a:off x="8831726" y="1893027"/>
            <a:ext cx="1059405" cy="479154"/>
            <a:chOff x="7395283" y="5821043"/>
            <a:chExt cx="205894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7D9DDE1-704D-4090-96C8-A48244BB1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695DED2-94D6-4745-8101-01EE35180D8D}"/>
                </a:ext>
              </a:extLst>
            </p:cNvPr>
            <p:cNvSpPr/>
            <p:nvPr/>
          </p:nvSpPr>
          <p:spPr>
            <a:xfrm>
              <a:off x="7453251" y="5821043"/>
              <a:ext cx="11880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+2</a:t>
              </a: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4CB28034-5141-4731-8720-A2B1975E7161}"/>
              </a:ext>
            </a:extLst>
          </p:cNvPr>
          <p:cNvSpPr/>
          <p:nvPr/>
        </p:nvSpPr>
        <p:spPr>
          <a:xfrm>
            <a:off x="6052286" y="221010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CED2A4-5714-4D57-9EAA-B1FFC773AF6D}"/>
              </a:ext>
            </a:extLst>
          </p:cNvPr>
          <p:cNvSpPr txBox="1"/>
          <p:nvPr/>
        </p:nvSpPr>
        <p:spPr>
          <a:xfrm>
            <a:off x="9638596" y="3338717"/>
            <a:ext cx="7866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B4CA85B-2C0C-4E60-9488-E108204A76FB}"/>
              </a:ext>
            </a:extLst>
          </p:cNvPr>
          <p:cNvSpPr txBox="1"/>
          <p:nvPr/>
        </p:nvSpPr>
        <p:spPr>
          <a:xfrm>
            <a:off x="1762030" y="3336667"/>
            <a:ext cx="10164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-12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21F1A05-F535-4CB9-B122-83061885EE49}"/>
              </a:ext>
            </a:extLst>
          </p:cNvPr>
          <p:cNvGrpSpPr/>
          <p:nvPr/>
        </p:nvGrpSpPr>
        <p:grpSpPr>
          <a:xfrm>
            <a:off x="9222202" y="2414215"/>
            <a:ext cx="189378" cy="494964"/>
            <a:chOff x="7010015" y="926763"/>
            <a:chExt cx="189378" cy="494964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9CA07F5-BC73-4A4C-900F-2D39E51815C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E103DF5-C190-49FA-A064-20CC09D7A329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9AE7974-3A09-4158-9FA8-17DC789FDFC0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</a:t>
                </a:r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586D02F6-E4ED-4EFD-A521-207AE36549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C0DABE0-F823-4682-90DE-9B2A1FBA3604}"/>
              </a:ext>
            </a:extLst>
          </p:cNvPr>
          <p:cNvGrpSpPr/>
          <p:nvPr/>
        </p:nvGrpSpPr>
        <p:grpSpPr>
          <a:xfrm>
            <a:off x="8074165" y="2390589"/>
            <a:ext cx="473825" cy="494964"/>
            <a:chOff x="6989973" y="926763"/>
            <a:chExt cx="473825" cy="49496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9C5714D-A311-4C31-AD94-2FADB321616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0183804-9625-4EF5-9812-A2E5D70F3E54}"/>
                </a:ext>
              </a:extLst>
            </p:cNvPr>
            <p:cNvGrpSpPr/>
            <p:nvPr/>
          </p:nvGrpSpPr>
          <p:grpSpPr>
            <a:xfrm>
              <a:off x="6989973" y="928608"/>
              <a:ext cx="473825" cy="493119"/>
              <a:chOff x="6989973" y="928608"/>
              <a:chExt cx="473825" cy="493119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DC32CDA-EFC0-46EC-80C4-4C4B3A78B678}"/>
                  </a:ext>
                </a:extLst>
              </p:cNvPr>
              <p:cNvSpPr txBox="1"/>
              <p:nvPr/>
            </p:nvSpPr>
            <p:spPr>
              <a:xfrm>
                <a:off x="6989973" y="1021617"/>
                <a:ext cx="4738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-1</a:t>
                </a:r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FF9EBC5A-D694-4CCF-BEAA-9A7E09F9F2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2ED5819-0339-4510-9CD5-8958E35B4CB1}"/>
              </a:ext>
            </a:extLst>
          </p:cNvPr>
          <p:cNvGrpSpPr/>
          <p:nvPr/>
        </p:nvGrpSpPr>
        <p:grpSpPr>
          <a:xfrm>
            <a:off x="7511838" y="2390589"/>
            <a:ext cx="473825" cy="494964"/>
            <a:chOff x="6989973" y="926763"/>
            <a:chExt cx="473825" cy="49496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5D7B664-5512-4872-9BAE-A6553C6218D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60FBC92-6929-446C-A429-29E8A51AA530}"/>
                </a:ext>
              </a:extLst>
            </p:cNvPr>
            <p:cNvGrpSpPr/>
            <p:nvPr/>
          </p:nvGrpSpPr>
          <p:grpSpPr>
            <a:xfrm>
              <a:off x="6989973" y="928608"/>
              <a:ext cx="473825" cy="493119"/>
              <a:chOff x="6989973" y="928608"/>
              <a:chExt cx="473825" cy="493119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C4EC9CD-2B7E-4B1C-A6C3-CE245F5E0C41}"/>
                  </a:ext>
                </a:extLst>
              </p:cNvPr>
              <p:cNvSpPr txBox="1"/>
              <p:nvPr/>
            </p:nvSpPr>
            <p:spPr>
              <a:xfrm>
                <a:off x="6989973" y="1021617"/>
                <a:ext cx="4738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-2</a:t>
                </a:r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AAAA2923-FA48-4737-8167-8D6569F21B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379C679-8CAC-40EA-BA59-6E7019801DC9}"/>
              </a:ext>
            </a:extLst>
          </p:cNvPr>
          <p:cNvGrpSpPr/>
          <p:nvPr/>
        </p:nvGrpSpPr>
        <p:grpSpPr>
          <a:xfrm>
            <a:off x="6969023" y="2406302"/>
            <a:ext cx="473825" cy="494964"/>
            <a:chOff x="6989973" y="926763"/>
            <a:chExt cx="473825" cy="4949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4EEF43B-758D-4378-877A-70E052944F9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68BF0DEA-8D8C-47CC-9A70-98437ED85415}"/>
                </a:ext>
              </a:extLst>
            </p:cNvPr>
            <p:cNvGrpSpPr/>
            <p:nvPr/>
          </p:nvGrpSpPr>
          <p:grpSpPr>
            <a:xfrm>
              <a:off x="6989973" y="928608"/>
              <a:ext cx="473825" cy="493119"/>
              <a:chOff x="6989973" y="928608"/>
              <a:chExt cx="473825" cy="493119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2B126A8-5FC1-4AC2-94E1-39BE011853F2}"/>
                  </a:ext>
                </a:extLst>
              </p:cNvPr>
              <p:cNvSpPr txBox="1"/>
              <p:nvPr/>
            </p:nvSpPr>
            <p:spPr>
              <a:xfrm>
                <a:off x="6989973" y="1021617"/>
                <a:ext cx="4738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-3</a:t>
                </a: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53429948-E6D2-4CF5-817A-8E1D23D7ED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7BCA51F-6920-49A7-8FA9-23980A5FB3F2}"/>
              </a:ext>
            </a:extLst>
          </p:cNvPr>
          <p:cNvGrpSpPr/>
          <p:nvPr/>
        </p:nvGrpSpPr>
        <p:grpSpPr>
          <a:xfrm>
            <a:off x="6417038" y="2406302"/>
            <a:ext cx="473825" cy="494964"/>
            <a:chOff x="6989973" y="926763"/>
            <a:chExt cx="473825" cy="494964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674CE51-48B0-43DE-944E-AC532A75D0A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75D4E95-819D-47A0-A722-8728012B1801}"/>
                </a:ext>
              </a:extLst>
            </p:cNvPr>
            <p:cNvGrpSpPr/>
            <p:nvPr/>
          </p:nvGrpSpPr>
          <p:grpSpPr>
            <a:xfrm>
              <a:off x="6989973" y="928608"/>
              <a:ext cx="473825" cy="493119"/>
              <a:chOff x="6989973" y="928608"/>
              <a:chExt cx="473825" cy="493119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702C54E-C8B4-4FA7-90A9-A0D15F363CF2}"/>
                  </a:ext>
                </a:extLst>
              </p:cNvPr>
              <p:cNvSpPr txBox="1"/>
              <p:nvPr/>
            </p:nvSpPr>
            <p:spPr>
              <a:xfrm>
                <a:off x="6989973" y="1021617"/>
                <a:ext cx="4738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-4</a:t>
                </a:r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A3E93376-BB4D-4018-B83C-EEBB4FF406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C6313C3-D744-4779-B59F-5F45ED399699}"/>
              </a:ext>
            </a:extLst>
          </p:cNvPr>
          <p:cNvGrpSpPr/>
          <p:nvPr/>
        </p:nvGrpSpPr>
        <p:grpSpPr>
          <a:xfrm>
            <a:off x="4898977" y="2410567"/>
            <a:ext cx="405320" cy="494964"/>
            <a:chOff x="6990965" y="926763"/>
            <a:chExt cx="405320" cy="494964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A3ACBF9-A81E-4D88-B739-5EB69D89551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BA857E99-EF3E-4AFF-96F6-DBB21B7CDFBC}"/>
                </a:ext>
              </a:extLst>
            </p:cNvPr>
            <p:cNvGrpSpPr/>
            <p:nvPr/>
          </p:nvGrpSpPr>
          <p:grpSpPr>
            <a:xfrm>
              <a:off x="6990965" y="928608"/>
              <a:ext cx="405320" cy="493119"/>
              <a:chOff x="6990965" y="928608"/>
              <a:chExt cx="405320" cy="493119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84C93F2-B35A-477F-91D4-3327B25FDB42}"/>
                  </a:ext>
                </a:extLst>
              </p:cNvPr>
              <p:cNvSpPr txBox="1"/>
              <p:nvPr/>
            </p:nvSpPr>
            <p:spPr>
              <a:xfrm>
                <a:off x="6990965" y="1021617"/>
                <a:ext cx="4053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-7</a:t>
                </a:r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61FBAFDA-A603-4CD4-82F7-3CAB5773EA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95458FA-DCBE-4CB6-9303-238AF170996C}"/>
              </a:ext>
            </a:extLst>
          </p:cNvPr>
          <p:cNvGrpSpPr/>
          <p:nvPr/>
        </p:nvGrpSpPr>
        <p:grpSpPr>
          <a:xfrm>
            <a:off x="5436700" y="2414215"/>
            <a:ext cx="458295" cy="494964"/>
            <a:chOff x="6981439" y="926763"/>
            <a:chExt cx="458295" cy="494964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F44C69BA-F761-4203-A4BB-666A74E1655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B16ACED5-1144-4ABA-ADF6-C79C9E7A9C02}"/>
                </a:ext>
              </a:extLst>
            </p:cNvPr>
            <p:cNvGrpSpPr/>
            <p:nvPr/>
          </p:nvGrpSpPr>
          <p:grpSpPr>
            <a:xfrm>
              <a:off x="6981439" y="928608"/>
              <a:ext cx="458295" cy="493119"/>
              <a:chOff x="6981439" y="928608"/>
              <a:chExt cx="458295" cy="493119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02C3164-E3CC-46F7-AFBD-5E761F4D1136}"/>
                  </a:ext>
                </a:extLst>
              </p:cNvPr>
              <p:cNvSpPr txBox="1"/>
              <p:nvPr/>
            </p:nvSpPr>
            <p:spPr>
              <a:xfrm>
                <a:off x="6981439" y="1021617"/>
                <a:ext cx="4582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-6</a:t>
                </a:r>
              </a:p>
            </p:txBody>
          </p: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4C95A93-8704-4EE2-B131-5BD9B46743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AE1D924-2282-49A5-B2D0-15A465F3BB1D}"/>
              </a:ext>
            </a:extLst>
          </p:cNvPr>
          <p:cNvGrpSpPr/>
          <p:nvPr/>
        </p:nvGrpSpPr>
        <p:grpSpPr>
          <a:xfrm>
            <a:off x="4317239" y="2390589"/>
            <a:ext cx="473825" cy="494964"/>
            <a:chOff x="6989973" y="926763"/>
            <a:chExt cx="473825" cy="494964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C5049F5-A236-40BF-96F4-616F6633B32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392EE537-4748-42D1-A219-D8D6C5883BDB}"/>
                </a:ext>
              </a:extLst>
            </p:cNvPr>
            <p:cNvGrpSpPr/>
            <p:nvPr/>
          </p:nvGrpSpPr>
          <p:grpSpPr>
            <a:xfrm>
              <a:off x="6989973" y="928608"/>
              <a:ext cx="473825" cy="493119"/>
              <a:chOff x="6989973" y="928608"/>
              <a:chExt cx="473825" cy="493119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BC899C5-7172-41AA-BFD7-A2E19C11C4C2}"/>
                  </a:ext>
                </a:extLst>
              </p:cNvPr>
              <p:cNvSpPr txBox="1"/>
              <p:nvPr/>
            </p:nvSpPr>
            <p:spPr>
              <a:xfrm>
                <a:off x="6989973" y="1021617"/>
                <a:ext cx="4738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-8</a:t>
                </a:r>
              </a:p>
            </p:txBody>
          </p: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E4870610-4B90-4CF7-9066-24EADDE72E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D64C69A-4411-4B5E-89CF-71164E177811}"/>
              </a:ext>
            </a:extLst>
          </p:cNvPr>
          <p:cNvGrpSpPr/>
          <p:nvPr/>
        </p:nvGrpSpPr>
        <p:grpSpPr>
          <a:xfrm>
            <a:off x="3754912" y="2390589"/>
            <a:ext cx="473825" cy="494964"/>
            <a:chOff x="6989973" y="926763"/>
            <a:chExt cx="473825" cy="494964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BBD6D3B1-A1CD-436E-A245-65FD36636BE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D88CF925-B42A-47BA-B5D5-BAA859B2E451}"/>
                </a:ext>
              </a:extLst>
            </p:cNvPr>
            <p:cNvGrpSpPr/>
            <p:nvPr/>
          </p:nvGrpSpPr>
          <p:grpSpPr>
            <a:xfrm>
              <a:off x="6989973" y="928608"/>
              <a:ext cx="473825" cy="493119"/>
              <a:chOff x="6989973" y="928608"/>
              <a:chExt cx="473825" cy="493119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8F2BD68-24F9-4762-916D-911ED47E3C97}"/>
                  </a:ext>
                </a:extLst>
              </p:cNvPr>
              <p:cNvSpPr txBox="1"/>
              <p:nvPr/>
            </p:nvSpPr>
            <p:spPr>
              <a:xfrm>
                <a:off x="6989973" y="1021617"/>
                <a:ext cx="4738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-9</a:t>
                </a:r>
              </a:p>
            </p:txBody>
          </p: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D3E2FA06-B2F3-4261-92C4-FA71015902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101165C-7D62-4616-B099-3A1F6468ED64}"/>
              </a:ext>
            </a:extLst>
          </p:cNvPr>
          <p:cNvGrpSpPr/>
          <p:nvPr/>
        </p:nvGrpSpPr>
        <p:grpSpPr>
          <a:xfrm>
            <a:off x="3111140" y="2406302"/>
            <a:ext cx="565258" cy="494964"/>
            <a:chOff x="6889016" y="926763"/>
            <a:chExt cx="565258" cy="494964"/>
          </a:xfrm>
        </p:grpSpPr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919B04A2-0B7E-4AA7-9C28-3CDFEBE4CD2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50ACCDC4-8D65-47DB-9070-7259F8A437A0}"/>
                </a:ext>
              </a:extLst>
            </p:cNvPr>
            <p:cNvGrpSpPr/>
            <p:nvPr/>
          </p:nvGrpSpPr>
          <p:grpSpPr>
            <a:xfrm>
              <a:off x="6889016" y="928608"/>
              <a:ext cx="565258" cy="493119"/>
              <a:chOff x="6889016" y="928608"/>
              <a:chExt cx="565258" cy="493119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BB28CD9E-DEFF-44BD-A984-6E11CB97CED5}"/>
                  </a:ext>
                </a:extLst>
              </p:cNvPr>
              <p:cNvSpPr txBox="1"/>
              <p:nvPr/>
            </p:nvSpPr>
            <p:spPr>
              <a:xfrm>
                <a:off x="6889016" y="1021617"/>
                <a:ext cx="5652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-10</a:t>
                </a:r>
              </a:p>
            </p:txBody>
          </p: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64CAD4C0-C307-4429-9011-A4651981C2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E44ACCE-1B83-47E3-8EE2-8CDE61F5A326}"/>
              </a:ext>
            </a:extLst>
          </p:cNvPr>
          <p:cNvGrpSpPr/>
          <p:nvPr/>
        </p:nvGrpSpPr>
        <p:grpSpPr>
          <a:xfrm>
            <a:off x="2558801" y="2406302"/>
            <a:ext cx="565611" cy="494964"/>
            <a:chOff x="6888662" y="926763"/>
            <a:chExt cx="565611" cy="494964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3EB9866-43B2-44F5-AFD3-E62C8296C3E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994C1671-CA63-4709-99F7-4509E99F2A81}"/>
                </a:ext>
              </a:extLst>
            </p:cNvPr>
            <p:cNvGrpSpPr/>
            <p:nvPr/>
          </p:nvGrpSpPr>
          <p:grpSpPr>
            <a:xfrm>
              <a:off x="6888662" y="928608"/>
              <a:ext cx="565611" cy="493119"/>
              <a:chOff x="6888662" y="928608"/>
              <a:chExt cx="565611" cy="493119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63272CC-29FA-4BB3-B4E7-05E117F3709E}"/>
                  </a:ext>
                </a:extLst>
              </p:cNvPr>
              <p:cNvSpPr txBox="1"/>
              <p:nvPr/>
            </p:nvSpPr>
            <p:spPr>
              <a:xfrm>
                <a:off x="6888662" y="1021617"/>
                <a:ext cx="5656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-11</a:t>
                </a:r>
              </a:p>
            </p:txBody>
          </p: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E0D0BCC4-C698-48CB-B594-FCDD3A13B8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26AD7F43-9DFD-4578-A89C-3A84DEEA10C8}"/>
              </a:ext>
            </a:extLst>
          </p:cNvPr>
          <p:cNvSpPr/>
          <p:nvPr/>
        </p:nvSpPr>
        <p:spPr>
          <a:xfrm>
            <a:off x="1224952" y="4323363"/>
            <a:ext cx="15535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-5 – 7 = 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A524F6C6-9420-448B-B54C-66133542C0A6}"/>
              </a:ext>
            </a:extLst>
          </p:cNvPr>
          <p:cNvSpPr/>
          <p:nvPr/>
        </p:nvSpPr>
        <p:spPr>
          <a:xfrm>
            <a:off x="2572939" y="4322264"/>
            <a:ext cx="8688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-12 </a:t>
            </a:r>
          </a:p>
        </p:txBody>
      </p:sp>
    </p:spTree>
    <p:extLst>
      <p:ext uri="{BB962C8B-B14F-4D97-AF65-F5344CB8AC3E}">
        <p14:creationId xmlns:p14="http://schemas.microsoft.com/office/powerpoint/2010/main" val="350563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07407E-6 L 0.05807 -0.03797 C 0.07018 -0.0463 0.08841 -0.0507 0.10807 -0.0507 C 0.12969 -0.0507 0.14739 -0.0463 0.15976 -0.03797 L 0.21953 4.07407E-6 " pathEditMode="relative" rAng="0" ptsTypes="AAAAA">
                                      <p:cBhvr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77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953 4.07407E-6 L 0.2418 -0.03704 C 0.24675 -0.04537 0.25417 -0.04977 0.26159 -0.04977 C 0.27045 -0.04977 0.27709 -0.04537 0.28216 -0.03704 L 0.30638 4.07407E-6 " pathEditMode="relative" rAng="0" ptsTypes="AAAAA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6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26" grpId="0"/>
      <p:bldP spid="27" grpId="0"/>
      <p:bldP spid="84" grpId="0"/>
      <p:bldP spid="8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3DD658-DF84-4928-8177-8D342F5C05DC}"/>
              </a:ext>
            </a:extLst>
          </p:cNvPr>
          <p:cNvSpPr/>
          <p:nvPr/>
        </p:nvSpPr>
        <p:spPr>
          <a:xfrm>
            <a:off x="56122" y="50000"/>
            <a:ext cx="10298491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this number.</a:t>
            </a:r>
            <a:r>
              <a:rPr lang="en-US" sz="3200" dirty="0"/>
              <a:t> </a:t>
            </a:r>
          </a:p>
          <a:p>
            <a:endParaRPr lang="en-US" sz="1200" dirty="0"/>
          </a:p>
          <a:p>
            <a:r>
              <a:rPr lang="en-US" sz="3200" dirty="0"/>
              <a:t>   23,451.96</a:t>
            </a:r>
            <a:endParaRPr lang="en-US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37374A-329C-433B-97CA-25C0120B293C}"/>
              </a:ext>
            </a:extLst>
          </p:cNvPr>
          <p:cNvSpPr/>
          <p:nvPr/>
        </p:nvSpPr>
        <p:spPr>
          <a:xfrm>
            <a:off x="56122" y="1522458"/>
            <a:ext cx="102984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digit that is in the hundreds place.</a:t>
            </a:r>
          </a:p>
          <a:p>
            <a:endParaRPr lang="en-US" sz="3200" b="1" dirty="0"/>
          </a:p>
          <a:p>
            <a:r>
              <a:rPr lang="en-US" sz="3200" b="1" dirty="0"/>
              <a:t>Write the digit that is in the hundredths place.</a:t>
            </a:r>
            <a:endParaRPr lang="en-GB" sz="32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4AA8E76-F1F1-4072-9D2C-CCE05DB17969}"/>
              </a:ext>
            </a:extLst>
          </p:cNvPr>
          <p:cNvGrpSpPr/>
          <p:nvPr/>
        </p:nvGrpSpPr>
        <p:grpSpPr>
          <a:xfrm>
            <a:off x="941894" y="3428454"/>
            <a:ext cx="9412719" cy="2672217"/>
            <a:chOff x="941894" y="3428454"/>
            <a:chExt cx="9412719" cy="267221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1FC7AD2-E5C9-4F54-A918-31A130B0C612}"/>
                </a:ext>
              </a:extLst>
            </p:cNvPr>
            <p:cNvSpPr/>
            <p:nvPr/>
          </p:nvSpPr>
          <p:spPr>
            <a:xfrm>
              <a:off x="7613155" y="4317893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30FC6F6-301B-41A9-92DF-0ABDA3670549}"/>
                </a:ext>
              </a:extLst>
            </p:cNvPr>
            <p:cNvSpPr/>
            <p:nvPr/>
          </p:nvSpPr>
          <p:spPr>
            <a:xfrm>
              <a:off x="8949285" y="4315926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C977727-5137-49F0-ABE9-23D18BDF9B61}"/>
                </a:ext>
              </a:extLst>
            </p:cNvPr>
            <p:cNvSpPr/>
            <p:nvPr/>
          </p:nvSpPr>
          <p:spPr>
            <a:xfrm>
              <a:off x="3602558" y="4316910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CFC5504-60A0-4820-B185-65306FCC56D2}"/>
                </a:ext>
              </a:extLst>
            </p:cNvPr>
            <p:cNvSpPr/>
            <p:nvPr/>
          </p:nvSpPr>
          <p:spPr>
            <a:xfrm>
              <a:off x="4938688" y="4317519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36D71ED-D4CA-47BA-AFFF-F0D3FD6B8859}"/>
                </a:ext>
              </a:extLst>
            </p:cNvPr>
            <p:cNvSpPr/>
            <p:nvPr/>
          </p:nvSpPr>
          <p:spPr>
            <a:xfrm>
              <a:off x="6276098" y="4317264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2A06875-4E28-4401-BC3C-3BDF6A54C606}"/>
                </a:ext>
              </a:extLst>
            </p:cNvPr>
            <p:cNvSpPr/>
            <p:nvPr/>
          </p:nvSpPr>
          <p:spPr>
            <a:xfrm>
              <a:off x="950477" y="4320096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3FFFA89-514D-41C7-BCFA-3B912EBBF6C6}"/>
                </a:ext>
              </a:extLst>
            </p:cNvPr>
            <p:cNvSpPr/>
            <p:nvPr/>
          </p:nvSpPr>
          <p:spPr>
            <a:xfrm>
              <a:off x="2286607" y="4320705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B432E47-0BB9-4000-B0DA-759C116FD073}"/>
                </a:ext>
              </a:extLst>
            </p:cNvPr>
            <p:cNvSpPr/>
            <p:nvPr/>
          </p:nvSpPr>
          <p:spPr>
            <a:xfrm>
              <a:off x="7613155" y="3430421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B42AF9E-F400-4357-AFB6-FD7C5484F0D7}"/>
                </a:ext>
              </a:extLst>
            </p:cNvPr>
            <p:cNvSpPr/>
            <p:nvPr/>
          </p:nvSpPr>
          <p:spPr>
            <a:xfrm>
              <a:off x="8949285" y="3428454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10B2B7E-76B0-4864-A171-55420B7FF474}"/>
                </a:ext>
              </a:extLst>
            </p:cNvPr>
            <p:cNvSpPr/>
            <p:nvPr/>
          </p:nvSpPr>
          <p:spPr>
            <a:xfrm>
              <a:off x="3602558" y="3429438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D2BB602-2553-4AEB-AA5B-35720CC47E16}"/>
                </a:ext>
              </a:extLst>
            </p:cNvPr>
            <p:cNvSpPr/>
            <p:nvPr/>
          </p:nvSpPr>
          <p:spPr>
            <a:xfrm>
              <a:off x="4938688" y="3430047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9AACF89-2F24-4077-B12F-6975B41DFA31}"/>
                </a:ext>
              </a:extLst>
            </p:cNvPr>
            <p:cNvSpPr/>
            <p:nvPr/>
          </p:nvSpPr>
          <p:spPr>
            <a:xfrm>
              <a:off x="6276098" y="3429792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7854226-7BA0-4657-B3B8-48B4824579A0}"/>
                </a:ext>
              </a:extLst>
            </p:cNvPr>
            <p:cNvSpPr/>
            <p:nvPr/>
          </p:nvSpPr>
          <p:spPr>
            <a:xfrm>
              <a:off x="950477" y="3432624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824D0F9-3B35-4124-BFBB-97FA3FDBF734}"/>
                </a:ext>
              </a:extLst>
            </p:cNvPr>
            <p:cNvSpPr/>
            <p:nvPr/>
          </p:nvSpPr>
          <p:spPr>
            <a:xfrm>
              <a:off x="2286607" y="3433233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542804D-07E3-448C-89B4-E9FE0E4B9B3F}"/>
                </a:ext>
              </a:extLst>
            </p:cNvPr>
            <p:cNvGrpSpPr/>
            <p:nvPr/>
          </p:nvGrpSpPr>
          <p:grpSpPr>
            <a:xfrm>
              <a:off x="7991362" y="4248706"/>
              <a:ext cx="702512" cy="1032867"/>
              <a:chOff x="2616558" y="5471319"/>
              <a:chExt cx="702512" cy="1032867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F0EB1E5-83C7-4B1C-B653-960EDCDFB9FA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425FA00-A8BD-485A-BBDC-91585A1424D7}"/>
                  </a:ext>
                </a:extLst>
              </p:cNvPr>
              <p:cNvSpPr txBox="1"/>
              <p:nvPr/>
            </p:nvSpPr>
            <p:spPr>
              <a:xfrm>
                <a:off x="2616558" y="5857855"/>
                <a:ext cx="70251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10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9F2AD0CC-305B-4DEF-AC7C-0CCA197877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CF9DC4A-E2E1-403C-A9C5-89F053515B7E}"/>
                </a:ext>
              </a:extLst>
            </p:cNvPr>
            <p:cNvGrpSpPr/>
            <p:nvPr/>
          </p:nvGrpSpPr>
          <p:grpSpPr>
            <a:xfrm>
              <a:off x="9196971" y="4259009"/>
              <a:ext cx="1003446" cy="1032867"/>
              <a:chOff x="2643963" y="5471319"/>
              <a:chExt cx="675107" cy="1032867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A32A34B-0618-468D-AC5F-85E0E4E0059B}"/>
                  </a:ext>
                </a:extLst>
              </p:cNvPr>
              <p:cNvSpPr txBox="1"/>
              <p:nvPr/>
            </p:nvSpPr>
            <p:spPr>
              <a:xfrm>
                <a:off x="2798712" y="5471319"/>
                <a:ext cx="35265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6F59BD0-4F1B-4D05-9AE5-02043B81C6E6}"/>
                  </a:ext>
                </a:extLst>
              </p:cNvPr>
              <p:cNvSpPr txBox="1"/>
              <p:nvPr/>
            </p:nvSpPr>
            <p:spPr>
              <a:xfrm>
                <a:off x="2643963" y="5857855"/>
                <a:ext cx="67510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ea typeface="Cambria Math" panose="02040503050406030204" pitchFamily="18" charset="0"/>
                  </a:rPr>
                  <a:t>100</a:t>
                </a:r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3FC85621-39CA-4B0B-9571-78499B2CF6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0A43B3-8A7E-4595-B7E9-F8D9DFEFC063}"/>
                </a:ext>
              </a:extLst>
            </p:cNvPr>
            <p:cNvSpPr txBox="1"/>
            <p:nvPr/>
          </p:nvSpPr>
          <p:spPr>
            <a:xfrm>
              <a:off x="6665613" y="4442891"/>
              <a:ext cx="59984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B949111-7875-42D9-AFEE-3080D9C65AD3}"/>
                </a:ext>
              </a:extLst>
            </p:cNvPr>
            <p:cNvSpPr txBox="1"/>
            <p:nvPr/>
          </p:nvSpPr>
          <p:spPr>
            <a:xfrm>
              <a:off x="5174743" y="4435674"/>
              <a:ext cx="83388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CEAA584-74C6-4E07-83C1-A670995DFABE}"/>
                </a:ext>
              </a:extLst>
            </p:cNvPr>
            <p:cNvSpPr txBox="1"/>
            <p:nvPr/>
          </p:nvSpPr>
          <p:spPr>
            <a:xfrm>
              <a:off x="3733758" y="4452918"/>
              <a:ext cx="106792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100s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038FD7A-917A-4901-AB0E-233B107E6A32}"/>
                </a:ext>
              </a:extLst>
            </p:cNvPr>
            <p:cNvSpPr txBox="1"/>
            <p:nvPr/>
          </p:nvSpPr>
          <p:spPr>
            <a:xfrm>
              <a:off x="2519170" y="4618643"/>
              <a:ext cx="8643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ea typeface="Cambria Math" panose="02040503050406030204" pitchFamily="18" charset="0"/>
                </a:rPr>
                <a:t>1 000s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215EE5E-EE3F-45D4-8925-EAB85C10F316}"/>
                </a:ext>
              </a:extLst>
            </p:cNvPr>
            <p:cNvSpPr txBox="1"/>
            <p:nvPr/>
          </p:nvSpPr>
          <p:spPr>
            <a:xfrm>
              <a:off x="1124700" y="4624320"/>
              <a:ext cx="9941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ea typeface="Cambria Math" panose="02040503050406030204" pitchFamily="18" charset="0"/>
                </a:rPr>
                <a:t>10 000s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12B8D39-E3DF-43C9-803E-80A2ABDA5784}"/>
                </a:ext>
              </a:extLst>
            </p:cNvPr>
            <p:cNvSpPr/>
            <p:nvPr/>
          </p:nvSpPr>
          <p:spPr>
            <a:xfrm>
              <a:off x="7498461" y="4777305"/>
              <a:ext cx="228906" cy="23067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4A7167B3-2712-42E9-8867-B513C69DCD09}"/>
                </a:ext>
              </a:extLst>
            </p:cNvPr>
            <p:cNvSpPr/>
            <p:nvPr/>
          </p:nvSpPr>
          <p:spPr>
            <a:xfrm>
              <a:off x="7502165" y="3903618"/>
              <a:ext cx="228906" cy="23067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A1091E7-D58E-45BE-B5DA-FFB974A2EC67}"/>
                </a:ext>
              </a:extLst>
            </p:cNvPr>
            <p:cNvSpPr txBox="1"/>
            <p:nvPr/>
          </p:nvSpPr>
          <p:spPr>
            <a:xfrm>
              <a:off x="941894" y="3538107"/>
              <a:ext cx="132126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ea typeface="Cambria Math" panose="02040503050406030204" pitchFamily="18" charset="0"/>
                </a:rPr>
                <a:t>Ten thousands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C69A97E-CC3A-4525-A7EF-B4A58228943D}"/>
                </a:ext>
              </a:extLst>
            </p:cNvPr>
            <p:cNvSpPr txBox="1"/>
            <p:nvPr/>
          </p:nvSpPr>
          <p:spPr>
            <a:xfrm>
              <a:off x="2306543" y="3678213"/>
              <a:ext cx="13212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ea typeface="Cambria Math" panose="02040503050406030204" pitchFamily="18" charset="0"/>
                </a:rPr>
                <a:t>Thousands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8F030AE-8BB7-4A0C-BAEA-B51A8BE01FFB}"/>
                </a:ext>
              </a:extLst>
            </p:cNvPr>
            <p:cNvSpPr txBox="1"/>
            <p:nvPr/>
          </p:nvSpPr>
          <p:spPr>
            <a:xfrm>
              <a:off x="3645680" y="3694273"/>
              <a:ext cx="13212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ea typeface="Cambria Math" panose="02040503050406030204" pitchFamily="18" charset="0"/>
                </a:rPr>
                <a:t>Hundreds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68EC316-752C-4D53-AE81-DA4810649BE6}"/>
                </a:ext>
              </a:extLst>
            </p:cNvPr>
            <p:cNvSpPr txBox="1"/>
            <p:nvPr/>
          </p:nvSpPr>
          <p:spPr>
            <a:xfrm>
              <a:off x="4934915" y="3673290"/>
              <a:ext cx="13212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ea typeface="Cambria Math" panose="02040503050406030204" pitchFamily="18" charset="0"/>
                </a:rPr>
                <a:t>Tens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2FCC885-A343-4DE3-9E6D-EC1486E6C6D0}"/>
                </a:ext>
              </a:extLst>
            </p:cNvPr>
            <p:cNvSpPr txBox="1"/>
            <p:nvPr/>
          </p:nvSpPr>
          <p:spPr>
            <a:xfrm>
              <a:off x="6236726" y="3692110"/>
              <a:ext cx="13212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ea typeface="Cambria Math" panose="02040503050406030204" pitchFamily="18" charset="0"/>
                </a:rPr>
                <a:t>Ones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ABF5059-27C4-4E7A-853F-C7E213B86A9B}"/>
                </a:ext>
              </a:extLst>
            </p:cNvPr>
            <p:cNvSpPr txBox="1"/>
            <p:nvPr/>
          </p:nvSpPr>
          <p:spPr>
            <a:xfrm>
              <a:off x="7635255" y="3663400"/>
              <a:ext cx="13212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ea typeface="Cambria Math" panose="02040503050406030204" pitchFamily="18" charset="0"/>
                </a:rPr>
                <a:t>Tenths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022662B-AF83-4232-9628-7EB0BD17ACCA}"/>
                </a:ext>
              </a:extLst>
            </p:cNvPr>
            <p:cNvSpPr txBox="1"/>
            <p:nvPr/>
          </p:nvSpPr>
          <p:spPr>
            <a:xfrm>
              <a:off x="8879077" y="3690571"/>
              <a:ext cx="14755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ea typeface="Cambria Math" panose="02040503050406030204" pitchFamily="18" charset="0"/>
                </a:rPr>
                <a:t>Hundredths</a:t>
              </a: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F0A788E-F69B-4C7D-B213-70CC57D267E8}"/>
                </a:ext>
              </a:extLst>
            </p:cNvPr>
            <p:cNvGrpSpPr/>
            <p:nvPr/>
          </p:nvGrpSpPr>
          <p:grpSpPr>
            <a:xfrm>
              <a:off x="1209902" y="4159048"/>
              <a:ext cx="892821" cy="428686"/>
              <a:chOff x="4484935" y="944175"/>
              <a:chExt cx="892821" cy="428686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BC41B151-5DAF-45BB-9EDE-2F4F13F9E97A}"/>
                  </a:ext>
                </a:extLst>
              </p:cNvPr>
              <p:cNvSpPr/>
              <p:nvPr/>
            </p:nvSpPr>
            <p:spPr>
              <a:xfrm>
                <a:off x="4484935" y="944175"/>
                <a:ext cx="892821" cy="428686"/>
              </a:xfrm>
              <a:prstGeom prst="ellipse">
                <a:avLst/>
              </a:prstGeom>
              <a:solidFill>
                <a:srgbClr val="CC66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8D44763-F23F-4F75-AC69-A2AF9DEE4E16}"/>
                  </a:ext>
                </a:extLst>
              </p:cNvPr>
              <p:cNvSpPr txBox="1"/>
              <p:nvPr/>
            </p:nvSpPr>
            <p:spPr>
              <a:xfrm>
                <a:off x="4501222" y="985955"/>
                <a:ext cx="8659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b="1" dirty="0">
                    <a:latin typeface="Arial Black" panose="020B0A04020102020204" pitchFamily="34" charset="0"/>
                  </a:rPr>
                  <a:t>10000</a:t>
                </a:r>
                <a:endParaRPr lang="en-GB" sz="2000" b="1" dirty="0">
                  <a:latin typeface="Arial Black" panose="020B0A04020102020204" pitchFamily="34" charset="0"/>
                </a:endParaRP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1088BE43-9A15-406B-85FA-9C0E45E2803F}"/>
                </a:ext>
              </a:extLst>
            </p:cNvPr>
            <p:cNvGrpSpPr/>
            <p:nvPr/>
          </p:nvGrpSpPr>
          <p:grpSpPr>
            <a:xfrm>
              <a:off x="2532113" y="4154816"/>
              <a:ext cx="892821" cy="428686"/>
              <a:chOff x="3143479" y="934501"/>
              <a:chExt cx="892821" cy="428686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389BA228-1C22-4639-BE76-A1E1CB05FA7D}"/>
                  </a:ext>
                </a:extLst>
              </p:cNvPr>
              <p:cNvSpPr/>
              <p:nvPr/>
            </p:nvSpPr>
            <p:spPr>
              <a:xfrm>
                <a:off x="3143479" y="934501"/>
                <a:ext cx="892821" cy="428686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9D2497A-4DD8-47C9-8A24-DAD7E8C84E35}"/>
                  </a:ext>
                </a:extLst>
              </p:cNvPr>
              <p:cNvSpPr txBox="1"/>
              <p:nvPr/>
            </p:nvSpPr>
            <p:spPr>
              <a:xfrm>
                <a:off x="3216709" y="976281"/>
                <a:ext cx="7297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b="1" dirty="0">
                    <a:latin typeface="Arial Black" panose="020B0A04020102020204" pitchFamily="34" charset="0"/>
                  </a:rPr>
                  <a:t>1000</a:t>
                </a:r>
                <a:endParaRPr lang="en-GB" sz="2000" b="1" dirty="0">
                  <a:latin typeface="Arial Black" panose="020B0A04020102020204" pitchFamily="34" charset="0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520BE7A7-B72A-4258-9F8D-C1737B6C3717}"/>
                </a:ext>
              </a:extLst>
            </p:cNvPr>
            <p:cNvGrpSpPr/>
            <p:nvPr/>
          </p:nvGrpSpPr>
          <p:grpSpPr>
            <a:xfrm>
              <a:off x="3959399" y="4149437"/>
              <a:ext cx="593466" cy="428686"/>
              <a:chOff x="2176723" y="934501"/>
              <a:chExt cx="593466" cy="428686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65DF38D7-7074-43B8-8EEE-2E67D6830445}"/>
                  </a:ext>
                </a:extLst>
              </p:cNvPr>
              <p:cNvSpPr/>
              <p:nvPr/>
            </p:nvSpPr>
            <p:spPr>
              <a:xfrm>
                <a:off x="2250028" y="934501"/>
                <a:ext cx="446399" cy="428686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BEE961A-3E05-42C5-A2BF-A02981989DF0}"/>
                  </a:ext>
                </a:extLst>
              </p:cNvPr>
              <p:cNvSpPr txBox="1"/>
              <p:nvPr/>
            </p:nvSpPr>
            <p:spPr>
              <a:xfrm>
                <a:off x="2176723" y="979009"/>
                <a:ext cx="5934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b="1" dirty="0">
                    <a:latin typeface="Arial Black" panose="020B0A04020102020204" pitchFamily="34" charset="0"/>
                  </a:rPr>
                  <a:t>100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AAB11C64-0F3A-4B47-926A-9A2EB2A2D423}"/>
                </a:ext>
              </a:extLst>
            </p:cNvPr>
            <p:cNvGrpSpPr/>
            <p:nvPr/>
          </p:nvGrpSpPr>
          <p:grpSpPr>
            <a:xfrm>
              <a:off x="5316535" y="4149437"/>
              <a:ext cx="492471" cy="428686"/>
              <a:chOff x="1333467" y="934501"/>
              <a:chExt cx="492471" cy="428686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FC59D77B-BD42-4C1A-BF0A-016D267420E4}"/>
                  </a:ext>
                </a:extLst>
              </p:cNvPr>
              <p:cNvSpPr/>
              <p:nvPr/>
            </p:nvSpPr>
            <p:spPr>
              <a:xfrm>
                <a:off x="1356471" y="934501"/>
                <a:ext cx="446399" cy="428686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BE8EFE6-7930-4887-A3C4-6E28793BB83B}"/>
                  </a:ext>
                </a:extLst>
              </p:cNvPr>
              <p:cNvSpPr txBox="1"/>
              <p:nvPr/>
            </p:nvSpPr>
            <p:spPr>
              <a:xfrm>
                <a:off x="1333467" y="963620"/>
                <a:ext cx="492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>
                    <a:latin typeface="Arial Black" panose="020B0A04020102020204" pitchFamily="34" charset="0"/>
                  </a:rPr>
                  <a:t>10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56CAAC7-053B-4470-B48F-7EBD9DA2C7D9}"/>
                </a:ext>
              </a:extLst>
            </p:cNvPr>
            <p:cNvGrpSpPr/>
            <p:nvPr/>
          </p:nvGrpSpPr>
          <p:grpSpPr>
            <a:xfrm>
              <a:off x="8088064" y="3937828"/>
              <a:ext cx="558936" cy="517996"/>
              <a:chOff x="7154565" y="884953"/>
              <a:chExt cx="558936" cy="517996"/>
            </a:xfrm>
          </p:grpSpPr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7E6778A1-586B-44D8-94B9-26A997650EEE}"/>
                  </a:ext>
                </a:extLst>
              </p:cNvPr>
              <p:cNvSpPr/>
              <p:nvPr/>
            </p:nvSpPr>
            <p:spPr>
              <a:xfrm>
                <a:off x="7154565" y="934501"/>
                <a:ext cx="446399" cy="428686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9732954-E9FB-4CAA-8443-FFB452AB7BB4}"/>
                  </a:ext>
                </a:extLst>
              </p:cNvPr>
              <p:cNvSpPr txBox="1"/>
              <p:nvPr/>
            </p:nvSpPr>
            <p:spPr>
              <a:xfrm>
                <a:off x="7164471" y="1095172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10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55BCEE40-BF51-4467-84AF-526EFF6BFA8E}"/>
                  </a:ext>
                </a:extLst>
              </p:cNvPr>
              <p:cNvSpPr txBox="1"/>
              <p:nvPr/>
            </p:nvSpPr>
            <p:spPr>
              <a:xfrm>
                <a:off x="7221030" y="884953"/>
                <a:ext cx="4924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8C6D6BB5-F2BE-4714-AF52-E5D8BD25CFFF}"/>
                  </a:ext>
                </a:extLst>
              </p:cNvPr>
              <p:cNvCxnSpPr/>
              <p:nvPr/>
            </p:nvCxnSpPr>
            <p:spPr>
              <a:xfrm>
                <a:off x="7224963" y="1137699"/>
                <a:ext cx="310227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65F98BE4-010A-4C22-A990-E518386DF38E}"/>
                </a:ext>
              </a:extLst>
            </p:cNvPr>
            <p:cNvGrpSpPr/>
            <p:nvPr/>
          </p:nvGrpSpPr>
          <p:grpSpPr>
            <a:xfrm>
              <a:off x="9381252" y="3955337"/>
              <a:ext cx="591105" cy="470388"/>
              <a:chOff x="8024949" y="901783"/>
              <a:chExt cx="591105" cy="470388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E016F80B-74CE-4954-802E-25CE60CD5B80}"/>
                  </a:ext>
                </a:extLst>
              </p:cNvPr>
              <p:cNvSpPr/>
              <p:nvPr/>
            </p:nvSpPr>
            <p:spPr>
              <a:xfrm>
                <a:off x="8048122" y="934501"/>
                <a:ext cx="446399" cy="428686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BFF309A-CD64-4214-8769-0A8011080F8F}"/>
                  </a:ext>
                </a:extLst>
              </p:cNvPr>
              <p:cNvSpPr txBox="1"/>
              <p:nvPr/>
            </p:nvSpPr>
            <p:spPr>
              <a:xfrm>
                <a:off x="8024949" y="1095172"/>
                <a:ext cx="49247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dirty="0">
                    <a:latin typeface="Arial Black" panose="020B0A04020102020204" pitchFamily="34" charset="0"/>
                  </a:rPr>
                  <a:t>100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F94AFFA-7670-462A-96B2-DF274BAC0529}"/>
                  </a:ext>
                </a:extLst>
              </p:cNvPr>
              <p:cNvSpPr txBox="1"/>
              <p:nvPr/>
            </p:nvSpPr>
            <p:spPr>
              <a:xfrm>
                <a:off x="8123583" y="901783"/>
                <a:ext cx="49247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92612253-78EE-4811-8659-0C8FEE639712}"/>
                  </a:ext>
                </a:extLst>
              </p:cNvPr>
              <p:cNvCxnSpPr/>
              <p:nvPr/>
            </p:nvCxnSpPr>
            <p:spPr>
              <a:xfrm>
                <a:off x="8119101" y="1132089"/>
                <a:ext cx="310227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7FD2255-0EA5-401C-A252-D067B04B070D}"/>
                </a:ext>
              </a:extLst>
            </p:cNvPr>
            <p:cNvGrpSpPr/>
            <p:nvPr/>
          </p:nvGrpSpPr>
          <p:grpSpPr>
            <a:xfrm>
              <a:off x="6714277" y="4156580"/>
              <a:ext cx="446399" cy="428686"/>
              <a:chOff x="463698" y="934501"/>
              <a:chExt cx="446399" cy="428686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B7E45D6C-5A77-459E-A2DB-A84853A6AEC5}"/>
                  </a:ext>
                </a:extLst>
              </p:cNvPr>
              <p:cNvSpPr/>
              <p:nvPr/>
            </p:nvSpPr>
            <p:spPr>
              <a:xfrm>
                <a:off x="463698" y="934501"/>
                <a:ext cx="446399" cy="42868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8451FEF3-1F23-4647-B3C4-205DF436DA34}"/>
                  </a:ext>
                </a:extLst>
              </p:cNvPr>
              <p:cNvSpPr txBox="1"/>
              <p:nvPr/>
            </p:nvSpPr>
            <p:spPr>
              <a:xfrm>
                <a:off x="515934" y="963620"/>
                <a:ext cx="3385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5EE6477-F5B3-4056-A73A-84BC196C27A1}"/>
                </a:ext>
              </a:extLst>
            </p:cNvPr>
            <p:cNvSpPr/>
            <p:nvPr/>
          </p:nvSpPr>
          <p:spPr>
            <a:xfrm>
              <a:off x="7613129" y="5209397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AD8A11AF-F7A1-42EA-BC5A-F77CB058104F}"/>
                </a:ext>
              </a:extLst>
            </p:cNvPr>
            <p:cNvSpPr/>
            <p:nvPr/>
          </p:nvSpPr>
          <p:spPr>
            <a:xfrm>
              <a:off x="8949259" y="5207430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A8033F6-22C0-4CE4-9E24-E214A231881A}"/>
                </a:ext>
              </a:extLst>
            </p:cNvPr>
            <p:cNvSpPr/>
            <p:nvPr/>
          </p:nvSpPr>
          <p:spPr>
            <a:xfrm>
              <a:off x="3602532" y="5208414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77338DB-A155-49D3-8ACD-3BF2D26EEACA}"/>
                </a:ext>
              </a:extLst>
            </p:cNvPr>
            <p:cNvSpPr/>
            <p:nvPr/>
          </p:nvSpPr>
          <p:spPr>
            <a:xfrm>
              <a:off x="4938662" y="5209023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8A18D52F-9C72-4CC3-A611-68B735B52507}"/>
                </a:ext>
              </a:extLst>
            </p:cNvPr>
            <p:cNvSpPr/>
            <p:nvPr/>
          </p:nvSpPr>
          <p:spPr>
            <a:xfrm>
              <a:off x="6276072" y="5208768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E10D3B98-55E7-4126-B7E3-51CA2F6D6430}"/>
                </a:ext>
              </a:extLst>
            </p:cNvPr>
            <p:cNvSpPr/>
            <p:nvPr/>
          </p:nvSpPr>
          <p:spPr>
            <a:xfrm>
              <a:off x="950451" y="5206221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975744E5-5DA8-4EEB-A6FA-2E98EC2ADFA8}"/>
                </a:ext>
              </a:extLst>
            </p:cNvPr>
            <p:cNvSpPr/>
            <p:nvPr/>
          </p:nvSpPr>
          <p:spPr>
            <a:xfrm>
              <a:off x="2286581" y="5206830"/>
              <a:ext cx="1339669" cy="8912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49172195-3151-4A45-A653-1F51A4ADF1F1}"/>
                </a:ext>
              </a:extLst>
            </p:cNvPr>
            <p:cNvSpPr/>
            <p:nvPr/>
          </p:nvSpPr>
          <p:spPr>
            <a:xfrm>
              <a:off x="7498435" y="5668809"/>
              <a:ext cx="228906" cy="23067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A791437C-8322-4932-BA9E-6966EC82F85E}"/>
              </a:ext>
            </a:extLst>
          </p:cNvPr>
          <p:cNvSpPr txBox="1"/>
          <p:nvPr/>
        </p:nvSpPr>
        <p:spPr>
          <a:xfrm>
            <a:off x="1423435" y="5364654"/>
            <a:ext cx="8725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2       3       4       5       1       9       6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9A494EF-A621-4A7C-B563-73DF2361B1BC}"/>
              </a:ext>
            </a:extLst>
          </p:cNvPr>
          <p:cNvSpPr txBox="1"/>
          <p:nvPr/>
        </p:nvSpPr>
        <p:spPr>
          <a:xfrm>
            <a:off x="7578644" y="1482811"/>
            <a:ext cx="825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1D42B40-0085-4D20-A75D-C019CD5FDC3C}"/>
              </a:ext>
            </a:extLst>
          </p:cNvPr>
          <p:cNvSpPr txBox="1"/>
          <p:nvPr/>
        </p:nvSpPr>
        <p:spPr>
          <a:xfrm>
            <a:off x="7929900" y="2488691"/>
            <a:ext cx="825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10534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98" grpId="0"/>
      <p:bldP spid="9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787BD0-AA45-4E74-8D53-EF07495BA964}"/>
              </a:ext>
            </a:extLst>
          </p:cNvPr>
          <p:cNvSpPr/>
          <p:nvPr/>
        </p:nvSpPr>
        <p:spPr>
          <a:xfrm>
            <a:off x="56123" y="50000"/>
            <a:ext cx="1207931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school plans to collect £200 between January and May. </a:t>
            </a:r>
          </a:p>
          <a:p>
            <a:r>
              <a:rPr lang="en-US" sz="3200" b="1" dirty="0"/>
              <a:t>This chart shows how much they collected by the end of April.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Write the name of each month where they collected more than £50</a:t>
            </a:r>
          </a:p>
          <a:p>
            <a:r>
              <a:rPr lang="en-US" sz="3200" b="1" dirty="0"/>
              <a:t>  </a:t>
            </a:r>
          </a:p>
          <a:p>
            <a:endParaRPr lang="en-US" sz="1400" b="1" dirty="0"/>
          </a:p>
          <a:p>
            <a:r>
              <a:rPr lang="en-US" sz="3200" b="1" dirty="0"/>
              <a:t>How much money did they collect in February and March altogether?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094110-0F40-405A-A9CD-2FECEBBF2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413" y="997829"/>
            <a:ext cx="6833818" cy="301826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C647673-35CE-48DB-9375-683997575D1D}"/>
              </a:ext>
            </a:extLst>
          </p:cNvPr>
          <p:cNvSpPr/>
          <p:nvPr/>
        </p:nvSpPr>
        <p:spPr>
          <a:xfrm>
            <a:off x="701077" y="2427888"/>
            <a:ext cx="680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BBE90CA-5172-4A52-938D-6DF5CC7FAFF2}"/>
              </a:ext>
            </a:extLst>
          </p:cNvPr>
          <p:cNvGrpSpPr/>
          <p:nvPr/>
        </p:nvGrpSpPr>
        <p:grpSpPr>
          <a:xfrm>
            <a:off x="2590799" y="3098446"/>
            <a:ext cx="542673" cy="494964"/>
            <a:chOff x="6930650" y="926763"/>
            <a:chExt cx="542673" cy="49496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2904D9C-34B5-4B97-9720-BC2C887602C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24493D5-C441-4427-875C-BA02F828ECF9}"/>
                </a:ext>
              </a:extLst>
            </p:cNvPr>
            <p:cNvGrpSpPr/>
            <p:nvPr/>
          </p:nvGrpSpPr>
          <p:grpSpPr>
            <a:xfrm>
              <a:off x="6930650" y="928608"/>
              <a:ext cx="542673" cy="493119"/>
              <a:chOff x="6930650" y="928608"/>
              <a:chExt cx="542673" cy="49311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3ADA54A-6EB5-4D9A-807E-44B47C8140C5}"/>
                  </a:ext>
                </a:extLst>
              </p:cNvPr>
              <p:cNvSpPr txBox="1"/>
              <p:nvPr/>
            </p:nvSpPr>
            <p:spPr>
              <a:xfrm>
                <a:off x="6930650" y="1021617"/>
                <a:ext cx="5426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70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7EFB6D5F-B652-47F0-876F-327FA1BC67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C6C6CE6B-2E5E-4033-837D-6467B6241DA1}"/>
              </a:ext>
            </a:extLst>
          </p:cNvPr>
          <p:cNvSpPr/>
          <p:nvPr/>
        </p:nvSpPr>
        <p:spPr>
          <a:xfrm>
            <a:off x="1805977" y="2427888"/>
            <a:ext cx="680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7A816-B84F-4236-9973-F5647A2E3B00}"/>
              </a:ext>
            </a:extLst>
          </p:cNvPr>
          <p:cNvSpPr/>
          <p:nvPr/>
        </p:nvSpPr>
        <p:spPr>
          <a:xfrm>
            <a:off x="3097782" y="2427888"/>
            <a:ext cx="680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27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601E78F-C82A-4CCE-A8A6-C42797A9ED36}"/>
              </a:ext>
            </a:extLst>
          </p:cNvPr>
          <p:cNvGrpSpPr/>
          <p:nvPr/>
        </p:nvGrpSpPr>
        <p:grpSpPr>
          <a:xfrm>
            <a:off x="5619749" y="3098446"/>
            <a:ext cx="695314" cy="744219"/>
            <a:chOff x="6883025" y="926763"/>
            <a:chExt cx="695314" cy="744219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F24D72B-C510-4A2F-A90B-E0FFF6C9F4A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DA0A5AC-8892-4822-94DE-D6B6B0E0AF58}"/>
                </a:ext>
              </a:extLst>
            </p:cNvPr>
            <p:cNvGrpSpPr/>
            <p:nvPr/>
          </p:nvGrpSpPr>
          <p:grpSpPr>
            <a:xfrm>
              <a:off x="6883025" y="933655"/>
              <a:ext cx="695314" cy="737327"/>
              <a:chOff x="6883025" y="933655"/>
              <a:chExt cx="695314" cy="737327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60EAEB6-647B-47C6-B16C-A6D83A6EA292}"/>
                  </a:ext>
                </a:extLst>
              </p:cNvPr>
              <p:cNvSpPr txBox="1"/>
              <p:nvPr/>
            </p:nvSpPr>
            <p:spPr>
              <a:xfrm>
                <a:off x="6883025" y="1270872"/>
                <a:ext cx="69531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170</a:t>
                </a: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75F9B85-F8C2-457B-BD50-37A4232C03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352" y="933655"/>
                <a:ext cx="0" cy="43154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756ED748-5101-48EF-9FAB-71C74F2A60DA}"/>
              </a:ext>
            </a:extLst>
          </p:cNvPr>
          <p:cNvSpPr/>
          <p:nvPr/>
        </p:nvSpPr>
        <p:spPr>
          <a:xfrm>
            <a:off x="4389587" y="2427888"/>
            <a:ext cx="680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AD6CAD-29B3-43A5-863B-6A9AC22D517B}"/>
              </a:ext>
            </a:extLst>
          </p:cNvPr>
          <p:cNvSpPr/>
          <p:nvPr/>
        </p:nvSpPr>
        <p:spPr>
          <a:xfrm>
            <a:off x="1669580" y="4527088"/>
            <a:ext cx="3080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February, April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558E02C-87C5-454B-998B-6A069F7E8E9C}"/>
              </a:ext>
            </a:extLst>
          </p:cNvPr>
          <p:cNvCxnSpPr/>
          <p:nvPr/>
        </p:nvCxnSpPr>
        <p:spPr>
          <a:xfrm>
            <a:off x="1286106" y="2285686"/>
            <a:ext cx="0" cy="9196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3F33A57-941A-45CF-9E65-971930A24594}"/>
              </a:ext>
            </a:extLst>
          </p:cNvPr>
          <p:cNvCxnSpPr/>
          <p:nvPr/>
        </p:nvCxnSpPr>
        <p:spPr>
          <a:xfrm>
            <a:off x="3744559" y="2285686"/>
            <a:ext cx="0" cy="9196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BDEE8954-5830-4D7A-BD6B-362890431078}"/>
              </a:ext>
            </a:extLst>
          </p:cNvPr>
          <p:cNvSpPr/>
          <p:nvPr/>
        </p:nvSpPr>
        <p:spPr>
          <a:xfrm>
            <a:off x="1669579" y="5788881"/>
            <a:ext cx="20749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– 20 =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F745EAC-F903-4321-A2E2-D59958D18A5F}"/>
              </a:ext>
            </a:extLst>
          </p:cNvPr>
          <p:cNvSpPr/>
          <p:nvPr/>
        </p:nvSpPr>
        <p:spPr>
          <a:xfrm>
            <a:off x="3514869" y="5787782"/>
            <a:ext cx="8688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£80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ADCD32E-0BD9-478D-A4F0-F7E65DC4EDE5}"/>
              </a:ext>
            </a:extLst>
          </p:cNvPr>
          <p:cNvSpPr/>
          <p:nvPr/>
        </p:nvSpPr>
        <p:spPr>
          <a:xfrm>
            <a:off x="4923500" y="5787781"/>
            <a:ext cx="20749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53 + 27 =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6C5C35E-3DA2-4491-B26B-DAA5B8FC0A77}"/>
              </a:ext>
            </a:extLst>
          </p:cNvPr>
          <p:cNvSpPr/>
          <p:nvPr/>
        </p:nvSpPr>
        <p:spPr>
          <a:xfrm>
            <a:off x="6550754" y="5780890"/>
            <a:ext cx="8688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£80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B6EF67C-A45D-41EE-86B9-4511062C361B}"/>
              </a:ext>
            </a:extLst>
          </p:cNvPr>
          <p:cNvSpPr/>
          <p:nvPr/>
        </p:nvSpPr>
        <p:spPr>
          <a:xfrm>
            <a:off x="7967238" y="5780889"/>
            <a:ext cx="3631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They collected £80</a:t>
            </a:r>
          </a:p>
        </p:txBody>
      </p:sp>
    </p:spTree>
    <p:extLst>
      <p:ext uri="{BB962C8B-B14F-4D97-AF65-F5344CB8AC3E}">
        <p14:creationId xmlns:p14="http://schemas.microsoft.com/office/powerpoint/2010/main" val="393370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22" grpId="0"/>
      <p:bldP spid="23" grpId="0"/>
      <p:bldP spid="27" grpId="0"/>
      <p:bldP spid="28" grpId="0"/>
      <p:bldP spid="29" grpId="0"/>
      <p:bldP spid="31" grpId="0"/>
      <p:bldP spid="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42B8D2E-63D7-437E-8D84-92890AEC5699}"/>
              </a:ext>
            </a:extLst>
          </p:cNvPr>
          <p:cNvSpPr/>
          <p:nvPr/>
        </p:nvSpPr>
        <p:spPr>
          <a:xfrm>
            <a:off x="6095999" y="50000"/>
            <a:ext cx="582058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Chen pours 165 millilitres of milk into a measuring jug.</a:t>
            </a:r>
          </a:p>
          <a:p>
            <a:r>
              <a:rPr lang="en-GB" sz="3200" b="1" dirty="0"/>
              <a:t>Draw an arrow on the jug to show the level of the milk.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7D1ADA-A5D8-4D47-A56A-973250769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2" y="144379"/>
            <a:ext cx="5677686" cy="65073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CB5724C-1D1C-4C9C-BA4A-763F51BE663B}"/>
              </a:ext>
            </a:extLst>
          </p:cNvPr>
          <p:cNvSpPr/>
          <p:nvPr/>
        </p:nvSpPr>
        <p:spPr>
          <a:xfrm>
            <a:off x="2492483" y="1801060"/>
            <a:ext cx="6800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170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264D116-97E5-40F7-B6F0-327D7C076B23}"/>
              </a:ext>
            </a:extLst>
          </p:cNvPr>
          <p:cNvCxnSpPr/>
          <p:nvPr/>
        </p:nvCxnSpPr>
        <p:spPr>
          <a:xfrm flipH="1">
            <a:off x="3207203" y="2172779"/>
            <a:ext cx="99841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37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FE6EBB3-3A7A-4539-9881-CDB27948F4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17DC57F-3CBC-4192-983F-A783EFC55FB5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0B1BCEF-ED3F-46C5-A25C-D2AC525EF041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4AD570E-0D2B-4242-8996-C2656B819E64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64D5503-4893-4A61-BA5B-6111DFE05A7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3634F51-0362-4FA9-AA5C-3E7B8D422DB9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A8B5B62-C731-4D92-B554-3ECC9718CA2E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0D685F7-57D6-4D26-8A50-DFFE952AB747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AACA8C0-B27E-4D13-9F77-2A9B39F4FB16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33951A0-D30F-4B2F-9B48-BEF737ADDB3A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7C67EB8-17AF-4F74-99B6-D8710FEE5DCA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6B2922F-AE2A-4DDF-BB14-F5C01BA2B758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379275A-3E0C-4F62-8346-5BA74D273C84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1EE373A-1A26-482C-A536-9EB51B4E155E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D31B2B6-7C61-4E21-9B6C-407BBBA862AC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1971734-1BD2-4A7F-A157-D6C978BD5255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118F593-A6EA-443F-9D46-E80E6031801A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2CC0C0-8075-431C-AE87-6E68828F32CC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EA85440-6B84-46E6-A86D-C54E88391C0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1C05A25-0405-4EC8-A544-42ED47AC4EB7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D4DAF72-0361-4F5F-9C37-4375E8F3DD15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7077074-F160-4ABC-B669-3756EF63428C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B18B4E2-A358-49C1-B712-1B8A0FC62118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863474C-C1A5-41B8-9BD8-1501BE5893D5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4CA2E0B-61E5-4E67-986B-B053DE4D6910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096B2B1-48B2-4134-84BC-1C888BB9786D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6972F1C-41A2-4DE2-ABF2-CCD5B55915C7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F736DB8-9BA3-4114-97B2-FE8E01182A7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A547396-118E-486B-9642-23843F2A19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7019F3-EC13-4A3E-8AF1-81C948132F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B002C08-6F5C-436A-A26D-15AFCE18A6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B114CA0-1246-4337-95C9-C47B433A00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65A954E-5000-48C1-8B51-E60F001F10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DB1A064-0DFB-4F26-8B3F-CBFC0356D9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D46469C-2C5C-4D7C-9A59-36B05D96D9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A702659-8203-41DE-9CD3-523575DE29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ACB8C37-205E-43DF-9C67-FEADFD85D3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EB88CE2-A35C-4652-B90F-742C68E685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819EAA3-AC4A-4BA3-A765-6DBD785137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D7411D0-F82E-4B54-B7A1-2AFF540983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8FF10D3-AF73-4BD3-A98A-5FEBC862A4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1480C69-8669-491D-8164-02DC5086C2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06AD87D-F1A2-445C-BCFF-37372A85A9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F21A3A0-5339-4665-827D-252F133C91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D6478EE-2E3C-44F1-B7D9-A5C8CC139A7D}"/>
              </a:ext>
            </a:extLst>
          </p:cNvPr>
          <p:cNvSpPr/>
          <p:nvPr/>
        </p:nvSpPr>
        <p:spPr>
          <a:xfrm>
            <a:off x="56123" y="50000"/>
            <a:ext cx="3285836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sz="3200" b="1" dirty="0"/>
              <a:t>Here are six cards.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01C7A8-9C69-4508-A824-E82F515B7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88" y="634775"/>
            <a:ext cx="5898311" cy="25213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B17CCD-67A7-49A3-89B1-2202E1DE38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2799" y="1091134"/>
            <a:ext cx="4009021" cy="445530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610B4C8-648C-475C-845B-3F2E3DB97A8E}"/>
              </a:ext>
            </a:extLst>
          </p:cNvPr>
          <p:cNvSpPr/>
          <p:nvPr/>
        </p:nvSpPr>
        <p:spPr>
          <a:xfrm>
            <a:off x="7997631" y="50000"/>
            <a:ext cx="4137810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Use a card to complete each calculation.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E65F004-B010-4A9E-9C13-FDA77A4CA79C}"/>
              </a:ext>
            </a:extLst>
          </p:cNvPr>
          <p:cNvSpPr txBox="1"/>
          <p:nvPr/>
        </p:nvSpPr>
        <p:spPr>
          <a:xfrm>
            <a:off x="899598" y="3541968"/>
            <a:ext cx="1457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A96D717-8594-4A7B-8ECF-FA5DA8DFDC3B}"/>
              </a:ext>
            </a:extLst>
          </p:cNvPr>
          <p:cNvSpPr txBox="1"/>
          <p:nvPr/>
        </p:nvSpPr>
        <p:spPr>
          <a:xfrm>
            <a:off x="894389" y="4003734"/>
            <a:ext cx="14355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0.5 3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BFFC0D3-AE38-48C1-AD3B-1C498D679C7B}"/>
              </a:ext>
            </a:extLst>
          </p:cNvPr>
          <p:cNvSpPr/>
          <p:nvPr/>
        </p:nvSpPr>
        <p:spPr>
          <a:xfrm>
            <a:off x="9252210" y="1398964"/>
            <a:ext cx="14085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÷10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9C5C35A-79AF-4ACA-801F-B365433BE977}"/>
              </a:ext>
            </a:extLst>
          </p:cNvPr>
          <p:cNvSpPr txBox="1"/>
          <p:nvPr/>
        </p:nvSpPr>
        <p:spPr>
          <a:xfrm>
            <a:off x="4009383" y="3556522"/>
            <a:ext cx="1457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B0FBD0F-BC41-42AD-9CA6-A9BC768CD27B}"/>
              </a:ext>
            </a:extLst>
          </p:cNvPr>
          <p:cNvSpPr txBox="1"/>
          <p:nvPr/>
        </p:nvSpPr>
        <p:spPr>
          <a:xfrm>
            <a:off x="2677269" y="4003734"/>
            <a:ext cx="18753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5 3 0 0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51837EE-0AA4-4AE0-A10D-46D945FDEC18}"/>
              </a:ext>
            </a:extLst>
          </p:cNvPr>
          <p:cNvSpPr txBox="1"/>
          <p:nvPr/>
        </p:nvSpPr>
        <p:spPr>
          <a:xfrm>
            <a:off x="4314724" y="3992219"/>
            <a:ext cx="4711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4FBA6D6-1614-4B74-8184-C470B2BDDFC3}"/>
              </a:ext>
            </a:extLst>
          </p:cNvPr>
          <p:cNvSpPr/>
          <p:nvPr/>
        </p:nvSpPr>
        <p:spPr>
          <a:xfrm>
            <a:off x="8960886" y="3047402"/>
            <a:ext cx="1792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x1000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544D45-53C8-4899-AAA6-EB9CCD82732C}"/>
              </a:ext>
            </a:extLst>
          </p:cNvPr>
          <p:cNvSpPr txBox="1"/>
          <p:nvPr/>
        </p:nvSpPr>
        <p:spPr>
          <a:xfrm>
            <a:off x="5810754" y="3544411"/>
            <a:ext cx="1457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5.3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BCFC190-8470-4181-B786-842735FB0954}"/>
              </a:ext>
            </a:extLst>
          </p:cNvPr>
          <p:cNvSpPr txBox="1"/>
          <p:nvPr/>
        </p:nvSpPr>
        <p:spPr>
          <a:xfrm>
            <a:off x="5815794" y="4006269"/>
            <a:ext cx="19723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0.0 5 3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6A12886-EC80-4441-A621-85206A37B518}"/>
              </a:ext>
            </a:extLst>
          </p:cNvPr>
          <p:cNvSpPr/>
          <p:nvPr/>
        </p:nvSpPr>
        <p:spPr>
          <a:xfrm>
            <a:off x="9071610" y="4723849"/>
            <a:ext cx="14085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÷100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42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A95BD6-FA0E-4E08-ACE3-0EF9684D889C}"/>
              </a:ext>
            </a:extLst>
          </p:cNvPr>
          <p:cNvSpPr/>
          <p:nvPr/>
        </p:nvSpPr>
        <p:spPr>
          <a:xfrm>
            <a:off x="56123" y="5000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b="1" dirty="0"/>
              <a:t>Write the number 53,148 in words.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D196E8-D916-4F1E-B460-00D52B53C19A}"/>
              </a:ext>
            </a:extLst>
          </p:cNvPr>
          <p:cNvSpPr/>
          <p:nvPr/>
        </p:nvSpPr>
        <p:spPr>
          <a:xfrm>
            <a:off x="389420" y="800908"/>
            <a:ext cx="24522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Fifty-three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3AE8E0-FD60-4BE2-A61B-523C2735E252}"/>
              </a:ext>
            </a:extLst>
          </p:cNvPr>
          <p:cNvSpPr/>
          <p:nvPr/>
        </p:nvSpPr>
        <p:spPr>
          <a:xfrm>
            <a:off x="2268042" y="800908"/>
            <a:ext cx="21914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thousand,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679EDD-EECD-455F-B0C2-837308A22591}"/>
              </a:ext>
            </a:extLst>
          </p:cNvPr>
          <p:cNvSpPr/>
          <p:nvPr/>
        </p:nvSpPr>
        <p:spPr>
          <a:xfrm>
            <a:off x="4053417" y="795994"/>
            <a:ext cx="54659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one hundred and forty-eight</a:t>
            </a:r>
          </a:p>
        </p:txBody>
      </p:sp>
    </p:spTree>
    <p:extLst>
      <p:ext uri="{BB962C8B-B14F-4D97-AF65-F5344CB8AC3E}">
        <p14:creationId xmlns:p14="http://schemas.microsoft.com/office/powerpoint/2010/main" val="257011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3DD656-C9B6-40E3-889E-7E118E5AD7F0}"/>
              </a:ext>
            </a:extLst>
          </p:cNvPr>
          <p:cNvSpPr/>
          <p:nvPr/>
        </p:nvSpPr>
        <p:spPr>
          <a:xfrm>
            <a:off x="103032" y="51516"/>
            <a:ext cx="43624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shaded shape on a grid. The shape is translated so that point A moves to point B. Draw the shape in its new position.</a:t>
            </a:r>
          </a:p>
        </p:txBody>
      </p:sp>
      <p:pic>
        <p:nvPicPr>
          <p:cNvPr id="3" name="Picture 2" descr="https://app.doublestruck.eu/content/K2_REAS/HTML/Q/QT308_files/image001.jpg">
            <a:extLst>
              <a:ext uri="{FF2B5EF4-FFF2-40B4-BE49-F238E27FC236}">
                <a16:creationId xmlns:a16="http://schemas.microsoft.com/office/drawing/2014/main" id="{1B0A878F-D62E-4D3F-BEEF-4E495FE88BB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512" y="90969"/>
            <a:ext cx="7196138" cy="663368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99F7E0-55C6-4355-9C02-CC5EE062AD8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DD452B6-5CFB-4E68-8802-2C863D76A709}"/>
              </a:ext>
            </a:extLst>
          </p:cNvPr>
          <p:cNvGrpSpPr/>
          <p:nvPr/>
        </p:nvGrpSpPr>
        <p:grpSpPr>
          <a:xfrm>
            <a:off x="7103625" y="1786072"/>
            <a:ext cx="1117429" cy="1114706"/>
            <a:chOff x="6214610" y="4480147"/>
            <a:chExt cx="2176356" cy="759655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DF31FAE-1334-4BD6-A470-D1658861AF70}"/>
                </a:ext>
              </a:extLst>
            </p:cNvPr>
            <p:cNvCxnSpPr>
              <a:cxnSpLocks/>
            </p:cNvCxnSpPr>
            <p:nvPr/>
          </p:nvCxnSpPr>
          <p:spPr>
            <a:xfrm>
              <a:off x="6214610" y="4480147"/>
              <a:ext cx="0" cy="759655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017FF8C-920A-4A97-AF45-E4B7131588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4610" y="5218286"/>
              <a:ext cx="2176356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20616D74-E7DF-4359-8755-7769FA15C0B7}"/>
              </a:ext>
            </a:extLst>
          </p:cNvPr>
          <p:cNvSpPr/>
          <p:nvPr/>
        </p:nvSpPr>
        <p:spPr>
          <a:xfrm>
            <a:off x="7030173" y="1710868"/>
            <a:ext cx="146903" cy="1504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451A934-FC52-4EC8-A210-CB78C17BEB71}"/>
              </a:ext>
            </a:extLst>
          </p:cNvPr>
          <p:cNvGrpSpPr/>
          <p:nvPr/>
        </p:nvGrpSpPr>
        <p:grpSpPr>
          <a:xfrm>
            <a:off x="9811217" y="2869206"/>
            <a:ext cx="1117429" cy="1114706"/>
            <a:chOff x="6214610" y="4480147"/>
            <a:chExt cx="2176356" cy="759655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5962E4C-6535-45AA-80BC-70A1C9A4EA64}"/>
                </a:ext>
              </a:extLst>
            </p:cNvPr>
            <p:cNvCxnSpPr>
              <a:cxnSpLocks/>
            </p:cNvCxnSpPr>
            <p:nvPr/>
          </p:nvCxnSpPr>
          <p:spPr>
            <a:xfrm>
              <a:off x="6214610" y="4480147"/>
              <a:ext cx="0" cy="759655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6CA4037-5363-44D3-8368-6F3F6DD32C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4610" y="5218286"/>
              <a:ext cx="2176356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985E51C6-E9DC-486D-8BB7-FB790571E90B}"/>
              </a:ext>
            </a:extLst>
          </p:cNvPr>
          <p:cNvSpPr/>
          <p:nvPr/>
        </p:nvSpPr>
        <p:spPr>
          <a:xfrm>
            <a:off x="9737765" y="2794002"/>
            <a:ext cx="146903" cy="1504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5E19122-C6D8-4F59-AF42-05D051AD943C}"/>
              </a:ext>
            </a:extLst>
          </p:cNvPr>
          <p:cNvGrpSpPr/>
          <p:nvPr/>
        </p:nvGrpSpPr>
        <p:grpSpPr>
          <a:xfrm flipH="1">
            <a:off x="5476418" y="1786072"/>
            <a:ext cx="1627201" cy="557353"/>
            <a:chOff x="6214610" y="4480147"/>
            <a:chExt cx="2176356" cy="759655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3BC3B23-5705-4132-A455-12437AF5C385}"/>
                </a:ext>
              </a:extLst>
            </p:cNvPr>
            <p:cNvCxnSpPr>
              <a:cxnSpLocks/>
            </p:cNvCxnSpPr>
            <p:nvPr/>
          </p:nvCxnSpPr>
          <p:spPr>
            <a:xfrm>
              <a:off x="6214610" y="4480147"/>
              <a:ext cx="0" cy="759655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3255AC9-7D0D-4D57-8E53-D96CAEAEB3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4610" y="5218286"/>
              <a:ext cx="2176356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14E8D69-2DA2-49B3-9C1F-912B84405C05}"/>
              </a:ext>
            </a:extLst>
          </p:cNvPr>
          <p:cNvGrpSpPr/>
          <p:nvPr/>
        </p:nvGrpSpPr>
        <p:grpSpPr>
          <a:xfrm flipH="1">
            <a:off x="8189719" y="2850456"/>
            <a:ext cx="1627201" cy="557353"/>
            <a:chOff x="6214610" y="4480147"/>
            <a:chExt cx="2176356" cy="759655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EE3C84D-54A8-4E07-BE03-BBD4772658F0}"/>
                </a:ext>
              </a:extLst>
            </p:cNvPr>
            <p:cNvCxnSpPr>
              <a:cxnSpLocks/>
            </p:cNvCxnSpPr>
            <p:nvPr/>
          </p:nvCxnSpPr>
          <p:spPr>
            <a:xfrm>
              <a:off x="6214610" y="4480147"/>
              <a:ext cx="0" cy="759655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875675A-EAF7-46B6-848B-341D5D28D2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4610" y="5218286"/>
              <a:ext cx="2176356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64C9ABAF-2D7D-48A0-962B-6B4F201D0FBD}"/>
              </a:ext>
            </a:extLst>
          </p:cNvPr>
          <p:cNvSpPr/>
          <p:nvPr/>
        </p:nvSpPr>
        <p:spPr>
          <a:xfrm>
            <a:off x="5385788" y="2252435"/>
            <a:ext cx="146903" cy="1504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0973224-9C86-43D6-9F4A-291D8A85FF32}"/>
              </a:ext>
            </a:extLst>
          </p:cNvPr>
          <p:cNvSpPr/>
          <p:nvPr/>
        </p:nvSpPr>
        <p:spPr>
          <a:xfrm>
            <a:off x="8112492" y="3316819"/>
            <a:ext cx="146903" cy="1504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2602053-C702-4646-A0D4-BB2C6310EB4E}"/>
              </a:ext>
            </a:extLst>
          </p:cNvPr>
          <p:cNvGrpSpPr/>
          <p:nvPr/>
        </p:nvGrpSpPr>
        <p:grpSpPr>
          <a:xfrm>
            <a:off x="5457022" y="2327640"/>
            <a:ext cx="1117429" cy="2210772"/>
            <a:chOff x="6214610" y="4480147"/>
            <a:chExt cx="2176356" cy="75086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D47BBAF-9472-4225-B2CE-4B64FB92EB05}"/>
                </a:ext>
              </a:extLst>
            </p:cNvPr>
            <p:cNvCxnSpPr>
              <a:cxnSpLocks/>
            </p:cNvCxnSpPr>
            <p:nvPr/>
          </p:nvCxnSpPr>
          <p:spPr>
            <a:xfrm>
              <a:off x="6214610" y="4480147"/>
              <a:ext cx="0" cy="75086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415D3B5-4ECB-4393-9568-C8C06260A5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4610" y="5218286"/>
              <a:ext cx="2176356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8DCF1459-2473-4BA6-A85D-79FB81E4773D}"/>
              </a:ext>
            </a:extLst>
          </p:cNvPr>
          <p:cNvSpPr/>
          <p:nvPr/>
        </p:nvSpPr>
        <p:spPr>
          <a:xfrm>
            <a:off x="6501000" y="4425753"/>
            <a:ext cx="146903" cy="1504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6625C25-1A82-4F1D-90CF-6679B34D0C46}"/>
              </a:ext>
            </a:extLst>
          </p:cNvPr>
          <p:cNvGrpSpPr/>
          <p:nvPr/>
        </p:nvGrpSpPr>
        <p:grpSpPr>
          <a:xfrm>
            <a:off x="8162396" y="3427219"/>
            <a:ext cx="1117429" cy="2210772"/>
            <a:chOff x="6214610" y="4480147"/>
            <a:chExt cx="2176356" cy="750860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758D830-1130-47BF-BB47-9188FD90E08F}"/>
                </a:ext>
              </a:extLst>
            </p:cNvPr>
            <p:cNvCxnSpPr>
              <a:cxnSpLocks/>
            </p:cNvCxnSpPr>
            <p:nvPr/>
          </p:nvCxnSpPr>
          <p:spPr>
            <a:xfrm>
              <a:off x="6214610" y="4480147"/>
              <a:ext cx="0" cy="75086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5620A27-4A50-42D8-9781-EA4199D906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4610" y="5218286"/>
              <a:ext cx="2176356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E08291EB-2E68-4096-8FA8-8339866ECF56}"/>
              </a:ext>
            </a:extLst>
          </p:cNvPr>
          <p:cNvSpPr/>
          <p:nvPr/>
        </p:nvSpPr>
        <p:spPr>
          <a:xfrm>
            <a:off x="9206374" y="5525332"/>
            <a:ext cx="146903" cy="1504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D22BCE5-65F6-4CC8-83D3-47F216F6DCA2}"/>
              </a:ext>
            </a:extLst>
          </p:cNvPr>
          <p:cNvCxnSpPr>
            <a:cxnSpLocks/>
            <a:endCxn id="12" idx="5"/>
          </p:cNvCxnSpPr>
          <p:nvPr/>
        </p:nvCxnSpPr>
        <p:spPr>
          <a:xfrm flipH="1" flipV="1">
            <a:off x="9863155" y="2922383"/>
            <a:ext cx="1065492" cy="106379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F0AE591-1A6A-43B0-B0ED-AE11F0754B0A}"/>
              </a:ext>
            </a:extLst>
          </p:cNvPr>
          <p:cNvCxnSpPr>
            <a:cxnSpLocks/>
          </p:cNvCxnSpPr>
          <p:nvPr/>
        </p:nvCxnSpPr>
        <p:spPr>
          <a:xfrm flipH="1">
            <a:off x="8249870" y="2912858"/>
            <a:ext cx="1499883" cy="4696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209DC20-90D2-4834-8A3E-C65B21201916}"/>
              </a:ext>
            </a:extLst>
          </p:cNvPr>
          <p:cNvCxnSpPr>
            <a:cxnSpLocks/>
            <a:stCxn id="29" idx="1"/>
            <a:endCxn id="20" idx="5"/>
          </p:cNvCxnSpPr>
          <p:nvPr/>
        </p:nvCxnSpPr>
        <p:spPr>
          <a:xfrm flipH="1" flipV="1">
            <a:off x="8237882" y="3445200"/>
            <a:ext cx="990005" cy="210215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ABB0F42-BDE1-472D-823B-7D7DF0C6DBDB}"/>
              </a:ext>
            </a:extLst>
          </p:cNvPr>
          <p:cNvCxnSpPr>
            <a:cxnSpLocks/>
            <a:stCxn id="29" idx="7"/>
          </p:cNvCxnSpPr>
          <p:nvPr/>
        </p:nvCxnSpPr>
        <p:spPr>
          <a:xfrm flipV="1">
            <a:off x="9331764" y="3952341"/>
            <a:ext cx="1596882" cy="159501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367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9" grpId="0" animBg="1"/>
      <p:bldP spid="20" grpId="0" animBg="1"/>
      <p:bldP spid="25" grpId="0" animBg="1"/>
      <p:bldP spid="2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7373259B-E2DA-4D0A-8B10-46656DB04616}"/>
              </a:ext>
            </a:extLst>
          </p:cNvPr>
          <p:cNvSpPr txBox="1"/>
          <p:nvPr/>
        </p:nvSpPr>
        <p:spPr>
          <a:xfrm>
            <a:off x="7781681" y="4187326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B927FC-BA34-4DE0-B871-25EF8EA99CBB}"/>
              </a:ext>
            </a:extLst>
          </p:cNvPr>
          <p:cNvSpPr txBox="1"/>
          <p:nvPr/>
        </p:nvSpPr>
        <p:spPr>
          <a:xfrm>
            <a:off x="6924146" y="2291344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6.5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29F9B6-A3BF-4C74-ADC5-A736A75FDA29}"/>
              </a:ext>
            </a:extLst>
          </p:cNvPr>
          <p:cNvSpPr/>
          <p:nvPr/>
        </p:nvSpPr>
        <p:spPr>
          <a:xfrm>
            <a:off x="56123" y="50000"/>
            <a:ext cx="101053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mass of a 10p coin is 6.5g. </a:t>
            </a:r>
          </a:p>
          <a:p>
            <a:r>
              <a:rPr lang="en-US" sz="3200" b="1" dirty="0"/>
              <a:t>The mass of a 5p coin is half the mass of a 10p coin.</a:t>
            </a:r>
          </a:p>
          <a:p>
            <a:r>
              <a:rPr lang="en-US" sz="3200" b="1" dirty="0"/>
              <a:t>What is the mass of these six coins altogether?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5AC539-83E3-450A-BF01-DF36EE555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853" y="1619660"/>
            <a:ext cx="3806816" cy="272275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A18CE5B-C3D7-4124-8D92-9D1805FA2AF4}"/>
              </a:ext>
            </a:extLst>
          </p:cNvPr>
          <p:cNvGrpSpPr/>
          <p:nvPr/>
        </p:nvGrpSpPr>
        <p:grpSpPr>
          <a:xfrm>
            <a:off x="4516524" y="2053442"/>
            <a:ext cx="1861800" cy="1405123"/>
            <a:chOff x="2248666" y="1937292"/>
            <a:chExt cx="1861800" cy="140512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8DDAE08-3516-4D2E-8181-5107A8DFB837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6.5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4BFCA46-9B06-492C-AB77-5F8D73FCF287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CD80F8F-6774-44F2-9493-BEA389388276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FCB017A-0129-40DC-85A9-EFA8859145DE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034A0D2-E0EB-4472-B441-7AA0A3B62BA5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43AA0D4-71CF-4B50-8923-305CCFDA026E}"/>
              </a:ext>
            </a:extLst>
          </p:cNvPr>
          <p:cNvSpPr txBox="1"/>
          <p:nvPr/>
        </p:nvSpPr>
        <p:spPr>
          <a:xfrm>
            <a:off x="5411639" y="294501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94573D-C614-4C6B-B07D-16D6E38F90F7}"/>
              </a:ext>
            </a:extLst>
          </p:cNvPr>
          <p:cNvSpPr txBox="1"/>
          <p:nvPr/>
        </p:nvSpPr>
        <p:spPr>
          <a:xfrm>
            <a:off x="5020439" y="18212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443FF0-2877-4253-A764-A2AA4CCFF2B5}"/>
              </a:ext>
            </a:extLst>
          </p:cNvPr>
          <p:cNvSpPr txBox="1"/>
          <p:nvPr/>
        </p:nvSpPr>
        <p:spPr>
          <a:xfrm>
            <a:off x="4510821" y="2945019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92A51F-F935-472D-8A6E-22124F920BF2}"/>
              </a:ext>
            </a:extLst>
          </p:cNvPr>
          <p:cNvSpPr txBox="1"/>
          <p:nvPr/>
        </p:nvSpPr>
        <p:spPr>
          <a:xfrm>
            <a:off x="5269529" y="2929630"/>
            <a:ext cx="385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F2E107-9665-4BB3-8DE5-12A50D39063A}"/>
              </a:ext>
            </a:extLst>
          </p:cNvPr>
          <p:cNvSpPr txBox="1"/>
          <p:nvPr/>
        </p:nvSpPr>
        <p:spPr>
          <a:xfrm>
            <a:off x="6484706" y="230296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E31C02-E58E-4CB9-9E14-458AEAF30359}"/>
              </a:ext>
            </a:extLst>
          </p:cNvPr>
          <p:cNvCxnSpPr>
            <a:cxnSpLocks/>
          </p:cNvCxnSpPr>
          <p:nvPr/>
        </p:nvCxnSpPr>
        <p:spPr>
          <a:xfrm flipV="1">
            <a:off x="6947577" y="2364104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FAEFA32-5577-4B2C-9DF3-D5D56600C012}"/>
              </a:ext>
            </a:extLst>
          </p:cNvPr>
          <p:cNvCxnSpPr>
            <a:cxnSpLocks/>
          </p:cNvCxnSpPr>
          <p:nvPr/>
        </p:nvCxnSpPr>
        <p:spPr>
          <a:xfrm>
            <a:off x="6966529" y="234805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9E1748F-DD3E-456C-8B4B-9E244400F304}"/>
              </a:ext>
            </a:extLst>
          </p:cNvPr>
          <p:cNvSpPr txBox="1"/>
          <p:nvPr/>
        </p:nvSpPr>
        <p:spPr>
          <a:xfrm>
            <a:off x="6938970" y="183798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A3275-072A-45A9-97CB-F60009D853EF}"/>
              </a:ext>
            </a:extLst>
          </p:cNvPr>
          <p:cNvSpPr txBox="1"/>
          <p:nvPr/>
        </p:nvSpPr>
        <p:spPr>
          <a:xfrm>
            <a:off x="7387736" y="184769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17F4E5E-84E4-4B41-B0FB-5C9FE53DEA03}"/>
              </a:ext>
            </a:extLst>
          </p:cNvPr>
          <p:cNvCxnSpPr>
            <a:cxnSpLocks/>
          </p:cNvCxnSpPr>
          <p:nvPr/>
        </p:nvCxnSpPr>
        <p:spPr>
          <a:xfrm>
            <a:off x="7828726" y="2367392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43621BD-C3F6-4DD2-9156-3FF5AAADF598}"/>
              </a:ext>
            </a:extLst>
          </p:cNvPr>
          <p:cNvSpPr txBox="1"/>
          <p:nvPr/>
        </p:nvSpPr>
        <p:spPr>
          <a:xfrm>
            <a:off x="7236778" y="184769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4AE7B30-DAFF-4B30-98EC-A1FF29AA226E}"/>
              </a:ext>
            </a:extLst>
          </p:cNvPr>
          <p:cNvSpPr txBox="1"/>
          <p:nvPr/>
        </p:nvSpPr>
        <p:spPr>
          <a:xfrm>
            <a:off x="7811679" y="2303852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77734B-A8B0-4DE3-934A-52F7CC54F672}"/>
              </a:ext>
            </a:extLst>
          </p:cNvPr>
          <p:cNvSpPr txBox="1"/>
          <p:nvPr/>
        </p:nvSpPr>
        <p:spPr>
          <a:xfrm>
            <a:off x="7659427" y="234149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40B3B42-A4EC-4A75-B773-A07B1A4E0888}"/>
              </a:ext>
            </a:extLst>
          </p:cNvPr>
          <p:cNvSpPr txBox="1"/>
          <p:nvPr/>
        </p:nvSpPr>
        <p:spPr>
          <a:xfrm>
            <a:off x="7804091" y="184927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D28C680-5423-43DB-BF91-586FE768F4EC}"/>
              </a:ext>
            </a:extLst>
          </p:cNvPr>
          <p:cNvSpPr txBox="1"/>
          <p:nvPr/>
        </p:nvSpPr>
        <p:spPr>
          <a:xfrm>
            <a:off x="6910307" y="3726758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3.2 5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9909326-3030-4341-B165-994544D2D0F3}"/>
              </a:ext>
            </a:extLst>
          </p:cNvPr>
          <p:cNvSpPr txBox="1"/>
          <p:nvPr/>
        </p:nvSpPr>
        <p:spPr>
          <a:xfrm>
            <a:off x="6447043" y="4173879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A5111E4-85C0-4129-84F5-C55F24A020BA}"/>
              </a:ext>
            </a:extLst>
          </p:cNvPr>
          <p:cNvCxnSpPr>
            <a:cxnSpLocks/>
          </p:cNvCxnSpPr>
          <p:nvPr/>
        </p:nvCxnSpPr>
        <p:spPr>
          <a:xfrm>
            <a:off x="6471244" y="4705159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F25869F-9A5D-46C3-B6D6-64001BD42CA3}"/>
              </a:ext>
            </a:extLst>
          </p:cNvPr>
          <p:cNvCxnSpPr>
            <a:cxnSpLocks/>
          </p:cNvCxnSpPr>
          <p:nvPr/>
        </p:nvCxnSpPr>
        <p:spPr>
          <a:xfrm>
            <a:off x="6473018" y="5143937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6D39EC0-5840-407E-A5AB-76366A896151}"/>
              </a:ext>
            </a:extLst>
          </p:cNvPr>
          <p:cNvSpPr txBox="1"/>
          <p:nvPr/>
        </p:nvSpPr>
        <p:spPr>
          <a:xfrm>
            <a:off x="7789664" y="464452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A2723D0-160D-4520-9264-F4478712C59C}"/>
              </a:ext>
            </a:extLst>
          </p:cNvPr>
          <p:cNvSpPr txBox="1"/>
          <p:nvPr/>
        </p:nvSpPr>
        <p:spPr>
          <a:xfrm>
            <a:off x="7356941" y="46425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90FE99B-8EA3-4FAF-9318-D117AED14AF0}"/>
              </a:ext>
            </a:extLst>
          </p:cNvPr>
          <p:cNvSpPr txBox="1"/>
          <p:nvPr/>
        </p:nvSpPr>
        <p:spPr>
          <a:xfrm>
            <a:off x="6886189" y="4642540"/>
            <a:ext cx="586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0AEEB80-4ECB-425C-BD65-0B3D3FD5CAEE}"/>
              </a:ext>
            </a:extLst>
          </p:cNvPr>
          <p:cNvSpPr txBox="1"/>
          <p:nvPr/>
        </p:nvSpPr>
        <p:spPr>
          <a:xfrm>
            <a:off x="7409847" y="3448839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756D753-D718-462D-B6EA-41573A9C8B60}"/>
              </a:ext>
            </a:extLst>
          </p:cNvPr>
          <p:cNvSpPr txBox="1"/>
          <p:nvPr/>
        </p:nvSpPr>
        <p:spPr>
          <a:xfrm>
            <a:off x="7190675" y="463561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2CF1BFB-FD83-47AA-A04C-F22B7DB1B906}"/>
              </a:ext>
            </a:extLst>
          </p:cNvPr>
          <p:cNvSpPr txBox="1"/>
          <p:nvPr/>
        </p:nvSpPr>
        <p:spPr>
          <a:xfrm>
            <a:off x="9681690" y="2210821"/>
            <a:ext cx="13940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1 9.5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DFDA030-4884-46F8-AE74-154CBC1AC460}"/>
              </a:ext>
            </a:extLst>
          </p:cNvPr>
          <p:cNvSpPr txBox="1"/>
          <p:nvPr/>
        </p:nvSpPr>
        <p:spPr>
          <a:xfrm>
            <a:off x="10131632" y="2647315"/>
            <a:ext cx="13940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9.7 5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F9097B5-083E-40D2-94BE-B6B2AAFC49FD}"/>
              </a:ext>
            </a:extLst>
          </p:cNvPr>
          <p:cNvSpPr txBox="1"/>
          <p:nvPr/>
        </p:nvSpPr>
        <p:spPr>
          <a:xfrm>
            <a:off x="9255817" y="2647315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50D94AD-9D26-406F-ABF6-8BBFDDE2B739}"/>
              </a:ext>
            </a:extLst>
          </p:cNvPr>
          <p:cNvCxnSpPr>
            <a:cxnSpLocks/>
          </p:cNvCxnSpPr>
          <p:nvPr/>
        </p:nvCxnSpPr>
        <p:spPr>
          <a:xfrm>
            <a:off x="9262256" y="3158724"/>
            <a:ext cx="22200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D112C88-3BB4-4E25-B153-638BE2C2FA2B}"/>
              </a:ext>
            </a:extLst>
          </p:cNvPr>
          <p:cNvCxnSpPr>
            <a:cxnSpLocks/>
          </p:cNvCxnSpPr>
          <p:nvPr/>
        </p:nvCxnSpPr>
        <p:spPr>
          <a:xfrm>
            <a:off x="9262256" y="3601927"/>
            <a:ext cx="22200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B7433191-342C-4D5D-B6CE-467581342889}"/>
              </a:ext>
            </a:extLst>
          </p:cNvPr>
          <p:cNvSpPr txBox="1"/>
          <p:nvPr/>
        </p:nvSpPr>
        <p:spPr>
          <a:xfrm>
            <a:off x="11028389" y="2198852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2BAEB73-B09B-4650-B360-E69597B874D2}"/>
              </a:ext>
            </a:extLst>
          </p:cNvPr>
          <p:cNvSpPr txBox="1"/>
          <p:nvPr/>
        </p:nvSpPr>
        <p:spPr>
          <a:xfrm>
            <a:off x="10427375" y="3095816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755FAE2-4B96-4298-BE22-B2FD1BA74154}"/>
              </a:ext>
            </a:extLst>
          </p:cNvPr>
          <p:cNvSpPr txBox="1"/>
          <p:nvPr/>
        </p:nvSpPr>
        <p:spPr>
          <a:xfrm>
            <a:off x="11021950" y="3065521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C7278F1-672E-44DA-91AA-65E81DB68BBE}"/>
              </a:ext>
            </a:extLst>
          </p:cNvPr>
          <p:cNvSpPr txBox="1"/>
          <p:nvPr/>
        </p:nvSpPr>
        <p:spPr>
          <a:xfrm>
            <a:off x="10182334" y="1913309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4FE4D4C-29CC-4438-8A3A-2B2F6DD49659}"/>
              </a:ext>
            </a:extLst>
          </p:cNvPr>
          <p:cNvSpPr txBox="1"/>
          <p:nvPr/>
        </p:nvSpPr>
        <p:spPr>
          <a:xfrm>
            <a:off x="10607437" y="3068479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E49B05C-3F02-4831-BCA6-9266DE58A453}"/>
              </a:ext>
            </a:extLst>
          </p:cNvPr>
          <p:cNvSpPr txBox="1"/>
          <p:nvPr/>
        </p:nvSpPr>
        <p:spPr>
          <a:xfrm>
            <a:off x="9711981" y="1910351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4B9E225-CC1D-4436-B995-0503AEFB0814}"/>
              </a:ext>
            </a:extLst>
          </p:cNvPr>
          <p:cNvSpPr txBox="1"/>
          <p:nvPr/>
        </p:nvSpPr>
        <p:spPr>
          <a:xfrm>
            <a:off x="10137084" y="3065521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68F74C7-977E-46E9-AB69-CB675F21F22D}"/>
              </a:ext>
            </a:extLst>
          </p:cNvPr>
          <p:cNvSpPr txBox="1"/>
          <p:nvPr/>
        </p:nvSpPr>
        <p:spPr>
          <a:xfrm>
            <a:off x="9691694" y="3083809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881057B-BABB-414B-B3BA-E9C6D262860A}"/>
              </a:ext>
            </a:extLst>
          </p:cNvPr>
          <p:cNvSpPr/>
          <p:nvPr/>
        </p:nvSpPr>
        <p:spPr>
          <a:xfrm>
            <a:off x="8055632" y="1030656"/>
            <a:ext cx="24522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29.25 g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027AA3C-06F1-41B5-ABF8-DFCE48F726FB}"/>
              </a:ext>
            </a:extLst>
          </p:cNvPr>
          <p:cNvSpPr/>
          <p:nvPr/>
        </p:nvSpPr>
        <p:spPr>
          <a:xfrm>
            <a:off x="1804319" y="1921501"/>
            <a:ext cx="796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6.5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8A1BD7C-C080-4E00-A0ED-0A6BD0D942C0}"/>
              </a:ext>
            </a:extLst>
          </p:cNvPr>
          <p:cNvSpPr/>
          <p:nvPr/>
        </p:nvSpPr>
        <p:spPr>
          <a:xfrm>
            <a:off x="461409" y="2117560"/>
            <a:ext cx="796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6.5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4FD8FF7-5A8C-4738-B4DE-FD24A2EB2E12}"/>
              </a:ext>
            </a:extLst>
          </p:cNvPr>
          <p:cNvSpPr/>
          <p:nvPr/>
        </p:nvSpPr>
        <p:spPr>
          <a:xfrm>
            <a:off x="832711" y="3404075"/>
            <a:ext cx="796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6.5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3BFF0AF-DB1E-496B-85AF-6B3BEF1D818C}"/>
              </a:ext>
            </a:extLst>
          </p:cNvPr>
          <p:cNvSpPr/>
          <p:nvPr/>
        </p:nvSpPr>
        <p:spPr>
          <a:xfrm>
            <a:off x="3002695" y="2449219"/>
            <a:ext cx="9414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3.25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412915A-A3CE-4291-AB99-C7F0FBD82DFE}"/>
              </a:ext>
            </a:extLst>
          </p:cNvPr>
          <p:cNvSpPr/>
          <p:nvPr/>
        </p:nvSpPr>
        <p:spPr>
          <a:xfrm>
            <a:off x="2031867" y="3240635"/>
            <a:ext cx="9414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3.25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0CD71B2-F078-4CBE-9B78-0113AD8F4582}"/>
              </a:ext>
            </a:extLst>
          </p:cNvPr>
          <p:cNvSpPr/>
          <p:nvPr/>
        </p:nvSpPr>
        <p:spPr>
          <a:xfrm>
            <a:off x="3277461" y="3682010"/>
            <a:ext cx="9414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3.25</a:t>
            </a:r>
          </a:p>
        </p:txBody>
      </p:sp>
    </p:spTree>
    <p:extLst>
      <p:ext uri="{BB962C8B-B14F-4D97-AF65-F5344CB8AC3E}">
        <p14:creationId xmlns:p14="http://schemas.microsoft.com/office/powerpoint/2010/main" val="1102441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23" grpId="0"/>
      <p:bldP spid="11" grpId="0"/>
      <p:bldP spid="12" grpId="0"/>
      <p:bldP spid="13" grpId="0"/>
      <p:bldP spid="14" grpId="0"/>
      <p:bldP spid="15" grpId="0"/>
      <p:bldP spid="18" grpId="0"/>
      <p:bldP spid="19" grpId="0"/>
      <p:bldP spid="22" grpId="0"/>
      <p:bldP spid="24" grpId="0"/>
      <p:bldP spid="25" grpId="0"/>
      <p:bldP spid="26" grpId="0"/>
      <p:bldP spid="31" grpId="0"/>
      <p:bldP spid="32" grpId="0"/>
      <p:bldP spid="36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7" grpId="0"/>
      <p:bldP spid="48" grpId="0"/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A630E20-A5E7-4333-A8FD-786C0534C469}"/>
              </a:ext>
            </a:extLst>
          </p:cNvPr>
          <p:cNvSpPr txBox="1"/>
          <p:nvPr/>
        </p:nvSpPr>
        <p:spPr>
          <a:xfrm>
            <a:off x="2500172" y="3377809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1 8 0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9F3B3F-BCB9-428B-B08B-7F57B0A580E1}"/>
              </a:ext>
            </a:extLst>
          </p:cNvPr>
          <p:cNvSpPr/>
          <p:nvPr/>
        </p:nvSpPr>
        <p:spPr>
          <a:xfrm>
            <a:off x="56122" y="50000"/>
            <a:ext cx="103500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bag of 5 lemons costs £1 </a:t>
            </a:r>
          </a:p>
          <a:p>
            <a:r>
              <a:rPr lang="en-US" sz="3200" b="1" dirty="0"/>
              <a:t>A bag of 4 oranges costs £1.80</a:t>
            </a:r>
          </a:p>
          <a:p>
            <a:r>
              <a:rPr lang="en-US" sz="3200" b="1" dirty="0"/>
              <a:t>How much more does one orange cost than one lemon?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2A83D4-4D7D-4AE9-8D57-AE62A818EB43}"/>
              </a:ext>
            </a:extLst>
          </p:cNvPr>
          <p:cNvSpPr/>
          <p:nvPr/>
        </p:nvSpPr>
        <p:spPr>
          <a:xfrm>
            <a:off x="4610303" y="50000"/>
            <a:ext cx="1153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F42547-347F-4A36-9571-58FE39266BC3}"/>
              </a:ext>
            </a:extLst>
          </p:cNvPr>
          <p:cNvSpPr/>
          <p:nvPr/>
        </p:nvSpPr>
        <p:spPr>
          <a:xfrm>
            <a:off x="5274333" y="542442"/>
            <a:ext cx="1153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180p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9300DF-93CA-4A63-A825-5DA680B4B1DF}"/>
              </a:ext>
            </a:extLst>
          </p:cNvPr>
          <p:cNvSpPr/>
          <p:nvPr/>
        </p:nvSpPr>
        <p:spPr>
          <a:xfrm>
            <a:off x="409481" y="1625232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</a:t>
            </a:r>
            <a:r>
              <a:rPr lang="en-GB" sz="3200" b="1" dirty="0">
                <a:solidFill>
                  <a:srgbClr val="FF0000"/>
                </a:solidFill>
              </a:rPr>
              <a:t>÷ 5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CD49D0-2E6E-4E82-9824-3699E5845666}"/>
              </a:ext>
            </a:extLst>
          </p:cNvPr>
          <p:cNvSpPr/>
          <p:nvPr/>
        </p:nvSpPr>
        <p:spPr>
          <a:xfrm>
            <a:off x="2085570" y="1619660"/>
            <a:ext cx="30418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20p per lemon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234BA5-07FA-4EF8-A99E-A7BD1F1BF20F}"/>
              </a:ext>
            </a:extLst>
          </p:cNvPr>
          <p:cNvSpPr/>
          <p:nvPr/>
        </p:nvSpPr>
        <p:spPr>
          <a:xfrm>
            <a:off x="409480" y="2312157"/>
            <a:ext cx="20887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180 </a:t>
            </a:r>
            <a:r>
              <a:rPr lang="en-GB" sz="3200" b="1" dirty="0">
                <a:solidFill>
                  <a:srgbClr val="FF0000"/>
                </a:solidFill>
              </a:rPr>
              <a:t>÷ 4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677EA8-6F0B-4626-B8A8-196C6C27F67E}"/>
              </a:ext>
            </a:extLst>
          </p:cNvPr>
          <p:cNvSpPr txBox="1"/>
          <p:nvPr/>
        </p:nvSpPr>
        <p:spPr>
          <a:xfrm>
            <a:off x="2025902" y="338964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D24C7B-9C04-473E-B166-FF705D0047F7}"/>
              </a:ext>
            </a:extLst>
          </p:cNvPr>
          <p:cNvCxnSpPr>
            <a:cxnSpLocks/>
          </p:cNvCxnSpPr>
          <p:nvPr/>
        </p:nvCxnSpPr>
        <p:spPr>
          <a:xfrm>
            <a:off x="2500519" y="3439197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0CB5BF7-1EE5-45FD-BB19-7222C570FF24}"/>
              </a:ext>
            </a:extLst>
          </p:cNvPr>
          <p:cNvCxnSpPr>
            <a:cxnSpLocks/>
          </p:cNvCxnSpPr>
          <p:nvPr/>
        </p:nvCxnSpPr>
        <p:spPr>
          <a:xfrm>
            <a:off x="2519471" y="343919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BE5FAB0-AE86-4E3E-AD17-EB88F2154EE9}"/>
              </a:ext>
            </a:extLst>
          </p:cNvPr>
          <p:cNvSpPr txBox="1"/>
          <p:nvPr/>
        </p:nvSpPr>
        <p:spPr>
          <a:xfrm>
            <a:off x="2942478" y="293888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AC3E9D-C9BE-4AA2-ACB3-B430772CA564}"/>
              </a:ext>
            </a:extLst>
          </p:cNvPr>
          <p:cNvSpPr txBox="1"/>
          <p:nvPr/>
        </p:nvSpPr>
        <p:spPr>
          <a:xfrm>
            <a:off x="3365484" y="293888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939167-75DB-4DDF-AF83-A44BD06FA875}"/>
              </a:ext>
            </a:extLst>
          </p:cNvPr>
          <p:cNvSpPr txBox="1"/>
          <p:nvPr/>
        </p:nvSpPr>
        <p:spPr>
          <a:xfrm>
            <a:off x="3242914" y="3422721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B9E5A6-7134-4C59-8E25-0CF9A3FA8F77}"/>
              </a:ext>
            </a:extLst>
          </p:cNvPr>
          <p:cNvSpPr/>
          <p:nvPr/>
        </p:nvSpPr>
        <p:spPr>
          <a:xfrm>
            <a:off x="2085570" y="2310067"/>
            <a:ext cx="30418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45p per orange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EF773C-5389-48E7-82AE-EF8C13734564}"/>
              </a:ext>
            </a:extLst>
          </p:cNvPr>
          <p:cNvSpPr/>
          <p:nvPr/>
        </p:nvSpPr>
        <p:spPr>
          <a:xfrm>
            <a:off x="5274333" y="1914086"/>
            <a:ext cx="18820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45 – 20 =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3CCA77F-1FE9-4BC9-AA60-FC2D018DE4D1}"/>
              </a:ext>
            </a:extLst>
          </p:cNvPr>
          <p:cNvSpPr/>
          <p:nvPr/>
        </p:nvSpPr>
        <p:spPr>
          <a:xfrm>
            <a:off x="6915234" y="1912047"/>
            <a:ext cx="18820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25p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10398D-8C26-4DDC-BE8C-CBCF48613FA4}"/>
              </a:ext>
            </a:extLst>
          </p:cNvPr>
          <p:cNvSpPr/>
          <p:nvPr/>
        </p:nvSpPr>
        <p:spPr>
          <a:xfrm>
            <a:off x="9572107" y="1037671"/>
            <a:ext cx="18820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25p more</a:t>
            </a:r>
          </a:p>
        </p:txBody>
      </p:sp>
    </p:spTree>
    <p:extLst>
      <p:ext uri="{BB962C8B-B14F-4D97-AF65-F5344CB8AC3E}">
        <p14:creationId xmlns:p14="http://schemas.microsoft.com/office/powerpoint/2010/main" val="393850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5" grpId="0"/>
      <p:bldP spid="6" grpId="0"/>
      <p:bldP spid="7" grpId="0"/>
      <p:bldP spid="8" grpId="0"/>
      <p:bldP spid="12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72A3E9-CE26-4AC1-83B9-B3D4A0407D64}"/>
              </a:ext>
            </a:extLst>
          </p:cNvPr>
          <p:cNvSpPr/>
          <p:nvPr/>
        </p:nvSpPr>
        <p:spPr>
          <a:xfrm>
            <a:off x="56123" y="50000"/>
            <a:ext cx="100998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Write the four missing digits to make this addition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E0BDD1-B19E-47B5-9D37-8E725FD36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64" y="1333608"/>
            <a:ext cx="4175473" cy="48466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A559839-87C0-4E29-B5C1-00B48A21DD17}"/>
              </a:ext>
            </a:extLst>
          </p:cNvPr>
          <p:cNvSpPr/>
          <p:nvPr/>
        </p:nvSpPr>
        <p:spPr>
          <a:xfrm>
            <a:off x="3788229" y="944742"/>
            <a:ext cx="906716" cy="515638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814634-4DEA-46FF-ABEF-C1A86484B23D}"/>
              </a:ext>
            </a:extLst>
          </p:cNvPr>
          <p:cNvSpPr/>
          <p:nvPr/>
        </p:nvSpPr>
        <p:spPr>
          <a:xfrm>
            <a:off x="2886069" y="944741"/>
            <a:ext cx="906716" cy="515638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7A92D2-358A-4A37-A1D1-071E7C95D587}"/>
              </a:ext>
            </a:extLst>
          </p:cNvPr>
          <p:cNvSpPr/>
          <p:nvPr/>
        </p:nvSpPr>
        <p:spPr>
          <a:xfrm>
            <a:off x="1993857" y="944741"/>
            <a:ext cx="906716" cy="515638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EFB2F8-A2A3-4221-BBAE-98EF5AA001DD}"/>
              </a:ext>
            </a:extLst>
          </p:cNvPr>
          <p:cNvSpPr/>
          <p:nvPr/>
        </p:nvSpPr>
        <p:spPr>
          <a:xfrm>
            <a:off x="1093496" y="944740"/>
            <a:ext cx="906716" cy="515638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8A3DFD-0157-4AC6-81E2-05F373BDD526}"/>
              </a:ext>
            </a:extLst>
          </p:cNvPr>
          <p:cNvSpPr txBox="1"/>
          <p:nvPr/>
        </p:nvSpPr>
        <p:spPr>
          <a:xfrm>
            <a:off x="4000897" y="3360639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BD5CB2-DA49-4C73-8F35-674278C66027}"/>
              </a:ext>
            </a:extLst>
          </p:cNvPr>
          <p:cNvSpPr txBox="1"/>
          <p:nvPr/>
        </p:nvSpPr>
        <p:spPr>
          <a:xfrm>
            <a:off x="2216008" y="3360639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71E375-772F-446D-8357-0BAA4AE87A04}"/>
              </a:ext>
            </a:extLst>
          </p:cNvPr>
          <p:cNvSpPr txBox="1"/>
          <p:nvPr/>
        </p:nvSpPr>
        <p:spPr>
          <a:xfrm>
            <a:off x="2216008" y="944742"/>
            <a:ext cx="391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1AFEC5-8B18-4442-A7F1-626E0D316C90}"/>
              </a:ext>
            </a:extLst>
          </p:cNvPr>
          <p:cNvSpPr txBox="1"/>
          <p:nvPr/>
        </p:nvSpPr>
        <p:spPr>
          <a:xfrm>
            <a:off x="3114910" y="1777228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FD9108-C7C5-47C6-997D-9E5D97841A55}"/>
              </a:ext>
            </a:extLst>
          </p:cNvPr>
          <p:cNvSpPr txBox="1"/>
          <p:nvPr/>
        </p:nvSpPr>
        <p:spPr>
          <a:xfrm>
            <a:off x="1313848" y="944742"/>
            <a:ext cx="391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311C42-AA12-4E11-A22C-5751565C74B7}"/>
              </a:ext>
            </a:extLst>
          </p:cNvPr>
          <p:cNvSpPr txBox="1"/>
          <p:nvPr/>
        </p:nvSpPr>
        <p:spPr>
          <a:xfrm>
            <a:off x="1313848" y="1777228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4256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5" grpId="0"/>
      <p:bldP spid="9" grpId="0"/>
      <p:bldP spid="6" grpId="0"/>
      <p:bldP spid="7" grpId="0"/>
      <p:bldP spid="8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6319D35-FC12-48E7-B1E6-0F5C03C262D0}"/>
              </a:ext>
            </a:extLst>
          </p:cNvPr>
          <p:cNvSpPr/>
          <p:nvPr/>
        </p:nvSpPr>
        <p:spPr>
          <a:xfrm>
            <a:off x="56122" y="50000"/>
            <a:ext cx="85212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Two decimal numbers add together to equal 1 </a:t>
            </a:r>
          </a:p>
          <a:p>
            <a:r>
              <a:rPr lang="en-US" sz="3200" b="1" dirty="0"/>
              <a:t>One of the numbers is 0.007</a:t>
            </a:r>
          </a:p>
          <a:p>
            <a:r>
              <a:rPr lang="en-US" sz="3200" b="1" dirty="0"/>
              <a:t>What is the other number?</a:t>
            </a:r>
            <a:endParaRPr lang="en-GB" sz="3200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7C066A1-A267-44B4-BE5F-4BB1E541C639}"/>
              </a:ext>
            </a:extLst>
          </p:cNvPr>
          <p:cNvGrpSpPr/>
          <p:nvPr/>
        </p:nvGrpSpPr>
        <p:grpSpPr>
          <a:xfrm>
            <a:off x="626502" y="1943736"/>
            <a:ext cx="4619140" cy="817087"/>
            <a:chOff x="255525" y="372323"/>
            <a:chExt cx="3458926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57B70FE1-A4B7-441A-A9A7-4A30B1D60550}"/>
                </a:ext>
              </a:extLst>
            </p:cNvPr>
            <p:cNvSpPr/>
            <p:nvPr/>
          </p:nvSpPr>
          <p:spPr>
            <a:xfrm>
              <a:off x="255525" y="372323"/>
              <a:ext cx="312465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2D42B83-627C-4E17-B454-EC984CBD1E35}"/>
                </a:ext>
              </a:extLst>
            </p:cNvPr>
            <p:cNvSpPr txBox="1"/>
            <p:nvPr/>
          </p:nvSpPr>
          <p:spPr>
            <a:xfrm>
              <a:off x="336434" y="485388"/>
              <a:ext cx="3378017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0.007 +                  = 1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91951784-39BA-4075-9FA9-77B6A67930A0}"/>
              </a:ext>
            </a:extLst>
          </p:cNvPr>
          <p:cNvSpPr/>
          <p:nvPr/>
        </p:nvSpPr>
        <p:spPr>
          <a:xfrm>
            <a:off x="2307263" y="2066750"/>
            <a:ext cx="162419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B337B8-DCFC-4C64-BF47-0FA9034DF467}"/>
              </a:ext>
            </a:extLst>
          </p:cNvPr>
          <p:cNvSpPr txBox="1"/>
          <p:nvPr/>
        </p:nvSpPr>
        <p:spPr>
          <a:xfrm>
            <a:off x="2323306" y="2055417"/>
            <a:ext cx="1866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0.993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FD4170-4D8B-488A-BB76-97382B8E310D}"/>
              </a:ext>
            </a:extLst>
          </p:cNvPr>
          <p:cNvSpPr txBox="1"/>
          <p:nvPr/>
        </p:nvSpPr>
        <p:spPr>
          <a:xfrm>
            <a:off x="1629849" y="3678210"/>
            <a:ext cx="4055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D352586-D94B-4C20-B186-74A00118782D}"/>
              </a:ext>
            </a:extLst>
          </p:cNvPr>
          <p:cNvSpPr txBox="1"/>
          <p:nvPr/>
        </p:nvSpPr>
        <p:spPr>
          <a:xfrm>
            <a:off x="1321207" y="4114919"/>
            <a:ext cx="22962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- 0.0 0 7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695321E-FA07-4BDF-8024-6435C7644598}"/>
              </a:ext>
            </a:extLst>
          </p:cNvPr>
          <p:cNvCxnSpPr>
            <a:cxnSpLocks/>
          </p:cNvCxnSpPr>
          <p:nvPr/>
        </p:nvCxnSpPr>
        <p:spPr>
          <a:xfrm>
            <a:off x="1197011" y="4625142"/>
            <a:ext cx="22130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18B0562-178D-4F4F-B6DA-B889276CF048}"/>
              </a:ext>
            </a:extLst>
          </p:cNvPr>
          <p:cNvCxnSpPr>
            <a:cxnSpLocks/>
          </p:cNvCxnSpPr>
          <p:nvPr/>
        </p:nvCxnSpPr>
        <p:spPr>
          <a:xfrm>
            <a:off x="1204695" y="5077220"/>
            <a:ext cx="22130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B597BF5-B9DF-4FA7-9C38-8B1BF0C88DC5}"/>
              </a:ext>
            </a:extLst>
          </p:cNvPr>
          <p:cNvSpPr txBox="1"/>
          <p:nvPr/>
        </p:nvSpPr>
        <p:spPr>
          <a:xfrm>
            <a:off x="1935929" y="3684112"/>
            <a:ext cx="1612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 0 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6B927CF-5EE8-4845-84F4-D3FF5164A05C}"/>
              </a:ext>
            </a:extLst>
          </p:cNvPr>
          <p:cNvSpPr txBox="1"/>
          <p:nvPr/>
        </p:nvSpPr>
        <p:spPr>
          <a:xfrm>
            <a:off x="1920561" y="4556263"/>
            <a:ext cx="2875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BC8D8A6-3E2B-48B0-9C80-14868A2B157E}"/>
              </a:ext>
            </a:extLst>
          </p:cNvPr>
          <p:cNvCxnSpPr>
            <a:cxnSpLocks/>
          </p:cNvCxnSpPr>
          <p:nvPr/>
        </p:nvCxnSpPr>
        <p:spPr>
          <a:xfrm flipV="1">
            <a:off x="1629849" y="375721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C01E3AA-2857-435F-A54D-CED6618B050F}"/>
              </a:ext>
            </a:extLst>
          </p:cNvPr>
          <p:cNvSpPr txBox="1"/>
          <p:nvPr/>
        </p:nvSpPr>
        <p:spPr>
          <a:xfrm>
            <a:off x="1666995" y="3441475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398D270-5E76-4B9B-B946-8CC3C740D896}"/>
              </a:ext>
            </a:extLst>
          </p:cNvPr>
          <p:cNvSpPr txBox="1"/>
          <p:nvPr/>
        </p:nvSpPr>
        <p:spPr>
          <a:xfrm>
            <a:off x="1969608" y="3710769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F6CA8A8-2059-409F-9523-67AE6BBA7D60}"/>
              </a:ext>
            </a:extLst>
          </p:cNvPr>
          <p:cNvCxnSpPr>
            <a:cxnSpLocks/>
          </p:cNvCxnSpPr>
          <p:nvPr/>
        </p:nvCxnSpPr>
        <p:spPr>
          <a:xfrm flipV="1">
            <a:off x="2070329" y="375721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B017BE7-C9A3-4527-9085-B049255B47B7}"/>
              </a:ext>
            </a:extLst>
          </p:cNvPr>
          <p:cNvSpPr txBox="1"/>
          <p:nvPr/>
        </p:nvSpPr>
        <p:spPr>
          <a:xfrm>
            <a:off x="2107475" y="3441475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B3C5A0-6F48-4922-B3F7-093EC6C127C7}"/>
              </a:ext>
            </a:extLst>
          </p:cNvPr>
          <p:cNvSpPr txBox="1"/>
          <p:nvPr/>
        </p:nvSpPr>
        <p:spPr>
          <a:xfrm>
            <a:off x="2410088" y="3710769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294670C-9FD3-494C-AFBB-F500591C0179}"/>
              </a:ext>
            </a:extLst>
          </p:cNvPr>
          <p:cNvCxnSpPr>
            <a:cxnSpLocks/>
          </p:cNvCxnSpPr>
          <p:nvPr/>
        </p:nvCxnSpPr>
        <p:spPr>
          <a:xfrm flipV="1">
            <a:off x="2520899" y="374474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6AF481C-7BB0-40D9-AF58-EA01A13DE4D4}"/>
              </a:ext>
            </a:extLst>
          </p:cNvPr>
          <p:cNvSpPr txBox="1"/>
          <p:nvPr/>
        </p:nvSpPr>
        <p:spPr>
          <a:xfrm>
            <a:off x="2558045" y="3429000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265A67A-3B9F-40E6-B0EC-CF619B556975}"/>
              </a:ext>
            </a:extLst>
          </p:cNvPr>
          <p:cNvSpPr txBox="1"/>
          <p:nvPr/>
        </p:nvSpPr>
        <p:spPr>
          <a:xfrm>
            <a:off x="2860658" y="3698294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74716F5-FAA4-472B-B503-6E7B6CBBFA70}"/>
              </a:ext>
            </a:extLst>
          </p:cNvPr>
          <p:cNvSpPr txBox="1"/>
          <p:nvPr/>
        </p:nvSpPr>
        <p:spPr>
          <a:xfrm>
            <a:off x="2947012" y="4556263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B87EC6-99BB-4A5E-A22F-35FE2F61C78F}"/>
              </a:ext>
            </a:extLst>
          </p:cNvPr>
          <p:cNvSpPr txBox="1"/>
          <p:nvPr/>
        </p:nvSpPr>
        <p:spPr>
          <a:xfrm>
            <a:off x="2504664" y="4556263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3FBAC73-3126-4E45-9315-2316E16CF3DD}"/>
              </a:ext>
            </a:extLst>
          </p:cNvPr>
          <p:cNvSpPr txBox="1"/>
          <p:nvPr/>
        </p:nvSpPr>
        <p:spPr>
          <a:xfrm>
            <a:off x="2107812" y="4557057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87BFA76-B68D-47D1-999B-CE90BF747BE9}"/>
              </a:ext>
            </a:extLst>
          </p:cNvPr>
          <p:cNvSpPr txBox="1"/>
          <p:nvPr/>
        </p:nvSpPr>
        <p:spPr>
          <a:xfrm>
            <a:off x="1612172" y="4556263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6EC3374-F112-4C62-9263-FDDACBFA7A81}"/>
              </a:ext>
            </a:extLst>
          </p:cNvPr>
          <p:cNvSpPr/>
          <p:nvPr/>
        </p:nvSpPr>
        <p:spPr>
          <a:xfrm>
            <a:off x="6055328" y="2467829"/>
            <a:ext cx="30418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 + 993 = 1000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A1E5EA9-551D-498B-B3BA-1F8E2F6A5255}"/>
              </a:ext>
            </a:extLst>
          </p:cNvPr>
          <p:cNvSpPr/>
          <p:nvPr/>
        </p:nvSpPr>
        <p:spPr>
          <a:xfrm>
            <a:off x="6055328" y="3172440"/>
            <a:ext cx="42946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so 0.007 + 0.993 = 1.000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8B04580-3DA7-4189-8911-504038233C6A}"/>
              </a:ext>
            </a:extLst>
          </p:cNvPr>
          <p:cNvSpPr/>
          <p:nvPr/>
        </p:nvSpPr>
        <p:spPr>
          <a:xfrm>
            <a:off x="4767307" y="1002335"/>
            <a:ext cx="30418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0.993</a:t>
            </a:r>
          </a:p>
        </p:txBody>
      </p:sp>
    </p:spTree>
    <p:extLst>
      <p:ext uri="{BB962C8B-B14F-4D97-AF65-F5344CB8AC3E}">
        <p14:creationId xmlns:p14="http://schemas.microsoft.com/office/powerpoint/2010/main" val="308221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24" grpId="0"/>
      <p:bldP spid="25" grpId="0"/>
      <p:bldP spid="28" grpId="0"/>
      <p:bldP spid="29" grpId="0"/>
      <p:bldP spid="31" grpId="0"/>
      <p:bldP spid="32" grpId="0"/>
      <p:bldP spid="34" grpId="0"/>
      <p:bldP spid="35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986456-72AF-463A-B7C1-0548695BFA05}"/>
              </a:ext>
            </a:extLst>
          </p:cNvPr>
          <p:cNvSpPr/>
          <p:nvPr/>
        </p:nvSpPr>
        <p:spPr>
          <a:xfrm>
            <a:off x="56123" y="50000"/>
            <a:ext cx="834090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four fraction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Use any three of the cards to make this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769DC1-20BA-4CA3-A9EE-57B6FCE82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26" y="591676"/>
            <a:ext cx="7801899" cy="18243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0D1F3A-804F-43D3-BCA5-DF5213915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056" y="3219688"/>
            <a:ext cx="5765630" cy="173280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FC084B2-5547-4D89-BEA9-0F041E3B7998}"/>
              </a:ext>
            </a:extLst>
          </p:cNvPr>
          <p:cNvCxnSpPr>
            <a:cxnSpLocks/>
          </p:cNvCxnSpPr>
          <p:nvPr/>
        </p:nvCxnSpPr>
        <p:spPr>
          <a:xfrm>
            <a:off x="9235586" y="2534796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CBF922-F8E1-40D4-9BA2-0FAA38148B09}"/>
              </a:ext>
            </a:extLst>
          </p:cNvPr>
          <p:cNvCxnSpPr>
            <a:cxnSpLocks/>
          </p:cNvCxnSpPr>
          <p:nvPr/>
        </p:nvCxnSpPr>
        <p:spPr>
          <a:xfrm>
            <a:off x="10114816" y="2534796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1DE1F29-F162-4403-99B2-4EBB2F0754CF}"/>
              </a:ext>
            </a:extLst>
          </p:cNvPr>
          <p:cNvSpPr txBox="1"/>
          <p:nvPr/>
        </p:nvSpPr>
        <p:spPr>
          <a:xfrm>
            <a:off x="9198213" y="202696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1667DF-A491-40D3-8C0D-C158ECC03A6B}"/>
              </a:ext>
            </a:extLst>
          </p:cNvPr>
          <p:cNvSpPr txBox="1"/>
          <p:nvPr/>
        </p:nvSpPr>
        <p:spPr>
          <a:xfrm>
            <a:off x="9208779" y="247300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CFE35A-E939-4FA5-80E7-E91B99138580}"/>
              </a:ext>
            </a:extLst>
          </p:cNvPr>
          <p:cNvSpPr txBox="1"/>
          <p:nvPr/>
        </p:nvSpPr>
        <p:spPr>
          <a:xfrm>
            <a:off x="10114815" y="247300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4299C4-3F1A-488C-A9B2-978E610323FD}"/>
              </a:ext>
            </a:extLst>
          </p:cNvPr>
          <p:cNvSpPr txBox="1"/>
          <p:nvPr/>
        </p:nvSpPr>
        <p:spPr>
          <a:xfrm>
            <a:off x="9667773" y="221932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C620EA66-DBDB-47CF-898A-5200182C0A66}"/>
              </a:ext>
            </a:extLst>
          </p:cNvPr>
          <p:cNvSpPr/>
          <p:nvPr/>
        </p:nvSpPr>
        <p:spPr>
          <a:xfrm rot="16200000">
            <a:off x="9600474" y="150483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F23D0B6D-049E-4299-B598-D04D355A6660}"/>
              </a:ext>
            </a:extLst>
          </p:cNvPr>
          <p:cNvSpPr/>
          <p:nvPr/>
        </p:nvSpPr>
        <p:spPr>
          <a:xfrm rot="5400000">
            <a:off x="9590187" y="243195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2E5C2A-4849-4288-A6E9-55FD3D2B0414}"/>
              </a:ext>
            </a:extLst>
          </p:cNvPr>
          <p:cNvSpPr txBox="1"/>
          <p:nvPr/>
        </p:nvSpPr>
        <p:spPr>
          <a:xfrm>
            <a:off x="9720777" y="296733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DF178D-11C1-4646-8294-5E2AE49F427C}"/>
              </a:ext>
            </a:extLst>
          </p:cNvPr>
          <p:cNvSpPr txBox="1"/>
          <p:nvPr/>
        </p:nvSpPr>
        <p:spPr>
          <a:xfrm>
            <a:off x="9720776" y="167302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C69753-A54D-43EF-BAD8-34634CE5EEC0}"/>
              </a:ext>
            </a:extLst>
          </p:cNvPr>
          <p:cNvSpPr txBox="1"/>
          <p:nvPr/>
        </p:nvSpPr>
        <p:spPr>
          <a:xfrm>
            <a:off x="10104250" y="2026962"/>
            <a:ext cx="9549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C5CC4D5-25A7-4AF2-B838-6F785BAAF4C3}"/>
              </a:ext>
            </a:extLst>
          </p:cNvPr>
          <p:cNvCxnSpPr>
            <a:cxnSpLocks/>
          </p:cNvCxnSpPr>
          <p:nvPr/>
        </p:nvCxnSpPr>
        <p:spPr>
          <a:xfrm>
            <a:off x="9235585" y="4581384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099B82A-7BCB-4074-923A-04A882A4AD31}"/>
              </a:ext>
            </a:extLst>
          </p:cNvPr>
          <p:cNvCxnSpPr>
            <a:cxnSpLocks/>
          </p:cNvCxnSpPr>
          <p:nvPr/>
        </p:nvCxnSpPr>
        <p:spPr>
          <a:xfrm>
            <a:off x="10114815" y="4581384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2C21260-255C-47C1-884E-615F45F82970}"/>
              </a:ext>
            </a:extLst>
          </p:cNvPr>
          <p:cNvSpPr txBox="1"/>
          <p:nvPr/>
        </p:nvSpPr>
        <p:spPr>
          <a:xfrm>
            <a:off x="9198212" y="407355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A6C58-9CE9-466C-B66E-F876B471B8FA}"/>
              </a:ext>
            </a:extLst>
          </p:cNvPr>
          <p:cNvSpPr txBox="1"/>
          <p:nvPr/>
        </p:nvSpPr>
        <p:spPr>
          <a:xfrm>
            <a:off x="9208778" y="451959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752C57-8362-43A6-9460-09C441319FDE}"/>
              </a:ext>
            </a:extLst>
          </p:cNvPr>
          <p:cNvSpPr txBox="1"/>
          <p:nvPr/>
        </p:nvSpPr>
        <p:spPr>
          <a:xfrm>
            <a:off x="10114814" y="451959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DD693D-2EF4-4071-9605-0905FE8CEFBC}"/>
              </a:ext>
            </a:extLst>
          </p:cNvPr>
          <p:cNvSpPr txBox="1"/>
          <p:nvPr/>
        </p:nvSpPr>
        <p:spPr>
          <a:xfrm>
            <a:off x="9667772" y="426591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73BACA4C-693A-435E-825C-D515F55F68B5}"/>
              </a:ext>
            </a:extLst>
          </p:cNvPr>
          <p:cNvSpPr/>
          <p:nvPr/>
        </p:nvSpPr>
        <p:spPr>
          <a:xfrm rot="16200000">
            <a:off x="9600473" y="355142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0E19E896-8311-4435-B929-815ED6D80C63}"/>
              </a:ext>
            </a:extLst>
          </p:cNvPr>
          <p:cNvSpPr/>
          <p:nvPr/>
        </p:nvSpPr>
        <p:spPr>
          <a:xfrm rot="5400000">
            <a:off x="9590186" y="447854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3F80B1-EB32-4869-844B-DB3C7F9F5D93}"/>
              </a:ext>
            </a:extLst>
          </p:cNvPr>
          <p:cNvSpPr txBox="1"/>
          <p:nvPr/>
        </p:nvSpPr>
        <p:spPr>
          <a:xfrm>
            <a:off x="9720776" y="501392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8CFD9CE-B967-4F5F-8C8A-C625E00B16E8}"/>
              </a:ext>
            </a:extLst>
          </p:cNvPr>
          <p:cNvSpPr txBox="1"/>
          <p:nvPr/>
        </p:nvSpPr>
        <p:spPr>
          <a:xfrm>
            <a:off x="9720775" y="371961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DE16601-2913-4C65-B9FA-E512C5EA4126}"/>
              </a:ext>
            </a:extLst>
          </p:cNvPr>
          <p:cNvSpPr txBox="1"/>
          <p:nvPr/>
        </p:nvSpPr>
        <p:spPr>
          <a:xfrm>
            <a:off x="10112693" y="4073550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06A26-0522-4A15-A683-526834D327D1}"/>
              </a:ext>
            </a:extLst>
          </p:cNvPr>
          <p:cNvGrpSpPr/>
          <p:nvPr/>
        </p:nvGrpSpPr>
        <p:grpSpPr>
          <a:xfrm>
            <a:off x="1817188" y="994545"/>
            <a:ext cx="957056" cy="1020512"/>
            <a:chOff x="1817188" y="994545"/>
            <a:chExt cx="957056" cy="1020512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67206E6-675A-4E2F-A751-A54FC048E181}"/>
                </a:ext>
              </a:extLst>
            </p:cNvPr>
            <p:cNvCxnSpPr>
              <a:cxnSpLocks/>
            </p:cNvCxnSpPr>
            <p:nvPr/>
          </p:nvCxnSpPr>
          <p:spPr>
            <a:xfrm>
              <a:off x="1926566" y="1508130"/>
              <a:ext cx="42557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D1DA0D1-7E69-4B34-8BAB-D6FB6F314C74}"/>
                </a:ext>
              </a:extLst>
            </p:cNvPr>
            <p:cNvSpPr txBox="1"/>
            <p:nvPr/>
          </p:nvSpPr>
          <p:spPr>
            <a:xfrm>
              <a:off x="1827753" y="138411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16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D2EB251-A0C0-4096-888D-D95F8066AA9A}"/>
                </a:ext>
              </a:extLst>
            </p:cNvPr>
            <p:cNvSpPr txBox="1"/>
            <p:nvPr/>
          </p:nvSpPr>
          <p:spPr>
            <a:xfrm>
              <a:off x="1817188" y="994545"/>
              <a:ext cx="95493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12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964B857-8AE4-499A-B7A9-ED307F9A4495}"/>
              </a:ext>
            </a:extLst>
          </p:cNvPr>
          <p:cNvGrpSpPr/>
          <p:nvPr/>
        </p:nvGrpSpPr>
        <p:grpSpPr>
          <a:xfrm>
            <a:off x="3943790" y="994545"/>
            <a:ext cx="957056" cy="1020512"/>
            <a:chOff x="1817188" y="994545"/>
            <a:chExt cx="957056" cy="1020512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789DD43-D779-4515-880C-B6AF661FFB06}"/>
                </a:ext>
              </a:extLst>
            </p:cNvPr>
            <p:cNvCxnSpPr>
              <a:cxnSpLocks/>
            </p:cNvCxnSpPr>
            <p:nvPr/>
          </p:nvCxnSpPr>
          <p:spPr>
            <a:xfrm>
              <a:off x="1926566" y="1508130"/>
              <a:ext cx="42557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BC3B495-92FB-4F02-B5F8-CD771B71C103}"/>
                </a:ext>
              </a:extLst>
            </p:cNvPr>
            <p:cNvSpPr txBox="1"/>
            <p:nvPr/>
          </p:nvSpPr>
          <p:spPr>
            <a:xfrm>
              <a:off x="1827753" y="138411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16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CAF6E3F-6751-4CEF-B3D1-2F0896BF36F6}"/>
                </a:ext>
              </a:extLst>
            </p:cNvPr>
            <p:cNvSpPr txBox="1"/>
            <p:nvPr/>
          </p:nvSpPr>
          <p:spPr>
            <a:xfrm>
              <a:off x="1817188" y="994545"/>
              <a:ext cx="95493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</a:rPr>
                <a:t>10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8A5EBA0-5720-4358-B4D4-A681360D6447}"/>
              </a:ext>
            </a:extLst>
          </p:cNvPr>
          <p:cNvGrpSpPr/>
          <p:nvPr/>
        </p:nvGrpSpPr>
        <p:grpSpPr>
          <a:xfrm>
            <a:off x="1657837" y="3604062"/>
            <a:ext cx="946491" cy="1076984"/>
            <a:chOff x="1646114" y="3627508"/>
            <a:chExt cx="946491" cy="107698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42B4F00-F84C-4F33-9FEA-FF91313C3DCA}"/>
                </a:ext>
              </a:extLst>
            </p:cNvPr>
            <p:cNvCxnSpPr>
              <a:cxnSpLocks/>
            </p:cNvCxnSpPr>
            <p:nvPr/>
          </p:nvCxnSpPr>
          <p:spPr>
            <a:xfrm>
              <a:off x="1646115" y="4135342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EDDACC0-20FD-4462-84C6-F89E0A68A686}"/>
                </a:ext>
              </a:extLst>
            </p:cNvPr>
            <p:cNvSpPr txBox="1"/>
            <p:nvPr/>
          </p:nvSpPr>
          <p:spPr>
            <a:xfrm>
              <a:off x="1646114" y="407355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1 6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8598129-B1DA-4E6C-90F2-1BA0EA4F8252}"/>
                </a:ext>
              </a:extLst>
            </p:cNvPr>
            <p:cNvSpPr txBox="1"/>
            <p:nvPr/>
          </p:nvSpPr>
          <p:spPr>
            <a:xfrm>
              <a:off x="1914843" y="3627508"/>
              <a:ext cx="67564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8978ECD-D363-4C62-A4A7-FE2A275EB9ED}"/>
              </a:ext>
            </a:extLst>
          </p:cNvPr>
          <p:cNvGrpSpPr/>
          <p:nvPr/>
        </p:nvGrpSpPr>
        <p:grpSpPr>
          <a:xfrm>
            <a:off x="4129791" y="3612394"/>
            <a:ext cx="502160" cy="1076984"/>
            <a:chOff x="9350612" y="4225950"/>
            <a:chExt cx="502160" cy="1076984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9275459-793F-44B2-AAD8-10C8145D651D}"/>
                </a:ext>
              </a:extLst>
            </p:cNvPr>
            <p:cNvCxnSpPr>
              <a:cxnSpLocks/>
            </p:cNvCxnSpPr>
            <p:nvPr/>
          </p:nvCxnSpPr>
          <p:spPr>
            <a:xfrm>
              <a:off x="9387985" y="4733784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0E70A7B-D584-404F-AD02-A2C285E909DF}"/>
                </a:ext>
              </a:extLst>
            </p:cNvPr>
            <p:cNvSpPr txBox="1"/>
            <p:nvPr/>
          </p:nvSpPr>
          <p:spPr>
            <a:xfrm>
              <a:off x="9350612" y="4225950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A8B4BEC-7D04-40FD-AB36-A8E8DBE2EC71}"/>
                </a:ext>
              </a:extLst>
            </p:cNvPr>
            <p:cNvSpPr txBox="1"/>
            <p:nvPr/>
          </p:nvSpPr>
          <p:spPr>
            <a:xfrm>
              <a:off x="9361178" y="4671992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40F7EF3-232A-45A1-9C2F-C142120C079A}"/>
              </a:ext>
            </a:extLst>
          </p:cNvPr>
          <p:cNvGrpSpPr/>
          <p:nvPr/>
        </p:nvGrpSpPr>
        <p:grpSpPr>
          <a:xfrm>
            <a:off x="6408120" y="3581736"/>
            <a:ext cx="502160" cy="1076984"/>
            <a:chOff x="9350613" y="2179362"/>
            <a:chExt cx="502160" cy="1076984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84DC85D-5E02-472C-BC1B-438E2D870255}"/>
                </a:ext>
              </a:extLst>
            </p:cNvPr>
            <p:cNvCxnSpPr>
              <a:cxnSpLocks/>
            </p:cNvCxnSpPr>
            <p:nvPr/>
          </p:nvCxnSpPr>
          <p:spPr>
            <a:xfrm>
              <a:off x="9387986" y="2687196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7AC6F16-382E-4C02-AE59-D80533974771}"/>
                </a:ext>
              </a:extLst>
            </p:cNvPr>
            <p:cNvSpPr txBox="1"/>
            <p:nvPr/>
          </p:nvSpPr>
          <p:spPr>
            <a:xfrm>
              <a:off x="9350613" y="2179362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45DAB68-D59F-4F0C-AC5D-AFC84BB75622}"/>
                </a:ext>
              </a:extLst>
            </p:cNvPr>
            <p:cNvSpPr txBox="1"/>
            <p:nvPr/>
          </p:nvSpPr>
          <p:spPr>
            <a:xfrm>
              <a:off x="9361179" y="262540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229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19" grpId="0"/>
      <p:bldP spid="20" grpId="0"/>
      <p:bldP spid="21" grpId="0"/>
      <p:bldP spid="22" grpId="0"/>
      <p:bldP spid="23" grpId="0" animBg="1"/>
      <p:bldP spid="24" grpId="0" animBg="1"/>
      <p:bldP spid="25" grpId="0"/>
      <p:bldP spid="26" grpId="0"/>
      <p:bldP spid="2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986456-72AF-463A-B7C1-0548695BFA05}"/>
              </a:ext>
            </a:extLst>
          </p:cNvPr>
          <p:cNvSpPr/>
          <p:nvPr/>
        </p:nvSpPr>
        <p:spPr>
          <a:xfrm>
            <a:off x="56123" y="50000"/>
            <a:ext cx="834090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four fraction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Use any three of the cards to make this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769DC1-20BA-4CA3-A9EE-57B6FCE82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26" y="591676"/>
            <a:ext cx="7801899" cy="18243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0D1F3A-804F-43D3-BCA5-DF5213915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056" y="3219688"/>
            <a:ext cx="5765630" cy="173280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B33761-B7D5-42B8-B96A-C91C6A489642}"/>
              </a:ext>
            </a:extLst>
          </p:cNvPr>
          <p:cNvCxnSpPr>
            <a:cxnSpLocks/>
          </p:cNvCxnSpPr>
          <p:nvPr/>
        </p:nvCxnSpPr>
        <p:spPr>
          <a:xfrm>
            <a:off x="9341470" y="1234892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1E07E2A-9BD4-404E-942E-6504ED6323A9}"/>
              </a:ext>
            </a:extLst>
          </p:cNvPr>
          <p:cNvCxnSpPr>
            <a:cxnSpLocks/>
          </p:cNvCxnSpPr>
          <p:nvPr/>
        </p:nvCxnSpPr>
        <p:spPr>
          <a:xfrm>
            <a:off x="10220700" y="1234892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2C6A4BD-731C-4096-8530-8CAD134D6BEC}"/>
              </a:ext>
            </a:extLst>
          </p:cNvPr>
          <p:cNvSpPr txBox="1"/>
          <p:nvPr/>
        </p:nvSpPr>
        <p:spPr>
          <a:xfrm>
            <a:off x="9304097" y="72705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C322B1-DCD9-4FD2-8CD0-CD3965B672F9}"/>
              </a:ext>
            </a:extLst>
          </p:cNvPr>
          <p:cNvSpPr txBox="1"/>
          <p:nvPr/>
        </p:nvSpPr>
        <p:spPr>
          <a:xfrm>
            <a:off x="9314663" y="117310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75C0A-8D04-49DA-B147-43E39E739B35}"/>
              </a:ext>
            </a:extLst>
          </p:cNvPr>
          <p:cNvSpPr txBox="1"/>
          <p:nvPr/>
        </p:nvSpPr>
        <p:spPr>
          <a:xfrm>
            <a:off x="10220699" y="117310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2DBAC3-2029-4D1D-AB3B-946296E62D41}"/>
              </a:ext>
            </a:extLst>
          </p:cNvPr>
          <p:cNvSpPr txBox="1"/>
          <p:nvPr/>
        </p:nvSpPr>
        <p:spPr>
          <a:xfrm>
            <a:off x="9773657" y="91942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9880F800-FC17-4730-9261-2AA24D61F652}"/>
              </a:ext>
            </a:extLst>
          </p:cNvPr>
          <p:cNvSpPr/>
          <p:nvPr/>
        </p:nvSpPr>
        <p:spPr>
          <a:xfrm rot="16200000">
            <a:off x="9706358" y="20493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BF6990F7-46D0-4A3E-A87C-62E27905D5C9}"/>
              </a:ext>
            </a:extLst>
          </p:cNvPr>
          <p:cNvSpPr/>
          <p:nvPr/>
        </p:nvSpPr>
        <p:spPr>
          <a:xfrm rot="5400000">
            <a:off x="9696071" y="113205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8722D1-18BA-4A35-9EE9-F39E8FD7E65A}"/>
              </a:ext>
            </a:extLst>
          </p:cNvPr>
          <p:cNvSpPr txBox="1"/>
          <p:nvPr/>
        </p:nvSpPr>
        <p:spPr>
          <a:xfrm>
            <a:off x="9826661" y="166743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5A682B-7F97-4CA6-9EF6-1FA53D9E6F4A}"/>
              </a:ext>
            </a:extLst>
          </p:cNvPr>
          <p:cNvSpPr txBox="1"/>
          <p:nvPr/>
        </p:nvSpPr>
        <p:spPr>
          <a:xfrm>
            <a:off x="9826660" y="37311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60B3E6-CCD9-409B-B6C3-0591D11769D2}"/>
              </a:ext>
            </a:extLst>
          </p:cNvPr>
          <p:cNvSpPr txBox="1"/>
          <p:nvPr/>
        </p:nvSpPr>
        <p:spPr>
          <a:xfrm>
            <a:off x="10210134" y="727058"/>
            <a:ext cx="9549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0D4A4EF-143B-4509-99BB-2D11CE5AA4F8}"/>
              </a:ext>
            </a:extLst>
          </p:cNvPr>
          <p:cNvCxnSpPr>
            <a:cxnSpLocks/>
          </p:cNvCxnSpPr>
          <p:nvPr/>
        </p:nvCxnSpPr>
        <p:spPr>
          <a:xfrm>
            <a:off x="9341469" y="3281480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F56BC5C-0D28-4C50-8652-727CBB75EF98}"/>
              </a:ext>
            </a:extLst>
          </p:cNvPr>
          <p:cNvCxnSpPr>
            <a:cxnSpLocks/>
          </p:cNvCxnSpPr>
          <p:nvPr/>
        </p:nvCxnSpPr>
        <p:spPr>
          <a:xfrm>
            <a:off x="10220699" y="3281480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100DFF2-159E-4D81-991D-F738F8F7326D}"/>
              </a:ext>
            </a:extLst>
          </p:cNvPr>
          <p:cNvSpPr txBox="1"/>
          <p:nvPr/>
        </p:nvSpPr>
        <p:spPr>
          <a:xfrm>
            <a:off x="9304096" y="277364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CA3FA5B-1D6E-4BE8-AD3C-9A1EA9699BE3}"/>
              </a:ext>
            </a:extLst>
          </p:cNvPr>
          <p:cNvSpPr txBox="1"/>
          <p:nvPr/>
        </p:nvSpPr>
        <p:spPr>
          <a:xfrm>
            <a:off x="9314662" y="321968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0446B6-989B-4E88-88E3-F412FAB1BE08}"/>
              </a:ext>
            </a:extLst>
          </p:cNvPr>
          <p:cNvSpPr txBox="1"/>
          <p:nvPr/>
        </p:nvSpPr>
        <p:spPr>
          <a:xfrm>
            <a:off x="10220698" y="321968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95D328-86F6-41A9-BA4F-5DD0D015380B}"/>
              </a:ext>
            </a:extLst>
          </p:cNvPr>
          <p:cNvSpPr txBox="1"/>
          <p:nvPr/>
        </p:nvSpPr>
        <p:spPr>
          <a:xfrm>
            <a:off x="9773656" y="296600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53106703-8CD3-48BE-9CA2-FF01D382533F}"/>
              </a:ext>
            </a:extLst>
          </p:cNvPr>
          <p:cNvSpPr/>
          <p:nvPr/>
        </p:nvSpPr>
        <p:spPr>
          <a:xfrm rot="16200000">
            <a:off x="9706357" y="225152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3D103BCB-3ABB-48F1-A87F-AE3093ECD58D}"/>
              </a:ext>
            </a:extLst>
          </p:cNvPr>
          <p:cNvSpPr/>
          <p:nvPr/>
        </p:nvSpPr>
        <p:spPr>
          <a:xfrm rot="5400000">
            <a:off x="9696070" y="317864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124E7C-6C06-47E3-A38A-890BA48E2883}"/>
              </a:ext>
            </a:extLst>
          </p:cNvPr>
          <p:cNvSpPr txBox="1"/>
          <p:nvPr/>
        </p:nvSpPr>
        <p:spPr>
          <a:xfrm>
            <a:off x="9826660" y="371401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29FCE57-029C-4E5A-8376-6F22140584A6}"/>
              </a:ext>
            </a:extLst>
          </p:cNvPr>
          <p:cNvSpPr txBox="1"/>
          <p:nvPr/>
        </p:nvSpPr>
        <p:spPr>
          <a:xfrm>
            <a:off x="9826659" y="241970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AF2C912-A16B-4DFE-A29B-9B88F60E5F48}"/>
              </a:ext>
            </a:extLst>
          </p:cNvPr>
          <p:cNvSpPr txBox="1"/>
          <p:nvPr/>
        </p:nvSpPr>
        <p:spPr>
          <a:xfrm>
            <a:off x="10218577" y="2773646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663220A-076C-4C03-9996-799E54BB381D}"/>
              </a:ext>
            </a:extLst>
          </p:cNvPr>
          <p:cNvCxnSpPr>
            <a:cxnSpLocks/>
          </p:cNvCxnSpPr>
          <p:nvPr/>
        </p:nvCxnSpPr>
        <p:spPr>
          <a:xfrm>
            <a:off x="8859766" y="5389948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7B76283-E8EE-4C07-A8C2-C0DE4A6F05B4}"/>
              </a:ext>
            </a:extLst>
          </p:cNvPr>
          <p:cNvSpPr txBox="1"/>
          <p:nvPr/>
        </p:nvSpPr>
        <p:spPr>
          <a:xfrm>
            <a:off x="8859765" y="532815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17ED7DB-DADE-42BE-82C3-A46DC630AB66}"/>
              </a:ext>
            </a:extLst>
          </p:cNvPr>
          <p:cNvSpPr txBox="1"/>
          <p:nvPr/>
        </p:nvSpPr>
        <p:spPr>
          <a:xfrm>
            <a:off x="9099394" y="4882114"/>
            <a:ext cx="7047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28333B7-B027-44C7-B93A-2F229092FF02}"/>
              </a:ext>
            </a:extLst>
          </p:cNvPr>
          <p:cNvCxnSpPr>
            <a:cxnSpLocks/>
          </p:cNvCxnSpPr>
          <p:nvPr/>
        </p:nvCxnSpPr>
        <p:spPr>
          <a:xfrm>
            <a:off x="10255098" y="5374441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3FEA813E-9DD2-4F13-8B1F-9CFF22AF7766}"/>
              </a:ext>
            </a:extLst>
          </p:cNvPr>
          <p:cNvSpPr txBox="1"/>
          <p:nvPr/>
        </p:nvSpPr>
        <p:spPr>
          <a:xfrm>
            <a:off x="10255097" y="531264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A2C50F6-AFA7-4D91-A375-276C6D2914D1}"/>
              </a:ext>
            </a:extLst>
          </p:cNvPr>
          <p:cNvSpPr txBox="1"/>
          <p:nvPr/>
        </p:nvSpPr>
        <p:spPr>
          <a:xfrm>
            <a:off x="9808055" y="505897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3F3FA050-5936-44ED-9871-5262709F0EB4}"/>
              </a:ext>
            </a:extLst>
          </p:cNvPr>
          <p:cNvSpPr/>
          <p:nvPr/>
        </p:nvSpPr>
        <p:spPr>
          <a:xfrm rot="16200000">
            <a:off x="9642846" y="4211249"/>
            <a:ext cx="810037" cy="1411824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080B7C2D-5A63-4FF9-9F02-914A14AFBAC6}"/>
              </a:ext>
            </a:extLst>
          </p:cNvPr>
          <p:cNvSpPr/>
          <p:nvPr/>
        </p:nvSpPr>
        <p:spPr>
          <a:xfrm rot="5400000">
            <a:off x="9632558" y="5138370"/>
            <a:ext cx="810037" cy="1411824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3090D95-7BAD-477C-B920-DC058E0C99B0}"/>
              </a:ext>
            </a:extLst>
          </p:cNvPr>
          <p:cNvSpPr txBox="1"/>
          <p:nvPr/>
        </p:nvSpPr>
        <p:spPr>
          <a:xfrm>
            <a:off x="9804133" y="5816526"/>
            <a:ext cx="942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13CE630-A6D2-4B90-B19E-DC8BB36EDBCC}"/>
              </a:ext>
            </a:extLst>
          </p:cNvPr>
          <p:cNvSpPr txBox="1"/>
          <p:nvPr/>
        </p:nvSpPr>
        <p:spPr>
          <a:xfrm>
            <a:off x="9746813" y="4522213"/>
            <a:ext cx="999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89CB5E1-3F32-4028-89E1-483D719028E9}"/>
              </a:ext>
            </a:extLst>
          </p:cNvPr>
          <p:cNvSpPr txBox="1"/>
          <p:nvPr/>
        </p:nvSpPr>
        <p:spPr>
          <a:xfrm>
            <a:off x="10254329" y="4855624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B90F76D-2217-4FFC-AB06-BC35E98A561B}"/>
              </a:ext>
            </a:extLst>
          </p:cNvPr>
          <p:cNvGrpSpPr/>
          <p:nvPr/>
        </p:nvGrpSpPr>
        <p:grpSpPr>
          <a:xfrm>
            <a:off x="1657837" y="3604062"/>
            <a:ext cx="946491" cy="1076984"/>
            <a:chOff x="1646114" y="3627508"/>
            <a:chExt cx="946491" cy="1076984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854C43B-5CC1-43D2-A3D7-4E0627B9840F}"/>
                </a:ext>
              </a:extLst>
            </p:cNvPr>
            <p:cNvCxnSpPr>
              <a:cxnSpLocks/>
            </p:cNvCxnSpPr>
            <p:nvPr/>
          </p:nvCxnSpPr>
          <p:spPr>
            <a:xfrm>
              <a:off x="1646115" y="4135342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CB86805-4E27-4333-8962-99E376A20D8B}"/>
                </a:ext>
              </a:extLst>
            </p:cNvPr>
            <p:cNvSpPr txBox="1"/>
            <p:nvPr/>
          </p:nvSpPr>
          <p:spPr>
            <a:xfrm>
              <a:off x="1646114" y="407355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6BD8691-EC24-45AE-964D-8B1AC10E0B9A}"/>
                </a:ext>
              </a:extLst>
            </p:cNvPr>
            <p:cNvSpPr txBox="1"/>
            <p:nvPr/>
          </p:nvSpPr>
          <p:spPr>
            <a:xfrm>
              <a:off x="1914843" y="3627508"/>
              <a:ext cx="67564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42698B0-94ED-4B20-8C4B-8FE408AD2C48}"/>
              </a:ext>
            </a:extLst>
          </p:cNvPr>
          <p:cNvGrpSpPr/>
          <p:nvPr/>
        </p:nvGrpSpPr>
        <p:grpSpPr>
          <a:xfrm>
            <a:off x="4129791" y="3612394"/>
            <a:ext cx="502160" cy="1076984"/>
            <a:chOff x="9350612" y="4225950"/>
            <a:chExt cx="502160" cy="1076984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D8365FA-E1C7-48C7-989A-F0D405648665}"/>
                </a:ext>
              </a:extLst>
            </p:cNvPr>
            <p:cNvCxnSpPr>
              <a:cxnSpLocks/>
            </p:cNvCxnSpPr>
            <p:nvPr/>
          </p:nvCxnSpPr>
          <p:spPr>
            <a:xfrm>
              <a:off x="9387985" y="4733784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9D272CB-ECEA-452C-BC32-C4957E2DC5C3}"/>
                </a:ext>
              </a:extLst>
            </p:cNvPr>
            <p:cNvSpPr txBox="1"/>
            <p:nvPr/>
          </p:nvSpPr>
          <p:spPr>
            <a:xfrm>
              <a:off x="9350612" y="4225950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8A1BC4C-D1A1-4DD2-80AE-AC354CD3B187}"/>
                </a:ext>
              </a:extLst>
            </p:cNvPr>
            <p:cNvSpPr txBox="1"/>
            <p:nvPr/>
          </p:nvSpPr>
          <p:spPr>
            <a:xfrm>
              <a:off x="9361178" y="4671992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CA84552-E4D3-43BD-84F7-0D996DB4E948}"/>
              </a:ext>
            </a:extLst>
          </p:cNvPr>
          <p:cNvGrpSpPr/>
          <p:nvPr/>
        </p:nvGrpSpPr>
        <p:grpSpPr>
          <a:xfrm>
            <a:off x="6408120" y="3581736"/>
            <a:ext cx="502160" cy="1076984"/>
            <a:chOff x="9350613" y="2179362"/>
            <a:chExt cx="502160" cy="1076984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6507CFE7-644C-40A8-B348-7545307977FB}"/>
                </a:ext>
              </a:extLst>
            </p:cNvPr>
            <p:cNvCxnSpPr>
              <a:cxnSpLocks/>
            </p:cNvCxnSpPr>
            <p:nvPr/>
          </p:nvCxnSpPr>
          <p:spPr>
            <a:xfrm>
              <a:off x="9387986" y="2687196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487DE3B-45DC-4B9A-9FFC-AAF9BCE6C4AD}"/>
                </a:ext>
              </a:extLst>
            </p:cNvPr>
            <p:cNvSpPr txBox="1"/>
            <p:nvPr/>
          </p:nvSpPr>
          <p:spPr>
            <a:xfrm>
              <a:off x="9350613" y="2179362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F2FCDAA-19E5-40F8-85C4-53B42F4082F0}"/>
                </a:ext>
              </a:extLst>
            </p:cNvPr>
            <p:cNvSpPr txBox="1"/>
            <p:nvPr/>
          </p:nvSpPr>
          <p:spPr>
            <a:xfrm>
              <a:off x="9361179" y="262540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760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19" grpId="0"/>
      <p:bldP spid="20" grpId="0"/>
      <p:bldP spid="21" grpId="0"/>
      <p:bldP spid="22" grpId="0"/>
      <p:bldP spid="23" grpId="0" animBg="1"/>
      <p:bldP spid="24" grpId="0" animBg="1"/>
      <p:bldP spid="25" grpId="0"/>
      <p:bldP spid="26" grpId="0"/>
      <p:bldP spid="27" grpId="0"/>
      <p:bldP spid="29" grpId="0"/>
      <p:bldP spid="30" grpId="0"/>
      <p:bldP spid="35" grpId="0"/>
      <p:bldP spid="36" grpId="0"/>
      <p:bldP spid="37" grpId="0" animBg="1"/>
      <p:bldP spid="38" grpId="0" animBg="1"/>
      <p:bldP spid="39" grpId="0"/>
      <p:bldP spid="40" grpId="0"/>
      <p:bldP spid="4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986456-72AF-463A-B7C1-0548695BFA05}"/>
              </a:ext>
            </a:extLst>
          </p:cNvPr>
          <p:cNvSpPr/>
          <p:nvPr/>
        </p:nvSpPr>
        <p:spPr>
          <a:xfrm>
            <a:off x="56123" y="50000"/>
            <a:ext cx="834090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four fraction cards.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Use any three of the cards to make this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769DC1-20BA-4CA3-A9EE-57B6FCE82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26" y="591676"/>
            <a:ext cx="7801899" cy="18243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0D1F3A-804F-43D3-BCA5-DF5213915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056" y="3219688"/>
            <a:ext cx="5765630" cy="1732806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2B90F76D-2217-4FFC-AB06-BC35E98A561B}"/>
              </a:ext>
            </a:extLst>
          </p:cNvPr>
          <p:cNvGrpSpPr/>
          <p:nvPr/>
        </p:nvGrpSpPr>
        <p:grpSpPr>
          <a:xfrm>
            <a:off x="1657837" y="3604062"/>
            <a:ext cx="946491" cy="1076984"/>
            <a:chOff x="1646114" y="3627508"/>
            <a:chExt cx="946491" cy="1076984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854C43B-5CC1-43D2-A3D7-4E0627B9840F}"/>
                </a:ext>
              </a:extLst>
            </p:cNvPr>
            <p:cNvCxnSpPr>
              <a:cxnSpLocks/>
            </p:cNvCxnSpPr>
            <p:nvPr/>
          </p:nvCxnSpPr>
          <p:spPr>
            <a:xfrm>
              <a:off x="1646115" y="4135342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CB86805-4E27-4333-8962-99E376A20D8B}"/>
                </a:ext>
              </a:extLst>
            </p:cNvPr>
            <p:cNvSpPr txBox="1"/>
            <p:nvPr/>
          </p:nvSpPr>
          <p:spPr>
            <a:xfrm>
              <a:off x="1646114" y="407355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1 6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6BD8691-EC24-45AE-964D-8B1AC10E0B9A}"/>
                </a:ext>
              </a:extLst>
            </p:cNvPr>
            <p:cNvSpPr txBox="1"/>
            <p:nvPr/>
          </p:nvSpPr>
          <p:spPr>
            <a:xfrm>
              <a:off x="1914843" y="3627508"/>
              <a:ext cx="67564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7C2A2070-21F0-455D-9048-C1848314FFEA}"/>
              </a:ext>
            </a:extLst>
          </p:cNvPr>
          <p:cNvSpPr/>
          <p:nvPr/>
        </p:nvSpPr>
        <p:spPr>
          <a:xfrm>
            <a:off x="1615920" y="1211471"/>
            <a:ext cx="1317746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over ½ 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A76A5C1-24A0-4460-AE17-90F489B29D80}"/>
              </a:ext>
            </a:extLst>
          </p:cNvPr>
          <p:cNvSpPr/>
          <p:nvPr/>
        </p:nvSpPr>
        <p:spPr>
          <a:xfrm>
            <a:off x="6165260" y="1297213"/>
            <a:ext cx="7182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½ 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11322CD-072A-425C-BC82-AFA127A22AB4}"/>
              </a:ext>
            </a:extLst>
          </p:cNvPr>
          <p:cNvSpPr/>
          <p:nvPr/>
        </p:nvSpPr>
        <p:spPr>
          <a:xfrm>
            <a:off x="8503799" y="1297213"/>
            <a:ext cx="17505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under ½ 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F615D0C-A52D-4898-AF03-80DEF7F1B0F7}"/>
              </a:ext>
            </a:extLst>
          </p:cNvPr>
          <p:cNvGrpSpPr/>
          <p:nvPr/>
        </p:nvGrpSpPr>
        <p:grpSpPr>
          <a:xfrm>
            <a:off x="3929133" y="3604062"/>
            <a:ext cx="946491" cy="1076984"/>
            <a:chOff x="1646114" y="3627508"/>
            <a:chExt cx="946491" cy="1076984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6E54E77-5D64-4C2D-9970-A007883F6656}"/>
                </a:ext>
              </a:extLst>
            </p:cNvPr>
            <p:cNvCxnSpPr>
              <a:cxnSpLocks/>
            </p:cNvCxnSpPr>
            <p:nvPr/>
          </p:nvCxnSpPr>
          <p:spPr>
            <a:xfrm>
              <a:off x="1646115" y="4135342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03A22BA-FFB5-44A1-B5E0-B4816F5D8701}"/>
                </a:ext>
              </a:extLst>
            </p:cNvPr>
            <p:cNvSpPr txBox="1"/>
            <p:nvPr/>
          </p:nvSpPr>
          <p:spPr>
            <a:xfrm>
              <a:off x="1646114" y="4073550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8189E81-D008-4066-8811-2E41D5F783C1}"/>
                </a:ext>
              </a:extLst>
            </p:cNvPr>
            <p:cNvSpPr txBox="1"/>
            <p:nvPr/>
          </p:nvSpPr>
          <p:spPr>
            <a:xfrm>
              <a:off x="1914843" y="3627508"/>
              <a:ext cx="67564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1ED63B9-4AC6-441B-8496-AC9EF27195E2}"/>
              </a:ext>
            </a:extLst>
          </p:cNvPr>
          <p:cNvGrpSpPr/>
          <p:nvPr/>
        </p:nvGrpSpPr>
        <p:grpSpPr>
          <a:xfrm>
            <a:off x="6408120" y="3581736"/>
            <a:ext cx="502160" cy="1076984"/>
            <a:chOff x="9350613" y="2179362"/>
            <a:chExt cx="502160" cy="1076984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009C0D6-A587-4291-B1DB-7C6BAF97107B}"/>
                </a:ext>
              </a:extLst>
            </p:cNvPr>
            <p:cNvCxnSpPr>
              <a:cxnSpLocks/>
            </p:cNvCxnSpPr>
            <p:nvPr/>
          </p:nvCxnSpPr>
          <p:spPr>
            <a:xfrm>
              <a:off x="9387986" y="2687196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191C7C1-1D2A-48E6-B2F5-413DCE5222FE}"/>
                </a:ext>
              </a:extLst>
            </p:cNvPr>
            <p:cNvSpPr txBox="1"/>
            <p:nvPr/>
          </p:nvSpPr>
          <p:spPr>
            <a:xfrm>
              <a:off x="9350613" y="2179362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7829506-9C63-423C-95D9-F91D4BB4B0B8}"/>
                </a:ext>
              </a:extLst>
            </p:cNvPr>
            <p:cNvSpPr txBox="1"/>
            <p:nvPr/>
          </p:nvSpPr>
          <p:spPr>
            <a:xfrm>
              <a:off x="9361179" y="2625404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88846E2-7276-4C83-9634-876A2E123C86}"/>
              </a:ext>
            </a:extLst>
          </p:cNvPr>
          <p:cNvGrpSpPr/>
          <p:nvPr/>
        </p:nvGrpSpPr>
        <p:grpSpPr>
          <a:xfrm>
            <a:off x="6413243" y="3571404"/>
            <a:ext cx="502160" cy="1076984"/>
            <a:chOff x="9350612" y="4225950"/>
            <a:chExt cx="502160" cy="1076984"/>
          </a:xfrm>
        </p:grpSpPr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5FF6886-B259-4551-9AE8-7317F96244FE}"/>
                </a:ext>
              </a:extLst>
            </p:cNvPr>
            <p:cNvCxnSpPr>
              <a:cxnSpLocks/>
            </p:cNvCxnSpPr>
            <p:nvPr/>
          </p:nvCxnSpPr>
          <p:spPr>
            <a:xfrm>
              <a:off x="9387985" y="4733784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D047E7E-6D99-41C6-B747-6B70E7908548}"/>
                </a:ext>
              </a:extLst>
            </p:cNvPr>
            <p:cNvSpPr txBox="1"/>
            <p:nvPr/>
          </p:nvSpPr>
          <p:spPr>
            <a:xfrm>
              <a:off x="9350612" y="4225950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021B86D-B897-407C-B1D6-93BA2B4FBD5B}"/>
                </a:ext>
              </a:extLst>
            </p:cNvPr>
            <p:cNvSpPr txBox="1"/>
            <p:nvPr/>
          </p:nvSpPr>
          <p:spPr>
            <a:xfrm>
              <a:off x="9361178" y="4671992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025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/>
      <p:bldP spid="5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710F3D41-697A-4DD5-927C-EA6814097373}"/>
              </a:ext>
            </a:extLst>
          </p:cNvPr>
          <p:cNvSpPr txBox="1"/>
          <p:nvPr/>
        </p:nvSpPr>
        <p:spPr>
          <a:xfrm>
            <a:off x="5217078" y="4765306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6B25890-8ABB-428A-B517-2E6B82FB1208}"/>
              </a:ext>
            </a:extLst>
          </p:cNvPr>
          <p:cNvSpPr txBox="1"/>
          <p:nvPr/>
        </p:nvSpPr>
        <p:spPr>
          <a:xfrm>
            <a:off x="779682" y="5904501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C9F263-8950-4D5D-8551-16682EEBA96B}"/>
              </a:ext>
            </a:extLst>
          </p:cNvPr>
          <p:cNvSpPr txBox="1"/>
          <p:nvPr/>
        </p:nvSpPr>
        <p:spPr>
          <a:xfrm>
            <a:off x="4552040" y="3000474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2 2.5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246AE3-C74F-4BC4-A1F6-CE14053C971B}"/>
              </a:ext>
            </a:extLst>
          </p:cNvPr>
          <p:cNvSpPr/>
          <p:nvPr/>
        </p:nvSpPr>
        <p:spPr>
          <a:xfrm>
            <a:off x="56123" y="50000"/>
            <a:ext cx="113674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number pyramid. </a:t>
            </a:r>
          </a:p>
          <a:p>
            <a:r>
              <a:rPr lang="en-US" sz="3200" b="1" dirty="0"/>
              <a:t>The number in a box is the product of the two numbers below it.</a:t>
            </a:r>
          </a:p>
          <a:p>
            <a:r>
              <a:rPr lang="en-US" sz="3200" b="1" dirty="0"/>
              <a:t>Write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4EB809-0B4F-471C-8282-5981D11E4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42" y="1783550"/>
            <a:ext cx="3576353" cy="36126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769D94-2A09-42D7-B680-8B6D352F6759}"/>
              </a:ext>
            </a:extLst>
          </p:cNvPr>
          <p:cNvSpPr txBox="1"/>
          <p:nvPr/>
        </p:nvSpPr>
        <p:spPr>
          <a:xfrm>
            <a:off x="4077423" y="301353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420E3F0-F013-452A-B8AF-1CE132559E4B}"/>
              </a:ext>
            </a:extLst>
          </p:cNvPr>
          <p:cNvCxnSpPr>
            <a:cxnSpLocks/>
          </p:cNvCxnSpPr>
          <p:nvPr/>
        </p:nvCxnSpPr>
        <p:spPr>
          <a:xfrm>
            <a:off x="4552040" y="3063094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595023A-10BC-40DD-8482-7DF296327CBB}"/>
              </a:ext>
            </a:extLst>
          </p:cNvPr>
          <p:cNvCxnSpPr>
            <a:cxnSpLocks/>
          </p:cNvCxnSpPr>
          <p:nvPr/>
        </p:nvCxnSpPr>
        <p:spPr>
          <a:xfrm>
            <a:off x="4570992" y="304705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E0A938D-BCA9-4C96-BB6E-FED94614092A}"/>
              </a:ext>
            </a:extLst>
          </p:cNvPr>
          <p:cNvSpPr txBox="1"/>
          <p:nvPr/>
        </p:nvSpPr>
        <p:spPr>
          <a:xfrm>
            <a:off x="4954269" y="256278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54C276-E046-465B-86D5-E1E308C278C8}"/>
              </a:ext>
            </a:extLst>
          </p:cNvPr>
          <p:cNvSpPr txBox="1"/>
          <p:nvPr/>
        </p:nvSpPr>
        <p:spPr>
          <a:xfrm>
            <a:off x="5315058" y="303778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9B940D-542E-4D6F-9604-8766946C230F}"/>
              </a:ext>
            </a:extLst>
          </p:cNvPr>
          <p:cNvSpPr txBox="1"/>
          <p:nvPr/>
        </p:nvSpPr>
        <p:spPr>
          <a:xfrm>
            <a:off x="5423918" y="255524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A584CD-4BBB-48A8-8B8E-04CFE13D3777}"/>
              </a:ext>
            </a:extLst>
          </p:cNvPr>
          <p:cNvSpPr txBox="1"/>
          <p:nvPr/>
        </p:nvSpPr>
        <p:spPr>
          <a:xfrm>
            <a:off x="5260930" y="255407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5580B3-2991-4AF3-8CA8-8E505CB8A2B3}"/>
              </a:ext>
            </a:extLst>
          </p:cNvPr>
          <p:cNvSpPr txBox="1"/>
          <p:nvPr/>
        </p:nvSpPr>
        <p:spPr>
          <a:xfrm>
            <a:off x="1055077" y="3301877"/>
            <a:ext cx="1013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D02F88-67E0-4F2E-8B42-BD41754F8306}"/>
              </a:ext>
            </a:extLst>
          </p:cNvPr>
          <p:cNvSpPr txBox="1"/>
          <p:nvPr/>
        </p:nvSpPr>
        <p:spPr>
          <a:xfrm>
            <a:off x="340242" y="591611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F731A04-0EFF-47FE-9CF2-C3C837D98E0E}"/>
              </a:ext>
            </a:extLst>
          </p:cNvPr>
          <p:cNvCxnSpPr>
            <a:cxnSpLocks/>
          </p:cNvCxnSpPr>
          <p:nvPr/>
        </p:nvCxnSpPr>
        <p:spPr>
          <a:xfrm flipV="1">
            <a:off x="803113" y="5977261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F5AC26B-C43E-48E5-9542-87B3D1AE1FEB}"/>
              </a:ext>
            </a:extLst>
          </p:cNvPr>
          <p:cNvCxnSpPr>
            <a:cxnSpLocks/>
          </p:cNvCxnSpPr>
          <p:nvPr/>
        </p:nvCxnSpPr>
        <p:spPr>
          <a:xfrm>
            <a:off x="822065" y="5961216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F0E228F-0FBB-4E4B-81F5-E35B866C394C}"/>
              </a:ext>
            </a:extLst>
          </p:cNvPr>
          <p:cNvSpPr txBox="1"/>
          <p:nvPr/>
        </p:nvSpPr>
        <p:spPr>
          <a:xfrm>
            <a:off x="794506" y="54511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0C7CEC-D8C8-4386-83A5-231B4F4A5C89}"/>
              </a:ext>
            </a:extLst>
          </p:cNvPr>
          <p:cNvSpPr txBox="1"/>
          <p:nvPr/>
        </p:nvSpPr>
        <p:spPr>
          <a:xfrm>
            <a:off x="1243272" y="546084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B691713-0D13-4AD7-A16C-FE6332F59E91}"/>
              </a:ext>
            </a:extLst>
          </p:cNvPr>
          <p:cNvCxnSpPr>
            <a:cxnSpLocks/>
          </p:cNvCxnSpPr>
          <p:nvPr/>
        </p:nvCxnSpPr>
        <p:spPr>
          <a:xfrm>
            <a:off x="1684262" y="5976215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22A6B60-B6D1-4D55-AEBF-17CCCB62BFDB}"/>
              </a:ext>
            </a:extLst>
          </p:cNvPr>
          <p:cNvSpPr txBox="1"/>
          <p:nvPr/>
        </p:nvSpPr>
        <p:spPr>
          <a:xfrm>
            <a:off x="1092314" y="546084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F1291F-56C4-42D2-B219-563F4F743367}"/>
              </a:ext>
            </a:extLst>
          </p:cNvPr>
          <p:cNvSpPr txBox="1"/>
          <p:nvPr/>
        </p:nvSpPr>
        <p:spPr>
          <a:xfrm>
            <a:off x="1667215" y="5917009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7AFB106-8DA0-4FFD-8D23-5DBC58AFCC1C}"/>
              </a:ext>
            </a:extLst>
          </p:cNvPr>
          <p:cNvSpPr txBox="1"/>
          <p:nvPr/>
        </p:nvSpPr>
        <p:spPr>
          <a:xfrm>
            <a:off x="1514963" y="595465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C8EC55-C5B3-437D-BB5D-3D3B7BDE2F20}"/>
              </a:ext>
            </a:extLst>
          </p:cNvPr>
          <p:cNvSpPr txBox="1"/>
          <p:nvPr/>
        </p:nvSpPr>
        <p:spPr>
          <a:xfrm>
            <a:off x="1659627" y="545810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5FAC0E2-8460-436A-A1E6-F2EB5D581034}"/>
              </a:ext>
            </a:extLst>
          </p:cNvPr>
          <p:cNvSpPr txBox="1"/>
          <p:nvPr/>
        </p:nvSpPr>
        <p:spPr>
          <a:xfrm>
            <a:off x="358067" y="4454427"/>
            <a:ext cx="1282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2.25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1E1FFA7-4BD3-4237-87FC-D34BCA870DA2}"/>
              </a:ext>
            </a:extLst>
          </p:cNvPr>
          <p:cNvSpPr txBox="1"/>
          <p:nvPr/>
        </p:nvSpPr>
        <p:spPr>
          <a:xfrm>
            <a:off x="4895403" y="4762472"/>
            <a:ext cx="6200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B0FE0B8-1979-409E-82D5-9683DF43CED2}"/>
              </a:ext>
            </a:extLst>
          </p:cNvPr>
          <p:cNvSpPr txBox="1"/>
          <p:nvPr/>
        </p:nvSpPr>
        <p:spPr>
          <a:xfrm>
            <a:off x="4418488" y="475607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39242CB-7816-4F57-88EC-4C049B8B389C}"/>
              </a:ext>
            </a:extLst>
          </p:cNvPr>
          <p:cNvCxnSpPr>
            <a:cxnSpLocks/>
          </p:cNvCxnSpPr>
          <p:nvPr/>
        </p:nvCxnSpPr>
        <p:spPr>
          <a:xfrm>
            <a:off x="4866390" y="4817224"/>
            <a:ext cx="4932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6D5F5D6-0052-44A1-A158-C31F4BAAB4C2}"/>
              </a:ext>
            </a:extLst>
          </p:cNvPr>
          <p:cNvCxnSpPr>
            <a:cxnSpLocks/>
          </p:cNvCxnSpPr>
          <p:nvPr/>
        </p:nvCxnSpPr>
        <p:spPr>
          <a:xfrm>
            <a:off x="4882948" y="480117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D96BF67-A172-4E11-8510-44F9C5AB3C06}"/>
              </a:ext>
            </a:extLst>
          </p:cNvPr>
          <p:cNvSpPr txBox="1"/>
          <p:nvPr/>
        </p:nvSpPr>
        <p:spPr>
          <a:xfrm>
            <a:off x="4902800" y="430334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B3F7039-E867-428B-8381-ACE8B8255536}"/>
              </a:ext>
            </a:extLst>
          </p:cNvPr>
          <p:cNvSpPr txBox="1"/>
          <p:nvPr/>
        </p:nvSpPr>
        <p:spPr>
          <a:xfrm>
            <a:off x="5371162" y="43110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D701239-E4AF-4358-B1AD-87D225D4F2F1}"/>
              </a:ext>
            </a:extLst>
          </p:cNvPr>
          <p:cNvSpPr txBox="1"/>
          <p:nvPr/>
        </p:nvSpPr>
        <p:spPr>
          <a:xfrm>
            <a:off x="5218741" y="477997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6D421F4-2F44-4848-B20E-F2DFC1993209}"/>
              </a:ext>
            </a:extLst>
          </p:cNvPr>
          <p:cNvCxnSpPr>
            <a:cxnSpLocks/>
          </p:cNvCxnSpPr>
          <p:nvPr/>
        </p:nvCxnSpPr>
        <p:spPr>
          <a:xfrm>
            <a:off x="5353920" y="4816914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48961FF2-ED17-45B6-8177-515FC81C8E37}"/>
              </a:ext>
            </a:extLst>
          </p:cNvPr>
          <p:cNvSpPr txBox="1"/>
          <p:nvPr/>
        </p:nvSpPr>
        <p:spPr>
          <a:xfrm>
            <a:off x="5200990" y="43110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3D02D43-98DB-45BD-964C-02CE44AF013C}"/>
              </a:ext>
            </a:extLst>
          </p:cNvPr>
          <p:cNvSpPr txBox="1"/>
          <p:nvPr/>
        </p:nvSpPr>
        <p:spPr>
          <a:xfrm>
            <a:off x="2854916" y="4454184"/>
            <a:ext cx="9840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2.5</a:t>
            </a:r>
          </a:p>
        </p:txBody>
      </p:sp>
    </p:spTree>
    <p:extLst>
      <p:ext uri="{BB962C8B-B14F-4D97-AF65-F5344CB8AC3E}">
        <p14:creationId xmlns:p14="http://schemas.microsoft.com/office/powerpoint/2010/main" val="400680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26" grpId="0"/>
      <p:bldP spid="8" grpId="0"/>
      <p:bldP spid="9" grpId="0"/>
      <p:bldP spid="12" grpId="0"/>
      <p:bldP spid="13" grpId="0"/>
      <p:bldP spid="14" grpId="0"/>
      <p:bldP spid="16" grpId="0"/>
      <p:bldP spid="17" grpId="0"/>
      <p:bldP spid="18" grpId="0"/>
      <p:bldP spid="21" grpId="0"/>
      <p:bldP spid="22" grpId="0"/>
      <p:bldP spid="25" grpId="0"/>
      <p:bldP spid="27" grpId="0"/>
      <p:bldP spid="28" grpId="0"/>
      <p:bldP spid="29" grpId="0"/>
      <p:bldP spid="30" grpId="0"/>
      <p:bldP spid="33" grpId="0"/>
      <p:bldP spid="34" grpId="0"/>
      <p:bldP spid="37" grpId="0"/>
      <p:bldP spid="38" grpId="0"/>
      <p:bldP spid="39" grpId="0"/>
      <p:bldP spid="42" grpId="0"/>
      <p:bldP spid="4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1F6BA7-0BA8-43B4-A8B3-9414532C9C27}"/>
              </a:ext>
            </a:extLst>
          </p:cNvPr>
          <p:cNvSpPr/>
          <p:nvPr/>
        </p:nvSpPr>
        <p:spPr>
          <a:xfrm>
            <a:off x="56122" y="50000"/>
            <a:ext cx="118954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Join dots on the grid to make a quadrilateral that has 3 acute angles.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E8F278-52F4-4546-92C9-55CDACF49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49" y="1121387"/>
            <a:ext cx="5209524" cy="5200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7E82F9-FC73-49A2-99A4-6E6706BC2124}"/>
              </a:ext>
            </a:extLst>
          </p:cNvPr>
          <p:cNvCxnSpPr>
            <a:cxnSpLocks/>
          </p:cNvCxnSpPr>
          <p:nvPr/>
        </p:nvCxnSpPr>
        <p:spPr>
          <a:xfrm flipV="1">
            <a:off x="768096" y="1257301"/>
            <a:ext cx="1" cy="369874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D649F37-8D45-489C-895E-C4FADFF971D2}"/>
              </a:ext>
            </a:extLst>
          </p:cNvPr>
          <p:cNvCxnSpPr>
            <a:cxnSpLocks/>
          </p:cNvCxnSpPr>
          <p:nvPr/>
        </p:nvCxnSpPr>
        <p:spPr>
          <a:xfrm flipH="1" flipV="1">
            <a:off x="768096" y="1257301"/>
            <a:ext cx="4919473" cy="12298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20F62A-BE4D-4DC6-A54A-846DADC58C83}"/>
              </a:ext>
            </a:extLst>
          </p:cNvPr>
          <p:cNvCxnSpPr>
            <a:cxnSpLocks/>
          </p:cNvCxnSpPr>
          <p:nvPr/>
        </p:nvCxnSpPr>
        <p:spPr>
          <a:xfrm flipH="1">
            <a:off x="2029968" y="2487168"/>
            <a:ext cx="365760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BFC45C1-CF34-4D1C-86BE-8211DA126BF8}"/>
              </a:ext>
            </a:extLst>
          </p:cNvPr>
          <p:cNvCxnSpPr>
            <a:cxnSpLocks/>
          </p:cNvCxnSpPr>
          <p:nvPr/>
        </p:nvCxnSpPr>
        <p:spPr>
          <a:xfrm flipV="1">
            <a:off x="768096" y="2487168"/>
            <a:ext cx="1261872" cy="24640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91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4B5965-2D85-428F-A1AF-DC0D74002066}"/>
              </a:ext>
            </a:extLst>
          </p:cNvPr>
          <p:cNvSpPr/>
          <p:nvPr/>
        </p:nvSpPr>
        <p:spPr>
          <a:xfrm>
            <a:off x="56123" y="50000"/>
            <a:ext cx="980909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Lara chooses a number less than 100 </a:t>
            </a:r>
          </a:p>
          <a:p>
            <a:r>
              <a:rPr lang="en-US" sz="3200" b="1" dirty="0"/>
              <a:t>She divides it by 3 and then subtracts 11 </a:t>
            </a:r>
          </a:p>
          <a:p>
            <a:r>
              <a:rPr lang="en-US" sz="3200" b="1" dirty="0"/>
              <a:t>She then divides this result by 2 </a:t>
            </a:r>
          </a:p>
          <a:p>
            <a:r>
              <a:rPr lang="en-US" sz="3200" b="1" dirty="0"/>
              <a:t>Her answer is 10.5</a:t>
            </a:r>
          </a:p>
          <a:p>
            <a:r>
              <a:rPr lang="en-US" sz="3200" b="1" dirty="0"/>
              <a:t>What was the number she started with?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08F637-D174-4C53-B5FD-A2544B20F0A9}"/>
              </a:ext>
            </a:extLst>
          </p:cNvPr>
          <p:cNvSpPr/>
          <p:nvPr/>
        </p:nvSpPr>
        <p:spPr>
          <a:xfrm>
            <a:off x="895511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9B2D180-DD13-4317-88A5-FB276D6EAE59}"/>
              </a:ext>
            </a:extLst>
          </p:cNvPr>
          <p:cNvCxnSpPr>
            <a:cxnSpLocks/>
          </p:cNvCxnSpPr>
          <p:nvPr/>
        </p:nvCxnSpPr>
        <p:spPr>
          <a:xfrm>
            <a:off x="2183985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1F78681-5E3B-4885-A319-64464EB6FDE1}"/>
              </a:ext>
            </a:extLst>
          </p:cNvPr>
          <p:cNvSpPr txBox="1"/>
          <p:nvPr/>
        </p:nvSpPr>
        <p:spPr>
          <a:xfrm>
            <a:off x="2353592" y="282840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÷3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B9FDCC-3094-483E-A834-ED131EF5193B}"/>
              </a:ext>
            </a:extLst>
          </p:cNvPr>
          <p:cNvSpPr/>
          <p:nvPr/>
        </p:nvSpPr>
        <p:spPr>
          <a:xfrm>
            <a:off x="3112238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0BF05B4-3283-4E63-AD11-8ECA16DD9E79}"/>
              </a:ext>
            </a:extLst>
          </p:cNvPr>
          <p:cNvCxnSpPr>
            <a:cxnSpLocks/>
          </p:cNvCxnSpPr>
          <p:nvPr/>
        </p:nvCxnSpPr>
        <p:spPr>
          <a:xfrm>
            <a:off x="4422556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9D0FFFD-5F14-44FF-BDA3-CBC47C71BE9B}"/>
              </a:ext>
            </a:extLst>
          </p:cNvPr>
          <p:cNvSpPr txBox="1"/>
          <p:nvPr/>
        </p:nvSpPr>
        <p:spPr>
          <a:xfrm>
            <a:off x="4539512" y="2828408"/>
            <a:ext cx="590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-11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B47CA4-2F90-4D49-B199-6FEB9CB58732}"/>
              </a:ext>
            </a:extLst>
          </p:cNvPr>
          <p:cNvSpPr/>
          <p:nvPr/>
        </p:nvSpPr>
        <p:spPr>
          <a:xfrm>
            <a:off x="5350809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98EFABF-DD88-41E3-B36D-21C696ED8346}"/>
              </a:ext>
            </a:extLst>
          </p:cNvPr>
          <p:cNvCxnSpPr>
            <a:cxnSpLocks/>
          </p:cNvCxnSpPr>
          <p:nvPr/>
        </p:nvCxnSpPr>
        <p:spPr>
          <a:xfrm>
            <a:off x="6646634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50D674E-AEDE-4B85-AC14-D8C290E475E9}"/>
              </a:ext>
            </a:extLst>
          </p:cNvPr>
          <p:cNvSpPr txBox="1"/>
          <p:nvPr/>
        </p:nvSpPr>
        <p:spPr>
          <a:xfrm>
            <a:off x="6797093" y="282840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÷2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D82944-CA3E-45F9-A894-DAC564DD88C9}"/>
              </a:ext>
            </a:extLst>
          </p:cNvPr>
          <p:cNvSpPr/>
          <p:nvPr/>
        </p:nvSpPr>
        <p:spPr>
          <a:xfrm>
            <a:off x="7574887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74A08C9-A8BB-4C31-BAD0-F333A0F0D2BD}"/>
              </a:ext>
            </a:extLst>
          </p:cNvPr>
          <p:cNvSpPr txBox="1"/>
          <p:nvPr/>
        </p:nvSpPr>
        <p:spPr>
          <a:xfrm>
            <a:off x="7717991" y="2932287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10.5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FA536E7-1418-4755-A533-BDCD786DBE05}"/>
              </a:ext>
            </a:extLst>
          </p:cNvPr>
          <p:cNvSpPr txBox="1"/>
          <p:nvPr/>
        </p:nvSpPr>
        <p:spPr>
          <a:xfrm>
            <a:off x="5705123" y="2928579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CCC888C-93F4-4BE0-AEAC-FFD36BE09D3D}"/>
              </a:ext>
            </a:extLst>
          </p:cNvPr>
          <p:cNvSpPr txBox="1"/>
          <p:nvPr/>
        </p:nvSpPr>
        <p:spPr>
          <a:xfrm>
            <a:off x="3452038" y="2911608"/>
            <a:ext cx="8045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296304D-FD43-46A5-A6AE-9681B869B662}"/>
              </a:ext>
            </a:extLst>
          </p:cNvPr>
          <p:cNvSpPr txBox="1"/>
          <p:nvPr/>
        </p:nvSpPr>
        <p:spPr>
          <a:xfrm>
            <a:off x="1224451" y="2909786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594FB11-130F-4A48-AAA0-E1CDE59B0313}"/>
              </a:ext>
            </a:extLst>
          </p:cNvPr>
          <p:cNvSpPr txBox="1"/>
          <p:nvPr/>
        </p:nvSpPr>
        <p:spPr>
          <a:xfrm>
            <a:off x="7745205" y="453144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71067B8-34D7-4335-83AF-F55E950E33E2}"/>
              </a:ext>
            </a:extLst>
          </p:cNvPr>
          <p:cNvSpPr txBox="1"/>
          <p:nvPr/>
        </p:nvSpPr>
        <p:spPr>
          <a:xfrm>
            <a:off x="6873831" y="4070879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1 0.5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6D742E8-CF13-44E3-9FCE-4D890B95DCA4}"/>
              </a:ext>
            </a:extLst>
          </p:cNvPr>
          <p:cNvSpPr txBox="1"/>
          <p:nvPr/>
        </p:nvSpPr>
        <p:spPr>
          <a:xfrm>
            <a:off x="6410567" y="4518000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A14F5E1-AC10-47B2-922C-237D20D7D5E4}"/>
              </a:ext>
            </a:extLst>
          </p:cNvPr>
          <p:cNvCxnSpPr>
            <a:cxnSpLocks/>
          </p:cNvCxnSpPr>
          <p:nvPr/>
        </p:nvCxnSpPr>
        <p:spPr>
          <a:xfrm>
            <a:off x="6434768" y="5049280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2825BA1-FF71-494A-8253-C5A7EC667DE6}"/>
              </a:ext>
            </a:extLst>
          </p:cNvPr>
          <p:cNvCxnSpPr>
            <a:cxnSpLocks/>
          </p:cNvCxnSpPr>
          <p:nvPr/>
        </p:nvCxnSpPr>
        <p:spPr>
          <a:xfrm>
            <a:off x="6436542" y="5488058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76210DD8-AB2B-429D-B4D5-06B8610BFC21}"/>
              </a:ext>
            </a:extLst>
          </p:cNvPr>
          <p:cNvSpPr txBox="1"/>
          <p:nvPr/>
        </p:nvSpPr>
        <p:spPr>
          <a:xfrm>
            <a:off x="7753188" y="498864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A7232E2-29B1-4FAB-8E3A-D7B913340110}"/>
              </a:ext>
            </a:extLst>
          </p:cNvPr>
          <p:cNvSpPr txBox="1"/>
          <p:nvPr/>
        </p:nvSpPr>
        <p:spPr>
          <a:xfrm>
            <a:off x="7320465" y="49866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B021757-0042-4A31-840E-076ED31E41EA}"/>
              </a:ext>
            </a:extLst>
          </p:cNvPr>
          <p:cNvSpPr txBox="1"/>
          <p:nvPr/>
        </p:nvSpPr>
        <p:spPr>
          <a:xfrm>
            <a:off x="6893961" y="4986661"/>
            <a:ext cx="5488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A3B9D71-ADB0-4E8B-8CE5-2DB666D9AA6C}"/>
              </a:ext>
            </a:extLst>
          </p:cNvPr>
          <p:cNvSpPr txBox="1"/>
          <p:nvPr/>
        </p:nvSpPr>
        <p:spPr>
          <a:xfrm>
            <a:off x="7354711" y="3792960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EF53A7A-3145-48E5-BC71-440AFB36C40A}"/>
              </a:ext>
            </a:extLst>
          </p:cNvPr>
          <p:cNvSpPr txBox="1"/>
          <p:nvPr/>
        </p:nvSpPr>
        <p:spPr>
          <a:xfrm>
            <a:off x="7589622" y="49797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3C24F26-700B-4812-9DF7-E73FD4520833}"/>
              </a:ext>
            </a:extLst>
          </p:cNvPr>
          <p:cNvSpPr/>
          <p:nvPr/>
        </p:nvSpPr>
        <p:spPr>
          <a:xfrm>
            <a:off x="3452038" y="3731404"/>
            <a:ext cx="17764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21 + 11 = 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BECA271-B128-43D8-81F4-463E526C6720}"/>
              </a:ext>
            </a:extLst>
          </p:cNvPr>
          <p:cNvSpPr/>
          <p:nvPr/>
        </p:nvSpPr>
        <p:spPr>
          <a:xfrm>
            <a:off x="5094569" y="3731404"/>
            <a:ext cx="9801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224C63F-3186-4290-A5AD-369AAC18D013}"/>
              </a:ext>
            </a:extLst>
          </p:cNvPr>
          <p:cNvGrpSpPr/>
          <p:nvPr/>
        </p:nvGrpSpPr>
        <p:grpSpPr>
          <a:xfrm>
            <a:off x="1445893" y="4090658"/>
            <a:ext cx="1861800" cy="1405123"/>
            <a:chOff x="2248666" y="1937292"/>
            <a:chExt cx="1861800" cy="140512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0232FC5-0041-4FBB-B8FB-65A679720421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3 2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A3014E6-C2D9-4F59-AE35-FE45A6E2AB45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3C7E1A1-AA66-4D27-9E97-898BEA1537E3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F896A47-6AA8-4D95-B1D8-42FD38DBDD54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6412B60-55EC-467E-930A-A9407A5EFB0C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F02E96DB-DED3-46B5-B67C-7E4FC4217096}"/>
              </a:ext>
            </a:extLst>
          </p:cNvPr>
          <p:cNvSpPr txBox="1"/>
          <p:nvPr/>
        </p:nvSpPr>
        <p:spPr>
          <a:xfrm>
            <a:off x="2341008" y="498223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4E2D971-99A4-4E10-9053-840CE5588828}"/>
              </a:ext>
            </a:extLst>
          </p:cNvPr>
          <p:cNvSpPr txBox="1"/>
          <p:nvPr/>
        </p:nvSpPr>
        <p:spPr>
          <a:xfrm>
            <a:off x="1923245" y="4982235"/>
            <a:ext cx="4900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5B8DF7C-C701-4684-8975-83BC73AC2870}"/>
              </a:ext>
            </a:extLst>
          </p:cNvPr>
          <p:cNvSpPr/>
          <p:nvPr/>
        </p:nvSpPr>
        <p:spPr>
          <a:xfrm>
            <a:off x="7044116" y="1992184"/>
            <a:ext cx="9801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96</a:t>
            </a:r>
          </a:p>
        </p:txBody>
      </p:sp>
    </p:spTree>
    <p:extLst>
      <p:ext uri="{BB962C8B-B14F-4D97-AF65-F5344CB8AC3E}">
        <p14:creationId xmlns:p14="http://schemas.microsoft.com/office/powerpoint/2010/main" val="84291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9" grpId="0"/>
      <p:bldP spid="10" grpId="0" animBg="1"/>
      <p:bldP spid="12" grpId="0"/>
      <p:bldP spid="13" grpId="0" animBg="1"/>
      <p:bldP spid="29" grpId="0"/>
      <p:bldP spid="32" grpId="0"/>
      <p:bldP spid="45" grpId="0"/>
      <p:bldP spid="48" grpId="0"/>
      <p:bldP spid="49" grpId="0"/>
      <p:bldP spid="51" grpId="0"/>
      <p:bldP spid="52" grpId="0"/>
      <p:bldP spid="55" grpId="0"/>
      <p:bldP spid="57" grpId="0"/>
      <p:bldP spid="58" grpId="0"/>
      <p:bldP spid="59" grpId="0"/>
      <p:bldP spid="60" grpId="0"/>
      <p:bldP spid="61" grpId="0"/>
      <p:bldP spid="62" grpId="0"/>
      <p:bldP spid="69" grpId="0"/>
      <p:bldP spid="71" grpId="0"/>
      <p:bldP spid="7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B52B97-9C66-4936-B919-76B038D73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137" y="1253455"/>
            <a:ext cx="3993865" cy="4876890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FFFCEA-3F73-4FAB-9BFF-2F404089D665}"/>
              </a:ext>
            </a:extLst>
          </p:cNvPr>
          <p:cNvSpPr/>
          <p:nvPr/>
        </p:nvSpPr>
        <p:spPr>
          <a:xfrm>
            <a:off x="56122" y="50000"/>
            <a:ext cx="94742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model is made with 20 cubes.</a:t>
            </a:r>
          </a:p>
          <a:p>
            <a:r>
              <a:rPr lang="en-GB" sz="3200" b="1" dirty="0"/>
              <a:t>What percentage of the cubes in the model is black?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8F7974-35D1-4864-A2E8-BE7BF01C0C36}"/>
              </a:ext>
            </a:extLst>
          </p:cNvPr>
          <p:cNvSpPr/>
          <p:nvPr/>
        </p:nvSpPr>
        <p:spPr>
          <a:xfrm>
            <a:off x="4539580" y="1672237"/>
            <a:ext cx="36766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 black cubes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 cubes altogether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E8D04E4-E92B-4B05-B2FB-56E4EB3ED0EE}"/>
              </a:ext>
            </a:extLst>
          </p:cNvPr>
          <p:cNvCxnSpPr>
            <a:cxnSpLocks/>
          </p:cNvCxnSpPr>
          <p:nvPr/>
        </p:nvCxnSpPr>
        <p:spPr>
          <a:xfrm>
            <a:off x="8216504" y="2171132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6E4FBF5-6240-4463-AFFE-446F4AD0C427}"/>
              </a:ext>
            </a:extLst>
          </p:cNvPr>
          <p:cNvSpPr txBox="1"/>
          <p:nvPr/>
        </p:nvSpPr>
        <p:spPr>
          <a:xfrm>
            <a:off x="8447870" y="1642175"/>
            <a:ext cx="7604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5390D7-3F3B-4F09-BA56-7CFCCC855596}"/>
              </a:ext>
            </a:extLst>
          </p:cNvPr>
          <p:cNvSpPr txBox="1"/>
          <p:nvPr/>
        </p:nvSpPr>
        <p:spPr>
          <a:xfrm>
            <a:off x="8181277" y="2118513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74727DB-586C-4CF7-8A7B-80DFA33AF3A1}"/>
              </a:ext>
            </a:extLst>
          </p:cNvPr>
          <p:cNvGrpSpPr/>
          <p:nvPr/>
        </p:nvGrpSpPr>
        <p:grpSpPr>
          <a:xfrm>
            <a:off x="8196812" y="3520299"/>
            <a:ext cx="2855341" cy="1078616"/>
            <a:chOff x="893472" y="2650705"/>
            <a:chExt cx="2855341" cy="107861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E672D0F-1F57-474C-B25A-CEFB07AC9AF6}"/>
                </a:ext>
              </a:extLst>
            </p:cNvPr>
            <p:cNvCxnSpPr>
              <a:cxnSpLocks/>
            </p:cNvCxnSpPr>
            <p:nvPr/>
          </p:nvCxnSpPr>
          <p:spPr>
            <a:xfrm>
              <a:off x="898136" y="3165033"/>
              <a:ext cx="89219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9662A3-55B8-4FA6-8B45-A2D08BC31478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FC33C02-481D-4295-994B-08C85B55DE87}"/>
                </a:ext>
              </a:extLst>
            </p:cNvPr>
            <p:cNvSpPr txBox="1"/>
            <p:nvPr/>
          </p:nvSpPr>
          <p:spPr>
            <a:xfrm>
              <a:off x="1132089" y="2650705"/>
              <a:ext cx="7617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6077DA6-6E9E-4AF0-8FA2-A2B9F19FCFFF}"/>
                </a:ext>
              </a:extLst>
            </p:cNvPr>
            <p:cNvSpPr txBox="1"/>
            <p:nvPr/>
          </p:nvSpPr>
          <p:spPr>
            <a:xfrm>
              <a:off x="893472" y="3098379"/>
              <a:ext cx="12587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B8968FE-405C-4E56-911A-B8CE9CA4D3E4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F33BBD9-872D-489A-9F0D-6B7A4505A426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6" name="Arc 15">
            <a:extLst>
              <a:ext uri="{FF2B5EF4-FFF2-40B4-BE49-F238E27FC236}">
                <a16:creationId xmlns:a16="http://schemas.microsoft.com/office/drawing/2014/main" id="{4DB74AAD-7252-44EF-94C9-EEE346D6C0B4}"/>
              </a:ext>
            </a:extLst>
          </p:cNvPr>
          <p:cNvSpPr/>
          <p:nvPr/>
        </p:nvSpPr>
        <p:spPr>
          <a:xfrm rot="16200000">
            <a:off x="9030688" y="2770912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CAFE4515-7893-4DE1-B320-13C3B610A058}"/>
              </a:ext>
            </a:extLst>
          </p:cNvPr>
          <p:cNvSpPr/>
          <p:nvPr/>
        </p:nvSpPr>
        <p:spPr>
          <a:xfrm rot="5400000">
            <a:off x="9024735" y="3703984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2D82C4-296B-425C-AA61-1B9D507D6A5F}"/>
              </a:ext>
            </a:extLst>
          </p:cNvPr>
          <p:cNvSpPr txBox="1"/>
          <p:nvPr/>
        </p:nvSpPr>
        <p:spPr>
          <a:xfrm>
            <a:off x="9139513" y="4467166"/>
            <a:ext cx="79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7A7FE5-A916-4682-B117-4C22033D07C3}"/>
              </a:ext>
            </a:extLst>
          </p:cNvPr>
          <p:cNvSpPr txBox="1"/>
          <p:nvPr/>
        </p:nvSpPr>
        <p:spPr>
          <a:xfrm>
            <a:off x="9139513" y="3172853"/>
            <a:ext cx="1150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5F19BE-246E-45F5-A1F9-7CC97B9A4C99}"/>
              </a:ext>
            </a:extLst>
          </p:cNvPr>
          <p:cNvSpPr txBox="1"/>
          <p:nvPr/>
        </p:nvSpPr>
        <p:spPr>
          <a:xfrm>
            <a:off x="9748806" y="3516854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B8324D6-FE25-4278-9BD6-B64A8A658125}"/>
              </a:ext>
            </a:extLst>
          </p:cNvPr>
          <p:cNvSpPr/>
          <p:nvPr/>
        </p:nvSpPr>
        <p:spPr>
          <a:xfrm>
            <a:off x="9087875" y="540953"/>
            <a:ext cx="21860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 percent</a:t>
            </a:r>
          </a:p>
        </p:txBody>
      </p:sp>
    </p:spTree>
    <p:extLst>
      <p:ext uri="{BB962C8B-B14F-4D97-AF65-F5344CB8AC3E}">
        <p14:creationId xmlns:p14="http://schemas.microsoft.com/office/powerpoint/2010/main" val="11962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6" grpId="0" animBg="1"/>
      <p:bldP spid="17" grpId="0" animBg="1"/>
      <p:bldP spid="18" grpId="0"/>
      <p:bldP spid="19" grpId="0"/>
      <p:bldP spid="20" grpId="0"/>
      <p:bldP spid="2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67304D-0C47-4D75-82C3-E85AE16C4AEB}"/>
              </a:ext>
            </a:extLst>
          </p:cNvPr>
          <p:cNvSpPr/>
          <p:nvPr/>
        </p:nvSpPr>
        <p:spPr>
          <a:xfrm>
            <a:off x="56122" y="50000"/>
            <a:ext cx="446689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the ingredients for chocolate ice cream.</a:t>
            </a:r>
          </a:p>
          <a:p>
            <a:r>
              <a:rPr lang="en-US" sz="3200" dirty="0"/>
              <a:t>  cream 400 ml</a:t>
            </a:r>
          </a:p>
          <a:p>
            <a:r>
              <a:rPr lang="en-US" sz="3200" dirty="0"/>
              <a:t>  milk 500 ml</a:t>
            </a:r>
          </a:p>
          <a:p>
            <a:r>
              <a:rPr lang="en-US" sz="3200" dirty="0"/>
              <a:t>  egg yolks 4</a:t>
            </a:r>
          </a:p>
          <a:p>
            <a:r>
              <a:rPr lang="en-US" sz="3200" dirty="0"/>
              <a:t>  chocolate 120 g</a:t>
            </a:r>
          </a:p>
          <a:p>
            <a:r>
              <a:rPr lang="en-US" sz="3200" dirty="0"/>
              <a:t>  sugar 100 g  </a:t>
            </a:r>
          </a:p>
          <a:p>
            <a:r>
              <a:rPr lang="en-US" sz="3200" b="1" dirty="0"/>
              <a:t>Stefan has only 300ml of cream to make chocolate ice cream.</a:t>
            </a:r>
          </a:p>
          <a:p>
            <a:r>
              <a:rPr lang="en-US" sz="3200" b="1" dirty="0"/>
              <a:t>How much chocolate should he use?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BE8BA4-69EA-4E22-BCD0-3BE52483E68B}"/>
              </a:ext>
            </a:extLst>
          </p:cNvPr>
          <p:cNvSpPr/>
          <p:nvPr/>
        </p:nvSpPr>
        <p:spPr>
          <a:xfrm>
            <a:off x="5207772" y="808590"/>
            <a:ext cx="48996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400 cream = 120 chocolate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B5BE8E-5B20-49E9-8190-FF1CE9F18C6E}"/>
              </a:ext>
            </a:extLst>
          </p:cNvPr>
          <p:cNvSpPr/>
          <p:nvPr/>
        </p:nvSpPr>
        <p:spPr>
          <a:xfrm>
            <a:off x="5207771" y="1728432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cream =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48691DA-BFCC-4F50-BCC6-C8F54CCFCD0E}"/>
              </a:ext>
            </a:extLst>
          </p:cNvPr>
          <p:cNvCxnSpPr/>
          <p:nvPr/>
        </p:nvCxnSpPr>
        <p:spPr>
          <a:xfrm>
            <a:off x="5713993" y="1425074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AABA116-A9B9-4BFD-B3C5-94B7131DF46A}"/>
              </a:ext>
            </a:extLst>
          </p:cNvPr>
          <p:cNvSpPr/>
          <p:nvPr/>
        </p:nvSpPr>
        <p:spPr>
          <a:xfrm>
            <a:off x="5797867" y="1331947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9705ECC-3BF1-43C4-813B-CAA2A8882F7F}"/>
              </a:ext>
            </a:extLst>
          </p:cNvPr>
          <p:cNvCxnSpPr/>
          <p:nvPr/>
        </p:nvCxnSpPr>
        <p:spPr>
          <a:xfrm>
            <a:off x="8175209" y="1425074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3A913EE-8107-46EA-9973-D6B6AA11CB2B}"/>
              </a:ext>
            </a:extLst>
          </p:cNvPr>
          <p:cNvSpPr/>
          <p:nvPr/>
        </p:nvSpPr>
        <p:spPr>
          <a:xfrm>
            <a:off x="8259083" y="1331947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44AC4C-9C16-4C03-B29B-EEA206EF3A5C}"/>
              </a:ext>
            </a:extLst>
          </p:cNvPr>
          <p:cNvSpPr/>
          <p:nvPr/>
        </p:nvSpPr>
        <p:spPr>
          <a:xfrm>
            <a:off x="7353578" y="1728432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 chocolate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E9240C-8028-4CE1-88B5-C03D44139286}"/>
              </a:ext>
            </a:extLst>
          </p:cNvPr>
          <p:cNvSpPr/>
          <p:nvPr/>
        </p:nvSpPr>
        <p:spPr>
          <a:xfrm>
            <a:off x="5207771" y="2648274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300 cream =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1A50A8B-9F87-4980-BD38-A04EEF2E3C96}"/>
              </a:ext>
            </a:extLst>
          </p:cNvPr>
          <p:cNvCxnSpPr/>
          <p:nvPr/>
        </p:nvCxnSpPr>
        <p:spPr>
          <a:xfrm>
            <a:off x="5713993" y="2344916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CDE77E1-6CDA-4D39-B2E7-1A7878AEC706}"/>
              </a:ext>
            </a:extLst>
          </p:cNvPr>
          <p:cNvSpPr/>
          <p:nvPr/>
        </p:nvSpPr>
        <p:spPr>
          <a:xfrm>
            <a:off x="5797867" y="2251789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x3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8D5CACA-0A91-46A2-B4B6-0B35BB73667E}"/>
              </a:ext>
            </a:extLst>
          </p:cNvPr>
          <p:cNvCxnSpPr/>
          <p:nvPr/>
        </p:nvCxnSpPr>
        <p:spPr>
          <a:xfrm>
            <a:off x="8175209" y="2344916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734C8BBE-B2C4-4A12-8663-D8600082581C}"/>
              </a:ext>
            </a:extLst>
          </p:cNvPr>
          <p:cNvSpPr/>
          <p:nvPr/>
        </p:nvSpPr>
        <p:spPr>
          <a:xfrm>
            <a:off x="8259083" y="2251789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x3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91E652-5A42-405C-843A-B31CD5D1FCD2}"/>
              </a:ext>
            </a:extLst>
          </p:cNvPr>
          <p:cNvSpPr/>
          <p:nvPr/>
        </p:nvSpPr>
        <p:spPr>
          <a:xfrm>
            <a:off x="7353578" y="2648274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 chocolate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375EBC-7DC5-4948-BF9B-CCE51163BA91}"/>
              </a:ext>
            </a:extLst>
          </p:cNvPr>
          <p:cNvSpPr/>
          <p:nvPr/>
        </p:nvSpPr>
        <p:spPr>
          <a:xfrm>
            <a:off x="2736544" y="5420191"/>
            <a:ext cx="28593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 g chocolate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05AD73-3C16-4B1A-8E88-23E893B583EF}"/>
              </a:ext>
            </a:extLst>
          </p:cNvPr>
          <p:cNvSpPr/>
          <p:nvPr/>
        </p:nvSpPr>
        <p:spPr>
          <a:xfrm>
            <a:off x="6363622" y="3686369"/>
            <a:ext cx="48996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400 cream = 120 chocolate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9973F4-2BAB-40CB-9BF5-E5DAE186FCAD}"/>
              </a:ext>
            </a:extLst>
          </p:cNvPr>
          <p:cNvSpPr/>
          <p:nvPr/>
        </p:nvSpPr>
        <p:spPr>
          <a:xfrm>
            <a:off x="6161317" y="4606211"/>
            <a:ext cx="27288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1200 cream =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442C8A7-8794-44FD-9831-3789B6631EC4}"/>
              </a:ext>
            </a:extLst>
          </p:cNvPr>
          <p:cNvCxnSpPr/>
          <p:nvPr/>
        </p:nvCxnSpPr>
        <p:spPr>
          <a:xfrm>
            <a:off x="6869843" y="4302853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0210B9D-6FE6-4D0E-ABD9-B2678CFACD90}"/>
              </a:ext>
            </a:extLst>
          </p:cNvPr>
          <p:cNvSpPr/>
          <p:nvPr/>
        </p:nvSpPr>
        <p:spPr>
          <a:xfrm>
            <a:off x="6953717" y="4209726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x3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7B8DE27-5252-426E-9D45-3D570F55E150}"/>
              </a:ext>
            </a:extLst>
          </p:cNvPr>
          <p:cNvCxnSpPr/>
          <p:nvPr/>
        </p:nvCxnSpPr>
        <p:spPr>
          <a:xfrm>
            <a:off x="9331059" y="4302853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2252E410-A7D6-49AE-AB4C-491B935EEE7E}"/>
              </a:ext>
            </a:extLst>
          </p:cNvPr>
          <p:cNvSpPr/>
          <p:nvPr/>
        </p:nvSpPr>
        <p:spPr>
          <a:xfrm>
            <a:off x="9414933" y="4209726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x3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1B3B7C6-D5CD-4318-8FEF-BB9435BB85EB}"/>
              </a:ext>
            </a:extLst>
          </p:cNvPr>
          <p:cNvSpPr/>
          <p:nvPr/>
        </p:nvSpPr>
        <p:spPr>
          <a:xfrm>
            <a:off x="8509428" y="4606211"/>
            <a:ext cx="27275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360 chocolate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BBA2361-84FE-447B-8195-425F83027B01}"/>
              </a:ext>
            </a:extLst>
          </p:cNvPr>
          <p:cNvSpPr/>
          <p:nvPr/>
        </p:nvSpPr>
        <p:spPr>
          <a:xfrm>
            <a:off x="6363621" y="5526053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300 cream =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07EF8EA-6E3B-45AD-8EDB-45A6B989353C}"/>
              </a:ext>
            </a:extLst>
          </p:cNvPr>
          <p:cNvCxnSpPr/>
          <p:nvPr/>
        </p:nvCxnSpPr>
        <p:spPr>
          <a:xfrm>
            <a:off x="6869843" y="5222695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7282A366-4D2A-4E56-A72B-3DCB6C3DD7C2}"/>
              </a:ext>
            </a:extLst>
          </p:cNvPr>
          <p:cNvSpPr/>
          <p:nvPr/>
        </p:nvSpPr>
        <p:spPr>
          <a:xfrm>
            <a:off x="6953717" y="5129568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37C6137-34B1-41CD-8DD5-C1BB27215CE4}"/>
              </a:ext>
            </a:extLst>
          </p:cNvPr>
          <p:cNvCxnSpPr/>
          <p:nvPr/>
        </p:nvCxnSpPr>
        <p:spPr>
          <a:xfrm>
            <a:off x="9331059" y="5222695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83CABC22-FEAE-46A4-9DFB-1D141A82E74A}"/>
              </a:ext>
            </a:extLst>
          </p:cNvPr>
          <p:cNvSpPr/>
          <p:nvPr/>
        </p:nvSpPr>
        <p:spPr>
          <a:xfrm>
            <a:off x="9414933" y="5129568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A618128-1E3E-48D1-BE96-374C81AB251C}"/>
              </a:ext>
            </a:extLst>
          </p:cNvPr>
          <p:cNvSpPr/>
          <p:nvPr/>
        </p:nvSpPr>
        <p:spPr>
          <a:xfrm>
            <a:off x="8509428" y="5526053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 chocolate</a:t>
            </a:r>
          </a:p>
        </p:txBody>
      </p:sp>
    </p:spTree>
    <p:extLst>
      <p:ext uri="{BB962C8B-B14F-4D97-AF65-F5344CB8AC3E}">
        <p14:creationId xmlns:p14="http://schemas.microsoft.com/office/powerpoint/2010/main" val="55103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0" grpId="0"/>
      <p:bldP spid="11" grpId="0"/>
      <p:bldP spid="13" grpId="0"/>
      <p:bldP spid="15" grpId="0"/>
      <p:bldP spid="16" grpId="0"/>
      <p:bldP spid="17" grpId="0"/>
      <p:bldP spid="18" grpId="0"/>
      <p:bldP spid="19" grpId="0"/>
      <p:bldP spid="21" grpId="0"/>
      <p:bldP spid="23" grpId="0"/>
      <p:bldP spid="24" grpId="0"/>
      <p:bldP spid="25" grpId="0"/>
      <p:bldP spid="27" grpId="0"/>
      <p:bldP spid="29" grpId="0"/>
      <p:bldP spid="3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31A7116-AFED-49E8-8519-54A68B61BEF7}"/>
              </a:ext>
            </a:extLst>
          </p:cNvPr>
          <p:cNvSpPr/>
          <p:nvPr/>
        </p:nvSpPr>
        <p:spPr>
          <a:xfrm>
            <a:off x="56123" y="72821"/>
            <a:ext cx="115706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area of a rugby pitch is 6,108 square </a:t>
            </a:r>
            <a:r>
              <a:rPr lang="en-US" sz="32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metres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 football pitch measures 112 </a:t>
            </a:r>
            <a:r>
              <a:rPr lang="en-US" sz="32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metres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long and 82 </a:t>
            </a:r>
            <a:r>
              <a:rPr lang="en-US" sz="32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metres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wide. How much larger is the area of the football pitch than the area of the rugby pitch?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257884-FEA9-4AF6-9170-729F267EEF4E}"/>
              </a:ext>
            </a:extLst>
          </p:cNvPr>
          <p:cNvSpPr/>
          <p:nvPr/>
        </p:nvSpPr>
        <p:spPr>
          <a:xfrm>
            <a:off x="6839485" y="3190298"/>
            <a:ext cx="4886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The area of the football pitch is 3076 square metres larger. 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B7B9554-E2F0-42B6-B596-D2360D5B5A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0362A24-194D-4F09-B90D-9A3EB1E719C1}"/>
              </a:ext>
            </a:extLst>
          </p:cNvPr>
          <p:cNvGrpSpPr/>
          <p:nvPr/>
        </p:nvGrpSpPr>
        <p:grpSpPr>
          <a:xfrm>
            <a:off x="804941" y="2274216"/>
            <a:ext cx="2740059" cy="1127609"/>
            <a:chOff x="804941" y="2274216"/>
            <a:chExt cx="2740059" cy="112760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0229153-FD9D-4AC0-98FE-AFC016108567}"/>
                </a:ext>
              </a:extLst>
            </p:cNvPr>
            <p:cNvCxnSpPr>
              <a:cxnSpLocks/>
            </p:cNvCxnSpPr>
            <p:nvPr/>
          </p:nvCxnSpPr>
          <p:spPr>
            <a:xfrm>
              <a:off x="1265735" y="3256986"/>
              <a:ext cx="222588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E438BB8-01D6-4346-A5FA-82AF95C2A0C9}"/>
                </a:ext>
              </a:extLst>
            </p:cNvPr>
            <p:cNvSpPr/>
            <p:nvPr/>
          </p:nvSpPr>
          <p:spPr>
            <a:xfrm>
              <a:off x="3091323" y="2393161"/>
              <a:ext cx="345379" cy="4001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F064F29-F7B4-4DFD-A652-B459403CA4C0}"/>
                </a:ext>
              </a:extLst>
            </p:cNvPr>
            <p:cNvSpPr/>
            <p:nvPr/>
          </p:nvSpPr>
          <p:spPr>
            <a:xfrm>
              <a:off x="3091323" y="2838460"/>
              <a:ext cx="345379" cy="3554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1F2CB97-0E3A-47B7-9FAE-79CB00EAF5A8}"/>
                </a:ext>
              </a:extLst>
            </p:cNvPr>
            <p:cNvSpPr/>
            <p:nvPr/>
          </p:nvSpPr>
          <p:spPr>
            <a:xfrm>
              <a:off x="2644683" y="2845069"/>
              <a:ext cx="345379" cy="3554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0DAB30B-BF9D-4766-B9FF-D7EB8F98B449}"/>
                </a:ext>
              </a:extLst>
            </p:cNvPr>
            <p:cNvSpPr/>
            <p:nvPr/>
          </p:nvSpPr>
          <p:spPr>
            <a:xfrm>
              <a:off x="2649018" y="2426197"/>
              <a:ext cx="345379" cy="3554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E89CC60-75CF-42D4-9D09-DF940AD75092}"/>
                </a:ext>
              </a:extLst>
            </p:cNvPr>
            <p:cNvSpPr/>
            <p:nvPr/>
          </p:nvSpPr>
          <p:spPr>
            <a:xfrm>
              <a:off x="2170745" y="2422607"/>
              <a:ext cx="345379" cy="3554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0AAA3F1-1043-41BC-BCD1-F295D799A389}"/>
                </a:ext>
              </a:extLst>
            </p:cNvPr>
            <p:cNvSpPr txBox="1"/>
            <p:nvPr/>
          </p:nvSpPr>
          <p:spPr>
            <a:xfrm>
              <a:off x="2170745" y="2280760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F4CA490-4A94-4AC9-B053-31E4502F23BE}"/>
                </a:ext>
              </a:extLst>
            </p:cNvPr>
            <p:cNvSpPr txBox="1"/>
            <p:nvPr/>
          </p:nvSpPr>
          <p:spPr>
            <a:xfrm>
              <a:off x="2611651" y="2274216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8DB93E5-AD07-43F6-AA09-332B4413BFFB}"/>
                </a:ext>
              </a:extLst>
            </p:cNvPr>
            <p:cNvSpPr txBox="1"/>
            <p:nvPr/>
          </p:nvSpPr>
          <p:spPr>
            <a:xfrm>
              <a:off x="2611651" y="2705831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D4AE36A-01CE-4702-8E71-B55FDB4A49E5}"/>
                </a:ext>
              </a:extLst>
            </p:cNvPr>
            <p:cNvSpPr txBox="1"/>
            <p:nvPr/>
          </p:nvSpPr>
          <p:spPr>
            <a:xfrm>
              <a:off x="3052557" y="2713715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5FA70FF-39A0-4D27-A4AA-2F674CFAE995}"/>
                </a:ext>
              </a:extLst>
            </p:cNvPr>
            <p:cNvSpPr txBox="1"/>
            <p:nvPr/>
          </p:nvSpPr>
          <p:spPr>
            <a:xfrm>
              <a:off x="3052557" y="2276840"/>
              <a:ext cx="4406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79BD35D-EFD0-4D37-B936-55D58D0D74E7}"/>
                </a:ext>
              </a:extLst>
            </p:cNvPr>
            <p:cNvSpPr txBox="1"/>
            <p:nvPr/>
          </p:nvSpPr>
          <p:spPr>
            <a:xfrm>
              <a:off x="804941" y="2755494"/>
              <a:ext cx="555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  <a:ea typeface="Cambria Math" panose="02040503050406030204" pitchFamily="18" charset="0"/>
                </a:rPr>
                <a:t>x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63810BDE-9A25-4EC1-B043-BA684106010A}"/>
              </a:ext>
            </a:extLst>
          </p:cNvPr>
          <p:cNvSpPr txBox="1"/>
          <p:nvPr/>
        </p:nvSpPr>
        <p:spPr>
          <a:xfrm>
            <a:off x="3049523" y="319981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6DA1C3C-5854-4EDF-9096-6BD92746A896}"/>
              </a:ext>
            </a:extLst>
          </p:cNvPr>
          <p:cNvSpPr txBox="1"/>
          <p:nvPr/>
        </p:nvSpPr>
        <p:spPr>
          <a:xfrm>
            <a:off x="2601823" y="319981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6E2F572-24AC-47D0-AA0C-E65D1D461204}"/>
              </a:ext>
            </a:extLst>
          </p:cNvPr>
          <p:cNvSpPr txBox="1"/>
          <p:nvPr/>
        </p:nvSpPr>
        <p:spPr>
          <a:xfrm>
            <a:off x="2163951" y="3199818"/>
            <a:ext cx="5791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2EB128C-8EEA-4A61-81CD-C55C8350BA74}"/>
              </a:ext>
            </a:extLst>
          </p:cNvPr>
          <p:cNvSpPr txBox="1"/>
          <p:nvPr/>
        </p:nvSpPr>
        <p:spPr>
          <a:xfrm>
            <a:off x="3047280" y="363222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70B0BC8-B280-4A08-BF88-2AF432B99937}"/>
              </a:ext>
            </a:extLst>
          </p:cNvPr>
          <p:cNvSpPr txBox="1"/>
          <p:nvPr/>
        </p:nvSpPr>
        <p:spPr>
          <a:xfrm>
            <a:off x="2689240" y="2034714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E468520-422C-483C-8044-E2BD1B53F71B}"/>
              </a:ext>
            </a:extLst>
          </p:cNvPr>
          <p:cNvSpPr txBox="1"/>
          <p:nvPr/>
        </p:nvSpPr>
        <p:spPr>
          <a:xfrm>
            <a:off x="2601823" y="363627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5D86536-BE4D-4092-9DE6-1B10971C920F}"/>
              </a:ext>
            </a:extLst>
          </p:cNvPr>
          <p:cNvSpPr txBox="1"/>
          <p:nvPr/>
        </p:nvSpPr>
        <p:spPr>
          <a:xfrm>
            <a:off x="2165624" y="363222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E9A5C42-8AE8-4349-92A5-E1ABF0C3AB4C}"/>
              </a:ext>
            </a:extLst>
          </p:cNvPr>
          <p:cNvSpPr txBox="1"/>
          <p:nvPr/>
        </p:nvSpPr>
        <p:spPr>
          <a:xfrm>
            <a:off x="1712006" y="3636274"/>
            <a:ext cx="5402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D52B228-F569-48A5-8E4E-0F96BEA6DEC9}"/>
              </a:ext>
            </a:extLst>
          </p:cNvPr>
          <p:cNvCxnSpPr>
            <a:cxnSpLocks/>
          </p:cNvCxnSpPr>
          <p:nvPr/>
        </p:nvCxnSpPr>
        <p:spPr>
          <a:xfrm>
            <a:off x="1278562" y="4144405"/>
            <a:ext cx="2214978" cy="92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4CFB7F2-772A-477E-8332-E2CAA9FBD3CD}"/>
              </a:ext>
            </a:extLst>
          </p:cNvPr>
          <p:cNvSpPr txBox="1"/>
          <p:nvPr/>
        </p:nvSpPr>
        <p:spPr>
          <a:xfrm>
            <a:off x="3056391" y="4086695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BF5C024-8C55-42FF-B938-911F84D7729A}"/>
              </a:ext>
            </a:extLst>
          </p:cNvPr>
          <p:cNvSpPr txBox="1"/>
          <p:nvPr/>
        </p:nvSpPr>
        <p:spPr>
          <a:xfrm>
            <a:off x="2599175" y="407848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F97EF8C-89A2-492D-9E3B-390AEE3F9D03}"/>
              </a:ext>
            </a:extLst>
          </p:cNvPr>
          <p:cNvSpPr txBox="1"/>
          <p:nvPr/>
        </p:nvSpPr>
        <p:spPr>
          <a:xfrm>
            <a:off x="1747295" y="3181430"/>
            <a:ext cx="493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F95D55A-7FEF-408A-AECB-407E66E4E1EB}"/>
              </a:ext>
            </a:extLst>
          </p:cNvPr>
          <p:cNvSpPr txBox="1"/>
          <p:nvPr/>
        </p:nvSpPr>
        <p:spPr>
          <a:xfrm>
            <a:off x="2134626" y="406836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AEF9484-8473-4206-A7F7-D1EC955E19D3}"/>
              </a:ext>
            </a:extLst>
          </p:cNvPr>
          <p:cNvSpPr txBox="1"/>
          <p:nvPr/>
        </p:nvSpPr>
        <p:spPr>
          <a:xfrm>
            <a:off x="1704501" y="406463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D7654D1-7DE6-43A1-AAA0-F6B9ED70D8DE}"/>
              </a:ext>
            </a:extLst>
          </p:cNvPr>
          <p:cNvGrpSpPr/>
          <p:nvPr/>
        </p:nvGrpSpPr>
        <p:grpSpPr>
          <a:xfrm>
            <a:off x="4297129" y="2292912"/>
            <a:ext cx="2296634" cy="1404405"/>
            <a:chOff x="1371600" y="1941038"/>
            <a:chExt cx="2296634" cy="140440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296D08-6678-4ED5-BCEB-54D50F579712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9 1 8 4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1652845-AA16-4B47-A677-75C9C494F186}"/>
                </a:ext>
              </a:extLst>
            </p:cNvPr>
            <p:cNvSpPr txBox="1"/>
            <p:nvPr/>
          </p:nvSpPr>
          <p:spPr>
            <a:xfrm>
              <a:off x="1812182" y="2373230"/>
              <a:ext cx="185605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6 1 0 8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5FB5E3D-C584-4039-B30F-3530D265EF50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58618F8-6954-471E-B711-642A5E29A5F3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88"/>
              <a:ext cx="222532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60248CA3-03EA-4784-9AAE-A6D0771F1F33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45443"/>
              <a:ext cx="222229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0ABEEC33-DC07-4A3F-B151-6A2F921207E2}"/>
              </a:ext>
            </a:extLst>
          </p:cNvPr>
          <p:cNvSpPr txBox="1"/>
          <p:nvPr/>
        </p:nvSpPr>
        <p:spPr>
          <a:xfrm>
            <a:off x="6064544" y="318624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4E9D336-6336-42FD-A8B7-BAC81A45A14B}"/>
              </a:ext>
            </a:extLst>
          </p:cNvPr>
          <p:cNvSpPr txBox="1"/>
          <p:nvPr/>
        </p:nvSpPr>
        <p:spPr>
          <a:xfrm>
            <a:off x="5625031" y="318353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A723AE8E-485C-461E-A9CD-1DA0CB3BEEDA}"/>
              </a:ext>
            </a:extLst>
          </p:cNvPr>
          <p:cNvCxnSpPr>
            <a:cxnSpLocks/>
          </p:cNvCxnSpPr>
          <p:nvPr/>
        </p:nvCxnSpPr>
        <p:spPr>
          <a:xfrm flipV="1">
            <a:off x="5623358" y="236713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FF812855-68EE-4361-849A-5D7A5E99FD71}"/>
              </a:ext>
            </a:extLst>
          </p:cNvPr>
          <p:cNvSpPr txBox="1"/>
          <p:nvPr/>
        </p:nvSpPr>
        <p:spPr>
          <a:xfrm>
            <a:off x="5696146" y="207145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54A4E63-5DE9-4951-B4E8-0DFBA320E9EA}"/>
              </a:ext>
            </a:extLst>
          </p:cNvPr>
          <p:cNvSpPr txBox="1"/>
          <p:nvPr/>
        </p:nvSpPr>
        <p:spPr>
          <a:xfrm>
            <a:off x="5948366" y="2326158"/>
            <a:ext cx="301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4B09A62-4C77-454D-BD36-F774A45EA856}"/>
              </a:ext>
            </a:extLst>
          </p:cNvPr>
          <p:cNvSpPr txBox="1"/>
          <p:nvPr/>
        </p:nvSpPr>
        <p:spPr>
          <a:xfrm>
            <a:off x="5164236" y="318496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1AF8FC5-8198-40CC-A55D-7B94AFD875B0}"/>
              </a:ext>
            </a:extLst>
          </p:cNvPr>
          <p:cNvSpPr txBox="1"/>
          <p:nvPr/>
        </p:nvSpPr>
        <p:spPr>
          <a:xfrm>
            <a:off x="4714082" y="318556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1076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1" grpId="0"/>
      <p:bldP spid="43" grpId="0"/>
      <p:bldP spid="45" grpId="0"/>
      <p:bldP spid="48" grpId="0"/>
      <p:bldP spid="49" grpId="0"/>
      <p:bldP spid="50" grpId="0"/>
      <p:bldP spid="52" grpId="0"/>
      <p:bldP spid="53" grpId="0"/>
      <p:bldP spid="55" grpId="0"/>
      <p:bldP spid="56" grpId="0"/>
      <p:bldP spid="57" grpId="0"/>
      <p:bldP spid="58" grpId="0"/>
      <p:bldP spid="59" grpId="0"/>
      <p:bldP spid="66" grpId="0"/>
      <p:bldP spid="67" grpId="0"/>
      <p:bldP spid="69" grpId="0"/>
      <p:bldP spid="70" grpId="0"/>
      <p:bldP spid="71" grpId="0"/>
      <p:bldP spid="7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T320_files/image001.jpg">
            <a:extLst>
              <a:ext uri="{FF2B5EF4-FFF2-40B4-BE49-F238E27FC236}">
                <a16:creationId xmlns:a16="http://schemas.microsoft.com/office/drawing/2014/main" id="{F1D50D14-79D2-45B9-8F89-DD5532849C7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50" y="584775"/>
            <a:ext cx="6065733" cy="619625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0DBF694-5AC7-41C4-88CF-DF06FE7415BB}"/>
              </a:ext>
            </a:extLst>
          </p:cNvPr>
          <p:cNvSpPr/>
          <p:nvPr/>
        </p:nvSpPr>
        <p:spPr>
          <a:xfrm>
            <a:off x="128790" y="51516"/>
            <a:ext cx="102594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are two identical shaded triangles on coordinate axes.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DEACE5-BFBD-4586-A0FC-CD215C9237A4}"/>
              </a:ext>
            </a:extLst>
          </p:cNvPr>
          <p:cNvSpPr/>
          <p:nvPr/>
        </p:nvSpPr>
        <p:spPr>
          <a:xfrm>
            <a:off x="5102087" y="1643270"/>
            <a:ext cx="1421746" cy="10336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77CEF9-3C4E-42B8-90B7-603CCD7735EA}"/>
              </a:ext>
            </a:extLst>
          </p:cNvPr>
          <p:cNvSpPr/>
          <p:nvPr/>
        </p:nvSpPr>
        <p:spPr>
          <a:xfrm>
            <a:off x="3565623" y="584775"/>
            <a:ext cx="801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the coordinates of points A and B.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2A1CCC5-27B5-4C5C-A42A-9AB7C14869AD}"/>
              </a:ext>
            </a:extLst>
          </p:cNvPr>
          <p:cNvCxnSpPr>
            <a:cxnSpLocks/>
          </p:cNvCxnSpPr>
          <p:nvPr/>
        </p:nvCxnSpPr>
        <p:spPr>
          <a:xfrm>
            <a:off x="2062040" y="1643270"/>
            <a:ext cx="0" cy="2261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55D9CCDC-8B29-46DF-9609-F896BC24C1F4}"/>
              </a:ext>
            </a:extLst>
          </p:cNvPr>
          <p:cNvSpPr/>
          <p:nvPr/>
        </p:nvSpPr>
        <p:spPr>
          <a:xfrm>
            <a:off x="1877388" y="3905026"/>
            <a:ext cx="3693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A922C7-1C74-4D2E-AF78-569130EB2C61}"/>
              </a:ext>
            </a:extLst>
          </p:cNvPr>
          <p:cNvSpPr/>
          <p:nvPr/>
        </p:nvSpPr>
        <p:spPr>
          <a:xfrm>
            <a:off x="3716782" y="3905026"/>
            <a:ext cx="3693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E2FF315-DFF4-4FBE-9772-566581CFB1B7}"/>
              </a:ext>
            </a:extLst>
          </p:cNvPr>
          <p:cNvCxnSpPr>
            <a:cxnSpLocks/>
          </p:cNvCxnSpPr>
          <p:nvPr/>
        </p:nvCxnSpPr>
        <p:spPr>
          <a:xfrm flipH="1">
            <a:off x="1155560" y="1643270"/>
            <a:ext cx="906481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9DEB852-E428-44CC-B57B-1CB23A3F00F8}"/>
              </a:ext>
            </a:extLst>
          </p:cNvPr>
          <p:cNvSpPr/>
          <p:nvPr/>
        </p:nvSpPr>
        <p:spPr>
          <a:xfrm>
            <a:off x="1459617" y="1286951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EBDBC9B-231F-42E0-9BAE-73CC805E38E8}"/>
              </a:ext>
            </a:extLst>
          </p:cNvPr>
          <p:cNvCxnSpPr>
            <a:cxnSpLocks/>
          </p:cNvCxnSpPr>
          <p:nvPr/>
        </p:nvCxnSpPr>
        <p:spPr>
          <a:xfrm flipH="1">
            <a:off x="3930565" y="3905026"/>
            <a:ext cx="906481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B0FD8A1-7642-42FC-96FB-075527326DF4}"/>
              </a:ext>
            </a:extLst>
          </p:cNvPr>
          <p:cNvSpPr/>
          <p:nvPr/>
        </p:nvSpPr>
        <p:spPr>
          <a:xfrm>
            <a:off x="4234622" y="3548707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629D91-0440-4770-8F74-9256B76AC5D6}"/>
              </a:ext>
            </a:extLst>
          </p:cNvPr>
          <p:cNvSpPr/>
          <p:nvPr/>
        </p:nvSpPr>
        <p:spPr>
          <a:xfrm>
            <a:off x="4469257" y="3905026"/>
            <a:ext cx="6469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B21BD4-04E3-4627-9237-20DC5111C285}"/>
              </a:ext>
            </a:extLst>
          </p:cNvPr>
          <p:cNvSpPr/>
          <p:nvPr/>
        </p:nvSpPr>
        <p:spPr>
          <a:xfrm>
            <a:off x="7108432" y="2721045"/>
            <a:ext cx="2635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A: (12,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1C4919-2E92-4B14-8BAC-2CA54B0764D9}"/>
              </a:ext>
            </a:extLst>
          </p:cNvPr>
          <p:cNvSpPr/>
          <p:nvPr/>
        </p:nvSpPr>
        <p:spPr>
          <a:xfrm>
            <a:off x="8346944" y="2721045"/>
            <a:ext cx="1362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E3E8AC2-4327-4774-8CB1-BECDD1928DB4}"/>
              </a:ext>
            </a:extLst>
          </p:cNvPr>
          <p:cNvCxnSpPr>
            <a:cxnSpLocks/>
          </p:cNvCxnSpPr>
          <p:nvPr/>
        </p:nvCxnSpPr>
        <p:spPr>
          <a:xfrm flipH="1" flipV="1">
            <a:off x="1150334" y="1643270"/>
            <a:ext cx="5226" cy="226175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4B69B4D1-4F9E-42CE-B8D6-AB2A47F11261}"/>
              </a:ext>
            </a:extLst>
          </p:cNvPr>
          <p:cNvSpPr/>
          <p:nvPr/>
        </p:nvSpPr>
        <p:spPr>
          <a:xfrm>
            <a:off x="1127268" y="2521167"/>
            <a:ext cx="4094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FFFD8E6-137B-4883-A27F-DF3DDF2B43A4}"/>
              </a:ext>
            </a:extLst>
          </p:cNvPr>
          <p:cNvCxnSpPr>
            <a:cxnSpLocks/>
          </p:cNvCxnSpPr>
          <p:nvPr/>
        </p:nvCxnSpPr>
        <p:spPr>
          <a:xfrm>
            <a:off x="1150334" y="6182007"/>
            <a:ext cx="27258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79DA2C40-29A1-4B98-96B6-DDEDE3239D66}"/>
              </a:ext>
            </a:extLst>
          </p:cNvPr>
          <p:cNvSpPr/>
          <p:nvPr/>
        </p:nvSpPr>
        <p:spPr>
          <a:xfrm>
            <a:off x="7108432" y="3535348"/>
            <a:ext cx="2635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B: (9,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C24751D-162B-4F76-8C63-E8A3778E8709}"/>
              </a:ext>
            </a:extLst>
          </p:cNvPr>
          <p:cNvCxnSpPr>
            <a:cxnSpLocks/>
          </p:cNvCxnSpPr>
          <p:nvPr/>
        </p:nvCxnSpPr>
        <p:spPr>
          <a:xfrm flipH="1" flipV="1">
            <a:off x="1150334" y="3920251"/>
            <a:ext cx="5226" cy="226175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7CF4965F-31B3-41A6-90F4-CA19A8E3D3B1}"/>
              </a:ext>
            </a:extLst>
          </p:cNvPr>
          <p:cNvSpPr/>
          <p:nvPr/>
        </p:nvSpPr>
        <p:spPr>
          <a:xfrm>
            <a:off x="1127268" y="4798148"/>
            <a:ext cx="4094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3313A05-356A-4C4B-B39C-7C09456BEE7F}"/>
              </a:ext>
            </a:extLst>
          </p:cNvPr>
          <p:cNvSpPr/>
          <p:nvPr/>
        </p:nvSpPr>
        <p:spPr>
          <a:xfrm>
            <a:off x="1172650" y="5893101"/>
            <a:ext cx="6812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-8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B697CFA-188A-408B-B7C9-E0FA96E54A7A}"/>
              </a:ext>
            </a:extLst>
          </p:cNvPr>
          <p:cNvSpPr/>
          <p:nvPr/>
        </p:nvSpPr>
        <p:spPr>
          <a:xfrm>
            <a:off x="8157603" y="3548996"/>
            <a:ext cx="1362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-8)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84B8393-DFB7-4E1E-8D71-FF82881263F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96251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4" grpId="0"/>
      <p:bldP spid="15" grpId="0"/>
      <p:bldP spid="16" grpId="0"/>
      <p:bldP spid="17" grpId="0"/>
      <p:bldP spid="19" grpId="0"/>
      <p:bldP spid="25" grpId="0"/>
      <p:bldP spid="27" grpId="0"/>
      <p:bldP spid="28" grpId="0"/>
      <p:bldP spid="2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2570</Words>
  <Application>Microsoft Office PowerPoint</Application>
  <PresentationFormat>Widescreen</PresentationFormat>
  <Paragraphs>863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2</dc:title>
  <dc:creator>Simon Rigelsford</dc:creator>
  <cp:lastModifiedBy>Simon Rigelsford</cp:lastModifiedBy>
  <cp:revision>10</cp:revision>
  <dcterms:created xsi:type="dcterms:W3CDTF">2020-06-19T04:29:23Z</dcterms:created>
  <dcterms:modified xsi:type="dcterms:W3CDTF">2020-08-11T12:08:00Z</dcterms:modified>
</cp:coreProperties>
</file>