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979" r:id="rId2"/>
    <p:sldId id="982" r:id="rId3"/>
    <p:sldId id="367" r:id="rId4"/>
    <p:sldId id="368" r:id="rId5"/>
    <p:sldId id="370" r:id="rId6"/>
    <p:sldId id="821" r:id="rId7"/>
    <p:sldId id="372" r:id="rId8"/>
    <p:sldId id="373" r:id="rId9"/>
    <p:sldId id="374" r:id="rId10"/>
    <p:sldId id="375" r:id="rId11"/>
    <p:sldId id="376" r:id="rId12"/>
    <p:sldId id="377" r:id="rId13"/>
    <p:sldId id="746" r:id="rId14"/>
    <p:sldId id="1056" r:id="rId15"/>
    <p:sldId id="380" r:id="rId16"/>
    <p:sldId id="381" r:id="rId17"/>
    <p:sldId id="1110" r:id="rId18"/>
    <p:sldId id="383" r:id="rId19"/>
    <p:sldId id="384" r:id="rId20"/>
    <p:sldId id="799" r:id="rId21"/>
    <p:sldId id="981" r:id="rId22"/>
    <p:sldId id="388" r:id="rId23"/>
    <p:sldId id="390" r:id="rId24"/>
    <p:sldId id="993" r:id="rId25"/>
    <p:sldId id="392" r:id="rId26"/>
    <p:sldId id="393" r:id="rId27"/>
    <p:sldId id="319" r:id="rId28"/>
    <p:sldId id="395" r:id="rId29"/>
    <p:sldId id="396" r:id="rId30"/>
    <p:sldId id="397" r:id="rId31"/>
    <p:sldId id="812" r:id="rId32"/>
    <p:sldId id="984" r:id="rId33"/>
    <p:sldId id="400" r:id="rId34"/>
    <p:sldId id="401" r:id="rId35"/>
    <p:sldId id="402" r:id="rId36"/>
    <p:sldId id="403" r:id="rId37"/>
    <p:sldId id="404" r:id="rId38"/>
    <p:sldId id="1109" r:id="rId39"/>
    <p:sldId id="1063" r:id="rId40"/>
    <p:sldId id="983" r:id="rId41"/>
    <p:sldId id="408" r:id="rId42"/>
    <p:sldId id="40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6 Paper 2" id="{A1CDDD3E-DCB4-49D7-9532-45FB29A011B9}">
          <p14:sldIdLst>
            <p14:sldId id="979"/>
            <p14:sldId id="982"/>
            <p14:sldId id="367"/>
            <p14:sldId id="368"/>
            <p14:sldId id="370"/>
            <p14:sldId id="821"/>
            <p14:sldId id="372"/>
            <p14:sldId id="373"/>
            <p14:sldId id="374"/>
            <p14:sldId id="375"/>
            <p14:sldId id="376"/>
            <p14:sldId id="377"/>
            <p14:sldId id="746"/>
            <p14:sldId id="1056"/>
            <p14:sldId id="380"/>
            <p14:sldId id="381"/>
            <p14:sldId id="1110"/>
            <p14:sldId id="383"/>
            <p14:sldId id="384"/>
            <p14:sldId id="799"/>
          </p14:sldIdLst>
        </p14:section>
        <p14:section name="2016 Paper 3" id="{5E33AF07-819A-4E6C-8CAA-6CF0E1545A18}">
          <p14:sldIdLst>
            <p14:sldId id="981"/>
            <p14:sldId id="388"/>
            <p14:sldId id="390"/>
            <p14:sldId id="993"/>
            <p14:sldId id="392"/>
            <p14:sldId id="393"/>
            <p14:sldId id="319"/>
            <p14:sldId id="395"/>
            <p14:sldId id="396"/>
            <p14:sldId id="397"/>
            <p14:sldId id="812"/>
            <p14:sldId id="984"/>
            <p14:sldId id="400"/>
            <p14:sldId id="401"/>
            <p14:sldId id="402"/>
            <p14:sldId id="403"/>
            <p14:sldId id="404"/>
            <p14:sldId id="1109"/>
            <p14:sldId id="1063"/>
            <p14:sldId id="983"/>
            <p14:sldId id="408"/>
            <p14:sldId id="4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79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F2B59-9F4C-464A-B073-777DEF5A55AE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12A53-FE87-423A-920E-E772C4D5E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08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00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267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69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068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0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701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20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984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753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94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84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380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134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205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789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43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92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1521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035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341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0670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631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656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87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493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026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0803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804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Q9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5912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Q9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925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5321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1946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7875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5906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612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7042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670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4873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2016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0066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849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343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608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0897-4095-4BB7-B670-345FE796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29C53-2C18-4770-857B-7022C17D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FB856-AAD6-4057-BD24-1AD93AF05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D9F3E-6D47-480A-BDF8-C4DC3F9A2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68731-B5A2-4C2B-842F-6C6E013C0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3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54F54-F312-41DD-8224-EBFD1175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AC803-BFE9-450D-A35D-BDA6B8863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73112-BF1E-4E6B-BA56-CE57E4D5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12686-77E1-477C-AF67-56131403B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D469D-25E9-4F33-AF23-CF0BC25F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38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FDFB6-2924-430A-807B-48956B227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A9FB7-87BB-42A4-8C11-9F6C2E39E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C3108-2A43-48B0-9E53-5394B6B3C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F20C0-2245-4123-9315-C4985D71E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F16E-FF1C-4BC1-9CFD-22E5E0DD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72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8687B-276F-4575-A5EE-31DF055AA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5E27F-C159-4BDC-9473-3C8F257CC4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1A969-B856-4025-9BD9-15B8EA8B0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48CFD-FDD8-4F50-946D-493AAC8C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C895E-36E6-4A83-A399-F3C4684A1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52C8E-AD95-409C-A88B-8956C5F7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11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3138-8752-4047-A5D2-6ADCB885B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4E141-4C87-4019-9369-E744C6B06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D5EBE-2C89-467F-AC31-FED8F59E3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DD90B-E194-4174-B07C-E66622A03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9C6FD1-BE37-4FCB-BF36-AAE8E3D96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7DB6F5-C9C6-4F55-B769-39872FE4C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D9F25-A3E0-422D-9AAE-68A48807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AFB35-C908-446F-8004-F5B64CE1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65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5FB-6B91-4462-B885-AF55C4920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1E464F-BFC2-4D9A-9647-4FC02243D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92E88-FEE2-4247-95B5-29CFC9C4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1DBA36-B9FD-46BA-B131-98212FA5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89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DBAB4-3CC2-4A55-AEA3-9E04F011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1DEA1-3FC8-4B87-96A3-302248D0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CA830-F695-421A-AD4B-4BB502F6A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10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41D3-3978-46FB-8754-625D5E61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2062F-F11E-46E9-B7B9-16ED545CA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8C732-5170-47A3-9F36-86B3B671D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8C443-2175-4886-BB17-58F67A4E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A7477E-CCB0-4644-95E8-549134F2C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58CD2-D7B5-4F59-B87D-31D00202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77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8ACCB-C184-420F-8B24-9E59B5CDF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4FD124-290E-4D92-82C6-847E7B4DE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B0A0C-2259-49D2-BBFE-E1DB5741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27C60-D94C-4F6F-B1AA-03323B2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41FDE-785B-4010-B2A8-326D7C774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0C3529-F255-4AAA-B072-47AED0B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52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B3534-C1C9-405B-B494-1B8B65634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2C9E54-FF56-4B6A-AA43-778E67F83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99BF5-904B-480B-95BF-CDABE59D2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8D631-2EA9-4B19-8F9B-143CE9761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AFF90-24D0-4AF2-88F1-566BA6EA6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41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93AA2F-F384-4179-8BE2-30F039034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58E9B-6411-4265-BF57-7F086C2F3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B85F-FBA5-4284-9F4F-4AD05FE4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B36D2-3C2B-467E-873D-D83A1AC0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108D1-5486-45AB-B58A-2926AF29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66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6C5775-9AE0-441F-A83D-41E69ACC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20ED1-0F26-4C16-9DD7-925191F0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5A4F7-42F7-4233-8387-E7F90CC2C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1D0DA-4F7F-4926-A2FF-5CFD2792F80D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3AFA6-4E57-4A2D-8BBA-CD897DD17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AF84B-D79F-4357-8DC7-7384730EE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7432-1BA5-48A7-8EC2-81566D515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04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87A24-1CB9-4A38-9403-52511468C1CB}"/>
              </a:ext>
            </a:extLst>
          </p:cNvPr>
          <p:cNvSpPr/>
          <p:nvPr/>
        </p:nvSpPr>
        <p:spPr>
          <a:xfrm>
            <a:off x="56122" y="50000"/>
            <a:ext cx="118568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Ali puts these five numbers in their correct places on a number line.</a:t>
            </a:r>
          </a:p>
          <a:p>
            <a:endParaRPr lang="en-GB" sz="3200" dirty="0"/>
          </a:p>
          <a:p>
            <a:r>
              <a:rPr lang="en-GB" sz="3200" dirty="0"/>
              <a:t>       511              499              502                555              455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B31D3-B57D-42C1-9710-BEE8632F43F5}"/>
              </a:ext>
            </a:extLst>
          </p:cNvPr>
          <p:cNvSpPr/>
          <p:nvPr/>
        </p:nvSpPr>
        <p:spPr>
          <a:xfrm>
            <a:off x="56123" y="3601608"/>
            <a:ext cx="64462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closest to 500</a:t>
            </a:r>
          </a:p>
          <a:p>
            <a:r>
              <a:rPr lang="en-GB" sz="3200" b="1" dirty="0"/>
              <a:t> </a:t>
            </a:r>
          </a:p>
          <a:p>
            <a:r>
              <a:rPr lang="en-GB" sz="3200" b="1" dirty="0"/>
              <a:t>Write the number furthest from 500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7DE6BA4-102F-4E03-8535-499E2739A126}"/>
              </a:ext>
            </a:extLst>
          </p:cNvPr>
          <p:cNvCxnSpPr>
            <a:cxnSpLocks/>
          </p:cNvCxnSpPr>
          <p:nvPr/>
        </p:nvCxnSpPr>
        <p:spPr>
          <a:xfrm flipV="1">
            <a:off x="1079292" y="1678060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10B8000-B0F3-4CE4-84AF-6AD1BBF515BD}"/>
              </a:ext>
            </a:extLst>
          </p:cNvPr>
          <p:cNvSpPr/>
          <p:nvPr/>
        </p:nvSpPr>
        <p:spPr>
          <a:xfrm>
            <a:off x="299803" y="2613826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CE7CCA-37A0-44FF-AFD3-FC6B59CB7717}"/>
              </a:ext>
            </a:extLst>
          </p:cNvPr>
          <p:cNvCxnSpPr>
            <a:cxnSpLocks/>
          </p:cNvCxnSpPr>
          <p:nvPr/>
        </p:nvCxnSpPr>
        <p:spPr>
          <a:xfrm flipV="1">
            <a:off x="3033103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556C3D6-70F6-40E1-A19B-1A67B865BF21}"/>
              </a:ext>
            </a:extLst>
          </p:cNvPr>
          <p:cNvSpPr/>
          <p:nvPr/>
        </p:nvSpPr>
        <p:spPr>
          <a:xfrm>
            <a:off x="2400568" y="2636708"/>
            <a:ext cx="156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less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C46404-6EC0-40D4-87EC-7819B3F5D7FB}"/>
              </a:ext>
            </a:extLst>
          </p:cNvPr>
          <p:cNvCxnSpPr>
            <a:cxnSpLocks/>
          </p:cNvCxnSpPr>
          <p:nvPr/>
        </p:nvCxnSpPr>
        <p:spPr>
          <a:xfrm flipV="1">
            <a:off x="4901302" y="170094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27DE0A-1C45-4335-AED9-A8D1E390319A}"/>
              </a:ext>
            </a:extLst>
          </p:cNvPr>
          <p:cNvSpPr/>
          <p:nvPr/>
        </p:nvSpPr>
        <p:spPr>
          <a:xfrm>
            <a:off x="4204049" y="2636708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EEA51E-73DE-4261-A1B1-5C435F3E2685}"/>
              </a:ext>
            </a:extLst>
          </p:cNvPr>
          <p:cNvCxnSpPr>
            <a:cxnSpLocks/>
          </p:cNvCxnSpPr>
          <p:nvPr/>
        </p:nvCxnSpPr>
        <p:spPr>
          <a:xfrm flipV="1">
            <a:off x="7002067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6DD71-F963-4B90-993D-7A3D24478659}"/>
              </a:ext>
            </a:extLst>
          </p:cNvPr>
          <p:cNvSpPr/>
          <p:nvPr/>
        </p:nvSpPr>
        <p:spPr>
          <a:xfrm>
            <a:off x="6222578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 more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88B37BE-B1A4-4C11-9A8A-25FB1248C6EA}"/>
              </a:ext>
            </a:extLst>
          </p:cNvPr>
          <p:cNvCxnSpPr>
            <a:cxnSpLocks/>
          </p:cNvCxnSpPr>
          <p:nvPr/>
        </p:nvCxnSpPr>
        <p:spPr>
          <a:xfrm flipV="1">
            <a:off x="8955876" y="1723824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DD7D8-E830-4D17-A0C8-324A6F0D2BE6}"/>
              </a:ext>
            </a:extLst>
          </p:cNvPr>
          <p:cNvSpPr/>
          <p:nvPr/>
        </p:nvSpPr>
        <p:spPr>
          <a:xfrm>
            <a:off x="8176387" y="2629610"/>
            <a:ext cx="1708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less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24367DB-9A7E-45A8-B039-44C5587C4D63}"/>
              </a:ext>
            </a:extLst>
          </p:cNvPr>
          <p:cNvSpPr/>
          <p:nvPr/>
        </p:nvSpPr>
        <p:spPr>
          <a:xfrm>
            <a:off x="2363642" y="962158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71D0F6-B61E-4957-9BDF-B79A7D43F48B}"/>
              </a:ext>
            </a:extLst>
          </p:cNvPr>
          <p:cNvSpPr/>
          <p:nvPr/>
        </p:nvSpPr>
        <p:spPr>
          <a:xfrm>
            <a:off x="5689079" y="3572474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276E87-74E7-4BDE-995C-30C21A28D360}"/>
              </a:ext>
            </a:extLst>
          </p:cNvPr>
          <p:cNvSpPr/>
          <p:nvPr/>
        </p:nvSpPr>
        <p:spPr>
          <a:xfrm>
            <a:off x="6338760" y="982818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916679-996C-42E7-A5C1-67A8098E1395}"/>
              </a:ext>
            </a:extLst>
          </p:cNvPr>
          <p:cNvSpPr/>
          <p:nvPr/>
        </p:nvSpPr>
        <p:spPr>
          <a:xfrm>
            <a:off x="6392699" y="4582424"/>
            <a:ext cx="162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555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3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6" grpId="0" animBg="1"/>
      <p:bldP spid="16" grpId="1" animBg="1"/>
      <p:bldP spid="17" grpId="0"/>
      <p:bldP spid="18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96D98A2-3F42-4DA9-92A7-1B6FDB83043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68D4FFA-F51A-4ECC-A30E-77EDAD351AF2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8BF876-E922-498F-81B8-92F4149C537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713C9D-B290-4883-B4C7-633214252CE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F40D54-2BF4-4EB0-82A2-BDA7C1582EB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B6CDACB-B347-4108-9A06-B853F39F692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7AEE3D3-3D36-47DD-B012-0642FA82609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CD550B4-0395-4FF5-A29B-83BF411274B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8D76D2C-9C4D-4F6B-89F3-0E8F0A98486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E0EA73-9E78-4762-8C8D-97060E998E8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9C0B1B-9493-494A-B08E-9D6FA1CFBD9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BFF0B9-BE25-46E1-8608-27289B66F48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DB40853-1D92-4BE4-9318-76F14CA8000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2E6496-EE5A-4B80-93BD-C9D9688C2D2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F0543E-7C95-48D4-A7E0-F26AA29AD413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2F681F-9391-4FB6-A281-CF9A17E9D55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7F94159-60A4-4399-90F4-48F54DABA8F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62035D-6A6D-4323-97BC-4132B4FF6C7B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4EB0F38-6732-4EEF-85DD-1064E1E45F8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E9CCCE-694C-4839-B1DE-52CDA861F9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7813380-15C2-4481-972C-BB263873AFF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FBC7C2-BD38-4BD4-B038-B1826E29BC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8ABEC0-9B00-4DA8-A275-735511509DA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6DD6E6-D86E-40C6-9148-00F383C06BE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312C14E-0791-4D8A-B6E5-4D3BB4A148F0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E885B70-428B-45D8-A6FC-9A5C907EEB9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A82BD4F-70CD-4C14-B190-DC1CFD936D0B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1F7FEED-4B0A-4155-A1B0-7FD37AACD69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4EF401A-22BB-4489-BE39-000E61BAC9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71A86BE-8691-4416-9034-EBF9CF96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22651CD-D41A-46C7-BF2B-E5B2D83475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C4E540-780E-4FD4-AD7D-AE8AA68ABC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DBF1E53-3DD5-417D-8C9E-F54780A62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4888DAD-A1AF-4504-A8FC-31DFE66DE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4B46261-9C0B-4284-A2CD-E0DC42AA3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2FB70C-54EB-45F8-9AB3-BBAA6C5F2D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D725710-3FC1-4CDA-8926-9DBFBCE9A3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EFAACC6-50E3-4F33-A7C1-4EF3771D94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F7BB7F-E013-40AC-B54F-94224AB3AD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575C684-4DA4-4904-9933-C6F552938A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B79DBF3-CECF-452F-9949-E660D025EF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888CA43-3842-40A8-A6D7-35D5AECCF6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08365B-9EBA-4EC9-8D8D-D11CB87D24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1ED03C7-E9C5-455A-8585-00660CD724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A4DD4B8-402E-408B-8963-BA4DE3AF16F7}"/>
              </a:ext>
            </a:extLst>
          </p:cNvPr>
          <p:cNvSpPr/>
          <p:nvPr/>
        </p:nvSpPr>
        <p:spPr>
          <a:xfrm>
            <a:off x="56122" y="50000"/>
            <a:ext cx="12067637" cy="38472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Put these houses in order of price starting with the lowest price.</a:t>
            </a:r>
          </a:p>
          <a:p>
            <a:r>
              <a:rPr lang="en-GB" sz="3200" b="1" dirty="0"/>
              <a:t>One has been done for you.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1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31BC2D-3DB9-46D9-86C2-1636E954A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31" y="3768011"/>
            <a:ext cx="6504059" cy="1018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740A62-156D-4DF9-8E13-50DFE0BB5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31" y="1127218"/>
            <a:ext cx="6851497" cy="2322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F3CED8-0B64-457F-B0AF-7656F82CB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6432" y="1127218"/>
            <a:ext cx="4394955" cy="232243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98ACDC-50EF-4F79-A773-FD1ABCC2EF5F}"/>
              </a:ext>
            </a:extLst>
          </p:cNvPr>
          <p:cNvSpPr txBox="1"/>
          <p:nvPr/>
        </p:nvSpPr>
        <p:spPr>
          <a:xfrm>
            <a:off x="7620232" y="3994857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1 3 5 3 0 0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212A0D0-E707-4A6F-9F68-B35C46A92520}"/>
              </a:ext>
            </a:extLst>
          </p:cNvPr>
          <p:cNvSpPr txBox="1"/>
          <p:nvPr/>
        </p:nvSpPr>
        <p:spPr>
          <a:xfrm>
            <a:off x="7620232" y="4436825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1 1 9 1 2 5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75D59F-F8D3-418D-99C4-DD2D9F926AB0}"/>
              </a:ext>
            </a:extLst>
          </p:cNvPr>
          <p:cNvSpPr txBox="1"/>
          <p:nvPr/>
        </p:nvSpPr>
        <p:spPr>
          <a:xfrm>
            <a:off x="7614403" y="4902276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1 3 0 5 0 0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F0192AF-5BB2-4C1D-A7A2-66C87B2C207E}"/>
              </a:ext>
            </a:extLst>
          </p:cNvPr>
          <p:cNvSpPr txBox="1"/>
          <p:nvPr/>
        </p:nvSpPr>
        <p:spPr>
          <a:xfrm>
            <a:off x="7614403" y="5344244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1 3 1 5 0 0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E21512C-D802-41B9-8044-E4038F9F1A79}"/>
              </a:ext>
            </a:extLst>
          </p:cNvPr>
          <p:cNvSpPr txBox="1"/>
          <p:nvPr/>
        </p:nvSpPr>
        <p:spPr>
          <a:xfrm>
            <a:off x="8046289" y="5781110"/>
            <a:ext cx="3104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9 1 5 0 0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6ABD0B-9AD1-4028-BEC1-44F4CD085835}"/>
              </a:ext>
            </a:extLst>
          </p:cNvPr>
          <p:cNvSpPr txBox="1"/>
          <p:nvPr/>
        </p:nvSpPr>
        <p:spPr>
          <a:xfrm>
            <a:off x="592255" y="3683831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F76281-E145-456A-8551-B780D9DC0A1F}"/>
              </a:ext>
            </a:extLst>
          </p:cNvPr>
          <p:cNvSpPr txBox="1"/>
          <p:nvPr/>
        </p:nvSpPr>
        <p:spPr>
          <a:xfrm>
            <a:off x="3332508" y="370709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FACAEB-0859-436B-A1AF-1B83A74156A2}"/>
              </a:ext>
            </a:extLst>
          </p:cNvPr>
          <p:cNvSpPr txBox="1"/>
          <p:nvPr/>
        </p:nvSpPr>
        <p:spPr>
          <a:xfrm>
            <a:off x="4676816" y="371418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4FC6D53-3F75-4C09-B08B-452E531139E6}"/>
              </a:ext>
            </a:extLst>
          </p:cNvPr>
          <p:cNvSpPr txBox="1"/>
          <p:nvPr/>
        </p:nvSpPr>
        <p:spPr>
          <a:xfrm>
            <a:off x="5964371" y="371418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9868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632442-02C3-48B7-9840-2B7D792A3821}"/>
              </a:ext>
            </a:extLst>
          </p:cNvPr>
          <p:cNvSpPr/>
          <p:nvPr/>
        </p:nvSpPr>
        <p:spPr>
          <a:xfrm>
            <a:off x="56123" y="50000"/>
            <a:ext cx="10306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three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724E19-1328-4600-909B-F9636654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48" y="1186143"/>
            <a:ext cx="3971429" cy="44857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5C9FB0-1AE7-4238-92BF-5DC52A890F9A}"/>
              </a:ext>
            </a:extLst>
          </p:cNvPr>
          <p:cNvSpPr/>
          <p:nvPr/>
        </p:nvSpPr>
        <p:spPr>
          <a:xfrm>
            <a:off x="3281082" y="773140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628F1-D64A-4A29-8B86-4AB555C88380}"/>
              </a:ext>
            </a:extLst>
          </p:cNvPr>
          <p:cNvSpPr/>
          <p:nvPr/>
        </p:nvSpPr>
        <p:spPr>
          <a:xfrm>
            <a:off x="2212148" y="773139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AFA29C-306B-456F-BDBD-0CD18D05529A}"/>
              </a:ext>
            </a:extLst>
          </p:cNvPr>
          <p:cNvSpPr/>
          <p:nvPr/>
        </p:nvSpPr>
        <p:spPr>
          <a:xfrm>
            <a:off x="2502415" y="3113529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7B2460-5EE7-4CE7-9DC4-F5519CC97363}"/>
              </a:ext>
            </a:extLst>
          </p:cNvPr>
          <p:cNvSpPr/>
          <p:nvPr/>
        </p:nvSpPr>
        <p:spPr>
          <a:xfrm>
            <a:off x="1143214" y="773139"/>
            <a:ext cx="1039906" cy="489871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Black" panose="020B0A04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27652-97BD-487B-AD71-FBD778B745C2}"/>
              </a:ext>
            </a:extLst>
          </p:cNvPr>
          <p:cNvSpPr/>
          <p:nvPr/>
        </p:nvSpPr>
        <p:spPr>
          <a:xfrm>
            <a:off x="1463847" y="4735017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793C63-5509-4781-AAE2-43A4F10D51DE}"/>
              </a:ext>
            </a:extLst>
          </p:cNvPr>
          <p:cNvSpPr/>
          <p:nvPr/>
        </p:nvSpPr>
        <p:spPr>
          <a:xfrm>
            <a:off x="3571349" y="1480145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1A41F1-8679-4FF8-97F9-E8C1B975EAE5}"/>
              </a:ext>
            </a:extLst>
          </p:cNvPr>
          <p:cNvSpPr/>
          <p:nvPr/>
        </p:nvSpPr>
        <p:spPr>
          <a:xfrm>
            <a:off x="1494062" y="773139"/>
            <a:ext cx="459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437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5" grpId="0"/>
      <p:bldP spid="16" grpId="0" animBg="1"/>
      <p:bldP spid="16" grpId="1" animBg="1"/>
      <p:bldP spid="17" grpId="0"/>
      <p:bldP spid="7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E0BED-25E6-49FF-A0AF-15DE67E12392}"/>
              </a:ext>
            </a:extLst>
          </p:cNvPr>
          <p:cNvSpPr/>
          <p:nvPr/>
        </p:nvSpPr>
        <p:spPr>
          <a:xfrm>
            <a:off x="56123" y="50000"/>
            <a:ext cx="56363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number of people living in various towns in England.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0620F8-EF7B-4D19-B375-61D5F0F2D71D}"/>
              </a:ext>
            </a:extLst>
          </p:cNvPr>
          <p:cNvSpPr/>
          <p:nvPr/>
        </p:nvSpPr>
        <p:spPr>
          <a:xfrm>
            <a:off x="5866169" y="5000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What is the total of the numbers of people living in Formby and in Telford?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99627-1C32-4EAA-B7E7-9C12A679F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31" y="1521428"/>
            <a:ext cx="4952381" cy="500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5645B70-8A31-4E68-8B69-DC7E52A83C6F}"/>
              </a:ext>
            </a:extLst>
          </p:cNvPr>
          <p:cNvGrpSpPr/>
          <p:nvPr/>
        </p:nvGrpSpPr>
        <p:grpSpPr>
          <a:xfrm>
            <a:off x="7268773" y="1317868"/>
            <a:ext cx="3302639" cy="1404405"/>
            <a:chOff x="1817358" y="1941038"/>
            <a:chExt cx="3302639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646D6A-6C90-4F49-A4F7-6F0481867322}"/>
                </a:ext>
              </a:extLst>
            </p:cNvPr>
            <p:cNvSpPr txBox="1"/>
            <p:nvPr/>
          </p:nvSpPr>
          <p:spPr>
            <a:xfrm>
              <a:off x="2271398" y="1941038"/>
              <a:ext cx="2822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1 6 6 6 4 0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7384A7-1CA7-404C-A612-5E720E67289A}"/>
                </a:ext>
              </a:extLst>
            </p:cNvPr>
            <p:cNvSpPr txBox="1"/>
            <p:nvPr/>
          </p:nvSpPr>
          <p:spPr>
            <a:xfrm>
              <a:off x="2574395" y="2373230"/>
              <a:ext cx="2545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2 4 4 7 8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149D53-52EE-47FD-8DFE-587EFDF98698}"/>
                </a:ext>
              </a:extLst>
            </p:cNvPr>
            <p:cNvSpPr txBox="1"/>
            <p:nvPr/>
          </p:nvSpPr>
          <p:spPr>
            <a:xfrm>
              <a:off x="1817358" y="23934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40A53A9-1D75-40FF-9A9A-0B97ADAF1946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2902688"/>
              <a:ext cx="31203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CC9E98E-B2F9-4032-8ED0-C7EE4F508189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3345443"/>
              <a:ext cx="31203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DFAE78C-9376-4716-A040-75E13563C7B2}"/>
              </a:ext>
            </a:extLst>
          </p:cNvPr>
          <p:cNvSpPr txBox="1"/>
          <p:nvPr/>
        </p:nvSpPr>
        <p:spPr>
          <a:xfrm>
            <a:off x="9947434" y="22112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4A8A2A-82C3-489E-9F13-E0306F2FA564}"/>
              </a:ext>
            </a:extLst>
          </p:cNvPr>
          <p:cNvSpPr txBox="1"/>
          <p:nvPr/>
        </p:nvSpPr>
        <p:spPr>
          <a:xfrm>
            <a:off x="9507921" y="2209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AB880D-AC6D-4CE6-ADD3-64CB2C13569A}"/>
              </a:ext>
            </a:extLst>
          </p:cNvPr>
          <p:cNvSpPr txBox="1"/>
          <p:nvPr/>
        </p:nvSpPr>
        <p:spPr>
          <a:xfrm>
            <a:off x="9127293" y="10992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41713-7862-4169-A988-C60841820014}"/>
              </a:ext>
            </a:extLst>
          </p:cNvPr>
          <p:cNvSpPr txBox="1"/>
          <p:nvPr/>
        </p:nvSpPr>
        <p:spPr>
          <a:xfrm>
            <a:off x="8669213" y="1094211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44E105-FD7E-41AB-8A77-06B67C308F32}"/>
              </a:ext>
            </a:extLst>
          </p:cNvPr>
          <p:cNvSpPr txBox="1"/>
          <p:nvPr/>
        </p:nvSpPr>
        <p:spPr>
          <a:xfrm>
            <a:off x="9051519" y="2209924"/>
            <a:ext cx="5552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357B64-8981-4B2B-955C-D1BBF0CC9AF0}"/>
              </a:ext>
            </a:extLst>
          </p:cNvPr>
          <p:cNvSpPr txBox="1"/>
          <p:nvPr/>
        </p:nvSpPr>
        <p:spPr>
          <a:xfrm>
            <a:off x="8600975" y="220504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57D010-EA16-4C41-A072-9DAAAF7B99F8}"/>
              </a:ext>
            </a:extLst>
          </p:cNvPr>
          <p:cNvSpPr txBox="1"/>
          <p:nvPr/>
        </p:nvSpPr>
        <p:spPr>
          <a:xfrm>
            <a:off x="8220347" y="10945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6785FF-DE87-49EF-98BB-6506A5FA5E4D}"/>
              </a:ext>
            </a:extLst>
          </p:cNvPr>
          <p:cNvSpPr txBox="1"/>
          <p:nvPr/>
        </p:nvSpPr>
        <p:spPr>
          <a:xfrm>
            <a:off x="8159823" y="22014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A9570A-5D8C-4645-8244-F260038B013E}"/>
              </a:ext>
            </a:extLst>
          </p:cNvPr>
          <p:cNvSpPr txBox="1"/>
          <p:nvPr/>
        </p:nvSpPr>
        <p:spPr>
          <a:xfrm>
            <a:off x="7713815" y="219289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9F393C-F334-4BC1-A3AE-D2E528A344B7}"/>
              </a:ext>
            </a:extLst>
          </p:cNvPr>
          <p:cNvSpPr/>
          <p:nvPr/>
        </p:nvSpPr>
        <p:spPr>
          <a:xfrm>
            <a:off x="5866169" y="290998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difference between the numbers of people living in Bedford and in Dover?</a:t>
            </a:r>
            <a:endParaRPr lang="en-GB" sz="3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811A89-58EF-4833-916F-D239339E3C02}"/>
              </a:ext>
            </a:extLst>
          </p:cNvPr>
          <p:cNvSpPr txBox="1"/>
          <p:nvPr/>
        </p:nvSpPr>
        <p:spPr>
          <a:xfrm>
            <a:off x="7831068" y="4672627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8 2 4 4 8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7F1866-7761-4603-9569-D604AC966C66}"/>
              </a:ext>
            </a:extLst>
          </p:cNvPr>
          <p:cNvSpPr txBox="1"/>
          <p:nvPr/>
        </p:nvSpPr>
        <p:spPr>
          <a:xfrm>
            <a:off x="7466452" y="5102734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EA8B28-A627-4208-88AA-4A6FF8CCC051}"/>
              </a:ext>
            </a:extLst>
          </p:cNvPr>
          <p:cNvSpPr txBox="1"/>
          <p:nvPr/>
        </p:nvSpPr>
        <p:spPr>
          <a:xfrm>
            <a:off x="7831068" y="5113492"/>
            <a:ext cx="2823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3 4 0 8 7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0DC4BB-6042-460A-AD65-3C945BA9DA3E}"/>
              </a:ext>
            </a:extLst>
          </p:cNvPr>
          <p:cNvCxnSpPr>
            <a:cxnSpLocks/>
          </p:cNvCxnSpPr>
          <p:nvPr/>
        </p:nvCxnSpPr>
        <p:spPr>
          <a:xfrm flipV="1">
            <a:off x="7382225" y="5639631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9711D2-2AE2-47FA-9E6E-B728C597FC2C}"/>
              </a:ext>
            </a:extLst>
          </p:cNvPr>
          <p:cNvCxnSpPr>
            <a:cxnSpLocks/>
          </p:cNvCxnSpPr>
          <p:nvPr/>
        </p:nvCxnSpPr>
        <p:spPr>
          <a:xfrm>
            <a:off x="7382225" y="6084869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B5F3154-7A07-4065-B2A1-5AC5082930F5}"/>
              </a:ext>
            </a:extLst>
          </p:cNvPr>
          <p:cNvSpPr txBox="1"/>
          <p:nvPr/>
        </p:nvSpPr>
        <p:spPr>
          <a:xfrm>
            <a:off x="9575278" y="55643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2BCE29-C03C-4837-ABEF-AC2E38AB98B4}"/>
              </a:ext>
            </a:extLst>
          </p:cNvPr>
          <p:cNvSpPr txBox="1"/>
          <p:nvPr/>
        </p:nvSpPr>
        <p:spPr>
          <a:xfrm>
            <a:off x="9150080" y="55727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8B697BC-2777-4D1D-90F4-416FB419CC48}"/>
              </a:ext>
            </a:extLst>
          </p:cNvPr>
          <p:cNvCxnSpPr>
            <a:cxnSpLocks/>
          </p:cNvCxnSpPr>
          <p:nvPr/>
        </p:nvCxnSpPr>
        <p:spPr>
          <a:xfrm flipV="1">
            <a:off x="8728550" y="476974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CB054EC-D525-4442-BEE3-59C87BE5F540}"/>
              </a:ext>
            </a:extLst>
          </p:cNvPr>
          <p:cNvSpPr txBox="1"/>
          <p:nvPr/>
        </p:nvSpPr>
        <p:spPr>
          <a:xfrm>
            <a:off x="8774955" y="445222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AEB749-2BF6-476D-B041-CA8713109A13}"/>
              </a:ext>
            </a:extLst>
          </p:cNvPr>
          <p:cNvSpPr txBox="1"/>
          <p:nvPr/>
        </p:nvSpPr>
        <p:spPr>
          <a:xfrm>
            <a:off x="9051519" y="469500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DC613E-7FB7-4AB4-8D30-59D782EE6F6D}"/>
              </a:ext>
            </a:extLst>
          </p:cNvPr>
          <p:cNvSpPr txBox="1"/>
          <p:nvPr/>
        </p:nvSpPr>
        <p:spPr>
          <a:xfrm>
            <a:off x="8699779" y="55636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7DC1DF-EACB-48E4-AD5B-4FF442C17E7B}"/>
              </a:ext>
            </a:extLst>
          </p:cNvPr>
          <p:cNvSpPr txBox="1"/>
          <p:nvPr/>
        </p:nvSpPr>
        <p:spPr>
          <a:xfrm>
            <a:off x="8274581" y="557203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13BF5E0-BF70-4DDB-A5E8-165CFD771C99}"/>
              </a:ext>
            </a:extLst>
          </p:cNvPr>
          <p:cNvCxnSpPr>
            <a:cxnSpLocks/>
          </p:cNvCxnSpPr>
          <p:nvPr/>
        </p:nvCxnSpPr>
        <p:spPr>
          <a:xfrm flipV="1">
            <a:off x="7836700" y="47694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C87B925-1A45-4AC9-BBA9-572D8154941B}"/>
              </a:ext>
            </a:extLst>
          </p:cNvPr>
          <p:cNvSpPr txBox="1"/>
          <p:nvPr/>
        </p:nvSpPr>
        <p:spPr>
          <a:xfrm>
            <a:off x="7883105" y="44519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08EA82-2E08-4898-A85C-2814FD9B2521}"/>
              </a:ext>
            </a:extLst>
          </p:cNvPr>
          <p:cNvSpPr txBox="1"/>
          <p:nvPr/>
        </p:nvSpPr>
        <p:spPr>
          <a:xfrm>
            <a:off x="8157076" y="471162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2795DB-7FD6-4D14-8DEC-7348DD099C4C}"/>
              </a:ext>
            </a:extLst>
          </p:cNvPr>
          <p:cNvSpPr txBox="1"/>
          <p:nvPr/>
        </p:nvSpPr>
        <p:spPr>
          <a:xfrm>
            <a:off x="7837578" y="557203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9977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8" grpId="0"/>
      <p:bldP spid="32" grpId="0"/>
      <p:bldP spid="34" grpId="0"/>
      <p:bldP spid="35" grpId="0"/>
      <p:bldP spid="36" grpId="0"/>
      <p:bldP spid="37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5717C3-5926-47A9-98FF-2A4701BF99D7}"/>
              </a:ext>
            </a:extLst>
          </p:cNvPr>
          <p:cNvSpPr/>
          <p:nvPr/>
        </p:nvSpPr>
        <p:spPr>
          <a:xfrm>
            <a:off x="56123" y="50000"/>
            <a:ext cx="102856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each number in its correct place on the diagram.</a:t>
            </a:r>
          </a:p>
          <a:p>
            <a:endParaRPr lang="en-GB" sz="900" dirty="0"/>
          </a:p>
          <a:p>
            <a:r>
              <a:rPr lang="en-GB" sz="3200" dirty="0"/>
              <a:t>                       16      17      18      19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4227D-5ABA-4063-A2E1-49995B734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28" y="1443796"/>
            <a:ext cx="7227424" cy="46479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AA138-3F8B-4A18-B878-96F67DCB1530}"/>
              </a:ext>
            </a:extLst>
          </p:cNvPr>
          <p:cNvSpPr txBox="1"/>
          <p:nvPr/>
        </p:nvSpPr>
        <p:spPr>
          <a:xfrm>
            <a:off x="4934856" y="364751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85EE3-423E-4DB3-AE7D-DBDC114B1C1D}"/>
              </a:ext>
            </a:extLst>
          </p:cNvPr>
          <p:cNvSpPr txBox="1"/>
          <p:nvPr/>
        </p:nvSpPr>
        <p:spPr>
          <a:xfrm>
            <a:off x="1342571" y="2609738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F9D91-9B7D-4AF3-B565-C2396C9D1F7C}"/>
              </a:ext>
            </a:extLst>
          </p:cNvPr>
          <p:cNvSpPr txBox="1"/>
          <p:nvPr/>
        </p:nvSpPr>
        <p:spPr>
          <a:xfrm>
            <a:off x="3455892" y="364751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E5A90-246C-4A75-B5A2-47FCAF709B1B}"/>
              </a:ext>
            </a:extLst>
          </p:cNvPr>
          <p:cNvSpPr txBox="1"/>
          <p:nvPr/>
        </p:nvSpPr>
        <p:spPr>
          <a:xfrm>
            <a:off x="721995" y="324068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90712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6206_files/img01.jpg">
            <a:extLst>
              <a:ext uri="{FF2B5EF4-FFF2-40B4-BE49-F238E27FC236}">
                <a16:creationId xmlns:a16="http://schemas.microsoft.com/office/drawing/2014/main" id="{A1706B84-04C4-4558-8C51-9C8DEA485D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557" y="0"/>
            <a:ext cx="7088893" cy="6713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68252A-7278-422C-BD6B-FCD2B0961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6617" y="809469"/>
            <a:ext cx="2912843" cy="47219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A1B883-F6A7-482A-AF7A-DEA5883783BB}"/>
              </a:ext>
            </a:extLst>
          </p:cNvPr>
          <p:cNvSpPr/>
          <p:nvPr/>
        </p:nvSpPr>
        <p:spPr>
          <a:xfrm>
            <a:off x="103032" y="51516"/>
            <a:ext cx="43202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diagram shows a shaded shape inside a border of squares. Draw the reflection of the shape in the mirror line.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5A8FDB-6C02-49CB-82A2-AC10E150FF2C}"/>
              </a:ext>
            </a:extLst>
          </p:cNvPr>
          <p:cNvCxnSpPr>
            <a:cxnSpLocks/>
          </p:cNvCxnSpPr>
          <p:nvPr/>
        </p:nvCxnSpPr>
        <p:spPr>
          <a:xfrm flipH="1">
            <a:off x="6096000" y="809469"/>
            <a:ext cx="2373444" cy="47219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5ECA07-EC9D-4141-8DFA-55B10532F7C0}"/>
              </a:ext>
            </a:extLst>
          </p:cNvPr>
          <p:cNvCxnSpPr>
            <a:cxnSpLocks/>
          </p:cNvCxnSpPr>
          <p:nvPr/>
        </p:nvCxnSpPr>
        <p:spPr>
          <a:xfrm flipH="1">
            <a:off x="5499652" y="809469"/>
            <a:ext cx="1790349" cy="47219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741DB7-E463-4713-B801-032C13A1D8AE}"/>
              </a:ext>
            </a:extLst>
          </p:cNvPr>
          <p:cNvCxnSpPr>
            <a:cxnSpLocks/>
          </p:cNvCxnSpPr>
          <p:nvPr/>
        </p:nvCxnSpPr>
        <p:spPr>
          <a:xfrm>
            <a:off x="6110559" y="809469"/>
            <a:ext cx="2350444" cy="416726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B72728-B509-4D7E-B164-C39BDF3CB095}"/>
              </a:ext>
            </a:extLst>
          </p:cNvPr>
          <p:cNvCxnSpPr>
            <a:cxnSpLocks/>
          </p:cNvCxnSpPr>
          <p:nvPr/>
        </p:nvCxnSpPr>
        <p:spPr>
          <a:xfrm>
            <a:off x="5510068" y="1985189"/>
            <a:ext cx="2935945" cy="35611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42DE327-C4F6-4CB6-91B3-6813914E9D8B}"/>
              </a:ext>
            </a:extLst>
          </p:cNvPr>
          <p:cNvSpPr/>
          <p:nvPr/>
        </p:nvSpPr>
        <p:spPr>
          <a:xfrm>
            <a:off x="8384681" y="734519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097E4B6-F840-4E0D-B101-D550905176EF}"/>
              </a:ext>
            </a:extLst>
          </p:cNvPr>
          <p:cNvSpPr/>
          <p:nvPr/>
        </p:nvSpPr>
        <p:spPr>
          <a:xfrm>
            <a:off x="8372019" y="482683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B47AD06-4383-4D10-8BE0-5E8DAC561CD3}"/>
              </a:ext>
            </a:extLst>
          </p:cNvPr>
          <p:cNvSpPr/>
          <p:nvPr/>
        </p:nvSpPr>
        <p:spPr>
          <a:xfrm>
            <a:off x="8349743" y="5413682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7B421B-9BEC-4F7D-B8B6-04F9F108C01F}"/>
              </a:ext>
            </a:extLst>
          </p:cNvPr>
          <p:cNvSpPr/>
          <p:nvPr/>
        </p:nvSpPr>
        <p:spPr>
          <a:xfrm>
            <a:off x="9532230" y="714267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B854E67-CFB9-4B11-A33D-3009FE79DD25}"/>
              </a:ext>
            </a:extLst>
          </p:cNvPr>
          <p:cNvSpPr/>
          <p:nvPr/>
        </p:nvSpPr>
        <p:spPr>
          <a:xfrm>
            <a:off x="7186264" y="71137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B59381-D76C-4134-847D-D4215D73B393}"/>
              </a:ext>
            </a:extLst>
          </p:cNvPr>
          <p:cNvSpPr/>
          <p:nvPr/>
        </p:nvSpPr>
        <p:spPr>
          <a:xfrm>
            <a:off x="10718349" y="71137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590E5A1-40B3-449B-A4B1-4C62453BF700}"/>
              </a:ext>
            </a:extLst>
          </p:cNvPr>
          <p:cNvSpPr/>
          <p:nvPr/>
        </p:nvSpPr>
        <p:spPr>
          <a:xfrm>
            <a:off x="6000646" y="734519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F05A75-3AA2-44B0-9B46-E590CDC1108B}"/>
              </a:ext>
            </a:extLst>
          </p:cNvPr>
          <p:cNvSpPr/>
          <p:nvPr/>
        </p:nvSpPr>
        <p:spPr>
          <a:xfrm>
            <a:off x="11306685" y="1907417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DDBE42F-FEA3-433D-A7BC-812D36D2F416}"/>
              </a:ext>
            </a:extLst>
          </p:cNvPr>
          <p:cNvSpPr/>
          <p:nvPr/>
        </p:nvSpPr>
        <p:spPr>
          <a:xfrm>
            <a:off x="5408599" y="1879752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59A52A-31AC-436C-9E06-4DD885B53E4D}"/>
              </a:ext>
            </a:extLst>
          </p:cNvPr>
          <p:cNvSpPr/>
          <p:nvPr/>
        </p:nvSpPr>
        <p:spPr>
          <a:xfrm>
            <a:off x="11304762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424A47F-C859-4ABD-9189-85AFDD0D3BC6}"/>
              </a:ext>
            </a:extLst>
          </p:cNvPr>
          <p:cNvSpPr/>
          <p:nvPr/>
        </p:nvSpPr>
        <p:spPr>
          <a:xfrm>
            <a:off x="5412739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AAA8092-35A3-476D-AF82-4970ADEA94F9}"/>
              </a:ext>
            </a:extLst>
          </p:cNvPr>
          <p:cNvSpPr/>
          <p:nvPr/>
        </p:nvSpPr>
        <p:spPr>
          <a:xfrm>
            <a:off x="10713735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BEDB022-743D-43FD-87FF-868AFB68F287}"/>
              </a:ext>
            </a:extLst>
          </p:cNvPr>
          <p:cNvSpPr/>
          <p:nvPr/>
        </p:nvSpPr>
        <p:spPr>
          <a:xfrm>
            <a:off x="6007016" y="5424315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0E6BA2-8087-4D78-BFC2-34A510C01D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67850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FA4FA8-5A5E-476B-A3F5-465B2514295F}"/>
              </a:ext>
            </a:extLst>
          </p:cNvPr>
          <p:cNvSpPr/>
          <p:nvPr/>
        </p:nvSpPr>
        <p:spPr>
          <a:xfrm>
            <a:off x="56123" y="50000"/>
            <a:ext cx="6743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values to make these equivalent fractions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C1DCB-B42D-4768-980E-231D741FA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97" y="1879818"/>
            <a:ext cx="4931373" cy="1945664"/>
          </a:xfrm>
          <a:prstGeom prst="rect">
            <a:avLst/>
          </a:pr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CAABBB22-8BEC-4F97-A3D5-272D580A2F59}"/>
              </a:ext>
            </a:extLst>
          </p:cNvPr>
          <p:cNvSpPr/>
          <p:nvPr/>
        </p:nvSpPr>
        <p:spPr>
          <a:xfrm rot="5400000">
            <a:off x="2081903" y="3062300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5C86ED-B478-4605-B1E8-05F26371E6CA}"/>
              </a:ext>
            </a:extLst>
          </p:cNvPr>
          <p:cNvSpPr txBox="1"/>
          <p:nvPr/>
        </p:nvSpPr>
        <p:spPr>
          <a:xfrm>
            <a:off x="2196681" y="3825482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7FD8211B-B9FC-4BC9-8754-70305E4CB8FD}"/>
              </a:ext>
            </a:extLst>
          </p:cNvPr>
          <p:cNvSpPr/>
          <p:nvPr/>
        </p:nvSpPr>
        <p:spPr>
          <a:xfrm rot="16200000">
            <a:off x="2087854" y="1027205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C999F2-C05D-498C-9D8D-1B3AED9D5F43}"/>
              </a:ext>
            </a:extLst>
          </p:cNvPr>
          <p:cNvSpPr txBox="1"/>
          <p:nvPr/>
        </p:nvSpPr>
        <p:spPr>
          <a:xfrm>
            <a:off x="2196679" y="1429146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4F3A8-E610-4768-ADA4-7EBA547FD5FB}"/>
              </a:ext>
            </a:extLst>
          </p:cNvPr>
          <p:cNvSpPr txBox="1"/>
          <p:nvPr/>
        </p:nvSpPr>
        <p:spPr>
          <a:xfrm>
            <a:off x="1248141" y="20488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198A291-3DF5-496C-A369-73559759F161}"/>
              </a:ext>
            </a:extLst>
          </p:cNvPr>
          <p:cNvSpPr/>
          <p:nvPr/>
        </p:nvSpPr>
        <p:spPr>
          <a:xfrm rot="16200000">
            <a:off x="4025121" y="1027204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07368B-5304-48A4-A74B-1B820A269AE2}"/>
              </a:ext>
            </a:extLst>
          </p:cNvPr>
          <p:cNvSpPr txBox="1"/>
          <p:nvPr/>
        </p:nvSpPr>
        <p:spPr>
          <a:xfrm>
            <a:off x="4133946" y="1429145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÷2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158E214-179C-43C4-B633-ADF664FEF422}"/>
              </a:ext>
            </a:extLst>
          </p:cNvPr>
          <p:cNvSpPr/>
          <p:nvPr/>
        </p:nvSpPr>
        <p:spPr>
          <a:xfrm rot="5400000">
            <a:off x="4019170" y="3087099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C3FD00-C825-418E-AD24-5FF5F77F88ED}"/>
              </a:ext>
            </a:extLst>
          </p:cNvPr>
          <p:cNvSpPr txBox="1"/>
          <p:nvPr/>
        </p:nvSpPr>
        <p:spPr>
          <a:xfrm>
            <a:off x="4133948" y="3850281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÷2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7754F5-FE79-4609-A257-BB9904C4440F}"/>
              </a:ext>
            </a:extLst>
          </p:cNvPr>
          <p:cNvSpPr txBox="1"/>
          <p:nvPr/>
        </p:nvSpPr>
        <p:spPr>
          <a:xfrm>
            <a:off x="5117309" y="30621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6341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571256-EB50-4A5E-87BA-12A31AF5A51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E7D31A-B317-4691-8740-CFFDCC1EDC5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9E5542C-7611-41F7-BD7C-E08A24B545F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EB5D231-F258-43B3-92DE-8D373FAE5E1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83AD4FC-0F7F-41D6-8EE1-61EF4D5BA1A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97D94E-E129-4899-B8B3-480142F59DC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D45E38-FDA5-4986-AFF6-B90CBA0308D7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1BF49F-C1CD-48DA-97F5-F1211364165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F779141-BC03-487A-9778-AA5254DEC6C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9BD3026-0D0B-43FD-AC2F-8B0ED564DC0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ED0BDCA-EC5E-4764-AC6F-E8ABA685D8D3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1D88D1-6D43-46B9-88E5-D10CA72E05E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E774BEF-661B-481F-B9A9-86867F4F88A6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FBE2AF-8C31-4B29-A0BF-69FABCDB4B02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D381DB-D53C-4157-BD2A-51C84409CCE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F997C78-BD65-4602-9525-697D7E5BA367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DF45FF0-E106-465B-B567-D93B0341073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B05C52B-FCF9-42AB-9395-F38557385AA5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01F77D-9E55-4DD4-AA7B-187372BFE18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84FA3F-9F41-4935-B25C-B63478132AF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6B7343-4AE0-4237-A339-E48B50FC678E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8AB13B7-0CBA-4E0B-B534-FF4AFD3C798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3D28F9-620B-4146-B5DB-93279C3ADB9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7E67FE-82BC-49BF-A47D-9484E218576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B6983CB-F870-49B3-A25F-7B3839A7F834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1E17219-6F08-4DB0-ADD0-155B5C298A1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4A20B66-B239-44D6-8337-B820A587342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48671EA-BC94-4564-BFCE-3369D8AC697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281C4A-8EC8-4AF1-BA42-496621338A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8EDA873-1B7E-400D-9BBA-E970C042F7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7D4062-FC03-470C-89BA-8254DAE86B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A7DA99A-95DE-47B8-A188-C5B203A0E0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1990647-0A1A-4447-ACF8-79B6F88939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87A4F5-9F8B-4093-9D93-74A331091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0816547-68CB-4C36-9241-F5D386AD7C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97CD796-97C7-4088-BA56-6E5804128B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34FDE43-5F64-41EC-9D66-E0673F65D1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144DBD-820A-4FDE-BC2E-137C7389EA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436B910-AB72-4CC1-B20B-5F4C30F3A7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F09311C-03B5-4718-BBEA-8DA8744EF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AEE1A4-E2CD-4A22-8521-3CE6031C5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799189-6F2F-4B12-BF36-3B585AE54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5E1A2FC-09BD-41FC-8B02-57EC6213E2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98F3452-F576-4370-972F-D33416875D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280E8A4-111D-40CD-BC18-A72190E10937}"/>
              </a:ext>
            </a:extLst>
          </p:cNvPr>
          <p:cNvSpPr/>
          <p:nvPr/>
        </p:nvSpPr>
        <p:spPr>
          <a:xfrm>
            <a:off x="56122" y="50000"/>
            <a:ext cx="12079318" cy="16927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Circle two numbers that add together to equal 0.25</a:t>
            </a:r>
          </a:p>
          <a:p>
            <a:endParaRPr lang="en-GB" sz="1600" b="1" dirty="0"/>
          </a:p>
          <a:p>
            <a:r>
              <a:rPr lang="en-GB" sz="3200" dirty="0"/>
              <a:t>      0.05          0.23          0.2          0.5</a:t>
            </a:r>
          </a:p>
          <a:p>
            <a:endParaRPr lang="en-GB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93E266-C6C6-4320-BBA9-058E4F781903}"/>
              </a:ext>
            </a:extLst>
          </p:cNvPr>
          <p:cNvSpPr/>
          <p:nvPr/>
        </p:nvSpPr>
        <p:spPr>
          <a:xfrm>
            <a:off x="420621" y="723622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EC01D4-00C0-4821-887F-3139A1B5FBAE}"/>
              </a:ext>
            </a:extLst>
          </p:cNvPr>
          <p:cNvSpPr/>
          <p:nvPr/>
        </p:nvSpPr>
        <p:spPr>
          <a:xfrm>
            <a:off x="3588936" y="723622"/>
            <a:ext cx="1326614" cy="7181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D6029F9-76E7-4F3F-8EEF-72B97874113C}"/>
              </a:ext>
            </a:extLst>
          </p:cNvPr>
          <p:cNvSpPr txBox="1"/>
          <p:nvPr/>
        </p:nvSpPr>
        <p:spPr>
          <a:xfrm>
            <a:off x="1789976" y="2212825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3C85DCC-98C7-493C-80AB-565D5E3A07A4}"/>
              </a:ext>
            </a:extLst>
          </p:cNvPr>
          <p:cNvSpPr txBox="1"/>
          <p:nvPr/>
        </p:nvSpPr>
        <p:spPr>
          <a:xfrm>
            <a:off x="1780085" y="264995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2AD1BFD-7C78-4E81-AF10-C0B0235DB850}"/>
              </a:ext>
            </a:extLst>
          </p:cNvPr>
          <p:cNvCxnSpPr>
            <a:cxnSpLocks/>
          </p:cNvCxnSpPr>
          <p:nvPr/>
        </p:nvCxnSpPr>
        <p:spPr>
          <a:xfrm>
            <a:off x="1355338" y="3161035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655031A-3FA7-480B-9D65-B8C005D82AFA}"/>
              </a:ext>
            </a:extLst>
          </p:cNvPr>
          <p:cNvCxnSpPr>
            <a:cxnSpLocks/>
          </p:cNvCxnSpPr>
          <p:nvPr/>
        </p:nvCxnSpPr>
        <p:spPr>
          <a:xfrm>
            <a:off x="1355338" y="361004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16E25AB-80AD-4A4F-A9A9-2D420A3B4B2A}"/>
              </a:ext>
            </a:extLst>
          </p:cNvPr>
          <p:cNvSpPr txBox="1"/>
          <p:nvPr/>
        </p:nvSpPr>
        <p:spPr>
          <a:xfrm>
            <a:off x="1362775" y="2658942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FFC2939-70AD-44B4-86CA-4FD889F65414}"/>
              </a:ext>
            </a:extLst>
          </p:cNvPr>
          <p:cNvSpPr txBox="1"/>
          <p:nvPr/>
        </p:nvSpPr>
        <p:spPr>
          <a:xfrm>
            <a:off x="2671663" y="220987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B6AEC56-443A-42ED-B1AA-5853249F1A8D}"/>
              </a:ext>
            </a:extLst>
          </p:cNvPr>
          <p:cNvSpPr txBox="1"/>
          <p:nvPr/>
        </p:nvSpPr>
        <p:spPr>
          <a:xfrm>
            <a:off x="2084950" y="308522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69157A3-F6A2-4C0D-A713-275CAD5F9BDA}"/>
              </a:ext>
            </a:extLst>
          </p:cNvPr>
          <p:cNvSpPr txBox="1"/>
          <p:nvPr/>
        </p:nvSpPr>
        <p:spPr>
          <a:xfrm>
            <a:off x="2679861" y="308522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A88484-0E98-4320-85E5-D5E24F8CDF32}"/>
              </a:ext>
            </a:extLst>
          </p:cNvPr>
          <p:cNvSpPr txBox="1"/>
          <p:nvPr/>
        </p:nvSpPr>
        <p:spPr>
          <a:xfrm>
            <a:off x="2261764" y="308227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D3D3A1-BDEA-44F0-A123-39619BB41D30}"/>
              </a:ext>
            </a:extLst>
          </p:cNvPr>
          <p:cNvSpPr txBox="1"/>
          <p:nvPr/>
        </p:nvSpPr>
        <p:spPr>
          <a:xfrm>
            <a:off x="1763526" y="308893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CF76CDD-A0A6-46E0-A685-AD808CBBE3D0}"/>
              </a:ext>
            </a:extLst>
          </p:cNvPr>
          <p:cNvSpPr txBox="1"/>
          <p:nvPr/>
        </p:nvSpPr>
        <p:spPr>
          <a:xfrm>
            <a:off x="5350188" y="2216073"/>
            <a:ext cx="14089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985F8DC-DF1F-4CEB-A3B1-E2D349193EB1}"/>
              </a:ext>
            </a:extLst>
          </p:cNvPr>
          <p:cNvSpPr txBox="1"/>
          <p:nvPr/>
        </p:nvSpPr>
        <p:spPr>
          <a:xfrm>
            <a:off x="5340297" y="265320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12B559E-3D5F-4C7F-9CBC-0939D4F005FE}"/>
              </a:ext>
            </a:extLst>
          </p:cNvPr>
          <p:cNvCxnSpPr>
            <a:cxnSpLocks/>
          </p:cNvCxnSpPr>
          <p:nvPr/>
        </p:nvCxnSpPr>
        <p:spPr>
          <a:xfrm>
            <a:off x="4915550" y="316428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6AB782C-F798-4088-8378-A0A1321E9EC8}"/>
              </a:ext>
            </a:extLst>
          </p:cNvPr>
          <p:cNvCxnSpPr>
            <a:cxnSpLocks/>
          </p:cNvCxnSpPr>
          <p:nvPr/>
        </p:nvCxnSpPr>
        <p:spPr>
          <a:xfrm>
            <a:off x="4915550" y="3613288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3D25DB4-5D48-4D18-9B76-ECFB1A6248F0}"/>
              </a:ext>
            </a:extLst>
          </p:cNvPr>
          <p:cNvSpPr txBox="1"/>
          <p:nvPr/>
        </p:nvSpPr>
        <p:spPr>
          <a:xfrm>
            <a:off x="4922987" y="266219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EA5046-7EE3-4D66-8C2F-7DA5C9D009A1}"/>
              </a:ext>
            </a:extLst>
          </p:cNvPr>
          <p:cNvSpPr txBox="1"/>
          <p:nvPr/>
        </p:nvSpPr>
        <p:spPr>
          <a:xfrm>
            <a:off x="6240073" y="26391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217356C-0CBF-4EA9-A1CE-143C10E8E0C7}"/>
              </a:ext>
            </a:extLst>
          </p:cNvPr>
          <p:cNvSpPr txBox="1"/>
          <p:nvPr/>
        </p:nvSpPr>
        <p:spPr>
          <a:xfrm>
            <a:off x="5645162" y="30884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A717FAB-0DC6-4A46-B707-81A9C2678EE6}"/>
              </a:ext>
            </a:extLst>
          </p:cNvPr>
          <p:cNvSpPr txBox="1"/>
          <p:nvPr/>
        </p:nvSpPr>
        <p:spPr>
          <a:xfrm>
            <a:off x="6240073" y="308847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BC5A4F-B84D-4E91-86B6-937A4E625CA8}"/>
              </a:ext>
            </a:extLst>
          </p:cNvPr>
          <p:cNvSpPr txBox="1"/>
          <p:nvPr/>
        </p:nvSpPr>
        <p:spPr>
          <a:xfrm>
            <a:off x="5821976" y="3085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6F9BE87-CD37-4892-A286-53B605A8EE55}"/>
              </a:ext>
            </a:extLst>
          </p:cNvPr>
          <p:cNvSpPr txBox="1"/>
          <p:nvPr/>
        </p:nvSpPr>
        <p:spPr>
          <a:xfrm>
            <a:off x="5323738" y="309218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C061CD-81F6-475A-BC7D-C1D206AB719B}"/>
              </a:ext>
            </a:extLst>
          </p:cNvPr>
          <p:cNvSpPr/>
          <p:nvPr/>
        </p:nvSpPr>
        <p:spPr>
          <a:xfrm>
            <a:off x="3031833" y="306327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5" grpId="0"/>
      <p:bldP spid="66" grpId="0"/>
      <p:bldP spid="67" grpId="0"/>
      <p:bldP spid="68" grpId="0"/>
      <p:bldP spid="69" grpId="0"/>
      <p:bldP spid="70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15BB89-4032-4872-B625-A82114A7614E}"/>
              </a:ext>
            </a:extLst>
          </p:cNvPr>
          <p:cNvSpPr/>
          <p:nvPr/>
        </p:nvSpPr>
        <p:spPr>
          <a:xfrm>
            <a:off x="56123" y="5000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6 pencils cost £1.68</a:t>
            </a:r>
          </a:p>
          <a:p>
            <a:r>
              <a:rPr lang="en-US" sz="3200" b="1" dirty="0"/>
              <a:t>3 pencils and 1 rubber cost £1.09</a:t>
            </a:r>
          </a:p>
          <a:p>
            <a:r>
              <a:rPr lang="en-US" sz="3200" b="1" dirty="0"/>
              <a:t>What is the cost of 1 rubber?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6D1957-0824-4502-BCF1-2009A1250B6C}"/>
              </a:ext>
            </a:extLst>
          </p:cNvPr>
          <p:cNvSpPr/>
          <p:nvPr/>
        </p:nvSpPr>
        <p:spPr>
          <a:xfrm>
            <a:off x="1210917" y="212619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B92B56-D85C-4922-85FB-F619BA8D22AB}"/>
              </a:ext>
            </a:extLst>
          </p:cNvPr>
          <p:cNvSpPr/>
          <p:nvPr/>
        </p:nvSpPr>
        <p:spPr>
          <a:xfrm>
            <a:off x="1658275" y="212737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29E6FA-02B5-41DE-B478-88206989885F}"/>
              </a:ext>
            </a:extLst>
          </p:cNvPr>
          <p:cNvSpPr/>
          <p:nvPr/>
        </p:nvSpPr>
        <p:spPr>
          <a:xfrm>
            <a:off x="2101776" y="212737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AE185E-7BD1-4B28-930C-A4F4E949CE51}"/>
              </a:ext>
            </a:extLst>
          </p:cNvPr>
          <p:cNvSpPr txBox="1"/>
          <p:nvPr/>
        </p:nvSpPr>
        <p:spPr>
          <a:xfrm>
            <a:off x="1196333" y="206388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E8FCF1-E16F-47AF-A5F4-73E298A5A568}"/>
              </a:ext>
            </a:extLst>
          </p:cNvPr>
          <p:cNvSpPr txBox="1"/>
          <p:nvPr/>
        </p:nvSpPr>
        <p:spPr>
          <a:xfrm>
            <a:off x="721716" y="207694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E0D651-4947-4FA9-A39F-F0EEA02FDB28}"/>
              </a:ext>
            </a:extLst>
          </p:cNvPr>
          <p:cNvCxnSpPr>
            <a:cxnSpLocks/>
          </p:cNvCxnSpPr>
          <p:nvPr/>
        </p:nvCxnSpPr>
        <p:spPr>
          <a:xfrm>
            <a:off x="1196333" y="212650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13B16E-6833-40AC-A29D-688577535DCF}"/>
              </a:ext>
            </a:extLst>
          </p:cNvPr>
          <p:cNvCxnSpPr>
            <a:cxnSpLocks/>
          </p:cNvCxnSpPr>
          <p:nvPr/>
        </p:nvCxnSpPr>
        <p:spPr>
          <a:xfrm>
            <a:off x="1215285" y="21104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E99651-6FE2-4F64-A38A-3A700F29865A}"/>
              </a:ext>
            </a:extLst>
          </p:cNvPr>
          <p:cNvSpPr txBox="1"/>
          <p:nvPr/>
        </p:nvSpPr>
        <p:spPr>
          <a:xfrm>
            <a:off x="1204668" y="16261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C5AF0D-725F-44E7-BA3D-D556B739DB5E}"/>
              </a:ext>
            </a:extLst>
          </p:cNvPr>
          <p:cNvSpPr txBox="1"/>
          <p:nvPr/>
        </p:nvSpPr>
        <p:spPr>
          <a:xfrm>
            <a:off x="1501085" y="210119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8FEACB-3270-4297-AE87-DEA91C78B19F}"/>
              </a:ext>
            </a:extLst>
          </p:cNvPr>
          <p:cNvSpPr txBox="1"/>
          <p:nvPr/>
        </p:nvSpPr>
        <p:spPr>
          <a:xfrm>
            <a:off x="1664387" y="163272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13CF15-E1D9-496B-AE24-5627AD6F0BE6}"/>
              </a:ext>
            </a:extLst>
          </p:cNvPr>
          <p:cNvSpPr txBox="1"/>
          <p:nvPr/>
        </p:nvSpPr>
        <p:spPr>
          <a:xfrm>
            <a:off x="2084574" y="16196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C1EB2C-3995-4743-A924-1DB6EDED689D}"/>
              </a:ext>
            </a:extLst>
          </p:cNvPr>
          <p:cNvSpPr txBox="1"/>
          <p:nvPr/>
        </p:nvSpPr>
        <p:spPr>
          <a:xfrm>
            <a:off x="1496861" y="16229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26B746-937E-441A-A7C6-62AFB6246A39}"/>
              </a:ext>
            </a:extLst>
          </p:cNvPr>
          <p:cNvSpPr txBox="1"/>
          <p:nvPr/>
        </p:nvSpPr>
        <p:spPr>
          <a:xfrm>
            <a:off x="916828" y="16283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713F3E-AA7D-4ADA-A0B3-139285CC41B6}"/>
              </a:ext>
            </a:extLst>
          </p:cNvPr>
          <p:cNvSpPr txBox="1"/>
          <p:nvPr/>
        </p:nvSpPr>
        <p:spPr>
          <a:xfrm>
            <a:off x="1930427" y="210119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6FEE5-88C8-47F7-BE08-99B4556483C3}"/>
              </a:ext>
            </a:extLst>
          </p:cNvPr>
          <p:cNvSpPr/>
          <p:nvPr/>
        </p:nvSpPr>
        <p:spPr>
          <a:xfrm>
            <a:off x="3460080" y="52702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pencil costs 28p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64A68-5BEE-4ECE-8AC7-D036E0737C50}"/>
              </a:ext>
            </a:extLst>
          </p:cNvPr>
          <p:cNvGrpSpPr/>
          <p:nvPr/>
        </p:nvGrpSpPr>
        <p:grpSpPr>
          <a:xfrm>
            <a:off x="3481125" y="1886847"/>
            <a:ext cx="1854081" cy="1405123"/>
            <a:chOff x="2256385" y="1937292"/>
            <a:chExt cx="1854081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F6885A-9AE8-4834-B652-5913E42F2A16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C912755-5023-4BD5-8BA7-4459CA6C4774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721E4E-5C48-47F0-85F3-CA81572F6B16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CC5B39-3A49-4CDF-BBA8-4FA5CE1BD001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2CA0F4B-1E05-4F82-9F5E-750E5D3DFB2F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D834D78-D46C-4FB0-A743-84CE5CEB9586}"/>
              </a:ext>
            </a:extLst>
          </p:cNvPr>
          <p:cNvSpPr txBox="1"/>
          <p:nvPr/>
        </p:nvSpPr>
        <p:spPr>
          <a:xfrm>
            <a:off x="3993434" y="163272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4E6EA7-E59D-4F91-8FB1-5DFFA9B63BB4}"/>
              </a:ext>
            </a:extLst>
          </p:cNvPr>
          <p:cNvSpPr txBox="1"/>
          <p:nvPr/>
        </p:nvSpPr>
        <p:spPr>
          <a:xfrm>
            <a:off x="4354483" y="276954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38731B9-B782-44C5-8065-3FCFABE67D60}"/>
              </a:ext>
            </a:extLst>
          </p:cNvPr>
          <p:cNvSpPr txBox="1"/>
          <p:nvPr/>
        </p:nvSpPr>
        <p:spPr>
          <a:xfrm>
            <a:off x="3920655" y="276954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B89D9A-69CD-4973-A768-D7CD2AA6B8FA}"/>
              </a:ext>
            </a:extLst>
          </p:cNvPr>
          <p:cNvSpPr/>
          <p:nvPr/>
        </p:nvSpPr>
        <p:spPr>
          <a:xfrm>
            <a:off x="5746080" y="542442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pencils costs 84p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8604A8-5F3E-4E35-AA3B-72B4CA3BCCAE}"/>
              </a:ext>
            </a:extLst>
          </p:cNvPr>
          <p:cNvGrpSpPr/>
          <p:nvPr/>
        </p:nvGrpSpPr>
        <p:grpSpPr>
          <a:xfrm>
            <a:off x="5386511" y="1879677"/>
            <a:ext cx="1885499" cy="1414081"/>
            <a:chOff x="1371600" y="1941038"/>
            <a:chExt cx="1885499" cy="141408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F6BA1F-353C-4289-A5A9-654BA6B8E5EF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1.0 9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B123F2-BA4D-41B3-BC09-776FB7805E23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0.8 4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0D223F-2336-41EB-B73A-0F5B6DEF0724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83EBD2D-16D9-4DA2-9438-37E5983BBC7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B6B77E-F044-43DB-B6A9-2FB3B70240C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EF38DAF-6548-482D-9276-8AD8A48CCBA0}"/>
              </a:ext>
            </a:extLst>
          </p:cNvPr>
          <p:cNvSpPr txBox="1"/>
          <p:nvPr/>
        </p:nvSpPr>
        <p:spPr>
          <a:xfrm>
            <a:off x="6714413" y="276514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93FE43C-707D-46DD-825C-9DA1469B3791}"/>
              </a:ext>
            </a:extLst>
          </p:cNvPr>
          <p:cNvCxnSpPr>
            <a:cxnSpLocks/>
          </p:cNvCxnSpPr>
          <p:nvPr/>
        </p:nvCxnSpPr>
        <p:spPr>
          <a:xfrm flipV="1">
            <a:off x="5817670" y="196373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6245F47-D0EF-4320-BDE2-40690103EA85}"/>
              </a:ext>
            </a:extLst>
          </p:cNvPr>
          <p:cNvSpPr txBox="1"/>
          <p:nvPr/>
        </p:nvSpPr>
        <p:spPr>
          <a:xfrm>
            <a:off x="5847745" y="166630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A22FA2-CB2F-41B5-8E59-D3626A1B62F6}"/>
              </a:ext>
            </a:extLst>
          </p:cNvPr>
          <p:cNvSpPr txBox="1"/>
          <p:nvPr/>
        </p:nvSpPr>
        <p:spPr>
          <a:xfrm>
            <a:off x="6138980" y="19123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BDFA01-B3BD-4827-8B42-AF6937725C10}"/>
              </a:ext>
            </a:extLst>
          </p:cNvPr>
          <p:cNvSpPr txBox="1"/>
          <p:nvPr/>
        </p:nvSpPr>
        <p:spPr>
          <a:xfrm>
            <a:off x="6253618" y="27717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925A41-B970-4E7B-B142-8A136D5D6637}"/>
              </a:ext>
            </a:extLst>
          </p:cNvPr>
          <p:cNvSpPr txBox="1"/>
          <p:nvPr/>
        </p:nvSpPr>
        <p:spPr>
          <a:xfrm>
            <a:off x="5803464" y="27723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CAC0EA-1BAE-441F-9334-4EABA18D905A}"/>
              </a:ext>
            </a:extLst>
          </p:cNvPr>
          <p:cNvSpPr txBox="1"/>
          <p:nvPr/>
        </p:nvSpPr>
        <p:spPr>
          <a:xfrm>
            <a:off x="6112957" y="2756071"/>
            <a:ext cx="3606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C7DAED-25B4-4C4B-9A25-33E6CC23F1E6}"/>
              </a:ext>
            </a:extLst>
          </p:cNvPr>
          <p:cNvSpPr txBox="1"/>
          <p:nvPr/>
        </p:nvSpPr>
        <p:spPr>
          <a:xfrm>
            <a:off x="5479610" y="276514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036B5D5-C155-4469-A56C-ECC9849941C5}"/>
              </a:ext>
            </a:extLst>
          </p:cNvPr>
          <p:cNvSpPr/>
          <p:nvPr/>
        </p:nvSpPr>
        <p:spPr>
          <a:xfrm>
            <a:off x="5044549" y="1033366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</a:t>
            </a:r>
          </a:p>
        </p:txBody>
      </p:sp>
    </p:spTree>
    <p:extLst>
      <p:ext uri="{BB962C8B-B14F-4D97-AF65-F5344CB8AC3E}">
        <p14:creationId xmlns:p14="http://schemas.microsoft.com/office/powerpoint/2010/main" val="10761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5" grpId="0"/>
      <p:bldP spid="26" grpId="0"/>
      <p:bldP spid="27" grpId="0"/>
      <p:bldP spid="28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263CA-7201-465B-ACB0-24824EFECF97}"/>
              </a:ext>
            </a:extLst>
          </p:cNvPr>
          <p:cNvSpPr/>
          <p:nvPr/>
        </p:nvSpPr>
        <p:spPr>
          <a:xfrm>
            <a:off x="56123" y="50000"/>
            <a:ext cx="102212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Each diagram below is divided into equal sections.</a:t>
            </a:r>
          </a:p>
          <a:p>
            <a:r>
              <a:rPr lang="en-GB" sz="3200" b="1" dirty="0"/>
              <a:t>Shade three-quarters of each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D442A-A3A9-4DF9-8F44-FC316D31B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86" y="1355818"/>
            <a:ext cx="9239055" cy="2880303"/>
          </a:xfrm>
          <a:prstGeom prst="rect">
            <a:avLst/>
          </a:prstGeom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B1AC892-B968-41A3-A655-D4C4315E114E}"/>
              </a:ext>
            </a:extLst>
          </p:cNvPr>
          <p:cNvSpPr/>
          <p:nvPr/>
        </p:nvSpPr>
        <p:spPr>
          <a:xfrm>
            <a:off x="1127138" y="2358778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178DF6E-BD10-4351-AE01-8C134412F8F1}"/>
              </a:ext>
            </a:extLst>
          </p:cNvPr>
          <p:cNvSpPr/>
          <p:nvPr/>
        </p:nvSpPr>
        <p:spPr>
          <a:xfrm rot="5400000">
            <a:off x="671592" y="1903233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AA243EE-A1CB-4C98-A977-0D12B9E54D9B}"/>
              </a:ext>
            </a:extLst>
          </p:cNvPr>
          <p:cNvSpPr/>
          <p:nvPr/>
        </p:nvSpPr>
        <p:spPr>
          <a:xfrm rot="10800000">
            <a:off x="1127138" y="1447687"/>
            <a:ext cx="1803098" cy="89200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6E5A42-DC8C-4915-B33F-B192B19FF06C}"/>
              </a:ext>
            </a:extLst>
          </p:cNvPr>
          <p:cNvCxnSpPr>
            <a:cxnSpLocks/>
          </p:cNvCxnSpPr>
          <p:nvPr/>
        </p:nvCxnSpPr>
        <p:spPr>
          <a:xfrm>
            <a:off x="3836393" y="533656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D3E72A-8E63-4DC0-A037-593E368EC318}"/>
              </a:ext>
            </a:extLst>
          </p:cNvPr>
          <p:cNvCxnSpPr>
            <a:cxnSpLocks/>
          </p:cNvCxnSpPr>
          <p:nvPr/>
        </p:nvCxnSpPr>
        <p:spPr>
          <a:xfrm>
            <a:off x="4715623" y="53365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892CD21-F8A7-40C0-8C32-061F0507346B}"/>
              </a:ext>
            </a:extLst>
          </p:cNvPr>
          <p:cNvSpPr txBox="1"/>
          <p:nvPr/>
        </p:nvSpPr>
        <p:spPr>
          <a:xfrm>
            <a:off x="3799020" y="48287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6947A-695C-4812-BFAE-089072041C23}"/>
              </a:ext>
            </a:extLst>
          </p:cNvPr>
          <p:cNvSpPr txBox="1"/>
          <p:nvPr/>
        </p:nvSpPr>
        <p:spPr>
          <a:xfrm>
            <a:off x="3809586" y="52747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2E3488-4FC4-4CB4-87D1-F461F6E1C0EA}"/>
              </a:ext>
            </a:extLst>
          </p:cNvPr>
          <p:cNvSpPr txBox="1"/>
          <p:nvPr/>
        </p:nvSpPr>
        <p:spPr>
          <a:xfrm>
            <a:off x="4715622" y="52747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29F92C-884F-4411-BE54-DA7E5C9CEC2C}"/>
              </a:ext>
            </a:extLst>
          </p:cNvPr>
          <p:cNvSpPr txBox="1"/>
          <p:nvPr/>
        </p:nvSpPr>
        <p:spPr>
          <a:xfrm>
            <a:off x="4268580" y="502109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38A3C868-5B44-4DD0-8D74-85C3B9096035}"/>
              </a:ext>
            </a:extLst>
          </p:cNvPr>
          <p:cNvSpPr/>
          <p:nvPr/>
        </p:nvSpPr>
        <p:spPr>
          <a:xfrm rot="16200000">
            <a:off x="4201281" y="430660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F371224-EE90-4B76-AF8B-8726C37415F5}"/>
              </a:ext>
            </a:extLst>
          </p:cNvPr>
          <p:cNvSpPr/>
          <p:nvPr/>
        </p:nvSpPr>
        <p:spPr>
          <a:xfrm rot="5400000">
            <a:off x="4190994" y="523372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218D37-6E87-42A6-8D88-A7321A75452A}"/>
              </a:ext>
            </a:extLst>
          </p:cNvPr>
          <p:cNvSpPr txBox="1"/>
          <p:nvPr/>
        </p:nvSpPr>
        <p:spPr>
          <a:xfrm>
            <a:off x="4321584" y="576910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DDB6C1-DF43-4433-A758-C10DE3C6852F}"/>
              </a:ext>
            </a:extLst>
          </p:cNvPr>
          <p:cNvSpPr txBox="1"/>
          <p:nvPr/>
        </p:nvSpPr>
        <p:spPr>
          <a:xfrm>
            <a:off x="4321583" y="44747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595D6B-DFCB-4095-B385-BFD485559A30}"/>
              </a:ext>
            </a:extLst>
          </p:cNvPr>
          <p:cNvSpPr txBox="1"/>
          <p:nvPr/>
        </p:nvSpPr>
        <p:spPr>
          <a:xfrm>
            <a:off x="4929511" y="4828731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00FF61-D834-4701-9F88-583474CEDB0F}"/>
              </a:ext>
            </a:extLst>
          </p:cNvPr>
          <p:cNvGrpSpPr/>
          <p:nvPr/>
        </p:nvGrpSpPr>
        <p:grpSpPr>
          <a:xfrm>
            <a:off x="3885250" y="1453949"/>
            <a:ext cx="1800496" cy="2721047"/>
            <a:chOff x="3885250" y="1453949"/>
            <a:chExt cx="1800496" cy="2721047"/>
          </a:xfrm>
          <a:solidFill>
            <a:srgbClr val="FF0000"/>
          </a:solidFill>
        </p:grpSpPr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4AD18A06-0903-4E49-A268-C72D669A0042}"/>
                </a:ext>
              </a:extLst>
            </p:cNvPr>
            <p:cNvSpPr/>
            <p:nvPr/>
          </p:nvSpPr>
          <p:spPr>
            <a:xfrm rot="5400000">
              <a:off x="4774046" y="1453949"/>
              <a:ext cx="892007" cy="892007"/>
            </a:xfrm>
            <a:prstGeom prst="rt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3FCC584-20B1-474E-BC0E-0CDA8EACD0EE}"/>
                </a:ext>
              </a:extLst>
            </p:cNvPr>
            <p:cNvSpPr/>
            <p:nvPr/>
          </p:nvSpPr>
          <p:spPr>
            <a:xfrm>
              <a:off x="3885250" y="1454126"/>
              <a:ext cx="892007" cy="272087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C7F174-62B2-472B-8331-D5DD3E5C13E4}"/>
                </a:ext>
              </a:extLst>
            </p:cNvPr>
            <p:cNvSpPr/>
            <p:nvPr/>
          </p:nvSpPr>
          <p:spPr>
            <a:xfrm>
              <a:off x="4768619" y="2352573"/>
              <a:ext cx="917127" cy="921218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A71D10-A52F-4697-BEBA-53B82E8A889B}"/>
              </a:ext>
            </a:extLst>
          </p:cNvPr>
          <p:cNvCxnSpPr>
            <a:cxnSpLocks/>
          </p:cNvCxnSpPr>
          <p:nvPr/>
        </p:nvCxnSpPr>
        <p:spPr>
          <a:xfrm>
            <a:off x="7695477" y="533656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85720C-E5B0-4A7F-A7E8-67E4A32A5E94}"/>
              </a:ext>
            </a:extLst>
          </p:cNvPr>
          <p:cNvCxnSpPr>
            <a:cxnSpLocks/>
          </p:cNvCxnSpPr>
          <p:nvPr/>
        </p:nvCxnSpPr>
        <p:spPr>
          <a:xfrm>
            <a:off x="8574707" y="5336565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3BB591-E0FA-4CDF-92A5-6F79E3570CB7}"/>
              </a:ext>
            </a:extLst>
          </p:cNvPr>
          <p:cNvSpPr txBox="1"/>
          <p:nvPr/>
        </p:nvSpPr>
        <p:spPr>
          <a:xfrm>
            <a:off x="7658104" y="482873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4571D5-3A99-409E-8FC5-B915794EA247}"/>
              </a:ext>
            </a:extLst>
          </p:cNvPr>
          <p:cNvSpPr txBox="1"/>
          <p:nvPr/>
        </p:nvSpPr>
        <p:spPr>
          <a:xfrm>
            <a:off x="7668670" y="527477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926793-7156-4584-B336-AC9E47AB04D0}"/>
              </a:ext>
            </a:extLst>
          </p:cNvPr>
          <p:cNvSpPr txBox="1"/>
          <p:nvPr/>
        </p:nvSpPr>
        <p:spPr>
          <a:xfrm>
            <a:off x="8555250" y="5274773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9FE900-7F2E-4776-973D-0EF458068CCF}"/>
              </a:ext>
            </a:extLst>
          </p:cNvPr>
          <p:cNvSpPr txBox="1"/>
          <p:nvPr/>
        </p:nvSpPr>
        <p:spPr>
          <a:xfrm>
            <a:off x="8127664" y="502109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50C55545-9399-46E0-ABB1-96D46AB04574}"/>
              </a:ext>
            </a:extLst>
          </p:cNvPr>
          <p:cNvSpPr/>
          <p:nvPr/>
        </p:nvSpPr>
        <p:spPr>
          <a:xfrm rot="16200000">
            <a:off x="7946465" y="4420505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299D804B-3742-40E0-A723-261F52315491}"/>
              </a:ext>
            </a:extLst>
          </p:cNvPr>
          <p:cNvSpPr/>
          <p:nvPr/>
        </p:nvSpPr>
        <p:spPr>
          <a:xfrm rot="5400000">
            <a:off x="7936177" y="5354159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72A3C0-A64F-4BFB-B88D-DB908E229F7F}"/>
              </a:ext>
            </a:extLst>
          </p:cNvPr>
          <p:cNvSpPr txBox="1"/>
          <p:nvPr/>
        </p:nvSpPr>
        <p:spPr>
          <a:xfrm>
            <a:off x="8054207" y="577563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2E56C1-C7A2-41B5-8BE7-96855FB6D9D2}"/>
              </a:ext>
            </a:extLst>
          </p:cNvPr>
          <p:cNvSpPr txBox="1"/>
          <p:nvPr/>
        </p:nvSpPr>
        <p:spPr>
          <a:xfrm>
            <a:off x="8039618" y="4474791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4C6F3C-71D8-4358-B8F6-9315E2B99FFD}"/>
              </a:ext>
            </a:extLst>
          </p:cNvPr>
          <p:cNvSpPr txBox="1"/>
          <p:nvPr/>
        </p:nvSpPr>
        <p:spPr>
          <a:xfrm>
            <a:off x="8544651" y="482873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Partial Circle 25">
            <a:extLst>
              <a:ext uri="{FF2B5EF4-FFF2-40B4-BE49-F238E27FC236}">
                <a16:creationId xmlns:a16="http://schemas.microsoft.com/office/drawing/2014/main" id="{DE2F8A26-5DB2-463B-BC38-F40177C26A38}"/>
              </a:ext>
            </a:extLst>
          </p:cNvPr>
          <p:cNvSpPr/>
          <p:nvPr/>
        </p:nvSpPr>
        <p:spPr>
          <a:xfrm>
            <a:off x="7509863" y="1455213"/>
            <a:ext cx="2668853" cy="2683237"/>
          </a:xfrm>
          <a:prstGeom prst="pi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4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/>
      <p:bldP spid="36" grpId="0"/>
      <p:bldP spid="37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ED3B41-BC1B-4209-9D6C-090A310DBF52}"/>
              </a:ext>
            </a:extLst>
          </p:cNvPr>
          <p:cNvSpPr/>
          <p:nvPr/>
        </p:nvSpPr>
        <p:spPr>
          <a:xfrm>
            <a:off x="56123" y="50000"/>
            <a:ext cx="11135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packet contains 1.5 kg of oats.</a:t>
            </a:r>
          </a:p>
          <a:p>
            <a:r>
              <a:rPr lang="en-US" sz="3200" b="1" dirty="0"/>
              <a:t>Every day Maria uses 50 g of oats to make porridge.</a:t>
            </a:r>
          </a:p>
          <a:p>
            <a:r>
              <a:rPr lang="en-US" sz="3200" b="1" dirty="0"/>
              <a:t>How many days does the packet of oats last?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9FD3A-175D-4E96-A52D-A21F0277941D}"/>
              </a:ext>
            </a:extLst>
          </p:cNvPr>
          <p:cNvSpPr/>
          <p:nvPr/>
        </p:nvSpPr>
        <p:spPr>
          <a:xfrm>
            <a:off x="724319" y="1762746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kilogram = 1000 grams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F37141-5048-4DFE-91FD-AFE8AB54CD61}"/>
              </a:ext>
            </a:extLst>
          </p:cNvPr>
          <p:cNvSpPr/>
          <p:nvPr/>
        </p:nvSpPr>
        <p:spPr>
          <a:xfrm>
            <a:off x="724318" y="2516310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1.5 kilograms = 1500 grams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A59CDF-1DA6-4F7C-BFE2-44C2DD46EF44}"/>
              </a:ext>
            </a:extLst>
          </p:cNvPr>
          <p:cNvSpPr/>
          <p:nvPr/>
        </p:nvSpPr>
        <p:spPr>
          <a:xfrm>
            <a:off x="724318" y="3275446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1500 </a:t>
            </a:r>
            <a:r>
              <a:rPr lang="en-GB" sz="3200" b="1" dirty="0">
                <a:solidFill>
                  <a:srgbClr val="FF0000"/>
                </a:solidFill>
              </a:rPr>
              <a:t>÷ 50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59D9D1-AF22-4E93-93F8-0E2E172B341F}"/>
              </a:ext>
            </a:extLst>
          </p:cNvPr>
          <p:cNvSpPr/>
          <p:nvPr/>
        </p:nvSpPr>
        <p:spPr>
          <a:xfrm>
            <a:off x="2848707" y="3269874"/>
            <a:ext cx="277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DD3BFE-5231-4451-8A26-EF5A3B90DCC6}"/>
              </a:ext>
            </a:extLst>
          </p:cNvPr>
          <p:cNvCxnSpPr>
            <a:cxnSpLocks/>
          </p:cNvCxnSpPr>
          <p:nvPr/>
        </p:nvCxnSpPr>
        <p:spPr>
          <a:xfrm flipH="1">
            <a:off x="1466335" y="3360434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CF3062-00BD-4FC6-AB19-7BF92A70C9ED}"/>
              </a:ext>
            </a:extLst>
          </p:cNvPr>
          <p:cNvCxnSpPr>
            <a:cxnSpLocks/>
          </p:cNvCxnSpPr>
          <p:nvPr/>
        </p:nvCxnSpPr>
        <p:spPr>
          <a:xfrm flipH="1">
            <a:off x="2266271" y="3360434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B3E1B-0F2A-49B4-8440-C2CCAFE59997}"/>
              </a:ext>
            </a:extLst>
          </p:cNvPr>
          <p:cNvSpPr/>
          <p:nvPr/>
        </p:nvSpPr>
        <p:spPr>
          <a:xfrm>
            <a:off x="7716033" y="1034885"/>
            <a:ext cx="15657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days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AACDCC-EF63-4730-9A9B-B99F0680E96A}"/>
              </a:ext>
            </a:extLst>
          </p:cNvPr>
          <p:cNvSpPr/>
          <p:nvPr/>
        </p:nvSpPr>
        <p:spPr>
          <a:xfrm>
            <a:off x="6916826" y="2001923"/>
            <a:ext cx="25537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day = 50 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F45705-ECDF-408B-8B46-E2BDEB034301}"/>
              </a:ext>
            </a:extLst>
          </p:cNvPr>
          <p:cNvSpPr/>
          <p:nvPr/>
        </p:nvSpPr>
        <p:spPr>
          <a:xfrm>
            <a:off x="6750612" y="2913272"/>
            <a:ext cx="2719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days = 100 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CD3138-7159-4EFF-BCF3-32167A001C46}"/>
              </a:ext>
            </a:extLst>
          </p:cNvPr>
          <p:cNvSpPr/>
          <p:nvPr/>
        </p:nvSpPr>
        <p:spPr>
          <a:xfrm>
            <a:off x="6551742" y="3812295"/>
            <a:ext cx="2918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days = 500 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C3FCDD-DA6C-4C5A-9375-96FC5E74A7C1}"/>
              </a:ext>
            </a:extLst>
          </p:cNvPr>
          <p:cNvSpPr/>
          <p:nvPr/>
        </p:nvSpPr>
        <p:spPr>
          <a:xfrm>
            <a:off x="6551743" y="4687434"/>
            <a:ext cx="3223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days = 1500 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C229E5-22B7-4D4D-A506-91BD839E817B}"/>
              </a:ext>
            </a:extLst>
          </p:cNvPr>
          <p:cNvCxnSpPr/>
          <p:nvPr/>
        </p:nvCxnSpPr>
        <p:spPr>
          <a:xfrm>
            <a:off x="7809882" y="260943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2872753-B574-445C-A777-8AE30C8526A8}"/>
              </a:ext>
            </a:extLst>
          </p:cNvPr>
          <p:cNvSpPr/>
          <p:nvPr/>
        </p:nvSpPr>
        <p:spPr>
          <a:xfrm>
            <a:off x="7893756" y="251631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2FA488-5E0E-4096-BEC4-CB5328E7A7AC}"/>
              </a:ext>
            </a:extLst>
          </p:cNvPr>
          <p:cNvCxnSpPr/>
          <p:nvPr/>
        </p:nvCxnSpPr>
        <p:spPr>
          <a:xfrm>
            <a:off x="7809882" y="352778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38277966-C26A-42F8-8E67-1D70A8615BA1}"/>
              </a:ext>
            </a:extLst>
          </p:cNvPr>
          <p:cNvSpPr/>
          <p:nvPr/>
        </p:nvSpPr>
        <p:spPr>
          <a:xfrm>
            <a:off x="7893756" y="343465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B9E5725-B76D-4C6E-86AE-645A11726517}"/>
              </a:ext>
            </a:extLst>
          </p:cNvPr>
          <p:cNvCxnSpPr/>
          <p:nvPr/>
        </p:nvCxnSpPr>
        <p:spPr>
          <a:xfrm>
            <a:off x="7809882" y="442506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7D30208-F1A6-4ABB-B896-E374F6AD9FAC}"/>
              </a:ext>
            </a:extLst>
          </p:cNvPr>
          <p:cNvSpPr/>
          <p:nvPr/>
        </p:nvSpPr>
        <p:spPr>
          <a:xfrm>
            <a:off x="7893756" y="4331938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29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3" grpId="0"/>
      <p:bldP spid="14" grpId="0"/>
      <p:bldP spid="15" grpId="0"/>
      <p:bldP spid="16" grpId="0"/>
      <p:bldP spid="17" grpId="0"/>
      <p:bldP spid="19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219EBC-4B90-4905-855B-3CE57408AAEB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n = 22</a:t>
            </a:r>
          </a:p>
          <a:p>
            <a:r>
              <a:rPr lang="en-US" sz="3200" b="1" dirty="0"/>
              <a:t>What is 2n + 9?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E8C44-0527-4E10-97A4-EF0F475701F8}"/>
              </a:ext>
            </a:extLst>
          </p:cNvPr>
          <p:cNvSpPr/>
          <p:nvPr/>
        </p:nvSpPr>
        <p:spPr>
          <a:xfrm>
            <a:off x="56123" y="235215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2q + 4 = 100</a:t>
            </a:r>
          </a:p>
          <a:p>
            <a:r>
              <a:rPr lang="en-GB" sz="3200" b="1" dirty="0"/>
              <a:t>Work out the value of q.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38A9C1-375E-4B7B-9CAA-B46F7857C0A3}"/>
              </a:ext>
            </a:extLst>
          </p:cNvPr>
          <p:cNvSpPr/>
          <p:nvPr/>
        </p:nvSpPr>
        <p:spPr>
          <a:xfrm>
            <a:off x="427758" y="1127218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22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B4113C-9421-48C7-8BFD-11CCD374DA28}"/>
              </a:ext>
            </a:extLst>
          </p:cNvPr>
          <p:cNvSpPr/>
          <p:nvPr/>
        </p:nvSpPr>
        <p:spPr>
          <a:xfrm>
            <a:off x="1813433" y="1126460"/>
            <a:ext cx="886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E50B7C-7BD7-4391-A672-28DCB5E0BB30}"/>
              </a:ext>
            </a:extLst>
          </p:cNvPr>
          <p:cNvSpPr/>
          <p:nvPr/>
        </p:nvSpPr>
        <p:spPr>
          <a:xfrm>
            <a:off x="427758" y="1618143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44 + 9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2926F1-18BC-498A-91FE-010B0C1B2C6E}"/>
              </a:ext>
            </a:extLst>
          </p:cNvPr>
          <p:cNvSpPr/>
          <p:nvPr/>
        </p:nvSpPr>
        <p:spPr>
          <a:xfrm>
            <a:off x="1828801" y="1617385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034F5-486E-42FA-B8DE-913D5828A360}"/>
              </a:ext>
            </a:extLst>
          </p:cNvPr>
          <p:cNvSpPr/>
          <p:nvPr/>
        </p:nvSpPr>
        <p:spPr>
          <a:xfrm>
            <a:off x="2724882" y="537227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5A2DC7-B14F-45CB-BFC9-A855299A3D73}"/>
              </a:ext>
            </a:extLst>
          </p:cNvPr>
          <p:cNvSpPr/>
          <p:nvPr/>
        </p:nvSpPr>
        <p:spPr>
          <a:xfrm>
            <a:off x="427758" y="3427100"/>
            <a:ext cx="177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4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A0DA46-BC82-460C-8F81-C1A357501840}"/>
              </a:ext>
            </a:extLst>
          </p:cNvPr>
          <p:cNvSpPr/>
          <p:nvPr/>
        </p:nvSpPr>
        <p:spPr>
          <a:xfrm>
            <a:off x="2020902" y="3427100"/>
            <a:ext cx="177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E5AE59-9F35-4330-89E5-80DCD561500F}"/>
              </a:ext>
            </a:extLst>
          </p:cNvPr>
          <p:cNvSpPr/>
          <p:nvPr/>
        </p:nvSpPr>
        <p:spPr>
          <a:xfrm>
            <a:off x="427758" y="3919543"/>
            <a:ext cx="177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CB72D3-3561-4706-9951-7057AA366611}"/>
              </a:ext>
            </a:extLst>
          </p:cNvPr>
          <p:cNvSpPr txBox="1"/>
          <p:nvPr/>
        </p:nvSpPr>
        <p:spPr>
          <a:xfrm>
            <a:off x="1482776" y="505905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64B353-E719-4334-B640-8F4B85430359}"/>
              </a:ext>
            </a:extLst>
          </p:cNvPr>
          <p:cNvSpPr txBox="1"/>
          <p:nvPr/>
        </p:nvSpPr>
        <p:spPr>
          <a:xfrm>
            <a:off x="1008159" y="507211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CF5D1F-86AD-409B-AE2A-B63146C84491}"/>
              </a:ext>
            </a:extLst>
          </p:cNvPr>
          <p:cNvCxnSpPr>
            <a:cxnSpLocks/>
          </p:cNvCxnSpPr>
          <p:nvPr/>
        </p:nvCxnSpPr>
        <p:spPr>
          <a:xfrm>
            <a:off x="1482776" y="512167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79D5E4-6F5F-4DB2-ABDF-F9145BDB6CCD}"/>
              </a:ext>
            </a:extLst>
          </p:cNvPr>
          <p:cNvCxnSpPr>
            <a:cxnSpLocks/>
          </p:cNvCxnSpPr>
          <p:nvPr/>
        </p:nvCxnSpPr>
        <p:spPr>
          <a:xfrm>
            <a:off x="1501728" y="512167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05A1ABF-25DF-4DF4-9EA6-10EE6C8C71BB}"/>
              </a:ext>
            </a:extLst>
          </p:cNvPr>
          <p:cNvSpPr txBox="1"/>
          <p:nvPr/>
        </p:nvSpPr>
        <p:spPr>
          <a:xfrm>
            <a:off x="1483147" y="46213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42548E-3CD8-47AE-A6C0-5D0C3343716D}"/>
              </a:ext>
            </a:extLst>
          </p:cNvPr>
          <p:cNvSpPr txBox="1"/>
          <p:nvPr/>
        </p:nvSpPr>
        <p:spPr>
          <a:xfrm>
            <a:off x="1906153" y="46213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7CFC88-BFF3-4667-BF1B-8B8A68519D58}"/>
              </a:ext>
            </a:extLst>
          </p:cNvPr>
          <p:cNvSpPr txBox="1"/>
          <p:nvPr/>
        </p:nvSpPr>
        <p:spPr>
          <a:xfrm>
            <a:off x="1778326" y="509557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7488AB-3482-448C-8B2D-197C7AEB4C5C}"/>
              </a:ext>
            </a:extLst>
          </p:cNvPr>
          <p:cNvSpPr/>
          <p:nvPr/>
        </p:nvSpPr>
        <p:spPr>
          <a:xfrm>
            <a:off x="1813433" y="3919542"/>
            <a:ext cx="892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8CBC70-49BC-4210-AA6D-1760E9A80C62}"/>
              </a:ext>
            </a:extLst>
          </p:cNvPr>
          <p:cNvSpPr/>
          <p:nvPr/>
        </p:nvSpPr>
        <p:spPr>
          <a:xfrm>
            <a:off x="4217254" y="2830213"/>
            <a:ext cx="892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66644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28E37E-03B6-4B38-9735-BC7DB2D2D3C4}"/>
              </a:ext>
            </a:extLst>
          </p:cNvPr>
          <p:cNvSpPr/>
          <p:nvPr/>
        </p:nvSpPr>
        <p:spPr>
          <a:xfrm>
            <a:off x="56123" y="50000"/>
            <a:ext cx="92553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stack of 20 identical boxes is 140 cm tall.</a:t>
            </a:r>
          </a:p>
          <a:p>
            <a:r>
              <a:rPr lang="en-US" sz="3200" b="1" dirty="0"/>
              <a:t>Stefan takes three boxes off the top.</a:t>
            </a:r>
          </a:p>
          <a:p>
            <a:r>
              <a:rPr lang="en-US" sz="3200" b="1" dirty="0"/>
              <a:t>How tall is the stack 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E6C54B-0B3F-4CD3-A9D3-F869DD3B2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51" y="1619660"/>
            <a:ext cx="3476190" cy="49619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06A954-24FE-415F-B002-14589878CC3A}"/>
              </a:ext>
            </a:extLst>
          </p:cNvPr>
          <p:cNvSpPr/>
          <p:nvPr/>
        </p:nvSpPr>
        <p:spPr>
          <a:xfrm>
            <a:off x="4404426" y="211369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 </a:t>
            </a:r>
            <a:r>
              <a:rPr lang="en-GB" sz="3200" b="1" dirty="0">
                <a:solidFill>
                  <a:srgbClr val="FF0000"/>
                </a:solidFill>
              </a:rPr>
              <a:t>÷ 20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2AA8D7-85C7-4CE9-AAF1-DA99F1239A05}"/>
              </a:ext>
            </a:extLst>
          </p:cNvPr>
          <p:cNvSpPr/>
          <p:nvPr/>
        </p:nvSpPr>
        <p:spPr>
          <a:xfrm>
            <a:off x="6235513" y="2108120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cm each box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BAC9E9-0943-43DE-8EAB-78F5D7803B26}"/>
              </a:ext>
            </a:extLst>
          </p:cNvPr>
          <p:cNvCxnSpPr>
            <a:cxnSpLocks/>
          </p:cNvCxnSpPr>
          <p:nvPr/>
        </p:nvCxnSpPr>
        <p:spPr>
          <a:xfrm flipH="1">
            <a:off x="4933656" y="2198680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1DFDF1-521C-49A5-9860-4117BD0EB540}"/>
              </a:ext>
            </a:extLst>
          </p:cNvPr>
          <p:cNvCxnSpPr>
            <a:cxnSpLocks/>
          </p:cNvCxnSpPr>
          <p:nvPr/>
        </p:nvCxnSpPr>
        <p:spPr>
          <a:xfrm flipH="1">
            <a:off x="5733592" y="2198680"/>
            <a:ext cx="140043" cy="403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36526CA-8C76-496B-9A13-54EE28C68AE2}"/>
              </a:ext>
            </a:extLst>
          </p:cNvPr>
          <p:cNvSpPr/>
          <p:nvPr/>
        </p:nvSpPr>
        <p:spPr>
          <a:xfrm>
            <a:off x="4405640" y="2771346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7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E0AC63-FAA9-4354-98AA-96256D0EFDCD}"/>
              </a:ext>
            </a:extLst>
          </p:cNvPr>
          <p:cNvSpPr/>
          <p:nvPr/>
        </p:nvSpPr>
        <p:spPr>
          <a:xfrm>
            <a:off x="5692648" y="2765774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 cm taken off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728D7-3F3F-4FC8-B92B-5ED1602F5B55}"/>
              </a:ext>
            </a:extLst>
          </p:cNvPr>
          <p:cNvSpPr/>
          <p:nvPr/>
        </p:nvSpPr>
        <p:spPr>
          <a:xfrm>
            <a:off x="4409115" y="3429000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 – 21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12AE1-25C5-4117-A92F-EF74AA2EC0F1}"/>
              </a:ext>
            </a:extLst>
          </p:cNvPr>
          <p:cNvSpPr/>
          <p:nvPr/>
        </p:nvSpPr>
        <p:spPr>
          <a:xfrm>
            <a:off x="6235513" y="3428999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119 cm left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BF4A2-4476-4A66-9D30-B5B067273CD8}"/>
              </a:ext>
            </a:extLst>
          </p:cNvPr>
          <p:cNvSpPr/>
          <p:nvPr/>
        </p:nvSpPr>
        <p:spPr>
          <a:xfrm>
            <a:off x="4651569" y="1034885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119 cm</a:t>
            </a:r>
          </a:p>
        </p:txBody>
      </p:sp>
    </p:spTree>
    <p:extLst>
      <p:ext uri="{BB962C8B-B14F-4D97-AF65-F5344CB8AC3E}">
        <p14:creationId xmlns:p14="http://schemas.microsoft.com/office/powerpoint/2010/main" val="285433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D8A99F-DD51-43A2-AD2E-DAECF75E49B1}"/>
              </a:ext>
            </a:extLst>
          </p:cNvPr>
          <p:cNvSpPr/>
          <p:nvPr/>
        </p:nvSpPr>
        <p:spPr>
          <a:xfrm>
            <a:off x="56123" y="50000"/>
            <a:ext cx="11457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all the common multiples of 3 and 8 that are less than 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98D7C6-CBA4-48A5-9713-4A84EB72FB9D}"/>
              </a:ext>
            </a:extLst>
          </p:cNvPr>
          <p:cNvSpPr/>
          <p:nvPr/>
        </p:nvSpPr>
        <p:spPr>
          <a:xfrm>
            <a:off x="687991" y="1468965"/>
            <a:ext cx="8199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8: 8, 16, 24, 32, 40, 48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07138-2B3A-4256-86FA-B9129ECD96FC}"/>
              </a:ext>
            </a:extLst>
          </p:cNvPr>
          <p:cNvCxnSpPr>
            <a:cxnSpLocks/>
          </p:cNvCxnSpPr>
          <p:nvPr/>
        </p:nvCxnSpPr>
        <p:spPr>
          <a:xfrm flipV="1">
            <a:off x="4573145" y="192928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33E07B0-4150-43BF-ABB4-E80971FF67AC}"/>
              </a:ext>
            </a:extLst>
          </p:cNvPr>
          <p:cNvSpPr/>
          <p:nvPr/>
        </p:nvSpPr>
        <p:spPr>
          <a:xfrm>
            <a:off x="4052904" y="2865048"/>
            <a:ext cx="1080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x 3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082B6F-E563-40F3-B3DF-F09BB5647223}"/>
              </a:ext>
            </a:extLst>
          </p:cNvPr>
          <p:cNvCxnSpPr>
            <a:cxnSpLocks/>
          </p:cNvCxnSpPr>
          <p:nvPr/>
        </p:nvCxnSpPr>
        <p:spPr>
          <a:xfrm flipV="1">
            <a:off x="6379027" y="192928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840C109-DB8C-4F0C-95ED-9AC32AE1C59F}"/>
              </a:ext>
            </a:extLst>
          </p:cNvPr>
          <p:cNvSpPr txBox="1"/>
          <p:nvPr/>
        </p:nvSpPr>
        <p:spPr>
          <a:xfrm>
            <a:off x="6096000" y="433951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23871-DA43-47C2-B5E1-69FF0C909059}"/>
              </a:ext>
            </a:extLst>
          </p:cNvPr>
          <p:cNvSpPr txBox="1"/>
          <p:nvPr/>
        </p:nvSpPr>
        <p:spPr>
          <a:xfrm>
            <a:off x="5621383" y="43525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1E445B-8DF7-4305-B200-27E1DFDFF3AD}"/>
              </a:ext>
            </a:extLst>
          </p:cNvPr>
          <p:cNvCxnSpPr>
            <a:cxnSpLocks/>
          </p:cNvCxnSpPr>
          <p:nvPr/>
        </p:nvCxnSpPr>
        <p:spPr>
          <a:xfrm>
            <a:off x="6096000" y="440213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035714-7E9D-44D5-B985-82DCF62ACF39}"/>
              </a:ext>
            </a:extLst>
          </p:cNvPr>
          <p:cNvCxnSpPr>
            <a:cxnSpLocks/>
          </p:cNvCxnSpPr>
          <p:nvPr/>
        </p:nvCxnSpPr>
        <p:spPr>
          <a:xfrm>
            <a:off x="6114952" y="440213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191D0B8-35B2-4E24-9585-45430C455D09}"/>
              </a:ext>
            </a:extLst>
          </p:cNvPr>
          <p:cNvSpPr txBox="1"/>
          <p:nvPr/>
        </p:nvSpPr>
        <p:spPr>
          <a:xfrm>
            <a:off x="6096371" y="39018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F28CC1-89DF-498A-9025-5524137F9004}"/>
              </a:ext>
            </a:extLst>
          </p:cNvPr>
          <p:cNvSpPr txBox="1"/>
          <p:nvPr/>
        </p:nvSpPr>
        <p:spPr>
          <a:xfrm>
            <a:off x="6519377" y="39018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8F018F-A515-42E3-A549-C7ED886C6F14}"/>
              </a:ext>
            </a:extLst>
          </p:cNvPr>
          <p:cNvSpPr txBox="1"/>
          <p:nvPr/>
        </p:nvSpPr>
        <p:spPr>
          <a:xfrm>
            <a:off x="6391550" y="437603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B1C341-4327-47FE-B6F4-05E656C3C0F0}"/>
              </a:ext>
            </a:extLst>
          </p:cNvPr>
          <p:cNvSpPr/>
          <p:nvPr/>
        </p:nvSpPr>
        <p:spPr>
          <a:xfrm>
            <a:off x="5696192" y="2868172"/>
            <a:ext cx="1304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x 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CECF72-68A5-4E8F-BECC-6C0090BF30CB}"/>
              </a:ext>
            </a:extLst>
          </p:cNvPr>
          <p:cNvSpPr/>
          <p:nvPr/>
        </p:nvSpPr>
        <p:spPr>
          <a:xfrm>
            <a:off x="9972003" y="634775"/>
            <a:ext cx="2163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and 48</a:t>
            </a:r>
          </a:p>
        </p:txBody>
      </p:sp>
    </p:spTree>
    <p:extLst>
      <p:ext uri="{BB962C8B-B14F-4D97-AF65-F5344CB8AC3E}">
        <p14:creationId xmlns:p14="http://schemas.microsoft.com/office/powerpoint/2010/main" val="368528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29CA1D86-DC72-494D-B9B5-4CA705C60CEA}"/>
              </a:ext>
            </a:extLst>
          </p:cNvPr>
          <p:cNvSpPr txBox="1"/>
          <p:nvPr/>
        </p:nvSpPr>
        <p:spPr>
          <a:xfrm>
            <a:off x="3309791" y="399144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161D3A-600F-4BDA-B49E-FB403B40BF51}"/>
              </a:ext>
            </a:extLst>
          </p:cNvPr>
          <p:cNvSpPr/>
          <p:nvPr/>
        </p:nvSpPr>
        <p:spPr>
          <a:xfrm>
            <a:off x="56122" y="50000"/>
            <a:ext cx="113030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thermometer shows temperatures in both °C and °F.</a:t>
            </a:r>
          </a:p>
          <a:p>
            <a:r>
              <a:rPr lang="en-GB" sz="3200" b="1" dirty="0"/>
              <a:t>Work out what 25 °C is in °F.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747ACE-1CF5-43BD-ACB0-7CA40D0C4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783" y="538524"/>
            <a:ext cx="1609524" cy="57809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A2795F-0F50-48A7-8CB9-3EA5BE14E5CF}"/>
              </a:ext>
            </a:extLst>
          </p:cNvPr>
          <p:cNvCxnSpPr>
            <a:cxnSpLocks/>
          </p:cNvCxnSpPr>
          <p:nvPr/>
        </p:nvCxnSpPr>
        <p:spPr>
          <a:xfrm>
            <a:off x="10049164" y="2592727"/>
            <a:ext cx="15086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6334B7-BFA7-4455-8F68-01205F46857F}"/>
              </a:ext>
            </a:extLst>
          </p:cNvPr>
          <p:cNvSpPr/>
          <p:nvPr/>
        </p:nvSpPr>
        <p:spPr>
          <a:xfrm>
            <a:off x="461132" y="1496184"/>
            <a:ext cx="5410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Half-way between 68 and 86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7FFE2F-76D9-4A42-A907-D7323B3CF50F}"/>
              </a:ext>
            </a:extLst>
          </p:cNvPr>
          <p:cNvSpPr/>
          <p:nvPr/>
        </p:nvSpPr>
        <p:spPr>
          <a:xfrm>
            <a:off x="461132" y="2080959"/>
            <a:ext cx="4191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98F320-0C3B-4943-B1CD-C5D72E2BA1E8}"/>
              </a:ext>
            </a:extLst>
          </p:cNvPr>
          <p:cNvGrpSpPr/>
          <p:nvPr/>
        </p:nvGrpSpPr>
        <p:grpSpPr>
          <a:xfrm>
            <a:off x="736102" y="3088226"/>
            <a:ext cx="1856052" cy="1404405"/>
            <a:chOff x="1812181" y="1941038"/>
            <a:chExt cx="1856052" cy="14044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C1E254-650D-467A-9168-7EF8598E40F9}"/>
                </a:ext>
              </a:extLst>
            </p:cNvPr>
            <p:cNvSpPr txBox="1"/>
            <p:nvPr/>
          </p:nvSpPr>
          <p:spPr>
            <a:xfrm>
              <a:off x="2698703" y="1941038"/>
              <a:ext cx="9588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3C9ABB-4877-43E3-9180-7E088DA1435C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3AD6D1-302F-45A4-AAED-EF4872F35436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69DEAB-B5C1-45CA-9D2D-7B29157B6E2C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8BEDA2-D0C8-4D2A-86A9-9B570EEF279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F4F3AB3-D893-4D62-BBAA-535C57CD21D0}"/>
              </a:ext>
            </a:extLst>
          </p:cNvPr>
          <p:cNvSpPr txBox="1"/>
          <p:nvPr/>
        </p:nvSpPr>
        <p:spPr>
          <a:xfrm>
            <a:off x="2051660" y="397605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20D258-AD16-4D17-A83C-545A62AE6DC3}"/>
              </a:ext>
            </a:extLst>
          </p:cNvPr>
          <p:cNvSpPr txBox="1"/>
          <p:nvPr/>
        </p:nvSpPr>
        <p:spPr>
          <a:xfrm>
            <a:off x="1673898" y="28736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6A8C06-3FA5-469C-B05B-86B111AAAE7E}"/>
              </a:ext>
            </a:extLst>
          </p:cNvPr>
          <p:cNvSpPr txBox="1"/>
          <p:nvPr/>
        </p:nvSpPr>
        <p:spPr>
          <a:xfrm>
            <a:off x="1153509" y="3976057"/>
            <a:ext cx="958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DB97F8-4FD2-447C-8832-1B26EB2F3D84}"/>
              </a:ext>
            </a:extLst>
          </p:cNvPr>
          <p:cNvSpPr txBox="1"/>
          <p:nvPr/>
        </p:nvSpPr>
        <p:spPr>
          <a:xfrm>
            <a:off x="2835174" y="40045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792637-42FD-4B0C-BC4F-7BFB20022354}"/>
              </a:ext>
            </a:extLst>
          </p:cNvPr>
          <p:cNvCxnSpPr>
            <a:cxnSpLocks/>
          </p:cNvCxnSpPr>
          <p:nvPr/>
        </p:nvCxnSpPr>
        <p:spPr>
          <a:xfrm>
            <a:off x="3309791" y="405406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AF43C88-F279-48C4-AFA5-B7FAE270CB24}"/>
              </a:ext>
            </a:extLst>
          </p:cNvPr>
          <p:cNvCxnSpPr>
            <a:cxnSpLocks/>
          </p:cNvCxnSpPr>
          <p:nvPr/>
        </p:nvCxnSpPr>
        <p:spPr>
          <a:xfrm>
            <a:off x="3328743" y="403802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D198D32-3713-4129-B68B-E9B93BDD44BA}"/>
              </a:ext>
            </a:extLst>
          </p:cNvPr>
          <p:cNvSpPr txBox="1"/>
          <p:nvPr/>
        </p:nvSpPr>
        <p:spPr>
          <a:xfrm>
            <a:off x="3777845" y="35602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8EC1C8-8DE5-4410-BD80-899EA8CDFC10}"/>
              </a:ext>
            </a:extLst>
          </p:cNvPr>
          <p:cNvSpPr txBox="1"/>
          <p:nvPr/>
        </p:nvSpPr>
        <p:spPr>
          <a:xfrm>
            <a:off x="4198032" y="35472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AEBA98-FF8C-4968-99EF-86E0763096C2}"/>
              </a:ext>
            </a:extLst>
          </p:cNvPr>
          <p:cNvSpPr txBox="1"/>
          <p:nvPr/>
        </p:nvSpPr>
        <p:spPr>
          <a:xfrm>
            <a:off x="4043885" y="40287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6EE8A9-4853-4E27-BFD3-741FCED859F8}"/>
              </a:ext>
            </a:extLst>
          </p:cNvPr>
          <p:cNvSpPr/>
          <p:nvPr/>
        </p:nvSpPr>
        <p:spPr>
          <a:xfrm>
            <a:off x="4899904" y="536600"/>
            <a:ext cx="5410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77 </a:t>
            </a:r>
            <a:r>
              <a:rPr lang="en-GB" sz="3200" b="1" dirty="0">
                <a:solidFill>
                  <a:srgbClr val="FF0000"/>
                </a:solidFill>
              </a:rPr>
              <a:t>°F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CF823F2-90DE-417D-9DF0-40F0EBE4200F}"/>
              </a:ext>
            </a:extLst>
          </p:cNvPr>
          <p:cNvCxnSpPr>
            <a:cxnSpLocks/>
          </p:cNvCxnSpPr>
          <p:nvPr/>
        </p:nvCxnSpPr>
        <p:spPr>
          <a:xfrm>
            <a:off x="5203123" y="5395831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2AD3389-85C8-4EDF-89DE-CD944EC89C98}"/>
              </a:ext>
            </a:extLst>
          </p:cNvPr>
          <p:cNvCxnSpPr>
            <a:cxnSpLocks/>
          </p:cNvCxnSpPr>
          <p:nvPr/>
        </p:nvCxnSpPr>
        <p:spPr>
          <a:xfrm>
            <a:off x="5649938" y="5400546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027DDB3-2098-4252-ADDB-ACE7B8E0627F}"/>
              </a:ext>
            </a:extLst>
          </p:cNvPr>
          <p:cNvCxnSpPr>
            <a:cxnSpLocks/>
          </p:cNvCxnSpPr>
          <p:nvPr/>
        </p:nvCxnSpPr>
        <p:spPr>
          <a:xfrm>
            <a:off x="6098732" y="5399219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D61922-A57C-4984-8AE2-C188B909A6A1}"/>
              </a:ext>
            </a:extLst>
          </p:cNvPr>
          <p:cNvCxnSpPr>
            <a:cxnSpLocks/>
          </p:cNvCxnSpPr>
          <p:nvPr/>
        </p:nvCxnSpPr>
        <p:spPr>
          <a:xfrm>
            <a:off x="6543166" y="539917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325D28B-9E6E-445B-AE6C-F723B2D8108F}"/>
              </a:ext>
            </a:extLst>
          </p:cNvPr>
          <p:cNvCxnSpPr>
            <a:cxnSpLocks/>
          </p:cNvCxnSpPr>
          <p:nvPr/>
        </p:nvCxnSpPr>
        <p:spPr>
          <a:xfrm>
            <a:off x="6991506" y="539715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7EDAC6F-8FA4-4069-9AAA-71B5C847452E}"/>
              </a:ext>
            </a:extLst>
          </p:cNvPr>
          <p:cNvCxnSpPr>
            <a:cxnSpLocks/>
          </p:cNvCxnSpPr>
          <p:nvPr/>
        </p:nvCxnSpPr>
        <p:spPr>
          <a:xfrm>
            <a:off x="7437919" y="539821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6F03230-4A2B-41A0-B585-F274D400BEB7}"/>
              </a:ext>
            </a:extLst>
          </p:cNvPr>
          <p:cNvCxnSpPr>
            <a:cxnSpLocks/>
          </p:cNvCxnSpPr>
          <p:nvPr/>
        </p:nvCxnSpPr>
        <p:spPr>
          <a:xfrm>
            <a:off x="7884734" y="539816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749170F-CACE-402E-8F44-63BB79C101EE}"/>
              </a:ext>
            </a:extLst>
          </p:cNvPr>
          <p:cNvCxnSpPr>
            <a:cxnSpLocks/>
          </p:cNvCxnSpPr>
          <p:nvPr/>
        </p:nvCxnSpPr>
        <p:spPr>
          <a:xfrm>
            <a:off x="8330291" y="539853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4601B73-BA8B-4630-B5A6-C56840A5747A}"/>
              </a:ext>
            </a:extLst>
          </p:cNvPr>
          <p:cNvCxnSpPr>
            <a:cxnSpLocks/>
          </p:cNvCxnSpPr>
          <p:nvPr/>
        </p:nvCxnSpPr>
        <p:spPr>
          <a:xfrm>
            <a:off x="8776704" y="539720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BEA4C28-3FD9-4DFB-8C1B-5F9DBE526FE5}"/>
              </a:ext>
            </a:extLst>
          </p:cNvPr>
          <p:cNvCxnSpPr>
            <a:cxnSpLocks/>
          </p:cNvCxnSpPr>
          <p:nvPr/>
        </p:nvCxnSpPr>
        <p:spPr>
          <a:xfrm>
            <a:off x="9223519" y="539715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3F8BE9C-5ED3-456D-B194-90F4D7AAD915}"/>
              </a:ext>
            </a:extLst>
          </p:cNvPr>
          <p:cNvSpPr txBox="1"/>
          <p:nvPr/>
        </p:nvSpPr>
        <p:spPr>
          <a:xfrm>
            <a:off x="4970900" y="5490252"/>
            <a:ext cx="521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3CDE5E7-9F1A-4C61-97A8-59600867E615}"/>
              </a:ext>
            </a:extLst>
          </p:cNvPr>
          <p:cNvSpPr txBox="1"/>
          <p:nvPr/>
        </p:nvSpPr>
        <p:spPr>
          <a:xfrm>
            <a:off x="5440520" y="549263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7422B2-6149-452F-B9CC-4135ECF91970}"/>
              </a:ext>
            </a:extLst>
          </p:cNvPr>
          <p:cNvSpPr txBox="1"/>
          <p:nvPr/>
        </p:nvSpPr>
        <p:spPr>
          <a:xfrm>
            <a:off x="5886957" y="548963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D4C852C-DFBA-46DF-90F2-7192883282B7}"/>
              </a:ext>
            </a:extLst>
          </p:cNvPr>
          <p:cNvSpPr txBox="1"/>
          <p:nvPr/>
        </p:nvSpPr>
        <p:spPr>
          <a:xfrm>
            <a:off x="6333282" y="549201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C0E3BE8-7956-4BF0-A23A-772618270053}"/>
              </a:ext>
            </a:extLst>
          </p:cNvPr>
          <p:cNvSpPr txBox="1"/>
          <p:nvPr/>
        </p:nvSpPr>
        <p:spPr>
          <a:xfrm>
            <a:off x="6780827" y="549043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F8C97D2-FB20-4612-8DF5-0D3D2708E90E}"/>
              </a:ext>
            </a:extLst>
          </p:cNvPr>
          <p:cNvSpPr txBox="1"/>
          <p:nvPr/>
        </p:nvSpPr>
        <p:spPr>
          <a:xfrm>
            <a:off x="7227152" y="549281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FDE54FF-449B-4FE9-9C52-2721D86E6BF0}"/>
              </a:ext>
            </a:extLst>
          </p:cNvPr>
          <p:cNvSpPr txBox="1"/>
          <p:nvPr/>
        </p:nvSpPr>
        <p:spPr>
          <a:xfrm>
            <a:off x="7673589" y="54898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9D83DB-33EC-4197-A523-2DADACC83F76}"/>
              </a:ext>
            </a:extLst>
          </p:cNvPr>
          <p:cNvSpPr txBox="1"/>
          <p:nvPr/>
        </p:nvSpPr>
        <p:spPr>
          <a:xfrm>
            <a:off x="8119914" y="549219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A6C6893-4CB3-4377-9BDF-B03BAE3D3BFB}"/>
              </a:ext>
            </a:extLst>
          </p:cNvPr>
          <p:cNvSpPr txBox="1"/>
          <p:nvPr/>
        </p:nvSpPr>
        <p:spPr>
          <a:xfrm>
            <a:off x="8566720" y="549025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F69677-732E-4E5D-A3BC-1329AB49B327}"/>
              </a:ext>
            </a:extLst>
          </p:cNvPr>
          <p:cNvSpPr txBox="1"/>
          <p:nvPr/>
        </p:nvSpPr>
        <p:spPr>
          <a:xfrm>
            <a:off x="9010776" y="548963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86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352292F-22AB-4EB5-8A07-D6814C640C3B}"/>
              </a:ext>
            </a:extLst>
          </p:cNvPr>
          <p:cNvCxnSpPr>
            <a:cxnSpLocks/>
          </p:cNvCxnSpPr>
          <p:nvPr/>
        </p:nvCxnSpPr>
        <p:spPr>
          <a:xfrm>
            <a:off x="729975" y="5415269"/>
            <a:ext cx="897107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5405B02-B3E5-4315-840B-9C511CB50C46}"/>
              </a:ext>
            </a:extLst>
          </p:cNvPr>
          <p:cNvCxnSpPr>
            <a:cxnSpLocks/>
          </p:cNvCxnSpPr>
          <p:nvPr/>
        </p:nvCxnSpPr>
        <p:spPr>
          <a:xfrm>
            <a:off x="1176375" y="5399629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A296A9C-6CE9-43C0-B711-59988C633F02}"/>
              </a:ext>
            </a:extLst>
          </p:cNvPr>
          <p:cNvCxnSpPr>
            <a:cxnSpLocks/>
          </p:cNvCxnSpPr>
          <p:nvPr/>
        </p:nvCxnSpPr>
        <p:spPr>
          <a:xfrm>
            <a:off x="1625169" y="5398302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D4DF24C-6027-4353-9374-2402BA40BF83}"/>
              </a:ext>
            </a:extLst>
          </p:cNvPr>
          <p:cNvCxnSpPr>
            <a:cxnSpLocks/>
          </p:cNvCxnSpPr>
          <p:nvPr/>
        </p:nvCxnSpPr>
        <p:spPr>
          <a:xfrm>
            <a:off x="2069603" y="539825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5715C3B-A64B-42D5-9A2A-40307A0043E0}"/>
              </a:ext>
            </a:extLst>
          </p:cNvPr>
          <p:cNvCxnSpPr>
            <a:cxnSpLocks/>
          </p:cNvCxnSpPr>
          <p:nvPr/>
        </p:nvCxnSpPr>
        <p:spPr>
          <a:xfrm>
            <a:off x="2517943" y="5396241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7A59B38-7253-4E84-ADE1-5BD1768725F9}"/>
              </a:ext>
            </a:extLst>
          </p:cNvPr>
          <p:cNvCxnSpPr>
            <a:cxnSpLocks/>
          </p:cNvCxnSpPr>
          <p:nvPr/>
        </p:nvCxnSpPr>
        <p:spPr>
          <a:xfrm>
            <a:off x="2964356" y="539729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ED790BF-C0CA-4403-954E-FF3532D1AE72}"/>
              </a:ext>
            </a:extLst>
          </p:cNvPr>
          <p:cNvCxnSpPr>
            <a:cxnSpLocks/>
          </p:cNvCxnSpPr>
          <p:nvPr/>
        </p:nvCxnSpPr>
        <p:spPr>
          <a:xfrm>
            <a:off x="3411171" y="539724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F1C981B-0995-47D7-965A-EB716A79B9B6}"/>
              </a:ext>
            </a:extLst>
          </p:cNvPr>
          <p:cNvCxnSpPr>
            <a:cxnSpLocks/>
          </p:cNvCxnSpPr>
          <p:nvPr/>
        </p:nvCxnSpPr>
        <p:spPr>
          <a:xfrm>
            <a:off x="3856728" y="539761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05CE20B-42D0-443E-B19A-F84D65EC5096}"/>
              </a:ext>
            </a:extLst>
          </p:cNvPr>
          <p:cNvCxnSpPr>
            <a:cxnSpLocks/>
          </p:cNvCxnSpPr>
          <p:nvPr/>
        </p:nvCxnSpPr>
        <p:spPr>
          <a:xfrm>
            <a:off x="4303141" y="5396288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1686236-162F-4F37-A36C-0EB521B217A0}"/>
              </a:ext>
            </a:extLst>
          </p:cNvPr>
          <p:cNvCxnSpPr>
            <a:cxnSpLocks/>
          </p:cNvCxnSpPr>
          <p:nvPr/>
        </p:nvCxnSpPr>
        <p:spPr>
          <a:xfrm>
            <a:off x="4749956" y="5396241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03A9AEC1-6296-49E7-87AF-2C64C1CB13F7}"/>
              </a:ext>
            </a:extLst>
          </p:cNvPr>
          <p:cNvSpPr txBox="1"/>
          <p:nvPr/>
        </p:nvSpPr>
        <p:spPr>
          <a:xfrm>
            <a:off x="926497" y="54917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68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CEEB5FA-2FBA-4125-8384-BE8D3B556CD5}"/>
              </a:ext>
            </a:extLst>
          </p:cNvPr>
          <p:cNvSpPr txBox="1"/>
          <p:nvPr/>
        </p:nvSpPr>
        <p:spPr>
          <a:xfrm>
            <a:off x="1372934" y="548871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69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39F87E6-9FD3-4D92-B48D-DA9DC470CAC4}"/>
              </a:ext>
            </a:extLst>
          </p:cNvPr>
          <p:cNvSpPr txBox="1"/>
          <p:nvPr/>
        </p:nvSpPr>
        <p:spPr>
          <a:xfrm>
            <a:off x="1819259" y="549109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331E1E8-08F3-4AAD-BC23-CE086DCC8622}"/>
              </a:ext>
            </a:extLst>
          </p:cNvPr>
          <p:cNvSpPr txBox="1"/>
          <p:nvPr/>
        </p:nvSpPr>
        <p:spPr>
          <a:xfrm>
            <a:off x="2266804" y="548952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B27C3B2-DD8D-453B-AA46-50CE6F92D7A7}"/>
              </a:ext>
            </a:extLst>
          </p:cNvPr>
          <p:cNvSpPr txBox="1"/>
          <p:nvPr/>
        </p:nvSpPr>
        <p:spPr>
          <a:xfrm>
            <a:off x="2713129" y="54919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58D912C-E752-454C-9443-0C97D9A6EE8B}"/>
              </a:ext>
            </a:extLst>
          </p:cNvPr>
          <p:cNvSpPr txBox="1"/>
          <p:nvPr/>
        </p:nvSpPr>
        <p:spPr>
          <a:xfrm>
            <a:off x="3159566" y="548889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AAF9D91-51B0-492D-84E1-77852914A08F}"/>
              </a:ext>
            </a:extLst>
          </p:cNvPr>
          <p:cNvSpPr txBox="1"/>
          <p:nvPr/>
        </p:nvSpPr>
        <p:spPr>
          <a:xfrm>
            <a:off x="3605891" y="549128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1F36487-2569-4107-82D2-EF1FA5E13D71}"/>
              </a:ext>
            </a:extLst>
          </p:cNvPr>
          <p:cNvSpPr txBox="1"/>
          <p:nvPr/>
        </p:nvSpPr>
        <p:spPr>
          <a:xfrm>
            <a:off x="4052697" y="548933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77B6707-CC26-4B76-9857-848E94075645}"/>
              </a:ext>
            </a:extLst>
          </p:cNvPr>
          <p:cNvSpPr txBox="1"/>
          <p:nvPr/>
        </p:nvSpPr>
        <p:spPr>
          <a:xfrm>
            <a:off x="4496753" y="548871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76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5FB01BA-DF5C-46B3-9035-74740048A76B}"/>
              </a:ext>
            </a:extLst>
          </p:cNvPr>
          <p:cNvCxnSpPr/>
          <p:nvPr/>
        </p:nvCxnSpPr>
        <p:spPr>
          <a:xfrm>
            <a:off x="5202694" y="4764919"/>
            <a:ext cx="0" cy="6309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91">
            <a:extLst>
              <a:ext uri="{FF2B5EF4-FFF2-40B4-BE49-F238E27FC236}">
                <a16:creationId xmlns:a16="http://schemas.microsoft.com/office/drawing/2014/main" id="{C1850FA0-FF48-41BF-8065-673796EDCEE6}"/>
              </a:ext>
            </a:extLst>
          </p:cNvPr>
          <p:cNvGrpSpPr/>
          <p:nvPr/>
        </p:nvGrpSpPr>
        <p:grpSpPr>
          <a:xfrm>
            <a:off x="1172791" y="4868873"/>
            <a:ext cx="2238379" cy="479154"/>
            <a:chOff x="7395283" y="5821043"/>
            <a:chExt cx="205894" cy="512761"/>
          </a:xfrm>
        </p:grpSpPr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2191A0FC-38CE-4048-98B3-AB76ADFE9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9C1BE7A-BB7E-4437-A5F9-B3A6057B031A}"/>
                </a:ext>
              </a:extLst>
            </p:cNvPr>
            <p:cNvSpPr/>
            <p:nvPr/>
          </p:nvSpPr>
          <p:spPr>
            <a:xfrm>
              <a:off x="7474808" y="5821043"/>
              <a:ext cx="931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89" name="Group 91">
            <a:extLst>
              <a:ext uri="{FF2B5EF4-FFF2-40B4-BE49-F238E27FC236}">
                <a16:creationId xmlns:a16="http://schemas.microsoft.com/office/drawing/2014/main" id="{E6448EDF-CDA4-4410-97CC-0277D09EC8CB}"/>
              </a:ext>
            </a:extLst>
          </p:cNvPr>
          <p:cNvGrpSpPr/>
          <p:nvPr/>
        </p:nvGrpSpPr>
        <p:grpSpPr>
          <a:xfrm flipH="1">
            <a:off x="6990546" y="4880859"/>
            <a:ext cx="2231720" cy="479154"/>
            <a:chOff x="7395283" y="5821043"/>
            <a:chExt cx="205894" cy="512761"/>
          </a:xfrm>
        </p:grpSpPr>
        <p:sp>
          <p:nvSpPr>
            <p:cNvPr id="90" name="Freeform 11">
              <a:extLst>
                <a:ext uri="{FF2B5EF4-FFF2-40B4-BE49-F238E27FC236}">
                  <a16:creationId xmlns:a16="http://schemas.microsoft.com/office/drawing/2014/main" id="{8F6AF605-3C24-4EA9-8FE8-B63F8B78E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F2C4A1D-55D2-4623-842C-95C48DEF08E9}"/>
                </a:ext>
              </a:extLst>
            </p:cNvPr>
            <p:cNvSpPr/>
            <p:nvPr/>
          </p:nvSpPr>
          <p:spPr>
            <a:xfrm>
              <a:off x="7473448" y="5821043"/>
              <a:ext cx="4467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0BD46B8-1B93-468D-8FF7-8EB3D6DE5B1C}"/>
              </a:ext>
            </a:extLst>
          </p:cNvPr>
          <p:cNvGrpSpPr/>
          <p:nvPr/>
        </p:nvGrpSpPr>
        <p:grpSpPr>
          <a:xfrm>
            <a:off x="3411169" y="4874289"/>
            <a:ext cx="1786929" cy="479154"/>
            <a:chOff x="7395283" y="5821043"/>
            <a:chExt cx="205894" cy="512761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F51D5F5A-D4F3-4047-970E-BD9CA177A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780EFF6-9CE0-4D05-9E5E-522002AA777E}"/>
                </a:ext>
              </a:extLst>
            </p:cNvPr>
            <p:cNvSpPr/>
            <p:nvPr/>
          </p:nvSpPr>
          <p:spPr>
            <a:xfrm>
              <a:off x="7474808" y="5821043"/>
              <a:ext cx="931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95" name="Group 91">
            <a:extLst>
              <a:ext uri="{FF2B5EF4-FFF2-40B4-BE49-F238E27FC236}">
                <a16:creationId xmlns:a16="http://schemas.microsoft.com/office/drawing/2014/main" id="{677C771D-EB8E-40E0-A9E9-4CBE35BC44DB}"/>
              </a:ext>
            </a:extLst>
          </p:cNvPr>
          <p:cNvGrpSpPr/>
          <p:nvPr/>
        </p:nvGrpSpPr>
        <p:grpSpPr>
          <a:xfrm flipH="1">
            <a:off x="5200341" y="4876833"/>
            <a:ext cx="1786929" cy="479154"/>
            <a:chOff x="7395283" y="5821043"/>
            <a:chExt cx="205894" cy="512761"/>
          </a:xfrm>
        </p:grpSpPr>
        <p:sp>
          <p:nvSpPr>
            <p:cNvPr id="96" name="Freeform 11">
              <a:extLst>
                <a:ext uri="{FF2B5EF4-FFF2-40B4-BE49-F238E27FC236}">
                  <a16:creationId xmlns:a16="http://schemas.microsoft.com/office/drawing/2014/main" id="{55DC4E62-974D-4673-B10C-425BA905F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D95C964-F4A5-4215-9574-B649A0454537}"/>
                </a:ext>
              </a:extLst>
            </p:cNvPr>
            <p:cNvSpPr/>
            <p:nvPr/>
          </p:nvSpPr>
          <p:spPr>
            <a:xfrm>
              <a:off x="7473448" y="5821043"/>
              <a:ext cx="4467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63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/>
      <p:bldP spid="10" grpId="0"/>
      <p:bldP spid="17" grpId="0"/>
      <p:bldP spid="18" grpId="0"/>
      <p:bldP spid="19" grpId="0"/>
      <p:bldP spid="25" grpId="0"/>
      <p:bldP spid="30" grpId="0"/>
      <p:bldP spid="31" grpId="0"/>
      <p:bldP spid="34" grpId="0"/>
      <p:bldP spid="35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74337B-D0BD-4135-9480-41BD0F999E01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that is five less than ten million.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EFAE15-ADED-45C8-ABB5-BBA1E8054983}"/>
              </a:ext>
            </a:extLst>
          </p:cNvPr>
          <p:cNvSpPr/>
          <p:nvPr/>
        </p:nvSpPr>
        <p:spPr>
          <a:xfrm>
            <a:off x="56122" y="2516679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that is one hundred thousand less than six million.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7F695-5106-473B-885A-D300C42FF730}"/>
              </a:ext>
            </a:extLst>
          </p:cNvPr>
          <p:cNvSpPr/>
          <p:nvPr/>
        </p:nvSpPr>
        <p:spPr>
          <a:xfrm>
            <a:off x="8936621" y="535066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9,999,995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5DF36-2C87-4A28-9042-2D7C5B488BA5}"/>
              </a:ext>
            </a:extLst>
          </p:cNvPr>
          <p:cNvSpPr txBox="1"/>
          <p:nvPr/>
        </p:nvSpPr>
        <p:spPr>
          <a:xfrm>
            <a:off x="1337652" y="850813"/>
            <a:ext cx="36144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81FBC5-7A10-411E-9282-7E3627164EA7}"/>
              </a:ext>
            </a:extLst>
          </p:cNvPr>
          <p:cNvSpPr txBox="1"/>
          <p:nvPr/>
        </p:nvSpPr>
        <p:spPr>
          <a:xfrm>
            <a:off x="973037" y="128092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8C24D-2A33-4EBB-A135-24758F2276F7}"/>
              </a:ext>
            </a:extLst>
          </p:cNvPr>
          <p:cNvSpPr txBox="1"/>
          <p:nvPr/>
        </p:nvSpPr>
        <p:spPr>
          <a:xfrm>
            <a:off x="4459446" y="1291678"/>
            <a:ext cx="577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E20C6C-DF1F-4FDF-912D-ACA2EB4F7EE2}"/>
              </a:ext>
            </a:extLst>
          </p:cNvPr>
          <p:cNvCxnSpPr>
            <a:cxnSpLocks/>
          </p:cNvCxnSpPr>
          <p:nvPr/>
        </p:nvCxnSpPr>
        <p:spPr>
          <a:xfrm flipV="1">
            <a:off x="888810" y="1820844"/>
            <a:ext cx="3979025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134DE1-73F5-48DC-9474-230DB46F09AC}"/>
              </a:ext>
            </a:extLst>
          </p:cNvPr>
          <p:cNvCxnSpPr>
            <a:cxnSpLocks/>
          </p:cNvCxnSpPr>
          <p:nvPr/>
        </p:nvCxnSpPr>
        <p:spPr>
          <a:xfrm>
            <a:off x="888810" y="2263055"/>
            <a:ext cx="39924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00BC65-CDE1-493E-9B4E-951067AEFE66}"/>
              </a:ext>
            </a:extLst>
          </p:cNvPr>
          <p:cNvSpPr txBox="1"/>
          <p:nvPr/>
        </p:nvSpPr>
        <p:spPr>
          <a:xfrm>
            <a:off x="4006534" y="17424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629A25-775B-45B2-80D3-5368440C3664}"/>
              </a:ext>
            </a:extLst>
          </p:cNvPr>
          <p:cNvSpPr txBox="1"/>
          <p:nvPr/>
        </p:nvSpPr>
        <p:spPr>
          <a:xfrm>
            <a:off x="3566744" y="17509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97C2B2-A741-43B1-8834-9B7FC0479628}"/>
              </a:ext>
            </a:extLst>
          </p:cNvPr>
          <p:cNvSpPr txBox="1"/>
          <p:nvPr/>
        </p:nvSpPr>
        <p:spPr>
          <a:xfrm>
            <a:off x="3111579" y="17418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2A05D7-25AF-4863-ACA9-C281E3AD61AA}"/>
              </a:ext>
            </a:extLst>
          </p:cNvPr>
          <p:cNvSpPr txBox="1"/>
          <p:nvPr/>
        </p:nvSpPr>
        <p:spPr>
          <a:xfrm>
            <a:off x="2686381" y="175021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70D3FC-D162-466A-A103-CCBE5101080E}"/>
              </a:ext>
            </a:extLst>
          </p:cNvPr>
          <p:cNvCxnSpPr>
            <a:cxnSpLocks/>
          </p:cNvCxnSpPr>
          <p:nvPr/>
        </p:nvCxnSpPr>
        <p:spPr>
          <a:xfrm flipV="1">
            <a:off x="1339679" y="95019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56205F-0B5D-479A-AAA3-FD6E6A3E403D}"/>
              </a:ext>
            </a:extLst>
          </p:cNvPr>
          <p:cNvSpPr txBox="1"/>
          <p:nvPr/>
        </p:nvSpPr>
        <p:spPr>
          <a:xfrm>
            <a:off x="1405540" y="6375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DCBBAB-A719-4707-AB0C-E392A16ABDFA}"/>
              </a:ext>
            </a:extLst>
          </p:cNvPr>
          <p:cNvSpPr txBox="1"/>
          <p:nvPr/>
        </p:nvSpPr>
        <p:spPr>
          <a:xfrm>
            <a:off x="1660055" y="89234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2FA726E-00B3-4A33-B275-95664D1D88CB}"/>
              </a:ext>
            </a:extLst>
          </p:cNvPr>
          <p:cNvCxnSpPr>
            <a:cxnSpLocks/>
          </p:cNvCxnSpPr>
          <p:nvPr/>
        </p:nvCxnSpPr>
        <p:spPr>
          <a:xfrm flipV="1">
            <a:off x="1793543" y="94743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4CB23AA-11EB-48FC-81B7-5E89066B517C}"/>
              </a:ext>
            </a:extLst>
          </p:cNvPr>
          <p:cNvSpPr txBox="1"/>
          <p:nvPr/>
        </p:nvSpPr>
        <p:spPr>
          <a:xfrm>
            <a:off x="1839948" y="6347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6EAB87-4F30-4B7B-BCD9-702230AF8B27}"/>
              </a:ext>
            </a:extLst>
          </p:cNvPr>
          <p:cNvSpPr txBox="1"/>
          <p:nvPr/>
        </p:nvSpPr>
        <p:spPr>
          <a:xfrm>
            <a:off x="2113919" y="88957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970C6A-4FAF-4119-8127-952F9E71EA21}"/>
              </a:ext>
            </a:extLst>
          </p:cNvPr>
          <p:cNvCxnSpPr>
            <a:cxnSpLocks/>
          </p:cNvCxnSpPr>
          <p:nvPr/>
        </p:nvCxnSpPr>
        <p:spPr>
          <a:xfrm flipV="1">
            <a:off x="2231285" y="9437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BEB6CE-D72F-4683-A62F-11921E0D6900}"/>
              </a:ext>
            </a:extLst>
          </p:cNvPr>
          <p:cNvSpPr txBox="1"/>
          <p:nvPr/>
        </p:nvSpPr>
        <p:spPr>
          <a:xfrm>
            <a:off x="2277690" y="63596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F507B0-20E0-4C12-A499-EF8D014F6A3D}"/>
              </a:ext>
            </a:extLst>
          </p:cNvPr>
          <p:cNvSpPr txBox="1"/>
          <p:nvPr/>
        </p:nvSpPr>
        <p:spPr>
          <a:xfrm>
            <a:off x="2551661" y="88590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854AA7F-8C3F-4E2F-9218-C7B13944498B}"/>
              </a:ext>
            </a:extLst>
          </p:cNvPr>
          <p:cNvCxnSpPr>
            <a:cxnSpLocks/>
          </p:cNvCxnSpPr>
          <p:nvPr/>
        </p:nvCxnSpPr>
        <p:spPr>
          <a:xfrm flipV="1">
            <a:off x="2685347" y="9489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5DD9AF6-94D5-46CA-B5A9-4D01180C143C}"/>
              </a:ext>
            </a:extLst>
          </p:cNvPr>
          <p:cNvSpPr txBox="1"/>
          <p:nvPr/>
        </p:nvSpPr>
        <p:spPr>
          <a:xfrm>
            <a:off x="2731752" y="63631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DD5A4B-59FA-41E1-BD98-FFB6CEF55165}"/>
              </a:ext>
            </a:extLst>
          </p:cNvPr>
          <p:cNvSpPr txBox="1"/>
          <p:nvPr/>
        </p:nvSpPr>
        <p:spPr>
          <a:xfrm>
            <a:off x="3005723" y="89111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13D0E61-D508-47AD-BB77-80A8B374E7B0}"/>
              </a:ext>
            </a:extLst>
          </p:cNvPr>
          <p:cNvCxnSpPr>
            <a:cxnSpLocks/>
          </p:cNvCxnSpPr>
          <p:nvPr/>
        </p:nvCxnSpPr>
        <p:spPr>
          <a:xfrm flipV="1">
            <a:off x="3123089" y="9452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9D1203-BA5A-47CF-9D8C-82BF57476445}"/>
              </a:ext>
            </a:extLst>
          </p:cNvPr>
          <p:cNvSpPr txBox="1"/>
          <p:nvPr/>
        </p:nvSpPr>
        <p:spPr>
          <a:xfrm>
            <a:off x="3169494" y="6375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70DDB6-16C1-4FF0-B7EF-4C55AB799E84}"/>
              </a:ext>
            </a:extLst>
          </p:cNvPr>
          <p:cNvSpPr txBox="1"/>
          <p:nvPr/>
        </p:nvSpPr>
        <p:spPr>
          <a:xfrm>
            <a:off x="3422603" y="88177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1B5A310-28CB-4F09-8846-2D1BB1143C2E}"/>
              </a:ext>
            </a:extLst>
          </p:cNvPr>
          <p:cNvCxnSpPr>
            <a:cxnSpLocks/>
          </p:cNvCxnSpPr>
          <p:nvPr/>
        </p:nvCxnSpPr>
        <p:spPr>
          <a:xfrm flipV="1">
            <a:off x="3556289" y="94483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0286B20-631C-416B-AAED-35B0E101C1B9}"/>
              </a:ext>
            </a:extLst>
          </p:cNvPr>
          <p:cNvSpPr txBox="1"/>
          <p:nvPr/>
        </p:nvSpPr>
        <p:spPr>
          <a:xfrm>
            <a:off x="3602694" y="6321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063E65-6675-4A4F-8F17-5F67BEAF2E06}"/>
              </a:ext>
            </a:extLst>
          </p:cNvPr>
          <p:cNvSpPr txBox="1"/>
          <p:nvPr/>
        </p:nvSpPr>
        <p:spPr>
          <a:xfrm>
            <a:off x="3876665" y="88698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6E23AB-5B31-4354-9801-EEBD9B756413}"/>
              </a:ext>
            </a:extLst>
          </p:cNvPr>
          <p:cNvSpPr txBox="1"/>
          <p:nvPr/>
        </p:nvSpPr>
        <p:spPr>
          <a:xfrm>
            <a:off x="2231216" y="17424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3457D6-E06B-4852-A2F6-52869112829D}"/>
              </a:ext>
            </a:extLst>
          </p:cNvPr>
          <p:cNvSpPr txBox="1"/>
          <p:nvPr/>
        </p:nvSpPr>
        <p:spPr>
          <a:xfrm>
            <a:off x="1776051" y="173339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8C4362-D795-4683-8E11-EC34E3901EC7}"/>
              </a:ext>
            </a:extLst>
          </p:cNvPr>
          <p:cNvSpPr txBox="1"/>
          <p:nvPr/>
        </p:nvSpPr>
        <p:spPr>
          <a:xfrm>
            <a:off x="1350853" y="17418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E4DA95-388A-4324-98EA-039C88D2C824}"/>
              </a:ext>
            </a:extLst>
          </p:cNvPr>
          <p:cNvSpPr/>
          <p:nvPr/>
        </p:nvSpPr>
        <p:spPr>
          <a:xfrm>
            <a:off x="9720393" y="3136612"/>
            <a:ext cx="20312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5,900,000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D33319-AE38-4BE6-A685-36D3F94A5017}"/>
              </a:ext>
            </a:extLst>
          </p:cNvPr>
          <p:cNvSpPr txBox="1"/>
          <p:nvPr/>
        </p:nvSpPr>
        <p:spPr>
          <a:xfrm>
            <a:off x="1337652" y="3493830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6 0 0 0 0 0 0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AAD998-FCB7-4010-975E-9394CD133914}"/>
              </a:ext>
            </a:extLst>
          </p:cNvPr>
          <p:cNvSpPr txBox="1"/>
          <p:nvPr/>
        </p:nvSpPr>
        <p:spPr>
          <a:xfrm>
            <a:off x="973037" y="3923937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7A803D-F850-4843-A1EA-041545639F78}"/>
              </a:ext>
            </a:extLst>
          </p:cNvPr>
          <p:cNvSpPr txBox="1"/>
          <p:nvPr/>
        </p:nvSpPr>
        <p:spPr>
          <a:xfrm>
            <a:off x="1762852" y="3934695"/>
            <a:ext cx="28303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D138652-F01E-4EE8-875E-7D431B87035A}"/>
              </a:ext>
            </a:extLst>
          </p:cNvPr>
          <p:cNvCxnSpPr>
            <a:cxnSpLocks/>
          </p:cNvCxnSpPr>
          <p:nvPr/>
        </p:nvCxnSpPr>
        <p:spPr>
          <a:xfrm flipV="1">
            <a:off x="888810" y="4463860"/>
            <a:ext cx="362805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58EE30C-948C-4BE5-98B0-6C3B3482C0F7}"/>
              </a:ext>
            </a:extLst>
          </p:cNvPr>
          <p:cNvCxnSpPr>
            <a:cxnSpLocks/>
          </p:cNvCxnSpPr>
          <p:nvPr/>
        </p:nvCxnSpPr>
        <p:spPr>
          <a:xfrm>
            <a:off x="888810" y="4906072"/>
            <a:ext cx="362805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AB045DE-726C-4709-88BE-DAFE8A8E4D84}"/>
              </a:ext>
            </a:extLst>
          </p:cNvPr>
          <p:cNvSpPr txBox="1"/>
          <p:nvPr/>
        </p:nvSpPr>
        <p:spPr>
          <a:xfrm>
            <a:off x="4006534" y="438551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41ED22B-1932-4325-9A2B-B159489FF110}"/>
              </a:ext>
            </a:extLst>
          </p:cNvPr>
          <p:cNvSpPr txBox="1"/>
          <p:nvPr/>
        </p:nvSpPr>
        <p:spPr>
          <a:xfrm>
            <a:off x="3566744" y="439392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01BCEB-9C0E-4BE5-A64E-9DDD456B15C4}"/>
              </a:ext>
            </a:extLst>
          </p:cNvPr>
          <p:cNvSpPr txBox="1"/>
          <p:nvPr/>
        </p:nvSpPr>
        <p:spPr>
          <a:xfrm>
            <a:off x="3111579" y="43848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78CAA6-BD39-4A0D-89DD-56DAC1A36EDE}"/>
              </a:ext>
            </a:extLst>
          </p:cNvPr>
          <p:cNvSpPr txBox="1"/>
          <p:nvPr/>
        </p:nvSpPr>
        <p:spPr>
          <a:xfrm>
            <a:off x="2686381" y="43932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A447487-D178-4760-BA2F-9D46A9758F3A}"/>
              </a:ext>
            </a:extLst>
          </p:cNvPr>
          <p:cNvCxnSpPr>
            <a:cxnSpLocks/>
          </p:cNvCxnSpPr>
          <p:nvPr/>
        </p:nvCxnSpPr>
        <p:spPr>
          <a:xfrm flipV="1">
            <a:off x="1339679" y="3593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585712-0D9D-47F9-B01C-9ADBA6A4A2F4}"/>
              </a:ext>
            </a:extLst>
          </p:cNvPr>
          <p:cNvSpPr txBox="1"/>
          <p:nvPr/>
        </p:nvSpPr>
        <p:spPr>
          <a:xfrm>
            <a:off x="1405540" y="32805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2BD15AD-EB4D-4E77-B09E-9421EA736A2F}"/>
              </a:ext>
            </a:extLst>
          </p:cNvPr>
          <p:cNvSpPr txBox="1"/>
          <p:nvPr/>
        </p:nvSpPr>
        <p:spPr>
          <a:xfrm>
            <a:off x="1660055" y="353536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92CC86-B160-42EA-8077-92ED7E66AA7E}"/>
              </a:ext>
            </a:extLst>
          </p:cNvPr>
          <p:cNvSpPr txBox="1"/>
          <p:nvPr/>
        </p:nvSpPr>
        <p:spPr>
          <a:xfrm>
            <a:off x="2231216" y="438551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9C18A89-20D4-4836-976F-020F2169074C}"/>
              </a:ext>
            </a:extLst>
          </p:cNvPr>
          <p:cNvSpPr txBox="1"/>
          <p:nvPr/>
        </p:nvSpPr>
        <p:spPr>
          <a:xfrm>
            <a:off x="1776051" y="43764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A059FDB-38E5-4ECD-8168-E4262310103C}"/>
              </a:ext>
            </a:extLst>
          </p:cNvPr>
          <p:cNvSpPr txBox="1"/>
          <p:nvPr/>
        </p:nvSpPr>
        <p:spPr>
          <a:xfrm>
            <a:off x="1350853" y="43848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86A93E-BC98-4B0A-9370-EEAA1379597E}"/>
              </a:ext>
            </a:extLst>
          </p:cNvPr>
          <p:cNvCxnSpPr>
            <a:cxnSpLocks/>
          </p:cNvCxnSpPr>
          <p:nvPr/>
        </p:nvCxnSpPr>
        <p:spPr>
          <a:xfrm flipV="1">
            <a:off x="3994713" y="94157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B83A20F-A93A-4995-9AAA-0F4FDCC9BD7E}"/>
              </a:ext>
            </a:extLst>
          </p:cNvPr>
          <p:cNvSpPr txBox="1"/>
          <p:nvPr/>
        </p:nvSpPr>
        <p:spPr>
          <a:xfrm>
            <a:off x="4041118" y="6289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048244-9FC3-4F93-8702-EB8CA73F5C72}"/>
              </a:ext>
            </a:extLst>
          </p:cNvPr>
          <p:cNvSpPr txBox="1"/>
          <p:nvPr/>
        </p:nvSpPr>
        <p:spPr>
          <a:xfrm>
            <a:off x="4315089" y="88371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1F873E-E0AA-449A-A5B0-AFD4EB0C3068}"/>
              </a:ext>
            </a:extLst>
          </p:cNvPr>
          <p:cNvSpPr txBox="1"/>
          <p:nvPr/>
        </p:nvSpPr>
        <p:spPr>
          <a:xfrm>
            <a:off x="4459446" y="174138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A20C0DD-23C6-4FB9-ACC8-3070AFE84DC0}"/>
              </a:ext>
            </a:extLst>
          </p:cNvPr>
          <p:cNvSpPr/>
          <p:nvPr/>
        </p:nvSpPr>
        <p:spPr>
          <a:xfrm>
            <a:off x="6013789" y="536584"/>
            <a:ext cx="3231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10,000,000 – 5 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C42BEB9-1D51-4525-B127-E66D213D3236}"/>
              </a:ext>
            </a:extLst>
          </p:cNvPr>
          <p:cNvSpPr/>
          <p:nvPr/>
        </p:nvSpPr>
        <p:spPr>
          <a:xfrm>
            <a:off x="5892188" y="3136612"/>
            <a:ext cx="400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6,000,000 – 100,000 =</a:t>
            </a:r>
          </a:p>
        </p:txBody>
      </p:sp>
    </p:spTree>
    <p:extLst>
      <p:ext uri="{BB962C8B-B14F-4D97-AF65-F5344CB8AC3E}">
        <p14:creationId xmlns:p14="http://schemas.microsoft.com/office/powerpoint/2010/main" val="407839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2" grpId="0"/>
      <p:bldP spid="23" grpId="0"/>
      <p:bldP spid="29" grpId="0"/>
      <p:bldP spid="30" grpId="0"/>
      <p:bldP spid="32" grpId="0"/>
      <p:bldP spid="33" grpId="0"/>
      <p:bldP spid="35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  <p:bldP spid="49" grpId="0"/>
      <p:bldP spid="51" grpId="0"/>
      <p:bldP spid="52" grpId="0"/>
      <p:bldP spid="54" grpId="0"/>
      <p:bldP spid="55" grpId="0"/>
      <p:bldP spid="71" grpId="0"/>
      <p:bldP spid="72" grpId="0"/>
      <p:bldP spid="73" grpId="0"/>
      <p:bldP spid="57" grpId="0"/>
      <p:bldP spid="58" grpId="0"/>
      <p:bldP spid="59" grpId="0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388AE-5470-4EF0-AA9D-B3A83B840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21" y="584775"/>
            <a:ext cx="7945090" cy="53236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E856AE-1130-42D7-A3E9-58CE2989B7D6}"/>
              </a:ext>
            </a:extLst>
          </p:cNvPr>
          <p:cNvSpPr/>
          <p:nvPr/>
        </p:nvSpPr>
        <p:spPr>
          <a:xfrm>
            <a:off x="103032" y="51516"/>
            <a:ext cx="6197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size of angles a and b.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30338-5B93-4571-891C-CBD903CE7F77}"/>
              </a:ext>
            </a:extLst>
          </p:cNvPr>
          <p:cNvSpPr/>
          <p:nvPr/>
        </p:nvSpPr>
        <p:spPr>
          <a:xfrm>
            <a:off x="1103085" y="5230757"/>
            <a:ext cx="896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C49E38-F771-4716-9CA6-562EF5B97FDC}"/>
              </a:ext>
            </a:extLst>
          </p:cNvPr>
          <p:cNvGrpSpPr/>
          <p:nvPr/>
        </p:nvGrpSpPr>
        <p:grpSpPr>
          <a:xfrm>
            <a:off x="1362774" y="2504803"/>
            <a:ext cx="529575" cy="1639388"/>
            <a:chOff x="2093343" y="1645210"/>
            <a:chExt cx="2430889" cy="121876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DC6BDC-0A5E-4412-920B-D880706791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58" y="1674630"/>
              <a:ext cx="2338874" cy="118934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533A34-8EC0-4F3C-A442-FC519D06DB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343" y="1645210"/>
              <a:ext cx="2430888" cy="12187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15BDF90-3E46-4760-A301-5DC4A2682DC4}"/>
              </a:ext>
            </a:extLst>
          </p:cNvPr>
          <p:cNvSpPr/>
          <p:nvPr/>
        </p:nvSpPr>
        <p:spPr>
          <a:xfrm>
            <a:off x="7669896" y="5230757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F9687E-EB83-479F-A4A1-27FFBB692675}"/>
              </a:ext>
            </a:extLst>
          </p:cNvPr>
          <p:cNvSpPr/>
          <p:nvPr/>
        </p:nvSpPr>
        <p:spPr>
          <a:xfrm>
            <a:off x="2202856" y="1767593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218E3-0C7D-4F7B-B9A2-FD023A6CB179}"/>
              </a:ext>
            </a:extLst>
          </p:cNvPr>
          <p:cNvSpPr/>
          <p:nvPr/>
        </p:nvSpPr>
        <p:spPr>
          <a:xfrm>
            <a:off x="2371298" y="4305578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E939BD-9D12-4135-8635-6E15676247A1}"/>
              </a:ext>
            </a:extLst>
          </p:cNvPr>
          <p:cNvSpPr/>
          <p:nvPr/>
        </p:nvSpPr>
        <p:spPr>
          <a:xfrm>
            <a:off x="2168617" y="2821064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D65AE1-14C2-4026-B145-49190E4EDE93}"/>
              </a:ext>
            </a:extLst>
          </p:cNvPr>
          <p:cNvSpPr/>
          <p:nvPr/>
        </p:nvSpPr>
        <p:spPr>
          <a:xfrm>
            <a:off x="1043488" y="5753977"/>
            <a:ext cx="7539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D390A5-942D-4BE7-8827-2E51F6BF0992}"/>
              </a:ext>
            </a:extLst>
          </p:cNvPr>
          <p:cNvSpPr/>
          <p:nvPr/>
        </p:nvSpPr>
        <p:spPr>
          <a:xfrm>
            <a:off x="1103085" y="6280321"/>
            <a:ext cx="59231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b = 360° - 160° - 90° - 90°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25353-E362-48B8-B0EF-DBB9FF4489CF}"/>
              </a:ext>
            </a:extLst>
          </p:cNvPr>
          <p:cNvSpPr/>
          <p:nvPr/>
        </p:nvSpPr>
        <p:spPr>
          <a:xfrm>
            <a:off x="6351694" y="6273225"/>
            <a:ext cx="2729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31B206-CEEA-4DE2-B7AB-407D05E45FBF}"/>
              </a:ext>
            </a:extLst>
          </p:cNvPr>
          <p:cNvSpPr/>
          <p:nvPr/>
        </p:nvSpPr>
        <p:spPr>
          <a:xfrm>
            <a:off x="6047872" y="3062886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C641F8-C0A1-48A2-ADD9-F9C787C9FB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98860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C96643-0702-49F2-A27E-F9D60EA1AB8F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D0916-8C92-47B8-8EF8-01232605F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37" y="634775"/>
            <a:ext cx="6029048" cy="11308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17381E-4AF3-4F9A-8500-DC58FCCF6657}"/>
              </a:ext>
            </a:extLst>
          </p:cNvPr>
          <p:cNvSpPr txBox="1"/>
          <p:nvPr/>
        </p:nvSpPr>
        <p:spPr>
          <a:xfrm>
            <a:off x="1782615" y="26491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1CBA9-DA18-488A-8736-C755E53BBB14}"/>
              </a:ext>
            </a:extLst>
          </p:cNvPr>
          <p:cNvSpPr txBox="1"/>
          <p:nvPr/>
        </p:nvSpPr>
        <p:spPr>
          <a:xfrm>
            <a:off x="883113" y="2662234"/>
            <a:ext cx="951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B33D7-94D3-45DA-BEBD-2B73CBAEC977}"/>
              </a:ext>
            </a:extLst>
          </p:cNvPr>
          <p:cNvCxnSpPr>
            <a:cxnSpLocks/>
          </p:cNvCxnSpPr>
          <p:nvPr/>
        </p:nvCxnSpPr>
        <p:spPr>
          <a:xfrm>
            <a:off x="1782615" y="27117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C70E10-1497-4450-AFE7-58C42A7F6003}"/>
              </a:ext>
            </a:extLst>
          </p:cNvPr>
          <p:cNvCxnSpPr>
            <a:cxnSpLocks/>
          </p:cNvCxnSpPr>
          <p:nvPr/>
        </p:nvCxnSpPr>
        <p:spPr>
          <a:xfrm>
            <a:off x="1801567" y="27117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238C52D-7E90-4261-AF15-5A2DAA466534}"/>
              </a:ext>
            </a:extLst>
          </p:cNvPr>
          <p:cNvSpPr txBox="1"/>
          <p:nvPr/>
        </p:nvSpPr>
        <p:spPr>
          <a:xfrm>
            <a:off x="1782986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BC04C8-5C47-4775-B99E-D063C5C2748A}"/>
              </a:ext>
            </a:extLst>
          </p:cNvPr>
          <p:cNvSpPr txBox="1"/>
          <p:nvPr/>
        </p:nvSpPr>
        <p:spPr>
          <a:xfrm>
            <a:off x="2205992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6752CA-884C-45BE-9D6F-AF5F7083C5D4}"/>
              </a:ext>
            </a:extLst>
          </p:cNvPr>
          <p:cNvSpPr txBox="1"/>
          <p:nvPr/>
        </p:nvSpPr>
        <p:spPr>
          <a:xfrm>
            <a:off x="4450706" y="2661403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2F650D-751C-4952-9BE3-046F441AB462}"/>
              </a:ext>
            </a:extLst>
          </p:cNvPr>
          <p:cNvSpPr txBox="1"/>
          <p:nvPr/>
        </p:nvSpPr>
        <p:spPr>
          <a:xfrm>
            <a:off x="4459421" y="309023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EED263-F456-43AF-842D-F92034C84006}"/>
              </a:ext>
            </a:extLst>
          </p:cNvPr>
          <p:cNvSpPr txBox="1"/>
          <p:nvPr/>
        </p:nvSpPr>
        <p:spPr>
          <a:xfrm>
            <a:off x="4017733" y="306209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2179D1-FEA8-471A-9D74-F0F80C69DF5E}"/>
              </a:ext>
            </a:extLst>
          </p:cNvPr>
          <p:cNvCxnSpPr>
            <a:cxnSpLocks/>
          </p:cNvCxnSpPr>
          <p:nvPr/>
        </p:nvCxnSpPr>
        <p:spPr>
          <a:xfrm>
            <a:off x="4033680" y="3604446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AF0772-D44A-4ECC-A0CE-B204BA5F021D}"/>
              </a:ext>
            </a:extLst>
          </p:cNvPr>
          <p:cNvCxnSpPr>
            <a:cxnSpLocks/>
          </p:cNvCxnSpPr>
          <p:nvPr/>
        </p:nvCxnSpPr>
        <p:spPr>
          <a:xfrm>
            <a:off x="4033680" y="4046901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4F215CC-CB6C-4C3B-9521-80D3056EAE3E}"/>
              </a:ext>
            </a:extLst>
          </p:cNvPr>
          <p:cNvSpPr txBox="1"/>
          <p:nvPr/>
        </p:nvSpPr>
        <p:spPr>
          <a:xfrm>
            <a:off x="4764783" y="266140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19D97C-F50F-4D19-889F-B07541B3537E}"/>
              </a:ext>
            </a:extLst>
          </p:cNvPr>
          <p:cNvSpPr txBox="1"/>
          <p:nvPr/>
        </p:nvSpPr>
        <p:spPr>
          <a:xfrm>
            <a:off x="4757181" y="353642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ABF5F7-C515-429E-B66D-103D5D624DF9}"/>
              </a:ext>
            </a:extLst>
          </p:cNvPr>
          <p:cNvSpPr txBox="1"/>
          <p:nvPr/>
        </p:nvSpPr>
        <p:spPr>
          <a:xfrm>
            <a:off x="4913263" y="352492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7188C0-40DC-40BE-A0CA-1429E4510CDB}"/>
              </a:ext>
            </a:extLst>
          </p:cNvPr>
          <p:cNvSpPr txBox="1"/>
          <p:nvPr/>
        </p:nvSpPr>
        <p:spPr>
          <a:xfrm>
            <a:off x="4452628" y="352146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6A41D1-826B-4BDF-A80F-B59955418601}"/>
              </a:ext>
            </a:extLst>
          </p:cNvPr>
          <p:cNvSpPr txBox="1"/>
          <p:nvPr/>
        </p:nvSpPr>
        <p:spPr>
          <a:xfrm>
            <a:off x="4513515" y="2386648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E3FBCF-991A-4A2C-B7EA-5D9F0160AAB3}"/>
              </a:ext>
            </a:extLst>
          </p:cNvPr>
          <p:cNvSpPr txBox="1"/>
          <p:nvPr/>
        </p:nvSpPr>
        <p:spPr>
          <a:xfrm>
            <a:off x="5541469" y="3539368"/>
            <a:ext cx="3486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so 2 x 3.5 = 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2BA151-640B-421E-BBA2-FC75674E3B0C}"/>
              </a:ext>
            </a:extLst>
          </p:cNvPr>
          <p:cNvSpPr txBox="1"/>
          <p:nvPr/>
        </p:nvSpPr>
        <p:spPr>
          <a:xfrm>
            <a:off x="2807899" y="899260"/>
            <a:ext cx="915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F73EC8-592F-461E-956E-FEB45BE56CE3}"/>
              </a:ext>
            </a:extLst>
          </p:cNvPr>
          <p:cNvSpPr/>
          <p:nvPr/>
        </p:nvSpPr>
        <p:spPr>
          <a:xfrm>
            <a:off x="7223252" y="750649"/>
            <a:ext cx="399660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If 2 x 3.5 = 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Then 2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x 3.5 = 7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So 70 </a:t>
            </a:r>
            <a:r>
              <a:rPr lang="en-GB" sz="3500" b="1" dirty="0">
                <a:solidFill>
                  <a:srgbClr val="FF0000"/>
                </a:solidFill>
              </a:rPr>
              <a:t>÷ 3.5 =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And 70 </a:t>
            </a:r>
            <a:r>
              <a:rPr lang="en-GB" sz="3500" b="1" dirty="0">
                <a:solidFill>
                  <a:srgbClr val="FF0000"/>
                </a:solidFill>
              </a:rPr>
              <a:t>÷ 20 = 3.5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05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8" grpId="1"/>
      <p:bldP spid="19" grpId="0"/>
      <p:bldP spid="19" grpId="1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68C08F-8890-4BDE-B70B-2ABEBD529697}"/>
              </a:ext>
            </a:extLst>
          </p:cNvPr>
          <p:cNvSpPr/>
          <p:nvPr/>
        </p:nvSpPr>
        <p:spPr>
          <a:xfrm>
            <a:off x="56123" y="50000"/>
            <a:ext cx="58523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Miss Mills is making jam to sell at the school fair.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Strawberries cost £7.50 per kg.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Sugar costs 79p per kg.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10 glass jars cost £6.90 </a:t>
            </a:r>
          </a:p>
          <a:p>
            <a:r>
              <a:rPr lang="en-US" sz="3200" b="1" dirty="0"/>
              <a:t>She uses 12 kg of strawberries and 10 kg of sugar </a:t>
            </a:r>
          </a:p>
          <a:p>
            <a:r>
              <a:rPr lang="en-US" sz="3200" b="1" dirty="0"/>
              <a:t>to make 20 jars full of jam. </a:t>
            </a:r>
          </a:p>
          <a:p>
            <a:r>
              <a:rPr lang="en-US" sz="3200" b="1" dirty="0"/>
              <a:t>Calculate the total cost to make 20 jars full of jam.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E1C0F-E45E-4E89-AEB8-A47B35771984}"/>
              </a:ext>
            </a:extLst>
          </p:cNvPr>
          <p:cNvSpPr txBox="1"/>
          <p:nvPr/>
        </p:nvSpPr>
        <p:spPr>
          <a:xfrm>
            <a:off x="8509467" y="1216747"/>
            <a:ext cx="10116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9BEFC0-573A-45B6-AC66-2FEF542D484C}"/>
              </a:ext>
            </a:extLst>
          </p:cNvPr>
          <p:cNvSpPr txBox="1"/>
          <p:nvPr/>
        </p:nvSpPr>
        <p:spPr>
          <a:xfrm>
            <a:off x="8062833" y="756179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76B57-60FB-4EDE-B8E4-AF56F71244FA}"/>
              </a:ext>
            </a:extLst>
          </p:cNvPr>
          <p:cNvSpPr txBox="1"/>
          <p:nvPr/>
        </p:nvSpPr>
        <p:spPr>
          <a:xfrm>
            <a:off x="7599569" y="12033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0F5237-B04A-448A-99CC-B436A5B16CB5}"/>
              </a:ext>
            </a:extLst>
          </p:cNvPr>
          <p:cNvCxnSpPr>
            <a:cxnSpLocks/>
          </p:cNvCxnSpPr>
          <p:nvPr/>
        </p:nvCxnSpPr>
        <p:spPr>
          <a:xfrm>
            <a:off x="7623770" y="17345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062F7A2-913B-4988-B5C1-AC3C88300C98}"/>
              </a:ext>
            </a:extLst>
          </p:cNvPr>
          <p:cNvCxnSpPr>
            <a:cxnSpLocks/>
          </p:cNvCxnSpPr>
          <p:nvPr/>
        </p:nvCxnSpPr>
        <p:spPr>
          <a:xfrm>
            <a:off x="7625544" y="21733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4AC15E5-9DD6-4612-9C11-5844519CC57A}"/>
              </a:ext>
            </a:extLst>
          </p:cNvPr>
          <p:cNvSpPr txBox="1"/>
          <p:nvPr/>
        </p:nvSpPr>
        <p:spPr>
          <a:xfrm>
            <a:off x="8942190" y="16739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1E3C49-CD4F-43D3-84C5-13976EC3A8B1}"/>
              </a:ext>
            </a:extLst>
          </p:cNvPr>
          <p:cNvSpPr txBox="1"/>
          <p:nvPr/>
        </p:nvSpPr>
        <p:spPr>
          <a:xfrm>
            <a:off x="8498316" y="16719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345C39-A545-4F01-9077-185E9CFD1B3A}"/>
              </a:ext>
            </a:extLst>
          </p:cNvPr>
          <p:cNvSpPr txBox="1"/>
          <p:nvPr/>
        </p:nvSpPr>
        <p:spPr>
          <a:xfrm>
            <a:off x="7623771" y="1671961"/>
            <a:ext cx="10080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FB08E-8804-40F5-913D-021B5A3C26F8}"/>
              </a:ext>
            </a:extLst>
          </p:cNvPr>
          <p:cNvSpPr txBox="1"/>
          <p:nvPr/>
        </p:nvSpPr>
        <p:spPr>
          <a:xfrm>
            <a:off x="8119965" y="4782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68105E-10C3-4F99-8A34-7F15CA1A6E26}"/>
              </a:ext>
            </a:extLst>
          </p:cNvPr>
          <p:cNvSpPr txBox="1"/>
          <p:nvPr/>
        </p:nvSpPr>
        <p:spPr>
          <a:xfrm>
            <a:off x="8366030" y="16650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1DC960-EB46-4E4D-B947-571F3AE172D8}"/>
              </a:ext>
            </a:extLst>
          </p:cNvPr>
          <p:cNvSpPr/>
          <p:nvPr/>
        </p:nvSpPr>
        <p:spPr>
          <a:xfrm>
            <a:off x="5264079" y="2491471"/>
            <a:ext cx="8988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089161-4B74-4F95-8BC8-8BC541FAE39E}"/>
              </a:ext>
            </a:extLst>
          </p:cNvPr>
          <p:cNvSpPr txBox="1"/>
          <p:nvPr/>
        </p:nvSpPr>
        <p:spPr>
          <a:xfrm>
            <a:off x="6572092" y="2485329"/>
            <a:ext cx="28500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 x 1 0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8CEEC4-7589-4B66-8A26-6F4F1C4226D0}"/>
              </a:ext>
            </a:extLst>
          </p:cNvPr>
          <p:cNvSpPr txBox="1"/>
          <p:nvPr/>
        </p:nvSpPr>
        <p:spPr>
          <a:xfrm>
            <a:off x="9521132" y="2485329"/>
            <a:ext cx="1532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9BEBB9-ED32-482D-BCE3-4E80930CC991}"/>
              </a:ext>
            </a:extLst>
          </p:cNvPr>
          <p:cNvSpPr txBox="1"/>
          <p:nvPr/>
        </p:nvSpPr>
        <p:spPr>
          <a:xfrm>
            <a:off x="9197100" y="2485329"/>
            <a:ext cx="15324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9ABF2-4F04-4B5E-90DA-7B388EDC2E15}"/>
              </a:ext>
            </a:extLst>
          </p:cNvPr>
          <p:cNvSpPr txBox="1"/>
          <p:nvPr/>
        </p:nvSpPr>
        <p:spPr>
          <a:xfrm>
            <a:off x="2979398" y="5351598"/>
            <a:ext cx="60289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£90 + £7.90 + £13.80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A5624E-AB34-43F1-9BF4-9BFB751BBFC7}"/>
              </a:ext>
            </a:extLst>
          </p:cNvPr>
          <p:cNvSpPr txBox="1"/>
          <p:nvPr/>
        </p:nvSpPr>
        <p:spPr>
          <a:xfrm>
            <a:off x="8632959" y="5363746"/>
            <a:ext cx="2420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£111.70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656FD0-EF7D-4E6E-8DB0-432DD732860C}"/>
              </a:ext>
            </a:extLst>
          </p:cNvPr>
          <p:cNvSpPr/>
          <p:nvPr/>
        </p:nvSpPr>
        <p:spPr>
          <a:xfrm>
            <a:off x="3268501" y="2991891"/>
            <a:ext cx="1331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£7.90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C1707C-8AE5-4BF9-9800-390A682DB15E}"/>
              </a:ext>
            </a:extLst>
          </p:cNvPr>
          <p:cNvSpPr/>
          <p:nvPr/>
        </p:nvSpPr>
        <p:spPr>
          <a:xfrm>
            <a:off x="3268501" y="4443883"/>
            <a:ext cx="163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£111.70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C0478E-053E-4A7F-A3CC-9C53F851A3C5}"/>
              </a:ext>
            </a:extLst>
          </p:cNvPr>
          <p:cNvSpPr txBox="1"/>
          <p:nvPr/>
        </p:nvSpPr>
        <p:spPr>
          <a:xfrm>
            <a:off x="6572092" y="3401111"/>
            <a:ext cx="28500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£6.90 x 2 =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1A0AED-0AB0-4668-B60B-249748114563}"/>
              </a:ext>
            </a:extLst>
          </p:cNvPr>
          <p:cNvSpPr txBox="1"/>
          <p:nvPr/>
        </p:nvSpPr>
        <p:spPr>
          <a:xfrm>
            <a:off x="9389593" y="3396248"/>
            <a:ext cx="22883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£13.80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8C7CAF-481A-401F-A15A-4DFC7A0AFE74}"/>
              </a:ext>
            </a:extLst>
          </p:cNvPr>
          <p:cNvSpPr/>
          <p:nvPr/>
        </p:nvSpPr>
        <p:spPr>
          <a:xfrm>
            <a:off x="4598120" y="3461080"/>
            <a:ext cx="1331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£13.80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AB0598-DD3D-49DF-90E5-A6893B5D5C6E}"/>
              </a:ext>
            </a:extLst>
          </p:cNvPr>
          <p:cNvSpPr txBox="1"/>
          <p:nvPr/>
        </p:nvSpPr>
        <p:spPr>
          <a:xfrm>
            <a:off x="7234041" y="1665040"/>
            <a:ext cx="10080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65040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6220_files/img01.jpg">
            <a:extLst>
              <a:ext uri="{FF2B5EF4-FFF2-40B4-BE49-F238E27FC236}">
                <a16:creationId xmlns:a16="http://schemas.microsoft.com/office/drawing/2014/main" id="{CB5EECAC-CE1D-4F1E-B3E0-05004F2E3A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47" y="0"/>
            <a:ext cx="6260123" cy="67794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A14410-ED7B-414D-8036-4E293D10A8DE}"/>
              </a:ext>
            </a:extLst>
          </p:cNvPr>
          <p:cNvSpPr/>
          <p:nvPr/>
        </p:nvSpPr>
        <p:spPr>
          <a:xfrm>
            <a:off x="103032" y="50526"/>
            <a:ext cx="63875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two triangles drawn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74D07-FB72-4CD3-9751-F9B564DFA576}"/>
              </a:ext>
            </a:extLst>
          </p:cNvPr>
          <p:cNvSpPr/>
          <p:nvPr/>
        </p:nvSpPr>
        <p:spPr>
          <a:xfrm>
            <a:off x="103032" y="1127744"/>
            <a:ext cx="51683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Triangle B is a reflection of triangle A in the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-axis.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of the new vertices of triangle B are (10, −10) and (20, −30).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 the third vertex of triangle B?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828D8-1D54-4DAB-B572-525C19CFE885}"/>
              </a:ext>
            </a:extLst>
          </p:cNvPr>
          <p:cNvSpPr/>
          <p:nvPr/>
        </p:nvSpPr>
        <p:spPr>
          <a:xfrm>
            <a:off x="9190390" y="3820584"/>
            <a:ext cx="148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(10, -10)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E64AB-A4EB-46B3-B98E-38676500C78D}"/>
              </a:ext>
            </a:extLst>
          </p:cNvPr>
          <p:cNvSpPr/>
          <p:nvPr/>
        </p:nvSpPr>
        <p:spPr>
          <a:xfrm>
            <a:off x="9980855" y="5108101"/>
            <a:ext cx="1487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(20, -30)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DEACC-B26A-476B-AF3F-0CC9B7AE54FE}"/>
              </a:ext>
            </a:extLst>
          </p:cNvPr>
          <p:cNvSpPr/>
          <p:nvPr/>
        </p:nvSpPr>
        <p:spPr>
          <a:xfrm>
            <a:off x="7599617" y="5867409"/>
            <a:ext cx="861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1D32E-3680-45E9-B6C3-2CBAFE262BF8}"/>
              </a:ext>
            </a:extLst>
          </p:cNvPr>
          <p:cNvSpPr/>
          <p:nvPr/>
        </p:nvSpPr>
        <p:spPr>
          <a:xfrm>
            <a:off x="8114660" y="5867409"/>
            <a:ext cx="861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-40)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02924D-9B3B-400D-8DC2-F10D74451BD6}"/>
              </a:ext>
            </a:extLst>
          </p:cNvPr>
          <p:cNvSpPr/>
          <p:nvPr/>
        </p:nvSpPr>
        <p:spPr>
          <a:xfrm>
            <a:off x="723203" y="4723381"/>
            <a:ext cx="3084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 -40)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5B5380-A8C9-44A3-A18C-0909A588D9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3135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352ACF-9718-4994-AC72-E190D4013870}"/>
              </a:ext>
            </a:extLst>
          </p:cNvPr>
          <p:cNvSpPr/>
          <p:nvPr/>
        </p:nvSpPr>
        <p:spPr>
          <a:xfrm>
            <a:off x="56123" y="50000"/>
            <a:ext cx="106333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this sequence increase by 14 each time.</a:t>
            </a:r>
          </a:p>
          <a:p>
            <a:r>
              <a:rPr lang="en-GB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04D5A-2533-4D66-98BE-0277F0B0B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94" y="1127218"/>
            <a:ext cx="10942857" cy="1219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C1E993-CF38-42E2-BF84-DC1099519FC5}"/>
              </a:ext>
            </a:extLst>
          </p:cNvPr>
          <p:cNvSpPr txBox="1"/>
          <p:nvPr/>
        </p:nvSpPr>
        <p:spPr>
          <a:xfrm>
            <a:off x="1884652" y="268969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B24C2C-EAFF-4DBF-BB3C-BC812BDCA975}"/>
              </a:ext>
            </a:extLst>
          </p:cNvPr>
          <p:cNvCxnSpPr>
            <a:cxnSpLocks/>
          </p:cNvCxnSpPr>
          <p:nvPr/>
        </p:nvCxnSpPr>
        <p:spPr>
          <a:xfrm flipV="1">
            <a:off x="1881864" y="276484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DC0F3D-C923-4E79-A919-6EB20622E63F}"/>
              </a:ext>
            </a:extLst>
          </p:cNvPr>
          <p:cNvSpPr txBox="1"/>
          <p:nvPr/>
        </p:nvSpPr>
        <p:spPr>
          <a:xfrm>
            <a:off x="1961395" y="250404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B4CE6-75D4-4E6F-BF1C-56F868D1B401}"/>
              </a:ext>
            </a:extLst>
          </p:cNvPr>
          <p:cNvSpPr txBox="1"/>
          <p:nvPr/>
        </p:nvSpPr>
        <p:spPr>
          <a:xfrm>
            <a:off x="2200475" y="2722407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3E152-15E4-4FD0-845F-F27F42603636}"/>
              </a:ext>
            </a:extLst>
          </p:cNvPr>
          <p:cNvSpPr txBox="1"/>
          <p:nvPr/>
        </p:nvSpPr>
        <p:spPr>
          <a:xfrm>
            <a:off x="1876304" y="313435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68E58-56CA-4985-B9BB-A899A8C3B82F}"/>
              </a:ext>
            </a:extLst>
          </p:cNvPr>
          <p:cNvSpPr txBox="1"/>
          <p:nvPr/>
        </p:nvSpPr>
        <p:spPr>
          <a:xfrm>
            <a:off x="1425466" y="315846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23148A-E0DA-4C47-8473-62BCF2E8E809}"/>
              </a:ext>
            </a:extLst>
          </p:cNvPr>
          <p:cNvCxnSpPr>
            <a:cxnSpLocks/>
          </p:cNvCxnSpPr>
          <p:nvPr/>
        </p:nvCxnSpPr>
        <p:spPr>
          <a:xfrm>
            <a:off x="1438276" y="364860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3F85D3-375B-4A30-BE3F-8D6A853789B6}"/>
              </a:ext>
            </a:extLst>
          </p:cNvPr>
          <p:cNvCxnSpPr>
            <a:cxnSpLocks/>
          </p:cNvCxnSpPr>
          <p:nvPr/>
        </p:nvCxnSpPr>
        <p:spPr>
          <a:xfrm>
            <a:off x="1438276" y="409146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69269B7-B002-472A-B56E-6C0C3B077E1D}"/>
              </a:ext>
            </a:extLst>
          </p:cNvPr>
          <p:cNvSpPr txBox="1"/>
          <p:nvPr/>
        </p:nvSpPr>
        <p:spPr>
          <a:xfrm>
            <a:off x="2314333" y="358117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DDB7AE-27C5-48E5-94D4-5F7B342A4EC0}"/>
              </a:ext>
            </a:extLst>
          </p:cNvPr>
          <p:cNvSpPr txBox="1"/>
          <p:nvPr/>
        </p:nvSpPr>
        <p:spPr>
          <a:xfrm>
            <a:off x="1874447" y="357823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6E2B83-70D9-4CDF-B199-C9168ED212FE}"/>
              </a:ext>
            </a:extLst>
          </p:cNvPr>
          <p:cNvSpPr txBox="1"/>
          <p:nvPr/>
        </p:nvSpPr>
        <p:spPr>
          <a:xfrm>
            <a:off x="885568" y="1453382"/>
            <a:ext cx="1048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8ACB0A-FD4D-40E2-9534-9C8718E06369}"/>
              </a:ext>
            </a:extLst>
          </p:cNvPr>
          <p:cNvSpPr txBox="1"/>
          <p:nvPr/>
        </p:nvSpPr>
        <p:spPr>
          <a:xfrm>
            <a:off x="4376127" y="269217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19EC4-F76F-4331-82D4-716609DDF7A8}"/>
              </a:ext>
            </a:extLst>
          </p:cNvPr>
          <p:cNvSpPr txBox="1"/>
          <p:nvPr/>
        </p:nvSpPr>
        <p:spPr>
          <a:xfrm>
            <a:off x="4367779" y="314493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30C654-1B3B-459A-8B5E-102983CD635D}"/>
              </a:ext>
            </a:extLst>
          </p:cNvPr>
          <p:cNvSpPr txBox="1"/>
          <p:nvPr/>
        </p:nvSpPr>
        <p:spPr>
          <a:xfrm>
            <a:off x="3916941" y="316094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5DE710-A6CE-48EC-A64D-239CB27EFE52}"/>
              </a:ext>
            </a:extLst>
          </p:cNvPr>
          <p:cNvCxnSpPr>
            <a:cxnSpLocks/>
          </p:cNvCxnSpPr>
          <p:nvPr/>
        </p:nvCxnSpPr>
        <p:spPr>
          <a:xfrm>
            <a:off x="3929751" y="3651096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3A3C95-4C6C-43F3-B257-96F9AA96C712}"/>
              </a:ext>
            </a:extLst>
          </p:cNvPr>
          <p:cNvCxnSpPr>
            <a:cxnSpLocks/>
          </p:cNvCxnSpPr>
          <p:nvPr/>
        </p:nvCxnSpPr>
        <p:spPr>
          <a:xfrm>
            <a:off x="3929751" y="4093953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4BD2262-BD28-47EF-ACE6-A1E06BF35450}"/>
              </a:ext>
            </a:extLst>
          </p:cNvPr>
          <p:cNvSpPr txBox="1"/>
          <p:nvPr/>
        </p:nvSpPr>
        <p:spPr>
          <a:xfrm>
            <a:off x="4805808" y="3583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5EB3E3-FE7C-46DB-A367-E3964F0FA021}"/>
              </a:ext>
            </a:extLst>
          </p:cNvPr>
          <p:cNvSpPr txBox="1"/>
          <p:nvPr/>
        </p:nvSpPr>
        <p:spPr>
          <a:xfrm>
            <a:off x="3933492" y="3580722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C62B10-5D69-4021-BE82-1646414A434E}"/>
              </a:ext>
            </a:extLst>
          </p:cNvPr>
          <p:cNvSpPr txBox="1"/>
          <p:nvPr/>
        </p:nvSpPr>
        <p:spPr>
          <a:xfrm>
            <a:off x="4461719" y="248157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0482C-0F6F-4356-83C2-EEE5139AC3AA}"/>
              </a:ext>
            </a:extLst>
          </p:cNvPr>
          <p:cNvSpPr txBox="1"/>
          <p:nvPr/>
        </p:nvSpPr>
        <p:spPr>
          <a:xfrm>
            <a:off x="4956624" y="1453382"/>
            <a:ext cx="12057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5CE639-F6A0-4EAF-B428-E67D2D77B20C}"/>
              </a:ext>
            </a:extLst>
          </p:cNvPr>
          <p:cNvGrpSpPr/>
          <p:nvPr/>
        </p:nvGrpSpPr>
        <p:grpSpPr>
          <a:xfrm>
            <a:off x="8267242" y="2660568"/>
            <a:ext cx="1856052" cy="1404405"/>
            <a:chOff x="1812181" y="1941038"/>
            <a:chExt cx="1856052" cy="140440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C76C1B-1992-4290-88F4-CEF0E523983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794788-BF0B-4194-9D3E-7D9003288E6D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A349B3-CB85-4F76-88BE-EC06EC88ED03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F39D6D7-B253-41EF-976D-9A08AA508D0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C453817-3EE3-4783-9AE7-A4621FC4B61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5314E74-2E4F-4B6E-A3FD-FFD1EC1CB0C0}"/>
              </a:ext>
            </a:extLst>
          </p:cNvPr>
          <p:cNvSpPr txBox="1"/>
          <p:nvPr/>
        </p:nvSpPr>
        <p:spPr>
          <a:xfrm>
            <a:off x="9582800" y="354839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374B91-7DC7-4516-B0A6-6DC7AE809568}"/>
              </a:ext>
            </a:extLst>
          </p:cNvPr>
          <p:cNvSpPr txBox="1"/>
          <p:nvPr/>
        </p:nvSpPr>
        <p:spPr>
          <a:xfrm>
            <a:off x="9218117" y="243952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8339A1-560E-4E74-BCD8-3623BECED429}"/>
              </a:ext>
            </a:extLst>
          </p:cNvPr>
          <p:cNvSpPr txBox="1"/>
          <p:nvPr/>
        </p:nvSpPr>
        <p:spPr>
          <a:xfrm>
            <a:off x="9137327" y="35483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275FA4-5A6B-492F-8210-92E1C5F28B1C}"/>
              </a:ext>
            </a:extLst>
          </p:cNvPr>
          <p:cNvSpPr txBox="1"/>
          <p:nvPr/>
        </p:nvSpPr>
        <p:spPr>
          <a:xfrm>
            <a:off x="8715752" y="355838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40C0E9-CF8C-481C-9DFE-A060A16E83A7}"/>
              </a:ext>
            </a:extLst>
          </p:cNvPr>
          <p:cNvSpPr txBox="1"/>
          <p:nvPr/>
        </p:nvSpPr>
        <p:spPr>
          <a:xfrm>
            <a:off x="9841761" y="1445687"/>
            <a:ext cx="1144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152</a:t>
            </a:r>
          </a:p>
        </p:txBody>
      </p:sp>
    </p:spTree>
    <p:extLst>
      <p:ext uri="{BB962C8B-B14F-4D97-AF65-F5344CB8AC3E}">
        <p14:creationId xmlns:p14="http://schemas.microsoft.com/office/powerpoint/2010/main" val="241817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31" grpId="0"/>
      <p:bldP spid="32" grpId="0"/>
      <p:bldP spid="33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72776-5507-4D62-B98B-269C6E416B9B}"/>
              </a:ext>
            </a:extLst>
          </p:cNvPr>
          <p:cNvSpPr/>
          <p:nvPr/>
        </p:nvSpPr>
        <p:spPr>
          <a:xfrm>
            <a:off x="56123" y="50000"/>
            <a:ext cx="11637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temperature at 9am on three days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D18098-0138-4785-8A81-EF8B7214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38" y="634776"/>
            <a:ext cx="6677101" cy="16226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0BAED-DCEE-4B91-97E9-1082ED2090D8}"/>
              </a:ext>
            </a:extLst>
          </p:cNvPr>
          <p:cNvSpPr/>
          <p:nvPr/>
        </p:nvSpPr>
        <p:spPr>
          <a:xfrm>
            <a:off x="56122" y="2257474"/>
            <a:ext cx="11766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between the temperature on 1st January and the temperature on 8th January?</a:t>
            </a:r>
            <a:endParaRPr lang="en-GB" sz="32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784377-6D3C-4BB5-A1AF-A6FC5844320E}"/>
              </a:ext>
            </a:extLst>
          </p:cNvPr>
          <p:cNvGrpSpPr/>
          <p:nvPr/>
        </p:nvGrpSpPr>
        <p:grpSpPr>
          <a:xfrm>
            <a:off x="2267841" y="3776068"/>
            <a:ext cx="522900" cy="492950"/>
            <a:chOff x="3807856" y="928777"/>
            <a:chExt cx="522900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52C25A-EB8E-46B9-8A3D-388E3290B6C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2BF34F-93FC-4A66-A027-657C0152D555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AC582CD-1D10-49E4-80F0-E9E549641B80}"/>
              </a:ext>
            </a:extLst>
          </p:cNvPr>
          <p:cNvGrpSpPr/>
          <p:nvPr/>
        </p:nvGrpSpPr>
        <p:grpSpPr>
          <a:xfrm>
            <a:off x="3244626" y="3773315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8C6B8E5-C150-4A80-A3FA-5B651FDC10A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F030BB4-7BD0-4DD4-982A-49ECD371D52B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936277-03DD-4DF6-8034-6F27CEFAE36C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1DF86F3-67E5-40DC-BA01-53B4F8AD1D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7F805E42-CCCB-4E96-8E23-8F0DEE2EBDC5}"/>
              </a:ext>
            </a:extLst>
          </p:cNvPr>
          <p:cNvGrpSpPr/>
          <p:nvPr/>
        </p:nvGrpSpPr>
        <p:grpSpPr>
          <a:xfrm>
            <a:off x="2491413" y="3277443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79CA3C91-01FC-4CFE-9E4F-91555CF8E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C9040A1-F3C6-4234-BA77-E5F205876DC7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27FC55EC-1D4D-4E55-AF63-2A2822176DEC}"/>
              </a:ext>
            </a:extLst>
          </p:cNvPr>
          <p:cNvGrpSpPr/>
          <p:nvPr/>
        </p:nvGrpSpPr>
        <p:grpSpPr>
          <a:xfrm>
            <a:off x="3387925" y="3273012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B58085B6-2EB5-47B9-8EEC-7FFA07775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E9CD76E-3F30-45C7-BC48-204FE0226F01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F5DA08-A5B7-4BF1-99EE-06BB07DFDA06}"/>
              </a:ext>
            </a:extLst>
          </p:cNvPr>
          <p:cNvGrpSpPr/>
          <p:nvPr/>
        </p:nvGrpSpPr>
        <p:grpSpPr>
          <a:xfrm>
            <a:off x="4125017" y="3770933"/>
            <a:ext cx="446400" cy="494964"/>
            <a:chOff x="6999307" y="926763"/>
            <a:chExt cx="44640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AE18B12-080D-4F43-9854-B788BBBA55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537016A-33DD-402B-8182-F783C8699D63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A212C1-74F1-4E63-BB5A-0DDE95750E13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254D27B-57D1-455C-8DAB-D145C9CB8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B070DB2-11A1-409E-952E-CD3D82A002B1}"/>
              </a:ext>
            </a:extLst>
          </p:cNvPr>
          <p:cNvCxnSpPr>
            <a:cxnSpLocks/>
          </p:cNvCxnSpPr>
          <p:nvPr/>
        </p:nvCxnSpPr>
        <p:spPr>
          <a:xfrm>
            <a:off x="2158882" y="3789112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5761689D-8821-4649-9714-86E2F2E05332}"/>
              </a:ext>
            </a:extLst>
          </p:cNvPr>
          <p:cNvSpPr/>
          <p:nvPr/>
        </p:nvSpPr>
        <p:spPr>
          <a:xfrm>
            <a:off x="2425397" y="362354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EB7462-B761-4D65-A372-08DBFA170964}"/>
              </a:ext>
            </a:extLst>
          </p:cNvPr>
          <p:cNvSpPr/>
          <p:nvPr/>
        </p:nvSpPr>
        <p:spPr>
          <a:xfrm>
            <a:off x="5281521" y="3429000"/>
            <a:ext cx="3853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difference is 9°C.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945BAB-3D3C-46B7-9607-0E42D0B1EAF9}"/>
              </a:ext>
            </a:extLst>
          </p:cNvPr>
          <p:cNvSpPr/>
          <p:nvPr/>
        </p:nvSpPr>
        <p:spPr>
          <a:xfrm>
            <a:off x="56122" y="4234558"/>
            <a:ext cx="11766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22nd January the temperature was 7 degrees lower than on  15th January. What was the temperature on 22nd January?</a:t>
            </a:r>
            <a:endParaRPr lang="en-GB" sz="320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C69304-A0B4-4C39-8789-047E80D0681C}"/>
              </a:ext>
            </a:extLst>
          </p:cNvPr>
          <p:cNvGrpSpPr/>
          <p:nvPr/>
        </p:nvGrpSpPr>
        <p:grpSpPr>
          <a:xfrm>
            <a:off x="4094834" y="5873758"/>
            <a:ext cx="446956" cy="492950"/>
            <a:chOff x="3894489" y="928777"/>
            <a:chExt cx="446956" cy="49295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E890E1-63B2-4B8A-902C-4C15D0488A9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2D5A75-095B-4DF2-9EA8-54241E7A01D1}"/>
                </a:ext>
              </a:extLst>
            </p:cNvPr>
            <p:cNvSpPr txBox="1"/>
            <p:nvPr/>
          </p:nvSpPr>
          <p:spPr>
            <a:xfrm>
              <a:off x="3894489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C52DB6-5D6A-412D-A3F5-12A27FE9A085}"/>
              </a:ext>
            </a:extLst>
          </p:cNvPr>
          <p:cNvGrpSpPr/>
          <p:nvPr/>
        </p:nvGrpSpPr>
        <p:grpSpPr>
          <a:xfrm>
            <a:off x="3180254" y="5869454"/>
            <a:ext cx="197768" cy="494964"/>
            <a:chOff x="7000776" y="926763"/>
            <a:chExt cx="197768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590BF27-2805-4C9A-8E85-C8FE166DE00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CE36873-C21B-48F5-A2F0-64753C1E4A6A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791E3D1-2C0F-4121-A6EF-81BF7C03BC68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4792713B-5C8B-4A43-8D54-C182527E3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91">
            <a:extLst>
              <a:ext uri="{FF2B5EF4-FFF2-40B4-BE49-F238E27FC236}">
                <a16:creationId xmlns:a16="http://schemas.microsoft.com/office/drawing/2014/main" id="{F522E577-AAA3-45BD-8E43-ECA31C389A11}"/>
              </a:ext>
            </a:extLst>
          </p:cNvPr>
          <p:cNvGrpSpPr/>
          <p:nvPr/>
        </p:nvGrpSpPr>
        <p:grpSpPr>
          <a:xfrm flipH="1">
            <a:off x="3346406" y="5395476"/>
            <a:ext cx="904715" cy="479154"/>
            <a:chOff x="7395283" y="5821043"/>
            <a:chExt cx="205894" cy="512761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5107A81D-CD6D-442B-9C3B-BCA285159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5DE0D5C-EC25-4DB0-B7B6-D6F02565C424}"/>
                </a:ext>
              </a:extLst>
            </p:cNvPr>
            <p:cNvSpPr/>
            <p:nvPr/>
          </p:nvSpPr>
          <p:spPr>
            <a:xfrm>
              <a:off x="7424233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53B0DB9-3388-4FA1-AFF2-AA3384102EF3}"/>
              </a:ext>
            </a:extLst>
          </p:cNvPr>
          <p:cNvCxnSpPr>
            <a:cxnSpLocks/>
          </p:cNvCxnSpPr>
          <p:nvPr/>
        </p:nvCxnSpPr>
        <p:spPr>
          <a:xfrm>
            <a:off x="2113211" y="5859577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91">
            <a:extLst>
              <a:ext uri="{FF2B5EF4-FFF2-40B4-BE49-F238E27FC236}">
                <a16:creationId xmlns:a16="http://schemas.microsoft.com/office/drawing/2014/main" id="{3BC81EE5-60F4-47D8-A207-E60B92DB809D}"/>
              </a:ext>
            </a:extLst>
          </p:cNvPr>
          <p:cNvGrpSpPr/>
          <p:nvPr/>
        </p:nvGrpSpPr>
        <p:grpSpPr>
          <a:xfrm flipH="1">
            <a:off x="2443787" y="5391916"/>
            <a:ext cx="880880" cy="479154"/>
            <a:chOff x="7395283" y="5821043"/>
            <a:chExt cx="205894" cy="512761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583103E9-A2B4-4D1A-9964-40C6B6D6F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669EEC7-13AA-4D1D-9421-57E9A3431756}"/>
                </a:ext>
              </a:extLst>
            </p:cNvPr>
            <p:cNvSpPr/>
            <p:nvPr/>
          </p:nvSpPr>
          <p:spPr>
            <a:xfrm>
              <a:off x="7430536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73BF80-8561-4700-90B4-39E4D1CAE333}"/>
              </a:ext>
            </a:extLst>
          </p:cNvPr>
          <p:cNvGrpSpPr/>
          <p:nvPr/>
        </p:nvGrpSpPr>
        <p:grpSpPr>
          <a:xfrm>
            <a:off x="2275588" y="5866638"/>
            <a:ext cx="446949" cy="494964"/>
            <a:chOff x="6993672" y="926763"/>
            <a:chExt cx="446949" cy="49496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68BB549-8C6A-4A1A-B5A9-EF744FFBD5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C48F4A4-4156-4CB5-850B-C5597178DC94}"/>
                </a:ext>
              </a:extLst>
            </p:cNvPr>
            <p:cNvGrpSpPr/>
            <p:nvPr/>
          </p:nvGrpSpPr>
          <p:grpSpPr>
            <a:xfrm>
              <a:off x="6993672" y="928608"/>
              <a:ext cx="446949" cy="493119"/>
              <a:chOff x="6993672" y="928608"/>
              <a:chExt cx="446949" cy="49311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59BBDBC-8D96-4583-AD07-D693372C0E16}"/>
                  </a:ext>
                </a:extLst>
              </p:cNvPr>
              <p:cNvSpPr txBox="1"/>
              <p:nvPr/>
            </p:nvSpPr>
            <p:spPr>
              <a:xfrm>
                <a:off x="6993672" y="1021617"/>
                <a:ext cx="446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C4D40D9-7616-4F80-BEE6-2245CF75B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DF19D559-DA82-47AD-BEEE-A6A2F5981207}"/>
              </a:ext>
            </a:extLst>
          </p:cNvPr>
          <p:cNvSpPr/>
          <p:nvPr/>
        </p:nvSpPr>
        <p:spPr>
          <a:xfrm>
            <a:off x="4175405" y="569613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CCBE9A-4631-4B02-B1C0-EC454C5B17CB}"/>
              </a:ext>
            </a:extLst>
          </p:cNvPr>
          <p:cNvSpPr/>
          <p:nvPr/>
        </p:nvSpPr>
        <p:spPr>
          <a:xfrm>
            <a:off x="5281521" y="5540648"/>
            <a:ext cx="4804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temperature was -6°C.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79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927 -0.03797 C 0.0233 -0.0463 0.02929 -0.0507 0.0358 -0.0507 C 0.04297 -0.0507 0.04883 -0.0463 0.05286 -0.03797 L 0.07252 4.07407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07407E-6 L 0.09179 -0.03704 C 0.09596 -0.04537 0.10221 -0.04977 0.10846 -0.04977 C 0.11588 -0.04977 0.12174 -0.04537 0.12578 -0.03704 L 0.14583 4.07407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-0.01992 -0.03796 C -0.02396 -0.0463 -0.03008 -0.0507 -0.03685 -0.0507 C -0.04427 -0.0507 -0.05013 -0.0463 -0.05417 -0.03796 L -0.07383 7.40741E-7 " pathEditMode="relative" rAng="0" ptsTypes="AAAAA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7.40741E-7 L -0.09349 -0.03773 C -0.0974 -0.04607 -0.10378 -0.05023 -0.1099 -0.05023 C -0.11732 -0.05023 -0.12292 -0.04607 -0.12696 -0.03773 L -0.1461 7.40741E-7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  <p:bldP spid="49" grpId="0" animBg="1"/>
      <p:bldP spid="49" grpId="1" animBg="1"/>
      <p:bldP spid="49" grpId="2" animBg="1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936C96-B075-4F23-9A6F-7E81F798448E}"/>
              </a:ext>
            </a:extLst>
          </p:cNvPr>
          <p:cNvSpPr/>
          <p:nvPr/>
        </p:nvSpPr>
        <p:spPr>
          <a:xfrm>
            <a:off x="56123" y="50000"/>
            <a:ext cx="6249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A clock shows this time twice a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35EC58-5F13-4527-8BD9-C3BB9239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91" y="634775"/>
            <a:ext cx="3314286" cy="33238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6C2195-05EA-44A9-9B49-A29C2928539B}"/>
              </a:ext>
            </a:extLst>
          </p:cNvPr>
          <p:cNvSpPr/>
          <p:nvPr/>
        </p:nvSpPr>
        <p:spPr>
          <a:xfrm>
            <a:off x="3897739" y="771591"/>
            <a:ext cx="80495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Tick the two digital clocks that show this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554DF-158A-4C23-969F-FA2FAFBE9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933" y="4983197"/>
            <a:ext cx="2234703" cy="1180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D68B81-CE23-4B32-ACCF-5930D7279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5389" y="3324328"/>
            <a:ext cx="2234703" cy="1180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9E87DB-E93C-4AF5-AEDA-ECC9C012F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648" y="3324328"/>
            <a:ext cx="2234703" cy="1180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BA260E-3D2C-4D07-887F-E61841220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8648" y="1663941"/>
            <a:ext cx="2234703" cy="11805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F7B36A-BBBD-4FEF-B104-6A772EF4BC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5390" y="1663941"/>
            <a:ext cx="2234703" cy="118059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A78D14-C257-4C3F-A771-AF9BECAB54F4}"/>
              </a:ext>
            </a:extLst>
          </p:cNvPr>
          <p:cNvSpPr/>
          <p:nvPr/>
        </p:nvSpPr>
        <p:spPr>
          <a:xfrm>
            <a:off x="5870376" y="158879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C6F427-F1EA-43D7-A124-D45FE08356AA}"/>
              </a:ext>
            </a:extLst>
          </p:cNvPr>
          <p:cNvSpPr/>
          <p:nvPr/>
        </p:nvSpPr>
        <p:spPr>
          <a:xfrm>
            <a:off x="9108876" y="326974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4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6A3DE7-BA0E-4BA6-9AAD-ECA2BB336EE4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Each shape stands for a number.</a:t>
            </a:r>
          </a:p>
          <a:p>
            <a:r>
              <a:rPr lang="en-GB" sz="3200" b="1" dirty="0"/>
              <a:t>Work out the value of each shape.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EB5469-2F59-4BF1-9BEF-EC7408EF3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24" y="1127219"/>
            <a:ext cx="4974070" cy="3613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05B434-E8EF-4E36-86B1-325326B1B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795" y="4607493"/>
            <a:ext cx="2432481" cy="17970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428584-5B9A-4A34-BF73-CCC9A9443D15}"/>
              </a:ext>
            </a:extLst>
          </p:cNvPr>
          <p:cNvSpPr/>
          <p:nvPr/>
        </p:nvSpPr>
        <p:spPr>
          <a:xfrm>
            <a:off x="1652183" y="3552392"/>
            <a:ext cx="2770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 triangles = 96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AD20DF-5676-4B3D-8089-3376300ACC76}"/>
              </a:ext>
            </a:extLst>
          </p:cNvPr>
          <p:cNvSpPr/>
          <p:nvPr/>
        </p:nvSpPr>
        <p:spPr>
          <a:xfrm>
            <a:off x="1652182" y="4109699"/>
            <a:ext cx="2653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triangle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2AC8A-EEB8-4FF4-B579-9F61D798B1B9}"/>
              </a:ext>
            </a:extLst>
          </p:cNvPr>
          <p:cNvSpPr txBox="1"/>
          <p:nvPr/>
        </p:nvSpPr>
        <p:spPr>
          <a:xfrm>
            <a:off x="3252455" y="517833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046EE-3E54-48C1-80F0-E5A9A21D1553}"/>
              </a:ext>
            </a:extLst>
          </p:cNvPr>
          <p:cNvSpPr txBox="1"/>
          <p:nvPr/>
        </p:nvSpPr>
        <p:spPr>
          <a:xfrm>
            <a:off x="2777838" y="51913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9D8831-BCB9-44A4-8EAD-75813AA36315}"/>
              </a:ext>
            </a:extLst>
          </p:cNvPr>
          <p:cNvCxnSpPr>
            <a:cxnSpLocks/>
          </p:cNvCxnSpPr>
          <p:nvPr/>
        </p:nvCxnSpPr>
        <p:spPr>
          <a:xfrm>
            <a:off x="3252455" y="524095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BA1A37-894B-41AD-8BC3-EBC0A39CDC80}"/>
              </a:ext>
            </a:extLst>
          </p:cNvPr>
          <p:cNvCxnSpPr>
            <a:cxnSpLocks/>
          </p:cNvCxnSpPr>
          <p:nvPr/>
        </p:nvCxnSpPr>
        <p:spPr>
          <a:xfrm>
            <a:off x="3271407" y="524095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A3AB896-2E17-49FE-8F47-F15DB51E16D6}"/>
              </a:ext>
            </a:extLst>
          </p:cNvPr>
          <p:cNvSpPr txBox="1"/>
          <p:nvPr/>
        </p:nvSpPr>
        <p:spPr>
          <a:xfrm>
            <a:off x="3252826" y="47406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924410-B8BD-47D9-86AC-EDB61C01A77C}"/>
              </a:ext>
            </a:extLst>
          </p:cNvPr>
          <p:cNvSpPr txBox="1"/>
          <p:nvPr/>
        </p:nvSpPr>
        <p:spPr>
          <a:xfrm>
            <a:off x="3675832" y="47406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6A9EC8-1985-45AC-9257-22463A93424E}"/>
              </a:ext>
            </a:extLst>
          </p:cNvPr>
          <p:cNvSpPr/>
          <p:nvPr/>
        </p:nvSpPr>
        <p:spPr>
          <a:xfrm>
            <a:off x="3663844" y="41465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DE7044-FE6C-48E4-B2FC-77FBE6FA594E}"/>
              </a:ext>
            </a:extLst>
          </p:cNvPr>
          <p:cNvSpPr/>
          <p:nvPr/>
        </p:nvSpPr>
        <p:spPr>
          <a:xfrm>
            <a:off x="775778" y="324145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AEA35B-3848-49D5-9488-1544C9C80E8A}"/>
              </a:ext>
            </a:extLst>
          </p:cNvPr>
          <p:cNvSpPr/>
          <p:nvPr/>
        </p:nvSpPr>
        <p:spPr>
          <a:xfrm>
            <a:off x="786051" y="234686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0299CE-2F88-4E15-B9A5-551B45B0F804}"/>
              </a:ext>
            </a:extLst>
          </p:cNvPr>
          <p:cNvSpPr/>
          <p:nvPr/>
        </p:nvSpPr>
        <p:spPr>
          <a:xfrm>
            <a:off x="786051" y="1485704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A2CC84-B18A-4312-A4E3-9E84327FA489}"/>
              </a:ext>
            </a:extLst>
          </p:cNvPr>
          <p:cNvSpPr/>
          <p:nvPr/>
        </p:nvSpPr>
        <p:spPr>
          <a:xfrm>
            <a:off x="3414416" y="234686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C404CB-9800-4470-852C-AEA9E4CE2319}"/>
              </a:ext>
            </a:extLst>
          </p:cNvPr>
          <p:cNvSpPr/>
          <p:nvPr/>
        </p:nvSpPr>
        <p:spPr>
          <a:xfrm>
            <a:off x="5726533" y="2173943"/>
            <a:ext cx="49916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 + circle + circle + 32 = 100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E315A8-BF5F-418E-B836-BB5280270800}"/>
              </a:ext>
            </a:extLst>
          </p:cNvPr>
          <p:cNvSpPr/>
          <p:nvPr/>
        </p:nvSpPr>
        <p:spPr>
          <a:xfrm>
            <a:off x="5726533" y="2656677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 + 32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3B2D6B-7DBB-4964-8AED-C4EF60398D9D}"/>
              </a:ext>
            </a:extLst>
          </p:cNvPr>
          <p:cNvSpPr/>
          <p:nvPr/>
        </p:nvSpPr>
        <p:spPr>
          <a:xfrm>
            <a:off x="7368584" y="265667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19080-3EBD-4A85-8500-78BB46741ADE}"/>
              </a:ext>
            </a:extLst>
          </p:cNvPr>
          <p:cNvSpPr/>
          <p:nvPr/>
        </p:nvSpPr>
        <p:spPr>
          <a:xfrm>
            <a:off x="5726532" y="3136612"/>
            <a:ext cx="3365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64 + 2 circles = 100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A81D29-E936-4760-A407-C36097D1510C}"/>
              </a:ext>
            </a:extLst>
          </p:cNvPr>
          <p:cNvSpPr/>
          <p:nvPr/>
        </p:nvSpPr>
        <p:spPr>
          <a:xfrm>
            <a:off x="5726531" y="3616547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100 – 64 =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6092E1-EF7B-4974-B34C-256CACD98968}"/>
              </a:ext>
            </a:extLst>
          </p:cNvPr>
          <p:cNvSpPr/>
          <p:nvPr/>
        </p:nvSpPr>
        <p:spPr>
          <a:xfrm>
            <a:off x="7512418" y="361654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B2536D-FF75-4509-910A-E12195855171}"/>
              </a:ext>
            </a:extLst>
          </p:cNvPr>
          <p:cNvSpPr/>
          <p:nvPr/>
        </p:nvSpPr>
        <p:spPr>
          <a:xfrm>
            <a:off x="5726530" y="4096480"/>
            <a:ext cx="2349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 circles = 36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F20F15-FAA9-4A42-B944-AEDF0727FAB6}"/>
              </a:ext>
            </a:extLst>
          </p:cNvPr>
          <p:cNvSpPr/>
          <p:nvPr/>
        </p:nvSpPr>
        <p:spPr>
          <a:xfrm>
            <a:off x="5725972" y="4576413"/>
            <a:ext cx="1676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circle =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EB35DD-E02A-4B1F-B2F7-51ABA32E3E8C}"/>
              </a:ext>
            </a:extLst>
          </p:cNvPr>
          <p:cNvSpPr txBox="1"/>
          <p:nvPr/>
        </p:nvSpPr>
        <p:spPr>
          <a:xfrm>
            <a:off x="6557669" y="5700743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DF8C5F-6BA5-44F8-B118-CF01B8FBD1BA}"/>
              </a:ext>
            </a:extLst>
          </p:cNvPr>
          <p:cNvSpPr txBox="1"/>
          <p:nvPr/>
        </p:nvSpPr>
        <p:spPr>
          <a:xfrm>
            <a:off x="6083052" y="571380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EC13B8C-E491-4C69-969D-2A17072E7201}"/>
              </a:ext>
            </a:extLst>
          </p:cNvPr>
          <p:cNvCxnSpPr>
            <a:cxnSpLocks/>
          </p:cNvCxnSpPr>
          <p:nvPr/>
        </p:nvCxnSpPr>
        <p:spPr>
          <a:xfrm>
            <a:off x="6557669" y="5763363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DB8F043-ACC0-48AE-8354-C586E44CB5CD}"/>
              </a:ext>
            </a:extLst>
          </p:cNvPr>
          <p:cNvCxnSpPr>
            <a:cxnSpLocks/>
          </p:cNvCxnSpPr>
          <p:nvPr/>
        </p:nvCxnSpPr>
        <p:spPr>
          <a:xfrm>
            <a:off x="6576621" y="576336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726FDB-26CB-4723-8EDB-ECCFDFE1E9E0}"/>
              </a:ext>
            </a:extLst>
          </p:cNvPr>
          <p:cNvSpPr txBox="1"/>
          <p:nvPr/>
        </p:nvSpPr>
        <p:spPr>
          <a:xfrm>
            <a:off x="6558040" y="5263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7EFC58-E7E9-40C4-97E1-7A91A6C239B6}"/>
              </a:ext>
            </a:extLst>
          </p:cNvPr>
          <p:cNvSpPr txBox="1"/>
          <p:nvPr/>
        </p:nvSpPr>
        <p:spPr>
          <a:xfrm>
            <a:off x="6981046" y="5263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18F7B0-41A8-465F-9BE8-AEA4AC5B33DC}"/>
              </a:ext>
            </a:extLst>
          </p:cNvPr>
          <p:cNvSpPr txBox="1"/>
          <p:nvPr/>
        </p:nvSpPr>
        <p:spPr>
          <a:xfrm>
            <a:off x="6853219" y="573727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99F750-7A50-4B0B-9E79-16FC671401D0}"/>
              </a:ext>
            </a:extLst>
          </p:cNvPr>
          <p:cNvSpPr/>
          <p:nvPr/>
        </p:nvSpPr>
        <p:spPr>
          <a:xfrm>
            <a:off x="7284851" y="459355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3558B52-81AB-49BC-9AE6-7D2E379176C1}"/>
              </a:ext>
            </a:extLst>
          </p:cNvPr>
          <p:cNvSpPr/>
          <p:nvPr/>
        </p:nvSpPr>
        <p:spPr>
          <a:xfrm>
            <a:off x="1662246" y="220592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2F82D7-1DFE-490F-9323-4D918C1A7FD7}"/>
              </a:ext>
            </a:extLst>
          </p:cNvPr>
          <p:cNvSpPr/>
          <p:nvPr/>
        </p:nvSpPr>
        <p:spPr>
          <a:xfrm>
            <a:off x="2538011" y="220401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3BA90D-4281-4051-8AA0-C1B966F511E0}"/>
              </a:ext>
            </a:extLst>
          </p:cNvPr>
          <p:cNvSpPr txBox="1"/>
          <p:nvPr/>
        </p:nvSpPr>
        <p:spPr>
          <a:xfrm>
            <a:off x="10590065" y="4694474"/>
            <a:ext cx="790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696109-265B-49E0-9BA2-852703989183}"/>
              </a:ext>
            </a:extLst>
          </p:cNvPr>
          <p:cNvSpPr txBox="1"/>
          <p:nvPr/>
        </p:nvSpPr>
        <p:spPr>
          <a:xfrm>
            <a:off x="10590065" y="5802121"/>
            <a:ext cx="790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9851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28" grpId="0"/>
      <p:bldP spid="29" grpId="0"/>
      <p:bldP spid="32" grpId="0"/>
      <p:bldP spid="33" grpId="0"/>
      <p:bldP spid="34" grpId="0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7ED2B43-A668-4883-88AB-2DEB30F8CB1C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1C20197-0477-409B-9ECB-A7541AF9D663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3E65ED6-7883-4D47-851A-6F7479A7C62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0A2C16B-AECB-4A2D-AF96-FAD7710074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14646EB-228D-4094-8A93-17F73BD8661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779B77C-C527-4731-9707-7530CA4EFA3C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2251BE-6B62-4CCB-922B-F9770C7789A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E6C1CE-5D7E-4680-B4A7-CAC37B74EC8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5E351D-E32B-41BE-8D8F-3217DFDEB20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634B1AF-5ABD-4585-9A29-5555C5E1C86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601A849-84CB-4A1F-AF88-9BF12815C2DC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E77C96-D526-4F0C-A363-99559621502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FCCF28-9AA6-46DE-9D20-9B87D9A69FC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AFF8BD-2CAC-446A-9F26-A8095536876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E6F5FF-2E18-4807-A3F6-D849A5B7DC8E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981CFA-849E-42D3-A42D-A4E7BB308D73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CACFFC-F6D2-48ED-A97F-61E8D73C11B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FE11AF-38D9-4620-954D-BC94E8984E9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F04D5DF-B877-42F1-B8CF-6BCC008292A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044130-34AE-4ECC-B4A2-73776EBA5CD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5B6E466-C758-4441-BCB1-CD5571509DC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E04B953-A050-4DB4-86EA-F7DE2B32184D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38D7368-6EBB-498B-8C93-65320FCD48F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F1CA56-EBDE-41D3-8C7A-FD1CF8873CB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BACE245-E2BB-4244-89D2-CCF0CD668708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6439B6E-D52C-4D4B-A91F-A414402FECA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AB3AC2-1D32-49F2-A72B-BC8B06FF55A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067F79A-036A-4F2B-917C-081FC14C3FA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0184FBE-831C-497E-B916-1BFE9BECD2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223EF24-9921-4D94-A257-CA0FDCB7E2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19517CB-99A9-43C3-A9BA-047E7CE0D4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0F9589-CA13-46A1-87F1-B77B2D7F4A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DFB7E94-5525-4EC5-BC17-8D237F9184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BF86648-2003-4B35-A29C-CFDBD24130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A702C3F-A51D-4DB3-A73E-DEF0A74945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076B38E-1757-4D45-8C1A-0AE3F1210C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55B8882-7BF1-4350-A0EC-9F6F031C46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F1124EC-A797-4AFE-AFAA-70D72DD4AB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C75180E-AA32-43ED-B679-1FEEC0BDF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7FDCE78-76D0-4CD7-985B-9954A70168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A37B46-4432-445C-8F81-1BD6EEF29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01B3CD8-F3B9-405F-9C9B-878DDAA549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7135ECB-10BA-4AA7-8A78-AB7842BFC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284BF9-6366-4E10-8DF5-C7EE156374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719360-D198-4286-9B83-D5086F64A031}"/>
              </a:ext>
            </a:extLst>
          </p:cNvPr>
          <p:cNvSpPr/>
          <p:nvPr/>
        </p:nvSpPr>
        <p:spPr>
          <a:xfrm>
            <a:off x="56122" y="50000"/>
            <a:ext cx="12079318" cy="14003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Write these numbers in order, starting with the smallest.</a:t>
            </a:r>
          </a:p>
          <a:p>
            <a:endParaRPr lang="en-GB" sz="1050" dirty="0"/>
          </a:p>
          <a:p>
            <a:r>
              <a:rPr lang="en-GB" sz="3200" dirty="0"/>
              <a:t>    0.78         0.607         5.6         0.098         4.003</a:t>
            </a:r>
          </a:p>
          <a:p>
            <a:endParaRPr lang="en-GB" sz="10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D25E5-B267-4798-933E-8D45DD08E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99" y="4299062"/>
            <a:ext cx="10933333" cy="172381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423A1C-199C-48C0-B753-422AE9344379}"/>
              </a:ext>
            </a:extLst>
          </p:cNvPr>
          <p:cNvSpPr txBox="1"/>
          <p:nvPr/>
        </p:nvSpPr>
        <p:spPr>
          <a:xfrm>
            <a:off x="2238765" y="1757755"/>
            <a:ext cx="1468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0.7 8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BB20156-E9EE-4FB0-B9C9-AC4447C1464C}"/>
              </a:ext>
            </a:extLst>
          </p:cNvPr>
          <p:cNvSpPr txBox="1"/>
          <p:nvPr/>
        </p:nvSpPr>
        <p:spPr>
          <a:xfrm>
            <a:off x="2230217" y="2201283"/>
            <a:ext cx="1923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0.6 0 7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95E528-0276-4933-A710-6588B9F15467}"/>
              </a:ext>
            </a:extLst>
          </p:cNvPr>
          <p:cNvSpPr txBox="1"/>
          <p:nvPr/>
        </p:nvSpPr>
        <p:spPr>
          <a:xfrm>
            <a:off x="2230217" y="2648784"/>
            <a:ext cx="1030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9589B30-4CB9-4355-9076-5F26B4961CA6}"/>
              </a:ext>
            </a:extLst>
          </p:cNvPr>
          <p:cNvSpPr txBox="1"/>
          <p:nvPr/>
        </p:nvSpPr>
        <p:spPr>
          <a:xfrm>
            <a:off x="2238025" y="3085597"/>
            <a:ext cx="21927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0.0 9 8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EE0AFE5-7CB3-4726-AAF7-414CC62C58B4}"/>
              </a:ext>
            </a:extLst>
          </p:cNvPr>
          <p:cNvSpPr txBox="1"/>
          <p:nvPr/>
        </p:nvSpPr>
        <p:spPr>
          <a:xfrm>
            <a:off x="2238025" y="3546052"/>
            <a:ext cx="21927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4.0 0 3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6DD428B-A72B-4E11-AF4F-77732B9C62F2}"/>
              </a:ext>
            </a:extLst>
          </p:cNvPr>
          <p:cNvSpPr txBox="1"/>
          <p:nvPr/>
        </p:nvSpPr>
        <p:spPr>
          <a:xfrm>
            <a:off x="3563260" y="1746397"/>
            <a:ext cx="52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6779F7-5CC9-4FA1-80C1-1FB5EA13B166}"/>
              </a:ext>
            </a:extLst>
          </p:cNvPr>
          <p:cNvSpPr txBox="1"/>
          <p:nvPr/>
        </p:nvSpPr>
        <p:spPr>
          <a:xfrm>
            <a:off x="3117338" y="2651065"/>
            <a:ext cx="12362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2FA42D-9E52-48F0-9A89-E14CB56E094D}"/>
              </a:ext>
            </a:extLst>
          </p:cNvPr>
          <p:cNvSpPr txBox="1"/>
          <p:nvPr/>
        </p:nvSpPr>
        <p:spPr>
          <a:xfrm>
            <a:off x="10037904" y="4631557"/>
            <a:ext cx="1132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C0B7C9-496F-4926-9ADC-372002D0C5B0}"/>
              </a:ext>
            </a:extLst>
          </p:cNvPr>
          <p:cNvSpPr txBox="1"/>
          <p:nvPr/>
        </p:nvSpPr>
        <p:spPr>
          <a:xfrm>
            <a:off x="7516430" y="4631557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468A0A-8666-4735-9EEC-7543D2AC486B}"/>
              </a:ext>
            </a:extLst>
          </p:cNvPr>
          <p:cNvSpPr txBox="1"/>
          <p:nvPr/>
        </p:nvSpPr>
        <p:spPr>
          <a:xfrm>
            <a:off x="826649" y="4628285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0.098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EA149E6-6EB8-4220-A07E-051EF9E7B181}"/>
              </a:ext>
            </a:extLst>
          </p:cNvPr>
          <p:cNvSpPr txBox="1"/>
          <p:nvPr/>
        </p:nvSpPr>
        <p:spPr>
          <a:xfrm>
            <a:off x="3059204" y="4628285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0.607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43E2B9F-2F65-4AC2-8D83-A67918B48E28}"/>
              </a:ext>
            </a:extLst>
          </p:cNvPr>
          <p:cNvSpPr txBox="1"/>
          <p:nvPr/>
        </p:nvSpPr>
        <p:spPr>
          <a:xfrm>
            <a:off x="5438728" y="4628285"/>
            <a:ext cx="1689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0.78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3F3E399-6E5B-45D1-A119-A9E854A9070D}"/>
              </a:ext>
            </a:extLst>
          </p:cNvPr>
          <p:cNvSpPr/>
          <p:nvPr/>
        </p:nvSpPr>
        <p:spPr>
          <a:xfrm>
            <a:off x="1146418" y="70622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9EED194-DB87-4BB2-9A43-E0CE8F87463B}"/>
              </a:ext>
            </a:extLst>
          </p:cNvPr>
          <p:cNvSpPr/>
          <p:nvPr/>
        </p:nvSpPr>
        <p:spPr>
          <a:xfrm>
            <a:off x="4246027" y="70406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142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90C27C-3733-441A-9509-7C372035BDD1}"/>
              </a:ext>
            </a:extLst>
          </p:cNvPr>
          <p:cNvSpPr/>
          <p:nvPr/>
        </p:nvSpPr>
        <p:spPr>
          <a:xfrm>
            <a:off x="56123" y="50000"/>
            <a:ext cx="109553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Jacob cuts 4 </a:t>
            </a:r>
            <a:r>
              <a:rPr lang="en-US" sz="3200" b="1" dirty="0" err="1"/>
              <a:t>metres</a:t>
            </a:r>
            <a:r>
              <a:rPr lang="en-US" sz="3200" b="1" dirty="0"/>
              <a:t> of ribbon into three pieces.</a:t>
            </a:r>
          </a:p>
          <a:p>
            <a:r>
              <a:rPr lang="en-US" sz="3200" b="1" dirty="0"/>
              <a:t>The length of the first piece is 1.28 </a:t>
            </a:r>
            <a:r>
              <a:rPr lang="en-US" sz="3200" b="1" dirty="0" err="1"/>
              <a:t>metres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The length of the second piece is 1.65 </a:t>
            </a:r>
            <a:r>
              <a:rPr lang="en-US" sz="3200" b="1" dirty="0" err="1"/>
              <a:t>metres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Work out the length of the third piece.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B1F27-96A7-4D79-A86E-7C86E903B444}"/>
              </a:ext>
            </a:extLst>
          </p:cNvPr>
          <p:cNvSpPr txBox="1"/>
          <p:nvPr/>
        </p:nvSpPr>
        <p:spPr>
          <a:xfrm>
            <a:off x="1381182" y="239569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ECC89-258D-4014-B95B-F4F4672F93BD}"/>
              </a:ext>
            </a:extLst>
          </p:cNvPr>
          <p:cNvSpPr txBox="1"/>
          <p:nvPr/>
        </p:nvSpPr>
        <p:spPr>
          <a:xfrm>
            <a:off x="1371291" y="283282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4DAC6C-8EA1-420A-8E97-7AAB0E4E0A22}"/>
              </a:ext>
            </a:extLst>
          </p:cNvPr>
          <p:cNvCxnSpPr>
            <a:cxnSpLocks/>
          </p:cNvCxnSpPr>
          <p:nvPr/>
        </p:nvCxnSpPr>
        <p:spPr>
          <a:xfrm>
            <a:off x="946544" y="334390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CE1B69-D92E-40C4-BDDF-8E257353C01E}"/>
              </a:ext>
            </a:extLst>
          </p:cNvPr>
          <p:cNvCxnSpPr>
            <a:cxnSpLocks/>
          </p:cNvCxnSpPr>
          <p:nvPr/>
        </p:nvCxnSpPr>
        <p:spPr>
          <a:xfrm>
            <a:off x="946544" y="3792907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0AAE3E-C7B1-474B-82CA-9D7881A00A56}"/>
              </a:ext>
            </a:extLst>
          </p:cNvPr>
          <p:cNvSpPr txBox="1"/>
          <p:nvPr/>
        </p:nvSpPr>
        <p:spPr>
          <a:xfrm>
            <a:off x="953981" y="2841809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5F3122-B882-4B78-BB7B-82965C23F31B}"/>
              </a:ext>
            </a:extLst>
          </p:cNvPr>
          <p:cNvSpPr txBox="1"/>
          <p:nvPr/>
        </p:nvSpPr>
        <p:spPr>
          <a:xfrm>
            <a:off x="1663456" y="32680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BE3B7D-DC50-460F-8767-1F01718D7888}"/>
              </a:ext>
            </a:extLst>
          </p:cNvPr>
          <p:cNvSpPr txBox="1"/>
          <p:nvPr/>
        </p:nvSpPr>
        <p:spPr>
          <a:xfrm>
            <a:off x="2271067" y="32680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5F3DB6-E457-46FC-8492-ABBF8FF994A7}"/>
              </a:ext>
            </a:extLst>
          </p:cNvPr>
          <p:cNvSpPr txBox="1"/>
          <p:nvPr/>
        </p:nvSpPr>
        <p:spPr>
          <a:xfrm>
            <a:off x="1827570" y="326514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BC11A-8721-43B0-8283-2ACD3AD8DD14}"/>
              </a:ext>
            </a:extLst>
          </p:cNvPr>
          <p:cNvSpPr txBox="1"/>
          <p:nvPr/>
        </p:nvSpPr>
        <p:spPr>
          <a:xfrm>
            <a:off x="1354732" y="327180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56178C-5928-4964-AC16-FA79DC9AB162}"/>
              </a:ext>
            </a:extLst>
          </p:cNvPr>
          <p:cNvSpPr txBox="1"/>
          <p:nvPr/>
        </p:nvSpPr>
        <p:spPr>
          <a:xfrm>
            <a:off x="1865286" y="2112103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B1BA8-C6C9-442B-A742-E9B36F93DAD5}"/>
              </a:ext>
            </a:extLst>
          </p:cNvPr>
          <p:cNvSpPr txBox="1"/>
          <p:nvPr/>
        </p:nvSpPr>
        <p:spPr>
          <a:xfrm>
            <a:off x="3535962" y="2371712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4.0 0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A2E2C-9BC9-45F9-8054-010A2D0A3213}"/>
              </a:ext>
            </a:extLst>
          </p:cNvPr>
          <p:cNvSpPr txBox="1"/>
          <p:nvPr/>
        </p:nvSpPr>
        <p:spPr>
          <a:xfrm>
            <a:off x="3171346" y="2801819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DDDEC-2CB0-40AF-9B7F-4AD100853E90}"/>
              </a:ext>
            </a:extLst>
          </p:cNvPr>
          <p:cNvSpPr txBox="1"/>
          <p:nvPr/>
        </p:nvSpPr>
        <p:spPr>
          <a:xfrm>
            <a:off x="3535961" y="2812577"/>
            <a:ext cx="1379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2.9 3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234A56-29AC-44B0-A16E-21E611C643A5}"/>
              </a:ext>
            </a:extLst>
          </p:cNvPr>
          <p:cNvCxnSpPr>
            <a:cxnSpLocks/>
          </p:cNvCxnSpPr>
          <p:nvPr/>
        </p:nvCxnSpPr>
        <p:spPr>
          <a:xfrm flipV="1">
            <a:off x="3087119" y="3326042"/>
            <a:ext cx="1811262" cy="15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9F1AA2-3654-4978-BED5-6FFC9461B533}"/>
              </a:ext>
            </a:extLst>
          </p:cNvPr>
          <p:cNvCxnSpPr>
            <a:cxnSpLocks/>
          </p:cNvCxnSpPr>
          <p:nvPr/>
        </p:nvCxnSpPr>
        <p:spPr>
          <a:xfrm flipV="1">
            <a:off x="3087119" y="3774241"/>
            <a:ext cx="1793039" cy="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A0EF029-7676-4B6B-99B6-309CC1C4C328}"/>
              </a:ext>
            </a:extLst>
          </p:cNvPr>
          <p:cNvSpPr txBox="1"/>
          <p:nvPr/>
        </p:nvSpPr>
        <p:spPr>
          <a:xfrm>
            <a:off x="3837826" y="326339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1A3168-BFEE-4C2B-9817-018FCCF996F3}"/>
              </a:ext>
            </a:extLst>
          </p:cNvPr>
          <p:cNvSpPr txBox="1"/>
          <p:nvPr/>
        </p:nvSpPr>
        <p:spPr>
          <a:xfrm>
            <a:off x="4404673" y="326270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408BBF-6DB4-43E7-84C8-01BFE2740501}"/>
              </a:ext>
            </a:extLst>
          </p:cNvPr>
          <p:cNvSpPr txBox="1"/>
          <p:nvPr/>
        </p:nvSpPr>
        <p:spPr>
          <a:xfrm>
            <a:off x="3974096" y="326573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4873FB-335D-45AB-BE84-981EACD9EBEC}"/>
              </a:ext>
            </a:extLst>
          </p:cNvPr>
          <p:cNvCxnSpPr>
            <a:cxnSpLocks/>
          </p:cNvCxnSpPr>
          <p:nvPr/>
        </p:nvCxnSpPr>
        <p:spPr>
          <a:xfrm flipV="1">
            <a:off x="3537988" y="24710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B1A8FC1-DEEB-4B72-AA5A-E514777E871E}"/>
              </a:ext>
            </a:extLst>
          </p:cNvPr>
          <p:cNvSpPr txBox="1"/>
          <p:nvPr/>
        </p:nvSpPr>
        <p:spPr>
          <a:xfrm>
            <a:off x="3603849" y="215844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92BF24-C817-4D14-AEB4-0495255C7A12}"/>
              </a:ext>
            </a:extLst>
          </p:cNvPr>
          <p:cNvSpPr txBox="1"/>
          <p:nvPr/>
        </p:nvSpPr>
        <p:spPr>
          <a:xfrm>
            <a:off x="3858364" y="241324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5726CE-C7DD-451F-BB5E-4685BDAD566A}"/>
              </a:ext>
            </a:extLst>
          </p:cNvPr>
          <p:cNvCxnSpPr>
            <a:cxnSpLocks/>
          </p:cNvCxnSpPr>
          <p:nvPr/>
        </p:nvCxnSpPr>
        <p:spPr>
          <a:xfrm flipV="1">
            <a:off x="3991852" y="246833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C9A0CE-AB78-461C-ADF8-13CCBD08B448}"/>
              </a:ext>
            </a:extLst>
          </p:cNvPr>
          <p:cNvSpPr txBox="1"/>
          <p:nvPr/>
        </p:nvSpPr>
        <p:spPr>
          <a:xfrm>
            <a:off x="4038257" y="215567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370F60-DA2A-4CBF-BEE9-9ED0EDFD0571}"/>
              </a:ext>
            </a:extLst>
          </p:cNvPr>
          <p:cNvSpPr txBox="1"/>
          <p:nvPr/>
        </p:nvSpPr>
        <p:spPr>
          <a:xfrm>
            <a:off x="4312228" y="241047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049617-70D3-40EA-85E2-83C25F8FFEEA}"/>
              </a:ext>
            </a:extLst>
          </p:cNvPr>
          <p:cNvSpPr txBox="1"/>
          <p:nvPr/>
        </p:nvSpPr>
        <p:spPr>
          <a:xfrm>
            <a:off x="3559583" y="327180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D87098-3009-4942-9B77-8CE1FE141F4B}"/>
              </a:ext>
            </a:extLst>
          </p:cNvPr>
          <p:cNvSpPr txBox="1"/>
          <p:nvPr/>
        </p:nvSpPr>
        <p:spPr>
          <a:xfrm>
            <a:off x="4809639" y="326226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840D31-F7C8-439D-8C95-862D67DDB5D7}"/>
              </a:ext>
            </a:extLst>
          </p:cNvPr>
          <p:cNvSpPr/>
          <p:nvPr/>
        </p:nvSpPr>
        <p:spPr>
          <a:xfrm>
            <a:off x="6656670" y="1527328"/>
            <a:ext cx="2203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1.07 metres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AAE02C-76A7-4F00-84AB-7F0470EA6663}"/>
              </a:ext>
            </a:extLst>
          </p:cNvPr>
          <p:cNvSpPr/>
          <p:nvPr/>
        </p:nvSpPr>
        <p:spPr>
          <a:xfrm>
            <a:off x="6656670" y="1942276"/>
            <a:ext cx="3392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or 107 centimetres</a:t>
            </a:r>
          </a:p>
        </p:txBody>
      </p:sp>
    </p:spTree>
    <p:extLst>
      <p:ext uri="{BB962C8B-B14F-4D97-AF65-F5344CB8AC3E}">
        <p14:creationId xmlns:p14="http://schemas.microsoft.com/office/powerpoint/2010/main" val="15631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32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1C32E-845D-4050-B027-3A18CF140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101" y="1457822"/>
            <a:ext cx="8183798" cy="51611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CDD470-E350-40FC-88E6-3375F766B3ED}"/>
              </a:ext>
            </a:extLst>
          </p:cNvPr>
          <p:cNvSpPr/>
          <p:nvPr/>
        </p:nvSpPr>
        <p:spPr>
          <a:xfrm>
            <a:off x="103032" y="51516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the angles that are obtuse.</a:t>
            </a:r>
          </a:p>
          <a:p>
            <a:pPr>
              <a:spcAft>
                <a:spcPts val="0"/>
              </a:spcAft>
            </a:pP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letters of the angles that are acute.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id="{2F0E00BF-2EB6-4B02-A1A1-E493B6D0B0AB}"/>
              </a:ext>
            </a:extLst>
          </p:cNvPr>
          <p:cNvSpPr/>
          <p:nvPr/>
        </p:nvSpPr>
        <p:spPr>
          <a:xfrm rot="4245867" flipH="1">
            <a:off x="2957900" y="4962154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8CA3F722-8717-4D5C-A095-8DC79AF0007A}"/>
              </a:ext>
            </a:extLst>
          </p:cNvPr>
          <p:cNvSpPr/>
          <p:nvPr/>
        </p:nvSpPr>
        <p:spPr>
          <a:xfrm rot="2727012" flipH="1">
            <a:off x="4816577" y="291713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9E08E623-B3A7-401B-985C-5B03F6888272}"/>
              </a:ext>
            </a:extLst>
          </p:cNvPr>
          <p:cNvSpPr/>
          <p:nvPr/>
        </p:nvSpPr>
        <p:spPr>
          <a:xfrm rot="8055050" flipH="1">
            <a:off x="5187181" y="4274230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C2711B6F-5176-4A21-85D0-F0D648E871E4}"/>
              </a:ext>
            </a:extLst>
          </p:cNvPr>
          <p:cNvSpPr/>
          <p:nvPr/>
        </p:nvSpPr>
        <p:spPr>
          <a:xfrm rot="5400000" flipH="1">
            <a:off x="7106037" y="4026278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638286ED-BDC0-4C7D-A286-104432B1505A}"/>
              </a:ext>
            </a:extLst>
          </p:cNvPr>
          <p:cNvSpPr/>
          <p:nvPr/>
        </p:nvSpPr>
        <p:spPr>
          <a:xfrm rot="13466158" flipH="1">
            <a:off x="7856401" y="5651902"/>
            <a:ext cx="514445" cy="517907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500A84-53B4-4919-8BBD-780207CA2602}"/>
              </a:ext>
            </a:extLst>
          </p:cNvPr>
          <p:cNvSpPr/>
          <p:nvPr/>
        </p:nvSpPr>
        <p:spPr>
          <a:xfrm>
            <a:off x="7851066" y="790931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D8C36-B295-4F3B-9452-3B794213BB40}"/>
              </a:ext>
            </a:extLst>
          </p:cNvPr>
          <p:cNvSpPr/>
          <p:nvPr/>
        </p:nvSpPr>
        <p:spPr>
          <a:xfrm>
            <a:off x="8086066" y="51375"/>
            <a:ext cx="356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5F78DB-035E-41FA-BD44-D4BEEBE2ABAC}"/>
              </a:ext>
            </a:extLst>
          </p:cNvPr>
          <p:cNvSpPr/>
          <p:nvPr/>
        </p:nvSpPr>
        <p:spPr>
          <a:xfrm>
            <a:off x="8081833" y="803336"/>
            <a:ext cx="603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, 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2BF94-675D-4FDE-8BDF-C791421736B3}"/>
              </a:ext>
            </a:extLst>
          </p:cNvPr>
          <p:cNvSpPr/>
          <p:nvPr/>
        </p:nvSpPr>
        <p:spPr>
          <a:xfrm>
            <a:off x="8264160" y="77501"/>
            <a:ext cx="5902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, 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15DF8A-5218-4400-8E2B-DF2F5075A4C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98372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DC317-5EC9-4159-86BD-35589D2D8BD0}"/>
              </a:ext>
            </a:extLst>
          </p:cNvPr>
          <p:cNvSpPr/>
          <p:nvPr/>
        </p:nvSpPr>
        <p:spPr>
          <a:xfrm>
            <a:off x="56123" y="50000"/>
            <a:ext cx="103757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Olivia buys three packets of nuts.</a:t>
            </a:r>
          </a:p>
          <a:p>
            <a:r>
              <a:rPr lang="en-US" sz="3200" b="1" dirty="0"/>
              <a:t>She pays with a £2 coin. </a:t>
            </a:r>
          </a:p>
          <a:p>
            <a:r>
              <a:rPr lang="en-US" sz="3200" b="1" dirty="0"/>
              <a:t>This is her change.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What is the cost of one packet of nuts?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49695-0F1F-41A2-BC3C-A3369D7B8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31" y="1508972"/>
            <a:ext cx="6931328" cy="1548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C2D47B-F678-4203-863A-6BDC14C82BAC}"/>
              </a:ext>
            </a:extLst>
          </p:cNvPr>
          <p:cNvSpPr txBox="1"/>
          <p:nvPr/>
        </p:nvSpPr>
        <p:spPr>
          <a:xfrm>
            <a:off x="1658177" y="3830749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943260-9C7B-40C1-8DC2-712EB42004F4}"/>
              </a:ext>
            </a:extLst>
          </p:cNvPr>
          <p:cNvSpPr txBox="1"/>
          <p:nvPr/>
        </p:nvSpPr>
        <p:spPr>
          <a:xfrm>
            <a:off x="1293561" y="4260856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B5902-D9F9-431A-9CFC-BF307031D55E}"/>
              </a:ext>
            </a:extLst>
          </p:cNvPr>
          <p:cNvSpPr txBox="1"/>
          <p:nvPr/>
        </p:nvSpPr>
        <p:spPr>
          <a:xfrm>
            <a:off x="1658176" y="4271614"/>
            <a:ext cx="1379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B52A03-07A8-4126-985B-A1D9454F140E}"/>
              </a:ext>
            </a:extLst>
          </p:cNvPr>
          <p:cNvCxnSpPr>
            <a:cxnSpLocks/>
          </p:cNvCxnSpPr>
          <p:nvPr/>
        </p:nvCxnSpPr>
        <p:spPr>
          <a:xfrm flipV="1">
            <a:off x="1209334" y="4785079"/>
            <a:ext cx="1811262" cy="157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E32ECE-8B7A-47DE-BB23-82856DFF5165}"/>
              </a:ext>
            </a:extLst>
          </p:cNvPr>
          <p:cNvCxnSpPr>
            <a:cxnSpLocks/>
          </p:cNvCxnSpPr>
          <p:nvPr/>
        </p:nvCxnSpPr>
        <p:spPr>
          <a:xfrm flipV="1">
            <a:off x="1209334" y="5233278"/>
            <a:ext cx="1793039" cy="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EE083B4-E4A3-4193-82A8-5BCF3616BF94}"/>
              </a:ext>
            </a:extLst>
          </p:cNvPr>
          <p:cNvSpPr txBox="1"/>
          <p:nvPr/>
        </p:nvSpPr>
        <p:spPr>
          <a:xfrm>
            <a:off x="1960041" y="472243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ADDA00-1837-43E9-ACEF-4064738FE533}"/>
              </a:ext>
            </a:extLst>
          </p:cNvPr>
          <p:cNvSpPr txBox="1"/>
          <p:nvPr/>
        </p:nvSpPr>
        <p:spPr>
          <a:xfrm>
            <a:off x="2526888" y="472174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3B5665-80B4-4BA2-A5B4-4E0524F4CA08}"/>
              </a:ext>
            </a:extLst>
          </p:cNvPr>
          <p:cNvSpPr txBox="1"/>
          <p:nvPr/>
        </p:nvSpPr>
        <p:spPr>
          <a:xfrm>
            <a:off x="2096311" y="47247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1FFB2A-8EDB-4D73-8C89-EA1D3A92352E}"/>
              </a:ext>
            </a:extLst>
          </p:cNvPr>
          <p:cNvCxnSpPr>
            <a:cxnSpLocks/>
          </p:cNvCxnSpPr>
          <p:nvPr/>
        </p:nvCxnSpPr>
        <p:spPr>
          <a:xfrm flipV="1">
            <a:off x="1660203" y="393013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1F21064-3A60-4A6B-B200-293E565318FE}"/>
              </a:ext>
            </a:extLst>
          </p:cNvPr>
          <p:cNvSpPr txBox="1"/>
          <p:nvPr/>
        </p:nvSpPr>
        <p:spPr>
          <a:xfrm>
            <a:off x="1726064" y="361747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1211B9-EFBA-44C3-8C60-95FA0C30C396}"/>
              </a:ext>
            </a:extLst>
          </p:cNvPr>
          <p:cNvSpPr txBox="1"/>
          <p:nvPr/>
        </p:nvSpPr>
        <p:spPr>
          <a:xfrm>
            <a:off x="1980579" y="3872280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55E8F0-BD4C-4AAA-9F15-D19CE67ADA26}"/>
              </a:ext>
            </a:extLst>
          </p:cNvPr>
          <p:cNvCxnSpPr>
            <a:cxnSpLocks/>
          </p:cNvCxnSpPr>
          <p:nvPr/>
        </p:nvCxnSpPr>
        <p:spPr>
          <a:xfrm flipV="1">
            <a:off x="2114067" y="392736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445B5ED-1EFF-4181-987B-4512DF5233B8}"/>
              </a:ext>
            </a:extLst>
          </p:cNvPr>
          <p:cNvSpPr txBox="1"/>
          <p:nvPr/>
        </p:nvSpPr>
        <p:spPr>
          <a:xfrm>
            <a:off x="2160472" y="36147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3EE79A-20DA-480E-9724-637162BCF284}"/>
              </a:ext>
            </a:extLst>
          </p:cNvPr>
          <p:cNvSpPr txBox="1"/>
          <p:nvPr/>
        </p:nvSpPr>
        <p:spPr>
          <a:xfrm>
            <a:off x="2434443" y="386951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2B6BB1-66CD-442D-93DF-9D859E27A3D7}"/>
              </a:ext>
            </a:extLst>
          </p:cNvPr>
          <p:cNvSpPr txBox="1"/>
          <p:nvPr/>
        </p:nvSpPr>
        <p:spPr>
          <a:xfrm>
            <a:off x="1681798" y="473084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D9C0E-51DA-4E8A-981B-FC8BDE9FF448}"/>
              </a:ext>
            </a:extLst>
          </p:cNvPr>
          <p:cNvSpPr txBox="1"/>
          <p:nvPr/>
        </p:nvSpPr>
        <p:spPr>
          <a:xfrm>
            <a:off x="1379758" y="47301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EBA436-550F-4A7A-AD8D-823DF75A2D79}"/>
              </a:ext>
            </a:extLst>
          </p:cNvPr>
          <p:cNvSpPr/>
          <p:nvPr/>
        </p:nvSpPr>
        <p:spPr>
          <a:xfrm>
            <a:off x="7130203" y="2056579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95p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DCFD7A-2533-4176-9916-73C9D6AF502F}"/>
              </a:ext>
            </a:extLst>
          </p:cNvPr>
          <p:cNvSpPr txBox="1"/>
          <p:nvPr/>
        </p:nvSpPr>
        <p:spPr>
          <a:xfrm>
            <a:off x="2970384" y="4730181"/>
            <a:ext cx="47229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for 3 packets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E1F84-AC9F-4510-8414-11C721BAC722}"/>
              </a:ext>
            </a:extLst>
          </p:cNvPr>
          <p:cNvSpPr txBox="1"/>
          <p:nvPr/>
        </p:nvSpPr>
        <p:spPr>
          <a:xfrm>
            <a:off x="7204731" y="473708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1.0 5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99BD4C-D55C-4BCE-B460-0E936AFA78BE}"/>
              </a:ext>
            </a:extLst>
          </p:cNvPr>
          <p:cNvSpPr txBox="1"/>
          <p:nvPr/>
        </p:nvSpPr>
        <p:spPr>
          <a:xfrm>
            <a:off x="6738464" y="474896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84DE2F6-979C-4CE8-A41E-A53EFEA383F3}"/>
              </a:ext>
            </a:extLst>
          </p:cNvPr>
          <p:cNvCxnSpPr>
            <a:cxnSpLocks/>
          </p:cNvCxnSpPr>
          <p:nvPr/>
        </p:nvCxnSpPr>
        <p:spPr>
          <a:xfrm>
            <a:off x="7213081" y="479852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D6324A-903B-4D04-A0D3-B3402E3DA973}"/>
              </a:ext>
            </a:extLst>
          </p:cNvPr>
          <p:cNvCxnSpPr>
            <a:cxnSpLocks/>
          </p:cNvCxnSpPr>
          <p:nvPr/>
        </p:nvCxnSpPr>
        <p:spPr>
          <a:xfrm flipH="1">
            <a:off x="7228235" y="4798520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3700D79-E241-4593-AA94-9C1E5F63B91B}"/>
              </a:ext>
            </a:extLst>
          </p:cNvPr>
          <p:cNvSpPr txBox="1"/>
          <p:nvPr/>
        </p:nvSpPr>
        <p:spPr>
          <a:xfrm>
            <a:off x="7497077" y="4282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965847-B73C-4B18-A31C-AF4F40C28713}"/>
              </a:ext>
            </a:extLst>
          </p:cNvPr>
          <p:cNvSpPr txBox="1"/>
          <p:nvPr/>
        </p:nvSpPr>
        <p:spPr>
          <a:xfrm>
            <a:off x="7660023" y="42834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000F8-FE71-49BA-8554-EC77CFBD4501}"/>
              </a:ext>
            </a:extLst>
          </p:cNvPr>
          <p:cNvSpPr txBox="1"/>
          <p:nvPr/>
        </p:nvSpPr>
        <p:spPr>
          <a:xfrm>
            <a:off x="7528685" y="477380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19674A-098B-4C91-B2A1-8C3E7FEFF5C3}"/>
              </a:ext>
            </a:extLst>
          </p:cNvPr>
          <p:cNvSpPr txBox="1"/>
          <p:nvPr/>
        </p:nvSpPr>
        <p:spPr>
          <a:xfrm>
            <a:off x="7185708" y="4282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0BCA38-F3E6-4E4A-87DF-D160C4724228}"/>
              </a:ext>
            </a:extLst>
          </p:cNvPr>
          <p:cNvSpPr txBox="1"/>
          <p:nvPr/>
        </p:nvSpPr>
        <p:spPr>
          <a:xfrm>
            <a:off x="8073747" y="42834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9019BC-DE32-4349-9353-5E59005D214E}"/>
              </a:ext>
            </a:extLst>
          </p:cNvPr>
          <p:cNvSpPr txBox="1"/>
          <p:nvPr/>
        </p:nvSpPr>
        <p:spPr>
          <a:xfrm>
            <a:off x="7942409" y="477380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398A46-C055-4836-9C81-6453133BC5B2}"/>
              </a:ext>
            </a:extLst>
          </p:cNvPr>
          <p:cNvSpPr txBox="1"/>
          <p:nvPr/>
        </p:nvSpPr>
        <p:spPr>
          <a:xfrm>
            <a:off x="6855207" y="42823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83915F8-13BD-46A9-9EFE-C3ECFEA47343}"/>
              </a:ext>
            </a:extLst>
          </p:cNvPr>
          <p:cNvSpPr/>
          <p:nvPr/>
        </p:nvSpPr>
        <p:spPr>
          <a:xfrm>
            <a:off x="6714757" y="2994556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35p</a:t>
            </a:r>
          </a:p>
        </p:txBody>
      </p:sp>
    </p:spTree>
    <p:extLst>
      <p:ext uri="{BB962C8B-B14F-4D97-AF65-F5344CB8AC3E}">
        <p14:creationId xmlns:p14="http://schemas.microsoft.com/office/powerpoint/2010/main" val="364919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5B3AE3-A9DC-4EC3-95B6-D3FB05EE5007}"/>
              </a:ext>
            </a:extLst>
          </p:cNvPr>
          <p:cNvSpPr/>
          <p:nvPr/>
        </p:nvSpPr>
        <p:spPr>
          <a:xfrm>
            <a:off x="56122" y="50000"/>
            <a:ext cx="1114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part of the bus timetable from Riverdale to Mott Haven.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AEBA0-F4BE-466A-93C9-6CFED29A0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71" y="634775"/>
            <a:ext cx="8217370" cy="27320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31D4FA-D016-4F98-A006-AE03BFB0F7B3}"/>
              </a:ext>
            </a:extLst>
          </p:cNvPr>
          <p:cNvSpPr/>
          <p:nvPr/>
        </p:nvSpPr>
        <p:spPr>
          <a:xfrm>
            <a:off x="56121" y="335395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minutes does it take the 10:31 bus from Riverdale to reach Mott Haven?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839F61-25B6-49FC-88E3-5CA338FB48DE}"/>
              </a:ext>
            </a:extLst>
          </p:cNvPr>
          <p:cNvSpPr/>
          <p:nvPr/>
        </p:nvSpPr>
        <p:spPr>
          <a:xfrm>
            <a:off x="5805492" y="702890"/>
            <a:ext cx="1203158" cy="464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D5B6E18-4410-4C1B-8265-CD0958DA8F7C}"/>
              </a:ext>
            </a:extLst>
          </p:cNvPr>
          <p:cNvSpPr/>
          <p:nvPr/>
        </p:nvSpPr>
        <p:spPr>
          <a:xfrm>
            <a:off x="5805492" y="2837585"/>
            <a:ext cx="1203158" cy="464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40D79E-F5A1-4E86-8940-83FCCA2460AA}"/>
              </a:ext>
            </a:extLst>
          </p:cNvPr>
          <p:cNvGrpSpPr/>
          <p:nvPr/>
        </p:nvGrpSpPr>
        <p:grpSpPr>
          <a:xfrm>
            <a:off x="2831688" y="4611946"/>
            <a:ext cx="791845" cy="492950"/>
            <a:chOff x="3639031" y="928777"/>
            <a:chExt cx="791845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6A924E-368C-43A5-B0D6-0B6F514BE6A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31CFD3-9801-4C3C-AD08-A9B13B9A3AC7}"/>
                </a:ext>
              </a:extLst>
            </p:cNvPr>
            <p:cNvSpPr txBox="1"/>
            <p:nvPr/>
          </p:nvSpPr>
          <p:spPr>
            <a:xfrm>
              <a:off x="3639031" y="1021617"/>
              <a:ext cx="7918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10:31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66182E-5201-48C8-941B-4E60A7072B8A}"/>
              </a:ext>
            </a:extLst>
          </p:cNvPr>
          <p:cNvGrpSpPr/>
          <p:nvPr/>
        </p:nvGrpSpPr>
        <p:grpSpPr>
          <a:xfrm>
            <a:off x="3742846" y="4609193"/>
            <a:ext cx="827560" cy="494964"/>
            <a:chOff x="6775563" y="926763"/>
            <a:chExt cx="827560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F644296-D3B6-4FC4-9D9E-E6101B68617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F4AC91B-CE9B-4967-9228-B54BC66BE8E4}"/>
                </a:ext>
              </a:extLst>
            </p:cNvPr>
            <p:cNvGrpSpPr/>
            <p:nvPr/>
          </p:nvGrpSpPr>
          <p:grpSpPr>
            <a:xfrm>
              <a:off x="6775563" y="928608"/>
              <a:ext cx="827560" cy="493119"/>
              <a:chOff x="6775563" y="928608"/>
              <a:chExt cx="827560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8CA577-6B52-4393-A3CF-A4C46975F286}"/>
                  </a:ext>
                </a:extLst>
              </p:cNvPr>
              <p:cNvSpPr txBox="1"/>
              <p:nvPr/>
            </p:nvSpPr>
            <p:spPr>
              <a:xfrm>
                <a:off x="6775563" y="1021617"/>
                <a:ext cx="8275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11:00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021C2E0-8EB6-4670-A718-9DFF382EB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965F0DBF-3A24-4DCE-8926-D54B9F8385DB}"/>
              </a:ext>
            </a:extLst>
          </p:cNvPr>
          <p:cNvGrpSpPr/>
          <p:nvPr/>
        </p:nvGrpSpPr>
        <p:grpSpPr>
          <a:xfrm>
            <a:off x="3224085" y="4113321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EF1B3FE-C059-4A42-AB32-6132AC9BA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815AD0-1E8E-4AEB-8398-5F24A42BA4B3}"/>
                </a:ext>
              </a:extLst>
            </p:cNvPr>
            <p:cNvSpPr/>
            <p:nvPr/>
          </p:nvSpPr>
          <p:spPr>
            <a:xfrm>
              <a:off x="7409494" y="5821043"/>
              <a:ext cx="17542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+29m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EEEC0F6A-D307-4979-9EDF-A22E64C6BF90}"/>
              </a:ext>
            </a:extLst>
          </p:cNvPr>
          <p:cNvGrpSpPr/>
          <p:nvPr/>
        </p:nvGrpSpPr>
        <p:grpSpPr>
          <a:xfrm>
            <a:off x="4120634" y="4108890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E9277D50-33B2-47A0-91C9-BB8DBD767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83D3B95-9B76-4166-BA72-21E394475C54}"/>
                </a:ext>
              </a:extLst>
            </p:cNvPr>
            <p:cNvSpPr/>
            <p:nvPr/>
          </p:nvSpPr>
          <p:spPr>
            <a:xfrm>
              <a:off x="7413207" y="5821043"/>
              <a:ext cx="1712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+17m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7516CFB-4AF6-4A8B-9E9E-3995C6C12E51}"/>
              </a:ext>
            </a:extLst>
          </p:cNvPr>
          <p:cNvGrpSpPr/>
          <p:nvPr/>
        </p:nvGrpSpPr>
        <p:grpSpPr>
          <a:xfrm>
            <a:off x="4654219" y="4606811"/>
            <a:ext cx="791845" cy="494964"/>
            <a:chOff x="6795837" y="926763"/>
            <a:chExt cx="791845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ABB0CC-AFBD-4146-AA88-5F37901E6FE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838FB0-4CC0-4079-9A02-2A12A8AEECA0}"/>
                </a:ext>
              </a:extLst>
            </p:cNvPr>
            <p:cNvGrpSpPr/>
            <p:nvPr/>
          </p:nvGrpSpPr>
          <p:grpSpPr>
            <a:xfrm>
              <a:off x="6795837" y="928608"/>
              <a:ext cx="791845" cy="493119"/>
              <a:chOff x="6795837" y="928608"/>
              <a:chExt cx="791845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3F4EBA-3F2F-4209-ACA9-AAC61D5B1DE0}"/>
                  </a:ext>
                </a:extLst>
              </p:cNvPr>
              <p:cNvSpPr txBox="1"/>
              <p:nvPr/>
            </p:nvSpPr>
            <p:spPr>
              <a:xfrm>
                <a:off x="679583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11:17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8D96A11-FFF7-4076-A8EA-A333615E1E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EAEA8A-8C19-4736-A2EC-6725905251B4}"/>
              </a:ext>
            </a:extLst>
          </p:cNvPr>
          <p:cNvCxnSpPr>
            <a:cxnSpLocks/>
          </p:cNvCxnSpPr>
          <p:nvPr/>
        </p:nvCxnSpPr>
        <p:spPr>
          <a:xfrm>
            <a:off x="2891554" y="4624990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28402DC6-2F06-46B0-A739-7CD421AAE420}"/>
              </a:ext>
            </a:extLst>
          </p:cNvPr>
          <p:cNvSpPr/>
          <p:nvPr/>
        </p:nvSpPr>
        <p:spPr>
          <a:xfrm>
            <a:off x="3158069" y="445942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65FBE0-3FC4-4719-B01B-7A9C776F6E16}"/>
              </a:ext>
            </a:extLst>
          </p:cNvPr>
          <p:cNvSpPr/>
          <p:nvPr/>
        </p:nvSpPr>
        <p:spPr>
          <a:xfrm>
            <a:off x="5975338" y="4332602"/>
            <a:ext cx="1725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 + 17 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E1242B-C0DE-4083-A680-4595DCA1FA65}"/>
              </a:ext>
            </a:extLst>
          </p:cNvPr>
          <p:cNvSpPr/>
          <p:nvPr/>
        </p:nvSpPr>
        <p:spPr>
          <a:xfrm>
            <a:off x="7581915" y="4332602"/>
            <a:ext cx="6773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388BDF5-C919-446E-9DB9-11ED75B80E9C}"/>
              </a:ext>
            </a:extLst>
          </p:cNvPr>
          <p:cNvSpPr/>
          <p:nvPr/>
        </p:nvSpPr>
        <p:spPr>
          <a:xfrm>
            <a:off x="5975338" y="4986639"/>
            <a:ext cx="5763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It takes 46 minutes. </a:t>
            </a:r>
          </a:p>
        </p:txBody>
      </p:sp>
    </p:spTree>
    <p:extLst>
      <p:ext uri="{BB962C8B-B14F-4D97-AF65-F5344CB8AC3E}">
        <p14:creationId xmlns:p14="http://schemas.microsoft.com/office/powerpoint/2010/main" val="35349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0.01927 -0.03797 C 0.02331 -0.0463 0.0293 -0.0507 0.03581 -0.0507 C 0.04297 -0.0507 0.04883 -0.0463 0.05287 -0.03797 L 0.07253 4.81481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4.81481E-6 L 0.0918 -0.03704 C 0.09597 -0.04538 0.10222 -0.04977 0.10847 -0.04977 C 0.11589 -0.04977 0.12175 -0.04538 0.12578 -0.03704 L 0.14584 4.81481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8" grpId="0" animBg="1"/>
      <p:bldP spid="28" grpId="1" animBg="1"/>
      <p:bldP spid="28" grpId="2" animBg="1"/>
      <p:bldP spid="29" grpId="0"/>
      <p:bldP spid="30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5B3AE3-A9DC-4EC3-95B6-D3FB05EE5007}"/>
              </a:ext>
            </a:extLst>
          </p:cNvPr>
          <p:cNvSpPr/>
          <p:nvPr/>
        </p:nvSpPr>
        <p:spPr>
          <a:xfrm>
            <a:off x="56122" y="50000"/>
            <a:ext cx="1114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part of the bus timetable from Riverdale to Mott Haven.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AEBA0-F4BE-466A-93C9-6CFED29A0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71" y="634775"/>
            <a:ext cx="8217370" cy="27320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31D4FA-D016-4F98-A006-AE03BFB0F7B3}"/>
              </a:ext>
            </a:extLst>
          </p:cNvPr>
          <p:cNvSpPr/>
          <p:nvPr/>
        </p:nvSpPr>
        <p:spPr>
          <a:xfrm>
            <a:off x="56121" y="335395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Evans is at Fordham at 10:30 </a:t>
            </a:r>
          </a:p>
          <a:p>
            <a:r>
              <a:rPr lang="en-US" sz="3200" b="1" dirty="0"/>
              <a:t>What is the earliest time he can reach Tremont on the bus?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B6EFA3-EE47-4540-81CD-AA04F06AF5B0}"/>
              </a:ext>
            </a:extLst>
          </p:cNvPr>
          <p:cNvSpPr/>
          <p:nvPr/>
        </p:nvSpPr>
        <p:spPr>
          <a:xfrm>
            <a:off x="4477255" y="1768780"/>
            <a:ext cx="1203158" cy="464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560EC1-9B58-42B6-89EF-FB8E9CB92EE9}"/>
              </a:ext>
            </a:extLst>
          </p:cNvPr>
          <p:cNvSpPr/>
          <p:nvPr/>
        </p:nvSpPr>
        <p:spPr>
          <a:xfrm>
            <a:off x="10117847" y="3846402"/>
            <a:ext cx="1725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10:44</a:t>
            </a:r>
          </a:p>
        </p:txBody>
      </p:sp>
    </p:spTree>
    <p:extLst>
      <p:ext uri="{BB962C8B-B14F-4D97-AF65-F5344CB8AC3E}">
        <p14:creationId xmlns:p14="http://schemas.microsoft.com/office/powerpoint/2010/main" val="43865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-0.00026 0.078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6310_files/img01.jpg">
            <a:extLst>
              <a:ext uri="{FF2B5EF4-FFF2-40B4-BE49-F238E27FC236}">
                <a16:creationId xmlns:a16="http://schemas.microsoft.com/office/drawing/2014/main" id="{F4CF6404-EAA5-4B2F-AAE0-FE828F79E2F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70" y="1508905"/>
            <a:ext cx="1050819" cy="1738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ttps://app.doublestruck.eu/content/K2_REAS/HTML/Q/Q16310_files/img02.jpg">
            <a:extLst>
              <a:ext uri="{FF2B5EF4-FFF2-40B4-BE49-F238E27FC236}">
                <a16:creationId xmlns:a16="http://schemas.microsoft.com/office/drawing/2014/main" id="{7B5EF89E-1A8B-4B58-892C-CBC9D6EF87A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419" y="746883"/>
            <a:ext cx="7007866" cy="53642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318DBC-EAA9-41F6-A254-7A9975001A24}"/>
              </a:ext>
            </a:extLst>
          </p:cNvPr>
          <p:cNvSpPr/>
          <p:nvPr/>
        </p:nvSpPr>
        <p:spPr>
          <a:xfrm>
            <a:off x="103032" y="51516"/>
            <a:ext cx="379012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Emma makes a cuboid using 12 cubes.</a:t>
            </a: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letter of the cuboid that has a different volume from Emma’s cuboid.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E0E0E-534E-4D2E-BED9-8CE3BF691C68}"/>
              </a:ext>
            </a:extLst>
          </p:cNvPr>
          <p:cNvSpPr/>
          <p:nvPr/>
        </p:nvSpPr>
        <p:spPr>
          <a:xfrm>
            <a:off x="4640946" y="3510645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1C3BBA-F2A0-4B5B-BAAA-ED7AFA75ADC4}"/>
              </a:ext>
            </a:extLst>
          </p:cNvPr>
          <p:cNvSpPr/>
          <p:nvPr/>
        </p:nvSpPr>
        <p:spPr>
          <a:xfrm>
            <a:off x="6556831" y="1719945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76003F-720A-450F-94F0-53D688A0FD08}"/>
              </a:ext>
            </a:extLst>
          </p:cNvPr>
          <p:cNvSpPr/>
          <p:nvPr/>
        </p:nvSpPr>
        <p:spPr>
          <a:xfrm>
            <a:off x="10810117" y="2339317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485190-B346-4246-8704-6AB45CA13426}"/>
              </a:ext>
            </a:extLst>
          </p:cNvPr>
          <p:cNvSpPr/>
          <p:nvPr/>
        </p:nvSpPr>
        <p:spPr>
          <a:xfrm>
            <a:off x="5533572" y="5555239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282FA5-5928-46B4-BFC5-03E5A8B6998D}"/>
              </a:ext>
            </a:extLst>
          </p:cNvPr>
          <p:cNvSpPr/>
          <p:nvPr/>
        </p:nvSpPr>
        <p:spPr>
          <a:xfrm>
            <a:off x="9523188" y="5511081"/>
            <a:ext cx="68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D0ECD-18D3-4D20-A529-9ED26D7C21E6}"/>
              </a:ext>
            </a:extLst>
          </p:cNvPr>
          <p:cNvSpPr/>
          <p:nvPr/>
        </p:nvSpPr>
        <p:spPr>
          <a:xfrm>
            <a:off x="2998995" y="5293757"/>
            <a:ext cx="68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72ED3F-2858-4724-8A86-F9BC596B12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56765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D265F-D6DB-4BA8-85DF-32A093A5DBF0}"/>
              </a:ext>
            </a:extLst>
          </p:cNvPr>
          <p:cNvSpPr/>
          <p:nvPr/>
        </p:nvSpPr>
        <p:spPr>
          <a:xfrm>
            <a:off x="56123" y="50000"/>
            <a:ext cx="88045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toy shop orders 11 boxes of marbles. </a:t>
            </a:r>
          </a:p>
          <a:p>
            <a:r>
              <a:rPr lang="en-US" sz="3200" b="1" dirty="0"/>
              <a:t>Each box contains 6 bags of marbles. </a:t>
            </a:r>
          </a:p>
          <a:p>
            <a:r>
              <a:rPr lang="en-US" sz="3200" b="1" dirty="0"/>
              <a:t>Each bag contains 45 marbles.</a:t>
            </a:r>
          </a:p>
          <a:p>
            <a:r>
              <a:rPr lang="en-US" sz="3200" b="1" dirty="0"/>
              <a:t>How many marbles does the shop order in total?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85D12-C53A-469F-85E1-E45417A530F6}"/>
              </a:ext>
            </a:extLst>
          </p:cNvPr>
          <p:cNvSpPr/>
          <p:nvPr/>
        </p:nvSpPr>
        <p:spPr>
          <a:xfrm>
            <a:off x="6351870" y="528933"/>
            <a:ext cx="14830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11 x 6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7D0C47-D5EF-4B85-9590-C45E7F035A4B}"/>
              </a:ext>
            </a:extLst>
          </p:cNvPr>
          <p:cNvSpPr/>
          <p:nvPr/>
        </p:nvSpPr>
        <p:spPr>
          <a:xfrm>
            <a:off x="7791426" y="528932"/>
            <a:ext cx="1473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66 bags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FA07CB-5A71-404E-B2DA-3CE52EEE1A09}"/>
              </a:ext>
            </a:extLst>
          </p:cNvPr>
          <p:cNvSpPr/>
          <p:nvPr/>
        </p:nvSpPr>
        <p:spPr>
          <a:xfrm>
            <a:off x="5210889" y="1049608"/>
            <a:ext cx="1784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66 x 45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174E93-59E4-4C4E-A4E4-DBF3266093E1}"/>
              </a:ext>
            </a:extLst>
          </p:cNvPr>
          <p:cNvSpPr/>
          <p:nvPr/>
        </p:nvSpPr>
        <p:spPr>
          <a:xfrm>
            <a:off x="2555711" y="3169096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8E2FBA-ADEE-40E8-8CF0-60C817971D26}"/>
              </a:ext>
            </a:extLst>
          </p:cNvPr>
          <p:cNvSpPr/>
          <p:nvPr/>
        </p:nvSpPr>
        <p:spPr>
          <a:xfrm>
            <a:off x="2114071" y="3168641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5EA030-DC13-4582-A82E-681F87B20429}"/>
              </a:ext>
            </a:extLst>
          </p:cNvPr>
          <p:cNvSpPr/>
          <p:nvPr/>
        </p:nvSpPr>
        <p:spPr>
          <a:xfrm>
            <a:off x="2552196" y="2266997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D98F3-5088-4A03-A156-FFD587288F8D}"/>
              </a:ext>
            </a:extLst>
          </p:cNvPr>
          <p:cNvSpPr/>
          <p:nvPr/>
        </p:nvSpPr>
        <p:spPr>
          <a:xfrm>
            <a:off x="2106587" y="2266542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0AFEF-F384-43CE-9861-2BCB4CE7FEE1}"/>
              </a:ext>
            </a:extLst>
          </p:cNvPr>
          <p:cNvCxnSpPr>
            <a:cxnSpLocks/>
          </p:cNvCxnSpPr>
          <p:nvPr/>
        </p:nvCxnSpPr>
        <p:spPr>
          <a:xfrm>
            <a:off x="1215658" y="3605152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9B1AFBF-8E80-4826-B806-A97FE89006F0}"/>
              </a:ext>
            </a:extLst>
          </p:cNvPr>
          <p:cNvSpPr txBox="1"/>
          <p:nvPr/>
        </p:nvSpPr>
        <p:spPr>
          <a:xfrm>
            <a:off x="2107233" y="2623902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768734-5164-4F4C-8335-8A7FEFBF0559}"/>
              </a:ext>
            </a:extLst>
          </p:cNvPr>
          <p:cNvSpPr txBox="1"/>
          <p:nvPr/>
        </p:nvSpPr>
        <p:spPr>
          <a:xfrm>
            <a:off x="2579669" y="2617358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07A473-80E2-4AA7-B025-18F785093AA6}"/>
              </a:ext>
            </a:extLst>
          </p:cNvPr>
          <p:cNvSpPr txBox="1"/>
          <p:nvPr/>
        </p:nvSpPr>
        <p:spPr>
          <a:xfrm>
            <a:off x="2125012" y="3048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AABFE0-0A3E-4F8F-8C86-52B1C9B635EB}"/>
              </a:ext>
            </a:extLst>
          </p:cNvPr>
          <p:cNvSpPr txBox="1"/>
          <p:nvPr/>
        </p:nvSpPr>
        <p:spPr>
          <a:xfrm>
            <a:off x="2568748" y="3056857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75471F-5A60-400E-A440-EC2C7224D14A}"/>
              </a:ext>
            </a:extLst>
          </p:cNvPr>
          <p:cNvSpPr txBox="1"/>
          <p:nvPr/>
        </p:nvSpPr>
        <p:spPr>
          <a:xfrm>
            <a:off x="826076" y="3098636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3D11CC-552E-4743-A72B-91889B56A618}"/>
              </a:ext>
            </a:extLst>
          </p:cNvPr>
          <p:cNvSpPr txBox="1"/>
          <p:nvPr/>
        </p:nvSpPr>
        <p:spPr>
          <a:xfrm>
            <a:off x="2156172" y="2431745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A1824C-DE25-4BC2-9116-B5C07C0ADA76}"/>
              </a:ext>
            </a:extLst>
          </p:cNvPr>
          <p:cNvSpPr txBox="1"/>
          <p:nvPr/>
        </p:nvSpPr>
        <p:spPr>
          <a:xfrm>
            <a:off x="2548586" y="3552359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83F068-2F9F-4CC2-B763-4F8AC43CDE70}"/>
              </a:ext>
            </a:extLst>
          </p:cNvPr>
          <p:cNvSpPr txBox="1"/>
          <p:nvPr/>
        </p:nvSpPr>
        <p:spPr>
          <a:xfrm>
            <a:off x="1648537" y="3552359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04F5FC-2E1B-41CF-972C-B43FC021794B}"/>
              </a:ext>
            </a:extLst>
          </p:cNvPr>
          <p:cNvCxnSpPr>
            <a:cxnSpLocks/>
          </p:cNvCxnSpPr>
          <p:nvPr/>
        </p:nvCxnSpPr>
        <p:spPr>
          <a:xfrm>
            <a:off x="2206037" y="2621606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A0511F-C103-4EE2-9E4D-01786DEAACCD}"/>
              </a:ext>
            </a:extLst>
          </p:cNvPr>
          <p:cNvSpPr txBox="1"/>
          <p:nvPr/>
        </p:nvSpPr>
        <p:spPr>
          <a:xfrm>
            <a:off x="2546173" y="39837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26216B-FCE3-4F40-B882-F1706786983B}"/>
              </a:ext>
            </a:extLst>
          </p:cNvPr>
          <p:cNvSpPr txBox="1"/>
          <p:nvPr/>
        </p:nvSpPr>
        <p:spPr>
          <a:xfrm>
            <a:off x="2104642" y="39837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B9B6D5-64D4-4CAF-906B-42FAE3007EB6}"/>
              </a:ext>
            </a:extLst>
          </p:cNvPr>
          <p:cNvSpPr txBox="1"/>
          <p:nvPr/>
        </p:nvSpPr>
        <p:spPr>
          <a:xfrm>
            <a:off x="1219694" y="3983710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2 6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801545-45B0-4C7D-A0D7-EE54F381547C}"/>
              </a:ext>
            </a:extLst>
          </p:cNvPr>
          <p:cNvCxnSpPr>
            <a:cxnSpLocks/>
          </p:cNvCxnSpPr>
          <p:nvPr/>
        </p:nvCxnSpPr>
        <p:spPr>
          <a:xfrm>
            <a:off x="1218739" y="450070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4B13B5-D314-4C26-A6DF-6BC26213ED67}"/>
              </a:ext>
            </a:extLst>
          </p:cNvPr>
          <p:cNvSpPr txBox="1"/>
          <p:nvPr/>
        </p:nvSpPr>
        <p:spPr>
          <a:xfrm>
            <a:off x="2546173" y="44210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55A81C-94D4-450F-BBD9-07440ED44816}"/>
              </a:ext>
            </a:extLst>
          </p:cNvPr>
          <p:cNvSpPr txBox="1"/>
          <p:nvPr/>
        </p:nvSpPr>
        <p:spPr>
          <a:xfrm>
            <a:off x="2090776" y="44304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835A12-D439-4AFE-91A9-7E4ED898F557}"/>
              </a:ext>
            </a:extLst>
          </p:cNvPr>
          <p:cNvSpPr txBox="1"/>
          <p:nvPr/>
        </p:nvSpPr>
        <p:spPr>
          <a:xfrm>
            <a:off x="1646832" y="442247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5B024E-8DD9-4DDF-ABE2-0422194CCA84}"/>
              </a:ext>
            </a:extLst>
          </p:cNvPr>
          <p:cNvSpPr txBox="1"/>
          <p:nvPr/>
        </p:nvSpPr>
        <p:spPr>
          <a:xfrm>
            <a:off x="1218488" y="44304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A2D8F6-6633-4CD0-A6BB-F402787B6992}"/>
              </a:ext>
            </a:extLst>
          </p:cNvPr>
          <p:cNvSpPr txBox="1"/>
          <p:nvPr/>
        </p:nvSpPr>
        <p:spPr>
          <a:xfrm>
            <a:off x="2152781" y="220498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281498-0F40-4E15-82D9-E470A8C6A156}"/>
              </a:ext>
            </a:extLst>
          </p:cNvPr>
          <p:cNvSpPr/>
          <p:nvPr/>
        </p:nvSpPr>
        <p:spPr>
          <a:xfrm>
            <a:off x="8395801" y="1527328"/>
            <a:ext cx="2483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2970 marbles</a:t>
            </a:r>
          </a:p>
        </p:txBody>
      </p:sp>
    </p:spTree>
    <p:extLst>
      <p:ext uri="{BB962C8B-B14F-4D97-AF65-F5344CB8AC3E}">
        <p14:creationId xmlns:p14="http://schemas.microsoft.com/office/powerpoint/2010/main" val="235485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EBDF78-C8E1-43EA-8C15-982EE3953C45}"/>
              </a:ext>
            </a:extLst>
          </p:cNvPr>
          <p:cNvSpPr/>
          <p:nvPr/>
        </p:nvSpPr>
        <p:spPr>
          <a:xfrm>
            <a:off x="56122" y="50000"/>
            <a:ext cx="102083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triangle is translated from position A to position B.</a:t>
            </a:r>
          </a:p>
          <a:p>
            <a:r>
              <a:rPr lang="en-US" sz="3200" b="1" dirty="0"/>
              <a:t>Complete the sentence.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8C8788-4BE8-4024-8247-4DE12F9A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70" y="1101459"/>
            <a:ext cx="5471842" cy="1899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DD0754-04EA-47E9-A535-E56F308ED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940" y="676619"/>
            <a:ext cx="6438095" cy="550476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131285F-8079-4F94-B99E-16AAD52E9176}"/>
              </a:ext>
            </a:extLst>
          </p:cNvPr>
          <p:cNvSpPr/>
          <p:nvPr/>
        </p:nvSpPr>
        <p:spPr>
          <a:xfrm>
            <a:off x="6468565" y="2013778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055D2B-CF90-4B5B-98F9-D0E134A48361}"/>
              </a:ext>
            </a:extLst>
          </p:cNvPr>
          <p:cNvSpPr/>
          <p:nvPr/>
        </p:nvSpPr>
        <p:spPr>
          <a:xfrm>
            <a:off x="9158681" y="4251832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9FD5D-24A5-4D65-A46B-775E64655ACB}"/>
              </a:ext>
            </a:extLst>
          </p:cNvPr>
          <p:cNvSpPr/>
          <p:nvPr/>
        </p:nvSpPr>
        <p:spPr>
          <a:xfrm>
            <a:off x="2853491" y="1215383"/>
            <a:ext cx="4885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5BCBDD-C16A-47F2-9AFB-BEFE4BB6E9AE}"/>
              </a:ext>
            </a:extLst>
          </p:cNvPr>
          <p:cNvSpPr/>
          <p:nvPr/>
        </p:nvSpPr>
        <p:spPr>
          <a:xfrm>
            <a:off x="2867559" y="2274251"/>
            <a:ext cx="4885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7275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0.22252 0.0016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252 0.00162 L 0.22031 0.325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01569D-005C-4CF8-B6A9-CDB42D8862C6}"/>
              </a:ext>
            </a:extLst>
          </p:cNvPr>
          <p:cNvSpPr/>
          <p:nvPr/>
        </p:nvSpPr>
        <p:spPr>
          <a:xfrm>
            <a:off x="56123" y="50000"/>
            <a:ext cx="104015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number less than 20 </a:t>
            </a:r>
          </a:p>
          <a:p>
            <a:r>
              <a:rPr lang="en-US" sz="3200" b="1" dirty="0"/>
              <a:t>She divides it by 2 and then adds 6 </a:t>
            </a:r>
          </a:p>
          <a:p>
            <a:r>
              <a:rPr lang="en-US" sz="3200" b="1" dirty="0"/>
              <a:t>She then divides this result by 3 </a:t>
            </a:r>
          </a:p>
          <a:p>
            <a:r>
              <a:rPr lang="en-US" sz="3200" b="1" dirty="0"/>
              <a:t>Her answer is 4.5</a:t>
            </a:r>
          </a:p>
          <a:p>
            <a:r>
              <a:rPr lang="en-US" sz="3200" b="1" dirty="0"/>
              <a:t>What was the number she started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ACAD4-4832-40F9-AE2E-AA8D1BBCDD0E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6E49272-1AD0-4A44-85D0-15637CAD01DE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F5F49A-B41A-472C-9392-70DD24615FB0}"/>
              </a:ext>
            </a:extLst>
          </p:cNvPr>
          <p:cNvSpPr txBox="1"/>
          <p:nvPr/>
        </p:nvSpPr>
        <p:spPr>
          <a:xfrm>
            <a:off x="235359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43C0A6-F56F-404C-9062-E5902851A5A5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8CF7B2-7D87-412D-B722-E16B674E8A53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99D5F10-A115-49BF-95E3-3E2AE637D1C5}"/>
              </a:ext>
            </a:extLst>
          </p:cNvPr>
          <p:cNvSpPr txBox="1"/>
          <p:nvPr/>
        </p:nvSpPr>
        <p:spPr>
          <a:xfrm>
            <a:off x="453951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6AA0DE-4B27-4A6F-AB1F-A82D8EA541C7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935524-F667-425B-B3B0-E435E8FD4CD7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1E15BE-355B-46AA-9114-4C71061594DF}"/>
              </a:ext>
            </a:extLst>
          </p:cNvPr>
          <p:cNvSpPr txBox="1"/>
          <p:nvPr/>
        </p:nvSpPr>
        <p:spPr>
          <a:xfrm>
            <a:off x="6797093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DA19A8-A643-4E58-8EB7-D8791DE52C97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E11E29-7F08-4CA5-BCE3-D1AFD64D8B84}"/>
              </a:ext>
            </a:extLst>
          </p:cNvPr>
          <p:cNvSpPr txBox="1"/>
          <p:nvPr/>
        </p:nvSpPr>
        <p:spPr>
          <a:xfrm>
            <a:off x="7858635" y="2932287"/>
            <a:ext cx="880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4.5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DDB346-CE1F-4B7A-9AC4-465074E79AC7}"/>
              </a:ext>
            </a:extLst>
          </p:cNvPr>
          <p:cNvSpPr txBox="1"/>
          <p:nvPr/>
        </p:nvSpPr>
        <p:spPr>
          <a:xfrm>
            <a:off x="5522241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99C3AF-53B0-4499-9F78-0B04687EC73F}"/>
              </a:ext>
            </a:extLst>
          </p:cNvPr>
          <p:cNvSpPr txBox="1"/>
          <p:nvPr/>
        </p:nvSpPr>
        <p:spPr>
          <a:xfrm>
            <a:off x="3452038" y="2911608"/>
            <a:ext cx="804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1C781-92BF-4FEF-A74B-73D3060F5034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AB58AE-ECB9-4D8A-B899-FE2566A63FD0}"/>
              </a:ext>
            </a:extLst>
          </p:cNvPr>
          <p:cNvSpPr txBox="1"/>
          <p:nvPr/>
        </p:nvSpPr>
        <p:spPr>
          <a:xfrm>
            <a:off x="7745205" y="453144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BFC519-70C0-47E0-B280-A718757D8048}"/>
              </a:ext>
            </a:extLst>
          </p:cNvPr>
          <p:cNvSpPr txBox="1"/>
          <p:nvPr/>
        </p:nvSpPr>
        <p:spPr>
          <a:xfrm>
            <a:off x="7306610" y="4070879"/>
            <a:ext cx="1085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0CEB54-A6FA-462F-960D-525EFA0CB795}"/>
              </a:ext>
            </a:extLst>
          </p:cNvPr>
          <p:cNvSpPr txBox="1"/>
          <p:nvPr/>
        </p:nvSpPr>
        <p:spPr>
          <a:xfrm>
            <a:off x="6410567" y="45180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837B11-3D83-4AB7-B196-647248FE998D}"/>
              </a:ext>
            </a:extLst>
          </p:cNvPr>
          <p:cNvCxnSpPr>
            <a:cxnSpLocks/>
          </p:cNvCxnSpPr>
          <p:nvPr/>
        </p:nvCxnSpPr>
        <p:spPr>
          <a:xfrm>
            <a:off x="6434768" y="50492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62B1C-6C93-41FA-87D0-5576A04F58C7}"/>
              </a:ext>
            </a:extLst>
          </p:cNvPr>
          <p:cNvCxnSpPr>
            <a:cxnSpLocks/>
          </p:cNvCxnSpPr>
          <p:nvPr/>
        </p:nvCxnSpPr>
        <p:spPr>
          <a:xfrm>
            <a:off x="6436542" y="54880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C042DB0-90F1-44B1-9F00-41FF62A8EE2A}"/>
              </a:ext>
            </a:extLst>
          </p:cNvPr>
          <p:cNvSpPr txBox="1"/>
          <p:nvPr/>
        </p:nvSpPr>
        <p:spPr>
          <a:xfrm>
            <a:off x="7753188" y="498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F8A8C5-B0DF-4037-8BE4-213F7CC7558D}"/>
              </a:ext>
            </a:extLst>
          </p:cNvPr>
          <p:cNvSpPr txBox="1"/>
          <p:nvPr/>
        </p:nvSpPr>
        <p:spPr>
          <a:xfrm>
            <a:off x="6839615" y="4986661"/>
            <a:ext cx="928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6279FA-6116-4DFC-B9FD-D9E2CC55598E}"/>
              </a:ext>
            </a:extLst>
          </p:cNvPr>
          <p:cNvSpPr txBox="1"/>
          <p:nvPr/>
        </p:nvSpPr>
        <p:spPr>
          <a:xfrm>
            <a:off x="7354711" y="37929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6BD2A5-1B1F-4486-A098-601B7CF8799C}"/>
              </a:ext>
            </a:extLst>
          </p:cNvPr>
          <p:cNvSpPr txBox="1"/>
          <p:nvPr/>
        </p:nvSpPr>
        <p:spPr>
          <a:xfrm>
            <a:off x="7589622" y="49797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003E9-63FF-4791-800D-F16F550BD966}"/>
              </a:ext>
            </a:extLst>
          </p:cNvPr>
          <p:cNvSpPr/>
          <p:nvPr/>
        </p:nvSpPr>
        <p:spPr>
          <a:xfrm>
            <a:off x="3373659" y="3731404"/>
            <a:ext cx="2061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13.5 – 6 =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AD958A-1200-408C-BD3C-84BF3DC48A8B}"/>
              </a:ext>
            </a:extLst>
          </p:cNvPr>
          <p:cNvSpPr/>
          <p:nvPr/>
        </p:nvSpPr>
        <p:spPr>
          <a:xfrm>
            <a:off x="5094569" y="373140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CB9FD8-9880-422D-8022-B1EAC468B242}"/>
              </a:ext>
            </a:extLst>
          </p:cNvPr>
          <p:cNvSpPr txBox="1"/>
          <p:nvPr/>
        </p:nvSpPr>
        <p:spPr>
          <a:xfrm>
            <a:off x="2394918" y="454451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44F638-590C-4C63-92E3-0E58D8EB5D27}"/>
              </a:ext>
            </a:extLst>
          </p:cNvPr>
          <p:cNvSpPr txBox="1"/>
          <p:nvPr/>
        </p:nvSpPr>
        <p:spPr>
          <a:xfrm>
            <a:off x="1956323" y="4083942"/>
            <a:ext cx="1085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C020F7-0BB0-497E-A914-AFBCC3267012}"/>
              </a:ext>
            </a:extLst>
          </p:cNvPr>
          <p:cNvSpPr txBox="1"/>
          <p:nvPr/>
        </p:nvSpPr>
        <p:spPr>
          <a:xfrm>
            <a:off x="1060280" y="4531063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FA638AC-7996-44B5-8F37-ACDEEFE5AF17}"/>
              </a:ext>
            </a:extLst>
          </p:cNvPr>
          <p:cNvCxnSpPr>
            <a:cxnSpLocks/>
          </p:cNvCxnSpPr>
          <p:nvPr/>
        </p:nvCxnSpPr>
        <p:spPr>
          <a:xfrm>
            <a:off x="1084481" y="5062343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847F216-08C3-4E56-9E01-69F6A49C92AC}"/>
              </a:ext>
            </a:extLst>
          </p:cNvPr>
          <p:cNvCxnSpPr>
            <a:cxnSpLocks/>
          </p:cNvCxnSpPr>
          <p:nvPr/>
        </p:nvCxnSpPr>
        <p:spPr>
          <a:xfrm>
            <a:off x="1086255" y="5501121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2627378-ED24-4D40-8524-A3CDB3D0254A}"/>
              </a:ext>
            </a:extLst>
          </p:cNvPr>
          <p:cNvSpPr txBox="1"/>
          <p:nvPr/>
        </p:nvSpPr>
        <p:spPr>
          <a:xfrm>
            <a:off x="2402901" y="50017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F6E537-D0B8-4FCF-95AF-0C0CEA6376C8}"/>
              </a:ext>
            </a:extLst>
          </p:cNvPr>
          <p:cNvSpPr txBox="1"/>
          <p:nvPr/>
        </p:nvSpPr>
        <p:spPr>
          <a:xfrm>
            <a:off x="1489328" y="4999724"/>
            <a:ext cx="928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EA10C9E-204D-4601-A586-E80EF7F5006C}"/>
              </a:ext>
            </a:extLst>
          </p:cNvPr>
          <p:cNvSpPr txBox="1"/>
          <p:nvPr/>
        </p:nvSpPr>
        <p:spPr>
          <a:xfrm>
            <a:off x="2004424" y="380602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B12C450-52A3-4AC6-957A-70C8B283759B}"/>
              </a:ext>
            </a:extLst>
          </p:cNvPr>
          <p:cNvSpPr txBox="1"/>
          <p:nvPr/>
        </p:nvSpPr>
        <p:spPr>
          <a:xfrm>
            <a:off x="2239335" y="49928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51B3102-2A01-4203-879D-F6F8A111E75B}"/>
              </a:ext>
            </a:extLst>
          </p:cNvPr>
          <p:cNvSpPr/>
          <p:nvPr/>
        </p:nvSpPr>
        <p:spPr>
          <a:xfrm>
            <a:off x="7044116" y="199218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92238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6" grpId="0"/>
      <p:bldP spid="27" grpId="0"/>
      <p:bldP spid="28" grpId="0"/>
      <p:bldP spid="29" grpId="0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5AC7C8-202E-4729-924E-D005CE69B5CD}"/>
              </a:ext>
            </a:extLst>
          </p:cNvPr>
          <p:cNvSpPr/>
          <p:nvPr/>
        </p:nvSpPr>
        <p:spPr>
          <a:xfrm>
            <a:off x="56122" y="50000"/>
            <a:ext cx="116507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Complete each sentence using a number from the list below.</a:t>
            </a:r>
          </a:p>
          <a:p>
            <a:r>
              <a:rPr lang="en-GB" sz="3200" dirty="0"/>
              <a:t>     120        240        600        1,440        3,600        6,000</a:t>
            </a:r>
          </a:p>
          <a:p>
            <a:endParaRPr lang="en-GB" sz="3200" b="1" dirty="0"/>
          </a:p>
          <a:p>
            <a:r>
              <a:rPr lang="en-GB" sz="3200" b="1" dirty="0"/>
              <a:t>There are _____ seconds in an hour.</a:t>
            </a:r>
          </a:p>
          <a:p>
            <a:endParaRPr lang="en-GB" sz="3200" b="1" dirty="0"/>
          </a:p>
          <a:p>
            <a:r>
              <a:rPr lang="en-GB" sz="3200" b="1" dirty="0"/>
              <a:t>There are _____ minutes in a day.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1C5DA8-70BD-4BAF-8506-AA28211C7283}"/>
              </a:ext>
            </a:extLst>
          </p:cNvPr>
          <p:cNvSpPr/>
          <p:nvPr/>
        </p:nvSpPr>
        <p:spPr>
          <a:xfrm>
            <a:off x="6978315" y="1281106"/>
            <a:ext cx="4031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seconds = 1 minute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D429DA-09E9-4FC3-8717-BB1280E61BE3}"/>
              </a:ext>
            </a:extLst>
          </p:cNvPr>
          <p:cNvSpPr/>
          <p:nvPr/>
        </p:nvSpPr>
        <p:spPr>
          <a:xfrm>
            <a:off x="8961755" y="2172348"/>
            <a:ext cx="2338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1 hour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7B581E-EFD2-4310-80BE-51039ABD1322}"/>
              </a:ext>
            </a:extLst>
          </p:cNvPr>
          <p:cNvCxnSpPr/>
          <p:nvPr/>
        </p:nvCxnSpPr>
        <p:spPr>
          <a:xfrm>
            <a:off x="9468664" y="186733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A28F939-9EF7-4BDB-A567-12A19244D047}"/>
              </a:ext>
            </a:extLst>
          </p:cNvPr>
          <p:cNvSpPr/>
          <p:nvPr/>
        </p:nvSpPr>
        <p:spPr>
          <a:xfrm>
            <a:off x="9552538" y="177420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DABFE96-C9D7-4A20-A067-F0FA4C7C2A7F}"/>
              </a:ext>
            </a:extLst>
          </p:cNvPr>
          <p:cNvCxnSpPr/>
          <p:nvPr/>
        </p:nvCxnSpPr>
        <p:spPr>
          <a:xfrm>
            <a:off x="7275077" y="186733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B749485-26EE-4F7A-A37B-6DCC9A936B69}"/>
              </a:ext>
            </a:extLst>
          </p:cNvPr>
          <p:cNvSpPr/>
          <p:nvPr/>
        </p:nvSpPr>
        <p:spPr>
          <a:xfrm>
            <a:off x="7358951" y="177420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253DF9-3BA1-4991-B613-B057E2AD97F7}"/>
              </a:ext>
            </a:extLst>
          </p:cNvPr>
          <p:cNvSpPr/>
          <p:nvPr/>
        </p:nvSpPr>
        <p:spPr>
          <a:xfrm>
            <a:off x="7459290" y="2844225"/>
            <a:ext cx="3004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x 60 = 3600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D8F1EA-E523-4744-813B-DCB63218FC7F}"/>
              </a:ext>
            </a:extLst>
          </p:cNvPr>
          <p:cNvSpPr/>
          <p:nvPr/>
        </p:nvSpPr>
        <p:spPr>
          <a:xfrm>
            <a:off x="6546155" y="2166323"/>
            <a:ext cx="2493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3600 seconds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A78CBB-4930-4D06-80E3-2D6AC4A20DF2}"/>
              </a:ext>
            </a:extLst>
          </p:cNvPr>
          <p:cNvSpPr/>
          <p:nvPr/>
        </p:nvSpPr>
        <p:spPr>
          <a:xfrm>
            <a:off x="1871625" y="1481816"/>
            <a:ext cx="1224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4EA514-0D78-41AB-8BFC-6A652669EB54}"/>
              </a:ext>
            </a:extLst>
          </p:cNvPr>
          <p:cNvSpPr/>
          <p:nvPr/>
        </p:nvSpPr>
        <p:spPr>
          <a:xfrm>
            <a:off x="1275347" y="3453535"/>
            <a:ext cx="4031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minutes = 1 hour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6A027-BC79-4FFA-9311-59CE1580E670}"/>
              </a:ext>
            </a:extLst>
          </p:cNvPr>
          <p:cNvSpPr/>
          <p:nvPr/>
        </p:nvSpPr>
        <p:spPr>
          <a:xfrm>
            <a:off x="3258787" y="4344777"/>
            <a:ext cx="2338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1 day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E7072B2-1464-4427-9508-3B1E188BCAB5}"/>
              </a:ext>
            </a:extLst>
          </p:cNvPr>
          <p:cNvCxnSpPr/>
          <p:nvPr/>
        </p:nvCxnSpPr>
        <p:spPr>
          <a:xfrm>
            <a:off x="3765696" y="403976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46F23B0-5B47-43C6-8032-A4C2AEA1FF5D}"/>
              </a:ext>
            </a:extLst>
          </p:cNvPr>
          <p:cNvSpPr/>
          <p:nvPr/>
        </p:nvSpPr>
        <p:spPr>
          <a:xfrm>
            <a:off x="3849570" y="3946633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0BD945A-5F70-4915-A881-3DF9C9978ED8}"/>
              </a:ext>
            </a:extLst>
          </p:cNvPr>
          <p:cNvCxnSpPr/>
          <p:nvPr/>
        </p:nvCxnSpPr>
        <p:spPr>
          <a:xfrm>
            <a:off x="1572109" y="403976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8343BEB-F562-4D9D-81B7-3C5024731C58}"/>
              </a:ext>
            </a:extLst>
          </p:cNvPr>
          <p:cNvSpPr/>
          <p:nvPr/>
        </p:nvSpPr>
        <p:spPr>
          <a:xfrm>
            <a:off x="1655983" y="3946633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2D8D31-DBC1-4F52-8893-3A6103BA7E68}"/>
              </a:ext>
            </a:extLst>
          </p:cNvPr>
          <p:cNvSpPr/>
          <p:nvPr/>
        </p:nvSpPr>
        <p:spPr>
          <a:xfrm>
            <a:off x="843187" y="4338752"/>
            <a:ext cx="2493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1440 minutes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BA2E3B-2480-4D79-BB06-A837F5E16AC2}"/>
              </a:ext>
            </a:extLst>
          </p:cNvPr>
          <p:cNvGrpSpPr/>
          <p:nvPr/>
        </p:nvGrpSpPr>
        <p:grpSpPr>
          <a:xfrm>
            <a:off x="5420996" y="4376726"/>
            <a:ext cx="1854081" cy="1405123"/>
            <a:chOff x="2256385" y="1937292"/>
            <a:chExt cx="1854081" cy="14051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7953E6-BE27-4694-A0A0-D7FA256A800B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49A020-1C39-42CB-BA98-9ED2317FDE3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2EEBA29-6C62-4BAC-80A7-E6227492C1D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4BA1539-6B60-4C4C-BED5-A1BEE0D5C2EE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8AEE98-EA70-4A06-9EF3-3D899AA5D0C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1CC9D9B-C609-440C-8DE6-F23E825CC8E6}"/>
              </a:ext>
            </a:extLst>
          </p:cNvPr>
          <p:cNvSpPr txBox="1"/>
          <p:nvPr/>
        </p:nvSpPr>
        <p:spPr>
          <a:xfrm>
            <a:off x="5933305" y="41226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9A78F2-195F-4A6B-915E-922D88D229D2}"/>
              </a:ext>
            </a:extLst>
          </p:cNvPr>
          <p:cNvSpPr txBox="1"/>
          <p:nvPr/>
        </p:nvSpPr>
        <p:spPr>
          <a:xfrm>
            <a:off x="6300105" y="5259425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0981C-E2E8-4E58-AD2D-AA499845157C}"/>
              </a:ext>
            </a:extLst>
          </p:cNvPr>
          <p:cNvSpPr txBox="1"/>
          <p:nvPr/>
        </p:nvSpPr>
        <p:spPr>
          <a:xfrm>
            <a:off x="5357370" y="5259425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9F7903-6E2C-484A-B894-68973A357DEF}"/>
              </a:ext>
            </a:extLst>
          </p:cNvPr>
          <p:cNvSpPr txBox="1"/>
          <p:nvPr/>
        </p:nvSpPr>
        <p:spPr>
          <a:xfrm>
            <a:off x="6750449" y="481147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67F82B-0E7B-48D3-ADFA-507B38906D3F}"/>
              </a:ext>
            </a:extLst>
          </p:cNvPr>
          <p:cNvSpPr txBox="1"/>
          <p:nvPr/>
        </p:nvSpPr>
        <p:spPr>
          <a:xfrm>
            <a:off x="6748271" y="5246732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D968D8-956F-4A0D-8C48-9E05EB4F92C0}"/>
              </a:ext>
            </a:extLst>
          </p:cNvPr>
          <p:cNvSpPr/>
          <p:nvPr/>
        </p:nvSpPr>
        <p:spPr>
          <a:xfrm>
            <a:off x="1843766" y="2458710"/>
            <a:ext cx="1472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1440</a:t>
            </a:r>
          </a:p>
        </p:txBody>
      </p:sp>
    </p:spTree>
    <p:extLst>
      <p:ext uri="{BB962C8B-B14F-4D97-AF65-F5344CB8AC3E}">
        <p14:creationId xmlns:p14="http://schemas.microsoft.com/office/powerpoint/2010/main" val="277361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8" grpId="0"/>
      <p:bldP spid="20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DD5AAE6-017A-4D39-8F03-B14844A32F0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CE7813-DC98-4F3C-A068-4FC6D942767D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9B5679-C8B5-4D8C-813E-177C4CBAAF7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10324F3-3757-48A1-B05B-3E01C041259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B499362-F6A7-4C13-98EC-7D978241AEB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5F5784-0A57-407F-AC00-A2EA46DDB3F1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F765E8C-687C-498A-AA69-12C03460D6C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E67376-FD3A-4354-AB93-0306ECFD313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CA1765C-AB72-47C8-BFD9-08242C9CA9B5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03F5D5-7186-4FFF-9CF8-396471BFBABC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F9535FF-6F9E-4805-AAF6-BB4195CAEC4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2801ADF-607B-4384-A64A-C274FA967FE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A809088-D399-4EDF-9924-74C73E4C429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1A11E70-9DE5-430C-B7A0-80C81A4D501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87D88E1-B780-4B44-A822-3772FE2D392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58DF98-FA54-4E8B-B3BB-4F0AE9CD837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C61B28-44A0-4612-A575-FA20F885484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201757F-7F7B-4054-B3F8-830449FFF48D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CCF836B-322A-48FE-A6B8-075F0D0F6FE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67EE519-F1CD-4177-8729-508066AC037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A81634E-E025-45FB-B82D-6388E974D71A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AF8CE0-C83E-4F74-BE74-3BB19A7D3AF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DE8346-75F0-40C4-97E0-E495E5FD94A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4BAB0DF-B7EF-4D49-B937-5049D2F3343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B11EB9-4353-4B61-9A1A-059AC6D0BC5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ACD6FB5-C1CB-4248-8A15-A84B7D8E4291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8418AEF-7B71-457B-83C4-298BEEAFB0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A17D3F-C7A4-40A5-BDFB-DA56EDFA5C1F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245B94D-7EA2-43F8-B1D3-3B7DB12C0E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6DF7A6-C449-4B4A-8BD4-31F420620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FCA4CD-E26A-458E-AE80-B4FFC2B60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9077EF2-4BF8-4539-99A4-8EF199839D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F62D634-D629-4917-B7FA-D993AB8416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A27AECD-E32B-4684-9011-1856A1ED55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E8C932B-003A-41B9-973C-DC263B1A57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F51553E-4099-40A7-BE71-328D2101F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D183F9-0D17-46D9-8F1D-ED25737235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B85A47E-E8FC-4DC6-865C-E648378933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336D17F-1116-4DAF-A822-E3C20C3129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D33AB0E-E3DB-4CB6-8068-2EF9F9E1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E4BDE3B-07F8-4F40-918D-58BEEDA2C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4ACBE07-1D15-4EF6-A478-4855B59365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A81BEE8-8A34-4D62-88D0-835B36B36F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1A3CA3F-7EB9-4831-B25A-C2E0D5E268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4E52BF2-170A-459E-80F1-A7A9F774030B}"/>
              </a:ext>
            </a:extLst>
          </p:cNvPr>
          <p:cNvSpPr/>
          <p:nvPr/>
        </p:nvSpPr>
        <p:spPr>
          <a:xfrm>
            <a:off x="56122" y="50000"/>
            <a:ext cx="1201107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Complete this table by rounding the numbers to the nearest hundred.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3EECF0-F574-4F50-B7F6-F8F6393E1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60" y="634775"/>
            <a:ext cx="5638095" cy="499047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3B8F694-023B-415D-9ACB-C77599D02E68}"/>
              </a:ext>
            </a:extLst>
          </p:cNvPr>
          <p:cNvSpPr txBox="1"/>
          <p:nvPr/>
        </p:nvSpPr>
        <p:spPr>
          <a:xfrm>
            <a:off x="6713484" y="2191826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2 0 9 0 6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F77090-1C27-47EC-9218-0B7FB7336EA0}"/>
              </a:ext>
            </a:extLst>
          </p:cNvPr>
          <p:cNvSpPr/>
          <p:nvPr/>
        </p:nvSpPr>
        <p:spPr>
          <a:xfrm>
            <a:off x="7599761" y="2271177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1A09143-1F12-404F-BA78-E377E6ED637E}"/>
              </a:ext>
            </a:extLst>
          </p:cNvPr>
          <p:cNvCxnSpPr/>
          <p:nvPr/>
        </p:nvCxnSpPr>
        <p:spPr>
          <a:xfrm>
            <a:off x="8049419" y="2714630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E08D08D-FF1A-45AD-A00A-00A29B372498}"/>
              </a:ext>
            </a:extLst>
          </p:cNvPr>
          <p:cNvSpPr txBox="1"/>
          <p:nvPr/>
        </p:nvSpPr>
        <p:spPr>
          <a:xfrm>
            <a:off x="3309563" y="2231586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20 900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313030-7DA6-4A3D-94A6-AE12D53C8019}"/>
              </a:ext>
            </a:extLst>
          </p:cNvPr>
          <p:cNvSpPr txBox="1"/>
          <p:nvPr/>
        </p:nvSpPr>
        <p:spPr>
          <a:xfrm>
            <a:off x="7163563" y="3531795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2 0 9 0.6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BA6F6FD-DED6-4553-80E9-5916637B5CE9}"/>
              </a:ext>
            </a:extLst>
          </p:cNvPr>
          <p:cNvSpPr/>
          <p:nvPr/>
        </p:nvSpPr>
        <p:spPr>
          <a:xfrm>
            <a:off x="7608775" y="3611146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5415FA2-0B91-42A2-AF69-C6A1AC04C8E3}"/>
              </a:ext>
            </a:extLst>
          </p:cNvPr>
          <p:cNvCxnSpPr/>
          <p:nvPr/>
        </p:nvCxnSpPr>
        <p:spPr>
          <a:xfrm>
            <a:off x="8058433" y="4054599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2D87058-7412-45F6-9ABB-C29C606FCDF4}"/>
              </a:ext>
            </a:extLst>
          </p:cNvPr>
          <p:cNvSpPr txBox="1"/>
          <p:nvPr/>
        </p:nvSpPr>
        <p:spPr>
          <a:xfrm>
            <a:off x="3401999" y="3422851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2100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18CD9B-C0E1-42EB-BF50-8A4D09D01AC8}"/>
              </a:ext>
            </a:extLst>
          </p:cNvPr>
          <p:cNvSpPr txBox="1"/>
          <p:nvPr/>
        </p:nvSpPr>
        <p:spPr>
          <a:xfrm>
            <a:off x="7593869" y="4883322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2 0 9.0 6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4ABCCD7-960C-495E-AA98-341A524EBD3D}"/>
              </a:ext>
            </a:extLst>
          </p:cNvPr>
          <p:cNvSpPr/>
          <p:nvPr/>
        </p:nvSpPr>
        <p:spPr>
          <a:xfrm>
            <a:off x="7608775" y="4962673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A5086D0-56E9-4380-B45E-DC91939ECE6F}"/>
              </a:ext>
            </a:extLst>
          </p:cNvPr>
          <p:cNvCxnSpPr/>
          <p:nvPr/>
        </p:nvCxnSpPr>
        <p:spPr>
          <a:xfrm>
            <a:off x="8058433" y="5406126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1E61FE-FC58-4706-BE52-DA765F766034}"/>
              </a:ext>
            </a:extLst>
          </p:cNvPr>
          <p:cNvSpPr txBox="1"/>
          <p:nvPr/>
        </p:nvSpPr>
        <p:spPr>
          <a:xfrm>
            <a:off x="3501523" y="4688941"/>
            <a:ext cx="2455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</p:spTree>
    <p:extLst>
      <p:ext uri="{BB962C8B-B14F-4D97-AF65-F5344CB8AC3E}">
        <p14:creationId xmlns:p14="http://schemas.microsoft.com/office/powerpoint/2010/main" val="180152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" grpId="0" animBg="1"/>
      <p:bldP spid="53" grpId="0"/>
      <p:bldP spid="54" grpId="0"/>
      <p:bldP spid="55" grpId="0" animBg="1"/>
      <p:bldP spid="57" grpId="0"/>
      <p:bldP spid="58" grpId="0"/>
      <p:bldP spid="59" grpId="0" animBg="1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10FFA-574A-4B41-873A-76504F593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588" y="224443"/>
            <a:ext cx="5422005" cy="18634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D64CC7-D222-4443-B75F-FECBDFC70BA9}"/>
              </a:ext>
            </a:extLst>
          </p:cNvPr>
          <p:cNvSpPr/>
          <p:nvPr/>
        </p:nvSpPr>
        <p:spPr>
          <a:xfrm>
            <a:off x="56123" y="50000"/>
            <a:ext cx="9345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 small bricks have the same mass as 5 large bricks.</a:t>
            </a:r>
          </a:p>
          <a:p>
            <a:r>
              <a:rPr lang="en-US" sz="3200" b="1" dirty="0"/>
              <a:t>The mass of one small brick is 2.5 kg.</a:t>
            </a:r>
          </a:p>
          <a:p>
            <a:r>
              <a:rPr lang="en-US" sz="3200" b="1" dirty="0"/>
              <a:t>What is the mass of one large brick?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BED21A-3BFF-4E32-857F-9359C028DDA8}"/>
              </a:ext>
            </a:extLst>
          </p:cNvPr>
          <p:cNvSpPr/>
          <p:nvPr/>
        </p:nvSpPr>
        <p:spPr>
          <a:xfrm>
            <a:off x="480868" y="2085052"/>
            <a:ext cx="4360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small bricks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3980C8-3368-4B95-A0C7-639CDF26CAEE}"/>
              </a:ext>
            </a:extLst>
          </p:cNvPr>
          <p:cNvSpPr/>
          <p:nvPr/>
        </p:nvSpPr>
        <p:spPr>
          <a:xfrm>
            <a:off x="3241557" y="2079230"/>
            <a:ext cx="4360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x 2.5 =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FCBF0C-EA66-457F-BE85-A4728EEE7EED}"/>
              </a:ext>
            </a:extLst>
          </p:cNvPr>
          <p:cNvGrpSpPr/>
          <p:nvPr/>
        </p:nvGrpSpPr>
        <p:grpSpPr>
          <a:xfrm>
            <a:off x="1733416" y="2918129"/>
            <a:ext cx="1854081" cy="1405123"/>
            <a:chOff x="2256385" y="1937292"/>
            <a:chExt cx="1854081" cy="140512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9F3087-1967-44E4-9257-7AA879EC35B6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2.5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3292B4-C342-4FB1-92B0-592D205B95E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7EE2C0-79A1-47F3-9FDB-E622ECD5F2E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97CFEFB-AE03-4809-87B2-5DF4ADF268DD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973E111-8ABB-41CE-B3A8-B76E4144A8B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C41B39B-C1AE-42CD-803C-3CCE5197A154}"/>
              </a:ext>
            </a:extLst>
          </p:cNvPr>
          <p:cNvSpPr txBox="1"/>
          <p:nvPr/>
        </p:nvSpPr>
        <p:spPr>
          <a:xfrm>
            <a:off x="2245725" y="26640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A89192-0B97-4E91-B62A-3E28DA604864}"/>
              </a:ext>
            </a:extLst>
          </p:cNvPr>
          <p:cNvSpPr txBox="1"/>
          <p:nvPr/>
        </p:nvSpPr>
        <p:spPr>
          <a:xfrm>
            <a:off x="2612525" y="3800828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F02802-FBAC-448D-9CA2-4A99F8CE2271}"/>
              </a:ext>
            </a:extLst>
          </p:cNvPr>
          <p:cNvSpPr txBox="1"/>
          <p:nvPr/>
        </p:nvSpPr>
        <p:spPr>
          <a:xfrm>
            <a:off x="1669790" y="3800828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4B24AA-593A-40CC-87FE-DC0FAD73BE7E}"/>
              </a:ext>
            </a:extLst>
          </p:cNvPr>
          <p:cNvSpPr txBox="1"/>
          <p:nvPr/>
        </p:nvSpPr>
        <p:spPr>
          <a:xfrm>
            <a:off x="2427246" y="381534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C1DB3C-89EE-46EB-84EF-458A578B9A40}"/>
              </a:ext>
            </a:extLst>
          </p:cNvPr>
          <p:cNvSpPr/>
          <p:nvPr/>
        </p:nvSpPr>
        <p:spPr>
          <a:xfrm>
            <a:off x="4806469" y="2073408"/>
            <a:ext cx="12311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kg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552480-0179-4900-A261-A19A26F149B5}"/>
              </a:ext>
            </a:extLst>
          </p:cNvPr>
          <p:cNvSpPr/>
          <p:nvPr/>
        </p:nvSpPr>
        <p:spPr>
          <a:xfrm>
            <a:off x="4613868" y="2733193"/>
            <a:ext cx="39906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large bricks = 15 kg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DDEC31-3181-415A-88D6-481F8A82DEB5}"/>
              </a:ext>
            </a:extLst>
          </p:cNvPr>
          <p:cNvSpPr/>
          <p:nvPr/>
        </p:nvSpPr>
        <p:spPr>
          <a:xfrm>
            <a:off x="4613869" y="3284741"/>
            <a:ext cx="2783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large brick =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70CAC6-0BBE-4A93-B4CE-3D7A7FB85998}"/>
              </a:ext>
            </a:extLst>
          </p:cNvPr>
          <p:cNvSpPr/>
          <p:nvPr/>
        </p:nvSpPr>
        <p:spPr>
          <a:xfrm>
            <a:off x="7105377" y="3284741"/>
            <a:ext cx="1499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÷ 5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F98980-B9F4-496F-AC87-DE7E4106FCE2}"/>
              </a:ext>
            </a:extLst>
          </p:cNvPr>
          <p:cNvSpPr/>
          <p:nvPr/>
        </p:nvSpPr>
        <p:spPr>
          <a:xfrm>
            <a:off x="8534641" y="3284740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kg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C87598-AB2C-4EDE-A138-5A43A498F4B3}"/>
              </a:ext>
            </a:extLst>
          </p:cNvPr>
          <p:cNvSpPr/>
          <p:nvPr/>
        </p:nvSpPr>
        <p:spPr>
          <a:xfrm>
            <a:off x="6248939" y="1182830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kg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20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71FCA0-D3BF-46BC-8363-8B3FA1D36F8F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five triangles on a square grid. Four of the triangles have the same area. Which triangle has a different area?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FE39BF-F183-40F0-BBAF-34A91B633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2" y="1190625"/>
            <a:ext cx="6715189" cy="549592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C6F3861-1D53-4E45-B741-7E8ADF430D63}"/>
              </a:ext>
            </a:extLst>
          </p:cNvPr>
          <p:cNvSpPr/>
          <p:nvPr/>
        </p:nvSpPr>
        <p:spPr>
          <a:xfrm>
            <a:off x="8302692" y="584316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527575-5FCF-4D94-B91D-B1D9DB39ACEB}"/>
              </a:ext>
            </a:extLst>
          </p:cNvPr>
          <p:cNvSpPr/>
          <p:nvPr/>
        </p:nvSpPr>
        <p:spPr>
          <a:xfrm>
            <a:off x="6438360" y="1397786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4F8D7F-0560-4D3E-A062-B7DF7EBC90DD}"/>
              </a:ext>
            </a:extLst>
          </p:cNvPr>
          <p:cNvSpPr/>
          <p:nvPr/>
        </p:nvSpPr>
        <p:spPr>
          <a:xfrm>
            <a:off x="6422038" y="2601659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7CF1A6-7DDB-4176-A0AB-6C365357E8A8}"/>
              </a:ext>
            </a:extLst>
          </p:cNvPr>
          <p:cNvSpPr/>
          <p:nvPr/>
        </p:nvSpPr>
        <p:spPr>
          <a:xfrm>
            <a:off x="6448690" y="3817467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537BE72-9937-45E7-8488-71EEAB2E01B2}"/>
              </a:ext>
            </a:extLst>
          </p:cNvPr>
          <p:cNvSpPr/>
          <p:nvPr/>
        </p:nvSpPr>
        <p:spPr>
          <a:xfrm>
            <a:off x="6447584" y="5012808"/>
            <a:ext cx="469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560D79-16A8-42B5-B775-B8E833D38FC8}"/>
              </a:ext>
            </a:extLst>
          </p:cNvPr>
          <p:cNvSpPr/>
          <p:nvPr/>
        </p:nvSpPr>
        <p:spPr>
          <a:xfrm>
            <a:off x="5819355" y="4171275"/>
            <a:ext cx="11783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and 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4628992-2B3D-475D-BF8C-680DB4FFCD1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B79465-2DFD-433B-884C-1C45CE0BE289}"/>
              </a:ext>
            </a:extLst>
          </p:cNvPr>
          <p:cNvSpPr/>
          <p:nvPr/>
        </p:nvSpPr>
        <p:spPr>
          <a:xfrm>
            <a:off x="7018374" y="1393926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1 cm ÷ 2 =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5B9040E-7372-404D-A4F2-B7EA748CB188}"/>
              </a:ext>
            </a:extLst>
          </p:cNvPr>
          <p:cNvSpPr/>
          <p:nvPr/>
        </p:nvSpPr>
        <p:spPr>
          <a:xfrm>
            <a:off x="10003291" y="1393926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 ½ cm²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C0B05-8F9B-4826-B24E-59ABB47FAF8B}"/>
              </a:ext>
            </a:extLst>
          </p:cNvPr>
          <p:cNvSpPr/>
          <p:nvPr/>
        </p:nvSpPr>
        <p:spPr>
          <a:xfrm>
            <a:off x="6967601" y="2585469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cm x 1 cm ÷ 2 =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F1FBE75-2B71-4006-82FF-C680195EFA63}"/>
              </a:ext>
            </a:extLst>
          </p:cNvPr>
          <p:cNvSpPr/>
          <p:nvPr/>
        </p:nvSpPr>
        <p:spPr>
          <a:xfrm>
            <a:off x="9952518" y="2585469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cm²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87AFBA5-7BA8-41F6-93EF-2F6318CFA70A}"/>
              </a:ext>
            </a:extLst>
          </p:cNvPr>
          <p:cNvSpPr/>
          <p:nvPr/>
        </p:nvSpPr>
        <p:spPr>
          <a:xfrm>
            <a:off x="7018374" y="3817467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 cm x 3 cm ÷ 2 =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524CE95-0C52-4DBA-BFE7-44B0A6EF1F10}"/>
              </a:ext>
            </a:extLst>
          </p:cNvPr>
          <p:cNvSpPr/>
          <p:nvPr/>
        </p:nvSpPr>
        <p:spPr>
          <a:xfrm>
            <a:off x="10003291" y="3817467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cm²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9C63E8-C992-45D5-A51E-B9F6FA8A28F2}"/>
              </a:ext>
            </a:extLst>
          </p:cNvPr>
          <p:cNvSpPr/>
          <p:nvPr/>
        </p:nvSpPr>
        <p:spPr>
          <a:xfrm>
            <a:off x="7018374" y="5009010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 x 2 cm ÷ 2 =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E9EED63-8FE7-420F-A968-E4C6B7E7F720}"/>
              </a:ext>
            </a:extLst>
          </p:cNvPr>
          <p:cNvSpPr/>
          <p:nvPr/>
        </p:nvSpPr>
        <p:spPr>
          <a:xfrm>
            <a:off x="10003291" y="5009010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cm²</a:t>
            </a:r>
          </a:p>
        </p:txBody>
      </p:sp>
    </p:spTree>
    <p:extLst>
      <p:ext uri="{BB962C8B-B14F-4D97-AF65-F5344CB8AC3E}">
        <p14:creationId xmlns:p14="http://schemas.microsoft.com/office/powerpoint/2010/main" val="414012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04D024-323E-4B98-B648-9C35354FE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9902"/>
            <a:ext cx="4025568" cy="2156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B98F5-62DE-49AE-8910-0852B25FC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99" y="0"/>
            <a:ext cx="6858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91C343-4977-46CB-AC47-A8CE775F78FF}"/>
              </a:ext>
            </a:extLst>
          </p:cNvPr>
          <p:cNvSpPr/>
          <p:nvPr/>
        </p:nvSpPr>
        <p:spPr>
          <a:xfrm>
            <a:off x="103033" y="51516"/>
            <a:ext cx="5225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diagonals of this quadrilateral cross at right 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BC3900-1962-4E9D-B5A5-06133012D608}"/>
              </a:ext>
            </a:extLst>
          </p:cNvPr>
          <p:cNvSpPr/>
          <p:nvPr/>
        </p:nvSpPr>
        <p:spPr>
          <a:xfrm>
            <a:off x="103032" y="4044852"/>
            <a:ext cx="42027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all the quadrilaterals that have diagonals which cross at right 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B091AD-CCBF-415B-8788-40E77CA70885}"/>
              </a:ext>
            </a:extLst>
          </p:cNvPr>
          <p:cNvCxnSpPr>
            <a:cxnSpLocks/>
          </p:cNvCxnSpPr>
          <p:nvPr/>
        </p:nvCxnSpPr>
        <p:spPr>
          <a:xfrm flipV="1">
            <a:off x="6842971" y="613770"/>
            <a:ext cx="0" cy="230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AA4557-B770-43D9-9403-6F6BA526D6D4}"/>
              </a:ext>
            </a:extLst>
          </p:cNvPr>
          <p:cNvCxnSpPr>
            <a:cxnSpLocks/>
          </p:cNvCxnSpPr>
          <p:nvPr/>
        </p:nvCxnSpPr>
        <p:spPr>
          <a:xfrm>
            <a:off x="5943600" y="1052945"/>
            <a:ext cx="18422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7A2C9A2-2325-414C-9672-F7338DE85DDF}"/>
              </a:ext>
            </a:extLst>
          </p:cNvPr>
          <p:cNvSpPr/>
          <p:nvPr/>
        </p:nvSpPr>
        <p:spPr>
          <a:xfrm>
            <a:off x="6951094" y="121571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833043-6E73-4A87-B557-7EB8FC5FFAA8}"/>
              </a:ext>
            </a:extLst>
          </p:cNvPr>
          <p:cNvCxnSpPr>
            <a:cxnSpLocks/>
          </p:cNvCxnSpPr>
          <p:nvPr/>
        </p:nvCxnSpPr>
        <p:spPr>
          <a:xfrm>
            <a:off x="9717175" y="596677"/>
            <a:ext cx="1392358" cy="23266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2F5395-4BA8-4963-831F-2175C2FA435A}"/>
              </a:ext>
            </a:extLst>
          </p:cNvPr>
          <p:cNvCxnSpPr>
            <a:cxnSpLocks/>
          </p:cNvCxnSpPr>
          <p:nvPr/>
        </p:nvCxnSpPr>
        <p:spPr>
          <a:xfrm flipH="1">
            <a:off x="9717175" y="613770"/>
            <a:ext cx="1392358" cy="230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E3CB48-3C12-4231-8037-409F36A41F6E}"/>
              </a:ext>
            </a:extLst>
          </p:cNvPr>
          <p:cNvCxnSpPr>
            <a:cxnSpLocks/>
          </p:cNvCxnSpPr>
          <p:nvPr/>
        </p:nvCxnSpPr>
        <p:spPr>
          <a:xfrm>
            <a:off x="5903844" y="4386355"/>
            <a:ext cx="1396865" cy="13790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AAECB6-5C15-4DA3-B024-D0C7A0CCC611}"/>
              </a:ext>
            </a:extLst>
          </p:cNvPr>
          <p:cNvCxnSpPr>
            <a:cxnSpLocks/>
          </p:cNvCxnSpPr>
          <p:nvPr/>
        </p:nvCxnSpPr>
        <p:spPr>
          <a:xfrm flipH="1">
            <a:off x="5903844" y="4386355"/>
            <a:ext cx="1396865" cy="1418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-Shape 22">
            <a:extLst>
              <a:ext uri="{FF2B5EF4-FFF2-40B4-BE49-F238E27FC236}">
                <a16:creationId xmlns:a16="http://schemas.microsoft.com/office/drawing/2014/main" id="{42E09B54-F114-4F57-AFE7-78197D608E86}"/>
              </a:ext>
            </a:extLst>
          </p:cNvPr>
          <p:cNvSpPr/>
          <p:nvPr/>
        </p:nvSpPr>
        <p:spPr>
          <a:xfrm rot="13523999" flipH="1">
            <a:off x="6470658" y="4758153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-Shape 23">
            <a:extLst>
              <a:ext uri="{FF2B5EF4-FFF2-40B4-BE49-F238E27FC236}">
                <a16:creationId xmlns:a16="http://schemas.microsoft.com/office/drawing/2014/main" id="{9F62B2BA-275E-401C-ABEB-76013969714E}"/>
              </a:ext>
            </a:extLst>
          </p:cNvPr>
          <p:cNvSpPr/>
          <p:nvPr/>
        </p:nvSpPr>
        <p:spPr>
          <a:xfrm rot="18828476" flipH="1">
            <a:off x="6656790" y="4945899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L-Shape 24">
            <a:extLst>
              <a:ext uri="{FF2B5EF4-FFF2-40B4-BE49-F238E27FC236}">
                <a16:creationId xmlns:a16="http://schemas.microsoft.com/office/drawing/2014/main" id="{4602F67C-E775-453D-B8C9-F378FAC37778}"/>
              </a:ext>
            </a:extLst>
          </p:cNvPr>
          <p:cNvSpPr/>
          <p:nvPr/>
        </p:nvSpPr>
        <p:spPr>
          <a:xfrm rot="2656837" flipH="1">
            <a:off x="6470757" y="5133744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L-Shape 25">
            <a:extLst>
              <a:ext uri="{FF2B5EF4-FFF2-40B4-BE49-F238E27FC236}">
                <a16:creationId xmlns:a16="http://schemas.microsoft.com/office/drawing/2014/main" id="{F64A946B-E2F8-420E-82D9-A56AE633F17A}"/>
              </a:ext>
            </a:extLst>
          </p:cNvPr>
          <p:cNvSpPr/>
          <p:nvPr/>
        </p:nvSpPr>
        <p:spPr>
          <a:xfrm rot="8067008" flipH="1">
            <a:off x="6280919" y="4945868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AB9DBE-BC96-4A76-BD61-DFFC36DE1708}"/>
              </a:ext>
            </a:extLst>
          </p:cNvPr>
          <p:cNvSpPr/>
          <p:nvPr/>
        </p:nvSpPr>
        <p:spPr>
          <a:xfrm>
            <a:off x="6298753" y="522696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ABF6DE7-9B4E-468C-AE11-98E65670AC17}"/>
              </a:ext>
            </a:extLst>
          </p:cNvPr>
          <p:cNvCxnSpPr>
            <a:cxnSpLocks/>
          </p:cNvCxnSpPr>
          <p:nvPr/>
        </p:nvCxnSpPr>
        <p:spPr>
          <a:xfrm>
            <a:off x="9201538" y="4386355"/>
            <a:ext cx="1907995" cy="1418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CB04400-C9F4-4DC1-9314-D6F8DEF26FD0}"/>
              </a:ext>
            </a:extLst>
          </p:cNvPr>
          <p:cNvCxnSpPr>
            <a:cxnSpLocks/>
          </p:cNvCxnSpPr>
          <p:nvPr/>
        </p:nvCxnSpPr>
        <p:spPr>
          <a:xfrm flipV="1">
            <a:off x="8762999" y="4386355"/>
            <a:ext cx="2823755" cy="1418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B08C806-1F84-4036-BDEF-4E0BBDDA04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7516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053724D-8691-42A1-896A-F69FF07177B7}"/>
              </a:ext>
            </a:extLst>
          </p:cNvPr>
          <p:cNvSpPr/>
          <p:nvPr/>
        </p:nvSpPr>
        <p:spPr>
          <a:xfrm>
            <a:off x="916065" y="27190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F57CD4E-74C3-4F09-A7E1-76B771EED94B}"/>
              </a:ext>
            </a:extLst>
          </p:cNvPr>
          <p:cNvSpPr/>
          <p:nvPr/>
        </p:nvSpPr>
        <p:spPr>
          <a:xfrm>
            <a:off x="1358390" y="2716710"/>
            <a:ext cx="133440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2AEB8E-660E-48C6-85C2-8616ED75D4F6}"/>
              </a:ext>
            </a:extLst>
          </p:cNvPr>
          <p:cNvSpPr/>
          <p:nvPr/>
        </p:nvSpPr>
        <p:spPr>
          <a:xfrm>
            <a:off x="3144999" y="271521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AE9B4D7-6EF9-46FD-A47A-79D0951CB017}"/>
              </a:ext>
            </a:extLst>
          </p:cNvPr>
          <p:cNvSpPr/>
          <p:nvPr/>
        </p:nvSpPr>
        <p:spPr>
          <a:xfrm>
            <a:off x="3584732" y="2716152"/>
            <a:ext cx="89366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F05BFBD-5FB6-4B9E-8C11-D8AD5FECA7F4}"/>
              </a:ext>
            </a:extLst>
          </p:cNvPr>
          <p:cNvSpPr/>
          <p:nvPr/>
        </p:nvSpPr>
        <p:spPr>
          <a:xfrm>
            <a:off x="4934324" y="271909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E19F7E1-71F0-46E7-AE20-0B31496D9E0D}"/>
              </a:ext>
            </a:extLst>
          </p:cNvPr>
          <p:cNvSpPr/>
          <p:nvPr/>
        </p:nvSpPr>
        <p:spPr>
          <a:xfrm>
            <a:off x="5813843" y="2716152"/>
            <a:ext cx="223574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D80A245-B642-40FB-9F59-875A79607EE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BBA44D-9C1A-42F5-B2F9-6645E0B3BE4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0393AE-EA3A-47CF-A895-8BE135EF5A4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E29A7A2-F1A9-4E7E-B9F6-22A3C57298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358DB1F-458A-4EE3-9365-D3F41FC11A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00089B7-D401-4C95-9F2F-E0DB34017F4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953694-3327-4765-93B7-7D8E3329827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56C86D-33A6-4D21-BE32-DFDAF85B379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967776E-1301-4D25-8481-852B3A8A0263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E19594-B823-4519-86BD-E39292BF3DB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5552E7-BEA5-44C8-8B68-127A98FDD45D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03BA74-4F24-4D5F-B7CF-06F9A4D4A35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7ABB12-C883-4BD5-8821-EAFC49E5E45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A9358E-AC81-4035-B6C1-AF7CBCB2D66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69F829-5637-4C52-B5EB-95EB694E9C3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CACA7FF-0D70-44D3-AE72-9DF7C0D2579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8469218-0570-4152-AE34-61098B3510C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3BC89F-69BB-427D-BF7D-BC6FD50B66E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658FFD6-3C3E-41C9-90F1-0B4B66F2569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BF5CAE-4C1E-41D7-8DDD-924C88DC632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89575A-12C5-4B96-8D19-9971F5F296A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B4A5D25-E141-41C1-93F2-80FEE9D2F9B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B6EEA7-FDAC-4DE2-9AC1-7C42AB713E1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FAD3CC8-CCCC-4982-84A4-0FC39DE284F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345933A-BD1F-4B19-AD18-59315711B37E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0EA1AF7-B7CA-4CBD-83C0-58EAA05B0F4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EB075DA-EC35-4EA8-B458-FA6F2C5C304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9CB3B9D-32DE-4765-AECC-4134E6B6CDA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0EA270-9B8E-4CBF-9902-47F9361E3B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F145C45-4304-49E2-A55A-ADE02A966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7C5B3C-7847-4159-B0F0-49611776A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8CD0CF-ECBE-47AF-9DA1-C42B681FF7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F78124-F052-433E-AE86-F1C41E1E0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E25451-0028-48EE-A73F-6AE8871611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D739A5-5CF3-49AA-9536-49ADA9594B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EA57D7-5384-4635-9FF1-21C6E7980F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35AA1A0-FFEF-45E2-AB33-5BAF745105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D06B74D-AB5A-4341-9759-90BAEF022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7F3C09E-7FF0-4D98-A344-2E588420D9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C14939A-2558-42E8-80A1-B118C2A05D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ABBC42-20A5-47F2-A642-CDE66486F9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47653D1-E1B4-449B-AED4-281890CDB0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1C6E340-16F6-43D8-9DF5-0BF908112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F5C81B6-9D15-4799-8FAF-CDAFE6F923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D63EAAE-4176-4452-95B6-BFCD918B94AD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Circle two numbers that multiply together to equal 1 million.</a:t>
            </a:r>
          </a:p>
          <a:p>
            <a:endParaRPr lang="en-GB" sz="3200" b="1" dirty="0"/>
          </a:p>
          <a:p>
            <a:r>
              <a:rPr lang="en-GB" sz="3200" dirty="0"/>
              <a:t>       200          2,000          5,000          50,000</a:t>
            </a:r>
          </a:p>
          <a:p>
            <a:endParaRPr lang="en-GB" sz="32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0F344D6-DCF2-4E9F-ADBC-C32855E4829F}"/>
              </a:ext>
            </a:extLst>
          </p:cNvPr>
          <p:cNvSpPr/>
          <p:nvPr/>
        </p:nvSpPr>
        <p:spPr>
          <a:xfrm>
            <a:off x="489341" y="964397"/>
            <a:ext cx="1203158" cy="701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D8BF4D5-4DA7-45ED-ACF5-290283612621}"/>
              </a:ext>
            </a:extLst>
          </p:cNvPr>
          <p:cNvSpPr/>
          <p:nvPr/>
        </p:nvSpPr>
        <p:spPr>
          <a:xfrm>
            <a:off x="3876064" y="960222"/>
            <a:ext cx="1494695" cy="701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23747A-3B1C-4069-8EC2-6ADBCB5490F9}"/>
              </a:ext>
            </a:extLst>
          </p:cNvPr>
          <p:cNvSpPr txBox="1"/>
          <p:nvPr/>
        </p:nvSpPr>
        <p:spPr>
          <a:xfrm>
            <a:off x="4924800" y="2652711"/>
            <a:ext cx="4193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7CB08F-47D1-40D6-8CB0-7DFB6EC7C197}"/>
              </a:ext>
            </a:extLst>
          </p:cNvPr>
          <p:cNvSpPr txBox="1"/>
          <p:nvPr/>
        </p:nvSpPr>
        <p:spPr>
          <a:xfrm>
            <a:off x="905688" y="2655657"/>
            <a:ext cx="4193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0 0 x 2 0 0 =</a:t>
            </a:r>
          </a:p>
        </p:txBody>
      </p:sp>
    </p:spTree>
    <p:extLst>
      <p:ext uri="{BB962C8B-B14F-4D97-AF65-F5344CB8AC3E}">
        <p14:creationId xmlns:p14="http://schemas.microsoft.com/office/powerpoint/2010/main" val="189160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6" grpId="0" animBg="1"/>
      <p:bldP spid="56" grpId="1" animBg="1"/>
      <p:bldP spid="54" grpId="0" animBg="1"/>
      <p:bldP spid="54" grpId="1" animBg="1"/>
      <p:bldP spid="57" grpId="0" animBg="1"/>
      <p:bldP spid="57" grpId="1" animBg="1"/>
      <p:bldP spid="55" grpId="0" animBg="1"/>
      <p:bldP spid="55" grpId="1" animBg="1"/>
      <p:bldP spid="58" grpId="0" animBg="1"/>
      <p:bldP spid="58" grpId="1" animBg="1"/>
      <p:bldP spid="48" grpId="0" animBg="1"/>
      <p:bldP spid="49" grpId="0" animBg="1"/>
      <p:bldP spid="52" grpId="0"/>
      <p:bldP spid="5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5A7E45-9717-416E-B57A-4705416DA60D}"/>
              </a:ext>
            </a:extLst>
          </p:cNvPr>
          <p:cNvSpPr/>
          <p:nvPr/>
        </p:nvSpPr>
        <p:spPr>
          <a:xfrm>
            <a:off x="56123" y="50000"/>
            <a:ext cx="89204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had some money. </a:t>
            </a:r>
          </a:p>
          <a:p>
            <a:r>
              <a:rPr lang="en-US" sz="3200" b="1" dirty="0"/>
              <a:t>She spent £1.25 on a drink. </a:t>
            </a:r>
          </a:p>
          <a:p>
            <a:r>
              <a:rPr lang="en-US" sz="3200" b="1" dirty="0"/>
              <a:t>She spent £1.60 on a sandwich. </a:t>
            </a:r>
          </a:p>
          <a:p>
            <a:r>
              <a:rPr lang="en-US" sz="3200" b="1" dirty="0"/>
              <a:t>She has three-quarters of her money left. </a:t>
            </a:r>
          </a:p>
          <a:p>
            <a:r>
              <a:rPr lang="en-US" sz="3200" b="1" dirty="0"/>
              <a:t>How much money did Lara have to start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0AA89C-F03A-4D8F-818A-6BD5D518C378}"/>
              </a:ext>
            </a:extLst>
          </p:cNvPr>
          <p:cNvSpPr/>
          <p:nvPr/>
        </p:nvSpPr>
        <p:spPr>
          <a:xfrm>
            <a:off x="5528269" y="733541"/>
            <a:ext cx="2783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 + £1.25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190151-4010-4A00-98BF-C7E56B72E390}"/>
              </a:ext>
            </a:extLst>
          </p:cNvPr>
          <p:cNvSpPr/>
          <p:nvPr/>
        </p:nvSpPr>
        <p:spPr>
          <a:xfrm>
            <a:off x="8230018" y="733541"/>
            <a:ext cx="1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27F39E-4E33-4202-8928-64242FCB8B90}"/>
              </a:ext>
            </a:extLst>
          </p:cNvPr>
          <p:cNvSpPr/>
          <p:nvPr/>
        </p:nvSpPr>
        <p:spPr>
          <a:xfrm>
            <a:off x="505851" y="2851112"/>
            <a:ext cx="11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212A89-7E8A-4D1B-9695-DC640DA164C6}"/>
              </a:ext>
            </a:extLst>
          </p:cNvPr>
          <p:cNvSpPr/>
          <p:nvPr/>
        </p:nvSpPr>
        <p:spPr>
          <a:xfrm>
            <a:off x="1657851" y="2851112"/>
            <a:ext cx="9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E30954-3420-451B-B6C4-3E68F601294B}"/>
              </a:ext>
            </a:extLst>
          </p:cNvPr>
          <p:cNvSpPr/>
          <p:nvPr/>
        </p:nvSpPr>
        <p:spPr>
          <a:xfrm>
            <a:off x="630687" y="2887440"/>
            <a:ext cx="134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800FF5-2CCB-4A13-ABC2-45F06999E2CC}"/>
              </a:ext>
            </a:extLst>
          </p:cNvPr>
          <p:cNvSpPr/>
          <p:nvPr/>
        </p:nvSpPr>
        <p:spPr>
          <a:xfrm>
            <a:off x="1681724" y="2894349"/>
            <a:ext cx="134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£1.25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8EEC6-C971-40F4-927C-26A00787380F}"/>
              </a:ext>
            </a:extLst>
          </p:cNvPr>
          <p:cNvSpPr/>
          <p:nvPr/>
        </p:nvSpPr>
        <p:spPr>
          <a:xfrm>
            <a:off x="505851" y="3392343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B9E046-A15C-4BD6-9919-266B05C70472}"/>
              </a:ext>
            </a:extLst>
          </p:cNvPr>
          <p:cNvSpPr/>
          <p:nvPr/>
        </p:nvSpPr>
        <p:spPr>
          <a:xfrm>
            <a:off x="2557851" y="3392068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28BE7-6BF2-4039-95AA-1E3E64AE8630}"/>
              </a:ext>
            </a:extLst>
          </p:cNvPr>
          <p:cNvSpPr/>
          <p:nvPr/>
        </p:nvSpPr>
        <p:spPr>
          <a:xfrm>
            <a:off x="4609851" y="3392068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614FA-B2AC-4C02-9B11-B04FCA5D35B8}"/>
              </a:ext>
            </a:extLst>
          </p:cNvPr>
          <p:cNvSpPr/>
          <p:nvPr/>
        </p:nvSpPr>
        <p:spPr>
          <a:xfrm>
            <a:off x="6661851" y="3392068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3A0A58-905F-44F6-8879-4CB488D4FA92}"/>
              </a:ext>
            </a:extLst>
          </p:cNvPr>
          <p:cNvSpPr/>
          <p:nvPr/>
        </p:nvSpPr>
        <p:spPr>
          <a:xfrm>
            <a:off x="511866" y="3437647"/>
            <a:ext cx="978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spent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7524DA-1BA6-404F-843E-6111F416DFBE}"/>
              </a:ext>
            </a:extLst>
          </p:cNvPr>
          <p:cNvSpPr/>
          <p:nvPr/>
        </p:nvSpPr>
        <p:spPr>
          <a:xfrm>
            <a:off x="2590917" y="3427145"/>
            <a:ext cx="77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E505DE-DA28-4EE2-BCFC-B4B4C565FF84}"/>
              </a:ext>
            </a:extLst>
          </p:cNvPr>
          <p:cNvSpPr/>
          <p:nvPr/>
        </p:nvSpPr>
        <p:spPr>
          <a:xfrm>
            <a:off x="4628901" y="3429099"/>
            <a:ext cx="819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2A3C98-2169-49A3-9D03-E9A8C41C3176}"/>
              </a:ext>
            </a:extLst>
          </p:cNvPr>
          <p:cNvSpPr/>
          <p:nvPr/>
        </p:nvSpPr>
        <p:spPr>
          <a:xfrm>
            <a:off x="6688903" y="3428122"/>
            <a:ext cx="811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left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D33788-8C77-4F81-89FF-48BD390FDA36}"/>
              </a:ext>
            </a:extLst>
          </p:cNvPr>
          <p:cNvSpPr/>
          <p:nvPr/>
        </p:nvSpPr>
        <p:spPr>
          <a:xfrm>
            <a:off x="1487421" y="3427145"/>
            <a:ext cx="978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6FB7C-614E-4E99-8233-D034ECA0AEDB}"/>
              </a:ext>
            </a:extLst>
          </p:cNvPr>
          <p:cNvSpPr/>
          <p:nvPr/>
        </p:nvSpPr>
        <p:spPr>
          <a:xfrm>
            <a:off x="3566472" y="3429000"/>
            <a:ext cx="89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B936FB-B107-4329-AE99-08CE060748DC}"/>
              </a:ext>
            </a:extLst>
          </p:cNvPr>
          <p:cNvSpPr/>
          <p:nvPr/>
        </p:nvSpPr>
        <p:spPr>
          <a:xfrm>
            <a:off x="5604456" y="3430954"/>
            <a:ext cx="893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4A2124-7777-4943-BF00-3DD62C9A465A}"/>
              </a:ext>
            </a:extLst>
          </p:cNvPr>
          <p:cNvSpPr/>
          <p:nvPr/>
        </p:nvSpPr>
        <p:spPr>
          <a:xfrm>
            <a:off x="7664458" y="3429977"/>
            <a:ext cx="885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£2.85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4E70F5-C46D-41C1-97A1-72B73D782358}"/>
              </a:ext>
            </a:extLst>
          </p:cNvPr>
          <p:cNvSpPr txBox="1"/>
          <p:nvPr/>
        </p:nvSpPr>
        <p:spPr>
          <a:xfrm>
            <a:off x="9844173" y="3131552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2.8 5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D0BAE8-5313-4D51-A7F0-D0514643A902}"/>
              </a:ext>
            </a:extLst>
          </p:cNvPr>
          <p:cNvSpPr txBox="1"/>
          <p:nvPr/>
        </p:nvSpPr>
        <p:spPr>
          <a:xfrm>
            <a:off x="9380813" y="355118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D12F87-E5F3-446A-B4EC-338C1B049C6F}"/>
              </a:ext>
            </a:extLst>
          </p:cNvPr>
          <p:cNvSpPr txBox="1"/>
          <p:nvPr/>
        </p:nvSpPr>
        <p:spPr>
          <a:xfrm>
            <a:off x="10738286" y="3548234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E283242-41CC-4BC1-8861-1A52CF814D7A}"/>
              </a:ext>
            </a:extLst>
          </p:cNvPr>
          <p:cNvCxnSpPr>
            <a:cxnSpLocks/>
          </p:cNvCxnSpPr>
          <p:nvPr/>
        </p:nvCxnSpPr>
        <p:spPr>
          <a:xfrm>
            <a:off x="9418080" y="4087936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36F4F58-532B-458B-BBAA-8ADF0ADBB553}"/>
              </a:ext>
            </a:extLst>
          </p:cNvPr>
          <p:cNvCxnSpPr>
            <a:cxnSpLocks/>
          </p:cNvCxnSpPr>
          <p:nvPr/>
        </p:nvCxnSpPr>
        <p:spPr>
          <a:xfrm>
            <a:off x="9418080" y="4530391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FD26916-D557-408C-9ACA-D920CDEF4363}"/>
              </a:ext>
            </a:extLst>
          </p:cNvPr>
          <p:cNvSpPr txBox="1"/>
          <p:nvPr/>
        </p:nvSpPr>
        <p:spPr>
          <a:xfrm>
            <a:off x="10158882" y="400564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CCA73C-BE8B-44D9-8F7B-472F725C3858}"/>
              </a:ext>
            </a:extLst>
          </p:cNvPr>
          <p:cNvSpPr txBox="1"/>
          <p:nvPr/>
        </p:nvSpPr>
        <p:spPr>
          <a:xfrm>
            <a:off x="10742426" y="399488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71063D-43F1-44A7-A0D6-A0EC5DA78F6B}"/>
              </a:ext>
            </a:extLst>
          </p:cNvPr>
          <p:cNvSpPr txBox="1"/>
          <p:nvPr/>
        </p:nvSpPr>
        <p:spPr>
          <a:xfrm>
            <a:off x="10324050" y="400564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DB14B6-AEE5-43F6-AA7A-E6252BF5F765}"/>
              </a:ext>
            </a:extLst>
          </p:cNvPr>
          <p:cNvSpPr txBox="1"/>
          <p:nvPr/>
        </p:nvSpPr>
        <p:spPr>
          <a:xfrm>
            <a:off x="10332217" y="2861143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6E9E7D-294F-4704-8687-CA762B6C12A1}"/>
              </a:ext>
            </a:extLst>
          </p:cNvPr>
          <p:cNvSpPr txBox="1"/>
          <p:nvPr/>
        </p:nvSpPr>
        <p:spPr>
          <a:xfrm>
            <a:off x="9364271" y="400686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0D0EA6-94F1-45F6-B554-CE4E968081FD}"/>
              </a:ext>
            </a:extLst>
          </p:cNvPr>
          <p:cNvSpPr txBox="1"/>
          <p:nvPr/>
        </p:nvSpPr>
        <p:spPr>
          <a:xfrm>
            <a:off x="9880821" y="2851112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333EEC-DF15-410A-A084-1145D4B41AC2}"/>
              </a:ext>
            </a:extLst>
          </p:cNvPr>
          <p:cNvSpPr txBox="1"/>
          <p:nvPr/>
        </p:nvSpPr>
        <p:spPr>
          <a:xfrm>
            <a:off x="9026173" y="4005645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1EC2282-29B9-42E1-9E69-5F1255FD4268}"/>
              </a:ext>
            </a:extLst>
          </p:cNvPr>
          <p:cNvSpPr/>
          <p:nvPr/>
        </p:nvSpPr>
        <p:spPr>
          <a:xfrm>
            <a:off x="7925328" y="2000339"/>
            <a:ext cx="2783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£11.40</a:t>
            </a:r>
          </a:p>
        </p:txBody>
      </p:sp>
    </p:spTree>
    <p:extLst>
      <p:ext uri="{BB962C8B-B14F-4D97-AF65-F5344CB8AC3E}">
        <p14:creationId xmlns:p14="http://schemas.microsoft.com/office/powerpoint/2010/main" val="168579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F0D711-EA25-44AB-861B-6A54BF63DC3C}"/>
              </a:ext>
            </a:extLst>
          </p:cNvPr>
          <p:cNvSpPr/>
          <p:nvPr/>
        </p:nvSpPr>
        <p:spPr>
          <a:xfrm>
            <a:off x="56123" y="50000"/>
            <a:ext cx="112000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5,542 ÷ 17 = 326</a:t>
            </a:r>
          </a:p>
          <a:p>
            <a:r>
              <a:rPr lang="en-GB" sz="3200" b="1" dirty="0"/>
              <a:t>Explain how you can use this fact to find the answer to 18 × 326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2F6469-50A9-4BBB-87DD-06C5BE70E7A3}"/>
              </a:ext>
            </a:extLst>
          </p:cNvPr>
          <p:cNvSpPr/>
          <p:nvPr/>
        </p:nvSpPr>
        <p:spPr>
          <a:xfrm>
            <a:off x="513525" y="1252295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This shows that 17 x 326 = 5542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E20D76-B1AE-41AD-83E5-0CD4AF28E684}"/>
              </a:ext>
            </a:extLst>
          </p:cNvPr>
          <p:cNvSpPr/>
          <p:nvPr/>
        </p:nvSpPr>
        <p:spPr>
          <a:xfrm>
            <a:off x="513525" y="1837070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you can work out 326 + 5542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1CE24-AEB7-4F1B-BF2A-80AB9F07059F}"/>
              </a:ext>
            </a:extLst>
          </p:cNvPr>
          <p:cNvSpPr/>
          <p:nvPr/>
        </p:nvSpPr>
        <p:spPr>
          <a:xfrm>
            <a:off x="513525" y="2443133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because 1 x 326 = 326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448BC-407E-40B2-879F-4F50FBC5A0B6}"/>
              </a:ext>
            </a:extLst>
          </p:cNvPr>
          <p:cNvSpPr/>
          <p:nvPr/>
        </p:nvSpPr>
        <p:spPr>
          <a:xfrm>
            <a:off x="513525" y="3049196"/>
            <a:ext cx="107426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and if you add 1 times a number to 17 times a number,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18 times that number. </a:t>
            </a:r>
          </a:p>
        </p:txBody>
      </p:sp>
    </p:spTree>
    <p:extLst>
      <p:ext uri="{BB962C8B-B14F-4D97-AF65-F5344CB8AC3E}">
        <p14:creationId xmlns:p14="http://schemas.microsoft.com/office/powerpoint/2010/main" val="124260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2394</Words>
  <Application>Microsoft Office PowerPoint</Application>
  <PresentationFormat>Widescreen</PresentationFormat>
  <Paragraphs>777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</dc:title>
  <dc:creator>Simon Rigelsford</dc:creator>
  <cp:lastModifiedBy>Simon Rigelsford</cp:lastModifiedBy>
  <cp:revision>11</cp:revision>
  <dcterms:created xsi:type="dcterms:W3CDTF">2020-06-19T04:29:26Z</dcterms:created>
  <dcterms:modified xsi:type="dcterms:W3CDTF">2020-08-10T17:01:46Z</dcterms:modified>
</cp:coreProperties>
</file>