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411" r:id="rId2"/>
    <p:sldId id="412" r:id="rId3"/>
    <p:sldId id="256" r:id="rId4"/>
    <p:sldId id="303" r:id="rId5"/>
    <p:sldId id="304" r:id="rId6"/>
    <p:sldId id="305" r:id="rId7"/>
    <p:sldId id="306" r:id="rId8"/>
    <p:sldId id="1008" r:id="rId9"/>
    <p:sldId id="308" r:id="rId10"/>
    <p:sldId id="309" r:id="rId11"/>
    <p:sldId id="310" r:id="rId12"/>
    <p:sldId id="311" r:id="rId13"/>
    <p:sldId id="1053" r:id="rId14"/>
    <p:sldId id="313" r:id="rId15"/>
    <p:sldId id="314" r:id="rId16"/>
    <p:sldId id="315" r:id="rId17"/>
    <p:sldId id="1060" r:id="rId18"/>
    <p:sldId id="1112" r:id="rId19"/>
    <p:sldId id="318" r:id="rId20"/>
    <p:sldId id="1058" r:id="rId21"/>
    <p:sldId id="1115" r:id="rId22"/>
    <p:sldId id="321" r:id="rId23"/>
    <p:sldId id="414" r:id="rId24"/>
    <p:sldId id="969" r:id="rId25"/>
    <p:sldId id="970" r:id="rId26"/>
    <p:sldId id="417" r:id="rId27"/>
    <p:sldId id="418" r:id="rId28"/>
    <p:sldId id="419" r:id="rId29"/>
    <p:sldId id="421" r:id="rId30"/>
    <p:sldId id="422" r:id="rId31"/>
    <p:sldId id="1114" r:id="rId32"/>
    <p:sldId id="424" r:id="rId33"/>
    <p:sldId id="425" r:id="rId34"/>
    <p:sldId id="426" r:id="rId35"/>
    <p:sldId id="427" r:id="rId36"/>
    <p:sldId id="428" r:id="rId37"/>
    <p:sldId id="1062" r:id="rId38"/>
    <p:sldId id="430" r:id="rId39"/>
    <p:sldId id="359" r:id="rId40"/>
    <p:sldId id="432" r:id="rId41"/>
    <p:sldId id="433" r:id="rId42"/>
    <p:sldId id="434" r:id="rId43"/>
    <p:sldId id="1034" r:id="rId44"/>
    <p:sldId id="353" r:id="rId45"/>
    <p:sldId id="437" r:id="rId46"/>
    <p:sldId id="438" r:id="rId47"/>
    <p:sldId id="1107" r:id="rId48"/>
    <p:sldId id="277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2017 Paper 2" id="{75DB2DB1-8FC4-4EBC-AB88-5B66171CDF40}">
          <p14:sldIdLst>
            <p14:sldId id="411"/>
            <p14:sldId id="412"/>
            <p14:sldId id="256"/>
            <p14:sldId id="303"/>
            <p14:sldId id="304"/>
            <p14:sldId id="305"/>
            <p14:sldId id="306"/>
            <p14:sldId id="1008"/>
            <p14:sldId id="308"/>
            <p14:sldId id="309"/>
            <p14:sldId id="310"/>
            <p14:sldId id="311"/>
            <p14:sldId id="1053"/>
            <p14:sldId id="313"/>
            <p14:sldId id="314"/>
            <p14:sldId id="315"/>
            <p14:sldId id="1060"/>
            <p14:sldId id="1112"/>
            <p14:sldId id="318"/>
            <p14:sldId id="1058"/>
            <p14:sldId id="1115"/>
            <p14:sldId id="321"/>
            <p14:sldId id="414"/>
            <p14:sldId id="969"/>
          </p14:sldIdLst>
        </p14:section>
        <p14:section name="2017 Paper 3" id="{26DDE69D-F0CD-4398-8484-3B738979D47F}">
          <p14:sldIdLst>
            <p14:sldId id="970"/>
            <p14:sldId id="417"/>
            <p14:sldId id="418"/>
            <p14:sldId id="419"/>
            <p14:sldId id="421"/>
            <p14:sldId id="422"/>
            <p14:sldId id="1114"/>
            <p14:sldId id="424"/>
            <p14:sldId id="425"/>
            <p14:sldId id="426"/>
            <p14:sldId id="427"/>
            <p14:sldId id="428"/>
            <p14:sldId id="1062"/>
            <p14:sldId id="430"/>
            <p14:sldId id="359"/>
            <p14:sldId id="432"/>
            <p14:sldId id="433"/>
            <p14:sldId id="434"/>
            <p14:sldId id="1034"/>
            <p14:sldId id="353"/>
            <p14:sldId id="437"/>
            <p14:sldId id="438"/>
            <p14:sldId id="1107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5C3F5-76B9-403A-A587-37E3B101AA72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1DA93-EF6E-447E-AFBF-AC6A44066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542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389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790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57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496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447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735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761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726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662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6350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0656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8369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197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118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837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0692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5951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3631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005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6819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3913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1589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0233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9431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3514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836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4788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0848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6806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5277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3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949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8555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7480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5475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7522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2902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3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97DD7-CC18-4B71-88DA-8268ABBBFE89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3556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3320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3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9007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68690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70808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32728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17567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3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C5C50-DFEA-4F76-A5DA-D84A25B77C37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6360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3910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21275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57895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2017 Paper 3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899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9979B-DE2F-4D07-BD18-3386694B3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3D01DE-7972-4146-9639-A437A4D2F8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5B0C0-817F-4909-8E78-68B04F1F8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B4947-0169-4753-9AC8-8735E0098AF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B8FBA-00A9-4808-9985-B783190B0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D351E-E383-446E-924B-9FCB28E37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EE46-87CC-4CA9-8A0C-844BDC68D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847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82217-E9FD-4AD7-8029-A21361617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8D6DC-0D10-49B9-AA84-5C18F42FA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7E90A-4F26-4D9B-B581-AE8FD5EC4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B4947-0169-4753-9AC8-8735E0098AF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C149A-E6D2-4085-A062-11A21CE67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C9455-3841-4FB2-95F3-ACBC579BE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EE46-87CC-4CA9-8A0C-844BDC68D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97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2D77D-B47D-487E-91D5-74C12D5B6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D09B20-B58D-4716-9272-2CBAA73D0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BCF5E-97B8-429F-BBA3-A65A7874D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B4947-0169-4753-9AC8-8735E0098AF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CE9C5-66CC-42F2-8C76-E8E39C9D4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D04C8-D71B-4063-99FB-F5FF8D239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EE46-87CC-4CA9-8A0C-844BDC68D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87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0A693-5E9A-47F6-AEFA-0B94B2858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57369-A576-441E-B86F-444DBE54EA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7E7E56-4DB2-4CCE-99A9-7E9D48A422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420E8-8E07-492B-B7B2-A253BF72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B4947-0169-4753-9AC8-8735E0098AF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2424E-C6B1-4023-BED8-502784138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8C1BA-67CB-47AC-9A07-35DE95D85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EE46-87CC-4CA9-8A0C-844BDC68D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316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9C8E8-1C37-4054-BF1F-BE55C826F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52C19-6F0C-4BD2-BC7A-624AC7854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721B83-983B-4849-A6EE-03B8C542A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5E5B7A-0DE6-4305-8E30-4305D3A1D1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214143-2302-4242-9341-863E9DF9FD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51BFCA-E86E-4DF9-B341-50E1E4684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B4947-0169-4753-9AC8-8735E0098AF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6AF4B-2294-466C-9798-2C697B8E5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90855A-5149-4A78-89EE-4541D1166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EE46-87CC-4CA9-8A0C-844BDC68D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158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BD27F-47AF-4618-9874-2E866A868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AE831B-689E-4845-AC69-AA27BABC1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B4947-0169-4753-9AC8-8735E0098AF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7520F4-7751-4CD9-A6AD-BDEA25298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99661F-C84A-47B8-9818-D52A5E7B4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EE46-87CC-4CA9-8A0C-844BDC68D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90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8F8898-5306-4146-91E5-349C394DB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B4947-0169-4753-9AC8-8735E0098AF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951C90-62EB-40DA-86AF-45B428071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8216ED-91A9-4821-A61D-D47116F75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EE46-87CC-4CA9-8A0C-844BDC68D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748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3F4BF-86EF-4D8F-AAE0-9EFA0BC6E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81FD2-F29B-4106-88DE-FE8264DBD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D4F97-426B-4C9B-813E-9E88DF9488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2E1432-5CCA-4E11-BF42-18A07604C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B4947-0169-4753-9AC8-8735E0098AF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0B9978-3277-4A8B-A62D-DD3E89796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DA7E3-E6A9-4AFD-9193-A71141A96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EE46-87CC-4CA9-8A0C-844BDC68D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9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4CB06-CF67-4E95-BA46-15791B92B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EE420-A7F5-417C-883E-FC931AD976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554EF-7483-45B0-827A-C8BD01498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9C6C80-0F14-45CC-8E52-715B2011F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B4947-0169-4753-9AC8-8735E0098AF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6C8ACF-00E2-462F-B23B-5BA6D7AA7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1FAA04-514F-48E3-865D-981171B27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EE46-87CC-4CA9-8A0C-844BDC68D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468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EEEA7-DBED-462B-B506-31DF96237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F2E9FE-FE0C-4DA6-ACCD-F89841252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92B0B-E519-4076-A823-4211BC2A1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B4947-0169-4753-9AC8-8735E0098AF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623B8-CD4E-4D03-AFD4-933323245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EF1A3-2321-44AA-B181-2D901E38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EE46-87CC-4CA9-8A0C-844BDC68D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670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2F169E-2D69-4BF5-A6E8-14373B6CEC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317099-3653-423A-B022-EE4E1A8628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6672C-1459-40AA-8D19-09E7CD196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B4947-0169-4753-9AC8-8735E0098AF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5D3DA-7DB1-4E01-AB5B-60B33D557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3CF206-7910-4DF0-A3FD-22F6AA7C7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EE46-87CC-4CA9-8A0C-844BDC68D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38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DFBDD4-197C-4EB5-9857-247BD091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F343EB-FC5A-4285-A775-9639865CF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79B288-1EB7-489E-B7C1-A6AF5BABE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B4947-0169-4753-9AC8-8735E0098AF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E7A44-3DD1-445E-B234-485E8E6D73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1690B-0507-460A-BF0A-0413427C10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5EE46-87CC-4CA9-8A0C-844BDC68D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92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F7A0CF-8A1A-41BF-B519-C72D29484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208" y="711141"/>
            <a:ext cx="7857143" cy="515238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D0CB1F-2DBD-4432-BA3A-44F29D027AE3}"/>
              </a:ext>
            </a:extLst>
          </p:cNvPr>
          <p:cNvSpPr/>
          <p:nvPr/>
        </p:nvSpPr>
        <p:spPr>
          <a:xfrm>
            <a:off x="56122" y="50000"/>
            <a:ext cx="119212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William asks the children in Year 2 and Year 6 if they walk to school. </a:t>
            </a:r>
          </a:p>
          <a:p>
            <a:r>
              <a:rPr lang="en-US" sz="3200" b="1" dirty="0"/>
              <a:t>This graph shows the results.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06CC2F-3B1D-49A3-8D5D-42C237998CA5}"/>
              </a:ext>
            </a:extLst>
          </p:cNvPr>
          <p:cNvSpPr/>
          <p:nvPr/>
        </p:nvSpPr>
        <p:spPr>
          <a:xfrm>
            <a:off x="56122" y="1127218"/>
            <a:ext cx="53748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Altogether, how many children don’t walk to school?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5B0873-3EDB-4945-B5A9-4BBF15E8D706}"/>
              </a:ext>
            </a:extLst>
          </p:cNvPr>
          <p:cNvCxnSpPr/>
          <p:nvPr/>
        </p:nvCxnSpPr>
        <p:spPr>
          <a:xfrm flipH="1">
            <a:off x="5895833" y="2705147"/>
            <a:ext cx="178785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14FDE9F-65EC-402F-9D40-5EDCF2D610B7}"/>
              </a:ext>
            </a:extLst>
          </p:cNvPr>
          <p:cNvCxnSpPr>
            <a:cxnSpLocks/>
          </p:cNvCxnSpPr>
          <p:nvPr/>
        </p:nvCxnSpPr>
        <p:spPr>
          <a:xfrm flipH="1">
            <a:off x="5895833" y="3204280"/>
            <a:ext cx="38981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4639547A-8F71-4FA2-A175-E4FC4DD5D65C}"/>
              </a:ext>
            </a:extLst>
          </p:cNvPr>
          <p:cNvSpPr/>
          <p:nvPr/>
        </p:nvSpPr>
        <p:spPr>
          <a:xfrm>
            <a:off x="5211554" y="2460666"/>
            <a:ext cx="884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A392B2-76CA-4293-9CA3-324B3CE7875A}"/>
              </a:ext>
            </a:extLst>
          </p:cNvPr>
          <p:cNvSpPr/>
          <p:nvPr/>
        </p:nvSpPr>
        <p:spPr>
          <a:xfrm>
            <a:off x="5358426" y="2972073"/>
            <a:ext cx="884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00701D-FF71-4569-9BD1-D44477C56139}"/>
              </a:ext>
            </a:extLst>
          </p:cNvPr>
          <p:cNvSpPr/>
          <p:nvPr/>
        </p:nvSpPr>
        <p:spPr>
          <a:xfrm>
            <a:off x="214649" y="2202918"/>
            <a:ext cx="2242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110 + 90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C3EFD6-3FF3-4CEF-8875-2B4DA5B1C8AC}"/>
              </a:ext>
            </a:extLst>
          </p:cNvPr>
          <p:cNvSpPr/>
          <p:nvPr/>
        </p:nvSpPr>
        <p:spPr>
          <a:xfrm>
            <a:off x="2094971" y="2202918"/>
            <a:ext cx="2369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 children</a:t>
            </a:r>
          </a:p>
        </p:txBody>
      </p:sp>
    </p:spTree>
    <p:extLst>
      <p:ext uri="{BB962C8B-B14F-4D97-AF65-F5344CB8AC3E}">
        <p14:creationId xmlns:p14="http://schemas.microsoft.com/office/powerpoint/2010/main" val="22683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F7A0CF-8A1A-41BF-B519-C72D29484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208" y="711141"/>
            <a:ext cx="7857143" cy="515238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D0CB1F-2DBD-4432-BA3A-44F29D027AE3}"/>
              </a:ext>
            </a:extLst>
          </p:cNvPr>
          <p:cNvSpPr/>
          <p:nvPr/>
        </p:nvSpPr>
        <p:spPr>
          <a:xfrm>
            <a:off x="56122" y="50000"/>
            <a:ext cx="119212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William asks the children in Year 2 and Year 6 if they walk to school. </a:t>
            </a:r>
          </a:p>
          <a:p>
            <a:r>
              <a:rPr lang="en-US" sz="3200" b="1" dirty="0"/>
              <a:t>This graph shows the results.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5BEA64-540D-4487-9116-F11BFE050282}"/>
              </a:ext>
            </a:extLst>
          </p:cNvPr>
          <p:cNvSpPr/>
          <p:nvPr/>
        </p:nvSpPr>
        <p:spPr>
          <a:xfrm>
            <a:off x="56122" y="1127218"/>
            <a:ext cx="53748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Year 6 children than Year 2 children walk to school?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B6DA60-42AA-48A9-B984-51D09EEB0F9B}"/>
              </a:ext>
            </a:extLst>
          </p:cNvPr>
          <p:cNvCxnSpPr>
            <a:cxnSpLocks/>
          </p:cNvCxnSpPr>
          <p:nvPr/>
        </p:nvCxnSpPr>
        <p:spPr>
          <a:xfrm flipH="1">
            <a:off x="5895833" y="2433570"/>
            <a:ext cx="32974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3C44F7-54DF-409D-939D-1B69912E7E43}"/>
              </a:ext>
            </a:extLst>
          </p:cNvPr>
          <p:cNvCxnSpPr>
            <a:cxnSpLocks/>
          </p:cNvCxnSpPr>
          <p:nvPr/>
        </p:nvCxnSpPr>
        <p:spPr>
          <a:xfrm flipH="1">
            <a:off x="5895833" y="3711582"/>
            <a:ext cx="11802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97C895E2-B683-468D-A89F-2C9E1CB65414}"/>
              </a:ext>
            </a:extLst>
          </p:cNvPr>
          <p:cNvSpPr/>
          <p:nvPr/>
        </p:nvSpPr>
        <p:spPr>
          <a:xfrm>
            <a:off x="5358426" y="3486409"/>
            <a:ext cx="884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2B357F-9C9E-4AC1-9B69-9FB5BB97B681}"/>
              </a:ext>
            </a:extLst>
          </p:cNvPr>
          <p:cNvSpPr/>
          <p:nvPr/>
        </p:nvSpPr>
        <p:spPr>
          <a:xfrm>
            <a:off x="214649" y="2678406"/>
            <a:ext cx="2242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 – 70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14F15C-54B8-4D7A-8FDC-5FE54C8355A7}"/>
              </a:ext>
            </a:extLst>
          </p:cNvPr>
          <p:cNvSpPr/>
          <p:nvPr/>
        </p:nvSpPr>
        <p:spPr>
          <a:xfrm>
            <a:off x="2094971" y="2678406"/>
            <a:ext cx="2369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children</a:t>
            </a:r>
          </a:p>
        </p:txBody>
      </p:sp>
    </p:spTree>
    <p:extLst>
      <p:ext uri="{BB962C8B-B14F-4D97-AF65-F5344CB8AC3E}">
        <p14:creationId xmlns:p14="http://schemas.microsoft.com/office/powerpoint/2010/main" val="60061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6A17E6-191F-48C8-801F-1DD9FE552AF1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 that is 10 times greater </a:t>
            </a:r>
          </a:p>
          <a:p>
            <a:r>
              <a:rPr lang="en-US" sz="3200" b="1" dirty="0"/>
              <a:t>than nine hundred and seven.</a:t>
            </a:r>
          </a:p>
          <a:p>
            <a:endParaRPr lang="en-US" sz="3200" b="1" dirty="0"/>
          </a:p>
          <a:p>
            <a:r>
              <a:rPr lang="en-US" sz="3200" dirty="0"/>
              <a:t>        9,700          907          9,007          970          9,070</a:t>
            </a:r>
            <a:endParaRPr lang="en-GB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F1C0C7-970A-4691-A3CF-F7CD106F7C78}"/>
              </a:ext>
            </a:extLst>
          </p:cNvPr>
          <p:cNvSpPr/>
          <p:nvPr/>
        </p:nvSpPr>
        <p:spPr>
          <a:xfrm>
            <a:off x="1604537" y="2844225"/>
            <a:ext cx="2242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907 x 10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61BCBE-82C8-4C15-8533-8CE8153D0B80}"/>
              </a:ext>
            </a:extLst>
          </p:cNvPr>
          <p:cNvSpPr/>
          <p:nvPr/>
        </p:nvSpPr>
        <p:spPr>
          <a:xfrm>
            <a:off x="3484859" y="2844225"/>
            <a:ext cx="2369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9070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CD43CE3-F1FD-4F26-812A-53CCBAD33CAF}"/>
              </a:ext>
            </a:extLst>
          </p:cNvPr>
          <p:cNvSpPr/>
          <p:nvPr/>
        </p:nvSpPr>
        <p:spPr>
          <a:xfrm>
            <a:off x="7333488" y="1426464"/>
            <a:ext cx="1591056" cy="7953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77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7C227F-97BC-4E1F-A154-DE49B2C369CF}"/>
              </a:ext>
            </a:extLst>
          </p:cNvPr>
          <p:cNvSpPr/>
          <p:nvPr/>
        </p:nvSpPr>
        <p:spPr>
          <a:xfrm>
            <a:off x="56123" y="50000"/>
            <a:ext cx="11882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to make this multiplication grid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789FF1-240C-4F1E-A2E7-F794BC966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84" y="840145"/>
            <a:ext cx="4285714" cy="42761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7603A9-EB45-4159-9E18-64BFF4550B9D}"/>
              </a:ext>
            </a:extLst>
          </p:cNvPr>
          <p:cNvSpPr txBox="1"/>
          <p:nvPr/>
        </p:nvSpPr>
        <p:spPr>
          <a:xfrm>
            <a:off x="2505578" y="1256545"/>
            <a:ext cx="559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BB2157-3E6A-4BA9-8998-2950D9C05A50}"/>
              </a:ext>
            </a:extLst>
          </p:cNvPr>
          <p:cNvSpPr txBox="1"/>
          <p:nvPr/>
        </p:nvSpPr>
        <p:spPr>
          <a:xfrm>
            <a:off x="3846698" y="1257469"/>
            <a:ext cx="559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0B9CD1-2529-4807-94CB-A6DA581FF5A1}"/>
              </a:ext>
            </a:extLst>
          </p:cNvPr>
          <p:cNvSpPr txBox="1"/>
          <p:nvPr/>
        </p:nvSpPr>
        <p:spPr>
          <a:xfrm>
            <a:off x="975482" y="4060705"/>
            <a:ext cx="559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9809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75D19B-A384-4B85-AD17-7AC9654E82F0}"/>
              </a:ext>
            </a:extLst>
          </p:cNvPr>
          <p:cNvSpPr/>
          <p:nvPr/>
        </p:nvSpPr>
        <p:spPr>
          <a:xfrm>
            <a:off x="56123" y="50000"/>
            <a:ext cx="84661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This table shows the heights of three mountains.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5B319B-7A9A-4C9A-9E0B-8DDC0A63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38" y="634775"/>
            <a:ext cx="6795586" cy="36041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6E91397-A7DE-48FD-BAE0-4989A3E8AD6D}"/>
              </a:ext>
            </a:extLst>
          </p:cNvPr>
          <p:cNvSpPr/>
          <p:nvPr/>
        </p:nvSpPr>
        <p:spPr>
          <a:xfrm>
            <a:off x="7109138" y="628233"/>
            <a:ext cx="489802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higher is Mount Everest than the combined height of the other two mountains?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E2B67B0-C2C5-4CE0-AEFF-6A4A29792AB4}"/>
              </a:ext>
            </a:extLst>
          </p:cNvPr>
          <p:cNvGrpSpPr/>
          <p:nvPr/>
        </p:nvGrpSpPr>
        <p:grpSpPr>
          <a:xfrm>
            <a:off x="7405603" y="2958858"/>
            <a:ext cx="2305964" cy="1404405"/>
            <a:chOff x="1362269" y="1941038"/>
            <a:chExt cx="2305964" cy="140440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B720C5A-B091-44CD-A823-B50E9E130F2C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5 8 9 5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B4651CF-5AF5-4E4A-A05E-9B19350678AE}"/>
                </a:ext>
              </a:extLst>
            </p:cNvPr>
            <p:cNvSpPr txBox="1"/>
            <p:nvPr/>
          </p:nvSpPr>
          <p:spPr>
            <a:xfrm>
              <a:off x="1807522" y="2373230"/>
              <a:ext cx="18607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1 3 4 4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C69EB56-95CE-48CE-9507-0FAB323B5AB1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CA10A69-A70A-4BAA-BE73-FC1708301EE0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C51202D-E565-4423-8F7E-43547A85487F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CADD526-86AC-42D5-A7A0-D9150C4CF80A}"/>
              </a:ext>
            </a:extLst>
          </p:cNvPr>
          <p:cNvSpPr txBox="1"/>
          <p:nvPr/>
        </p:nvSpPr>
        <p:spPr>
          <a:xfrm>
            <a:off x="9182349" y="38521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EA8FDB-D51F-45DE-9F2E-95FBABA5AAE0}"/>
              </a:ext>
            </a:extLst>
          </p:cNvPr>
          <p:cNvSpPr txBox="1"/>
          <p:nvPr/>
        </p:nvSpPr>
        <p:spPr>
          <a:xfrm>
            <a:off x="8742836" y="384432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7C3EF7-D157-4F11-9542-7AE1A5DC6F95}"/>
              </a:ext>
            </a:extLst>
          </p:cNvPr>
          <p:cNvSpPr txBox="1"/>
          <p:nvPr/>
        </p:nvSpPr>
        <p:spPr>
          <a:xfrm>
            <a:off x="8282041" y="385091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32D9F-77B9-47DB-A40B-79DFCC3805ED}"/>
              </a:ext>
            </a:extLst>
          </p:cNvPr>
          <p:cNvSpPr txBox="1"/>
          <p:nvPr/>
        </p:nvSpPr>
        <p:spPr>
          <a:xfrm>
            <a:off x="7850855" y="3856260"/>
            <a:ext cx="5153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84EA8F-371C-4078-95AE-B7B6DE6CFA86}"/>
              </a:ext>
            </a:extLst>
          </p:cNvPr>
          <p:cNvSpPr txBox="1"/>
          <p:nvPr/>
        </p:nvSpPr>
        <p:spPr>
          <a:xfrm>
            <a:off x="8374145" y="274865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E4576D-28A4-4C92-A041-9EB3CF119B63}"/>
              </a:ext>
            </a:extLst>
          </p:cNvPr>
          <p:cNvSpPr txBox="1"/>
          <p:nvPr/>
        </p:nvSpPr>
        <p:spPr>
          <a:xfrm>
            <a:off x="7922451" y="275215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43D65B-F5FF-4AB2-BE1D-C5BB38D82B1F}"/>
              </a:ext>
            </a:extLst>
          </p:cNvPr>
          <p:cNvGrpSpPr/>
          <p:nvPr/>
        </p:nvGrpSpPr>
        <p:grpSpPr>
          <a:xfrm>
            <a:off x="7411671" y="4760689"/>
            <a:ext cx="2305964" cy="1404405"/>
            <a:chOff x="1362269" y="1941038"/>
            <a:chExt cx="2305964" cy="140440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02F5E0-1EA9-48D4-8F7C-77543480708D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8 8 4 8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14ADF7E-D686-4665-9E09-C820D3974921}"/>
                </a:ext>
              </a:extLst>
            </p:cNvPr>
            <p:cNvSpPr txBox="1"/>
            <p:nvPr/>
          </p:nvSpPr>
          <p:spPr>
            <a:xfrm>
              <a:off x="1807522" y="2373230"/>
              <a:ext cx="18607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7 2 3 9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09824F-6F09-4706-B8B3-F7AE0991D306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DF60F96-3B6D-4596-B6DA-887F53AD62B7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2A3DDC9-3664-40EE-8B2A-430D525EF9B5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53A6E5B-20A9-42A0-8040-310CC4E49367}"/>
              </a:ext>
            </a:extLst>
          </p:cNvPr>
          <p:cNvCxnSpPr>
            <a:cxnSpLocks/>
          </p:cNvCxnSpPr>
          <p:nvPr/>
        </p:nvCxnSpPr>
        <p:spPr>
          <a:xfrm flipV="1">
            <a:off x="8764886" y="484812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CB1D142-18D2-48D5-9D64-FB2EE0399A6E}"/>
              </a:ext>
            </a:extLst>
          </p:cNvPr>
          <p:cNvSpPr txBox="1"/>
          <p:nvPr/>
        </p:nvSpPr>
        <p:spPr>
          <a:xfrm>
            <a:off x="8811291" y="45306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14701D-EED0-424A-A47F-1A48C9F5F851}"/>
              </a:ext>
            </a:extLst>
          </p:cNvPr>
          <p:cNvSpPr txBox="1"/>
          <p:nvPr/>
        </p:nvSpPr>
        <p:spPr>
          <a:xfrm>
            <a:off x="9085262" y="4790269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D2ABC73-C7D2-47C3-BE50-BA132AEC7721}"/>
              </a:ext>
            </a:extLst>
          </p:cNvPr>
          <p:cNvSpPr txBox="1"/>
          <p:nvPr/>
        </p:nvSpPr>
        <p:spPr>
          <a:xfrm>
            <a:off x="9201349" y="564425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496CA33-8950-48EB-B891-9246E7E2313B}"/>
              </a:ext>
            </a:extLst>
          </p:cNvPr>
          <p:cNvSpPr txBox="1"/>
          <p:nvPr/>
        </p:nvSpPr>
        <p:spPr>
          <a:xfrm>
            <a:off x="8761836" y="563639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E0B9399-2A12-46FE-AF35-3A6F6608561F}"/>
              </a:ext>
            </a:extLst>
          </p:cNvPr>
          <p:cNvSpPr txBox="1"/>
          <p:nvPr/>
        </p:nvSpPr>
        <p:spPr>
          <a:xfrm>
            <a:off x="8300439" y="564425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6DBB7-0343-4C4D-8CE4-3C89B01D2679}"/>
              </a:ext>
            </a:extLst>
          </p:cNvPr>
          <p:cNvSpPr txBox="1"/>
          <p:nvPr/>
        </p:nvSpPr>
        <p:spPr>
          <a:xfrm>
            <a:off x="7860926" y="563639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00FED6-BD93-4E1C-9CCE-296D94F1CA90}"/>
              </a:ext>
            </a:extLst>
          </p:cNvPr>
          <p:cNvSpPr/>
          <p:nvPr/>
        </p:nvSpPr>
        <p:spPr>
          <a:xfrm>
            <a:off x="9261376" y="2096530"/>
            <a:ext cx="24180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1609 metres</a:t>
            </a:r>
          </a:p>
        </p:txBody>
      </p:sp>
    </p:spTree>
    <p:extLst>
      <p:ext uri="{BB962C8B-B14F-4D97-AF65-F5344CB8AC3E}">
        <p14:creationId xmlns:p14="http://schemas.microsoft.com/office/powerpoint/2010/main" val="365691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FAA25C-06ED-4778-A6A6-1144F04A5C1D}"/>
              </a:ext>
            </a:extLst>
          </p:cNvPr>
          <p:cNvSpPr/>
          <p:nvPr/>
        </p:nvSpPr>
        <p:spPr>
          <a:xfrm>
            <a:off x="56122" y="50000"/>
            <a:ext cx="844393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this table with the missing numbers.</a:t>
            </a:r>
          </a:p>
          <a:p>
            <a:r>
              <a:rPr lang="en-US" sz="3200" b="1" dirty="0"/>
              <a:t>One row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77235D-D4B0-4AAC-BF42-891D965E5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19" y="1127218"/>
            <a:ext cx="6600000" cy="49809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3DC4AE7-F637-4017-847F-190782D291F9}"/>
              </a:ext>
            </a:extLst>
          </p:cNvPr>
          <p:cNvSpPr/>
          <p:nvPr/>
        </p:nvSpPr>
        <p:spPr>
          <a:xfrm>
            <a:off x="6993955" y="3325306"/>
            <a:ext cx="2242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1000 + 85 =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7587D0-9CF3-4BBE-AFBC-0907501C9E96}"/>
              </a:ext>
            </a:extLst>
          </p:cNvPr>
          <p:cNvSpPr txBox="1"/>
          <p:nvPr/>
        </p:nvSpPr>
        <p:spPr>
          <a:xfrm>
            <a:off x="4621622" y="3325306"/>
            <a:ext cx="1545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1085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62E2AF-6170-4104-B5C5-CF302C8C2CA6}"/>
              </a:ext>
            </a:extLst>
          </p:cNvPr>
          <p:cNvSpPr/>
          <p:nvPr/>
        </p:nvSpPr>
        <p:spPr>
          <a:xfrm>
            <a:off x="6993954" y="4295125"/>
            <a:ext cx="30228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9099 – 1000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A1FC40-C11A-4505-A49B-42024E561F23}"/>
              </a:ext>
            </a:extLst>
          </p:cNvPr>
          <p:cNvSpPr txBox="1"/>
          <p:nvPr/>
        </p:nvSpPr>
        <p:spPr>
          <a:xfrm>
            <a:off x="1282677" y="4295125"/>
            <a:ext cx="1545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8099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0F6C98-F691-4C01-A3EC-8CE42FF94354}"/>
              </a:ext>
            </a:extLst>
          </p:cNvPr>
          <p:cNvSpPr/>
          <p:nvPr/>
        </p:nvSpPr>
        <p:spPr>
          <a:xfrm>
            <a:off x="6993954" y="5264944"/>
            <a:ext cx="30228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15250 – 1000 =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4B38C8-3FB1-411D-B485-ECD2A9587296}"/>
              </a:ext>
            </a:extLst>
          </p:cNvPr>
          <p:cNvSpPr txBox="1"/>
          <p:nvPr/>
        </p:nvSpPr>
        <p:spPr>
          <a:xfrm>
            <a:off x="1047148" y="5264944"/>
            <a:ext cx="17930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14250</a:t>
            </a:r>
          </a:p>
        </p:txBody>
      </p:sp>
    </p:spTree>
    <p:extLst>
      <p:ext uri="{BB962C8B-B14F-4D97-AF65-F5344CB8AC3E}">
        <p14:creationId xmlns:p14="http://schemas.microsoft.com/office/powerpoint/2010/main" val="211565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A344010-5131-47C5-81B1-EBB10B8ACF4E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1BF90C5-75B2-478F-BDC5-1803B2D3330E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C297F28-D64A-4310-A5F9-43B34828B520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2AAE475-43CD-4C6F-95EE-86E814FBBB5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D0D187E-C8B8-4665-A0A4-159C38D0CD99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58E1E57-3770-4542-B7D8-2F793A255087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6A2A6D-864F-452A-860B-1D6EC685A483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00C386B-B05C-46C4-ACF9-DF956CF861C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922A111-D31B-4665-A3C6-94BBD7DB648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CC5313B-DFBE-41E2-8252-F054797343EB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B8F465-2311-4835-8CEC-0C41042C499E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7A95C0A-E3BE-4D8E-A5D0-A89E4258413A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7CCD458-EA7C-4450-AA8B-AD7AFC507012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29D3814-0618-4CFF-B458-7D2E4C288CFA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1BE4D5D-5991-444D-9D28-1B3562F35281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9DF9F3B-79DF-425C-A371-56CD60CBB9E6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574882F-6520-48C3-92ED-8B7107E4C26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BBED426-224D-4E61-AAEB-8601AAE3E281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038294B-656A-45B4-879A-4594F0CE2F4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9D7BF75-774F-4B3B-9583-CA79D9F8F71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C0FE8B4-FC07-4E2B-9383-6B2DEB58EE6A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78E6E2-8BB1-48AF-935B-873FE3C6CCF8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DEAA37B-3827-447F-BBAE-ADD5EB707F18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526F0A4-C2F9-464F-B527-8DC4C9C1D00E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5215B05-27AF-4C2E-824D-5EEFF0AF1D7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51640BD-F995-4B45-99B6-5DE93851153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EA71B91-C881-446E-9C82-1FD980599998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5585033-63D4-4909-A51A-2D07C1ABFF7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973BB97-E371-4346-B1D3-A351995981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15FB82-CDE5-49C9-9EF6-8096284EA9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BB4FEE8-1B76-408E-8507-1570BCA31D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527B3AC-49D2-4927-9D6F-D1C6DB5A19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A71A2E8-8CBD-46E8-8A68-E4AA63BA5C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5753727-C76B-4D93-BEB7-4FCC9489A1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4BE121B-56F3-4FAD-A3CA-3E8373F399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DC930E6-2A62-43F4-B6AC-700CB745DA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F3D67F0-588A-40FD-9C1D-86B314A0F3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BA75214-4658-42D3-9221-48BAEACEDA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2F658EA-DFBC-4772-AB17-001F50F9BE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8877697-D596-4178-99DD-CA56443D5F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18C6DF2-02F2-46F7-A0E7-A02C3402C6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563605-9466-457D-BC68-1326298D7A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D4CBD63-74AA-4517-938A-CBD7679066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8D0FAB0-CB25-4BB0-B175-9D64EF4F85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F8B32D3-BEA2-4929-894A-EA8345B259DC}"/>
              </a:ext>
            </a:extLst>
          </p:cNvPr>
          <p:cNvSpPr/>
          <p:nvPr/>
        </p:nvSpPr>
        <p:spPr>
          <a:xfrm>
            <a:off x="56122" y="50000"/>
            <a:ext cx="12067638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order of size, starting with the smallest.</a:t>
            </a:r>
          </a:p>
          <a:p>
            <a:r>
              <a:rPr lang="en-US" sz="3200" dirty="0"/>
              <a:t>   1.9      0.96      1.253      0.328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A57D4E-DD85-484D-92A2-888452FB1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99" y="4181993"/>
            <a:ext cx="9800000" cy="140000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66563DF-F50D-4E15-9B43-CCAE70AAAEE1}"/>
              </a:ext>
            </a:extLst>
          </p:cNvPr>
          <p:cNvSpPr txBox="1"/>
          <p:nvPr/>
        </p:nvSpPr>
        <p:spPr>
          <a:xfrm>
            <a:off x="2232158" y="1762857"/>
            <a:ext cx="10741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1.9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999CA18-8F4C-467A-95DF-452C9CE42146}"/>
              </a:ext>
            </a:extLst>
          </p:cNvPr>
          <p:cNvSpPr txBox="1"/>
          <p:nvPr/>
        </p:nvSpPr>
        <p:spPr>
          <a:xfrm>
            <a:off x="2224774" y="2199355"/>
            <a:ext cx="1590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0.9 6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CC24E78-8CC2-4C90-80C9-E154C03904DB}"/>
              </a:ext>
            </a:extLst>
          </p:cNvPr>
          <p:cNvSpPr txBox="1"/>
          <p:nvPr/>
        </p:nvSpPr>
        <p:spPr>
          <a:xfrm>
            <a:off x="2232158" y="2640360"/>
            <a:ext cx="20298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1.2 5 3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6E1C8D8-CB98-42CB-B851-D1FBD9E10E9F}"/>
              </a:ext>
            </a:extLst>
          </p:cNvPr>
          <p:cNvSpPr txBox="1"/>
          <p:nvPr/>
        </p:nvSpPr>
        <p:spPr>
          <a:xfrm>
            <a:off x="2232158" y="3090370"/>
            <a:ext cx="20298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0.3 2 8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B14D8F0-081E-4D1F-AF6D-55B1518D0813}"/>
              </a:ext>
            </a:extLst>
          </p:cNvPr>
          <p:cNvSpPr txBox="1"/>
          <p:nvPr/>
        </p:nvSpPr>
        <p:spPr>
          <a:xfrm>
            <a:off x="3117350" y="1758270"/>
            <a:ext cx="1304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78EF48C-C555-447F-B9A6-A081732A1A40}"/>
              </a:ext>
            </a:extLst>
          </p:cNvPr>
          <p:cNvSpPr txBox="1"/>
          <p:nvPr/>
        </p:nvSpPr>
        <p:spPr>
          <a:xfrm>
            <a:off x="3573672" y="2200873"/>
            <a:ext cx="1304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0F459B4-4E9E-4AF5-9D38-623738918502}"/>
              </a:ext>
            </a:extLst>
          </p:cNvPr>
          <p:cNvSpPr txBox="1"/>
          <p:nvPr/>
        </p:nvSpPr>
        <p:spPr>
          <a:xfrm>
            <a:off x="984169" y="4424253"/>
            <a:ext cx="20298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0.328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754A7D6-C504-4ADC-A12B-29B6E38F5E15}"/>
              </a:ext>
            </a:extLst>
          </p:cNvPr>
          <p:cNvSpPr txBox="1"/>
          <p:nvPr/>
        </p:nvSpPr>
        <p:spPr>
          <a:xfrm>
            <a:off x="3496002" y="4423835"/>
            <a:ext cx="2041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0.96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2AAE666-7B0E-4247-BF41-8F221AC4F2E5}"/>
              </a:ext>
            </a:extLst>
          </p:cNvPr>
          <p:cNvSpPr txBox="1"/>
          <p:nvPr/>
        </p:nvSpPr>
        <p:spPr>
          <a:xfrm>
            <a:off x="5889333" y="4422197"/>
            <a:ext cx="2041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1.253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5F81134-943A-4959-8045-8933BFC43A10}"/>
              </a:ext>
            </a:extLst>
          </p:cNvPr>
          <p:cNvSpPr txBox="1"/>
          <p:nvPr/>
        </p:nvSpPr>
        <p:spPr>
          <a:xfrm>
            <a:off x="8679382" y="4412099"/>
            <a:ext cx="11558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1.9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F97A14F-8424-4E91-A992-9FA9103B60C0}"/>
              </a:ext>
            </a:extLst>
          </p:cNvPr>
          <p:cNvSpPr/>
          <p:nvPr/>
        </p:nvSpPr>
        <p:spPr>
          <a:xfrm>
            <a:off x="839775" y="525805"/>
            <a:ext cx="2242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00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7010BA5-1639-418C-85FA-614D4456AE2D}"/>
              </a:ext>
            </a:extLst>
          </p:cNvPr>
          <p:cNvSpPr/>
          <p:nvPr/>
        </p:nvSpPr>
        <p:spPr>
          <a:xfrm>
            <a:off x="2124949" y="543202"/>
            <a:ext cx="525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45362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C9F3B5-8017-4440-B5A4-9FD7E0BFCD32}"/>
              </a:ext>
            </a:extLst>
          </p:cNvPr>
          <p:cNvSpPr/>
          <p:nvPr/>
        </p:nvSpPr>
        <p:spPr>
          <a:xfrm>
            <a:off x="56123" y="50000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Write the missing numbers.</a:t>
            </a:r>
          </a:p>
          <a:p>
            <a:endParaRPr lang="en-US" sz="3200" b="1" dirty="0"/>
          </a:p>
          <a:p>
            <a:r>
              <a:rPr lang="en-US" sz="3200" b="1" dirty="0"/>
              <a:t>60 months = _____ years</a:t>
            </a:r>
          </a:p>
          <a:p>
            <a:endParaRPr lang="en-US" sz="3200" b="1" dirty="0"/>
          </a:p>
          <a:p>
            <a:r>
              <a:rPr lang="en-US" sz="3200" b="1" dirty="0"/>
              <a:t>72 hours = _____ days</a:t>
            </a:r>
          </a:p>
          <a:p>
            <a:endParaRPr lang="en-US" sz="3200" b="1" dirty="0"/>
          </a:p>
          <a:p>
            <a:r>
              <a:rPr lang="en-US" sz="3200" b="1" dirty="0"/>
              <a:t>84 days = _____ weeks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4EB7D3-A466-43D2-94DE-E83A43A4458F}"/>
              </a:ext>
            </a:extLst>
          </p:cNvPr>
          <p:cNvSpPr/>
          <p:nvPr/>
        </p:nvSpPr>
        <p:spPr>
          <a:xfrm>
            <a:off x="4596872" y="1031397"/>
            <a:ext cx="1707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÷ 12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7D412D-1384-41EA-A094-737EF6C24D9C}"/>
              </a:ext>
            </a:extLst>
          </p:cNvPr>
          <p:cNvSpPr/>
          <p:nvPr/>
        </p:nvSpPr>
        <p:spPr>
          <a:xfrm>
            <a:off x="6204859" y="1031396"/>
            <a:ext cx="410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D59AF7-54D5-4E9D-9A66-2615569EC537}"/>
              </a:ext>
            </a:extLst>
          </p:cNvPr>
          <p:cNvSpPr/>
          <p:nvPr/>
        </p:nvSpPr>
        <p:spPr>
          <a:xfrm>
            <a:off x="2668695" y="998381"/>
            <a:ext cx="41027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</a:t>
            </a:r>
            <a:endParaRPr lang="en-GB" sz="35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690C4B-AE65-4D19-968C-7F139F88FCE1}"/>
              </a:ext>
            </a:extLst>
          </p:cNvPr>
          <p:cNvSpPr/>
          <p:nvPr/>
        </p:nvSpPr>
        <p:spPr>
          <a:xfrm>
            <a:off x="4596871" y="2011274"/>
            <a:ext cx="1707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72 ÷ 24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02D3E4-C2DE-4E61-AA93-5ABEBFAD276F}"/>
              </a:ext>
            </a:extLst>
          </p:cNvPr>
          <p:cNvSpPr/>
          <p:nvPr/>
        </p:nvSpPr>
        <p:spPr>
          <a:xfrm>
            <a:off x="6096000" y="2800352"/>
            <a:ext cx="29598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day = 24 hours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91CC7E-8321-4EDF-AFBF-2515C2EEF93B}"/>
              </a:ext>
            </a:extLst>
          </p:cNvPr>
          <p:cNvSpPr/>
          <p:nvPr/>
        </p:nvSpPr>
        <p:spPr>
          <a:xfrm>
            <a:off x="5935123" y="3737440"/>
            <a:ext cx="15531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days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6C297A7-B1DC-40AD-BAA7-F2FE8228342E}"/>
              </a:ext>
            </a:extLst>
          </p:cNvPr>
          <p:cNvCxnSpPr/>
          <p:nvPr/>
        </p:nvCxnSpPr>
        <p:spPr>
          <a:xfrm>
            <a:off x="7695582" y="338677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92C0351-58D8-4388-981D-EC5ED93D3339}"/>
              </a:ext>
            </a:extLst>
          </p:cNvPr>
          <p:cNvSpPr/>
          <p:nvPr/>
        </p:nvSpPr>
        <p:spPr>
          <a:xfrm>
            <a:off x="7779456" y="3293643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+24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309900-2A39-409C-929B-A3194C0119E5}"/>
              </a:ext>
            </a:extLst>
          </p:cNvPr>
          <p:cNvSpPr/>
          <p:nvPr/>
        </p:nvSpPr>
        <p:spPr>
          <a:xfrm>
            <a:off x="7392954" y="3737440"/>
            <a:ext cx="1659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 hours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E30C07-1ACE-4482-A73A-005BB677A7F2}"/>
              </a:ext>
            </a:extLst>
          </p:cNvPr>
          <p:cNvSpPr/>
          <p:nvPr/>
        </p:nvSpPr>
        <p:spPr>
          <a:xfrm>
            <a:off x="5935123" y="4684429"/>
            <a:ext cx="15531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days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4503F54-7CE5-432E-AE3B-863CB1562DB7}"/>
              </a:ext>
            </a:extLst>
          </p:cNvPr>
          <p:cNvCxnSpPr/>
          <p:nvPr/>
        </p:nvCxnSpPr>
        <p:spPr>
          <a:xfrm>
            <a:off x="7695582" y="433375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EB6CBA2-96A6-4D3C-BB05-74EE05D07F50}"/>
              </a:ext>
            </a:extLst>
          </p:cNvPr>
          <p:cNvSpPr/>
          <p:nvPr/>
        </p:nvSpPr>
        <p:spPr>
          <a:xfrm>
            <a:off x="7779456" y="4240632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+24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1B4551-3F4C-449F-8F0C-C9B9963F0779}"/>
              </a:ext>
            </a:extLst>
          </p:cNvPr>
          <p:cNvSpPr/>
          <p:nvPr/>
        </p:nvSpPr>
        <p:spPr>
          <a:xfrm>
            <a:off x="7392954" y="4684429"/>
            <a:ext cx="1659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72 hours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A82FAD-3390-4B43-9154-F0A903120505}"/>
              </a:ext>
            </a:extLst>
          </p:cNvPr>
          <p:cNvSpPr/>
          <p:nvPr/>
        </p:nvSpPr>
        <p:spPr>
          <a:xfrm>
            <a:off x="2333776" y="1981436"/>
            <a:ext cx="41027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</a:t>
            </a:r>
            <a:endParaRPr lang="en-GB" sz="35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0DAD49-B289-49F5-B483-BF1153D3E490}"/>
              </a:ext>
            </a:extLst>
          </p:cNvPr>
          <p:cNvSpPr/>
          <p:nvPr/>
        </p:nvSpPr>
        <p:spPr>
          <a:xfrm>
            <a:off x="366155" y="3655857"/>
            <a:ext cx="14991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84 ÷ 7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91FAF1-90C2-45F4-9822-E586F45763B6}"/>
              </a:ext>
            </a:extLst>
          </p:cNvPr>
          <p:cNvSpPr/>
          <p:nvPr/>
        </p:nvSpPr>
        <p:spPr>
          <a:xfrm>
            <a:off x="6204859" y="2004519"/>
            <a:ext cx="410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15E20E-91A9-43EB-9728-9B6CE36AD2F9}"/>
              </a:ext>
            </a:extLst>
          </p:cNvPr>
          <p:cNvSpPr/>
          <p:nvPr/>
        </p:nvSpPr>
        <p:spPr>
          <a:xfrm>
            <a:off x="1745055" y="366248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2DBF61-1121-43C0-9608-F5641BDBEC57}"/>
              </a:ext>
            </a:extLst>
          </p:cNvPr>
          <p:cNvSpPr/>
          <p:nvPr/>
        </p:nvSpPr>
        <p:spPr>
          <a:xfrm>
            <a:off x="1985216" y="2942607"/>
            <a:ext cx="7296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12</a:t>
            </a:r>
            <a:endParaRPr lang="en-GB" sz="35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10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895AAC-58E8-40EC-9E56-B31F41D5DA69}"/>
              </a:ext>
            </a:extLst>
          </p:cNvPr>
          <p:cNvSpPr/>
          <p:nvPr/>
        </p:nvSpPr>
        <p:spPr>
          <a:xfrm>
            <a:off x="56123" y="50000"/>
            <a:ext cx="115477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At the start of June, there were 1,793 toy cars in the shop. </a:t>
            </a:r>
          </a:p>
          <a:p>
            <a:r>
              <a:rPr lang="en-US" sz="3200" b="1" dirty="0"/>
              <a:t>During June, </a:t>
            </a:r>
          </a:p>
          <a:p>
            <a:r>
              <a:rPr lang="en-US" sz="3200" b="1" dirty="0"/>
              <a:t>• 8,728 more toy cars were delivered </a:t>
            </a:r>
          </a:p>
          <a:p>
            <a:r>
              <a:rPr lang="en-US" sz="3200" b="1" dirty="0"/>
              <a:t>• 9,473 toy cars were sold.</a:t>
            </a:r>
          </a:p>
          <a:p>
            <a:r>
              <a:rPr lang="en-US" sz="3200" b="1" dirty="0"/>
              <a:t>How many toy cars were left in the shop at the end of June?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B9E53E0-DB2C-41DC-A974-4536F7D58544}"/>
              </a:ext>
            </a:extLst>
          </p:cNvPr>
          <p:cNvGrpSpPr/>
          <p:nvPr/>
        </p:nvGrpSpPr>
        <p:grpSpPr>
          <a:xfrm>
            <a:off x="1135431" y="3024172"/>
            <a:ext cx="2305964" cy="1404405"/>
            <a:chOff x="1362269" y="1941038"/>
            <a:chExt cx="2305964" cy="14044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671703D-D5CE-4E0A-8A3E-6323DFB76118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1 7 9 3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118D2F6-8402-4EC4-984E-CB742ED00406}"/>
                </a:ext>
              </a:extLst>
            </p:cNvPr>
            <p:cNvSpPr txBox="1"/>
            <p:nvPr/>
          </p:nvSpPr>
          <p:spPr>
            <a:xfrm>
              <a:off x="1807522" y="2373230"/>
              <a:ext cx="18607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8 7 2 8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B394B44-F5E8-4C1A-8B32-9F210AE2F3A3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FEC2D87-89E9-49C9-8EC2-C01F37E68AC3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7DBB709-3525-4FAA-97BF-BA83D737D4D5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0A3CBB8-3454-488D-A466-B4175FED8C1C}"/>
              </a:ext>
            </a:extLst>
          </p:cNvPr>
          <p:cNvSpPr txBox="1"/>
          <p:nvPr/>
        </p:nvSpPr>
        <p:spPr>
          <a:xfrm>
            <a:off x="2912177" y="391750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A58BED-B9A5-4033-821F-D9525E16ACEC}"/>
              </a:ext>
            </a:extLst>
          </p:cNvPr>
          <p:cNvSpPr txBox="1"/>
          <p:nvPr/>
        </p:nvSpPr>
        <p:spPr>
          <a:xfrm>
            <a:off x="2472664" y="390964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71F015-0C7A-40D2-B4DE-90D1119F0643}"/>
              </a:ext>
            </a:extLst>
          </p:cNvPr>
          <p:cNvSpPr txBox="1"/>
          <p:nvPr/>
        </p:nvSpPr>
        <p:spPr>
          <a:xfrm>
            <a:off x="2011869" y="391622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6524EA-34D3-49B7-A263-92D8E00CC790}"/>
              </a:ext>
            </a:extLst>
          </p:cNvPr>
          <p:cNvSpPr txBox="1"/>
          <p:nvPr/>
        </p:nvSpPr>
        <p:spPr>
          <a:xfrm>
            <a:off x="1147499" y="3921574"/>
            <a:ext cx="948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0650D2-E20B-47EB-AEE9-9278E2AC72F2}"/>
              </a:ext>
            </a:extLst>
          </p:cNvPr>
          <p:cNvSpPr txBox="1"/>
          <p:nvPr/>
        </p:nvSpPr>
        <p:spPr>
          <a:xfrm>
            <a:off x="2103973" y="281397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54C914-B0E8-4E77-BC3E-980DEE37A516}"/>
              </a:ext>
            </a:extLst>
          </p:cNvPr>
          <p:cNvSpPr txBox="1"/>
          <p:nvPr/>
        </p:nvSpPr>
        <p:spPr>
          <a:xfrm>
            <a:off x="1652279" y="281746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7A7A0E-4F2E-432E-BFE8-F4EF44D9F9CF}"/>
              </a:ext>
            </a:extLst>
          </p:cNvPr>
          <p:cNvSpPr txBox="1"/>
          <p:nvPr/>
        </p:nvSpPr>
        <p:spPr>
          <a:xfrm>
            <a:off x="2544105" y="281355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A4A8B3-D745-4D65-B7CE-35A2CC170A9C}"/>
              </a:ext>
            </a:extLst>
          </p:cNvPr>
          <p:cNvSpPr txBox="1"/>
          <p:nvPr/>
        </p:nvSpPr>
        <p:spPr>
          <a:xfrm>
            <a:off x="4355317" y="3016335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1 0 5 2 1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4ECEDA-2B3B-4C20-821B-D117161EF942}"/>
              </a:ext>
            </a:extLst>
          </p:cNvPr>
          <p:cNvSpPr txBox="1"/>
          <p:nvPr/>
        </p:nvSpPr>
        <p:spPr>
          <a:xfrm>
            <a:off x="3990701" y="3446442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589ADBB-4BA0-4844-AB4B-4B9C0E4DFCB3}"/>
              </a:ext>
            </a:extLst>
          </p:cNvPr>
          <p:cNvSpPr txBox="1"/>
          <p:nvPr/>
        </p:nvSpPr>
        <p:spPr>
          <a:xfrm>
            <a:off x="4787414" y="3457200"/>
            <a:ext cx="2391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9 4 7 3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83D2CFC-5FDA-4301-82BB-2C161FDC0826}"/>
              </a:ext>
            </a:extLst>
          </p:cNvPr>
          <p:cNvCxnSpPr>
            <a:cxnSpLocks/>
          </p:cNvCxnSpPr>
          <p:nvPr/>
        </p:nvCxnSpPr>
        <p:spPr>
          <a:xfrm flipV="1">
            <a:off x="3906474" y="3983339"/>
            <a:ext cx="2680329" cy="30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E092746-AC63-4232-99C3-D3D7DDB29D8F}"/>
              </a:ext>
            </a:extLst>
          </p:cNvPr>
          <p:cNvCxnSpPr>
            <a:cxnSpLocks/>
          </p:cNvCxnSpPr>
          <p:nvPr/>
        </p:nvCxnSpPr>
        <p:spPr>
          <a:xfrm>
            <a:off x="3906474" y="4428577"/>
            <a:ext cx="2684532" cy="38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1056B99-29A9-4A50-8C72-A3DFA7C5CDD5}"/>
              </a:ext>
            </a:extLst>
          </p:cNvPr>
          <p:cNvSpPr txBox="1"/>
          <p:nvPr/>
        </p:nvSpPr>
        <p:spPr>
          <a:xfrm>
            <a:off x="6099527" y="390801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B9CD9BD-DD49-4980-AE86-40BDEF27CEB4}"/>
              </a:ext>
            </a:extLst>
          </p:cNvPr>
          <p:cNvCxnSpPr>
            <a:cxnSpLocks/>
          </p:cNvCxnSpPr>
          <p:nvPr/>
        </p:nvCxnSpPr>
        <p:spPr>
          <a:xfrm flipV="1">
            <a:off x="5693605" y="311297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347116BE-17AF-4414-B785-555791A68A1D}"/>
              </a:ext>
            </a:extLst>
          </p:cNvPr>
          <p:cNvSpPr txBox="1"/>
          <p:nvPr/>
        </p:nvSpPr>
        <p:spPr>
          <a:xfrm>
            <a:off x="5740010" y="279545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C9ED035-44FF-4CCF-86E7-5EA1B5EB1A80}"/>
              </a:ext>
            </a:extLst>
          </p:cNvPr>
          <p:cNvSpPr txBox="1"/>
          <p:nvPr/>
        </p:nvSpPr>
        <p:spPr>
          <a:xfrm>
            <a:off x="6013981" y="3055121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2250FEE-F7C9-49AC-8C48-C8CF8902280B}"/>
              </a:ext>
            </a:extLst>
          </p:cNvPr>
          <p:cNvSpPr txBox="1"/>
          <p:nvPr/>
        </p:nvSpPr>
        <p:spPr>
          <a:xfrm>
            <a:off x="5674329" y="391642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A37D961-E8AD-4A22-87EA-894ADFDAA88F}"/>
              </a:ext>
            </a:extLst>
          </p:cNvPr>
          <p:cNvCxnSpPr>
            <a:cxnSpLocks/>
          </p:cNvCxnSpPr>
          <p:nvPr/>
        </p:nvCxnSpPr>
        <p:spPr>
          <a:xfrm flipV="1">
            <a:off x="5252799" y="311344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6A8450C-85E7-4F36-B43E-A5F23854ED7E}"/>
              </a:ext>
            </a:extLst>
          </p:cNvPr>
          <p:cNvSpPr txBox="1"/>
          <p:nvPr/>
        </p:nvSpPr>
        <p:spPr>
          <a:xfrm>
            <a:off x="5299204" y="279592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16597B3-980B-4C45-BDD6-223188A1EC22}"/>
              </a:ext>
            </a:extLst>
          </p:cNvPr>
          <p:cNvSpPr txBox="1"/>
          <p:nvPr/>
        </p:nvSpPr>
        <p:spPr>
          <a:xfrm>
            <a:off x="5587829" y="2795838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115BBE-A48A-4738-A5FD-7FD735B52F1E}"/>
              </a:ext>
            </a:extLst>
          </p:cNvPr>
          <p:cNvSpPr txBox="1"/>
          <p:nvPr/>
        </p:nvSpPr>
        <p:spPr>
          <a:xfrm>
            <a:off x="5224028" y="390732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C7B3D7B-2D37-4CBF-AC00-6DF93CBD3A72}"/>
              </a:ext>
            </a:extLst>
          </p:cNvPr>
          <p:cNvSpPr txBox="1"/>
          <p:nvPr/>
        </p:nvSpPr>
        <p:spPr>
          <a:xfrm>
            <a:off x="4798830" y="391573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DF63A33-BD78-40DA-A96D-A8AA2AA79C22}"/>
              </a:ext>
            </a:extLst>
          </p:cNvPr>
          <p:cNvCxnSpPr>
            <a:cxnSpLocks/>
          </p:cNvCxnSpPr>
          <p:nvPr/>
        </p:nvCxnSpPr>
        <p:spPr>
          <a:xfrm flipV="1">
            <a:off x="4360949" y="311318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F9AD0E7-CE1A-4E1C-9090-8881C23230BD}"/>
              </a:ext>
            </a:extLst>
          </p:cNvPr>
          <p:cNvSpPr txBox="1"/>
          <p:nvPr/>
        </p:nvSpPr>
        <p:spPr>
          <a:xfrm>
            <a:off x="4407354" y="279566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8829FBE-238A-4830-999A-F2CCAB2D4D28}"/>
              </a:ext>
            </a:extLst>
          </p:cNvPr>
          <p:cNvSpPr txBox="1"/>
          <p:nvPr/>
        </p:nvSpPr>
        <p:spPr>
          <a:xfrm>
            <a:off x="4681325" y="3055333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D368653-4B41-40BD-92ED-67223A1B57A7}"/>
              </a:ext>
            </a:extLst>
          </p:cNvPr>
          <p:cNvSpPr/>
          <p:nvPr/>
        </p:nvSpPr>
        <p:spPr>
          <a:xfrm>
            <a:off x="10290688" y="1981704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1048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13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30" grpId="0"/>
      <p:bldP spid="31" grpId="0"/>
      <p:bldP spid="32" grpId="0"/>
      <p:bldP spid="33" grpId="0"/>
      <p:bldP spid="36" grpId="0"/>
      <p:bldP spid="38" grpId="0"/>
      <p:bldP spid="39" grpId="0"/>
      <p:bldP spid="40" grpId="0"/>
      <p:bldP spid="42" grpId="0"/>
      <p:bldP spid="43" grpId="0"/>
      <p:bldP spid="44" grpId="0"/>
      <p:bldP spid="45" grpId="0"/>
      <p:bldP spid="47" grpId="0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0A896B-470E-4503-9F57-E454DFDDB4D4}"/>
              </a:ext>
            </a:extLst>
          </p:cNvPr>
          <p:cNvSpPr/>
          <p:nvPr/>
        </p:nvSpPr>
        <p:spPr>
          <a:xfrm>
            <a:off x="56122" y="178790"/>
            <a:ext cx="83795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two shapes that have      shaded.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CB75C6-EBDE-43F8-8585-F03754E39B56}"/>
              </a:ext>
            </a:extLst>
          </p:cNvPr>
          <p:cNvSpPr/>
          <p:nvPr/>
        </p:nvSpPr>
        <p:spPr>
          <a:xfrm>
            <a:off x="4584879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64F151-7D12-4FAE-B073-0189C36BE15A}"/>
              </a:ext>
            </a:extLst>
          </p:cNvPr>
          <p:cNvSpPr/>
          <p:nvPr/>
        </p:nvSpPr>
        <p:spPr>
          <a:xfrm>
            <a:off x="4584879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E0FA0B-B468-4F89-91CB-82539426B939}"/>
              </a:ext>
            </a:extLst>
          </p:cNvPr>
          <p:cNvCxnSpPr/>
          <p:nvPr/>
        </p:nvCxnSpPr>
        <p:spPr>
          <a:xfrm>
            <a:off x="4601848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E1B4481-3513-4F39-B0E0-A86370BE5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826" y="3596420"/>
            <a:ext cx="2100290" cy="20874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12E140-1EA0-4709-90FA-E6229D63B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9157" y="3596420"/>
            <a:ext cx="3425778" cy="2221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6BF2B8-4F5A-435E-B1D7-5EA76CE17C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421" y="955088"/>
            <a:ext cx="2766236" cy="20938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1CB745-5BF1-4F3C-A7E6-C64FB34029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826" y="955088"/>
            <a:ext cx="3419375" cy="223476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1FC2F50-6D08-48B5-B3D5-1BBC43731940}"/>
              </a:ext>
            </a:extLst>
          </p:cNvPr>
          <p:cNvCxnSpPr>
            <a:cxnSpLocks/>
          </p:cNvCxnSpPr>
          <p:nvPr/>
        </p:nvCxnSpPr>
        <p:spPr>
          <a:xfrm>
            <a:off x="3776915" y="2086993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371789-FE76-4771-9976-5A68DAB53000}"/>
              </a:ext>
            </a:extLst>
          </p:cNvPr>
          <p:cNvCxnSpPr>
            <a:cxnSpLocks/>
          </p:cNvCxnSpPr>
          <p:nvPr/>
        </p:nvCxnSpPr>
        <p:spPr>
          <a:xfrm>
            <a:off x="4656145" y="2086993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EC8D8C9-4B76-4F76-97E5-589D678D106B}"/>
              </a:ext>
            </a:extLst>
          </p:cNvPr>
          <p:cNvSpPr txBox="1"/>
          <p:nvPr/>
        </p:nvSpPr>
        <p:spPr>
          <a:xfrm>
            <a:off x="3739542" y="157915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C04997-A02F-434A-BF07-F3BEFE0C5F1F}"/>
              </a:ext>
            </a:extLst>
          </p:cNvPr>
          <p:cNvSpPr txBox="1"/>
          <p:nvPr/>
        </p:nvSpPr>
        <p:spPr>
          <a:xfrm>
            <a:off x="3750108" y="202520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4D997F-B9B2-4182-9C1C-4FCBB7EC596A}"/>
              </a:ext>
            </a:extLst>
          </p:cNvPr>
          <p:cNvSpPr txBox="1"/>
          <p:nvPr/>
        </p:nvSpPr>
        <p:spPr>
          <a:xfrm>
            <a:off x="4636688" y="2025201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162F1A-4CD1-4CD0-8678-B585E54E1AF9}"/>
              </a:ext>
            </a:extLst>
          </p:cNvPr>
          <p:cNvSpPr txBox="1"/>
          <p:nvPr/>
        </p:nvSpPr>
        <p:spPr>
          <a:xfrm>
            <a:off x="4209102" y="177152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763BBF83-1BDB-457B-802F-43064DFEF4A8}"/>
              </a:ext>
            </a:extLst>
          </p:cNvPr>
          <p:cNvSpPr/>
          <p:nvPr/>
        </p:nvSpPr>
        <p:spPr>
          <a:xfrm rot="16200000">
            <a:off x="4027903" y="1170933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EA9DA770-7276-484B-8391-D596B3A2B543}"/>
              </a:ext>
            </a:extLst>
          </p:cNvPr>
          <p:cNvSpPr/>
          <p:nvPr/>
        </p:nvSpPr>
        <p:spPr>
          <a:xfrm rot="5400000">
            <a:off x="4017615" y="2104587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3688B1-C6E5-4787-8736-6994120C90E8}"/>
              </a:ext>
            </a:extLst>
          </p:cNvPr>
          <p:cNvSpPr txBox="1"/>
          <p:nvPr/>
        </p:nvSpPr>
        <p:spPr>
          <a:xfrm>
            <a:off x="4135645" y="252606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1E88F2-9D91-4DF7-A435-F5581D1C76D1}"/>
              </a:ext>
            </a:extLst>
          </p:cNvPr>
          <p:cNvSpPr txBox="1"/>
          <p:nvPr/>
        </p:nvSpPr>
        <p:spPr>
          <a:xfrm>
            <a:off x="4121056" y="1225219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E36386-50FA-44E2-B4BA-D69CC596C9FC}"/>
              </a:ext>
            </a:extLst>
          </p:cNvPr>
          <p:cNvSpPr txBox="1"/>
          <p:nvPr/>
        </p:nvSpPr>
        <p:spPr>
          <a:xfrm>
            <a:off x="4626089" y="1579159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C24403-2C6A-4736-A178-E4D7486669C4}"/>
              </a:ext>
            </a:extLst>
          </p:cNvPr>
          <p:cNvGrpSpPr/>
          <p:nvPr/>
        </p:nvGrpSpPr>
        <p:grpSpPr>
          <a:xfrm>
            <a:off x="9315657" y="1579159"/>
            <a:ext cx="502160" cy="1076984"/>
            <a:chOff x="3891942" y="1731559"/>
            <a:chExt cx="502160" cy="1076984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E74C650-6AB8-4089-90A8-0E65FBF4FBA6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15" y="2239393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CEAFA25-3A94-438A-BE37-125C1AD06A67}"/>
                </a:ext>
              </a:extLst>
            </p:cNvPr>
            <p:cNvSpPr txBox="1"/>
            <p:nvPr/>
          </p:nvSpPr>
          <p:spPr>
            <a:xfrm>
              <a:off x="3891942" y="173155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8F68C8-DFDA-45FB-8D97-96EC83348294}"/>
                </a:ext>
              </a:extLst>
            </p:cNvPr>
            <p:cNvSpPr txBox="1"/>
            <p:nvPr/>
          </p:nvSpPr>
          <p:spPr>
            <a:xfrm>
              <a:off x="3902508" y="217760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D2BD824-B595-4640-B8D2-F853DE52AAEA}"/>
              </a:ext>
            </a:extLst>
          </p:cNvPr>
          <p:cNvGrpSpPr/>
          <p:nvPr/>
        </p:nvGrpSpPr>
        <p:grpSpPr>
          <a:xfrm>
            <a:off x="2410116" y="4101670"/>
            <a:ext cx="502160" cy="1076984"/>
            <a:chOff x="3891942" y="1731559"/>
            <a:chExt cx="502160" cy="1076984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70E2157-BEEB-4AD6-B685-CCFABABA4B10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15" y="2239393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D322E8-11BD-497B-B3CC-86C8BE06D611}"/>
                </a:ext>
              </a:extLst>
            </p:cNvPr>
            <p:cNvSpPr txBox="1"/>
            <p:nvPr/>
          </p:nvSpPr>
          <p:spPr>
            <a:xfrm>
              <a:off x="3891942" y="173155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22D5097-7B76-4C4E-B2CD-68B7EBF6084F}"/>
                </a:ext>
              </a:extLst>
            </p:cNvPr>
            <p:cNvSpPr txBox="1"/>
            <p:nvPr/>
          </p:nvSpPr>
          <p:spPr>
            <a:xfrm>
              <a:off x="3902508" y="217760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021CC7F-8440-4DA7-BE02-05CC97411AC2}"/>
              </a:ext>
            </a:extLst>
          </p:cNvPr>
          <p:cNvCxnSpPr>
            <a:cxnSpLocks/>
          </p:cNvCxnSpPr>
          <p:nvPr/>
        </p:nvCxnSpPr>
        <p:spPr>
          <a:xfrm>
            <a:off x="9315946" y="4715093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DE63707-C304-4FA6-89FF-417171094383}"/>
              </a:ext>
            </a:extLst>
          </p:cNvPr>
          <p:cNvCxnSpPr>
            <a:cxnSpLocks/>
          </p:cNvCxnSpPr>
          <p:nvPr/>
        </p:nvCxnSpPr>
        <p:spPr>
          <a:xfrm>
            <a:off x="10651880" y="4715093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DC46CBF-C32B-4365-A647-C810B4919D26}"/>
              </a:ext>
            </a:extLst>
          </p:cNvPr>
          <p:cNvSpPr txBox="1"/>
          <p:nvPr/>
        </p:nvSpPr>
        <p:spPr>
          <a:xfrm>
            <a:off x="9285059" y="4186136"/>
            <a:ext cx="9506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9111478-9E8C-4A48-9286-7E41791F0E9A}"/>
              </a:ext>
            </a:extLst>
          </p:cNvPr>
          <p:cNvSpPr txBox="1"/>
          <p:nvPr/>
        </p:nvSpPr>
        <p:spPr>
          <a:xfrm>
            <a:off x="9280719" y="4662474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5B1012-2816-439C-917B-71B860CB753A}"/>
              </a:ext>
            </a:extLst>
          </p:cNvPr>
          <p:cNvSpPr txBox="1"/>
          <p:nvPr/>
        </p:nvSpPr>
        <p:spPr>
          <a:xfrm>
            <a:off x="10637585" y="4656567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8522743-BFE5-4C4A-A821-6F844178E336}"/>
              </a:ext>
            </a:extLst>
          </p:cNvPr>
          <p:cNvSpPr txBox="1"/>
          <p:nvPr/>
        </p:nvSpPr>
        <p:spPr>
          <a:xfrm>
            <a:off x="10194119" y="440288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A57D52C5-B63F-4C1F-91C4-B4DA063786EB}"/>
              </a:ext>
            </a:extLst>
          </p:cNvPr>
          <p:cNvSpPr/>
          <p:nvPr/>
        </p:nvSpPr>
        <p:spPr>
          <a:xfrm rot="16200000">
            <a:off x="9930878" y="3688400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F76B73D8-F697-4872-92F1-EA6D8D4B4A7A}"/>
              </a:ext>
            </a:extLst>
          </p:cNvPr>
          <p:cNvSpPr/>
          <p:nvPr/>
        </p:nvSpPr>
        <p:spPr>
          <a:xfrm rot="5400000">
            <a:off x="9920591" y="461552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30A5F33-ED66-47CD-AD98-3604D878B5FB}"/>
              </a:ext>
            </a:extLst>
          </p:cNvPr>
          <p:cNvSpPr txBox="1"/>
          <p:nvPr/>
        </p:nvSpPr>
        <p:spPr>
          <a:xfrm>
            <a:off x="10051181" y="515089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9BB38E-E9A3-4FB9-B0CF-EAAE856860FF}"/>
              </a:ext>
            </a:extLst>
          </p:cNvPr>
          <p:cNvSpPr txBox="1"/>
          <p:nvPr/>
        </p:nvSpPr>
        <p:spPr>
          <a:xfrm>
            <a:off x="10051180" y="385658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F9DA45-96D3-4F70-B413-CAAA18F085BE}"/>
              </a:ext>
            </a:extLst>
          </p:cNvPr>
          <p:cNvSpPr txBox="1"/>
          <p:nvPr/>
        </p:nvSpPr>
        <p:spPr>
          <a:xfrm>
            <a:off x="10636302" y="4210525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48E5C1-2B02-495A-8496-B05E8B9EDBB6}"/>
              </a:ext>
            </a:extLst>
          </p:cNvPr>
          <p:cNvSpPr/>
          <p:nvPr/>
        </p:nvSpPr>
        <p:spPr>
          <a:xfrm>
            <a:off x="1685519" y="173305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17D99ED-6F3A-4680-B37A-8B57A32F2500}"/>
              </a:ext>
            </a:extLst>
          </p:cNvPr>
          <p:cNvSpPr/>
          <p:nvPr/>
        </p:nvSpPr>
        <p:spPr>
          <a:xfrm>
            <a:off x="7220080" y="437866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78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 animBg="1"/>
      <p:bldP spid="18" grpId="0" animBg="1"/>
      <p:bldP spid="19" grpId="0"/>
      <p:bldP spid="20" grpId="0"/>
      <p:bldP spid="21" grpId="0"/>
      <p:bldP spid="32" grpId="0"/>
      <p:bldP spid="33" grpId="0"/>
      <p:bldP spid="34" grpId="0"/>
      <p:bldP spid="35" grpId="0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C2B684-525E-4616-B44A-EF3B13881AC8}"/>
              </a:ext>
            </a:extLst>
          </p:cNvPr>
          <p:cNvSpPr/>
          <p:nvPr/>
        </p:nvSpPr>
        <p:spPr>
          <a:xfrm>
            <a:off x="56123" y="50000"/>
            <a:ext cx="6096000" cy="403187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en-US" sz="3200" b="1" dirty="0"/>
              <a:t>Round 84,516</a:t>
            </a:r>
          </a:p>
          <a:p>
            <a:endParaRPr lang="en-US" sz="3200" b="1" dirty="0"/>
          </a:p>
          <a:p>
            <a:r>
              <a:rPr lang="en-US" sz="3200" b="1" dirty="0"/>
              <a:t>   to the nearest 10: ________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to the nearest 100: ________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to the nearest 1,000: ________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BFB746D-613C-469D-BB16-D1D964E8D094}"/>
              </a:ext>
            </a:extLst>
          </p:cNvPr>
          <p:cNvSpPr txBox="1"/>
          <p:nvPr/>
        </p:nvSpPr>
        <p:spPr>
          <a:xfrm>
            <a:off x="6694359" y="859468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8 4 5 1 6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2F4C4A6-3E75-405A-9B25-198E9189A5C8}"/>
              </a:ext>
            </a:extLst>
          </p:cNvPr>
          <p:cNvSpPr/>
          <p:nvPr/>
        </p:nvSpPr>
        <p:spPr>
          <a:xfrm>
            <a:off x="8057625" y="932836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CC546C-B394-4335-92FD-655F82043B25}"/>
              </a:ext>
            </a:extLst>
          </p:cNvPr>
          <p:cNvCxnSpPr/>
          <p:nvPr/>
        </p:nvCxnSpPr>
        <p:spPr>
          <a:xfrm>
            <a:off x="8507283" y="1376289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71632A6-2EE7-4FE3-B9E9-ED3EA4D1B390}"/>
              </a:ext>
            </a:extLst>
          </p:cNvPr>
          <p:cNvSpPr txBox="1"/>
          <p:nvPr/>
        </p:nvSpPr>
        <p:spPr>
          <a:xfrm>
            <a:off x="3425510" y="968449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84 520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05E9175-7620-4243-A8A0-FA75CA62FD9D}"/>
              </a:ext>
            </a:extLst>
          </p:cNvPr>
          <p:cNvSpPr txBox="1"/>
          <p:nvPr/>
        </p:nvSpPr>
        <p:spPr>
          <a:xfrm>
            <a:off x="6693925" y="1761407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8 4 5 1 6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550344F-36E6-41A0-B884-3BE466A98529}"/>
              </a:ext>
            </a:extLst>
          </p:cNvPr>
          <p:cNvSpPr/>
          <p:nvPr/>
        </p:nvSpPr>
        <p:spPr>
          <a:xfrm>
            <a:off x="7607023" y="1834775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22BD054-53E6-4E48-AE0D-4B9B59713622}"/>
              </a:ext>
            </a:extLst>
          </p:cNvPr>
          <p:cNvCxnSpPr/>
          <p:nvPr/>
        </p:nvCxnSpPr>
        <p:spPr>
          <a:xfrm>
            <a:off x="8056681" y="2278228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2B955F2-050A-4AB3-80BB-6C92BB5D12E2}"/>
              </a:ext>
            </a:extLst>
          </p:cNvPr>
          <p:cNvSpPr txBox="1"/>
          <p:nvPr/>
        </p:nvSpPr>
        <p:spPr>
          <a:xfrm>
            <a:off x="3609613" y="1934776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84 500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4FCBA86-F322-4147-856F-4799FB8D5273}"/>
              </a:ext>
            </a:extLst>
          </p:cNvPr>
          <p:cNvSpPr txBox="1"/>
          <p:nvPr/>
        </p:nvSpPr>
        <p:spPr>
          <a:xfrm>
            <a:off x="6698955" y="2644045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8 4 5 1 6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22B6288-8FA4-4659-A725-B280D00D9F41}"/>
              </a:ext>
            </a:extLst>
          </p:cNvPr>
          <p:cNvSpPr/>
          <p:nvPr/>
        </p:nvSpPr>
        <p:spPr>
          <a:xfrm>
            <a:off x="7148879" y="2724001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1214D4C-B273-4D74-AA8B-83D0CC18E170}"/>
              </a:ext>
            </a:extLst>
          </p:cNvPr>
          <p:cNvCxnSpPr/>
          <p:nvPr/>
        </p:nvCxnSpPr>
        <p:spPr>
          <a:xfrm>
            <a:off x="7598537" y="3167454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B4927DA1-053E-43BC-9997-A66231C7A03C}"/>
              </a:ext>
            </a:extLst>
          </p:cNvPr>
          <p:cNvSpPr txBox="1"/>
          <p:nvPr/>
        </p:nvSpPr>
        <p:spPr>
          <a:xfrm>
            <a:off x="3918868" y="2919929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85 000</a:t>
            </a:r>
          </a:p>
        </p:txBody>
      </p:sp>
    </p:spTree>
    <p:extLst>
      <p:ext uri="{BB962C8B-B14F-4D97-AF65-F5344CB8AC3E}">
        <p14:creationId xmlns:p14="http://schemas.microsoft.com/office/powerpoint/2010/main" val="89606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 animBg="1"/>
      <p:bldP spid="52" grpId="0"/>
      <p:bldP spid="53" grpId="0"/>
      <p:bldP spid="54" grpId="0" animBg="1"/>
      <p:bldP spid="56" grpId="0"/>
      <p:bldP spid="57" grpId="0"/>
      <p:bldP spid="58" grpId="0" animBg="1"/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08263E-04F6-4BE3-B510-7CAB8FF95753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rule for the time it takes to cook a chicken. </a:t>
            </a:r>
          </a:p>
          <a:p>
            <a:r>
              <a:rPr lang="en-US" sz="3200" dirty="0"/>
              <a:t>Cooking time =  20 minutes plus an extra 40 minutes for each kilogram</a:t>
            </a:r>
          </a:p>
          <a:p>
            <a:r>
              <a:rPr lang="en-US" sz="3200" b="1" dirty="0"/>
              <a:t>How many minutes will it take to cook a 3 kg chicken?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7AFEF2-4DFB-44CB-B3ED-BE65171D6F4C}"/>
              </a:ext>
            </a:extLst>
          </p:cNvPr>
          <p:cNvSpPr/>
          <p:nvPr/>
        </p:nvSpPr>
        <p:spPr>
          <a:xfrm>
            <a:off x="4449914" y="1684703"/>
            <a:ext cx="25474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+ (40 x 3)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174DC5-ECA0-4E2A-B02D-72F043AF523F}"/>
              </a:ext>
            </a:extLst>
          </p:cNvPr>
          <p:cNvSpPr/>
          <p:nvPr/>
        </p:nvSpPr>
        <p:spPr>
          <a:xfrm>
            <a:off x="4449914" y="2269478"/>
            <a:ext cx="1915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+ 120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13FD21-7123-4D49-BAD1-33A9138A88E7}"/>
              </a:ext>
            </a:extLst>
          </p:cNvPr>
          <p:cNvSpPr/>
          <p:nvPr/>
        </p:nvSpPr>
        <p:spPr>
          <a:xfrm>
            <a:off x="6288651" y="226947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3DC041-1BA0-46C6-8EB2-E2B940CE3673}"/>
              </a:ext>
            </a:extLst>
          </p:cNvPr>
          <p:cNvSpPr/>
          <p:nvPr/>
        </p:nvSpPr>
        <p:spPr>
          <a:xfrm>
            <a:off x="9216908" y="1048393"/>
            <a:ext cx="2719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140 minutes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470239-4975-49B0-80F8-4E86B2E524D2}"/>
              </a:ext>
            </a:extLst>
          </p:cNvPr>
          <p:cNvSpPr/>
          <p:nvPr/>
        </p:nvSpPr>
        <p:spPr>
          <a:xfrm>
            <a:off x="56122" y="2995297"/>
            <a:ext cx="12079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mass of a chicken that takes 100 minutes to cook? </a:t>
            </a:r>
            <a:endParaRPr lang="en-GB" sz="32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43BE70-30E2-49D5-ADE3-708C237B23C2}"/>
              </a:ext>
            </a:extLst>
          </p:cNvPr>
          <p:cNvSpPr/>
          <p:nvPr/>
        </p:nvSpPr>
        <p:spPr>
          <a:xfrm>
            <a:off x="3285813" y="3749721"/>
            <a:ext cx="3672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= 20 + (40 x ___)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6FB6B4-B3DE-4D20-BC4F-A7AF810D556A}"/>
              </a:ext>
            </a:extLst>
          </p:cNvPr>
          <p:cNvSpPr/>
          <p:nvPr/>
        </p:nvSpPr>
        <p:spPr>
          <a:xfrm>
            <a:off x="3278832" y="4444075"/>
            <a:ext cx="20088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– 20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E599CD-8766-4F14-A09E-8E2D80182B29}"/>
              </a:ext>
            </a:extLst>
          </p:cNvPr>
          <p:cNvSpPr/>
          <p:nvPr/>
        </p:nvSpPr>
        <p:spPr>
          <a:xfrm>
            <a:off x="5122213" y="4444074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B98583-0591-4399-BD0E-156A4FCC9A76}"/>
              </a:ext>
            </a:extLst>
          </p:cNvPr>
          <p:cNvSpPr/>
          <p:nvPr/>
        </p:nvSpPr>
        <p:spPr>
          <a:xfrm>
            <a:off x="3278832" y="5041262"/>
            <a:ext cx="1707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 ÷ 40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A607C5-39E3-4447-8380-D98607CFF584}"/>
              </a:ext>
            </a:extLst>
          </p:cNvPr>
          <p:cNvSpPr/>
          <p:nvPr/>
        </p:nvSpPr>
        <p:spPr>
          <a:xfrm>
            <a:off x="4904240" y="5028849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D73CE9A-EC30-4D70-93FC-58E445841511}"/>
              </a:ext>
            </a:extLst>
          </p:cNvPr>
          <p:cNvCxnSpPr/>
          <p:nvPr/>
        </p:nvCxnSpPr>
        <p:spPr>
          <a:xfrm flipH="1">
            <a:off x="3590925" y="5162550"/>
            <a:ext cx="190500" cy="361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CF179DE-2E52-4550-9F4B-E6A8FF68767C}"/>
              </a:ext>
            </a:extLst>
          </p:cNvPr>
          <p:cNvCxnSpPr/>
          <p:nvPr/>
        </p:nvCxnSpPr>
        <p:spPr>
          <a:xfrm flipH="1">
            <a:off x="4384904" y="5162550"/>
            <a:ext cx="190500" cy="361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345E550-27D7-4DDA-96F0-08696DD9BAAC}"/>
              </a:ext>
            </a:extLst>
          </p:cNvPr>
          <p:cNvSpPr/>
          <p:nvPr/>
        </p:nvSpPr>
        <p:spPr>
          <a:xfrm>
            <a:off x="6228933" y="3749721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7C7BC7-1338-4552-BB41-C08A4584FBFA}"/>
              </a:ext>
            </a:extLst>
          </p:cNvPr>
          <p:cNvSpPr/>
          <p:nvPr/>
        </p:nvSpPr>
        <p:spPr>
          <a:xfrm>
            <a:off x="10608076" y="2979998"/>
            <a:ext cx="1110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kg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40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4FC17B4-0E11-49AF-8F43-71FA91686D7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645" y="3729757"/>
            <a:ext cx="3280950" cy="30755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251348-C655-4FB6-A114-F6EB1A9C7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97" y="4101309"/>
            <a:ext cx="3733800" cy="25929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169CEA-38C1-4815-87C5-12031492034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636" y="1077218"/>
            <a:ext cx="2812782" cy="27880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59673A-D480-42F7-98E1-1A9196CC85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156" y="668471"/>
            <a:ext cx="4591929" cy="306128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3AC01C-ECD5-42A3-B708-AAE58F6C7F25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diagrams of some 3-D shapes. Tick each shape that has the same number of faces as vertices.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FA5BDD-B1F3-4C9F-9E4E-0E1AFBE36A9D}"/>
              </a:ext>
            </a:extLst>
          </p:cNvPr>
          <p:cNvSpPr/>
          <p:nvPr/>
        </p:nvSpPr>
        <p:spPr>
          <a:xfrm>
            <a:off x="3855196" y="1391746"/>
            <a:ext cx="281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 faces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C874A8-F03E-44AF-967E-48EBF260EFD3}"/>
              </a:ext>
            </a:extLst>
          </p:cNvPr>
          <p:cNvSpPr/>
          <p:nvPr/>
        </p:nvSpPr>
        <p:spPr>
          <a:xfrm>
            <a:off x="3855196" y="1884022"/>
            <a:ext cx="281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8 vertices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10256C-2C8A-4803-9E19-7D139CCC4457}"/>
              </a:ext>
            </a:extLst>
          </p:cNvPr>
          <p:cNvSpPr/>
          <p:nvPr/>
        </p:nvSpPr>
        <p:spPr>
          <a:xfrm>
            <a:off x="9429694" y="1484245"/>
            <a:ext cx="281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faces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DEE80C-EE93-47B4-8203-21591423261B}"/>
              </a:ext>
            </a:extLst>
          </p:cNvPr>
          <p:cNvSpPr/>
          <p:nvPr/>
        </p:nvSpPr>
        <p:spPr>
          <a:xfrm>
            <a:off x="9429694" y="1976521"/>
            <a:ext cx="281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vertices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41468A-EC32-4DE7-BE97-7E3C05C7B8A3}"/>
              </a:ext>
            </a:extLst>
          </p:cNvPr>
          <p:cNvSpPr/>
          <p:nvPr/>
        </p:nvSpPr>
        <p:spPr>
          <a:xfrm>
            <a:off x="8557101" y="186382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1B3BA0-DA70-494A-82FB-FC2C067B5D11}"/>
              </a:ext>
            </a:extLst>
          </p:cNvPr>
          <p:cNvSpPr/>
          <p:nvPr/>
        </p:nvSpPr>
        <p:spPr>
          <a:xfrm>
            <a:off x="3759119" y="4564239"/>
            <a:ext cx="281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 faces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6A5567-7D3F-46D3-9799-9EE7FDCA4FFF}"/>
              </a:ext>
            </a:extLst>
          </p:cNvPr>
          <p:cNvSpPr/>
          <p:nvPr/>
        </p:nvSpPr>
        <p:spPr>
          <a:xfrm>
            <a:off x="3759119" y="5056515"/>
            <a:ext cx="281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 vertices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08A443-A33C-42BF-9992-095FA684BC7D}"/>
              </a:ext>
            </a:extLst>
          </p:cNvPr>
          <p:cNvSpPr/>
          <p:nvPr/>
        </p:nvSpPr>
        <p:spPr>
          <a:xfrm>
            <a:off x="9721479" y="4429171"/>
            <a:ext cx="22556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 faces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1B2608-D9E9-46CE-B25A-9CE47220F694}"/>
              </a:ext>
            </a:extLst>
          </p:cNvPr>
          <p:cNvSpPr/>
          <p:nvPr/>
        </p:nvSpPr>
        <p:spPr>
          <a:xfrm>
            <a:off x="9721479" y="4921447"/>
            <a:ext cx="22556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 vertices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9A8574-ADAE-4763-9096-04BF5378B9B8}"/>
              </a:ext>
            </a:extLst>
          </p:cNvPr>
          <p:cNvSpPr/>
          <p:nvPr/>
        </p:nvSpPr>
        <p:spPr>
          <a:xfrm>
            <a:off x="8906716" y="505651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48DF65-5D75-45FB-B385-807F7B81E18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6799B1-A081-488F-8CEB-A34835611F8E}"/>
              </a:ext>
            </a:extLst>
          </p:cNvPr>
          <p:cNvSpPr/>
          <p:nvPr/>
        </p:nvSpPr>
        <p:spPr>
          <a:xfrm>
            <a:off x="3840712" y="981358"/>
            <a:ext cx="281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cube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6C014E-849D-4D1A-96E5-35AC99FE6DB6}"/>
              </a:ext>
            </a:extLst>
          </p:cNvPr>
          <p:cNvSpPr/>
          <p:nvPr/>
        </p:nvSpPr>
        <p:spPr>
          <a:xfrm>
            <a:off x="8892232" y="552560"/>
            <a:ext cx="30828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triangular-based pyramid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72D806-4241-45D9-9F86-FF3270A368B7}"/>
              </a:ext>
            </a:extLst>
          </p:cNvPr>
          <p:cNvSpPr/>
          <p:nvPr/>
        </p:nvSpPr>
        <p:spPr>
          <a:xfrm>
            <a:off x="3759119" y="4078625"/>
            <a:ext cx="30828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triangular prism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12CDE5-D74C-4152-86A2-6231640BE268}"/>
              </a:ext>
            </a:extLst>
          </p:cNvPr>
          <p:cNvSpPr/>
          <p:nvPr/>
        </p:nvSpPr>
        <p:spPr>
          <a:xfrm>
            <a:off x="9025902" y="3479024"/>
            <a:ext cx="30828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square-based pyramid</a:t>
            </a:r>
          </a:p>
        </p:txBody>
      </p:sp>
    </p:spTree>
    <p:extLst>
      <p:ext uri="{BB962C8B-B14F-4D97-AF65-F5344CB8AC3E}">
        <p14:creationId xmlns:p14="http://schemas.microsoft.com/office/powerpoint/2010/main" val="19484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BFD534-B85B-4BC1-A67B-0A3D276E5041}"/>
              </a:ext>
            </a:extLst>
          </p:cNvPr>
          <p:cNvSpPr/>
          <p:nvPr/>
        </p:nvSpPr>
        <p:spPr>
          <a:xfrm>
            <a:off x="56123" y="50000"/>
            <a:ext cx="106591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Ally and Jack buy some stickers. </a:t>
            </a:r>
          </a:p>
          <a:p>
            <a:r>
              <a:rPr lang="en-US" sz="3200" b="1" dirty="0"/>
              <a:t>Ally buys a pack of 12 stickers for £10.49 </a:t>
            </a:r>
          </a:p>
          <a:p>
            <a:r>
              <a:rPr lang="en-US" sz="3200" b="1" dirty="0"/>
              <a:t>Jack buys 12 single stickers for 99p each.</a:t>
            </a:r>
          </a:p>
          <a:p>
            <a:r>
              <a:rPr lang="en-US" sz="3200" b="1" dirty="0"/>
              <a:t>How much more does Jack pay than Ally?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BD6C95-9125-4047-832C-D33B5C9861E8}"/>
              </a:ext>
            </a:extLst>
          </p:cNvPr>
          <p:cNvSpPr/>
          <p:nvPr/>
        </p:nvSpPr>
        <p:spPr>
          <a:xfrm>
            <a:off x="521831" y="2092650"/>
            <a:ext cx="32748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Jack pays 12 x 99p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A2A377-5368-4F4D-8B14-33FFE08AEBD5}"/>
              </a:ext>
            </a:extLst>
          </p:cNvPr>
          <p:cNvSpPr/>
          <p:nvPr/>
        </p:nvSpPr>
        <p:spPr>
          <a:xfrm>
            <a:off x="2159234" y="2677425"/>
            <a:ext cx="24096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x £1 = £12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A3A610-4F5C-4A61-8BD0-878809E9FEEF}"/>
              </a:ext>
            </a:extLst>
          </p:cNvPr>
          <p:cNvSpPr/>
          <p:nvPr/>
        </p:nvSpPr>
        <p:spPr>
          <a:xfrm>
            <a:off x="2159234" y="3203392"/>
            <a:ext cx="43246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£12.00 - £0.12 = £11.88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A67F888-8F6B-4771-97E2-AB7853F02A37}"/>
              </a:ext>
            </a:extLst>
          </p:cNvPr>
          <p:cNvGrpSpPr/>
          <p:nvPr/>
        </p:nvGrpSpPr>
        <p:grpSpPr>
          <a:xfrm>
            <a:off x="6737879" y="2370623"/>
            <a:ext cx="1834589" cy="1405123"/>
            <a:chOff x="1844277" y="1937292"/>
            <a:chExt cx="1834589" cy="140512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2260B8D-FBBF-4FF2-B91A-357120F6F80A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9 9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5284025-84DE-4A5D-B51C-D7D1E1EEF509}"/>
                </a:ext>
              </a:extLst>
            </p:cNvPr>
            <p:cNvSpPr txBox="1"/>
            <p:nvPr/>
          </p:nvSpPr>
          <p:spPr>
            <a:xfrm>
              <a:off x="2695050" y="2360014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5F38A3-0705-4C91-A7FB-032C6868B83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CC681B7-4701-4ECE-A24B-A9A0B8F5775E}"/>
                </a:ext>
              </a:extLst>
            </p:cNvPr>
            <p:cNvCxnSpPr>
              <a:cxnSpLocks/>
            </p:cNvCxnSpPr>
            <p:nvPr/>
          </p:nvCxnSpPr>
          <p:spPr>
            <a:xfrm>
              <a:off x="1844277" y="2888679"/>
              <a:ext cx="175617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1031937-5660-422B-B030-2990DABCAF92}"/>
                </a:ext>
              </a:extLst>
            </p:cNvPr>
            <p:cNvCxnSpPr>
              <a:cxnSpLocks/>
            </p:cNvCxnSpPr>
            <p:nvPr/>
          </p:nvCxnSpPr>
          <p:spPr>
            <a:xfrm>
              <a:off x="1844277" y="3342415"/>
              <a:ext cx="175617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655C479-7359-4D3A-B7F0-9581EDEDCD27}"/>
              </a:ext>
            </a:extLst>
          </p:cNvPr>
          <p:cNvSpPr txBox="1"/>
          <p:nvPr/>
        </p:nvSpPr>
        <p:spPr>
          <a:xfrm>
            <a:off x="8037383" y="326219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A50215-6938-4A7E-B41F-31E5315A2160}"/>
              </a:ext>
            </a:extLst>
          </p:cNvPr>
          <p:cNvSpPr txBox="1"/>
          <p:nvPr/>
        </p:nvSpPr>
        <p:spPr>
          <a:xfrm>
            <a:off x="7574366" y="2138384"/>
            <a:ext cx="561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7ED429-6BD7-4DE1-B13D-8F3DD47218E7}"/>
              </a:ext>
            </a:extLst>
          </p:cNvPr>
          <p:cNvSpPr txBox="1"/>
          <p:nvPr/>
        </p:nvSpPr>
        <p:spPr>
          <a:xfrm>
            <a:off x="6704467" y="3262200"/>
            <a:ext cx="14052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636D3A-FC97-4C3C-B858-6A49BF2F5FFD}"/>
              </a:ext>
            </a:extLst>
          </p:cNvPr>
          <p:cNvSpPr txBox="1"/>
          <p:nvPr/>
        </p:nvSpPr>
        <p:spPr>
          <a:xfrm>
            <a:off x="6388243" y="3251449"/>
            <a:ext cx="14052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     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9C2236B-3274-4BFD-BA9B-ABF4A1CC79AF}"/>
              </a:ext>
            </a:extLst>
          </p:cNvPr>
          <p:cNvGrpSpPr/>
          <p:nvPr/>
        </p:nvGrpSpPr>
        <p:grpSpPr>
          <a:xfrm>
            <a:off x="8956527" y="2367879"/>
            <a:ext cx="2305964" cy="1404405"/>
            <a:chOff x="1362269" y="1941038"/>
            <a:chExt cx="2305964" cy="140440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23E5BDD-634C-4225-B5B7-3D62A35D1591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1 1.8 8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3FD2E69-ED41-4799-8EAC-405D0DDB40C6}"/>
                </a:ext>
              </a:extLst>
            </p:cNvPr>
            <p:cNvSpPr txBox="1"/>
            <p:nvPr/>
          </p:nvSpPr>
          <p:spPr>
            <a:xfrm>
              <a:off x="1807522" y="2373230"/>
              <a:ext cx="18607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1 0.4 9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2CEE876-F7B8-4C46-96B3-8AB52512CE4E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DEFE739-9E74-4871-BD45-2682A8B324D0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9735C5A-B254-4580-B828-14A397BB3AB4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F9B287D-ECFD-481F-93C7-757F25461F77}"/>
              </a:ext>
            </a:extLst>
          </p:cNvPr>
          <p:cNvCxnSpPr>
            <a:cxnSpLocks/>
          </p:cNvCxnSpPr>
          <p:nvPr/>
        </p:nvCxnSpPr>
        <p:spPr>
          <a:xfrm flipV="1">
            <a:off x="10309742" y="245531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4F11BC2-922C-46AF-950C-4B8D9D65A4C4}"/>
              </a:ext>
            </a:extLst>
          </p:cNvPr>
          <p:cNvSpPr txBox="1"/>
          <p:nvPr/>
        </p:nvSpPr>
        <p:spPr>
          <a:xfrm>
            <a:off x="10356147" y="213779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C77EA08-08D7-49AB-8AB0-5C78A4F83629}"/>
              </a:ext>
            </a:extLst>
          </p:cNvPr>
          <p:cNvSpPr txBox="1"/>
          <p:nvPr/>
        </p:nvSpPr>
        <p:spPr>
          <a:xfrm>
            <a:off x="10630118" y="2397459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38BB33-8D9E-431C-B895-0E0D6BEA49F9}"/>
              </a:ext>
            </a:extLst>
          </p:cNvPr>
          <p:cNvSpPr txBox="1"/>
          <p:nvPr/>
        </p:nvSpPr>
        <p:spPr>
          <a:xfrm>
            <a:off x="10746205" y="325144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7E1B9A-BA20-42FB-842B-AC2E5E01AC12}"/>
              </a:ext>
            </a:extLst>
          </p:cNvPr>
          <p:cNvSpPr txBox="1"/>
          <p:nvPr/>
        </p:nvSpPr>
        <p:spPr>
          <a:xfrm>
            <a:off x="10306692" y="324358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5C8B751-8F7D-4445-9639-CC73E6CC9E44}"/>
              </a:ext>
            </a:extLst>
          </p:cNvPr>
          <p:cNvSpPr txBox="1"/>
          <p:nvPr/>
        </p:nvSpPr>
        <p:spPr>
          <a:xfrm>
            <a:off x="9845295" y="325144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2CE67D1-97C2-416B-A1D3-108ABBC483F3}"/>
              </a:ext>
            </a:extLst>
          </p:cNvPr>
          <p:cNvSpPr txBox="1"/>
          <p:nvPr/>
        </p:nvSpPr>
        <p:spPr>
          <a:xfrm>
            <a:off x="9405782" y="324358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E61112F-C12D-4B5B-AE47-04CD7E80713B}"/>
              </a:ext>
            </a:extLst>
          </p:cNvPr>
          <p:cNvSpPr txBox="1"/>
          <p:nvPr/>
        </p:nvSpPr>
        <p:spPr>
          <a:xfrm>
            <a:off x="10146541" y="324510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69E2B15-736B-4402-B964-E10D0D93274E}"/>
              </a:ext>
            </a:extLst>
          </p:cNvPr>
          <p:cNvSpPr txBox="1"/>
          <p:nvPr/>
        </p:nvSpPr>
        <p:spPr>
          <a:xfrm>
            <a:off x="9073376" y="325568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A6841EA-C04C-4338-8929-09BB9CCE1053}"/>
              </a:ext>
            </a:extLst>
          </p:cNvPr>
          <p:cNvSpPr/>
          <p:nvPr/>
        </p:nvSpPr>
        <p:spPr>
          <a:xfrm>
            <a:off x="7182896" y="1508108"/>
            <a:ext cx="2373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£1.39 more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87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75B015-07A0-431E-9D8F-E9A2DB0D29DB}"/>
              </a:ext>
            </a:extLst>
          </p:cNvPr>
          <p:cNvSpPr/>
          <p:nvPr/>
        </p:nvSpPr>
        <p:spPr>
          <a:xfrm>
            <a:off x="56123" y="50000"/>
            <a:ext cx="107492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Amina planted some seeds. </a:t>
            </a:r>
          </a:p>
          <a:p>
            <a:r>
              <a:rPr lang="en-GB" sz="3200" b="1" dirty="0"/>
              <a:t>For every 3 seeds Amina planted, only 2 seeds grew. </a:t>
            </a:r>
          </a:p>
          <a:p>
            <a:r>
              <a:rPr lang="en-GB" sz="3200" b="1" dirty="0"/>
              <a:t>Altogether, 12 seeds grew. </a:t>
            </a:r>
          </a:p>
          <a:p>
            <a:r>
              <a:rPr lang="en-GB" sz="3200" b="1" dirty="0"/>
              <a:t>How many seeds did Amina plant?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C0C705-E4BD-4350-BE0C-EBF25B059C97}"/>
              </a:ext>
            </a:extLst>
          </p:cNvPr>
          <p:cNvSpPr/>
          <p:nvPr/>
        </p:nvSpPr>
        <p:spPr>
          <a:xfrm>
            <a:off x="3323492" y="2269478"/>
            <a:ext cx="45016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planted          2 grew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825358-D6DD-41B9-827D-138581DD4775}"/>
              </a:ext>
            </a:extLst>
          </p:cNvPr>
          <p:cNvSpPr/>
          <p:nvPr/>
        </p:nvSpPr>
        <p:spPr>
          <a:xfrm>
            <a:off x="5832230" y="3402980"/>
            <a:ext cx="22508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grew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2857CEF-7630-4CF0-AD19-2C7AAE82C364}"/>
              </a:ext>
            </a:extLst>
          </p:cNvPr>
          <p:cNvCxnSpPr/>
          <p:nvPr/>
        </p:nvCxnSpPr>
        <p:spPr>
          <a:xfrm>
            <a:off x="6012126" y="2960133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F42B53D-9080-4091-8454-332F3335D34D}"/>
              </a:ext>
            </a:extLst>
          </p:cNvPr>
          <p:cNvSpPr/>
          <p:nvPr/>
        </p:nvSpPr>
        <p:spPr>
          <a:xfrm>
            <a:off x="6096000" y="2867006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BD2E329-60A7-4312-8CDA-B0FF5F873311}"/>
              </a:ext>
            </a:extLst>
          </p:cNvPr>
          <p:cNvCxnSpPr/>
          <p:nvPr/>
        </p:nvCxnSpPr>
        <p:spPr>
          <a:xfrm>
            <a:off x="3509249" y="295615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CAAA9A3E-C82D-45CF-B067-0CA17CFA516F}"/>
              </a:ext>
            </a:extLst>
          </p:cNvPr>
          <p:cNvSpPr/>
          <p:nvPr/>
        </p:nvSpPr>
        <p:spPr>
          <a:xfrm>
            <a:off x="3593123" y="2863029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93A47C-41FE-4B26-A26B-92AE310643AB}"/>
              </a:ext>
            </a:extLst>
          </p:cNvPr>
          <p:cNvSpPr/>
          <p:nvPr/>
        </p:nvSpPr>
        <p:spPr>
          <a:xfrm>
            <a:off x="3329353" y="3398260"/>
            <a:ext cx="22508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 planted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389146-4D52-4AE0-A4DC-07C6EB500A7D}"/>
              </a:ext>
            </a:extLst>
          </p:cNvPr>
          <p:cNvSpPr/>
          <p:nvPr/>
        </p:nvSpPr>
        <p:spPr>
          <a:xfrm>
            <a:off x="6012126" y="1469853"/>
            <a:ext cx="22508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 seeds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49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4636EF-EEE6-42D8-94D3-E98B28EDC7CC}"/>
              </a:ext>
            </a:extLst>
          </p:cNvPr>
          <p:cNvSpPr/>
          <p:nvPr/>
        </p:nvSpPr>
        <p:spPr>
          <a:xfrm>
            <a:off x="56123" y="50000"/>
            <a:ext cx="104787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At the end of a film, the year is given in Roman numerals.</a:t>
            </a:r>
          </a:p>
          <a:p>
            <a:r>
              <a:rPr lang="en-GB" sz="3200" b="1" dirty="0"/>
              <a:t>Write the year MMVI in figures.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BAB959-3DF0-4A5D-A1ED-FC92630C5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88609"/>
            <a:ext cx="5219048" cy="286666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9C82D25-0151-4E80-BF4C-A747530EF711}"/>
              </a:ext>
            </a:extLst>
          </p:cNvPr>
          <p:cNvSpPr/>
          <p:nvPr/>
        </p:nvSpPr>
        <p:spPr>
          <a:xfrm>
            <a:off x="423630" y="1127218"/>
            <a:ext cx="17684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 = 1000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4E6B39-7F62-498B-B350-024C83B68186}"/>
              </a:ext>
            </a:extLst>
          </p:cNvPr>
          <p:cNvSpPr/>
          <p:nvPr/>
        </p:nvSpPr>
        <p:spPr>
          <a:xfrm>
            <a:off x="423629" y="1711993"/>
            <a:ext cx="10262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V = 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1926D0-0507-407E-B9BE-3B7EE6AAE836}"/>
              </a:ext>
            </a:extLst>
          </p:cNvPr>
          <p:cNvSpPr/>
          <p:nvPr/>
        </p:nvSpPr>
        <p:spPr>
          <a:xfrm>
            <a:off x="423629" y="2296768"/>
            <a:ext cx="8931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 = 1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8C34D0-A3F1-4FFB-9309-88E99ABBB89D}"/>
              </a:ext>
            </a:extLst>
          </p:cNvPr>
          <p:cNvSpPr/>
          <p:nvPr/>
        </p:nvSpPr>
        <p:spPr>
          <a:xfrm>
            <a:off x="5064559" y="1127217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38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2169BB-3658-472B-A112-3D7B7B886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8624" y="0"/>
            <a:ext cx="3863376" cy="67544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0C69BA-0115-4CA8-8C62-ABF8410AF310}"/>
              </a:ext>
            </a:extLst>
          </p:cNvPr>
          <p:cNvSpPr/>
          <p:nvPr/>
        </p:nvSpPr>
        <p:spPr>
          <a:xfrm>
            <a:off x="103031" y="51516"/>
            <a:ext cx="80748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Layla completes one-and-a-half somersaults in a dive. How many degrees does Layla turn through in her dive?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78F90B-8583-41DE-A578-C7BAF18FB190}"/>
              </a:ext>
            </a:extLst>
          </p:cNvPr>
          <p:cNvSpPr/>
          <p:nvPr/>
        </p:nvSpPr>
        <p:spPr>
          <a:xfrm>
            <a:off x="333699" y="2018646"/>
            <a:ext cx="7077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around a point add up to 360°.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668D59-B48C-4B1D-AC05-9329316A59AB}"/>
              </a:ext>
            </a:extLst>
          </p:cNvPr>
          <p:cNvSpPr/>
          <p:nvPr/>
        </p:nvSpPr>
        <p:spPr>
          <a:xfrm>
            <a:off x="333699" y="2729242"/>
            <a:ext cx="7077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 whole turn is 360°.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4DDF69-35EA-488E-ADFB-E04B4EC37FF6}"/>
              </a:ext>
            </a:extLst>
          </p:cNvPr>
          <p:cNvSpPr/>
          <p:nvPr/>
        </p:nvSpPr>
        <p:spPr>
          <a:xfrm>
            <a:off x="333698" y="3439838"/>
            <a:ext cx="77411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straight line add up to 180°.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DA290-FA7E-4486-A1EE-AA44BFBBC4A1}"/>
              </a:ext>
            </a:extLst>
          </p:cNvPr>
          <p:cNvSpPr/>
          <p:nvPr/>
        </p:nvSpPr>
        <p:spPr>
          <a:xfrm>
            <a:off x="333697" y="4150434"/>
            <a:ext cx="77411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 half turn is 180°.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299527-3426-4A82-A29F-774A957A7057}"/>
              </a:ext>
            </a:extLst>
          </p:cNvPr>
          <p:cNvSpPr/>
          <p:nvPr/>
        </p:nvSpPr>
        <p:spPr>
          <a:xfrm>
            <a:off x="333697" y="4877344"/>
            <a:ext cx="70777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One-and-a-half turns = 360° + 180°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544085-5549-4224-98AA-15C0AF7FBFAD}"/>
              </a:ext>
            </a:extLst>
          </p:cNvPr>
          <p:cNvSpPr/>
          <p:nvPr/>
        </p:nvSpPr>
        <p:spPr>
          <a:xfrm>
            <a:off x="7071043" y="4861030"/>
            <a:ext cx="15979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= 540°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944974-DB36-490A-8742-C5469A6A5E6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BC71C9-0ED2-4A9D-85B9-44BBE0E920E1}"/>
              </a:ext>
            </a:extLst>
          </p:cNvPr>
          <p:cNvSpPr/>
          <p:nvPr/>
        </p:nvSpPr>
        <p:spPr>
          <a:xfrm>
            <a:off x="10687208" y="439028"/>
            <a:ext cx="9523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90°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4F0E8A-FFFC-4F4D-911B-7BE9A448EBE4}"/>
              </a:ext>
            </a:extLst>
          </p:cNvPr>
          <p:cNvSpPr/>
          <p:nvPr/>
        </p:nvSpPr>
        <p:spPr>
          <a:xfrm>
            <a:off x="10799586" y="1415785"/>
            <a:ext cx="9523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90°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DD7A32-0E9F-437D-BDB0-EED92003B0BD}"/>
              </a:ext>
            </a:extLst>
          </p:cNvPr>
          <p:cNvSpPr/>
          <p:nvPr/>
        </p:nvSpPr>
        <p:spPr>
          <a:xfrm>
            <a:off x="11333912" y="2188741"/>
            <a:ext cx="8015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90°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B8268F-ADC6-4975-972E-F2BCCB2615DB}"/>
              </a:ext>
            </a:extLst>
          </p:cNvPr>
          <p:cNvSpPr/>
          <p:nvPr/>
        </p:nvSpPr>
        <p:spPr>
          <a:xfrm>
            <a:off x="10762596" y="3304351"/>
            <a:ext cx="8015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90°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C7D246-B54B-47BE-83E9-A1D2209D70EB}"/>
              </a:ext>
            </a:extLst>
          </p:cNvPr>
          <p:cNvSpPr/>
          <p:nvPr/>
        </p:nvSpPr>
        <p:spPr>
          <a:xfrm>
            <a:off x="10739324" y="4276255"/>
            <a:ext cx="8015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90°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39994C-818E-4BD3-B27F-7EB27B4D6592}"/>
              </a:ext>
            </a:extLst>
          </p:cNvPr>
          <p:cNvSpPr/>
          <p:nvPr/>
        </p:nvSpPr>
        <p:spPr>
          <a:xfrm>
            <a:off x="10731481" y="5604106"/>
            <a:ext cx="8015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90°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EBB07C-B5FD-482D-9785-00AA9920A9B5}"/>
              </a:ext>
            </a:extLst>
          </p:cNvPr>
          <p:cNvSpPr/>
          <p:nvPr/>
        </p:nvSpPr>
        <p:spPr>
          <a:xfrm>
            <a:off x="5619116" y="5474111"/>
            <a:ext cx="29252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 x 90° = 540°</a:t>
            </a:r>
          </a:p>
        </p:txBody>
      </p:sp>
    </p:spTree>
    <p:extLst>
      <p:ext uri="{BB962C8B-B14F-4D97-AF65-F5344CB8AC3E}">
        <p14:creationId xmlns:p14="http://schemas.microsoft.com/office/powerpoint/2010/main" val="428951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7217_files/img01.jpg">
            <a:extLst>
              <a:ext uri="{FF2B5EF4-FFF2-40B4-BE49-F238E27FC236}">
                <a16:creationId xmlns:a16="http://schemas.microsoft.com/office/drawing/2014/main" id="{C588E5AA-9D70-49DF-93DA-1DE054F1629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53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335813-7AEB-4DB1-8F7E-49E68FBA48B7}"/>
              </a:ext>
            </a:extLst>
          </p:cNvPr>
          <p:cNvSpPr/>
          <p:nvPr/>
        </p:nvSpPr>
        <p:spPr>
          <a:xfrm>
            <a:off x="103032" y="51516"/>
            <a:ext cx="420093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vertices of a quadrilateral have these coordinates: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(1, 5)        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(5, 4)        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(1, −3)        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(−3, 4)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side of the quadrilateral has been drawn on the grid. Complete the quadrilateral.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FBEC294-8440-4A48-AC7B-4B1F2E8C3AE7}"/>
              </a:ext>
            </a:extLst>
          </p:cNvPr>
          <p:cNvSpPr/>
          <p:nvPr/>
        </p:nvSpPr>
        <p:spPr>
          <a:xfrm>
            <a:off x="8455601" y="991148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520D48A-33EF-4BBF-BF36-144CE0424C32}"/>
              </a:ext>
            </a:extLst>
          </p:cNvPr>
          <p:cNvSpPr/>
          <p:nvPr/>
        </p:nvSpPr>
        <p:spPr>
          <a:xfrm>
            <a:off x="10408874" y="1481510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7CEEAE8-0C7D-4653-BB27-4B76510E4C76}"/>
              </a:ext>
            </a:extLst>
          </p:cNvPr>
          <p:cNvSpPr/>
          <p:nvPr/>
        </p:nvSpPr>
        <p:spPr>
          <a:xfrm>
            <a:off x="8450578" y="4909194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A9BB15-FE1D-48EF-918E-06A12AD4B10F}"/>
              </a:ext>
            </a:extLst>
          </p:cNvPr>
          <p:cNvSpPr/>
          <p:nvPr/>
        </p:nvSpPr>
        <p:spPr>
          <a:xfrm>
            <a:off x="6512255" y="1475363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989543-B272-4815-AADE-CDCF9D2791B5}"/>
              </a:ext>
            </a:extLst>
          </p:cNvPr>
          <p:cNvCxnSpPr>
            <a:cxnSpLocks/>
          </p:cNvCxnSpPr>
          <p:nvPr/>
        </p:nvCxnSpPr>
        <p:spPr>
          <a:xfrm flipH="1">
            <a:off x="8542799" y="1577427"/>
            <a:ext cx="1947588" cy="342097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85ECA1E-78F4-4236-BE85-07DF1C325F72}"/>
              </a:ext>
            </a:extLst>
          </p:cNvPr>
          <p:cNvCxnSpPr>
            <a:cxnSpLocks/>
          </p:cNvCxnSpPr>
          <p:nvPr/>
        </p:nvCxnSpPr>
        <p:spPr>
          <a:xfrm>
            <a:off x="6588736" y="1570834"/>
            <a:ext cx="1953609" cy="33977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4CA6BCE-A421-4C22-93AE-63560084F6D4}"/>
              </a:ext>
            </a:extLst>
          </p:cNvPr>
          <p:cNvCxnSpPr>
            <a:cxnSpLocks/>
          </p:cNvCxnSpPr>
          <p:nvPr/>
        </p:nvCxnSpPr>
        <p:spPr>
          <a:xfrm flipV="1">
            <a:off x="6588282" y="1069978"/>
            <a:ext cx="1954290" cy="5074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1C0B786-A431-488F-98F2-56CD6824E78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41750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45799A-231A-4DC7-B9A4-FDD78D5E315D}"/>
              </a:ext>
            </a:extLst>
          </p:cNvPr>
          <p:cNvSpPr/>
          <p:nvPr/>
        </p:nvSpPr>
        <p:spPr>
          <a:xfrm>
            <a:off x="56122" y="50000"/>
            <a:ext cx="123431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cat sleeps for 12 hours each day. 50% of its life is spent asleep.</a:t>
            </a:r>
          </a:p>
          <a:p>
            <a:endParaRPr lang="en-US" sz="3200" b="1" dirty="0"/>
          </a:p>
          <a:p>
            <a:r>
              <a:rPr lang="en-US" sz="3200" b="1" dirty="0"/>
              <a:t>A koala sleeps for 18 hours each day. ____% of its life is spent asleep.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E9C040A-3482-4C3F-93CA-E9F208F10476}"/>
              </a:ext>
            </a:extLst>
          </p:cNvPr>
          <p:cNvCxnSpPr>
            <a:cxnSpLocks/>
          </p:cNvCxnSpPr>
          <p:nvPr/>
        </p:nvCxnSpPr>
        <p:spPr>
          <a:xfrm>
            <a:off x="973587" y="2973056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240F03-28DA-40F3-AE0F-8F2C14143901}"/>
              </a:ext>
            </a:extLst>
          </p:cNvPr>
          <p:cNvCxnSpPr>
            <a:cxnSpLocks/>
          </p:cNvCxnSpPr>
          <p:nvPr/>
        </p:nvCxnSpPr>
        <p:spPr>
          <a:xfrm>
            <a:off x="2309521" y="2973056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9EC6807-7D43-4699-A1EF-049E3DB32E31}"/>
              </a:ext>
            </a:extLst>
          </p:cNvPr>
          <p:cNvSpPr txBox="1"/>
          <p:nvPr/>
        </p:nvSpPr>
        <p:spPr>
          <a:xfrm>
            <a:off x="945372" y="2444099"/>
            <a:ext cx="9772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100DCE-8A09-4E3C-832C-A3F02DF0FE4D}"/>
              </a:ext>
            </a:extLst>
          </p:cNvPr>
          <p:cNvSpPr txBox="1"/>
          <p:nvPr/>
        </p:nvSpPr>
        <p:spPr>
          <a:xfrm>
            <a:off x="938360" y="2920437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B95C33-021E-4029-8E27-E6CE516B04F9}"/>
              </a:ext>
            </a:extLst>
          </p:cNvPr>
          <p:cNvSpPr txBox="1"/>
          <p:nvPr/>
        </p:nvSpPr>
        <p:spPr>
          <a:xfrm>
            <a:off x="2295226" y="291453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152D47-8DA8-4B33-8076-489C987A3FFD}"/>
              </a:ext>
            </a:extLst>
          </p:cNvPr>
          <p:cNvSpPr txBox="1"/>
          <p:nvPr/>
        </p:nvSpPr>
        <p:spPr>
          <a:xfrm>
            <a:off x="1851760" y="266085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8799DEBC-D603-4C5C-B27D-D393B5BE20A4}"/>
              </a:ext>
            </a:extLst>
          </p:cNvPr>
          <p:cNvSpPr/>
          <p:nvPr/>
        </p:nvSpPr>
        <p:spPr>
          <a:xfrm rot="16200000">
            <a:off x="1588519" y="1946363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F0FE22D0-611B-4C9D-91A9-C8615946421A}"/>
              </a:ext>
            </a:extLst>
          </p:cNvPr>
          <p:cNvSpPr/>
          <p:nvPr/>
        </p:nvSpPr>
        <p:spPr>
          <a:xfrm rot="5400000">
            <a:off x="1578232" y="287348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9F177F-B60D-4DE1-9099-F79854439AED}"/>
              </a:ext>
            </a:extLst>
          </p:cNvPr>
          <p:cNvSpPr txBox="1"/>
          <p:nvPr/>
        </p:nvSpPr>
        <p:spPr>
          <a:xfrm>
            <a:off x="1598294" y="340886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F31C5A-044E-47E6-83A6-BE7953B40144}"/>
              </a:ext>
            </a:extLst>
          </p:cNvPr>
          <p:cNvSpPr txBox="1"/>
          <p:nvPr/>
        </p:nvSpPr>
        <p:spPr>
          <a:xfrm>
            <a:off x="1608341" y="211454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04C647-CACC-4AAF-BE61-70EA8507CD63}"/>
              </a:ext>
            </a:extLst>
          </p:cNvPr>
          <p:cNvSpPr txBox="1"/>
          <p:nvPr/>
        </p:nvSpPr>
        <p:spPr>
          <a:xfrm>
            <a:off x="2293943" y="246848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DCBED4-867C-4FE2-A7BC-3A50AE402EB4}"/>
              </a:ext>
            </a:extLst>
          </p:cNvPr>
          <p:cNvGrpSpPr/>
          <p:nvPr/>
        </p:nvGrpSpPr>
        <p:grpSpPr>
          <a:xfrm>
            <a:off x="2791826" y="2670921"/>
            <a:ext cx="1964278" cy="878566"/>
            <a:chOff x="1784535" y="2849562"/>
            <a:chExt cx="1964278" cy="87856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202B3E-265C-4E8F-BC23-5F1BDCA2209D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4F87626-E5D7-4750-BE8C-B374901573AC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B220B80-7F60-4B63-B26B-B2AF575F8F51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2" name="Arc 21">
            <a:extLst>
              <a:ext uri="{FF2B5EF4-FFF2-40B4-BE49-F238E27FC236}">
                <a16:creationId xmlns:a16="http://schemas.microsoft.com/office/drawing/2014/main" id="{3FC2F0EE-6C1A-4EB6-9748-F9321F755FD2}"/>
              </a:ext>
            </a:extLst>
          </p:cNvPr>
          <p:cNvSpPr/>
          <p:nvPr/>
        </p:nvSpPr>
        <p:spPr>
          <a:xfrm rot="16200000">
            <a:off x="2830287" y="1850672"/>
            <a:ext cx="810037" cy="1337788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84F988BD-F137-43B2-9A41-DE7ECB0D7E5E}"/>
              </a:ext>
            </a:extLst>
          </p:cNvPr>
          <p:cNvSpPr/>
          <p:nvPr/>
        </p:nvSpPr>
        <p:spPr>
          <a:xfrm rot="5400000">
            <a:off x="2825143" y="2772649"/>
            <a:ext cx="810037" cy="1348075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23F708-4190-419C-9877-9C1C1FAF937B}"/>
              </a:ext>
            </a:extLst>
          </p:cNvPr>
          <p:cNvSpPr txBox="1"/>
          <p:nvPr/>
        </p:nvSpPr>
        <p:spPr>
          <a:xfrm>
            <a:off x="2844830" y="341893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A1F601-4698-4451-8ACC-B9F78E071AFE}"/>
              </a:ext>
            </a:extLst>
          </p:cNvPr>
          <p:cNvSpPr txBox="1"/>
          <p:nvPr/>
        </p:nvSpPr>
        <p:spPr>
          <a:xfrm>
            <a:off x="2844829" y="212461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F869C5-257F-421C-9174-C8AD34D2193D}"/>
              </a:ext>
            </a:extLst>
          </p:cNvPr>
          <p:cNvSpPr txBox="1"/>
          <p:nvPr/>
        </p:nvSpPr>
        <p:spPr>
          <a:xfrm>
            <a:off x="3452757" y="2478558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174D162-F3DC-447A-9200-239187C4AC91}"/>
              </a:ext>
            </a:extLst>
          </p:cNvPr>
          <p:cNvCxnSpPr>
            <a:cxnSpLocks/>
          </p:cNvCxnSpPr>
          <p:nvPr/>
        </p:nvCxnSpPr>
        <p:spPr>
          <a:xfrm>
            <a:off x="5072111" y="2983125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291B19E-C109-43B7-9836-1F6AD7BA51BF}"/>
              </a:ext>
            </a:extLst>
          </p:cNvPr>
          <p:cNvCxnSpPr>
            <a:cxnSpLocks/>
          </p:cNvCxnSpPr>
          <p:nvPr/>
        </p:nvCxnSpPr>
        <p:spPr>
          <a:xfrm>
            <a:off x="6408045" y="2983125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F5ABEF34-54DD-4001-A5BB-0F6F9E454E03}"/>
              </a:ext>
            </a:extLst>
          </p:cNvPr>
          <p:cNvSpPr txBox="1"/>
          <p:nvPr/>
        </p:nvSpPr>
        <p:spPr>
          <a:xfrm>
            <a:off x="5043896" y="2454168"/>
            <a:ext cx="9772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10B1B47-7294-4DC8-9D5F-9F021CA6F8D4}"/>
              </a:ext>
            </a:extLst>
          </p:cNvPr>
          <p:cNvSpPr txBox="1"/>
          <p:nvPr/>
        </p:nvSpPr>
        <p:spPr>
          <a:xfrm>
            <a:off x="5036884" y="2930506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68D2269-B490-49D1-AF71-3506BFAF4CD6}"/>
              </a:ext>
            </a:extLst>
          </p:cNvPr>
          <p:cNvSpPr txBox="1"/>
          <p:nvPr/>
        </p:nvSpPr>
        <p:spPr>
          <a:xfrm>
            <a:off x="6393750" y="2924599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7B46403-C744-438A-97BE-F79DACD197BA}"/>
              </a:ext>
            </a:extLst>
          </p:cNvPr>
          <p:cNvSpPr txBox="1"/>
          <p:nvPr/>
        </p:nvSpPr>
        <p:spPr>
          <a:xfrm>
            <a:off x="5950284" y="267092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936728DB-D788-46D5-A9AE-5C9B0EAA5553}"/>
              </a:ext>
            </a:extLst>
          </p:cNvPr>
          <p:cNvSpPr/>
          <p:nvPr/>
        </p:nvSpPr>
        <p:spPr>
          <a:xfrm rot="16200000">
            <a:off x="5687043" y="1956432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E6003611-9833-42EE-A3E1-C206849101C5}"/>
              </a:ext>
            </a:extLst>
          </p:cNvPr>
          <p:cNvSpPr/>
          <p:nvPr/>
        </p:nvSpPr>
        <p:spPr>
          <a:xfrm rot="5400000">
            <a:off x="5676756" y="288355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5C596A0-4058-4B61-8A72-BDB8C02554A6}"/>
              </a:ext>
            </a:extLst>
          </p:cNvPr>
          <p:cNvSpPr txBox="1"/>
          <p:nvPr/>
        </p:nvSpPr>
        <p:spPr>
          <a:xfrm>
            <a:off x="5802328" y="341893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EDED9C9-B9D1-4366-8EDF-A284E9089073}"/>
              </a:ext>
            </a:extLst>
          </p:cNvPr>
          <p:cNvSpPr txBox="1"/>
          <p:nvPr/>
        </p:nvSpPr>
        <p:spPr>
          <a:xfrm>
            <a:off x="5812375" y="212461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F9BCD22-65F8-4488-AD8A-6B49518CF825}"/>
              </a:ext>
            </a:extLst>
          </p:cNvPr>
          <p:cNvSpPr txBox="1"/>
          <p:nvPr/>
        </p:nvSpPr>
        <p:spPr>
          <a:xfrm>
            <a:off x="6392467" y="2478557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C6EBFBC-1E84-41ED-8588-A36624FD0437}"/>
              </a:ext>
            </a:extLst>
          </p:cNvPr>
          <p:cNvGrpSpPr/>
          <p:nvPr/>
        </p:nvGrpSpPr>
        <p:grpSpPr>
          <a:xfrm>
            <a:off x="6890350" y="2680990"/>
            <a:ext cx="1964278" cy="878566"/>
            <a:chOff x="1784535" y="2849562"/>
            <a:chExt cx="1964278" cy="878566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F11CA53-2E8F-4C1D-8972-F77888243D5A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494B942-5DF4-478B-B6CF-D8C03B449FDD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F8FE7F7-B523-4546-A13A-923962407952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63" name="Arc 62">
            <a:extLst>
              <a:ext uri="{FF2B5EF4-FFF2-40B4-BE49-F238E27FC236}">
                <a16:creationId xmlns:a16="http://schemas.microsoft.com/office/drawing/2014/main" id="{2D2DB938-20C1-49BC-821F-9327B4B7A098}"/>
              </a:ext>
            </a:extLst>
          </p:cNvPr>
          <p:cNvSpPr/>
          <p:nvPr/>
        </p:nvSpPr>
        <p:spPr>
          <a:xfrm rot="16200000">
            <a:off x="6928811" y="1860741"/>
            <a:ext cx="810037" cy="1337788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6C9301D6-D69B-450C-A9AC-DCEF0DDA4FE6}"/>
              </a:ext>
            </a:extLst>
          </p:cNvPr>
          <p:cNvSpPr/>
          <p:nvPr/>
        </p:nvSpPr>
        <p:spPr>
          <a:xfrm rot="5400000">
            <a:off x="6923667" y="2782718"/>
            <a:ext cx="810037" cy="1348075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75B71D6-2C29-448A-9695-5BEF1AB9982B}"/>
              </a:ext>
            </a:extLst>
          </p:cNvPr>
          <p:cNvSpPr txBox="1"/>
          <p:nvPr/>
        </p:nvSpPr>
        <p:spPr>
          <a:xfrm>
            <a:off x="6943354" y="342900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821926-543A-4736-8E55-9D80C9E795BB}"/>
              </a:ext>
            </a:extLst>
          </p:cNvPr>
          <p:cNvSpPr txBox="1"/>
          <p:nvPr/>
        </p:nvSpPr>
        <p:spPr>
          <a:xfrm>
            <a:off x="6943353" y="213468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F56A11B-58BD-4013-A51E-FF6FA0EC4DBC}"/>
              </a:ext>
            </a:extLst>
          </p:cNvPr>
          <p:cNvSpPr txBox="1"/>
          <p:nvPr/>
        </p:nvSpPr>
        <p:spPr>
          <a:xfrm>
            <a:off x="7551281" y="2488627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5D116E7-7C1D-4270-8C5C-E82A7D9F423A}"/>
              </a:ext>
            </a:extLst>
          </p:cNvPr>
          <p:cNvSpPr txBox="1"/>
          <p:nvPr/>
        </p:nvSpPr>
        <p:spPr>
          <a:xfrm>
            <a:off x="6393467" y="985172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418165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  <p:bldP spid="11" grpId="0" animBg="1"/>
      <p:bldP spid="12" grpId="0"/>
      <p:bldP spid="13" grpId="0"/>
      <p:bldP spid="14" grpId="0"/>
      <p:bldP spid="22" grpId="0" animBg="1"/>
      <p:bldP spid="23" grpId="0" animBg="1"/>
      <p:bldP spid="24" grpId="0"/>
      <p:bldP spid="25" grpId="0"/>
      <p:bldP spid="26" grpId="0"/>
      <p:bldP spid="49" grpId="0"/>
      <p:bldP spid="51" grpId="0"/>
      <p:bldP spid="52" grpId="0"/>
      <p:bldP spid="53" grpId="0"/>
      <p:bldP spid="54" grpId="0" animBg="1"/>
      <p:bldP spid="55" grpId="0" animBg="1"/>
      <p:bldP spid="56" grpId="0"/>
      <p:bldP spid="57" grpId="0"/>
      <p:bldP spid="58" grpId="0"/>
      <p:bldP spid="63" grpId="0" animBg="1"/>
      <p:bldP spid="64" grpId="0" animBg="1"/>
      <p:bldP spid="65" grpId="0"/>
      <p:bldP spid="66" grpId="0"/>
      <p:bldP spid="67" grpId="0"/>
      <p:bldP spid="6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536C9C-A1EC-47D3-9EF9-306C63E82733}"/>
              </a:ext>
            </a:extLst>
          </p:cNvPr>
          <p:cNvSpPr/>
          <p:nvPr/>
        </p:nvSpPr>
        <p:spPr>
          <a:xfrm>
            <a:off x="56123" y="50000"/>
            <a:ext cx="109037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Amina posts three large letters.  </a:t>
            </a:r>
          </a:p>
          <a:p>
            <a:r>
              <a:rPr lang="en-US" sz="3200" b="1" dirty="0"/>
              <a:t>The postage costs the same for each letter. </a:t>
            </a:r>
          </a:p>
          <a:p>
            <a:r>
              <a:rPr lang="en-US" sz="3200" b="1" dirty="0"/>
              <a:t> She pays with a £20 note. </a:t>
            </a:r>
          </a:p>
          <a:p>
            <a:r>
              <a:rPr lang="en-US" sz="3200" b="1" dirty="0"/>
              <a:t>Her change is £14.96 </a:t>
            </a:r>
          </a:p>
          <a:p>
            <a:r>
              <a:rPr lang="en-US" sz="3200" b="1" dirty="0"/>
              <a:t>What is the cost of posting one letter?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B09AAE-8FB6-4825-9C44-47504CDF6512}"/>
              </a:ext>
            </a:extLst>
          </p:cNvPr>
          <p:cNvSpPr txBox="1"/>
          <p:nvPr/>
        </p:nvSpPr>
        <p:spPr>
          <a:xfrm>
            <a:off x="1054884" y="2820583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2 0.0 0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32B150-7A65-4E46-8A67-70593727B514}"/>
              </a:ext>
            </a:extLst>
          </p:cNvPr>
          <p:cNvSpPr txBox="1"/>
          <p:nvPr/>
        </p:nvSpPr>
        <p:spPr>
          <a:xfrm>
            <a:off x="690268" y="3250690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8B9A13-910B-40F0-95E5-421322617264}"/>
              </a:ext>
            </a:extLst>
          </p:cNvPr>
          <p:cNvSpPr txBox="1"/>
          <p:nvPr/>
        </p:nvSpPr>
        <p:spPr>
          <a:xfrm>
            <a:off x="1054883" y="3261448"/>
            <a:ext cx="28236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1 4.9 6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16182A-55B7-4D0A-BBA4-80244C1B9397}"/>
              </a:ext>
            </a:extLst>
          </p:cNvPr>
          <p:cNvCxnSpPr>
            <a:cxnSpLocks/>
          </p:cNvCxnSpPr>
          <p:nvPr/>
        </p:nvCxnSpPr>
        <p:spPr>
          <a:xfrm flipV="1">
            <a:off x="606041" y="3786800"/>
            <a:ext cx="2266427" cy="38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85AE0D-C75A-440B-BFD9-1AFE0B7024F6}"/>
              </a:ext>
            </a:extLst>
          </p:cNvPr>
          <p:cNvCxnSpPr>
            <a:cxnSpLocks/>
          </p:cNvCxnSpPr>
          <p:nvPr/>
        </p:nvCxnSpPr>
        <p:spPr>
          <a:xfrm flipV="1">
            <a:off x="606041" y="4232824"/>
            <a:ext cx="226642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0F0BD73-5FE3-4DF0-8F8B-8783A78C5C45}"/>
              </a:ext>
            </a:extLst>
          </p:cNvPr>
          <p:cNvSpPr txBox="1"/>
          <p:nvPr/>
        </p:nvSpPr>
        <p:spPr>
          <a:xfrm>
            <a:off x="1785814" y="371226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D05297-4DF4-48E3-8F3B-737A4C0028B8}"/>
              </a:ext>
            </a:extLst>
          </p:cNvPr>
          <p:cNvSpPr txBox="1"/>
          <p:nvPr/>
        </p:nvSpPr>
        <p:spPr>
          <a:xfrm>
            <a:off x="2378760" y="372067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5BA598-D99C-4C7F-9FC8-6D4FAA9EC3BB}"/>
              </a:ext>
            </a:extLst>
          </p:cNvPr>
          <p:cNvSpPr txBox="1"/>
          <p:nvPr/>
        </p:nvSpPr>
        <p:spPr>
          <a:xfrm>
            <a:off x="1923595" y="371157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E7D675-0422-4B8C-924B-D6A04427A7F5}"/>
              </a:ext>
            </a:extLst>
          </p:cNvPr>
          <p:cNvSpPr txBox="1"/>
          <p:nvPr/>
        </p:nvSpPr>
        <p:spPr>
          <a:xfrm>
            <a:off x="1493018" y="371460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116054-A042-4AAA-9E20-B3E75FE462F5}"/>
              </a:ext>
            </a:extLst>
          </p:cNvPr>
          <p:cNvCxnSpPr>
            <a:cxnSpLocks/>
          </p:cNvCxnSpPr>
          <p:nvPr/>
        </p:nvCxnSpPr>
        <p:spPr>
          <a:xfrm flipV="1">
            <a:off x="1056910" y="291996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F4C350-CAF9-471E-8721-6693C83E0051}"/>
              </a:ext>
            </a:extLst>
          </p:cNvPr>
          <p:cNvSpPr txBox="1"/>
          <p:nvPr/>
        </p:nvSpPr>
        <p:spPr>
          <a:xfrm>
            <a:off x="1122771" y="260731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FAD7CA-A073-4AD2-8918-4F7960111957}"/>
              </a:ext>
            </a:extLst>
          </p:cNvPr>
          <p:cNvSpPr txBox="1"/>
          <p:nvPr/>
        </p:nvSpPr>
        <p:spPr>
          <a:xfrm>
            <a:off x="1377286" y="286211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E5D8CE8-E576-4246-AC6E-BB5F3E4C8202}"/>
              </a:ext>
            </a:extLst>
          </p:cNvPr>
          <p:cNvCxnSpPr>
            <a:cxnSpLocks/>
          </p:cNvCxnSpPr>
          <p:nvPr/>
        </p:nvCxnSpPr>
        <p:spPr>
          <a:xfrm flipV="1">
            <a:off x="1510774" y="291720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FE69E5D-642E-4F8D-A7C7-158C5F16CBD2}"/>
              </a:ext>
            </a:extLst>
          </p:cNvPr>
          <p:cNvSpPr txBox="1"/>
          <p:nvPr/>
        </p:nvSpPr>
        <p:spPr>
          <a:xfrm>
            <a:off x="1557179" y="260454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C2A75A-64F8-4827-934B-A3441A128E15}"/>
              </a:ext>
            </a:extLst>
          </p:cNvPr>
          <p:cNvSpPr txBox="1"/>
          <p:nvPr/>
        </p:nvSpPr>
        <p:spPr>
          <a:xfrm>
            <a:off x="1831150" y="2859347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CA7DFD7-8987-4F13-B6D3-777D4D1900CE}"/>
              </a:ext>
            </a:extLst>
          </p:cNvPr>
          <p:cNvCxnSpPr>
            <a:cxnSpLocks/>
          </p:cNvCxnSpPr>
          <p:nvPr/>
        </p:nvCxnSpPr>
        <p:spPr>
          <a:xfrm flipV="1">
            <a:off x="1948516" y="291353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7ABB6C0-1D3F-4A19-8B8C-76A2D38C0390}"/>
              </a:ext>
            </a:extLst>
          </p:cNvPr>
          <p:cNvSpPr txBox="1"/>
          <p:nvPr/>
        </p:nvSpPr>
        <p:spPr>
          <a:xfrm>
            <a:off x="1994921" y="260573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FF5132-51D1-42A1-A706-9F67A7CD4643}"/>
              </a:ext>
            </a:extLst>
          </p:cNvPr>
          <p:cNvSpPr txBox="1"/>
          <p:nvPr/>
        </p:nvSpPr>
        <p:spPr>
          <a:xfrm>
            <a:off x="2268892" y="2855676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6940F9-1463-49AC-81AA-0F8E4E61DF5C}"/>
              </a:ext>
            </a:extLst>
          </p:cNvPr>
          <p:cNvSpPr txBox="1"/>
          <p:nvPr/>
        </p:nvSpPr>
        <p:spPr>
          <a:xfrm>
            <a:off x="1078505" y="372067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F49F6F-9515-4E38-81A4-C973D3E5CBE4}"/>
              </a:ext>
            </a:extLst>
          </p:cNvPr>
          <p:cNvSpPr txBox="1"/>
          <p:nvPr/>
        </p:nvSpPr>
        <p:spPr>
          <a:xfrm>
            <a:off x="740645" y="371718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A738FE-8884-4E6A-B9C1-5C5E199817FD}"/>
              </a:ext>
            </a:extLst>
          </p:cNvPr>
          <p:cNvSpPr/>
          <p:nvPr/>
        </p:nvSpPr>
        <p:spPr>
          <a:xfrm>
            <a:off x="3184772" y="2769781"/>
            <a:ext cx="32688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£20.00 – £14.96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C31D242-53A0-43A0-B3EC-BD0E0F7E8864}"/>
              </a:ext>
            </a:extLst>
          </p:cNvPr>
          <p:cNvSpPr/>
          <p:nvPr/>
        </p:nvSpPr>
        <p:spPr>
          <a:xfrm>
            <a:off x="6286399" y="2763343"/>
            <a:ext cx="39056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£5.04 for three letters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3B654FC-B1A5-4C5D-AFDA-AAD8E5F92F1E}"/>
              </a:ext>
            </a:extLst>
          </p:cNvPr>
          <p:cNvSpPr/>
          <p:nvPr/>
        </p:nvSpPr>
        <p:spPr>
          <a:xfrm>
            <a:off x="3185264" y="3426659"/>
            <a:ext cx="18103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letter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8DF002C-5597-470B-9C50-B47EEB475D49}"/>
              </a:ext>
            </a:extLst>
          </p:cNvPr>
          <p:cNvSpPr/>
          <p:nvPr/>
        </p:nvSpPr>
        <p:spPr>
          <a:xfrm>
            <a:off x="4871839" y="3424318"/>
            <a:ext cx="21178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£5.04 ÷ 3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01FFA76-E59F-4E98-B53A-2289FD8C43B1}"/>
              </a:ext>
            </a:extLst>
          </p:cNvPr>
          <p:cNvSpPr txBox="1"/>
          <p:nvPr/>
        </p:nvSpPr>
        <p:spPr>
          <a:xfrm>
            <a:off x="5404032" y="4533642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5.0 4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81EB866-20DD-4289-B231-4078FC3C9BB4}"/>
              </a:ext>
            </a:extLst>
          </p:cNvPr>
          <p:cNvSpPr txBox="1"/>
          <p:nvPr/>
        </p:nvSpPr>
        <p:spPr>
          <a:xfrm>
            <a:off x="4937765" y="454551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43771E4-E6AB-4F54-AC83-F712F5127A4F}"/>
              </a:ext>
            </a:extLst>
          </p:cNvPr>
          <p:cNvCxnSpPr>
            <a:cxnSpLocks/>
          </p:cNvCxnSpPr>
          <p:nvPr/>
        </p:nvCxnSpPr>
        <p:spPr>
          <a:xfrm>
            <a:off x="5412382" y="4595073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697C972-3E63-4896-AD7C-E1AEFB4083D1}"/>
              </a:ext>
            </a:extLst>
          </p:cNvPr>
          <p:cNvCxnSpPr>
            <a:cxnSpLocks/>
          </p:cNvCxnSpPr>
          <p:nvPr/>
        </p:nvCxnSpPr>
        <p:spPr>
          <a:xfrm flipH="1">
            <a:off x="5427536" y="4595073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904A2ED-0355-4AEB-9AA1-03DDF17F8E31}"/>
              </a:ext>
            </a:extLst>
          </p:cNvPr>
          <p:cNvSpPr txBox="1"/>
          <p:nvPr/>
        </p:nvSpPr>
        <p:spPr>
          <a:xfrm>
            <a:off x="5696378" y="40788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AAA0442-D5D9-4825-A0BA-DD271C1C9881}"/>
              </a:ext>
            </a:extLst>
          </p:cNvPr>
          <p:cNvSpPr txBox="1"/>
          <p:nvPr/>
        </p:nvSpPr>
        <p:spPr>
          <a:xfrm>
            <a:off x="5859324" y="40800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BA7F1C-62FE-453C-9AF2-3C1561F1DC27}"/>
              </a:ext>
            </a:extLst>
          </p:cNvPr>
          <p:cNvSpPr txBox="1"/>
          <p:nvPr/>
        </p:nvSpPr>
        <p:spPr>
          <a:xfrm>
            <a:off x="5699850" y="457035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34713B1-155E-4CA3-9F7B-CC641099747C}"/>
              </a:ext>
            </a:extLst>
          </p:cNvPr>
          <p:cNvSpPr txBox="1"/>
          <p:nvPr/>
        </p:nvSpPr>
        <p:spPr>
          <a:xfrm>
            <a:off x="5385009" y="40788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C6E50BB-FA8A-4AF3-B4B2-C14EF32738B6}"/>
              </a:ext>
            </a:extLst>
          </p:cNvPr>
          <p:cNvSpPr txBox="1"/>
          <p:nvPr/>
        </p:nvSpPr>
        <p:spPr>
          <a:xfrm>
            <a:off x="6273048" y="40800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4FE83BE-5A9A-425B-968D-89A7855A1D26}"/>
              </a:ext>
            </a:extLst>
          </p:cNvPr>
          <p:cNvSpPr txBox="1"/>
          <p:nvPr/>
        </p:nvSpPr>
        <p:spPr>
          <a:xfrm>
            <a:off x="6141710" y="457035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75E5FEA-6D3B-4434-B63B-22D8A6875F9F}"/>
              </a:ext>
            </a:extLst>
          </p:cNvPr>
          <p:cNvSpPr txBox="1"/>
          <p:nvPr/>
        </p:nvSpPr>
        <p:spPr>
          <a:xfrm>
            <a:off x="5054508" y="40788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B5436CE-3A81-40F2-A060-C1D7CD37F90F}"/>
              </a:ext>
            </a:extLst>
          </p:cNvPr>
          <p:cNvSpPr/>
          <p:nvPr/>
        </p:nvSpPr>
        <p:spPr>
          <a:xfrm>
            <a:off x="6885970" y="3426658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£1.68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7104F0F-6A39-48BC-B557-7348780C5F2F}"/>
              </a:ext>
            </a:extLst>
          </p:cNvPr>
          <p:cNvSpPr/>
          <p:nvPr/>
        </p:nvSpPr>
        <p:spPr>
          <a:xfrm>
            <a:off x="6604188" y="2012138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£1.68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48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  <p:bldP spid="22" grpId="0"/>
      <p:bldP spid="22" grpId="1"/>
      <p:bldP spid="23" grpId="0"/>
      <p:bldP spid="28" grpId="0"/>
      <p:bldP spid="29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B0233D-4D34-4B55-9023-109151C595D0}"/>
              </a:ext>
            </a:extLst>
          </p:cNvPr>
          <p:cNvSpPr/>
          <p:nvPr/>
        </p:nvSpPr>
        <p:spPr>
          <a:xfrm>
            <a:off x="56123" y="161799"/>
            <a:ext cx="67954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Adam says, 0.25 is smaller than        </a:t>
            </a:r>
          </a:p>
          <a:p>
            <a:r>
              <a:rPr lang="en-GB" sz="3200" b="1" dirty="0"/>
              <a:t>Explain why he is correct.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28316E-9848-400C-8E40-0B9CE0583572}"/>
              </a:ext>
            </a:extLst>
          </p:cNvPr>
          <p:cNvSpPr/>
          <p:nvPr/>
        </p:nvSpPr>
        <p:spPr>
          <a:xfrm>
            <a:off x="5473521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0E54BE-CEE8-4B49-BD67-E451EA07C01E}"/>
              </a:ext>
            </a:extLst>
          </p:cNvPr>
          <p:cNvSpPr/>
          <p:nvPr/>
        </p:nvSpPr>
        <p:spPr>
          <a:xfrm>
            <a:off x="5473521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BBC06E-C711-45B0-B471-4214DD1FC8C1}"/>
              </a:ext>
            </a:extLst>
          </p:cNvPr>
          <p:cNvCxnSpPr/>
          <p:nvPr/>
        </p:nvCxnSpPr>
        <p:spPr>
          <a:xfrm>
            <a:off x="5490490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4D76D81-4762-4F77-9CEB-A619DA205478}"/>
              </a:ext>
            </a:extLst>
          </p:cNvPr>
          <p:cNvCxnSpPr>
            <a:cxnSpLocks/>
          </p:cNvCxnSpPr>
          <p:nvPr/>
        </p:nvCxnSpPr>
        <p:spPr>
          <a:xfrm>
            <a:off x="2234109" y="2230760"/>
            <a:ext cx="13363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DA8B992-A961-47D5-951D-947B472FBE42}"/>
              </a:ext>
            </a:extLst>
          </p:cNvPr>
          <p:cNvSpPr txBox="1"/>
          <p:nvPr/>
        </p:nvSpPr>
        <p:spPr>
          <a:xfrm>
            <a:off x="2443115" y="1722903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D81551-821E-49CC-BF4E-280F96E72932}"/>
              </a:ext>
            </a:extLst>
          </p:cNvPr>
          <p:cNvSpPr txBox="1"/>
          <p:nvPr/>
        </p:nvSpPr>
        <p:spPr>
          <a:xfrm>
            <a:off x="2222825" y="2179069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163FFF-F943-48F3-A6BF-D7CFA944BEC1}"/>
              </a:ext>
            </a:extLst>
          </p:cNvPr>
          <p:cNvSpPr txBox="1"/>
          <p:nvPr/>
        </p:nvSpPr>
        <p:spPr>
          <a:xfrm>
            <a:off x="460130" y="1939655"/>
            <a:ext cx="18034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0.25 =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3B719C8-8A44-4D38-A6F9-B948EB776865}"/>
              </a:ext>
            </a:extLst>
          </p:cNvPr>
          <p:cNvGrpSpPr/>
          <p:nvPr/>
        </p:nvGrpSpPr>
        <p:grpSpPr>
          <a:xfrm>
            <a:off x="5147269" y="1747289"/>
            <a:ext cx="2319394" cy="1076984"/>
            <a:chOff x="1314975" y="2657199"/>
            <a:chExt cx="2319394" cy="107698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D31240E-8534-4BDC-88E3-1FE41A52488F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3D392B-C3F3-4488-933B-3203497E0038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28923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3E8A3C3-02E3-4D7F-BA6F-29F444AF5F48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D7152DB-1375-441F-A31B-5DDECC3926CD}"/>
                </a:ext>
              </a:extLst>
            </p:cNvPr>
            <p:cNvSpPr txBox="1"/>
            <p:nvPr/>
          </p:nvSpPr>
          <p:spPr>
            <a:xfrm>
              <a:off x="1325541" y="310324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CBAA4E4-8F3D-4A87-9299-1AB9ED0FB1D1}"/>
                </a:ext>
              </a:extLst>
            </p:cNvPr>
            <p:cNvSpPr txBox="1"/>
            <p:nvPr/>
          </p:nvSpPr>
          <p:spPr>
            <a:xfrm>
              <a:off x="2231577" y="3103241"/>
              <a:ext cx="140279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4BEBD44-ECFD-4588-8186-47C2D899678F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51" name="Arc 50">
            <a:extLst>
              <a:ext uri="{FF2B5EF4-FFF2-40B4-BE49-F238E27FC236}">
                <a16:creationId xmlns:a16="http://schemas.microsoft.com/office/drawing/2014/main" id="{E28DDAC3-0E48-42F7-BB78-CFDB9ED17441}"/>
              </a:ext>
            </a:extLst>
          </p:cNvPr>
          <p:cNvSpPr/>
          <p:nvPr/>
        </p:nvSpPr>
        <p:spPr>
          <a:xfrm rot="16200000">
            <a:off x="5687792" y="1086901"/>
            <a:ext cx="810037" cy="1402791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2" name="Arc 51">
            <a:extLst>
              <a:ext uri="{FF2B5EF4-FFF2-40B4-BE49-F238E27FC236}">
                <a16:creationId xmlns:a16="http://schemas.microsoft.com/office/drawing/2014/main" id="{580F3457-928F-423B-B26B-4B17E090E85F}"/>
              </a:ext>
            </a:extLst>
          </p:cNvPr>
          <p:cNvSpPr/>
          <p:nvPr/>
        </p:nvSpPr>
        <p:spPr>
          <a:xfrm rot="5400000">
            <a:off x="5677504" y="2014022"/>
            <a:ext cx="810037" cy="1402791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78D0359-E8F6-48F9-8453-81C97A53145B}"/>
              </a:ext>
            </a:extLst>
          </p:cNvPr>
          <p:cNvSpPr txBox="1"/>
          <p:nvPr/>
        </p:nvSpPr>
        <p:spPr>
          <a:xfrm>
            <a:off x="5707737" y="268766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BEAA25A-A930-4EF3-94FC-390B470E1C3D}"/>
              </a:ext>
            </a:extLst>
          </p:cNvPr>
          <p:cNvSpPr txBox="1"/>
          <p:nvPr/>
        </p:nvSpPr>
        <p:spPr>
          <a:xfrm>
            <a:off x="5707736" y="139334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3020389-D5EF-4C1C-8C7C-2550721BFB26}"/>
              </a:ext>
            </a:extLst>
          </p:cNvPr>
          <p:cNvSpPr txBox="1"/>
          <p:nvPr/>
        </p:nvSpPr>
        <p:spPr>
          <a:xfrm>
            <a:off x="6277760" y="1747289"/>
            <a:ext cx="10051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805EEA5-EFAE-4E6D-89EE-176DC169BA29}"/>
              </a:ext>
            </a:extLst>
          </p:cNvPr>
          <p:cNvSpPr/>
          <p:nvPr/>
        </p:nvSpPr>
        <p:spPr>
          <a:xfrm>
            <a:off x="203083" y="3308215"/>
            <a:ext cx="4461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0.25 is twenty-five hundredths.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C9A750D-9694-431D-BDDD-4848D7543220}"/>
              </a:ext>
            </a:extLst>
          </p:cNvPr>
          <p:cNvSpPr/>
          <p:nvPr/>
        </p:nvSpPr>
        <p:spPr>
          <a:xfrm>
            <a:off x="5045472" y="3304077"/>
            <a:ext cx="42440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Two fifths is equivalent to forty hundredths.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FA78B90-C307-4AB2-B746-04798EF5363F}"/>
              </a:ext>
            </a:extLst>
          </p:cNvPr>
          <p:cNvSpPr/>
          <p:nvPr/>
        </p:nvSpPr>
        <p:spPr>
          <a:xfrm>
            <a:off x="630296" y="1768048"/>
            <a:ext cx="45814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Two fifths is equivalent to four tenths, which is 0.4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72B97FF-B391-4CED-96D4-63C278C0F6B6}"/>
              </a:ext>
            </a:extLst>
          </p:cNvPr>
          <p:cNvSpPr/>
          <p:nvPr/>
        </p:nvSpPr>
        <p:spPr>
          <a:xfrm>
            <a:off x="5619209" y="1768048"/>
            <a:ext cx="50551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0.25 is smaller than 0.4 because it has fewer tenths.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83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9" grpId="0"/>
      <p:bldP spid="19" grpId="1"/>
      <p:bldP spid="51" grpId="0" animBg="1"/>
      <p:bldP spid="51" grpId="1" animBg="1"/>
      <p:bldP spid="52" grpId="0" animBg="1"/>
      <p:bldP spid="52" grpId="1" animBg="1"/>
      <p:bldP spid="53" grpId="0"/>
      <p:bldP spid="53" grpId="1"/>
      <p:bldP spid="54" grpId="0"/>
      <p:bldP spid="54" grpId="1"/>
      <p:bldP spid="55" grpId="0"/>
      <p:bldP spid="55" grpId="1"/>
      <p:bldP spid="68" grpId="0" build="allAtOnce"/>
      <p:bldP spid="70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AA00F697-C6B9-48CC-AA9E-D3AABA7D30BE}"/>
              </a:ext>
            </a:extLst>
          </p:cNvPr>
          <p:cNvSpPr txBox="1"/>
          <p:nvPr/>
        </p:nvSpPr>
        <p:spPr>
          <a:xfrm>
            <a:off x="3244430" y="5446736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751DF6C-06E1-4DA4-9C89-6EC5BDBDBAC6}"/>
              </a:ext>
            </a:extLst>
          </p:cNvPr>
          <p:cNvSpPr txBox="1"/>
          <p:nvPr/>
        </p:nvSpPr>
        <p:spPr>
          <a:xfrm>
            <a:off x="2480115" y="5451595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5B94FD-6903-41D3-8F38-8AB27530B704}"/>
              </a:ext>
            </a:extLst>
          </p:cNvPr>
          <p:cNvSpPr/>
          <p:nvPr/>
        </p:nvSpPr>
        <p:spPr>
          <a:xfrm>
            <a:off x="56122" y="50000"/>
            <a:ext cx="99121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On a map, 1cm represents 20 km. </a:t>
            </a:r>
          </a:p>
          <a:p>
            <a:endParaRPr lang="en-GB" sz="3200" b="1" dirty="0"/>
          </a:p>
          <a:p>
            <a:endParaRPr lang="en-GB" sz="3200" b="1" dirty="0"/>
          </a:p>
          <a:p>
            <a:r>
              <a:rPr lang="en-GB" sz="3200" b="1" dirty="0"/>
              <a:t>The distance between two cities is 250 km.</a:t>
            </a:r>
          </a:p>
          <a:p>
            <a:r>
              <a:rPr lang="en-GB" sz="3200" b="1" dirty="0"/>
              <a:t>On the map, what is the distance between the two cities?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01030C-D200-41FF-AAAE-FAE0C169F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61" y="603035"/>
            <a:ext cx="3466384" cy="10412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2DD3CE-7A49-41FB-A505-8CE50AA01709}"/>
              </a:ext>
            </a:extLst>
          </p:cNvPr>
          <p:cNvSpPr/>
          <p:nvPr/>
        </p:nvSpPr>
        <p:spPr>
          <a:xfrm>
            <a:off x="1268886" y="2666891"/>
            <a:ext cx="24224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cm = 20 km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8E36E-167B-4E12-87F4-DBD15D3CEB59}"/>
              </a:ext>
            </a:extLst>
          </p:cNvPr>
          <p:cNvSpPr/>
          <p:nvPr/>
        </p:nvSpPr>
        <p:spPr>
          <a:xfrm>
            <a:off x="2480115" y="3597827"/>
            <a:ext cx="14334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 km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9AF0C3-EF08-4EB9-8968-700EB0E46B59}"/>
              </a:ext>
            </a:extLst>
          </p:cNvPr>
          <p:cNvSpPr/>
          <p:nvPr/>
        </p:nvSpPr>
        <p:spPr>
          <a:xfrm>
            <a:off x="5491152" y="2666891"/>
            <a:ext cx="24224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cm = 20 km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212952-BCCB-4417-B8CC-94669D2EF871}"/>
              </a:ext>
            </a:extLst>
          </p:cNvPr>
          <p:cNvSpPr/>
          <p:nvPr/>
        </p:nvSpPr>
        <p:spPr>
          <a:xfrm>
            <a:off x="5432437" y="3595344"/>
            <a:ext cx="13644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½ cm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78EDCB-EA2E-45CD-93A2-8166DBD349F9}"/>
              </a:ext>
            </a:extLst>
          </p:cNvPr>
          <p:cNvSpPr/>
          <p:nvPr/>
        </p:nvSpPr>
        <p:spPr>
          <a:xfrm>
            <a:off x="6714648" y="3595344"/>
            <a:ext cx="13644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km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A507610-E324-4E5C-BC51-66B2AD56C596}"/>
              </a:ext>
            </a:extLst>
          </p:cNvPr>
          <p:cNvCxnSpPr/>
          <p:nvPr/>
        </p:nvCxnSpPr>
        <p:spPr>
          <a:xfrm>
            <a:off x="7000295" y="327135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48343F4-9E2C-4D62-AF28-3273314288B9}"/>
              </a:ext>
            </a:extLst>
          </p:cNvPr>
          <p:cNvSpPr/>
          <p:nvPr/>
        </p:nvSpPr>
        <p:spPr>
          <a:xfrm>
            <a:off x="7084169" y="3178224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94ABC3-C23D-482F-80D5-40D6B98EE023}"/>
              </a:ext>
            </a:extLst>
          </p:cNvPr>
          <p:cNvSpPr/>
          <p:nvPr/>
        </p:nvSpPr>
        <p:spPr>
          <a:xfrm>
            <a:off x="2480115" y="3595343"/>
            <a:ext cx="14334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240 km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B015F-825A-4B93-939E-04D5A4B28B9F}"/>
              </a:ext>
            </a:extLst>
          </p:cNvPr>
          <p:cNvSpPr/>
          <p:nvPr/>
        </p:nvSpPr>
        <p:spPr>
          <a:xfrm>
            <a:off x="1068215" y="3582832"/>
            <a:ext cx="16945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cm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AF11A5-3A9C-42F1-9922-28F20F1F8676}"/>
              </a:ext>
            </a:extLst>
          </p:cNvPr>
          <p:cNvCxnSpPr/>
          <p:nvPr/>
        </p:nvCxnSpPr>
        <p:spPr>
          <a:xfrm>
            <a:off x="2784502" y="325883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DB2219A3-D09D-4896-813B-241BF149E7E1}"/>
              </a:ext>
            </a:extLst>
          </p:cNvPr>
          <p:cNvSpPr/>
          <p:nvPr/>
        </p:nvSpPr>
        <p:spPr>
          <a:xfrm>
            <a:off x="2868376" y="3165712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8F9D01-C10B-4F75-AEC5-AB7FF7F740F2}"/>
              </a:ext>
            </a:extLst>
          </p:cNvPr>
          <p:cNvSpPr/>
          <p:nvPr/>
        </p:nvSpPr>
        <p:spPr>
          <a:xfrm>
            <a:off x="1068215" y="3610542"/>
            <a:ext cx="7010907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E3CC94-56E1-43E5-A4B3-E1116FCF02BF}"/>
              </a:ext>
            </a:extLst>
          </p:cNvPr>
          <p:cNvSpPr/>
          <p:nvPr/>
        </p:nvSpPr>
        <p:spPr>
          <a:xfrm>
            <a:off x="9840833" y="2000469"/>
            <a:ext cx="1576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½ cm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C5128-0E9E-4DE8-A551-2233246A0754}"/>
              </a:ext>
            </a:extLst>
          </p:cNvPr>
          <p:cNvSpPr/>
          <p:nvPr/>
        </p:nvSpPr>
        <p:spPr>
          <a:xfrm>
            <a:off x="591560" y="4952728"/>
            <a:ext cx="21018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 ÷ 20 = 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8B76CA-6FF6-4CA7-82BE-AA4359D9B0EA}"/>
              </a:ext>
            </a:extLst>
          </p:cNvPr>
          <p:cNvCxnSpPr/>
          <p:nvPr/>
        </p:nvCxnSpPr>
        <p:spPr>
          <a:xfrm flipH="1">
            <a:off x="1104884" y="5059849"/>
            <a:ext cx="182212" cy="3844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D1944B3-FC79-4971-9E8C-DE577BF34DD1}"/>
              </a:ext>
            </a:extLst>
          </p:cNvPr>
          <p:cNvCxnSpPr/>
          <p:nvPr/>
        </p:nvCxnSpPr>
        <p:spPr>
          <a:xfrm flipH="1">
            <a:off x="1909541" y="5059849"/>
            <a:ext cx="182212" cy="3844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7E3AADB-D33A-4547-9C77-615FB531CB4E}"/>
              </a:ext>
            </a:extLst>
          </p:cNvPr>
          <p:cNvSpPr txBox="1"/>
          <p:nvPr/>
        </p:nvSpPr>
        <p:spPr>
          <a:xfrm>
            <a:off x="2043825" y="544520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D6E2975-128C-4C16-89A0-2F62E6F316C5}"/>
              </a:ext>
            </a:extLst>
          </p:cNvPr>
          <p:cNvCxnSpPr>
            <a:cxnSpLocks/>
          </p:cNvCxnSpPr>
          <p:nvPr/>
        </p:nvCxnSpPr>
        <p:spPr>
          <a:xfrm flipV="1">
            <a:off x="2506696" y="5506345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BEEA139-A23D-4EA5-895A-FDEFBEC315C6}"/>
              </a:ext>
            </a:extLst>
          </p:cNvPr>
          <p:cNvCxnSpPr>
            <a:cxnSpLocks/>
          </p:cNvCxnSpPr>
          <p:nvPr/>
        </p:nvCxnSpPr>
        <p:spPr>
          <a:xfrm>
            <a:off x="2525648" y="549030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3B9C8A6-F421-4C1F-B6B6-ACA1DEF37CEC}"/>
              </a:ext>
            </a:extLst>
          </p:cNvPr>
          <p:cNvSpPr txBox="1"/>
          <p:nvPr/>
        </p:nvSpPr>
        <p:spPr>
          <a:xfrm>
            <a:off x="2942476" y="499247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057CCB-E9D1-4F44-A19E-5462D284AB67}"/>
              </a:ext>
            </a:extLst>
          </p:cNvPr>
          <p:cNvSpPr txBox="1"/>
          <p:nvPr/>
        </p:nvSpPr>
        <p:spPr>
          <a:xfrm>
            <a:off x="3410838" y="50001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86A897-4C34-423A-8057-0279A65809FB}"/>
              </a:ext>
            </a:extLst>
          </p:cNvPr>
          <p:cNvSpPr txBox="1"/>
          <p:nvPr/>
        </p:nvSpPr>
        <p:spPr>
          <a:xfrm>
            <a:off x="3252666" y="547484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1177F71-3A98-45A1-837A-55009060852D}"/>
              </a:ext>
            </a:extLst>
          </p:cNvPr>
          <p:cNvCxnSpPr>
            <a:cxnSpLocks/>
          </p:cNvCxnSpPr>
          <p:nvPr/>
        </p:nvCxnSpPr>
        <p:spPr>
          <a:xfrm>
            <a:off x="3393596" y="5506037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F8C2953-005F-44E6-B9C1-1E9339596E2A}"/>
              </a:ext>
            </a:extLst>
          </p:cNvPr>
          <p:cNvSpPr txBox="1"/>
          <p:nvPr/>
        </p:nvSpPr>
        <p:spPr>
          <a:xfrm>
            <a:off x="3240666" y="50001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8CEEB5-3C44-4B8D-9942-9689D291F825}"/>
              </a:ext>
            </a:extLst>
          </p:cNvPr>
          <p:cNvSpPr txBox="1"/>
          <p:nvPr/>
        </p:nvSpPr>
        <p:spPr>
          <a:xfrm>
            <a:off x="2505398" y="498895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4858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4" grpId="0"/>
      <p:bldP spid="6" grpId="0" build="allAtOnce"/>
      <p:bldP spid="11" grpId="0"/>
      <p:bldP spid="15" grpId="0"/>
      <p:bldP spid="4" grpId="0" animBg="1"/>
      <p:bldP spid="25" grpId="0"/>
      <p:bldP spid="28" grpId="0"/>
      <p:bldP spid="29" grpId="0"/>
      <p:bldP spid="30" grpId="0"/>
      <p:bldP spid="33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597F75-7DBE-4C41-B0E3-D978DACE3377}"/>
              </a:ext>
            </a:extLst>
          </p:cNvPr>
          <p:cNvSpPr/>
          <p:nvPr/>
        </p:nvSpPr>
        <p:spPr>
          <a:xfrm>
            <a:off x="56122" y="50000"/>
            <a:ext cx="82378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are two similar right-angled triangles.</a:t>
            </a:r>
          </a:p>
          <a:p>
            <a:r>
              <a:rPr lang="en-GB" sz="3200" b="1" dirty="0"/>
              <a:t>Write the ratio of side a to side b.</a:t>
            </a:r>
          </a:p>
          <a:p>
            <a:endParaRPr lang="en-GB" sz="3200" b="1" dirty="0"/>
          </a:p>
          <a:p>
            <a:r>
              <a:rPr lang="en-GB" sz="3200" b="1" dirty="0"/>
              <a:t>   a : b = ___: ___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F2D85C-BFDD-435E-93FE-0137FD698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508" y="2399136"/>
            <a:ext cx="8933333" cy="39142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3CBC71B-AFA2-4CBC-B21F-649B5B60AF3F}"/>
              </a:ext>
            </a:extLst>
          </p:cNvPr>
          <p:cNvSpPr/>
          <p:nvPr/>
        </p:nvSpPr>
        <p:spPr>
          <a:xfrm>
            <a:off x="1712639" y="5536004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AE1777-6483-40C1-96F9-1B721D50D6CF}"/>
              </a:ext>
            </a:extLst>
          </p:cNvPr>
          <p:cNvSpPr/>
          <p:nvPr/>
        </p:nvSpPr>
        <p:spPr>
          <a:xfrm>
            <a:off x="6329463" y="5536004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98A26D-164D-47AC-85B2-5312649ED274}"/>
              </a:ext>
            </a:extLst>
          </p:cNvPr>
          <p:cNvSpPr/>
          <p:nvPr/>
        </p:nvSpPr>
        <p:spPr>
          <a:xfrm>
            <a:off x="2514631" y="5016051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D9B3D1-883E-489F-A6FF-E4CFD2F65F57}"/>
              </a:ext>
            </a:extLst>
          </p:cNvPr>
          <p:cNvSpPr/>
          <p:nvPr/>
        </p:nvSpPr>
        <p:spPr>
          <a:xfrm>
            <a:off x="8852678" y="4063891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C80765-05A3-426C-A49F-E1E51267B630}"/>
              </a:ext>
            </a:extLst>
          </p:cNvPr>
          <p:cNvSpPr/>
          <p:nvPr/>
        </p:nvSpPr>
        <p:spPr>
          <a:xfrm>
            <a:off x="1604714" y="146878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77773A-58EC-41A6-8B6F-4B9C0E4243F8}"/>
              </a:ext>
            </a:extLst>
          </p:cNvPr>
          <p:cNvSpPr/>
          <p:nvPr/>
        </p:nvSpPr>
        <p:spPr>
          <a:xfrm>
            <a:off x="2455349" y="1482230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1CD990-9E15-42B3-9E60-A9B37F10C02E}"/>
              </a:ext>
            </a:extLst>
          </p:cNvPr>
          <p:cNvCxnSpPr>
            <a:cxnSpLocks/>
          </p:cNvCxnSpPr>
          <p:nvPr/>
        </p:nvCxnSpPr>
        <p:spPr>
          <a:xfrm flipV="1">
            <a:off x="1272487" y="5000624"/>
            <a:ext cx="1249287" cy="6232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5781B3-DB58-40AA-A70F-682DDC8C5123}"/>
              </a:ext>
            </a:extLst>
          </p:cNvPr>
          <p:cNvCxnSpPr>
            <a:cxnSpLocks/>
          </p:cNvCxnSpPr>
          <p:nvPr/>
        </p:nvCxnSpPr>
        <p:spPr>
          <a:xfrm flipV="1">
            <a:off x="3820658" y="5019248"/>
            <a:ext cx="1190319" cy="5847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C0F2169-A954-422A-9F8E-4C52E86B4360}"/>
              </a:ext>
            </a:extLst>
          </p:cNvPr>
          <p:cNvCxnSpPr>
            <a:cxnSpLocks/>
          </p:cNvCxnSpPr>
          <p:nvPr/>
        </p:nvCxnSpPr>
        <p:spPr>
          <a:xfrm flipV="1">
            <a:off x="5014174" y="4381822"/>
            <a:ext cx="1276381" cy="631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D66FA1E-83A3-41D9-8C74-A490A3E2B596}"/>
              </a:ext>
            </a:extLst>
          </p:cNvPr>
          <p:cNvCxnSpPr>
            <a:cxnSpLocks/>
          </p:cNvCxnSpPr>
          <p:nvPr/>
        </p:nvCxnSpPr>
        <p:spPr>
          <a:xfrm flipV="1">
            <a:off x="6287358" y="3748375"/>
            <a:ext cx="1276381" cy="631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721E9F8-18D5-4EB5-82E2-4DF1FFF48BAB}"/>
              </a:ext>
            </a:extLst>
          </p:cNvPr>
          <p:cNvCxnSpPr>
            <a:cxnSpLocks/>
          </p:cNvCxnSpPr>
          <p:nvPr/>
        </p:nvCxnSpPr>
        <p:spPr>
          <a:xfrm flipV="1">
            <a:off x="7563739" y="3109625"/>
            <a:ext cx="1254000" cy="6363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87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F3B389-8AB0-44E9-9F2C-84BD18D92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83" y="1984846"/>
            <a:ext cx="3580952" cy="360952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AA4A1C8-9573-48DA-B81D-879276C5FF09}"/>
              </a:ext>
            </a:extLst>
          </p:cNvPr>
          <p:cNvSpPr/>
          <p:nvPr/>
        </p:nvSpPr>
        <p:spPr>
          <a:xfrm>
            <a:off x="56123" y="153032"/>
            <a:ext cx="93969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In this circle,      and      are shaded.</a:t>
            </a:r>
          </a:p>
          <a:p>
            <a:r>
              <a:rPr lang="en-GB" sz="3200" b="1" dirty="0"/>
              <a:t>What fraction of the whole circle is not shaded?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DAF7AC-BBF3-450C-B90C-92DE88414620}"/>
              </a:ext>
            </a:extLst>
          </p:cNvPr>
          <p:cNvSpPr/>
          <p:nvPr/>
        </p:nvSpPr>
        <p:spPr>
          <a:xfrm>
            <a:off x="2331074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019F42-C7E1-447F-A929-60B702595016}"/>
              </a:ext>
            </a:extLst>
          </p:cNvPr>
          <p:cNvSpPr/>
          <p:nvPr/>
        </p:nvSpPr>
        <p:spPr>
          <a:xfrm>
            <a:off x="2331074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D52CEE2-9887-4EC5-B6A7-CC3D46639624}"/>
              </a:ext>
            </a:extLst>
          </p:cNvPr>
          <p:cNvCxnSpPr/>
          <p:nvPr/>
        </p:nvCxnSpPr>
        <p:spPr>
          <a:xfrm>
            <a:off x="2348043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F52A5AC-1E54-47E5-8155-5A0C51EB1F4C}"/>
              </a:ext>
            </a:extLst>
          </p:cNvPr>
          <p:cNvSpPr/>
          <p:nvPr/>
        </p:nvSpPr>
        <p:spPr>
          <a:xfrm>
            <a:off x="3522210" y="-431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D18328-EBF2-4783-A620-B271289AE105}"/>
              </a:ext>
            </a:extLst>
          </p:cNvPr>
          <p:cNvSpPr/>
          <p:nvPr/>
        </p:nvSpPr>
        <p:spPr>
          <a:xfrm>
            <a:off x="3522210" y="35514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6</a:t>
            </a:r>
            <a:endParaRPr lang="en-GB" sz="3200" b="1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C2EC13F-8755-4731-9B52-F90BA8584787}"/>
              </a:ext>
            </a:extLst>
          </p:cNvPr>
          <p:cNvCxnSpPr/>
          <p:nvPr/>
        </p:nvCxnSpPr>
        <p:spPr>
          <a:xfrm>
            <a:off x="3539179" y="471899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DA7ACCF3-8A74-4C62-A99A-C77F84F7318E}"/>
              </a:ext>
            </a:extLst>
          </p:cNvPr>
          <p:cNvGrpSpPr/>
          <p:nvPr/>
        </p:nvGrpSpPr>
        <p:grpSpPr>
          <a:xfrm>
            <a:off x="4552236" y="1387472"/>
            <a:ext cx="2027800" cy="1079701"/>
            <a:chOff x="5962451" y="1538804"/>
            <a:chExt cx="2027800" cy="107970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9F55003-BB56-4FEF-865C-54363713E1A8}"/>
                </a:ext>
              </a:extLst>
            </p:cNvPr>
            <p:cNvGrpSpPr/>
            <p:nvPr/>
          </p:nvGrpSpPr>
          <p:grpSpPr>
            <a:xfrm>
              <a:off x="5962451" y="1538804"/>
              <a:ext cx="502160" cy="1076984"/>
              <a:chOff x="5962451" y="1538804"/>
              <a:chExt cx="502160" cy="1076984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442D80F-0A66-4346-82FE-C3E8F3716C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9824" y="2046638"/>
                <a:ext cx="43798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47E8BBC-613E-4AE4-B810-8C6E4B510177}"/>
                  </a:ext>
                </a:extLst>
              </p:cNvPr>
              <p:cNvSpPr txBox="1"/>
              <p:nvPr/>
            </p:nvSpPr>
            <p:spPr>
              <a:xfrm>
                <a:off x="5962451" y="1538804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E87DC3-35D5-4238-87D3-72663EF24FEE}"/>
                  </a:ext>
                </a:extLst>
              </p:cNvPr>
              <p:cNvSpPr txBox="1"/>
              <p:nvPr/>
            </p:nvSpPr>
            <p:spPr>
              <a:xfrm>
                <a:off x="5973017" y="1984846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</p:grp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0959DB9-CE0D-48A6-944A-F66EFF70D71F}"/>
                </a:ext>
              </a:extLst>
            </p:cNvPr>
            <p:cNvCxnSpPr>
              <a:cxnSpLocks/>
            </p:cNvCxnSpPr>
            <p:nvPr/>
          </p:nvCxnSpPr>
          <p:spPr>
            <a:xfrm>
              <a:off x="7055826" y="2049355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C247758-C5B1-48D2-9B10-5A5321E7328E}"/>
                </a:ext>
              </a:extLst>
            </p:cNvPr>
            <p:cNvSpPr txBox="1"/>
            <p:nvPr/>
          </p:nvSpPr>
          <p:spPr>
            <a:xfrm>
              <a:off x="7018453" y="154152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F1219A0-55C7-4CDE-8080-95D2231CF9B7}"/>
                </a:ext>
              </a:extLst>
            </p:cNvPr>
            <p:cNvSpPr txBox="1"/>
            <p:nvPr/>
          </p:nvSpPr>
          <p:spPr>
            <a:xfrm>
              <a:off x="7029019" y="198756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6F11D6B-B6A4-4828-9EE1-3B87FCF3FE80}"/>
                </a:ext>
              </a:extLst>
            </p:cNvPr>
            <p:cNvSpPr txBox="1"/>
            <p:nvPr/>
          </p:nvSpPr>
          <p:spPr>
            <a:xfrm>
              <a:off x="7488013" y="1733884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7916FE-3586-4028-ACF3-AD92A3E9AE90}"/>
                </a:ext>
              </a:extLst>
            </p:cNvPr>
            <p:cNvSpPr txBox="1"/>
            <p:nvPr/>
          </p:nvSpPr>
          <p:spPr>
            <a:xfrm>
              <a:off x="6527825" y="1764542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CC2628A-4EAB-4B25-8B17-8B6EBDBB9837}"/>
              </a:ext>
            </a:extLst>
          </p:cNvPr>
          <p:cNvGrpSpPr/>
          <p:nvPr/>
        </p:nvGrpSpPr>
        <p:grpSpPr>
          <a:xfrm>
            <a:off x="1357753" y="2545526"/>
            <a:ext cx="502160" cy="1076984"/>
            <a:chOff x="5962451" y="1538804"/>
            <a:chExt cx="502160" cy="107698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607C120-F01A-4B2F-A61D-319DDE0CADF2}"/>
                </a:ext>
              </a:extLst>
            </p:cNvPr>
            <p:cNvCxnSpPr>
              <a:cxnSpLocks/>
            </p:cNvCxnSpPr>
            <p:nvPr/>
          </p:nvCxnSpPr>
          <p:spPr>
            <a:xfrm>
              <a:off x="5999824" y="204663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6DCA5BA-E03B-4D4C-A757-2769334AB60C}"/>
                </a:ext>
              </a:extLst>
            </p:cNvPr>
            <p:cNvSpPr txBox="1"/>
            <p:nvPr/>
          </p:nvSpPr>
          <p:spPr>
            <a:xfrm>
              <a:off x="5962451" y="153880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B65B812-6AEA-4C84-AE9D-94FED91A3107}"/>
                </a:ext>
              </a:extLst>
            </p:cNvPr>
            <p:cNvSpPr txBox="1"/>
            <p:nvPr/>
          </p:nvSpPr>
          <p:spPr>
            <a:xfrm>
              <a:off x="5973017" y="198484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0824D5-805B-45A6-9A99-A14B9D3008B4}"/>
              </a:ext>
            </a:extLst>
          </p:cNvPr>
          <p:cNvGrpSpPr/>
          <p:nvPr/>
        </p:nvGrpSpPr>
        <p:grpSpPr>
          <a:xfrm>
            <a:off x="2504998" y="2300317"/>
            <a:ext cx="502160" cy="1076984"/>
            <a:chOff x="5962451" y="1538804"/>
            <a:chExt cx="502160" cy="1076984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0C5ABCF-67F3-4A9E-B2CD-52F182E3973E}"/>
                </a:ext>
              </a:extLst>
            </p:cNvPr>
            <p:cNvCxnSpPr>
              <a:cxnSpLocks/>
            </p:cNvCxnSpPr>
            <p:nvPr/>
          </p:nvCxnSpPr>
          <p:spPr>
            <a:xfrm>
              <a:off x="5999824" y="2046638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90F0749-5300-426B-AA51-9F5078AD62E8}"/>
                </a:ext>
              </a:extLst>
            </p:cNvPr>
            <p:cNvSpPr txBox="1"/>
            <p:nvPr/>
          </p:nvSpPr>
          <p:spPr>
            <a:xfrm>
              <a:off x="5962451" y="153880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FC95D89-11D6-4E50-AE89-BB08492E8114}"/>
                </a:ext>
              </a:extLst>
            </p:cNvPr>
            <p:cNvSpPr txBox="1"/>
            <p:nvPr/>
          </p:nvSpPr>
          <p:spPr>
            <a:xfrm>
              <a:off x="5973017" y="198484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AA0E122-FDC3-4419-88E3-CA37FF121D68}"/>
              </a:ext>
            </a:extLst>
          </p:cNvPr>
          <p:cNvCxnSpPr>
            <a:cxnSpLocks/>
          </p:cNvCxnSpPr>
          <p:nvPr/>
        </p:nvCxnSpPr>
        <p:spPr>
          <a:xfrm>
            <a:off x="4419418" y="3468298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8D37BE1-3E46-488F-9784-5C2466855CD2}"/>
              </a:ext>
            </a:extLst>
          </p:cNvPr>
          <p:cNvCxnSpPr>
            <a:cxnSpLocks/>
          </p:cNvCxnSpPr>
          <p:nvPr/>
        </p:nvCxnSpPr>
        <p:spPr>
          <a:xfrm>
            <a:off x="5298648" y="346829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36F6B85-7435-4D64-82D2-1A1A115969D8}"/>
              </a:ext>
            </a:extLst>
          </p:cNvPr>
          <p:cNvSpPr txBox="1"/>
          <p:nvPr/>
        </p:nvSpPr>
        <p:spPr>
          <a:xfrm>
            <a:off x="4382045" y="296046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4D5C5A-57BF-44A8-B03E-15C7C30BD4D7}"/>
              </a:ext>
            </a:extLst>
          </p:cNvPr>
          <p:cNvSpPr txBox="1"/>
          <p:nvPr/>
        </p:nvSpPr>
        <p:spPr>
          <a:xfrm>
            <a:off x="4392611" y="340650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AE4738A-0009-41AA-9140-B0F717964ACC}"/>
              </a:ext>
            </a:extLst>
          </p:cNvPr>
          <p:cNvSpPr txBox="1"/>
          <p:nvPr/>
        </p:nvSpPr>
        <p:spPr>
          <a:xfrm>
            <a:off x="5298647" y="340650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35BF760-154E-4753-AAB2-5A57804302B3}"/>
              </a:ext>
            </a:extLst>
          </p:cNvPr>
          <p:cNvSpPr txBox="1"/>
          <p:nvPr/>
        </p:nvSpPr>
        <p:spPr>
          <a:xfrm>
            <a:off x="4851605" y="315282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1B387A5E-9AF7-489C-9702-67C2EC91D87F}"/>
              </a:ext>
            </a:extLst>
          </p:cNvPr>
          <p:cNvSpPr/>
          <p:nvPr/>
        </p:nvSpPr>
        <p:spPr>
          <a:xfrm rot="16200000">
            <a:off x="4784306" y="243833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45FB0891-A1DF-4F07-8FC3-74CE1D63F912}"/>
              </a:ext>
            </a:extLst>
          </p:cNvPr>
          <p:cNvSpPr/>
          <p:nvPr/>
        </p:nvSpPr>
        <p:spPr>
          <a:xfrm rot="5400000">
            <a:off x="4774019" y="337199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AE5F8E-8308-495F-B5FC-3B7E3B2262A7}"/>
              </a:ext>
            </a:extLst>
          </p:cNvPr>
          <p:cNvSpPr txBox="1"/>
          <p:nvPr/>
        </p:nvSpPr>
        <p:spPr>
          <a:xfrm>
            <a:off x="4904609" y="390736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AADD49C-ACF1-4252-B02F-67F79539ED6E}"/>
              </a:ext>
            </a:extLst>
          </p:cNvPr>
          <p:cNvSpPr txBox="1"/>
          <p:nvPr/>
        </p:nvSpPr>
        <p:spPr>
          <a:xfrm>
            <a:off x="4904608" y="260652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A95BCEF-8FBB-48AA-B7E0-54C8B3398CB9}"/>
              </a:ext>
            </a:extLst>
          </p:cNvPr>
          <p:cNvSpPr txBox="1"/>
          <p:nvPr/>
        </p:nvSpPr>
        <p:spPr>
          <a:xfrm>
            <a:off x="5529015" y="296046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FC0F729-F3FD-4612-B34A-F473BD9E50A7}"/>
              </a:ext>
            </a:extLst>
          </p:cNvPr>
          <p:cNvCxnSpPr>
            <a:cxnSpLocks/>
          </p:cNvCxnSpPr>
          <p:nvPr/>
        </p:nvCxnSpPr>
        <p:spPr>
          <a:xfrm>
            <a:off x="6654491" y="347101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EEA8921-1632-4987-B6A2-1FA01E9D2795}"/>
              </a:ext>
            </a:extLst>
          </p:cNvPr>
          <p:cNvCxnSpPr>
            <a:cxnSpLocks/>
          </p:cNvCxnSpPr>
          <p:nvPr/>
        </p:nvCxnSpPr>
        <p:spPr>
          <a:xfrm>
            <a:off x="7533721" y="3471015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666C1CC-4A56-41DC-B1D8-C778C91B3326}"/>
              </a:ext>
            </a:extLst>
          </p:cNvPr>
          <p:cNvSpPr txBox="1"/>
          <p:nvPr/>
        </p:nvSpPr>
        <p:spPr>
          <a:xfrm>
            <a:off x="6617118" y="296318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AA70DB5-0396-4447-8377-4386536BA174}"/>
              </a:ext>
            </a:extLst>
          </p:cNvPr>
          <p:cNvSpPr txBox="1"/>
          <p:nvPr/>
        </p:nvSpPr>
        <p:spPr>
          <a:xfrm>
            <a:off x="6627684" y="340922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A35F291-E0B3-4468-A878-F5FFDD0C6D45}"/>
              </a:ext>
            </a:extLst>
          </p:cNvPr>
          <p:cNvSpPr txBox="1"/>
          <p:nvPr/>
        </p:nvSpPr>
        <p:spPr>
          <a:xfrm>
            <a:off x="7533720" y="340922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92D16C9-8419-4B31-BF72-03F0CBDEB065}"/>
              </a:ext>
            </a:extLst>
          </p:cNvPr>
          <p:cNvSpPr txBox="1"/>
          <p:nvPr/>
        </p:nvSpPr>
        <p:spPr>
          <a:xfrm>
            <a:off x="7086678" y="315554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7" name="Arc 46">
            <a:extLst>
              <a:ext uri="{FF2B5EF4-FFF2-40B4-BE49-F238E27FC236}">
                <a16:creationId xmlns:a16="http://schemas.microsoft.com/office/drawing/2014/main" id="{E023CB9A-BE58-4518-A1F0-2202F3034F57}"/>
              </a:ext>
            </a:extLst>
          </p:cNvPr>
          <p:cNvSpPr/>
          <p:nvPr/>
        </p:nvSpPr>
        <p:spPr>
          <a:xfrm rot="16200000">
            <a:off x="7019379" y="244105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B11A28CB-FD13-4B3D-B10B-D5712BF60FC8}"/>
              </a:ext>
            </a:extLst>
          </p:cNvPr>
          <p:cNvSpPr/>
          <p:nvPr/>
        </p:nvSpPr>
        <p:spPr>
          <a:xfrm rot="5400000">
            <a:off x="7009092" y="337470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25C28F1-3989-4345-A1D6-121DF1D25427}"/>
              </a:ext>
            </a:extLst>
          </p:cNvPr>
          <p:cNvSpPr txBox="1"/>
          <p:nvPr/>
        </p:nvSpPr>
        <p:spPr>
          <a:xfrm>
            <a:off x="7139682" y="391008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47FAF46-6B07-4502-9B09-DB344289BEA5}"/>
              </a:ext>
            </a:extLst>
          </p:cNvPr>
          <p:cNvSpPr txBox="1"/>
          <p:nvPr/>
        </p:nvSpPr>
        <p:spPr>
          <a:xfrm>
            <a:off x="7139681" y="260924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68E9683-C6A5-4CF6-8B4D-2616EFA1EA0D}"/>
              </a:ext>
            </a:extLst>
          </p:cNvPr>
          <p:cNvSpPr txBox="1"/>
          <p:nvPr/>
        </p:nvSpPr>
        <p:spPr>
          <a:xfrm>
            <a:off x="7764088" y="296318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D535832-BCD6-4F29-8726-397B6CA07B12}"/>
              </a:ext>
            </a:extLst>
          </p:cNvPr>
          <p:cNvCxnSpPr>
            <a:cxnSpLocks/>
          </p:cNvCxnSpPr>
          <p:nvPr/>
        </p:nvCxnSpPr>
        <p:spPr>
          <a:xfrm>
            <a:off x="4419453" y="4995977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E32A7B2-CD10-46FD-8E9C-92EF3627A66D}"/>
              </a:ext>
            </a:extLst>
          </p:cNvPr>
          <p:cNvSpPr txBox="1"/>
          <p:nvPr/>
        </p:nvSpPr>
        <p:spPr>
          <a:xfrm>
            <a:off x="4419452" y="493418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62E7402-2B14-412B-A81A-C9CA332F63CB}"/>
              </a:ext>
            </a:extLst>
          </p:cNvPr>
          <p:cNvSpPr txBox="1"/>
          <p:nvPr/>
        </p:nvSpPr>
        <p:spPr>
          <a:xfrm>
            <a:off x="4649820" y="4488143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391C132-382C-4B1F-A8F3-FFF0C2EA4E02}"/>
              </a:ext>
            </a:extLst>
          </p:cNvPr>
          <p:cNvSpPr txBox="1"/>
          <p:nvPr/>
        </p:nvSpPr>
        <p:spPr>
          <a:xfrm>
            <a:off x="5291079" y="471116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DC98714-2230-48EC-BB41-FACEC8EDE739}"/>
              </a:ext>
            </a:extLst>
          </p:cNvPr>
          <p:cNvCxnSpPr>
            <a:cxnSpLocks/>
          </p:cNvCxnSpPr>
          <p:nvPr/>
        </p:nvCxnSpPr>
        <p:spPr>
          <a:xfrm>
            <a:off x="5752459" y="499336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35090397-EC45-4CC4-ADD8-5B8D7E98437F}"/>
              </a:ext>
            </a:extLst>
          </p:cNvPr>
          <p:cNvSpPr txBox="1"/>
          <p:nvPr/>
        </p:nvSpPr>
        <p:spPr>
          <a:xfrm>
            <a:off x="5752458" y="493157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C654ACE-3053-4C71-A04B-4467F23BA549}"/>
              </a:ext>
            </a:extLst>
          </p:cNvPr>
          <p:cNvSpPr txBox="1"/>
          <p:nvPr/>
        </p:nvSpPr>
        <p:spPr>
          <a:xfrm>
            <a:off x="5982826" y="448553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2B98D1C-8F0A-41EF-A7D5-D156168CCB8C}"/>
              </a:ext>
            </a:extLst>
          </p:cNvPr>
          <p:cNvSpPr txBox="1"/>
          <p:nvPr/>
        </p:nvSpPr>
        <p:spPr>
          <a:xfrm>
            <a:off x="6637978" y="471116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D5B5B2D-B400-4177-87C3-E8D064064FAE}"/>
              </a:ext>
            </a:extLst>
          </p:cNvPr>
          <p:cNvCxnSpPr>
            <a:cxnSpLocks/>
          </p:cNvCxnSpPr>
          <p:nvPr/>
        </p:nvCxnSpPr>
        <p:spPr>
          <a:xfrm>
            <a:off x="7099358" y="499336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18A4DC06-67A1-4F0E-9175-B75793EDCA37}"/>
              </a:ext>
            </a:extLst>
          </p:cNvPr>
          <p:cNvSpPr txBox="1"/>
          <p:nvPr/>
        </p:nvSpPr>
        <p:spPr>
          <a:xfrm>
            <a:off x="7099357" y="493157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A36F9C1-5053-4C07-A666-671EA6DA6E61}"/>
              </a:ext>
            </a:extLst>
          </p:cNvPr>
          <p:cNvSpPr txBox="1"/>
          <p:nvPr/>
        </p:nvSpPr>
        <p:spPr>
          <a:xfrm>
            <a:off x="7313993" y="4485534"/>
            <a:ext cx="7396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C3B64A4-BB17-4E83-9891-88DBBB656B6B}"/>
              </a:ext>
            </a:extLst>
          </p:cNvPr>
          <p:cNvGrpSpPr/>
          <p:nvPr/>
        </p:nvGrpSpPr>
        <p:grpSpPr>
          <a:xfrm>
            <a:off x="6674806" y="1395333"/>
            <a:ext cx="954308" cy="1076984"/>
            <a:chOff x="8830433" y="5204107"/>
            <a:chExt cx="954308" cy="1076984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9DEF2FD-6948-4E58-9B4B-913FD257D0AF}"/>
                </a:ext>
              </a:extLst>
            </p:cNvPr>
            <p:cNvCxnSpPr>
              <a:cxnSpLocks/>
            </p:cNvCxnSpPr>
            <p:nvPr/>
          </p:nvCxnSpPr>
          <p:spPr>
            <a:xfrm>
              <a:off x="8830434" y="5711941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854B9EC-8CFD-4482-9D02-BCCBEC002677}"/>
                </a:ext>
              </a:extLst>
            </p:cNvPr>
            <p:cNvSpPr txBox="1"/>
            <p:nvPr/>
          </p:nvSpPr>
          <p:spPr>
            <a:xfrm>
              <a:off x="8830433" y="5650149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230B0BE-03D1-4390-944F-8A50EA04A77A}"/>
                </a:ext>
              </a:extLst>
            </p:cNvPr>
            <p:cNvSpPr txBox="1"/>
            <p:nvPr/>
          </p:nvSpPr>
          <p:spPr>
            <a:xfrm>
              <a:off x="9045069" y="5204107"/>
              <a:ext cx="73967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sp>
        <p:nvSpPr>
          <p:cNvPr id="10" name="Partial Circle 9">
            <a:extLst>
              <a:ext uri="{FF2B5EF4-FFF2-40B4-BE49-F238E27FC236}">
                <a16:creationId xmlns:a16="http://schemas.microsoft.com/office/drawing/2014/main" id="{D6EB3CB7-6FBC-4743-A0C0-ACA248A81DC7}"/>
              </a:ext>
            </a:extLst>
          </p:cNvPr>
          <p:cNvSpPr/>
          <p:nvPr/>
        </p:nvSpPr>
        <p:spPr>
          <a:xfrm>
            <a:off x="493222" y="2054499"/>
            <a:ext cx="3460334" cy="3505042"/>
          </a:xfrm>
          <a:prstGeom prst="pie">
            <a:avLst>
              <a:gd name="adj1" fmla="val 10800000"/>
              <a:gd name="adj2" fmla="val 19775731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D21AB33-CBE4-4514-8B40-90DE01411DCD}"/>
              </a:ext>
            </a:extLst>
          </p:cNvPr>
          <p:cNvGrpSpPr/>
          <p:nvPr/>
        </p:nvGrpSpPr>
        <p:grpSpPr>
          <a:xfrm>
            <a:off x="261470" y="1481281"/>
            <a:ext cx="954308" cy="1076984"/>
            <a:chOff x="8830433" y="5204107"/>
            <a:chExt cx="954308" cy="1076984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6F78C93-7E58-4C44-9C03-41CD307A5A5D}"/>
                </a:ext>
              </a:extLst>
            </p:cNvPr>
            <p:cNvCxnSpPr>
              <a:cxnSpLocks/>
            </p:cNvCxnSpPr>
            <p:nvPr/>
          </p:nvCxnSpPr>
          <p:spPr>
            <a:xfrm>
              <a:off x="8830434" y="5711941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72945ED-74E8-496F-BDE2-A52AC0CC0C7E}"/>
                </a:ext>
              </a:extLst>
            </p:cNvPr>
            <p:cNvSpPr txBox="1"/>
            <p:nvPr/>
          </p:nvSpPr>
          <p:spPr>
            <a:xfrm>
              <a:off x="8830433" y="5650149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61F8A03-976D-42A8-8424-616BF8EC47D9}"/>
                </a:ext>
              </a:extLst>
            </p:cNvPr>
            <p:cNvSpPr txBox="1"/>
            <p:nvPr/>
          </p:nvSpPr>
          <p:spPr>
            <a:xfrm>
              <a:off x="9045069" y="5204107"/>
              <a:ext cx="73967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395990E-5CCA-49E6-8F93-67B19EF0125B}"/>
              </a:ext>
            </a:extLst>
          </p:cNvPr>
          <p:cNvCxnSpPr>
            <a:cxnSpLocks/>
          </p:cNvCxnSpPr>
          <p:nvPr/>
        </p:nvCxnSpPr>
        <p:spPr>
          <a:xfrm>
            <a:off x="371285" y="606094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8C0DD612-D108-4C7A-82FF-9B83FDF9CBBB}"/>
              </a:ext>
            </a:extLst>
          </p:cNvPr>
          <p:cNvSpPr txBox="1"/>
          <p:nvPr/>
        </p:nvSpPr>
        <p:spPr>
          <a:xfrm>
            <a:off x="371284" y="599915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3E773DC-ABF3-4F74-A6D7-4AE0BE173AE5}"/>
              </a:ext>
            </a:extLst>
          </p:cNvPr>
          <p:cNvSpPr txBox="1"/>
          <p:nvPr/>
        </p:nvSpPr>
        <p:spPr>
          <a:xfrm>
            <a:off x="382780" y="5553114"/>
            <a:ext cx="9608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D49D6C7-7FE3-4D83-A024-81F388D0FCD5}"/>
              </a:ext>
            </a:extLst>
          </p:cNvPr>
          <p:cNvSpPr txBox="1"/>
          <p:nvPr/>
        </p:nvSpPr>
        <p:spPr>
          <a:xfrm>
            <a:off x="1289977" y="5722345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D4285EE-4D14-4BD3-8FC2-B4258553932A}"/>
              </a:ext>
            </a:extLst>
          </p:cNvPr>
          <p:cNvCxnSpPr>
            <a:cxnSpLocks/>
          </p:cNvCxnSpPr>
          <p:nvPr/>
        </p:nvCxnSpPr>
        <p:spPr>
          <a:xfrm>
            <a:off x="1704291" y="6058339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D976AD17-5CE5-4D69-AAAB-7B0021054F77}"/>
              </a:ext>
            </a:extLst>
          </p:cNvPr>
          <p:cNvSpPr txBox="1"/>
          <p:nvPr/>
        </p:nvSpPr>
        <p:spPr>
          <a:xfrm>
            <a:off x="1704290" y="599654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3CE0FA9-49FF-4A77-B2E2-C2DB82CB4E01}"/>
              </a:ext>
            </a:extLst>
          </p:cNvPr>
          <p:cNvSpPr txBox="1"/>
          <p:nvPr/>
        </p:nvSpPr>
        <p:spPr>
          <a:xfrm>
            <a:off x="1934658" y="5550505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631BA0A-5E55-499F-B580-8C47AA045E76}"/>
              </a:ext>
            </a:extLst>
          </p:cNvPr>
          <p:cNvSpPr txBox="1"/>
          <p:nvPr/>
        </p:nvSpPr>
        <p:spPr>
          <a:xfrm>
            <a:off x="2589810" y="5776135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733D948B-94B6-4A0C-9526-3B33D402F3B7}"/>
              </a:ext>
            </a:extLst>
          </p:cNvPr>
          <p:cNvCxnSpPr>
            <a:cxnSpLocks/>
          </p:cNvCxnSpPr>
          <p:nvPr/>
        </p:nvCxnSpPr>
        <p:spPr>
          <a:xfrm>
            <a:off x="3051190" y="6058339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34F93A42-CE19-420E-A96E-6842DC74250C}"/>
              </a:ext>
            </a:extLst>
          </p:cNvPr>
          <p:cNvSpPr txBox="1"/>
          <p:nvPr/>
        </p:nvSpPr>
        <p:spPr>
          <a:xfrm>
            <a:off x="3051189" y="599654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581D400-4670-4232-B586-AD4FB8D8B280}"/>
              </a:ext>
            </a:extLst>
          </p:cNvPr>
          <p:cNvSpPr txBox="1"/>
          <p:nvPr/>
        </p:nvSpPr>
        <p:spPr>
          <a:xfrm>
            <a:off x="3265825" y="5550505"/>
            <a:ext cx="7396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A87F832-B3C5-4A3D-B9A5-2677042C9A1E}"/>
              </a:ext>
            </a:extLst>
          </p:cNvPr>
          <p:cNvGrpSpPr/>
          <p:nvPr/>
        </p:nvGrpSpPr>
        <p:grpSpPr>
          <a:xfrm>
            <a:off x="8380288" y="375951"/>
            <a:ext cx="954308" cy="1076984"/>
            <a:chOff x="3203589" y="5702905"/>
            <a:chExt cx="954308" cy="1076984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4A37E1F-E135-4DA0-8B57-50FDA99D9737}"/>
                </a:ext>
              </a:extLst>
            </p:cNvPr>
            <p:cNvCxnSpPr>
              <a:cxnSpLocks/>
            </p:cNvCxnSpPr>
            <p:nvPr/>
          </p:nvCxnSpPr>
          <p:spPr>
            <a:xfrm>
              <a:off x="3203590" y="6210739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3D5222D-DDAF-4353-8362-3DB3B17CD1EE}"/>
                </a:ext>
              </a:extLst>
            </p:cNvPr>
            <p:cNvSpPr txBox="1"/>
            <p:nvPr/>
          </p:nvSpPr>
          <p:spPr>
            <a:xfrm>
              <a:off x="3203589" y="6148947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6B7B093-3172-43CF-8ACA-168D7B6734AF}"/>
                </a:ext>
              </a:extLst>
            </p:cNvPr>
            <p:cNvSpPr txBox="1"/>
            <p:nvPr/>
          </p:nvSpPr>
          <p:spPr>
            <a:xfrm>
              <a:off x="3418225" y="5702905"/>
              <a:ext cx="73967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041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 animBg="1"/>
      <p:bldP spid="37" grpId="0" animBg="1"/>
      <p:bldP spid="38" grpId="0"/>
      <p:bldP spid="39" grpId="0"/>
      <p:bldP spid="40" grpId="0"/>
      <p:bldP spid="43" grpId="0"/>
      <p:bldP spid="44" grpId="0"/>
      <p:bldP spid="45" grpId="0"/>
      <p:bldP spid="46" grpId="0"/>
      <p:bldP spid="47" grpId="0" animBg="1"/>
      <p:bldP spid="48" grpId="0" animBg="1"/>
      <p:bldP spid="49" grpId="0"/>
      <p:bldP spid="51" grpId="0"/>
      <p:bldP spid="52" grpId="0"/>
      <p:bldP spid="54" grpId="0"/>
      <p:bldP spid="55" grpId="0"/>
      <p:bldP spid="56" grpId="0"/>
      <p:bldP spid="58" grpId="0"/>
      <p:bldP spid="59" grpId="0"/>
      <p:bldP spid="60" grpId="0"/>
      <p:bldP spid="62" grpId="0"/>
      <p:bldP spid="63" grpId="0"/>
      <p:bldP spid="10" grpId="0" animBg="1"/>
      <p:bldP spid="72" grpId="0"/>
      <p:bldP spid="73" grpId="0"/>
      <p:bldP spid="74" grpId="0"/>
      <p:bldP spid="76" grpId="0"/>
      <p:bldP spid="77" grpId="0"/>
      <p:bldP spid="78" grpId="0"/>
      <p:bldP spid="80" grpId="0"/>
      <p:bldP spid="8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6929937-8A61-45D6-A4C2-F4E7CA2BD80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93F5A98-89BE-4975-A851-42A068244F7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800E946-1A59-4CC5-A337-755B9C89511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E47A68D-805F-45E2-BCCB-8A33DFA9B69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E2EB8D6-FAE7-4ADE-BF40-1D774DD7D51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DEA571-D6CB-473C-8A78-EA0E3C6329BC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ADFB386-B88C-42DB-8F37-0FF3A3ED3640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9811F6-FE8D-4644-8066-C7C0EF411F7B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69F6CD-9E0A-41C8-B709-DFDB65A8F27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A614918-7FA4-4D25-B036-6C65CA0F60C9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F4220C5-F351-4117-9ED1-F48796D843CF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2B30708-4469-475C-A23F-3DEE18F906C9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F6B073-9C07-4BE1-9E80-CA23CAE487DE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A454007-F6D6-42FF-97EF-D22A120194E3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EC3A504-BCAB-40B6-8DA7-0E3103261DE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A35BBF2-31AE-4F76-B68A-BCDABE9D947B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45ED889-808C-4DB1-9B1A-C75C6251AA9E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BC155FB-EF56-45F9-9FFD-691F2B92FFA1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384D727-84B4-4A9F-86D7-EEE270D72F4A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A6DF327-57A7-456C-94CA-0A6C755E05A3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D2DD51-217F-45B5-9F49-C972B21DA44C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408D702-3D10-4A04-A562-C64B4D6B8DF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E1159BA-0CB5-4FF6-BDC6-E2B7B478E2C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D7C9F00-B875-4F46-B085-966A4795468E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5CBA23B-A426-4E49-ADDC-47868F84945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2CD993B-54A9-456C-BF33-BD8BA3313E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EF3AF5D-B92A-4B46-9F3F-01F3FACD8107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CDD0DCC-A160-41BD-AFDB-2D530D8C3D42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D9EA333-75E5-40A8-9E25-3CB655C4C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05CD259-CB84-44B7-BA8E-07DEC01EE8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8922DC2-AEE4-4056-A517-7FD3C9CA84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FB6ACB2-F645-40C1-996C-959FC52A70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5EBF32B-AEB1-4F3E-A20B-6C3C6022BF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474B6A5-B579-4EF6-9F76-672077C5E4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CE18AA0-C649-43DA-813B-2D794ABAB5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8E7F3B0-1B6D-4439-944B-B5EB0E24C6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E7F1CD0-F0AA-4E94-B6E3-D754722187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A50442B-C31C-4E42-B4CF-DB0A67A32B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C42B5BE-4E99-420D-9619-B1F8B88F93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26A8FB7-A434-49B4-BC16-78B5A6A1CE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BA902AE-9B12-4077-A4F3-95DE019C35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C47649E-D81A-4C67-BDC3-F8DE95D469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61534A5-5A54-4F31-AFE1-A7DE1CEB74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65A3647-7FDD-407F-BD53-560F0FBD70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888897B-5D71-4D92-9DAD-59C4C8808BD5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Write the missing number to make this division correct.</a:t>
            </a:r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2C178E-BEFD-497F-9C74-C374F3E3F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82" y="794433"/>
            <a:ext cx="4938418" cy="1128383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255BA20-3890-4880-9862-06DB41BB5BFD}"/>
              </a:ext>
            </a:extLst>
          </p:cNvPr>
          <p:cNvSpPr txBox="1"/>
          <p:nvPr/>
        </p:nvSpPr>
        <p:spPr>
          <a:xfrm>
            <a:off x="2246013" y="2204688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B166726-ECE8-45C5-82C8-C67FFEC1B017}"/>
              </a:ext>
            </a:extLst>
          </p:cNvPr>
          <p:cNvSpPr txBox="1"/>
          <p:nvPr/>
        </p:nvSpPr>
        <p:spPr>
          <a:xfrm>
            <a:off x="2984966" y="2218099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E2E9D7A-9A6B-45AE-9B11-144E72D1C97E}"/>
              </a:ext>
            </a:extLst>
          </p:cNvPr>
          <p:cNvSpPr txBox="1"/>
          <p:nvPr/>
        </p:nvSpPr>
        <p:spPr>
          <a:xfrm>
            <a:off x="2680342" y="2655596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79AC0C2-2880-4417-B5F2-A7D915F14132}"/>
              </a:ext>
            </a:extLst>
          </p:cNvPr>
          <p:cNvSpPr txBox="1"/>
          <p:nvPr/>
        </p:nvSpPr>
        <p:spPr>
          <a:xfrm>
            <a:off x="2664326" y="1028949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74430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047C3F-6C03-4C79-9315-27265FA40868}"/>
              </a:ext>
            </a:extLst>
          </p:cNvPr>
          <p:cNvSpPr/>
          <p:nvPr/>
        </p:nvSpPr>
        <p:spPr>
          <a:xfrm>
            <a:off x="56122" y="50000"/>
            <a:ext cx="935833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group of friends earns £80 by washing cars. </a:t>
            </a:r>
          </a:p>
          <a:p>
            <a:r>
              <a:rPr lang="en-US" sz="3200" b="1" dirty="0"/>
              <a:t>They share the money equally. </a:t>
            </a:r>
          </a:p>
          <a:p>
            <a:r>
              <a:rPr lang="en-US" sz="3200" b="1" dirty="0"/>
              <a:t>They get £16 each. </a:t>
            </a:r>
          </a:p>
          <a:p>
            <a:r>
              <a:rPr lang="en-US" sz="3200" b="1" dirty="0"/>
              <a:t>How many friends are in the group?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2F27D6-53E1-47AA-B7D7-566CA8B9FBC2}"/>
              </a:ext>
            </a:extLst>
          </p:cNvPr>
          <p:cNvSpPr/>
          <p:nvPr/>
        </p:nvSpPr>
        <p:spPr>
          <a:xfrm>
            <a:off x="715546" y="2112103"/>
            <a:ext cx="18934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 ÷ 16 = 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6932BB-5F9D-4C6A-BB48-FE7A1704EDED}"/>
              </a:ext>
            </a:extLst>
          </p:cNvPr>
          <p:cNvSpPr/>
          <p:nvPr/>
        </p:nvSpPr>
        <p:spPr>
          <a:xfrm>
            <a:off x="4078355" y="2111344"/>
            <a:ext cx="25250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friend = £16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A53994-5B51-4D60-8B48-C4D303DEDE13}"/>
              </a:ext>
            </a:extLst>
          </p:cNvPr>
          <p:cNvSpPr/>
          <p:nvPr/>
        </p:nvSpPr>
        <p:spPr>
          <a:xfrm>
            <a:off x="3948481" y="3048432"/>
            <a:ext cx="1970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friends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1379DB3-DDDA-4E3A-A785-CF3B2380A3F5}"/>
              </a:ext>
            </a:extLst>
          </p:cNvPr>
          <p:cNvCxnSpPr/>
          <p:nvPr/>
        </p:nvCxnSpPr>
        <p:spPr>
          <a:xfrm>
            <a:off x="6173888" y="2697762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3A675A7-7B79-4BF4-B895-C073117D3757}"/>
              </a:ext>
            </a:extLst>
          </p:cNvPr>
          <p:cNvSpPr/>
          <p:nvPr/>
        </p:nvSpPr>
        <p:spPr>
          <a:xfrm>
            <a:off x="6257762" y="2604635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+16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78D467-5821-4788-A3A8-FFAC98B71BD5}"/>
              </a:ext>
            </a:extLst>
          </p:cNvPr>
          <p:cNvSpPr/>
          <p:nvPr/>
        </p:nvSpPr>
        <p:spPr>
          <a:xfrm>
            <a:off x="5871260" y="3048432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£32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DA85F1-EFD7-4905-850F-9A5D2A871D94}"/>
              </a:ext>
            </a:extLst>
          </p:cNvPr>
          <p:cNvSpPr/>
          <p:nvPr/>
        </p:nvSpPr>
        <p:spPr>
          <a:xfrm>
            <a:off x="3948481" y="3995421"/>
            <a:ext cx="1970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friends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318904F-4995-4F1F-910B-2EE110FC77B5}"/>
              </a:ext>
            </a:extLst>
          </p:cNvPr>
          <p:cNvCxnSpPr/>
          <p:nvPr/>
        </p:nvCxnSpPr>
        <p:spPr>
          <a:xfrm>
            <a:off x="6173888" y="364475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0D5B6BA-7340-41CE-8B75-34B565E57201}"/>
              </a:ext>
            </a:extLst>
          </p:cNvPr>
          <p:cNvSpPr/>
          <p:nvPr/>
        </p:nvSpPr>
        <p:spPr>
          <a:xfrm>
            <a:off x="6257762" y="3551624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+16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61C522-720D-4984-A22A-376C68EDEC96}"/>
              </a:ext>
            </a:extLst>
          </p:cNvPr>
          <p:cNvSpPr/>
          <p:nvPr/>
        </p:nvSpPr>
        <p:spPr>
          <a:xfrm>
            <a:off x="5871260" y="3995421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£48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1DDE0D-D63D-4CF2-8F0C-EC688814FC78}"/>
              </a:ext>
            </a:extLst>
          </p:cNvPr>
          <p:cNvSpPr/>
          <p:nvPr/>
        </p:nvSpPr>
        <p:spPr>
          <a:xfrm>
            <a:off x="3948481" y="4939139"/>
            <a:ext cx="1970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friends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CDADFCB-D473-4FA3-BFD6-B3FC994117AF}"/>
              </a:ext>
            </a:extLst>
          </p:cNvPr>
          <p:cNvCxnSpPr/>
          <p:nvPr/>
        </p:nvCxnSpPr>
        <p:spPr>
          <a:xfrm>
            <a:off x="6173888" y="458846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25DB255-4A52-4897-865A-62476E7EC5F9}"/>
              </a:ext>
            </a:extLst>
          </p:cNvPr>
          <p:cNvSpPr/>
          <p:nvPr/>
        </p:nvSpPr>
        <p:spPr>
          <a:xfrm>
            <a:off x="6257762" y="4495342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+16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22E497-3C06-4AE5-8449-EA432BFDCCB2}"/>
              </a:ext>
            </a:extLst>
          </p:cNvPr>
          <p:cNvSpPr/>
          <p:nvPr/>
        </p:nvSpPr>
        <p:spPr>
          <a:xfrm>
            <a:off x="5871260" y="493913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£64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CC7D55-9F9F-4685-8115-1F07235BEE87}"/>
              </a:ext>
            </a:extLst>
          </p:cNvPr>
          <p:cNvSpPr/>
          <p:nvPr/>
        </p:nvSpPr>
        <p:spPr>
          <a:xfrm>
            <a:off x="3948481" y="5886128"/>
            <a:ext cx="1970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friends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8BC826C-8C10-43D1-A58C-1F2B1A7122AF}"/>
              </a:ext>
            </a:extLst>
          </p:cNvPr>
          <p:cNvCxnSpPr/>
          <p:nvPr/>
        </p:nvCxnSpPr>
        <p:spPr>
          <a:xfrm>
            <a:off x="6173888" y="5535458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7B7D9456-DED4-4D03-B7CF-839D912FEA10}"/>
              </a:ext>
            </a:extLst>
          </p:cNvPr>
          <p:cNvSpPr/>
          <p:nvPr/>
        </p:nvSpPr>
        <p:spPr>
          <a:xfrm>
            <a:off x="6257762" y="5442331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+16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F39C84-DFEE-4189-B402-1CD21A46670E}"/>
              </a:ext>
            </a:extLst>
          </p:cNvPr>
          <p:cNvSpPr/>
          <p:nvPr/>
        </p:nvSpPr>
        <p:spPr>
          <a:xfrm>
            <a:off x="5871260" y="5886128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£80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FEFB6C-FD55-4AF1-8BBA-F8D1E00D8213}"/>
              </a:ext>
            </a:extLst>
          </p:cNvPr>
          <p:cNvSpPr/>
          <p:nvPr/>
        </p:nvSpPr>
        <p:spPr>
          <a:xfrm>
            <a:off x="2290953" y="211210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98342DE-91C3-4CC7-B953-743B401F55E5}"/>
              </a:ext>
            </a:extLst>
          </p:cNvPr>
          <p:cNvSpPr/>
          <p:nvPr/>
        </p:nvSpPr>
        <p:spPr>
          <a:xfrm>
            <a:off x="6236060" y="1526569"/>
            <a:ext cx="16722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friends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3F2BAB-BCDA-4C9F-B52B-A667CE6166CE}"/>
              </a:ext>
            </a:extLst>
          </p:cNvPr>
          <p:cNvSpPr/>
          <p:nvPr/>
        </p:nvSpPr>
        <p:spPr>
          <a:xfrm>
            <a:off x="268137" y="2940845"/>
            <a:ext cx="21355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10 x 16 = 160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D750BF-1558-4AF0-A152-4FD764D2A673}"/>
              </a:ext>
            </a:extLst>
          </p:cNvPr>
          <p:cNvSpPr/>
          <p:nvPr/>
        </p:nvSpPr>
        <p:spPr>
          <a:xfrm>
            <a:off x="264481" y="3490069"/>
            <a:ext cx="21868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so 5 x 16 = 80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90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7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DDD4C4-987A-4D68-916E-7E65190C32EA}"/>
              </a:ext>
            </a:extLst>
          </p:cNvPr>
          <p:cNvSpPr/>
          <p:nvPr/>
        </p:nvSpPr>
        <p:spPr>
          <a:xfrm>
            <a:off x="56122" y="50000"/>
            <a:ext cx="986060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Chen uses these digit cards.</a:t>
            </a:r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r>
              <a:rPr lang="en-GB" sz="3200" b="1" dirty="0"/>
              <a:t>She makes a 2-digit number and a 1-digit number. </a:t>
            </a:r>
          </a:p>
          <a:p>
            <a:r>
              <a:rPr lang="en-GB" sz="3200" b="1" dirty="0"/>
              <a:t>She multiplies them together. </a:t>
            </a:r>
          </a:p>
          <a:p>
            <a:r>
              <a:rPr lang="en-GB" sz="3200" b="1" dirty="0"/>
              <a:t>Her answer is a multiple of 10</a:t>
            </a:r>
          </a:p>
          <a:p>
            <a:r>
              <a:rPr lang="en-GB" sz="3200" b="1" dirty="0"/>
              <a:t>What could Chen’s multiplication be?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4E174C-92E1-4A35-9AC1-6DCC68922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51" y="720403"/>
            <a:ext cx="4741275" cy="15917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863833-6A99-4A57-A91B-8E9F52AC7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51" y="4705316"/>
            <a:ext cx="4191809" cy="15917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A19427-2ECE-44CA-865F-DB5A62A36FF1}"/>
              </a:ext>
            </a:extLst>
          </p:cNvPr>
          <p:cNvSpPr txBox="1"/>
          <p:nvPr/>
        </p:nvSpPr>
        <p:spPr>
          <a:xfrm>
            <a:off x="1620253" y="5185722"/>
            <a:ext cx="85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A8D5AB-F33E-40BC-9BBF-1DC98DBB75D7}"/>
              </a:ext>
            </a:extLst>
          </p:cNvPr>
          <p:cNvSpPr txBox="1"/>
          <p:nvPr/>
        </p:nvSpPr>
        <p:spPr>
          <a:xfrm>
            <a:off x="3662339" y="5185722"/>
            <a:ext cx="85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086ADE-1C06-4CB6-BD67-79EEE6BE8517}"/>
              </a:ext>
            </a:extLst>
          </p:cNvPr>
          <p:cNvSpPr txBox="1"/>
          <p:nvPr/>
        </p:nvSpPr>
        <p:spPr>
          <a:xfrm>
            <a:off x="560453" y="5181766"/>
            <a:ext cx="85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BFD09A-E2D3-4BB2-88F3-6D82B22D953E}"/>
              </a:ext>
            </a:extLst>
          </p:cNvPr>
          <p:cNvSpPr/>
          <p:nvPr/>
        </p:nvSpPr>
        <p:spPr>
          <a:xfrm>
            <a:off x="5149266" y="4587631"/>
            <a:ext cx="17844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x 5 = 30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5653FC-DE90-4EAF-BF09-D0245CED4509}"/>
              </a:ext>
            </a:extLst>
          </p:cNvPr>
          <p:cNvSpPr/>
          <p:nvPr/>
        </p:nvSpPr>
        <p:spPr>
          <a:xfrm>
            <a:off x="6304464" y="5007663"/>
            <a:ext cx="2526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a multiple of 10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50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L 0.16888 0.004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208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-0.16745 -1.48148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24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6B5DF2-196A-44E9-97E2-5A4D829CA2F0}"/>
              </a:ext>
            </a:extLst>
          </p:cNvPr>
          <p:cNvSpPr/>
          <p:nvPr/>
        </p:nvSpPr>
        <p:spPr>
          <a:xfrm>
            <a:off x="56123" y="50000"/>
            <a:ext cx="69757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graph shows the temperature in °C from 2 am to 3 pm on a cold day.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E76CB6-101A-454F-BCD5-FD6AD260A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31" y="1127218"/>
            <a:ext cx="6361905" cy="546666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0E4523-D38B-4B63-A7A1-83A55793A648}"/>
              </a:ext>
            </a:extLst>
          </p:cNvPr>
          <p:cNvSpPr/>
          <p:nvPr/>
        </p:nvSpPr>
        <p:spPr>
          <a:xfrm>
            <a:off x="6609036" y="913103"/>
            <a:ext cx="50978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degrees warmer was it at 3 pm than at 3 am?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4FEC41-E151-4E62-A210-93C3871DC594}"/>
              </a:ext>
            </a:extLst>
          </p:cNvPr>
          <p:cNvCxnSpPr>
            <a:cxnSpLocks/>
          </p:cNvCxnSpPr>
          <p:nvPr/>
        </p:nvCxnSpPr>
        <p:spPr>
          <a:xfrm flipV="1">
            <a:off x="5040111" y="3340360"/>
            <a:ext cx="0" cy="26063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6E61DF-45A4-4A8F-A32C-10D9104AB90E}"/>
              </a:ext>
            </a:extLst>
          </p:cNvPr>
          <p:cNvCxnSpPr>
            <a:cxnSpLocks/>
          </p:cNvCxnSpPr>
          <p:nvPr/>
        </p:nvCxnSpPr>
        <p:spPr>
          <a:xfrm>
            <a:off x="729465" y="3329633"/>
            <a:ext cx="43106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22088E-7D86-4638-977B-18FBECE9978F}"/>
              </a:ext>
            </a:extLst>
          </p:cNvPr>
          <p:cNvCxnSpPr>
            <a:cxnSpLocks/>
          </p:cNvCxnSpPr>
          <p:nvPr/>
        </p:nvCxnSpPr>
        <p:spPr>
          <a:xfrm flipV="1">
            <a:off x="1074815" y="5620307"/>
            <a:ext cx="0" cy="3698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FF8D0A0-0CFA-4974-A275-0B71C0043A25}"/>
              </a:ext>
            </a:extLst>
          </p:cNvPr>
          <p:cNvCxnSpPr>
            <a:cxnSpLocks/>
          </p:cNvCxnSpPr>
          <p:nvPr/>
        </p:nvCxnSpPr>
        <p:spPr>
          <a:xfrm>
            <a:off x="729465" y="5622979"/>
            <a:ext cx="34958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645E7C3-2904-4CEC-9967-54BAE7439088}"/>
              </a:ext>
            </a:extLst>
          </p:cNvPr>
          <p:cNvGrpSpPr/>
          <p:nvPr/>
        </p:nvGrpSpPr>
        <p:grpSpPr>
          <a:xfrm>
            <a:off x="6799608" y="2471459"/>
            <a:ext cx="446401" cy="492950"/>
            <a:chOff x="3830562" y="928777"/>
            <a:chExt cx="446401" cy="49295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A20B549-D276-4166-9037-1369B67BAAEA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BE45938-21D6-436B-BCF5-1CF412DB0E6E}"/>
                </a:ext>
              </a:extLst>
            </p:cNvPr>
            <p:cNvSpPr txBox="1"/>
            <p:nvPr/>
          </p:nvSpPr>
          <p:spPr>
            <a:xfrm>
              <a:off x="3830562" y="1021617"/>
              <a:ext cx="4464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-5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5F5B027-1E95-47A4-870B-93700D6E9376}"/>
              </a:ext>
            </a:extLst>
          </p:cNvPr>
          <p:cNvGrpSpPr/>
          <p:nvPr/>
        </p:nvGrpSpPr>
        <p:grpSpPr>
          <a:xfrm>
            <a:off x="7753687" y="2468706"/>
            <a:ext cx="189378" cy="494964"/>
            <a:chOff x="7010015" y="926763"/>
            <a:chExt cx="189378" cy="49496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A6E8ABE-1D65-4814-97B0-DE011DB397A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08A5176-7964-4826-9C45-D37C3884F224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A73B385-1041-4685-A214-88E3669E6CA3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C3AB7CE-C59E-4DCA-BAA4-C5D6341811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Group 91">
            <a:extLst>
              <a:ext uri="{FF2B5EF4-FFF2-40B4-BE49-F238E27FC236}">
                <a16:creationId xmlns:a16="http://schemas.microsoft.com/office/drawing/2014/main" id="{965B7916-B2CB-4B8C-A5EF-EC6B84B48C12}"/>
              </a:ext>
            </a:extLst>
          </p:cNvPr>
          <p:cNvGrpSpPr/>
          <p:nvPr/>
        </p:nvGrpSpPr>
        <p:grpSpPr>
          <a:xfrm>
            <a:off x="7000474" y="1972834"/>
            <a:ext cx="893612" cy="479154"/>
            <a:chOff x="7395283" y="5821043"/>
            <a:chExt cx="205894" cy="512761"/>
          </a:xfrm>
        </p:grpSpPr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5022793E-4BB3-436D-940F-66C4811D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49A9265-7191-4315-9AE1-9082C5B0EA43}"/>
                </a:ext>
              </a:extLst>
            </p:cNvPr>
            <p:cNvSpPr/>
            <p:nvPr/>
          </p:nvSpPr>
          <p:spPr>
            <a:xfrm>
              <a:off x="7439807" y="5821043"/>
              <a:ext cx="13744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grpSp>
        <p:nvGrpSpPr>
          <p:cNvPr id="30" name="Group 91">
            <a:extLst>
              <a:ext uri="{FF2B5EF4-FFF2-40B4-BE49-F238E27FC236}">
                <a16:creationId xmlns:a16="http://schemas.microsoft.com/office/drawing/2014/main" id="{B1CB59C9-C525-4AC3-8EBF-C7B80FE4D26C}"/>
              </a:ext>
            </a:extLst>
          </p:cNvPr>
          <p:cNvGrpSpPr/>
          <p:nvPr/>
        </p:nvGrpSpPr>
        <p:grpSpPr>
          <a:xfrm>
            <a:off x="7896986" y="1968403"/>
            <a:ext cx="889897" cy="479154"/>
            <a:chOff x="7395283" y="5821043"/>
            <a:chExt cx="205894" cy="512761"/>
          </a:xfrm>
        </p:grpSpPr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2758ABCB-DB57-483E-975E-0CADD35E5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813737D-0B4F-468A-BCB8-6BEF84B46D5E}"/>
                </a:ext>
              </a:extLst>
            </p:cNvPr>
            <p:cNvSpPr/>
            <p:nvPr/>
          </p:nvSpPr>
          <p:spPr>
            <a:xfrm>
              <a:off x="7451749" y="5821043"/>
              <a:ext cx="125059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3C78EF8-F0C6-4636-8ADE-2416398CC62A}"/>
              </a:ext>
            </a:extLst>
          </p:cNvPr>
          <p:cNvGrpSpPr/>
          <p:nvPr/>
        </p:nvGrpSpPr>
        <p:grpSpPr>
          <a:xfrm>
            <a:off x="8650833" y="2466324"/>
            <a:ext cx="349877" cy="494964"/>
            <a:chOff x="7016062" y="926763"/>
            <a:chExt cx="349877" cy="49496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0FDF013-00B8-4235-86D3-A7834BBD91C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40DCFB7-E53F-4395-BB4E-D31321057C7D}"/>
                </a:ext>
              </a:extLst>
            </p:cNvPr>
            <p:cNvGrpSpPr/>
            <p:nvPr/>
          </p:nvGrpSpPr>
          <p:grpSpPr>
            <a:xfrm>
              <a:off x="7016062" y="928608"/>
              <a:ext cx="349877" cy="493119"/>
              <a:chOff x="7016062" y="928608"/>
              <a:chExt cx="349877" cy="493119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C759825-3C9F-43FE-9ECD-3CEC4ABFE32C}"/>
                  </a:ext>
                </a:extLst>
              </p:cNvPr>
              <p:cNvSpPr txBox="1"/>
              <p:nvPr/>
            </p:nvSpPr>
            <p:spPr>
              <a:xfrm>
                <a:off x="7016062" y="1021617"/>
                <a:ext cx="3498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2A298220-1D20-4378-B3B1-15F1631FC5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EA74638-B50D-4F8E-BD23-59FF6B42A95A}"/>
              </a:ext>
            </a:extLst>
          </p:cNvPr>
          <p:cNvCxnSpPr>
            <a:cxnSpLocks/>
          </p:cNvCxnSpPr>
          <p:nvPr/>
        </p:nvCxnSpPr>
        <p:spPr>
          <a:xfrm>
            <a:off x="6667943" y="2484503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DEB9A2E3-BF85-449A-94C7-B2F4405C0787}"/>
              </a:ext>
            </a:extLst>
          </p:cNvPr>
          <p:cNvSpPr/>
          <p:nvPr/>
        </p:nvSpPr>
        <p:spPr>
          <a:xfrm>
            <a:off x="6934458" y="231893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3F5074A-1119-4746-B030-6A0261C2EDCB}"/>
              </a:ext>
            </a:extLst>
          </p:cNvPr>
          <p:cNvSpPr/>
          <p:nvPr/>
        </p:nvSpPr>
        <p:spPr>
          <a:xfrm>
            <a:off x="9700557" y="2192115"/>
            <a:ext cx="18247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degrees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2" name="Arrow: Curved Right 41">
            <a:extLst>
              <a:ext uri="{FF2B5EF4-FFF2-40B4-BE49-F238E27FC236}">
                <a16:creationId xmlns:a16="http://schemas.microsoft.com/office/drawing/2014/main" id="{09E80C06-83CF-450C-B4FE-DF8148FFA1FD}"/>
              </a:ext>
            </a:extLst>
          </p:cNvPr>
          <p:cNvSpPr/>
          <p:nvPr/>
        </p:nvSpPr>
        <p:spPr>
          <a:xfrm flipV="1">
            <a:off x="327039" y="5194533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3" name="Arrow: Curved Right 42">
            <a:extLst>
              <a:ext uri="{FF2B5EF4-FFF2-40B4-BE49-F238E27FC236}">
                <a16:creationId xmlns:a16="http://schemas.microsoft.com/office/drawing/2014/main" id="{9C028311-47CC-4A5A-8EC9-C4A37F7CE658}"/>
              </a:ext>
            </a:extLst>
          </p:cNvPr>
          <p:cNvSpPr/>
          <p:nvPr/>
        </p:nvSpPr>
        <p:spPr>
          <a:xfrm flipV="1">
            <a:off x="319656" y="4864751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4" name="Arrow: Curved Right 43">
            <a:extLst>
              <a:ext uri="{FF2B5EF4-FFF2-40B4-BE49-F238E27FC236}">
                <a16:creationId xmlns:a16="http://schemas.microsoft.com/office/drawing/2014/main" id="{DC3BA1DC-FAF8-4DC9-ABFB-A8823BB778B2}"/>
              </a:ext>
            </a:extLst>
          </p:cNvPr>
          <p:cNvSpPr/>
          <p:nvPr/>
        </p:nvSpPr>
        <p:spPr>
          <a:xfrm flipV="1">
            <a:off x="327039" y="4539707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5" name="Arrow: Curved Right 44">
            <a:extLst>
              <a:ext uri="{FF2B5EF4-FFF2-40B4-BE49-F238E27FC236}">
                <a16:creationId xmlns:a16="http://schemas.microsoft.com/office/drawing/2014/main" id="{BFD346A3-6A6C-4AA9-A72D-9976B5298C67}"/>
              </a:ext>
            </a:extLst>
          </p:cNvPr>
          <p:cNvSpPr/>
          <p:nvPr/>
        </p:nvSpPr>
        <p:spPr>
          <a:xfrm flipV="1">
            <a:off x="327039" y="4209925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6" name="Arrow: Curved Right 45">
            <a:extLst>
              <a:ext uri="{FF2B5EF4-FFF2-40B4-BE49-F238E27FC236}">
                <a16:creationId xmlns:a16="http://schemas.microsoft.com/office/drawing/2014/main" id="{4C87C4C6-2242-4880-BB4B-B60E271B1913}"/>
              </a:ext>
            </a:extLst>
          </p:cNvPr>
          <p:cNvSpPr/>
          <p:nvPr/>
        </p:nvSpPr>
        <p:spPr>
          <a:xfrm flipV="1">
            <a:off x="319656" y="3880143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7" name="Arrow: Curved Right 46">
            <a:extLst>
              <a:ext uri="{FF2B5EF4-FFF2-40B4-BE49-F238E27FC236}">
                <a16:creationId xmlns:a16="http://schemas.microsoft.com/office/drawing/2014/main" id="{3E04EB93-EA4C-439F-8A9B-4B78C047E168}"/>
              </a:ext>
            </a:extLst>
          </p:cNvPr>
          <p:cNvSpPr/>
          <p:nvPr/>
        </p:nvSpPr>
        <p:spPr>
          <a:xfrm flipV="1">
            <a:off x="327039" y="3555099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8" name="Arrow: Curved Right 47">
            <a:extLst>
              <a:ext uri="{FF2B5EF4-FFF2-40B4-BE49-F238E27FC236}">
                <a16:creationId xmlns:a16="http://schemas.microsoft.com/office/drawing/2014/main" id="{B99182A5-6EAF-4720-8CA0-14458BEE6318}"/>
              </a:ext>
            </a:extLst>
          </p:cNvPr>
          <p:cNvSpPr/>
          <p:nvPr/>
        </p:nvSpPr>
        <p:spPr>
          <a:xfrm flipV="1">
            <a:off x="324849" y="3225317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BF5FF95-8E4B-4D13-9FAA-BA765EB2DD1D}"/>
              </a:ext>
            </a:extLst>
          </p:cNvPr>
          <p:cNvSpPr/>
          <p:nvPr/>
        </p:nvSpPr>
        <p:spPr>
          <a:xfrm>
            <a:off x="6609035" y="3084803"/>
            <a:ext cx="522664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At 6 pm the temperature was 4 degrees lower than at 3 pm. </a:t>
            </a:r>
          </a:p>
          <a:p>
            <a:r>
              <a:rPr lang="en-US" sz="3200" b="1" dirty="0"/>
              <a:t>What was the temperature at 6 pm?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ACED05B-3124-45B1-92F4-9AD00D1F5DFD}"/>
              </a:ext>
            </a:extLst>
          </p:cNvPr>
          <p:cNvGrpSpPr/>
          <p:nvPr/>
        </p:nvGrpSpPr>
        <p:grpSpPr>
          <a:xfrm>
            <a:off x="10110687" y="5161086"/>
            <a:ext cx="446956" cy="492950"/>
            <a:chOff x="3882515" y="928777"/>
            <a:chExt cx="446956" cy="492950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6A8D7AC-50A1-4A3F-9772-9C17E127AF5F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05002D9-6C6F-4BC3-975B-189F9E20E843}"/>
                </a:ext>
              </a:extLst>
            </p:cNvPr>
            <p:cNvSpPr txBox="1"/>
            <p:nvPr/>
          </p:nvSpPr>
          <p:spPr>
            <a:xfrm>
              <a:off x="3882515" y="1021617"/>
              <a:ext cx="446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34F2D1A-7E29-4BB7-AD8F-B8BBC39BCAA7}"/>
              </a:ext>
            </a:extLst>
          </p:cNvPr>
          <p:cNvGrpSpPr/>
          <p:nvPr/>
        </p:nvGrpSpPr>
        <p:grpSpPr>
          <a:xfrm>
            <a:off x="9208081" y="5156782"/>
            <a:ext cx="197768" cy="494964"/>
            <a:chOff x="7000776" y="926763"/>
            <a:chExt cx="197768" cy="494964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E6E3EB7-AA09-42F5-B118-1CEE569748C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DE37C5A-F287-4E9E-9EB8-8033D5892959}"/>
                </a:ext>
              </a:extLst>
            </p:cNvPr>
            <p:cNvGrpSpPr/>
            <p:nvPr/>
          </p:nvGrpSpPr>
          <p:grpSpPr>
            <a:xfrm>
              <a:off x="7000776" y="928608"/>
              <a:ext cx="197768" cy="493119"/>
              <a:chOff x="7000776" y="928608"/>
              <a:chExt cx="197768" cy="493119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E46246C-F916-4038-ADEA-2093DE5CF306}"/>
                  </a:ext>
                </a:extLst>
              </p:cNvPr>
              <p:cNvSpPr txBox="1"/>
              <p:nvPr/>
            </p:nvSpPr>
            <p:spPr>
              <a:xfrm>
                <a:off x="7000776" y="1021617"/>
                <a:ext cx="197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E58E7F28-CD8C-4DB5-98B3-D3B7A64FD8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Group 91">
            <a:extLst>
              <a:ext uri="{FF2B5EF4-FFF2-40B4-BE49-F238E27FC236}">
                <a16:creationId xmlns:a16="http://schemas.microsoft.com/office/drawing/2014/main" id="{1AFF90F6-4C13-4BFE-9B46-96512C077F4F}"/>
              </a:ext>
            </a:extLst>
          </p:cNvPr>
          <p:cNvGrpSpPr/>
          <p:nvPr/>
        </p:nvGrpSpPr>
        <p:grpSpPr>
          <a:xfrm flipH="1">
            <a:off x="9374233" y="4682804"/>
            <a:ext cx="904715" cy="479154"/>
            <a:chOff x="7395283" y="5821043"/>
            <a:chExt cx="205894" cy="512761"/>
          </a:xfrm>
        </p:grpSpPr>
        <p:sp>
          <p:nvSpPr>
            <p:cNvPr id="60" name="Freeform 11">
              <a:extLst>
                <a:ext uri="{FF2B5EF4-FFF2-40B4-BE49-F238E27FC236}">
                  <a16:creationId xmlns:a16="http://schemas.microsoft.com/office/drawing/2014/main" id="{4D34BEB9-5409-497B-A5BB-99A0FD534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F5EF3F3-D8A3-4898-B347-0F0E9E49FBC2}"/>
                </a:ext>
              </a:extLst>
            </p:cNvPr>
            <p:cNvSpPr/>
            <p:nvPr/>
          </p:nvSpPr>
          <p:spPr>
            <a:xfrm>
              <a:off x="7424477" y="5821043"/>
              <a:ext cx="11985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912C359-F3F8-4FDF-9A9E-D33B292D7907}"/>
              </a:ext>
            </a:extLst>
          </p:cNvPr>
          <p:cNvCxnSpPr>
            <a:cxnSpLocks/>
          </p:cNvCxnSpPr>
          <p:nvPr/>
        </p:nvCxnSpPr>
        <p:spPr>
          <a:xfrm>
            <a:off x="8141038" y="5146905"/>
            <a:ext cx="2855937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91">
            <a:extLst>
              <a:ext uri="{FF2B5EF4-FFF2-40B4-BE49-F238E27FC236}">
                <a16:creationId xmlns:a16="http://schemas.microsoft.com/office/drawing/2014/main" id="{EE64D73D-0915-4CB3-B02F-767C0B499F59}"/>
              </a:ext>
            </a:extLst>
          </p:cNvPr>
          <p:cNvGrpSpPr/>
          <p:nvPr/>
        </p:nvGrpSpPr>
        <p:grpSpPr>
          <a:xfrm flipH="1">
            <a:off x="8471614" y="4679244"/>
            <a:ext cx="880880" cy="479154"/>
            <a:chOff x="7395283" y="5821043"/>
            <a:chExt cx="205894" cy="512761"/>
          </a:xfrm>
        </p:grpSpPr>
        <p:sp>
          <p:nvSpPr>
            <p:cNvPr id="64" name="Freeform 11">
              <a:extLst>
                <a:ext uri="{FF2B5EF4-FFF2-40B4-BE49-F238E27FC236}">
                  <a16:creationId xmlns:a16="http://schemas.microsoft.com/office/drawing/2014/main" id="{D56171AC-DA61-4D63-BBA2-43C6FEE20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B122A6C-3B4E-43E6-BC7A-D52FBCD2C9D4}"/>
                </a:ext>
              </a:extLst>
            </p:cNvPr>
            <p:cNvSpPr/>
            <p:nvPr/>
          </p:nvSpPr>
          <p:spPr>
            <a:xfrm>
              <a:off x="7423823" y="5821043"/>
              <a:ext cx="120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E784BC4-F315-4901-9627-465DE9D5429A}"/>
              </a:ext>
            </a:extLst>
          </p:cNvPr>
          <p:cNvGrpSpPr/>
          <p:nvPr/>
        </p:nvGrpSpPr>
        <p:grpSpPr>
          <a:xfrm>
            <a:off x="8271350" y="5153966"/>
            <a:ext cx="393056" cy="494964"/>
            <a:chOff x="6961607" y="926763"/>
            <a:chExt cx="393056" cy="49496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C708C11-0BCE-4C7B-9EDA-4D21001A69E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E161DDD-E531-4356-8748-5956D79EBFCA}"/>
                </a:ext>
              </a:extLst>
            </p:cNvPr>
            <p:cNvGrpSpPr/>
            <p:nvPr/>
          </p:nvGrpSpPr>
          <p:grpSpPr>
            <a:xfrm>
              <a:off x="6961607" y="928608"/>
              <a:ext cx="393056" cy="493119"/>
              <a:chOff x="6961607" y="928608"/>
              <a:chExt cx="393056" cy="493119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B17588E-2B72-40E9-8CBF-988D4F523744}"/>
                  </a:ext>
                </a:extLst>
              </p:cNvPr>
              <p:cNvSpPr txBox="1"/>
              <p:nvPr/>
            </p:nvSpPr>
            <p:spPr>
              <a:xfrm>
                <a:off x="6961607" y="1021617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-2</a:t>
                </a: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D07D59D0-C89F-474A-92F3-DC25B28C23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1" name="Oval 70">
            <a:extLst>
              <a:ext uri="{FF2B5EF4-FFF2-40B4-BE49-F238E27FC236}">
                <a16:creationId xmlns:a16="http://schemas.microsoft.com/office/drawing/2014/main" id="{F5A83E50-951D-4806-B5D1-D0279E3A6185}"/>
              </a:ext>
            </a:extLst>
          </p:cNvPr>
          <p:cNvSpPr/>
          <p:nvPr/>
        </p:nvSpPr>
        <p:spPr>
          <a:xfrm>
            <a:off x="10203232" y="498345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FB8ADE4-8B80-44E6-9CD4-12FD06EF7EDA}"/>
              </a:ext>
            </a:extLst>
          </p:cNvPr>
          <p:cNvSpPr/>
          <p:nvPr/>
        </p:nvSpPr>
        <p:spPr>
          <a:xfrm>
            <a:off x="8837155" y="5656613"/>
            <a:ext cx="19497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-2 degrees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3" name="Arrow: Curved Right 72">
            <a:extLst>
              <a:ext uri="{FF2B5EF4-FFF2-40B4-BE49-F238E27FC236}">
                <a16:creationId xmlns:a16="http://schemas.microsoft.com/office/drawing/2014/main" id="{970C2C68-0BFD-409B-B5A3-2878C2B06975}"/>
              </a:ext>
            </a:extLst>
          </p:cNvPr>
          <p:cNvSpPr/>
          <p:nvPr/>
        </p:nvSpPr>
        <p:spPr>
          <a:xfrm>
            <a:off x="324611" y="3285898"/>
            <a:ext cx="404853" cy="4766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4" name="Arrow: Curved Right 73">
            <a:extLst>
              <a:ext uri="{FF2B5EF4-FFF2-40B4-BE49-F238E27FC236}">
                <a16:creationId xmlns:a16="http://schemas.microsoft.com/office/drawing/2014/main" id="{7F45F5CA-66D6-4CE3-A8F7-150E3490AD3D}"/>
              </a:ext>
            </a:extLst>
          </p:cNvPr>
          <p:cNvSpPr/>
          <p:nvPr/>
        </p:nvSpPr>
        <p:spPr>
          <a:xfrm>
            <a:off x="324611" y="3603793"/>
            <a:ext cx="404853" cy="4766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5" name="Arrow: Curved Right 74">
            <a:extLst>
              <a:ext uri="{FF2B5EF4-FFF2-40B4-BE49-F238E27FC236}">
                <a16:creationId xmlns:a16="http://schemas.microsoft.com/office/drawing/2014/main" id="{C18FD44F-6010-4D29-90F1-5F7D432A679C}"/>
              </a:ext>
            </a:extLst>
          </p:cNvPr>
          <p:cNvSpPr/>
          <p:nvPr/>
        </p:nvSpPr>
        <p:spPr>
          <a:xfrm>
            <a:off x="326801" y="3942000"/>
            <a:ext cx="404853" cy="4766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6" name="Arrow: Curved Right 75">
            <a:extLst>
              <a:ext uri="{FF2B5EF4-FFF2-40B4-BE49-F238E27FC236}">
                <a16:creationId xmlns:a16="http://schemas.microsoft.com/office/drawing/2014/main" id="{B6D4F6EB-6780-4B86-8C3C-E15D0F5AB37F}"/>
              </a:ext>
            </a:extLst>
          </p:cNvPr>
          <p:cNvSpPr/>
          <p:nvPr/>
        </p:nvSpPr>
        <p:spPr>
          <a:xfrm>
            <a:off x="326801" y="4259895"/>
            <a:ext cx="404853" cy="4766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59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0.01927 -0.03796 C 0.02331 -0.0463 0.0293 -0.0507 0.03581 -0.0507 C 0.04297 -0.0507 0.04883 -0.0463 0.05286 -0.03796 L 0.07253 1.85185E-6 " pathEditMode="relative" rAng="0" ptsTypes="AAAAA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1.85185E-6 L 0.0918 -0.03704 C 0.09596 -0.04537 0.10221 -0.04977 0.10846 -0.04977 C 0.11588 -0.04977 0.12174 -0.04537 0.12578 -0.03704 L 0.14583 1.85185E-6 " pathEditMode="relative" rAng="0" ptsTypes="AAAAA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-0.01992 -0.03796 C -0.02396 -0.04629 -0.03008 -0.05069 -0.03685 -0.05069 C -0.04427 -0.05069 -0.05013 -0.04629 -0.05417 -0.03796 L -0.07383 -4.07407E-6 " pathEditMode="relative" rAng="0" ptsTypes="AAAAA">
                                      <p:cBhvr>
                                        <p:cTn id="15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-4.07407E-6 L -0.09349 -0.03773 C -0.0974 -0.04606 -0.10378 -0.05023 -0.1099 -0.05023 C -0.11732 -0.05023 -0.12292 -0.04606 -0.12695 -0.03773 L -0.1461 -4.07407E-6 " pathEditMode="relative" rAng="0" ptsTypes="AAAAA">
                                      <p:cBhvr>
                                        <p:cTn id="16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00"/>
                            </p:stCondLst>
                            <p:childTnLst>
                              <p:par>
                                <p:cTn id="17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39" grpId="2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71" grpId="0" animBg="1"/>
      <p:bldP spid="71" grpId="1" animBg="1"/>
      <p:bldP spid="71" grpId="2" animBg="1"/>
      <p:bldP spid="73" grpId="0" animBg="1"/>
      <p:bldP spid="74" grpId="0" animBg="1"/>
      <p:bldP spid="75" grpId="0" animBg="1"/>
      <p:bldP spid="7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9F4D53-AD3E-4713-B473-7F36BD9347BC}"/>
              </a:ext>
            </a:extLst>
          </p:cNvPr>
          <p:cNvSpPr/>
          <p:nvPr/>
        </p:nvSpPr>
        <p:spPr>
          <a:xfrm>
            <a:off x="56123" y="50000"/>
            <a:ext cx="117924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children at </a:t>
            </a:r>
            <a:r>
              <a:rPr lang="en-US" sz="3200" b="1" dirty="0" err="1"/>
              <a:t>Farmfield</a:t>
            </a:r>
            <a:r>
              <a:rPr lang="en-US" sz="3200" b="1" dirty="0"/>
              <a:t> School are collecting money for charity. </a:t>
            </a:r>
          </a:p>
          <a:p>
            <a:r>
              <a:rPr lang="en-US" sz="3200" b="1" dirty="0"/>
              <a:t>Their target is to collect £360 </a:t>
            </a:r>
          </a:p>
          <a:p>
            <a:r>
              <a:rPr lang="en-US" sz="3200" b="1" dirty="0"/>
              <a:t>So far they have collected £57.73</a:t>
            </a:r>
          </a:p>
          <a:p>
            <a:r>
              <a:rPr lang="en-US" sz="3200" b="1" dirty="0"/>
              <a:t>How much more money do they need to reach their target?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C42342-39B8-48DD-B1A2-4CCEC1F51B8B}"/>
              </a:ext>
            </a:extLst>
          </p:cNvPr>
          <p:cNvSpPr txBox="1"/>
          <p:nvPr/>
        </p:nvSpPr>
        <p:spPr>
          <a:xfrm>
            <a:off x="1501272" y="2328141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3 6 0.0 0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4D6894-6417-4D48-9818-4D23D52DDC72}"/>
              </a:ext>
            </a:extLst>
          </p:cNvPr>
          <p:cNvSpPr txBox="1"/>
          <p:nvPr/>
        </p:nvSpPr>
        <p:spPr>
          <a:xfrm>
            <a:off x="1136656" y="2758248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BC66B5-C774-435D-8A76-B425D060C08D}"/>
              </a:ext>
            </a:extLst>
          </p:cNvPr>
          <p:cNvSpPr txBox="1"/>
          <p:nvPr/>
        </p:nvSpPr>
        <p:spPr>
          <a:xfrm>
            <a:off x="1933369" y="2769006"/>
            <a:ext cx="2391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5 7.7 3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82EB058-08BB-449F-B1F4-57654F819D6F}"/>
              </a:ext>
            </a:extLst>
          </p:cNvPr>
          <p:cNvCxnSpPr>
            <a:cxnSpLocks/>
          </p:cNvCxnSpPr>
          <p:nvPr/>
        </p:nvCxnSpPr>
        <p:spPr>
          <a:xfrm flipV="1">
            <a:off x="1052429" y="3295145"/>
            <a:ext cx="2680329" cy="30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7131E8-D6B5-4651-A847-6A9ABDBB2EF5}"/>
              </a:ext>
            </a:extLst>
          </p:cNvPr>
          <p:cNvCxnSpPr>
            <a:cxnSpLocks/>
          </p:cNvCxnSpPr>
          <p:nvPr/>
        </p:nvCxnSpPr>
        <p:spPr>
          <a:xfrm>
            <a:off x="1052429" y="3740383"/>
            <a:ext cx="2684532" cy="38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2C76A7B-6BBE-4490-90D1-A9A59A43E35A}"/>
              </a:ext>
            </a:extLst>
          </p:cNvPr>
          <p:cNvSpPr txBox="1"/>
          <p:nvPr/>
        </p:nvSpPr>
        <p:spPr>
          <a:xfrm>
            <a:off x="3264938" y="321982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C3F438-DC22-4ABE-B06B-24900BC9AF18}"/>
              </a:ext>
            </a:extLst>
          </p:cNvPr>
          <p:cNvSpPr txBox="1"/>
          <p:nvPr/>
        </p:nvSpPr>
        <p:spPr>
          <a:xfrm>
            <a:off x="2825148" y="322823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AF347C-85BD-4BD2-9FC9-87F749433765}"/>
              </a:ext>
            </a:extLst>
          </p:cNvPr>
          <p:cNvSpPr txBox="1"/>
          <p:nvPr/>
        </p:nvSpPr>
        <p:spPr>
          <a:xfrm>
            <a:off x="2369983" y="321913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CFD7F4-9EBD-4DAF-83F5-E137E1E26B9E}"/>
              </a:ext>
            </a:extLst>
          </p:cNvPr>
          <p:cNvSpPr txBox="1"/>
          <p:nvPr/>
        </p:nvSpPr>
        <p:spPr>
          <a:xfrm>
            <a:off x="1944785" y="322754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1DE9F9D-3442-471F-89EB-4CFEAF7DD912}"/>
              </a:ext>
            </a:extLst>
          </p:cNvPr>
          <p:cNvCxnSpPr>
            <a:cxnSpLocks/>
          </p:cNvCxnSpPr>
          <p:nvPr/>
        </p:nvCxnSpPr>
        <p:spPr>
          <a:xfrm flipV="1">
            <a:off x="1957162" y="242475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F93A736-3B84-4B9D-9A86-4D76481A621C}"/>
              </a:ext>
            </a:extLst>
          </p:cNvPr>
          <p:cNvSpPr txBox="1"/>
          <p:nvPr/>
        </p:nvSpPr>
        <p:spPr>
          <a:xfrm>
            <a:off x="2003567" y="21121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E173F8-10D8-40F3-8F6A-EEEC3CAEF184}"/>
              </a:ext>
            </a:extLst>
          </p:cNvPr>
          <p:cNvSpPr txBox="1"/>
          <p:nvPr/>
        </p:nvSpPr>
        <p:spPr>
          <a:xfrm>
            <a:off x="2277538" y="2366905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66881F7-5907-47D2-9AAB-26DC6239B982}"/>
              </a:ext>
            </a:extLst>
          </p:cNvPr>
          <p:cNvCxnSpPr>
            <a:cxnSpLocks/>
          </p:cNvCxnSpPr>
          <p:nvPr/>
        </p:nvCxnSpPr>
        <p:spPr>
          <a:xfrm flipV="1">
            <a:off x="2394904" y="242108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A7E1284-5BF6-46F6-9873-FDAAF7B9DFCD}"/>
              </a:ext>
            </a:extLst>
          </p:cNvPr>
          <p:cNvSpPr txBox="1"/>
          <p:nvPr/>
        </p:nvSpPr>
        <p:spPr>
          <a:xfrm>
            <a:off x="2441309" y="211329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1538C7-A594-47E0-B539-E2BA34D000FB}"/>
              </a:ext>
            </a:extLst>
          </p:cNvPr>
          <p:cNvSpPr txBox="1"/>
          <p:nvPr/>
        </p:nvSpPr>
        <p:spPr>
          <a:xfrm>
            <a:off x="2715280" y="236323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2DF559-C4A0-4E96-BEFF-3835BD745E7E}"/>
              </a:ext>
            </a:extLst>
          </p:cNvPr>
          <p:cNvSpPr txBox="1"/>
          <p:nvPr/>
        </p:nvSpPr>
        <p:spPr>
          <a:xfrm>
            <a:off x="2661531" y="3219822"/>
            <a:ext cx="3272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D6B5B95-E7EA-4F88-AE28-0B8B307D7D14}"/>
              </a:ext>
            </a:extLst>
          </p:cNvPr>
          <p:cNvCxnSpPr>
            <a:cxnSpLocks/>
          </p:cNvCxnSpPr>
          <p:nvPr/>
        </p:nvCxnSpPr>
        <p:spPr>
          <a:xfrm flipV="1">
            <a:off x="2829249" y="2420106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0223316-4E79-4B0C-A1F0-7A2E6488F251}"/>
              </a:ext>
            </a:extLst>
          </p:cNvPr>
          <p:cNvSpPr txBox="1"/>
          <p:nvPr/>
        </p:nvSpPr>
        <p:spPr>
          <a:xfrm>
            <a:off x="2875654" y="211231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A1DE1E-8C8A-4E11-941C-E465B030013B}"/>
              </a:ext>
            </a:extLst>
          </p:cNvPr>
          <p:cNvSpPr txBox="1"/>
          <p:nvPr/>
        </p:nvSpPr>
        <p:spPr>
          <a:xfrm>
            <a:off x="3149625" y="2362252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BA5546E-AD46-4DC2-B253-9E91334B11DE}"/>
              </a:ext>
            </a:extLst>
          </p:cNvPr>
          <p:cNvSpPr txBox="1"/>
          <p:nvPr/>
        </p:nvSpPr>
        <p:spPr>
          <a:xfrm>
            <a:off x="1512792" y="322754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B97186-5DF4-4C4C-A4D1-4A6D27E43C61}"/>
              </a:ext>
            </a:extLst>
          </p:cNvPr>
          <p:cNvSpPr txBox="1"/>
          <p:nvPr/>
        </p:nvSpPr>
        <p:spPr>
          <a:xfrm>
            <a:off x="1163487" y="322660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66F2FC0-7788-403A-BCF4-A3CE953A43AC}"/>
              </a:ext>
            </a:extLst>
          </p:cNvPr>
          <p:cNvSpPr/>
          <p:nvPr/>
        </p:nvSpPr>
        <p:spPr>
          <a:xfrm>
            <a:off x="9290634" y="2019770"/>
            <a:ext cx="25396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£302.27 more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399B6C-E2DD-4D31-90AD-4ECD7151D298}"/>
              </a:ext>
            </a:extLst>
          </p:cNvPr>
          <p:cNvSpPr/>
          <p:nvPr/>
        </p:nvSpPr>
        <p:spPr>
          <a:xfrm>
            <a:off x="5187696" y="3272776"/>
            <a:ext cx="30604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£57.73 + £0.27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31941B3-9AF1-4517-8300-7F34C04E99E3}"/>
              </a:ext>
            </a:extLst>
          </p:cNvPr>
          <p:cNvSpPr/>
          <p:nvPr/>
        </p:nvSpPr>
        <p:spPr>
          <a:xfrm>
            <a:off x="8050793" y="326529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£58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4FE48C-86CA-4A22-A5D0-3D1E3E721407}"/>
              </a:ext>
            </a:extLst>
          </p:cNvPr>
          <p:cNvSpPr/>
          <p:nvPr/>
        </p:nvSpPr>
        <p:spPr>
          <a:xfrm>
            <a:off x="5691081" y="3698253"/>
            <a:ext cx="2450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£58 + £2      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8093CA-19D9-43C5-9C53-8DF4E588C077}"/>
              </a:ext>
            </a:extLst>
          </p:cNvPr>
          <p:cNvSpPr/>
          <p:nvPr/>
        </p:nvSpPr>
        <p:spPr>
          <a:xfrm>
            <a:off x="8045598" y="3690776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£60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C975478-1DE5-478A-BCFD-5212CDAD9161}"/>
              </a:ext>
            </a:extLst>
          </p:cNvPr>
          <p:cNvSpPr/>
          <p:nvPr/>
        </p:nvSpPr>
        <p:spPr>
          <a:xfrm>
            <a:off x="5691081" y="4163925"/>
            <a:ext cx="2450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£60 + £300  </a:t>
            </a:r>
            <a:r>
              <a:rPr lang="en-GB" sz="1600" b="1" dirty="0">
                <a:solidFill>
                  <a:srgbClr val="FF0000"/>
                </a:solidFill>
              </a:rPr>
              <a:t> </a:t>
            </a:r>
            <a:r>
              <a:rPr lang="en-GB" sz="3200" b="1" dirty="0">
                <a:solidFill>
                  <a:srgbClr val="FF0000"/>
                </a:solidFill>
              </a:rPr>
              <a:t>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CB9985B-FEA7-4226-906B-A5DCA69B047C}"/>
              </a:ext>
            </a:extLst>
          </p:cNvPr>
          <p:cNvSpPr/>
          <p:nvPr/>
        </p:nvSpPr>
        <p:spPr>
          <a:xfrm>
            <a:off x="8045598" y="4156448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£360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8F0C40-A671-4E20-A492-4135B5C87093}"/>
              </a:ext>
            </a:extLst>
          </p:cNvPr>
          <p:cNvSpPr/>
          <p:nvPr/>
        </p:nvSpPr>
        <p:spPr>
          <a:xfrm>
            <a:off x="6728168" y="3345404"/>
            <a:ext cx="1075461" cy="13520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23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7" grpId="0"/>
      <p:bldP spid="18" grpId="0"/>
      <p:bldP spid="20" grpId="0"/>
      <p:bldP spid="21" grpId="0"/>
      <p:bldP spid="22" grpId="0"/>
      <p:bldP spid="24" grpId="0"/>
      <p:bldP spid="25" grpId="0"/>
      <p:bldP spid="26" grpId="0"/>
      <p:bldP spid="27" grpId="0"/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F47D97-894D-455F-8741-1F19EDD74A64}"/>
              </a:ext>
            </a:extLst>
          </p:cNvPr>
          <p:cNvSpPr/>
          <p:nvPr/>
        </p:nvSpPr>
        <p:spPr>
          <a:xfrm>
            <a:off x="56123" y="50000"/>
            <a:ext cx="110841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William wants to travel to Paris by train. </a:t>
            </a:r>
          </a:p>
          <a:p>
            <a:r>
              <a:rPr lang="en-US" sz="3200" b="1" dirty="0"/>
              <a:t>He needs to arrive in Paris by 5:30 pm.</a:t>
            </a:r>
          </a:p>
          <a:p>
            <a:r>
              <a:rPr lang="en-US" sz="3200" b="1" dirty="0"/>
              <a:t>Circle the latest time that William can leave London.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01502-8CCE-4ADD-9A18-F60D7D86A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01" y="1517954"/>
            <a:ext cx="4394098" cy="51947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6A0F783-C2AA-4CDE-8DAC-691C839B75E9}"/>
              </a:ext>
            </a:extLst>
          </p:cNvPr>
          <p:cNvSpPr/>
          <p:nvPr/>
        </p:nvSpPr>
        <p:spPr>
          <a:xfrm>
            <a:off x="5080333" y="1619660"/>
            <a:ext cx="19607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5:30 pm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D781E2-F85C-4043-A081-0407B6BF60E1}"/>
              </a:ext>
            </a:extLst>
          </p:cNvPr>
          <p:cNvSpPr/>
          <p:nvPr/>
        </p:nvSpPr>
        <p:spPr>
          <a:xfrm>
            <a:off x="6912790" y="1619659"/>
            <a:ext cx="11320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17:30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43903EF-1741-479F-852F-483AA156470F}"/>
              </a:ext>
            </a:extLst>
          </p:cNvPr>
          <p:cNvSpPr/>
          <p:nvPr/>
        </p:nvSpPr>
        <p:spPr>
          <a:xfrm>
            <a:off x="2717653" y="4200891"/>
            <a:ext cx="1456840" cy="4804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99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6 L -0.17265 0.0002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pp.doublestruck.eu/content/K2_REAS/HTML/Q/Q17307_files/img01.jpg">
            <a:extLst>
              <a:ext uri="{FF2B5EF4-FFF2-40B4-BE49-F238E27FC236}">
                <a16:creationId xmlns:a16="http://schemas.microsoft.com/office/drawing/2014/main" id="{34E8D5D3-B4BB-401D-8B70-65FC7AB8066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3" y="99358"/>
            <a:ext cx="6619164" cy="67071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C813015-00F8-4F3A-A764-20049BCBCA80}"/>
              </a:ext>
            </a:extLst>
          </p:cNvPr>
          <p:cNvSpPr/>
          <p:nvPr/>
        </p:nvSpPr>
        <p:spPr>
          <a:xfrm>
            <a:off x="6781800" y="103032"/>
            <a:ext cx="5410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triangle drawn on a coordinate grid.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45E008-48AB-4D49-B91B-51C526AD36BF}"/>
              </a:ext>
            </a:extLst>
          </p:cNvPr>
          <p:cNvSpPr/>
          <p:nvPr/>
        </p:nvSpPr>
        <p:spPr>
          <a:xfrm>
            <a:off x="6781800" y="1077218"/>
            <a:ext cx="5410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triangle is translated 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right and 5 up. Draw the triangle in its new position.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BBDB4D-5A51-45FF-B4D4-E41F386F5DC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9BC817C-DF0E-4573-9E0B-88D86B5340EF}"/>
              </a:ext>
            </a:extLst>
          </p:cNvPr>
          <p:cNvSpPr/>
          <p:nvPr/>
        </p:nvSpPr>
        <p:spPr>
          <a:xfrm>
            <a:off x="2243391" y="5445103"/>
            <a:ext cx="190092" cy="1887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A54E8F4-4BC9-40F3-ABCE-D1AE90704A8A}"/>
              </a:ext>
            </a:extLst>
          </p:cNvPr>
          <p:cNvSpPr/>
          <p:nvPr/>
        </p:nvSpPr>
        <p:spPr>
          <a:xfrm>
            <a:off x="2243391" y="5445103"/>
            <a:ext cx="190092" cy="1887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C1E69B3-7111-4C97-A91D-F94800E6CF8D}"/>
              </a:ext>
            </a:extLst>
          </p:cNvPr>
          <p:cNvCxnSpPr/>
          <p:nvPr/>
        </p:nvCxnSpPr>
        <p:spPr>
          <a:xfrm flipH="1">
            <a:off x="4275438" y="3064476"/>
            <a:ext cx="145809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180BAF-175D-4947-9C7B-35337C1A2DD4}"/>
              </a:ext>
            </a:extLst>
          </p:cNvPr>
          <p:cNvCxnSpPr>
            <a:cxnSpLocks/>
          </p:cNvCxnSpPr>
          <p:nvPr/>
        </p:nvCxnSpPr>
        <p:spPr>
          <a:xfrm flipV="1">
            <a:off x="4275438" y="1585784"/>
            <a:ext cx="1" cy="147869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B5A276F-2E74-45F5-8399-06BFF3F1FC78}"/>
              </a:ext>
            </a:extLst>
          </p:cNvPr>
          <p:cNvCxnSpPr>
            <a:cxnSpLocks/>
          </p:cNvCxnSpPr>
          <p:nvPr/>
        </p:nvCxnSpPr>
        <p:spPr>
          <a:xfrm flipH="1" flipV="1">
            <a:off x="4275437" y="1585784"/>
            <a:ext cx="1458098" cy="147869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87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11111E-6 L 0.27851 -0.0004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1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851 -0.00046 L 0.27851 -0.3608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7" grpId="2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2F53F8-D2E1-4E10-A4A8-92F5BE6244FA}"/>
              </a:ext>
            </a:extLst>
          </p:cNvPr>
          <p:cNvSpPr/>
          <p:nvPr/>
        </p:nvSpPr>
        <p:spPr>
          <a:xfrm>
            <a:off x="56123" y="50000"/>
            <a:ext cx="86777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Write three factors of 30 that are not factors of 15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3034DA-BDFA-4E72-8001-BB8B845D70B6}"/>
              </a:ext>
            </a:extLst>
          </p:cNvPr>
          <p:cNvSpPr/>
          <p:nvPr/>
        </p:nvSpPr>
        <p:spPr>
          <a:xfrm>
            <a:off x="568544" y="1741328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 x 15 = 15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185BC0-058F-429F-A781-71826E9281A5}"/>
              </a:ext>
            </a:extLst>
          </p:cNvPr>
          <p:cNvSpPr/>
          <p:nvPr/>
        </p:nvSpPr>
        <p:spPr>
          <a:xfrm>
            <a:off x="3051120" y="1741328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1 and 15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A6FEE9-9E40-4978-8700-86286E8EB905}"/>
              </a:ext>
            </a:extLst>
          </p:cNvPr>
          <p:cNvSpPr/>
          <p:nvPr/>
        </p:nvSpPr>
        <p:spPr>
          <a:xfrm>
            <a:off x="568544" y="2289402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3 x 5 = 15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A60C7A-B652-447F-A490-29D4C8590B27}"/>
              </a:ext>
            </a:extLst>
          </p:cNvPr>
          <p:cNvSpPr/>
          <p:nvPr/>
        </p:nvSpPr>
        <p:spPr>
          <a:xfrm>
            <a:off x="3050282" y="2289402"/>
            <a:ext cx="1779654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3 and 5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E0E84C-289E-4ED7-AA9A-8B1B97328693}"/>
              </a:ext>
            </a:extLst>
          </p:cNvPr>
          <p:cNvSpPr/>
          <p:nvPr/>
        </p:nvSpPr>
        <p:spPr>
          <a:xfrm>
            <a:off x="501256" y="1010921"/>
            <a:ext cx="3229846" cy="495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Factors of 15: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180BDD-A88D-4D2A-9D53-909C6211EADF}"/>
              </a:ext>
            </a:extLst>
          </p:cNvPr>
          <p:cNvSpPr/>
          <p:nvPr/>
        </p:nvSpPr>
        <p:spPr>
          <a:xfrm>
            <a:off x="6213678" y="1739701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 x 30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FCD4DF-25CD-4E1E-9050-A807A9277C12}"/>
              </a:ext>
            </a:extLst>
          </p:cNvPr>
          <p:cNvSpPr/>
          <p:nvPr/>
        </p:nvSpPr>
        <p:spPr>
          <a:xfrm>
            <a:off x="8777736" y="1739701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1 and 30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0A7773-3A98-4EBB-8012-0FF4285E4CCB}"/>
              </a:ext>
            </a:extLst>
          </p:cNvPr>
          <p:cNvSpPr/>
          <p:nvPr/>
        </p:nvSpPr>
        <p:spPr>
          <a:xfrm>
            <a:off x="6213678" y="2287775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2 x 15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481E2D-337F-4FF6-99E0-6352FA404015}"/>
              </a:ext>
            </a:extLst>
          </p:cNvPr>
          <p:cNvSpPr/>
          <p:nvPr/>
        </p:nvSpPr>
        <p:spPr>
          <a:xfrm>
            <a:off x="8770639" y="2287775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2 and 15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76C4E-996E-4DED-B7AC-81DC26F2CA25}"/>
              </a:ext>
            </a:extLst>
          </p:cNvPr>
          <p:cNvSpPr/>
          <p:nvPr/>
        </p:nvSpPr>
        <p:spPr>
          <a:xfrm>
            <a:off x="6146388" y="1009294"/>
            <a:ext cx="2967790" cy="495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Factors of 30: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01CCD6-92A8-444E-90D1-3848E3B3B71F}"/>
              </a:ext>
            </a:extLst>
          </p:cNvPr>
          <p:cNvSpPr/>
          <p:nvPr/>
        </p:nvSpPr>
        <p:spPr>
          <a:xfrm>
            <a:off x="6220775" y="2826083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3 x 10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AF8C9E-B02B-4F2E-BB82-DD7AB4E87386}"/>
              </a:ext>
            </a:extLst>
          </p:cNvPr>
          <p:cNvSpPr/>
          <p:nvPr/>
        </p:nvSpPr>
        <p:spPr>
          <a:xfrm>
            <a:off x="8777736" y="2826083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3 and 10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8A42B3-20C3-437A-98C6-E1BFD77A8559}"/>
              </a:ext>
            </a:extLst>
          </p:cNvPr>
          <p:cNvSpPr/>
          <p:nvPr/>
        </p:nvSpPr>
        <p:spPr>
          <a:xfrm>
            <a:off x="6220775" y="3356251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5 x 6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B727E5-8409-4699-847C-3530D9A04E54}"/>
              </a:ext>
            </a:extLst>
          </p:cNvPr>
          <p:cNvSpPr/>
          <p:nvPr/>
        </p:nvSpPr>
        <p:spPr>
          <a:xfrm>
            <a:off x="8777737" y="3356251"/>
            <a:ext cx="1779654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5 and 6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1A56C7-6139-4610-B76D-DDBA87713736}"/>
              </a:ext>
            </a:extLst>
          </p:cNvPr>
          <p:cNvSpPr/>
          <p:nvPr/>
        </p:nvSpPr>
        <p:spPr>
          <a:xfrm>
            <a:off x="3384476" y="1661987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8F94DE-36F2-42A1-99A8-F89CDE7E8ED3}"/>
              </a:ext>
            </a:extLst>
          </p:cNvPr>
          <p:cNvSpPr/>
          <p:nvPr/>
        </p:nvSpPr>
        <p:spPr>
          <a:xfrm>
            <a:off x="9073598" y="1659795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7C5CAD-40A0-464A-B196-C14561B05E64}"/>
              </a:ext>
            </a:extLst>
          </p:cNvPr>
          <p:cNvSpPr/>
          <p:nvPr/>
        </p:nvSpPr>
        <p:spPr>
          <a:xfrm>
            <a:off x="4420084" y="166644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26E711-FB65-4709-856D-623B7BED3C05}"/>
              </a:ext>
            </a:extLst>
          </p:cNvPr>
          <p:cNvSpPr/>
          <p:nvPr/>
        </p:nvSpPr>
        <p:spPr>
          <a:xfrm>
            <a:off x="10153797" y="220330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A9AE6D-FDA7-476F-8DCF-6BB254600DB6}"/>
              </a:ext>
            </a:extLst>
          </p:cNvPr>
          <p:cNvSpPr/>
          <p:nvPr/>
        </p:nvSpPr>
        <p:spPr>
          <a:xfrm>
            <a:off x="3384476" y="221472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C8CBCD0-05AE-44C5-B061-2CD56E1D3AB8}"/>
              </a:ext>
            </a:extLst>
          </p:cNvPr>
          <p:cNvSpPr/>
          <p:nvPr/>
        </p:nvSpPr>
        <p:spPr>
          <a:xfrm>
            <a:off x="9073598" y="274430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9A1589-117B-430A-92DB-7CD63B67CD30}"/>
              </a:ext>
            </a:extLst>
          </p:cNvPr>
          <p:cNvSpPr/>
          <p:nvPr/>
        </p:nvSpPr>
        <p:spPr>
          <a:xfrm>
            <a:off x="4330544" y="221472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A3D0EE-8301-450B-8EEF-DDAE4194B3F1}"/>
              </a:ext>
            </a:extLst>
          </p:cNvPr>
          <p:cNvSpPr/>
          <p:nvPr/>
        </p:nvSpPr>
        <p:spPr>
          <a:xfrm>
            <a:off x="9073598" y="3268072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724A41-522B-4507-829E-254418EFCDDA}"/>
              </a:ext>
            </a:extLst>
          </p:cNvPr>
          <p:cNvSpPr/>
          <p:nvPr/>
        </p:nvSpPr>
        <p:spPr>
          <a:xfrm>
            <a:off x="8650501" y="71192"/>
            <a:ext cx="20313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2, 6, 10, 30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70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0382F8-D1E1-4274-B9D3-BC93A783F7E6}"/>
              </a:ext>
            </a:extLst>
          </p:cNvPr>
          <p:cNvSpPr/>
          <p:nvPr/>
        </p:nvSpPr>
        <p:spPr>
          <a:xfrm>
            <a:off x="56123" y="50000"/>
            <a:ext cx="115863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is the morning timetable for Chen’s class this week.</a:t>
            </a:r>
          </a:p>
          <a:p>
            <a:r>
              <a:rPr lang="en-GB" sz="3200" b="1" dirty="0"/>
              <a:t>What is the total number of hours for English on this timetable?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6E2943-1F03-4768-9A54-38ADF3287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13" y="1127218"/>
            <a:ext cx="7834904" cy="33080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A8A5FA-BBC6-4945-89AD-120609D17AF9}"/>
              </a:ext>
            </a:extLst>
          </p:cNvPr>
          <p:cNvSpPr/>
          <p:nvPr/>
        </p:nvSpPr>
        <p:spPr>
          <a:xfrm>
            <a:off x="2754227" y="4316614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 h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510670-331C-4B7D-9184-9CD352024FDF}"/>
              </a:ext>
            </a:extLst>
          </p:cNvPr>
          <p:cNvSpPr/>
          <p:nvPr/>
        </p:nvSpPr>
        <p:spPr>
          <a:xfrm>
            <a:off x="3647901" y="4316614"/>
            <a:ext cx="10887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 h 30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7CC828-BDDF-4625-AFAD-91BEE5BE063E}"/>
              </a:ext>
            </a:extLst>
          </p:cNvPr>
          <p:cNvSpPr/>
          <p:nvPr/>
        </p:nvSpPr>
        <p:spPr>
          <a:xfrm>
            <a:off x="5810075" y="4316614"/>
            <a:ext cx="10887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 h 30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D266E5-E4D6-4A71-96BF-A8E4B3BEEFBD}"/>
              </a:ext>
            </a:extLst>
          </p:cNvPr>
          <p:cNvSpPr/>
          <p:nvPr/>
        </p:nvSpPr>
        <p:spPr>
          <a:xfrm>
            <a:off x="7146865" y="4316614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 h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B6E5D5-059E-4646-9BB0-B49EF41748E3}"/>
              </a:ext>
            </a:extLst>
          </p:cNvPr>
          <p:cNvSpPr/>
          <p:nvPr/>
        </p:nvSpPr>
        <p:spPr>
          <a:xfrm>
            <a:off x="10191655" y="998882"/>
            <a:ext cx="14508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hours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20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863940-EF74-4151-AAB2-C24A8E8093BE}"/>
              </a:ext>
            </a:extLst>
          </p:cNvPr>
          <p:cNvSpPr/>
          <p:nvPr/>
        </p:nvSpPr>
        <p:spPr>
          <a:xfrm>
            <a:off x="56123" y="50000"/>
            <a:ext cx="85083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bottle contains 568 </a:t>
            </a:r>
            <a:r>
              <a:rPr lang="en-US" sz="3200" b="1" dirty="0" err="1"/>
              <a:t>millilitres</a:t>
            </a:r>
            <a:r>
              <a:rPr lang="en-US" sz="3200" b="1" dirty="0"/>
              <a:t> of milk. </a:t>
            </a:r>
          </a:p>
          <a:p>
            <a:r>
              <a:rPr lang="en-US" sz="3200" b="1" dirty="0"/>
              <a:t>Jack pours out half a </a:t>
            </a:r>
            <a:r>
              <a:rPr lang="en-US" sz="3200" b="1" dirty="0" err="1"/>
              <a:t>litre</a:t>
            </a:r>
            <a:r>
              <a:rPr lang="en-US" sz="3200" b="1" dirty="0"/>
              <a:t>.</a:t>
            </a:r>
          </a:p>
          <a:p>
            <a:r>
              <a:rPr lang="en-US" sz="3200" b="1" dirty="0"/>
              <a:t>How much milk is left?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001475-0C5C-4246-A352-D0A4C18639C1}"/>
              </a:ext>
            </a:extLst>
          </p:cNvPr>
          <p:cNvSpPr/>
          <p:nvPr/>
        </p:nvSpPr>
        <p:spPr>
          <a:xfrm>
            <a:off x="449179" y="1779468"/>
            <a:ext cx="4315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litre = 1000 millilitres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E2A79D-D561-49D6-825A-6E866DBC0152}"/>
              </a:ext>
            </a:extLst>
          </p:cNvPr>
          <p:cNvSpPr/>
          <p:nvPr/>
        </p:nvSpPr>
        <p:spPr>
          <a:xfrm>
            <a:off x="4523874" y="514657"/>
            <a:ext cx="4315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500 millilitres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AB1020-EF92-4E0B-98A5-76C51321DC39}"/>
              </a:ext>
            </a:extLst>
          </p:cNvPr>
          <p:cNvSpPr/>
          <p:nvPr/>
        </p:nvSpPr>
        <p:spPr>
          <a:xfrm>
            <a:off x="3168316" y="2524052"/>
            <a:ext cx="4315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568 – 500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69680F-DCCD-4296-A8AA-7DF84755568B}"/>
              </a:ext>
            </a:extLst>
          </p:cNvPr>
          <p:cNvSpPr/>
          <p:nvPr/>
        </p:nvSpPr>
        <p:spPr>
          <a:xfrm>
            <a:off x="5181601" y="2524051"/>
            <a:ext cx="4315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68 millilitres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5B5F1B-28F7-47D5-BC38-55AAAA8A80DC}"/>
              </a:ext>
            </a:extLst>
          </p:cNvPr>
          <p:cNvSpPr/>
          <p:nvPr/>
        </p:nvSpPr>
        <p:spPr>
          <a:xfrm>
            <a:off x="4014550" y="1007655"/>
            <a:ext cx="4315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68 millilitres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8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87EC8C9-7B5E-4241-9D4F-13BC9B0EBD29}"/>
              </a:ext>
            </a:extLst>
          </p:cNvPr>
          <p:cNvGrpSpPr/>
          <p:nvPr/>
        </p:nvGrpSpPr>
        <p:grpSpPr>
          <a:xfrm>
            <a:off x="3827415" y="1328307"/>
            <a:ext cx="48128" cy="2361377"/>
            <a:chOff x="3827415" y="1328307"/>
            <a:chExt cx="48128" cy="2361377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1ED1C01-07E3-4BA1-9CCD-AB236F1CD7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51479" y="1328307"/>
              <a:ext cx="24064" cy="1181544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4225B2B-ED8E-4B6C-B722-81F8CB97D1C7}"/>
                </a:ext>
              </a:extLst>
            </p:cNvPr>
            <p:cNvCxnSpPr>
              <a:cxnSpLocks/>
              <a:endCxn id="3" idx="4"/>
            </p:cNvCxnSpPr>
            <p:nvPr/>
          </p:nvCxnSpPr>
          <p:spPr>
            <a:xfrm flipH="1">
              <a:off x="3827415" y="2508140"/>
              <a:ext cx="24064" cy="1181544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C95AD0-49F4-4C04-A173-5B125F26976C}"/>
              </a:ext>
            </a:extLst>
          </p:cNvPr>
          <p:cNvSpPr/>
          <p:nvPr/>
        </p:nvSpPr>
        <p:spPr>
          <a:xfrm>
            <a:off x="56123" y="50000"/>
            <a:ext cx="86628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 bicycle wheel has a diameter of 64 cm.</a:t>
            </a:r>
          </a:p>
          <a:p>
            <a:r>
              <a:rPr lang="en-GB" sz="3200" b="1" dirty="0"/>
              <a:t>What is the radius of the bicycle wheel?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59E779-5780-4714-85F0-E58869033FF8}"/>
              </a:ext>
            </a:extLst>
          </p:cNvPr>
          <p:cNvSpPr txBox="1"/>
          <p:nvPr/>
        </p:nvSpPr>
        <p:spPr>
          <a:xfrm>
            <a:off x="1165775" y="1564908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4F8F6F-EC30-4E71-8B6D-030610C1786C}"/>
              </a:ext>
            </a:extLst>
          </p:cNvPr>
          <p:cNvSpPr txBox="1"/>
          <p:nvPr/>
        </p:nvSpPr>
        <p:spPr>
          <a:xfrm>
            <a:off x="691158" y="157797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8AD018-F761-4DF0-8371-28F2530723BC}"/>
              </a:ext>
            </a:extLst>
          </p:cNvPr>
          <p:cNvCxnSpPr>
            <a:cxnSpLocks/>
          </p:cNvCxnSpPr>
          <p:nvPr/>
        </p:nvCxnSpPr>
        <p:spPr>
          <a:xfrm>
            <a:off x="1165775" y="1627528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B1FEE0-CCF0-48C1-8566-B75507A2576A}"/>
              </a:ext>
            </a:extLst>
          </p:cNvPr>
          <p:cNvCxnSpPr>
            <a:cxnSpLocks/>
          </p:cNvCxnSpPr>
          <p:nvPr/>
        </p:nvCxnSpPr>
        <p:spPr>
          <a:xfrm>
            <a:off x="1184727" y="162752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75E8440-61C4-4BFB-8354-1ED58B0B7C08}"/>
              </a:ext>
            </a:extLst>
          </p:cNvPr>
          <p:cNvSpPr txBox="1"/>
          <p:nvPr/>
        </p:nvSpPr>
        <p:spPr>
          <a:xfrm>
            <a:off x="1166146" y="11272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6CD4CA-45A4-47F8-B7D4-869B10738EFF}"/>
              </a:ext>
            </a:extLst>
          </p:cNvPr>
          <p:cNvSpPr txBox="1"/>
          <p:nvPr/>
        </p:nvSpPr>
        <p:spPr>
          <a:xfrm>
            <a:off x="1589152" y="11272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BA04E0-9C86-4EFF-BEC8-E3D810D4EC5F}"/>
              </a:ext>
            </a:extLst>
          </p:cNvPr>
          <p:cNvSpPr/>
          <p:nvPr/>
        </p:nvSpPr>
        <p:spPr>
          <a:xfrm>
            <a:off x="6901590" y="542443"/>
            <a:ext cx="4315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 cm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E2366BA-9659-4480-9B0D-10299E9009A4}"/>
              </a:ext>
            </a:extLst>
          </p:cNvPr>
          <p:cNvSpPr/>
          <p:nvPr/>
        </p:nvSpPr>
        <p:spPr>
          <a:xfrm>
            <a:off x="2632278" y="1326597"/>
            <a:ext cx="2390274" cy="23630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F888BE5-8457-4CEE-8914-39FAB57B5BE0}"/>
              </a:ext>
            </a:extLst>
          </p:cNvPr>
          <p:cNvCxnSpPr>
            <a:stCxn id="3" idx="2"/>
            <a:endCxn id="3" idx="6"/>
          </p:cNvCxnSpPr>
          <p:nvPr/>
        </p:nvCxnSpPr>
        <p:spPr>
          <a:xfrm>
            <a:off x="2632278" y="2508141"/>
            <a:ext cx="2390274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BC0A490-6D91-4AD0-951C-9D753228B355}"/>
              </a:ext>
            </a:extLst>
          </p:cNvPr>
          <p:cNvSpPr/>
          <p:nvPr/>
        </p:nvSpPr>
        <p:spPr>
          <a:xfrm>
            <a:off x="3068899" y="2048578"/>
            <a:ext cx="2081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diameter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A8D9BA-F0E6-4AFF-AE26-47D2FCDB9474}"/>
              </a:ext>
            </a:extLst>
          </p:cNvPr>
          <p:cNvSpPr/>
          <p:nvPr/>
        </p:nvSpPr>
        <p:spPr>
          <a:xfrm>
            <a:off x="3827415" y="2770559"/>
            <a:ext cx="14838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radius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64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3" grpId="0" animBg="1"/>
      <p:bldP spid="14" grpId="0"/>
      <p:bldP spid="1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9B6E6AAF-F5B4-4ABA-B28F-D657B41E8652}"/>
              </a:ext>
            </a:extLst>
          </p:cNvPr>
          <p:cNvSpPr txBox="1"/>
          <p:nvPr/>
        </p:nvSpPr>
        <p:spPr>
          <a:xfrm>
            <a:off x="7721507" y="5789993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1 4 4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705E4E-E388-4E57-898B-D61D468AED99}"/>
              </a:ext>
            </a:extLst>
          </p:cNvPr>
          <p:cNvSpPr/>
          <p:nvPr/>
        </p:nvSpPr>
        <p:spPr>
          <a:xfrm>
            <a:off x="56123" y="50000"/>
            <a:ext cx="98992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Adam buys 6 bags of white balloons.  </a:t>
            </a:r>
          </a:p>
          <a:p>
            <a:r>
              <a:rPr lang="en-GB" sz="3200" b="1" dirty="0"/>
              <a:t>Chen buys 3 bags of red balloons. </a:t>
            </a:r>
          </a:p>
          <a:p>
            <a:r>
              <a:rPr lang="en-GB" sz="3200" b="1" dirty="0"/>
              <a:t>Adam says, ‘I have four times as many balloons as Chen.’ </a:t>
            </a:r>
          </a:p>
          <a:p>
            <a:r>
              <a:rPr lang="en-GB" sz="3200" b="1" dirty="0"/>
              <a:t>Explain why Adam is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14B987-8791-47F9-A939-90A50AD5C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36" y="2112103"/>
            <a:ext cx="2212018" cy="26280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461046-655D-4718-9AE9-E64B92A79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121" y="2112103"/>
            <a:ext cx="2212018" cy="23440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7D81861-4CE9-4BEC-AACA-6EF93581069D}"/>
              </a:ext>
            </a:extLst>
          </p:cNvPr>
          <p:cNvSpPr/>
          <p:nvPr/>
        </p:nvSpPr>
        <p:spPr>
          <a:xfrm>
            <a:off x="6328611" y="50000"/>
            <a:ext cx="18849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x 24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345DAB-1F4F-41E6-B1EB-6D290D25BFE7}"/>
              </a:ext>
            </a:extLst>
          </p:cNvPr>
          <p:cNvSpPr/>
          <p:nvPr/>
        </p:nvSpPr>
        <p:spPr>
          <a:xfrm>
            <a:off x="5783179" y="528360"/>
            <a:ext cx="1740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x 12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03DA16-2F6A-4378-842D-FD16D4229CFC}"/>
              </a:ext>
            </a:extLst>
          </p:cNvPr>
          <p:cNvSpPr/>
          <p:nvPr/>
        </p:nvSpPr>
        <p:spPr>
          <a:xfrm>
            <a:off x="7182853" y="525051"/>
            <a:ext cx="1740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FC2DC4A-AB4A-4714-B302-FE8C3CBC6189}"/>
              </a:ext>
            </a:extLst>
          </p:cNvPr>
          <p:cNvGrpSpPr/>
          <p:nvPr/>
        </p:nvGrpSpPr>
        <p:grpSpPr>
          <a:xfrm>
            <a:off x="5039833" y="2037071"/>
            <a:ext cx="1861800" cy="1405123"/>
            <a:chOff x="2248666" y="1937292"/>
            <a:chExt cx="1861800" cy="140512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6F6F602-3151-462B-8338-E8B0F1BC2E67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AB89D12-256B-4F26-9F2B-2410ACD4FF85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3BA8078-E170-41C3-B941-42E93CB09FC0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951D237-DFC7-4A3C-AD90-73F37C9F843F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B627D84-ED19-40D5-8DD4-8D7CB391ECD4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80CA185-392E-4233-9242-82847B0964D9}"/>
              </a:ext>
            </a:extLst>
          </p:cNvPr>
          <p:cNvSpPr txBox="1"/>
          <p:nvPr/>
        </p:nvSpPr>
        <p:spPr>
          <a:xfrm>
            <a:off x="5934948" y="292864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D8B1DC-EDED-45B6-AAAC-97095A89B3B4}"/>
              </a:ext>
            </a:extLst>
          </p:cNvPr>
          <p:cNvSpPr txBox="1"/>
          <p:nvPr/>
        </p:nvSpPr>
        <p:spPr>
          <a:xfrm>
            <a:off x="5588718" y="180483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5E7996-4136-4889-AD84-42E36C70A5FD}"/>
              </a:ext>
            </a:extLst>
          </p:cNvPr>
          <p:cNvSpPr txBox="1"/>
          <p:nvPr/>
        </p:nvSpPr>
        <p:spPr>
          <a:xfrm>
            <a:off x="5034130" y="2928648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A35BB99-4244-4ABA-A311-E80FFD7A6160}"/>
              </a:ext>
            </a:extLst>
          </p:cNvPr>
          <p:cNvGrpSpPr/>
          <p:nvPr/>
        </p:nvGrpSpPr>
        <p:grpSpPr>
          <a:xfrm>
            <a:off x="7141376" y="2037070"/>
            <a:ext cx="1861800" cy="1405123"/>
            <a:chOff x="2248666" y="1937292"/>
            <a:chExt cx="1861800" cy="140512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845DD44-32DD-45B8-95EA-A2F0312FE17D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0E5E02-B4C8-4800-AE19-C82952EDF17E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DBE2109-2C87-4059-900A-487A2413A57B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C0CE0D9-E389-4651-8FAE-F7A0317A82CA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3E15469-F213-4AC4-83EC-824CDAC76DE3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C17A86E-3F97-4272-99F7-96CE407BB883}"/>
              </a:ext>
            </a:extLst>
          </p:cNvPr>
          <p:cNvSpPr txBox="1"/>
          <p:nvPr/>
        </p:nvSpPr>
        <p:spPr>
          <a:xfrm>
            <a:off x="8036491" y="292864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D86369-A812-46A3-A198-C4F79FCB9831}"/>
              </a:ext>
            </a:extLst>
          </p:cNvPr>
          <p:cNvSpPr txBox="1"/>
          <p:nvPr/>
        </p:nvSpPr>
        <p:spPr>
          <a:xfrm>
            <a:off x="7690261" y="18048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454FC3-9370-49BA-B9BF-437894CCA142}"/>
              </a:ext>
            </a:extLst>
          </p:cNvPr>
          <p:cNvSpPr txBox="1"/>
          <p:nvPr/>
        </p:nvSpPr>
        <p:spPr>
          <a:xfrm>
            <a:off x="7135673" y="2928647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2C1E44-F2FB-4F53-A728-B8491D355189}"/>
              </a:ext>
            </a:extLst>
          </p:cNvPr>
          <p:cNvSpPr/>
          <p:nvPr/>
        </p:nvSpPr>
        <p:spPr>
          <a:xfrm>
            <a:off x="7721507" y="34612"/>
            <a:ext cx="1740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2E5D79E-E1C7-4818-9BC6-4AE60E454A3D}"/>
              </a:ext>
            </a:extLst>
          </p:cNvPr>
          <p:cNvSpPr/>
          <p:nvPr/>
        </p:nvSpPr>
        <p:spPr>
          <a:xfrm>
            <a:off x="5005746" y="3789052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Adam has 6 x 24 = 144 balloons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CB25BD-0258-4499-A6C6-D079BE8DE15C}"/>
              </a:ext>
            </a:extLst>
          </p:cNvPr>
          <p:cNvSpPr/>
          <p:nvPr/>
        </p:nvSpPr>
        <p:spPr>
          <a:xfrm>
            <a:off x="5005746" y="4264938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Chen has 3 x 12 = 36 balloons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704F3A3-018A-4B3A-ABBB-0941B99A7049}"/>
              </a:ext>
            </a:extLst>
          </p:cNvPr>
          <p:cNvSpPr/>
          <p:nvPr/>
        </p:nvSpPr>
        <p:spPr>
          <a:xfrm>
            <a:off x="5049152" y="4739101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 x 4 = 144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8B2BB8D-4F54-46CE-B407-BD1F2F015512}"/>
              </a:ext>
            </a:extLst>
          </p:cNvPr>
          <p:cNvSpPr/>
          <p:nvPr/>
        </p:nvSpPr>
        <p:spPr>
          <a:xfrm>
            <a:off x="5049152" y="5188775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144 ÷ 4 = 36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E91455B-3E9F-4DCB-A4CB-88137BF11384}"/>
              </a:ext>
            </a:extLst>
          </p:cNvPr>
          <p:cNvSpPr txBox="1"/>
          <p:nvPr/>
        </p:nvSpPr>
        <p:spPr>
          <a:xfrm>
            <a:off x="7247237" y="580182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77D7DA2-5A83-403A-8BDD-B4231829636F}"/>
              </a:ext>
            </a:extLst>
          </p:cNvPr>
          <p:cNvCxnSpPr>
            <a:cxnSpLocks/>
          </p:cNvCxnSpPr>
          <p:nvPr/>
        </p:nvCxnSpPr>
        <p:spPr>
          <a:xfrm>
            <a:off x="7721854" y="5851381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985CA34-BCA8-40F9-B535-2462CB16FF92}"/>
              </a:ext>
            </a:extLst>
          </p:cNvPr>
          <p:cNvCxnSpPr>
            <a:cxnSpLocks/>
          </p:cNvCxnSpPr>
          <p:nvPr/>
        </p:nvCxnSpPr>
        <p:spPr>
          <a:xfrm>
            <a:off x="7740806" y="585138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35A1156-22EF-435E-91CB-BBDD4521628C}"/>
              </a:ext>
            </a:extLst>
          </p:cNvPr>
          <p:cNvSpPr txBox="1"/>
          <p:nvPr/>
        </p:nvSpPr>
        <p:spPr>
          <a:xfrm>
            <a:off x="8163813" y="53510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58DD2C-B87D-4F0C-B8E0-EB5C121AC5D1}"/>
              </a:ext>
            </a:extLst>
          </p:cNvPr>
          <p:cNvSpPr txBox="1"/>
          <p:nvPr/>
        </p:nvSpPr>
        <p:spPr>
          <a:xfrm>
            <a:off x="8586819" y="53510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E762075-A352-4286-919C-5A73B401CE0F}"/>
              </a:ext>
            </a:extLst>
          </p:cNvPr>
          <p:cNvSpPr txBox="1"/>
          <p:nvPr/>
        </p:nvSpPr>
        <p:spPr>
          <a:xfrm>
            <a:off x="8464249" y="583490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98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15" grpId="0"/>
      <p:bldP spid="16" grpId="0"/>
      <p:bldP spid="17" grpId="0"/>
      <p:bldP spid="24" grpId="0"/>
      <p:bldP spid="25" grpId="0"/>
      <p:bldP spid="26" grpId="0"/>
      <p:bldP spid="35" grpId="0"/>
      <p:bldP spid="38" grpId="0"/>
      <p:bldP spid="39" grpId="0"/>
      <p:bldP spid="4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0EB8F6-4B45-48D8-9795-5BAE0BCDDC8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04446"/>
            <a:ext cx="3799697" cy="580292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DFE7127-FE35-4A0C-940D-BB3923DD6257}"/>
              </a:ext>
            </a:extLst>
          </p:cNvPr>
          <p:cNvSpPr/>
          <p:nvPr/>
        </p:nvSpPr>
        <p:spPr>
          <a:xfrm>
            <a:off x="103032" y="51516"/>
            <a:ext cx="54752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Circle the pentagon with exactly four acute angles.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D0347C-DA76-483F-8288-BCBD46C6B61B}"/>
              </a:ext>
            </a:extLst>
          </p:cNvPr>
          <p:cNvSpPr/>
          <p:nvPr/>
        </p:nvSpPr>
        <p:spPr>
          <a:xfrm>
            <a:off x="3639757" y="1306513"/>
            <a:ext cx="30199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all obtuse angles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FC70BD-1377-4BDF-BED7-2D442AA12BEF}"/>
              </a:ext>
            </a:extLst>
          </p:cNvPr>
          <p:cNvSpPr/>
          <p:nvPr/>
        </p:nvSpPr>
        <p:spPr>
          <a:xfrm>
            <a:off x="9740954" y="551106"/>
            <a:ext cx="19586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only 1 acute angle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DCBA3B36-38EE-4C85-AF29-191DAFFBEDA0}"/>
              </a:ext>
            </a:extLst>
          </p:cNvPr>
          <p:cNvSpPr/>
          <p:nvPr/>
        </p:nvSpPr>
        <p:spPr>
          <a:xfrm rot="8306861">
            <a:off x="6270461" y="2800021"/>
            <a:ext cx="534829" cy="378308"/>
          </a:xfrm>
          <a:prstGeom prst="arc">
            <a:avLst>
              <a:gd name="adj1" fmla="val 16200000"/>
              <a:gd name="adj2" fmla="val 21183397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31595BF2-75E4-4D9A-9584-E21AB9B4E555}"/>
              </a:ext>
            </a:extLst>
          </p:cNvPr>
          <p:cNvSpPr/>
          <p:nvPr/>
        </p:nvSpPr>
        <p:spPr>
          <a:xfrm rot="8924173">
            <a:off x="7105495" y="2785216"/>
            <a:ext cx="399739" cy="404371"/>
          </a:xfrm>
          <a:prstGeom prst="arc">
            <a:avLst>
              <a:gd name="adj1" fmla="val 16200000"/>
              <a:gd name="adj2" fmla="val 21395308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1FF2ACC1-56C9-40A4-966C-6D7BFB6C3CCF}"/>
              </a:ext>
            </a:extLst>
          </p:cNvPr>
          <p:cNvSpPr/>
          <p:nvPr/>
        </p:nvSpPr>
        <p:spPr>
          <a:xfrm rot="1691246">
            <a:off x="5941231" y="3805904"/>
            <a:ext cx="534829" cy="378308"/>
          </a:xfrm>
          <a:prstGeom prst="arc">
            <a:avLst>
              <a:gd name="adj1" fmla="val 14921834"/>
              <a:gd name="adj2" fmla="val 20727617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C7916F-278E-495E-AA17-22ECE405052B}"/>
              </a:ext>
            </a:extLst>
          </p:cNvPr>
          <p:cNvSpPr/>
          <p:nvPr/>
        </p:nvSpPr>
        <p:spPr>
          <a:xfrm rot="16981373">
            <a:off x="7282497" y="3841528"/>
            <a:ext cx="534829" cy="378308"/>
          </a:xfrm>
          <a:prstGeom prst="arc">
            <a:avLst>
              <a:gd name="adj1" fmla="val 14921834"/>
              <a:gd name="adj2" fmla="val 20727617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3916F-3224-41CF-8BE3-DA603B6F3688}"/>
              </a:ext>
            </a:extLst>
          </p:cNvPr>
          <p:cNvSpPr/>
          <p:nvPr/>
        </p:nvSpPr>
        <p:spPr>
          <a:xfrm>
            <a:off x="3584748" y="3199103"/>
            <a:ext cx="21867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4 acute angles (1 reflex angle)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F5B390-A9A7-4318-B98E-B5C752434A8F}"/>
              </a:ext>
            </a:extLst>
          </p:cNvPr>
          <p:cNvSpPr/>
          <p:nvPr/>
        </p:nvSpPr>
        <p:spPr>
          <a:xfrm>
            <a:off x="8747545" y="4844447"/>
            <a:ext cx="2623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All obtuse angles and not a pentagon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C8B00D2-D247-4557-8D44-A5FCB0306024}"/>
              </a:ext>
            </a:extLst>
          </p:cNvPr>
          <p:cNvSpPr/>
          <p:nvPr/>
        </p:nvSpPr>
        <p:spPr>
          <a:xfrm>
            <a:off x="5837711" y="2486204"/>
            <a:ext cx="2067951" cy="211015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B6ED9B-9CBD-4E19-8D14-1FB28E14B3B3}"/>
              </a:ext>
            </a:extLst>
          </p:cNvPr>
          <p:cNvSpPr/>
          <p:nvPr/>
        </p:nvSpPr>
        <p:spPr>
          <a:xfrm>
            <a:off x="9895697" y="2710847"/>
            <a:ext cx="22963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4 acute angles but not a pentagon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F0A779-AFAF-4546-AB3D-AA08C6D951F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10108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 animBg="1"/>
      <p:bldP spid="11" grpId="0" animBg="1"/>
      <p:bldP spid="12" grpId="0" animBg="1"/>
      <p:bldP spid="13" grpId="0" animBg="1"/>
      <p:bldP spid="15" grpId="0"/>
      <p:bldP spid="19" grpId="0"/>
      <p:bldP spid="20" grpId="0" animBg="1"/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37D8CE5-109D-40AF-90D7-2E172CCA5AF7}"/>
              </a:ext>
            </a:extLst>
          </p:cNvPr>
          <p:cNvSpPr/>
          <p:nvPr/>
        </p:nvSpPr>
        <p:spPr>
          <a:xfrm>
            <a:off x="56122" y="50000"/>
            <a:ext cx="87272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 pineapples cost the same as 2 mangoes. </a:t>
            </a:r>
          </a:p>
          <a:p>
            <a:r>
              <a:rPr lang="en-US" sz="3200" b="1" dirty="0"/>
              <a:t>One mango costs £1.35 </a:t>
            </a:r>
          </a:p>
          <a:p>
            <a:r>
              <a:rPr lang="en-US" sz="3200" b="1" dirty="0"/>
              <a:t>How much does one pineapple cost?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419827-261F-425E-99D3-CB873DA856C4}"/>
              </a:ext>
            </a:extLst>
          </p:cNvPr>
          <p:cNvSpPr/>
          <p:nvPr/>
        </p:nvSpPr>
        <p:spPr>
          <a:xfrm>
            <a:off x="501984" y="1619660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mangoes = 2 x £1.35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E37225-A9FE-41D4-B4D1-4D9959E45485}"/>
              </a:ext>
            </a:extLst>
          </p:cNvPr>
          <p:cNvSpPr txBox="1"/>
          <p:nvPr/>
        </p:nvSpPr>
        <p:spPr>
          <a:xfrm>
            <a:off x="1865375" y="2553689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1.3 5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0FD2C0-48E4-4DEA-92D0-F761712D7153}"/>
              </a:ext>
            </a:extLst>
          </p:cNvPr>
          <p:cNvSpPr txBox="1"/>
          <p:nvPr/>
        </p:nvSpPr>
        <p:spPr>
          <a:xfrm>
            <a:off x="1402015" y="297331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D348F6-4268-4857-9A29-2E37CC66E308}"/>
              </a:ext>
            </a:extLst>
          </p:cNvPr>
          <p:cNvSpPr txBox="1"/>
          <p:nvPr/>
        </p:nvSpPr>
        <p:spPr>
          <a:xfrm>
            <a:off x="2759488" y="297037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5E77F7D-1652-4CD5-9F35-BE30EEC8BFC9}"/>
              </a:ext>
            </a:extLst>
          </p:cNvPr>
          <p:cNvCxnSpPr>
            <a:cxnSpLocks/>
          </p:cNvCxnSpPr>
          <p:nvPr/>
        </p:nvCxnSpPr>
        <p:spPr>
          <a:xfrm>
            <a:off x="1439282" y="3510073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ED9492-A8DC-4ABF-B12B-134BEFE847E1}"/>
              </a:ext>
            </a:extLst>
          </p:cNvPr>
          <p:cNvCxnSpPr>
            <a:cxnSpLocks/>
          </p:cNvCxnSpPr>
          <p:nvPr/>
        </p:nvCxnSpPr>
        <p:spPr>
          <a:xfrm>
            <a:off x="1439282" y="3952528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F6692F9-BED7-46BF-BB70-C559AAFA0B89}"/>
              </a:ext>
            </a:extLst>
          </p:cNvPr>
          <p:cNvSpPr txBox="1"/>
          <p:nvPr/>
        </p:nvSpPr>
        <p:spPr>
          <a:xfrm>
            <a:off x="2180084" y="342778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CAE799-CC4A-401C-8366-3B1687337968}"/>
              </a:ext>
            </a:extLst>
          </p:cNvPr>
          <p:cNvSpPr txBox="1"/>
          <p:nvPr/>
        </p:nvSpPr>
        <p:spPr>
          <a:xfrm>
            <a:off x="2763628" y="341702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9F0B2D-1B96-4123-8A9F-BFB475C35A1D}"/>
              </a:ext>
            </a:extLst>
          </p:cNvPr>
          <p:cNvSpPr txBox="1"/>
          <p:nvPr/>
        </p:nvSpPr>
        <p:spPr>
          <a:xfrm>
            <a:off x="2345252" y="342778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603BBA-E6F6-415F-A216-10EC8CEB9CCF}"/>
              </a:ext>
            </a:extLst>
          </p:cNvPr>
          <p:cNvSpPr txBox="1"/>
          <p:nvPr/>
        </p:nvSpPr>
        <p:spPr>
          <a:xfrm>
            <a:off x="2353419" y="2283280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315EFE-93E6-4597-A833-40EFE0DA2C62}"/>
              </a:ext>
            </a:extLst>
          </p:cNvPr>
          <p:cNvSpPr txBox="1"/>
          <p:nvPr/>
        </p:nvSpPr>
        <p:spPr>
          <a:xfrm>
            <a:off x="1847070" y="3429000"/>
            <a:ext cx="545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F63992-2851-4DC9-81DB-398C82612017}"/>
              </a:ext>
            </a:extLst>
          </p:cNvPr>
          <p:cNvSpPr txBox="1"/>
          <p:nvPr/>
        </p:nvSpPr>
        <p:spPr>
          <a:xfrm>
            <a:off x="1460363" y="3427782"/>
            <a:ext cx="445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B7754A-3849-4602-A310-48AAC264BE3E}"/>
              </a:ext>
            </a:extLst>
          </p:cNvPr>
          <p:cNvSpPr/>
          <p:nvPr/>
        </p:nvSpPr>
        <p:spPr>
          <a:xfrm>
            <a:off x="4648977" y="1619659"/>
            <a:ext cx="1447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£2.70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4541BC-6E22-4AC4-85C1-DFB35F7F6026}"/>
              </a:ext>
            </a:extLst>
          </p:cNvPr>
          <p:cNvSpPr/>
          <p:nvPr/>
        </p:nvSpPr>
        <p:spPr>
          <a:xfrm>
            <a:off x="4648976" y="2346843"/>
            <a:ext cx="3776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pineapples = £2.70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66166A-4706-463D-A086-274705BAE6E2}"/>
              </a:ext>
            </a:extLst>
          </p:cNvPr>
          <p:cNvSpPr txBox="1"/>
          <p:nvPr/>
        </p:nvSpPr>
        <p:spPr>
          <a:xfrm>
            <a:off x="7548490" y="3427782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2.7 0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87174B-8E54-4903-8463-79484E748465}"/>
              </a:ext>
            </a:extLst>
          </p:cNvPr>
          <p:cNvSpPr txBox="1"/>
          <p:nvPr/>
        </p:nvSpPr>
        <p:spPr>
          <a:xfrm>
            <a:off x="7073873" y="343418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EC1E4D1-98E8-45D0-A863-6ADC1832EAF9}"/>
              </a:ext>
            </a:extLst>
          </p:cNvPr>
          <p:cNvCxnSpPr>
            <a:cxnSpLocks/>
          </p:cNvCxnSpPr>
          <p:nvPr/>
        </p:nvCxnSpPr>
        <p:spPr>
          <a:xfrm>
            <a:off x="7548490" y="3483743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A544330-6E44-408D-8985-41E2EB5EE1B6}"/>
              </a:ext>
            </a:extLst>
          </p:cNvPr>
          <p:cNvCxnSpPr>
            <a:cxnSpLocks/>
          </p:cNvCxnSpPr>
          <p:nvPr/>
        </p:nvCxnSpPr>
        <p:spPr>
          <a:xfrm>
            <a:off x="7567442" y="346769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FD2E74B-21CC-4746-93BB-931DAC0CC38C}"/>
              </a:ext>
            </a:extLst>
          </p:cNvPr>
          <p:cNvSpPr txBox="1"/>
          <p:nvPr/>
        </p:nvSpPr>
        <p:spPr>
          <a:xfrm>
            <a:off x="7556825" y="298343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AA64F7-447E-42EB-98D6-B4EC7DCF4505}"/>
              </a:ext>
            </a:extLst>
          </p:cNvPr>
          <p:cNvSpPr txBox="1"/>
          <p:nvPr/>
        </p:nvSpPr>
        <p:spPr>
          <a:xfrm>
            <a:off x="7834290" y="345843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5B6E54D-6DC3-47B9-B96C-02970BBFE17B}"/>
              </a:ext>
            </a:extLst>
          </p:cNvPr>
          <p:cNvSpPr txBox="1"/>
          <p:nvPr/>
        </p:nvSpPr>
        <p:spPr>
          <a:xfrm>
            <a:off x="8008764" y="29852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A649E6-3A54-460A-96E8-11D8E22DA188}"/>
              </a:ext>
            </a:extLst>
          </p:cNvPr>
          <p:cNvSpPr txBox="1"/>
          <p:nvPr/>
        </p:nvSpPr>
        <p:spPr>
          <a:xfrm>
            <a:off x="8420105" y="29769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31165B-A0D0-4B43-BE93-92423CDE5718}"/>
              </a:ext>
            </a:extLst>
          </p:cNvPr>
          <p:cNvSpPr txBox="1"/>
          <p:nvPr/>
        </p:nvSpPr>
        <p:spPr>
          <a:xfrm>
            <a:off x="7863420" y="2994068"/>
            <a:ext cx="319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727EF4C-8ADE-419D-A86C-BA57E560126C}"/>
              </a:ext>
            </a:extLst>
          </p:cNvPr>
          <p:cNvSpPr txBox="1"/>
          <p:nvPr/>
        </p:nvSpPr>
        <p:spPr>
          <a:xfrm>
            <a:off x="7217806" y="29874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93A2C31-F454-430A-B838-7CA245FFB361}"/>
              </a:ext>
            </a:extLst>
          </p:cNvPr>
          <p:cNvSpPr/>
          <p:nvPr/>
        </p:nvSpPr>
        <p:spPr>
          <a:xfrm>
            <a:off x="4609798" y="3036004"/>
            <a:ext cx="3776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pineapple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DD2A69E-BA07-4E63-AF02-DD5E5E4271E4}"/>
              </a:ext>
            </a:extLst>
          </p:cNvPr>
          <p:cNvSpPr/>
          <p:nvPr/>
        </p:nvSpPr>
        <p:spPr>
          <a:xfrm>
            <a:off x="6330844" y="1035782"/>
            <a:ext cx="10265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90p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B5652E-B55B-4B50-BACE-EAD5492AE7AA}"/>
              </a:ext>
            </a:extLst>
          </p:cNvPr>
          <p:cNvSpPr/>
          <p:nvPr/>
        </p:nvSpPr>
        <p:spPr>
          <a:xfrm>
            <a:off x="2583042" y="5587432"/>
            <a:ext cx="216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4A05E27-55BF-435A-8685-AD09276BB3C7}"/>
              </a:ext>
            </a:extLst>
          </p:cNvPr>
          <p:cNvSpPr/>
          <p:nvPr/>
        </p:nvSpPr>
        <p:spPr>
          <a:xfrm>
            <a:off x="2583042" y="5043009"/>
            <a:ext cx="32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1EC2C26-D211-4F83-AA82-42430C570304}"/>
              </a:ext>
            </a:extLst>
          </p:cNvPr>
          <p:cNvSpPr/>
          <p:nvPr/>
        </p:nvSpPr>
        <p:spPr>
          <a:xfrm>
            <a:off x="4743042" y="5587431"/>
            <a:ext cx="216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A9DF94B-9A30-4914-B0FE-9A6B96D3DD9F}"/>
              </a:ext>
            </a:extLst>
          </p:cNvPr>
          <p:cNvSpPr/>
          <p:nvPr/>
        </p:nvSpPr>
        <p:spPr>
          <a:xfrm>
            <a:off x="6903042" y="5587431"/>
            <a:ext cx="216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DC552C8-3B70-4C05-8920-60EF9DE1104A}"/>
              </a:ext>
            </a:extLst>
          </p:cNvPr>
          <p:cNvSpPr/>
          <p:nvPr/>
        </p:nvSpPr>
        <p:spPr>
          <a:xfrm>
            <a:off x="5823042" y="5041456"/>
            <a:ext cx="32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635D0EA-3AA6-45C6-A8E7-3BC56D1189C4}"/>
              </a:ext>
            </a:extLst>
          </p:cNvPr>
          <p:cNvSpPr/>
          <p:nvPr/>
        </p:nvSpPr>
        <p:spPr>
          <a:xfrm>
            <a:off x="2595412" y="5621146"/>
            <a:ext cx="1557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pineapple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F52F5EA-A15B-46CF-B173-FAFE321D0C79}"/>
              </a:ext>
            </a:extLst>
          </p:cNvPr>
          <p:cNvSpPr/>
          <p:nvPr/>
        </p:nvSpPr>
        <p:spPr>
          <a:xfrm>
            <a:off x="4755412" y="5621145"/>
            <a:ext cx="1557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pineapple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E4904EE-9744-44C9-84B3-2F5620BD0599}"/>
              </a:ext>
            </a:extLst>
          </p:cNvPr>
          <p:cNvSpPr/>
          <p:nvPr/>
        </p:nvSpPr>
        <p:spPr>
          <a:xfrm>
            <a:off x="6898536" y="5624998"/>
            <a:ext cx="1557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pineapple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C8D3E15-66D1-4E06-9E75-212E1807FD03}"/>
              </a:ext>
            </a:extLst>
          </p:cNvPr>
          <p:cNvSpPr/>
          <p:nvPr/>
        </p:nvSpPr>
        <p:spPr>
          <a:xfrm>
            <a:off x="2572720" y="5094190"/>
            <a:ext cx="20370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Mango £1.35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9ED70AC-A6E9-44BB-AAFA-43F28AD5ECC4}"/>
              </a:ext>
            </a:extLst>
          </p:cNvPr>
          <p:cNvSpPr/>
          <p:nvPr/>
        </p:nvSpPr>
        <p:spPr>
          <a:xfrm>
            <a:off x="5831415" y="5084754"/>
            <a:ext cx="20320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Mango £1.35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2" name="Left Brace 31">
            <a:extLst>
              <a:ext uri="{FF2B5EF4-FFF2-40B4-BE49-F238E27FC236}">
                <a16:creationId xmlns:a16="http://schemas.microsoft.com/office/drawing/2014/main" id="{B84171AF-8E4E-4AEF-96C8-1D8F1C66E939}"/>
              </a:ext>
            </a:extLst>
          </p:cNvPr>
          <p:cNvSpPr/>
          <p:nvPr/>
        </p:nvSpPr>
        <p:spPr>
          <a:xfrm rot="5400000">
            <a:off x="5679857" y="1620411"/>
            <a:ext cx="298739" cy="6467632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8558CBE-BB8E-408A-9A62-002FA9F6FF53}"/>
              </a:ext>
            </a:extLst>
          </p:cNvPr>
          <p:cNvSpPr/>
          <p:nvPr/>
        </p:nvSpPr>
        <p:spPr>
          <a:xfrm>
            <a:off x="5372488" y="4097861"/>
            <a:ext cx="1557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£2.70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EDE5B15-8FC3-4726-8C11-E8A7D3B5B2AB}"/>
              </a:ext>
            </a:extLst>
          </p:cNvPr>
          <p:cNvSpPr/>
          <p:nvPr/>
        </p:nvSpPr>
        <p:spPr>
          <a:xfrm>
            <a:off x="6096000" y="5615170"/>
            <a:ext cx="1557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90p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76DB0DE-EB0F-4D38-958E-BECC07CD99CE}"/>
              </a:ext>
            </a:extLst>
          </p:cNvPr>
          <p:cNvSpPr/>
          <p:nvPr/>
        </p:nvSpPr>
        <p:spPr>
          <a:xfrm>
            <a:off x="8249325" y="5621145"/>
            <a:ext cx="1557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90p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F63E33D-34DA-40AA-A1CA-D90092745C69}"/>
              </a:ext>
            </a:extLst>
          </p:cNvPr>
          <p:cNvSpPr/>
          <p:nvPr/>
        </p:nvSpPr>
        <p:spPr>
          <a:xfrm>
            <a:off x="3955957" y="5622421"/>
            <a:ext cx="1557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90p</a:t>
            </a:r>
          </a:p>
        </p:txBody>
      </p:sp>
    </p:spTree>
    <p:extLst>
      <p:ext uri="{BB962C8B-B14F-4D97-AF65-F5344CB8AC3E}">
        <p14:creationId xmlns:p14="http://schemas.microsoft.com/office/powerpoint/2010/main" val="396931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6" grpId="0"/>
      <p:bldP spid="19" grpId="0"/>
      <p:bldP spid="20" grpId="0"/>
      <p:bldP spid="23" grpId="0"/>
      <p:bldP spid="24" grpId="0"/>
      <p:bldP spid="25" grpId="0"/>
      <p:bldP spid="26" grpId="0"/>
      <p:bldP spid="28" grpId="0"/>
      <p:bldP spid="29" grpId="0"/>
      <p:bldP spid="3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  <p:bldP spid="32" grpId="0" animBg="1"/>
      <p:bldP spid="43" grpId="0"/>
      <p:bldP spid="44" grpId="0"/>
      <p:bldP spid="45" grpId="0"/>
      <p:bldP spid="4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F1B3FC-E315-4625-A206-E0C211066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69" y="1720087"/>
            <a:ext cx="9465372" cy="1244678"/>
          </a:xfrm>
          <a:prstGeom prst="rect">
            <a:avLst/>
          </a:prstGeom>
        </p:spPr>
      </p:pic>
      <p:sp>
        <p:nvSpPr>
          <p:cNvPr id="18" name="L-Shape 17">
            <a:extLst>
              <a:ext uri="{FF2B5EF4-FFF2-40B4-BE49-F238E27FC236}">
                <a16:creationId xmlns:a16="http://schemas.microsoft.com/office/drawing/2014/main" id="{731BF9A0-C653-4BC9-8207-6E1446BCA75D}"/>
              </a:ext>
            </a:extLst>
          </p:cNvPr>
          <p:cNvSpPr/>
          <p:nvPr/>
        </p:nvSpPr>
        <p:spPr>
          <a:xfrm flipH="1">
            <a:off x="5842239" y="2334012"/>
            <a:ext cx="263236" cy="263236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L-Shape 16">
            <a:extLst>
              <a:ext uri="{FF2B5EF4-FFF2-40B4-BE49-F238E27FC236}">
                <a16:creationId xmlns:a16="http://schemas.microsoft.com/office/drawing/2014/main" id="{E662D59F-06CC-4046-82D8-C58AB22784E0}"/>
              </a:ext>
            </a:extLst>
          </p:cNvPr>
          <p:cNvSpPr/>
          <p:nvPr/>
        </p:nvSpPr>
        <p:spPr>
          <a:xfrm flipH="1" flipV="1">
            <a:off x="5866980" y="2017219"/>
            <a:ext cx="235243" cy="282159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903E81-F7C9-4915-8C55-4033CA7461B8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Look at the letters below.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Circle the letter that has both parallel and perpendicular lines.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D2E1C57-0724-4431-A52D-B26BE5A8F9C8}"/>
              </a:ext>
            </a:extLst>
          </p:cNvPr>
          <p:cNvGrpSpPr/>
          <p:nvPr/>
        </p:nvGrpSpPr>
        <p:grpSpPr>
          <a:xfrm>
            <a:off x="5753686" y="1885700"/>
            <a:ext cx="678692" cy="905512"/>
            <a:chOff x="5753686" y="1885700"/>
            <a:chExt cx="678692" cy="905512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C0F54526-45E8-404E-9DE4-7A1F15571386}"/>
                </a:ext>
              </a:extLst>
            </p:cNvPr>
            <p:cNvCxnSpPr>
              <a:cxnSpLocks/>
            </p:cNvCxnSpPr>
            <p:nvPr/>
          </p:nvCxnSpPr>
          <p:spPr>
            <a:xfrm>
              <a:off x="5753686" y="1885700"/>
              <a:ext cx="678692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704A957-0652-49D5-B814-610D16BB4E36}"/>
                </a:ext>
              </a:extLst>
            </p:cNvPr>
            <p:cNvCxnSpPr>
              <a:cxnSpLocks/>
            </p:cNvCxnSpPr>
            <p:nvPr/>
          </p:nvCxnSpPr>
          <p:spPr>
            <a:xfrm>
              <a:off x="5753686" y="2334012"/>
              <a:ext cx="647592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EAB2E9A-4464-4999-9B58-BD884DC7E768}"/>
                </a:ext>
              </a:extLst>
            </p:cNvPr>
            <p:cNvCxnSpPr>
              <a:cxnSpLocks/>
            </p:cNvCxnSpPr>
            <p:nvPr/>
          </p:nvCxnSpPr>
          <p:spPr>
            <a:xfrm>
              <a:off x="5769236" y="2791212"/>
              <a:ext cx="647592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B34744-2BFD-43D4-ADB5-7F6520357794}"/>
              </a:ext>
            </a:extLst>
          </p:cNvPr>
          <p:cNvCxnSpPr>
            <a:cxnSpLocks/>
          </p:cNvCxnSpPr>
          <p:nvPr/>
        </p:nvCxnSpPr>
        <p:spPr>
          <a:xfrm>
            <a:off x="5794121" y="1885700"/>
            <a:ext cx="0" cy="94621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F2C7F4AE-7BDA-4631-B27E-8288170D86BE}"/>
              </a:ext>
            </a:extLst>
          </p:cNvPr>
          <p:cNvSpPr/>
          <p:nvPr/>
        </p:nvSpPr>
        <p:spPr>
          <a:xfrm>
            <a:off x="5179368" y="1447353"/>
            <a:ext cx="1872785" cy="184699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86C706-B35A-44CC-8C6A-189A1C7DE64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66846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7" grpId="0" animBg="1"/>
      <p:bldP spid="17" grpId="1" animBg="1"/>
      <p:bldP spid="1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F77F6B35-431F-46D9-AC8D-A250D84E6837}"/>
              </a:ext>
            </a:extLst>
          </p:cNvPr>
          <p:cNvSpPr txBox="1"/>
          <p:nvPr/>
        </p:nvSpPr>
        <p:spPr>
          <a:xfrm>
            <a:off x="5975028" y="3213159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1 5 0 0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4D0F94-AD5B-4F41-ABE0-84D09F9DFD4F}"/>
              </a:ext>
            </a:extLst>
          </p:cNvPr>
          <p:cNvSpPr/>
          <p:nvPr/>
        </p:nvSpPr>
        <p:spPr>
          <a:xfrm>
            <a:off x="56122" y="50000"/>
            <a:ext cx="1156062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2,400 leaflets in a box.    </a:t>
            </a:r>
          </a:p>
          <a:p>
            <a:r>
              <a:rPr lang="en-US" sz="3200" b="1" dirty="0"/>
              <a:t>William and Ally take 450 leaflets each.   </a:t>
            </a:r>
          </a:p>
          <a:p>
            <a:r>
              <a:rPr lang="en-US" sz="3200" b="1" dirty="0"/>
              <a:t>Adam and Chen share the rest of the leaflets equally.</a:t>
            </a:r>
          </a:p>
          <a:p>
            <a:r>
              <a:rPr lang="en-US" sz="3200" b="1" dirty="0"/>
              <a:t>How many leaflets does Adam get?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C781B39-9797-494B-810D-2CD6D8353685}"/>
              </a:ext>
            </a:extLst>
          </p:cNvPr>
          <p:cNvGrpSpPr/>
          <p:nvPr/>
        </p:nvGrpSpPr>
        <p:grpSpPr>
          <a:xfrm>
            <a:off x="575257" y="2333144"/>
            <a:ext cx="1856052" cy="1404405"/>
            <a:chOff x="1812181" y="1941038"/>
            <a:chExt cx="1856052" cy="14044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3EE873-E701-43DC-AC94-628F4142B09A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4 5 0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C7C536B-9346-4F7D-9AE1-E742312874F8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4 5 0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575348-AD15-4145-92CF-BB8C75600C04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A0862AD-222A-46D0-AE82-BA267EB4CCC2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01ED77A-7157-4F50-B663-C0392DB26358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6E40F8B-1D09-48DF-901A-44694BAA3A53}"/>
              </a:ext>
            </a:extLst>
          </p:cNvPr>
          <p:cNvSpPr txBox="1"/>
          <p:nvPr/>
        </p:nvSpPr>
        <p:spPr>
          <a:xfrm>
            <a:off x="1890815" y="322097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1190EF-A682-4D11-8689-E6F1AD11828E}"/>
              </a:ext>
            </a:extLst>
          </p:cNvPr>
          <p:cNvSpPr txBox="1"/>
          <p:nvPr/>
        </p:nvSpPr>
        <p:spPr>
          <a:xfrm>
            <a:off x="1445342" y="3220975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707238-5949-4D22-BCDE-E476A79D8D8D}"/>
              </a:ext>
            </a:extLst>
          </p:cNvPr>
          <p:cNvSpPr txBox="1"/>
          <p:nvPr/>
        </p:nvSpPr>
        <p:spPr>
          <a:xfrm>
            <a:off x="1080659" y="211210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28B5EC-5951-442C-8303-567B5B2FD52C}"/>
              </a:ext>
            </a:extLst>
          </p:cNvPr>
          <p:cNvSpPr txBox="1"/>
          <p:nvPr/>
        </p:nvSpPr>
        <p:spPr>
          <a:xfrm>
            <a:off x="1023767" y="323095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54E7F6-2F89-4436-8B20-FFCBFC4DCFAE}"/>
              </a:ext>
            </a:extLst>
          </p:cNvPr>
          <p:cNvGrpSpPr/>
          <p:nvPr/>
        </p:nvGrpSpPr>
        <p:grpSpPr>
          <a:xfrm>
            <a:off x="2826370" y="2333144"/>
            <a:ext cx="2296633" cy="1404405"/>
            <a:chOff x="1371600" y="1941038"/>
            <a:chExt cx="2296633" cy="140440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9FDFAFC-3FE7-4710-A9C1-70493B3CAE7F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2 4 0 0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504B80D-722D-45ED-A66B-D26943B26E67}"/>
                </a:ext>
              </a:extLst>
            </p:cNvPr>
            <p:cNvSpPr txBox="1"/>
            <p:nvPr/>
          </p:nvSpPr>
          <p:spPr>
            <a:xfrm>
              <a:off x="2245233" y="2373230"/>
              <a:ext cx="14230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9 0 0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8DE54FE-C2E0-4ACA-908D-476AAC64E01C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F2DF559-BF58-4DA7-A5DC-51005B3B3606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88"/>
              <a:ext cx="22253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F42BEF-2FB0-4367-97A5-86C6E307EDE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45443"/>
              <a:ext cx="222229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AB2E4F6-AA48-49D9-BFAE-A8CA3F6A1367}"/>
              </a:ext>
            </a:extLst>
          </p:cNvPr>
          <p:cNvSpPr txBox="1"/>
          <p:nvPr/>
        </p:nvSpPr>
        <p:spPr>
          <a:xfrm>
            <a:off x="4593785" y="322648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327093-C1B8-4D23-9BCA-4E66999A3F11}"/>
              </a:ext>
            </a:extLst>
          </p:cNvPr>
          <p:cNvSpPr txBox="1"/>
          <p:nvPr/>
        </p:nvSpPr>
        <p:spPr>
          <a:xfrm>
            <a:off x="4154272" y="322376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EB4014B-D303-4FD0-A9F9-82AF8747963A}"/>
              </a:ext>
            </a:extLst>
          </p:cNvPr>
          <p:cNvCxnSpPr>
            <a:cxnSpLocks/>
          </p:cNvCxnSpPr>
          <p:nvPr/>
        </p:nvCxnSpPr>
        <p:spPr>
          <a:xfrm flipV="1">
            <a:off x="3267611" y="241394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935961A-96D7-415D-9F5A-4143481172C4}"/>
              </a:ext>
            </a:extLst>
          </p:cNvPr>
          <p:cNvSpPr txBox="1"/>
          <p:nvPr/>
        </p:nvSpPr>
        <p:spPr>
          <a:xfrm>
            <a:off x="3340399" y="211826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4D55DA3-C26E-48CD-8316-AC56F8074C89}"/>
              </a:ext>
            </a:extLst>
          </p:cNvPr>
          <p:cNvSpPr txBox="1"/>
          <p:nvPr/>
        </p:nvSpPr>
        <p:spPr>
          <a:xfrm>
            <a:off x="3592619" y="236528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B08DC9-7FDA-4782-B0C9-9B53CBF4F3D6}"/>
              </a:ext>
            </a:extLst>
          </p:cNvPr>
          <p:cNvSpPr txBox="1"/>
          <p:nvPr/>
        </p:nvSpPr>
        <p:spPr>
          <a:xfrm>
            <a:off x="3693477" y="322777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7BF8BC-192C-4721-890E-8B1453A4D760}"/>
              </a:ext>
            </a:extLst>
          </p:cNvPr>
          <p:cNvSpPr txBox="1"/>
          <p:nvPr/>
        </p:nvSpPr>
        <p:spPr>
          <a:xfrm>
            <a:off x="3243323" y="322579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53F636-68B9-4672-8D5B-E49468F8B6EE}"/>
              </a:ext>
            </a:extLst>
          </p:cNvPr>
          <p:cNvSpPr/>
          <p:nvPr/>
        </p:nvSpPr>
        <p:spPr>
          <a:xfrm>
            <a:off x="6739691" y="528137"/>
            <a:ext cx="1955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900 taken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A79A1F5-16A5-45EE-80D5-EDE4C54C2C93}"/>
              </a:ext>
            </a:extLst>
          </p:cNvPr>
          <p:cNvSpPr/>
          <p:nvPr/>
        </p:nvSpPr>
        <p:spPr>
          <a:xfrm>
            <a:off x="9049565" y="1051143"/>
            <a:ext cx="24388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1500 shared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5C73B45-6EBA-40A7-9CA8-9D59DF883C6A}"/>
              </a:ext>
            </a:extLst>
          </p:cNvPr>
          <p:cNvSpPr txBox="1"/>
          <p:nvPr/>
        </p:nvSpPr>
        <p:spPr>
          <a:xfrm>
            <a:off x="5500567" y="322622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B21F98-BC2E-49D2-9D7D-99D9FB445ACD}"/>
              </a:ext>
            </a:extLst>
          </p:cNvPr>
          <p:cNvSpPr txBox="1"/>
          <p:nvPr/>
        </p:nvSpPr>
        <p:spPr>
          <a:xfrm>
            <a:off x="6410964" y="276190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75B7112-9F7C-49A6-8CF1-AB47CCA2D3FA}"/>
              </a:ext>
            </a:extLst>
          </p:cNvPr>
          <p:cNvSpPr txBox="1"/>
          <p:nvPr/>
        </p:nvSpPr>
        <p:spPr>
          <a:xfrm>
            <a:off x="6863425" y="27656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A737E0D-77A2-47DA-9838-3FF563131145}"/>
              </a:ext>
            </a:extLst>
          </p:cNvPr>
          <p:cNvSpPr txBox="1"/>
          <p:nvPr/>
        </p:nvSpPr>
        <p:spPr>
          <a:xfrm>
            <a:off x="7303404" y="27689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29CCFA0-4F45-4283-B805-D040C8717398}"/>
              </a:ext>
            </a:extLst>
          </p:cNvPr>
          <p:cNvSpPr txBox="1"/>
          <p:nvPr/>
        </p:nvSpPr>
        <p:spPr>
          <a:xfrm>
            <a:off x="6723649" y="324145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1E8E209-3FDA-4D91-B092-8332CD6A1A33}"/>
              </a:ext>
            </a:extLst>
          </p:cNvPr>
          <p:cNvCxnSpPr>
            <a:cxnSpLocks/>
          </p:cNvCxnSpPr>
          <p:nvPr/>
        </p:nvCxnSpPr>
        <p:spPr>
          <a:xfrm>
            <a:off x="5994136" y="3259735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700E417-F2C2-4641-9D59-72AC74EAAAF6}"/>
              </a:ext>
            </a:extLst>
          </p:cNvPr>
          <p:cNvCxnSpPr>
            <a:cxnSpLocks/>
          </p:cNvCxnSpPr>
          <p:nvPr/>
        </p:nvCxnSpPr>
        <p:spPr>
          <a:xfrm>
            <a:off x="5975184" y="3275779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FD88ACCE-8340-4E85-9C53-4029EC9FDE3C}"/>
              </a:ext>
            </a:extLst>
          </p:cNvPr>
          <p:cNvSpPr/>
          <p:nvPr/>
        </p:nvSpPr>
        <p:spPr>
          <a:xfrm>
            <a:off x="6096000" y="1512738"/>
            <a:ext cx="24388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750 leaflets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F8376F-CFF9-4EA7-B4EE-12A931E2BBFF}"/>
              </a:ext>
            </a:extLst>
          </p:cNvPr>
          <p:cNvSpPr/>
          <p:nvPr/>
        </p:nvSpPr>
        <p:spPr>
          <a:xfrm>
            <a:off x="547115" y="4342662"/>
            <a:ext cx="86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FCE7EC8-8982-4C32-8758-417822F92703}"/>
              </a:ext>
            </a:extLst>
          </p:cNvPr>
          <p:cNvSpPr/>
          <p:nvPr/>
        </p:nvSpPr>
        <p:spPr>
          <a:xfrm>
            <a:off x="7565388" y="4882662"/>
            <a:ext cx="16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1C2F038-B040-4E82-B305-60D2385B6365}"/>
              </a:ext>
            </a:extLst>
          </p:cNvPr>
          <p:cNvSpPr/>
          <p:nvPr/>
        </p:nvSpPr>
        <p:spPr>
          <a:xfrm>
            <a:off x="5948050" y="4882662"/>
            <a:ext cx="16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7A9212B-74E2-42DF-B66D-9ADD34BB6AE6}"/>
              </a:ext>
            </a:extLst>
          </p:cNvPr>
          <p:cNvSpPr/>
          <p:nvPr/>
        </p:nvSpPr>
        <p:spPr>
          <a:xfrm>
            <a:off x="545388" y="4882662"/>
            <a:ext cx="27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D0BC149-36D0-44EB-8B0C-224B94BC20FC}"/>
              </a:ext>
            </a:extLst>
          </p:cNvPr>
          <p:cNvSpPr/>
          <p:nvPr/>
        </p:nvSpPr>
        <p:spPr>
          <a:xfrm>
            <a:off x="3248517" y="4882662"/>
            <a:ext cx="27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CD338D8-C0F6-4BFA-968A-D54401F06E45}"/>
              </a:ext>
            </a:extLst>
          </p:cNvPr>
          <p:cNvSpPr/>
          <p:nvPr/>
        </p:nvSpPr>
        <p:spPr>
          <a:xfrm>
            <a:off x="4053835" y="4386343"/>
            <a:ext cx="20370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2400 leaflets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7AD0D7F-8FEA-4EB4-8E1E-F6D167DCEE32}"/>
              </a:ext>
            </a:extLst>
          </p:cNvPr>
          <p:cNvSpPr/>
          <p:nvPr/>
        </p:nvSpPr>
        <p:spPr>
          <a:xfrm>
            <a:off x="8111566" y="4928679"/>
            <a:ext cx="716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450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FA6B96C-6E7B-4CDF-980A-5AAE6B407CE8}"/>
              </a:ext>
            </a:extLst>
          </p:cNvPr>
          <p:cNvSpPr/>
          <p:nvPr/>
        </p:nvSpPr>
        <p:spPr>
          <a:xfrm>
            <a:off x="6453693" y="4925100"/>
            <a:ext cx="716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450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9" name="Right Brace 48">
            <a:extLst>
              <a:ext uri="{FF2B5EF4-FFF2-40B4-BE49-F238E27FC236}">
                <a16:creationId xmlns:a16="http://schemas.microsoft.com/office/drawing/2014/main" id="{F06F98E3-C8FE-433A-B25C-725911EB2FC7}"/>
              </a:ext>
            </a:extLst>
          </p:cNvPr>
          <p:cNvSpPr/>
          <p:nvPr/>
        </p:nvSpPr>
        <p:spPr>
          <a:xfrm rot="5400000">
            <a:off x="7432715" y="3962813"/>
            <a:ext cx="286281" cy="3219062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ight Brace 57">
            <a:extLst>
              <a:ext uri="{FF2B5EF4-FFF2-40B4-BE49-F238E27FC236}">
                <a16:creationId xmlns:a16="http://schemas.microsoft.com/office/drawing/2014/main" id="{D4FC13EB-1737-4BCD-84E2-8EA1BB5DA20F}"/>
              </a:ext>
            </a:extLst>
          </p:cNvPr>
          <p:cNvSpPr/>
          <p:nvPr/>
        </p:nvSpPr>
        <p:spPr>
          <a:xfrm rot="5400000">
            <a:off x="3100182" y="2875632"/>
            <a:ext cx="286281" cy="5395870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A1B1B38-8ED9-4A50-8334-BD996F2B605B}"/>
              </a:ext>
            </a:extLst>
          </p:cNvPr>
          <p:cNvSpPr/>
          <p:nvPr/>
        </p:nvSpPr>
        <p:spPr>
          <a:xfrm>
            <a:off x="7243026" y="5793358"/>
            <a:ext cx="716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900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AE7897F-2622-4733-8019-7ED4439B473F}"/>
              </a:ext>
            </a:extLst>
          </p:cNvPr>
          <p:cNvSpPr/>
          <p:nvPr/>
        </p:nvSpPr>
        <p:spPr>
          <a:xfrm>
            <a:off x="2845877" y="5802807"/>
            <a:ext cx="9437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1500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8CE135A-C310-4D3F-AB29-C2E8A31878FE}"/>
              </a:ext>
            </a:extLst>
          </p:cNvPr>
          <p:cNvSpPr/>
          <p:nvPr/>
        </p:nvSpPr>
        <p:spPr>
          <a:xfrm>
            <a:off x="1108474" y="4922897"/>
            <a:ext cx="1653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750 Adam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D018758-1F7B-4BBD-8F23-09717E6EC246}"/>
              </a:ext>
            </a:extLst>
          </p:cNvPr>
          <p:cNvSpPr/>
          <p:nvPr/>
        </p:nvSpPr>
        <p:spPr>
          <a:xfrm>
            <a:off x="3972625" y="4922259"/>
            <a:ext cx="1653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750 Chen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54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10" grpId="0"/>
      <p:bldP spid="12" grpId="0"/>
      <p:bldP spid="13" grpId="0"/>
      <p:bldP spid="14" grpId="0"/>
      <p:bldP spid="21" grpId="0"/>
      <p:bldP spid="22" grpId="0"/>
      <p:bldP spid="24" grpId="0"/>
      <p:bldP spid="25" grpId="0"/>
      <p:bldP spid="26" grpId="0"/>
      <p:bldP spid="27" grpId="0"/>
      <p:bldP spid="40" grpId="0"/>
      <p:bldP spid="41" grpId="0"/>
      <p:bldP spid="42" grpId="0"/>
      <p:bldP spid="43" grpId="0"/>
      <p:bldP spid="44" grpId="0"/>
      <p:bldP spid="3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49" grpId="0" animBg="1"/>
      <p:bldP spid="58" grpId="0" animBg="1"/>
      <p:bldP spid="59" grpId="0"/>
      <p:bldP spid="60" grpId="0"/>
      <p:bldP spid="61" grpId="0"/>
      <p:bldP spid="6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124991-5F66-487A-B473-AA5D5A9E157C}"/>
              </a:ext>
            </a:extLst>
          </p:cNvPr>
          <p:cNvSpPr/>
          <p:nvPr/>
        </p:nvSpPr>
        <p:spPr>
          <a:xfrm>
            <a:off x="56123" y="50000"/>
            <a:ext cx="786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In each box, circle the number that is greater.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90DBF3-24F2-40B4-8B35-2B0ABF1C1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4" y="593384"/>
            <a:ext cx="6458810" cy="15402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1F7DA7-B7A7-4B2D-9428-F04D4948B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64" y="2115051"/>
            <a:ext cx="6458810" cy="15402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FCB201-8FA1-4A0B-913B-8DC554DECA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964" y="3628073"/>
            <a:ext cx="6458810" cy="15402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22EE95-6512-4984-BD3C-F39A0D1A0F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964" y="5152597"/>
            <a:ext cx="6458810" cy="154022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4FBE89-5AD9-4298-8BF9-ED7D0147A1E9}"/>
              </a:ext>
            </a:extLst>
          </p:cNvPr>
          <p:cNvSpPr/>
          <p:nvPr/>
        </p:nvSpPr>
        <p:spPr>
          <a:xfrm>
            <a:off x="2225780" y="1019710"/>
            <a:ext cx="7425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81BCCF-EF1B-4A19-BD51-8F31D5769D9A}"/>
              </a:ext>
            </a:extLst>
          </p:cNvPr>
          <p:cNvSpPr/>
          <p:nvPr/>
        </p:nvSpPr>
        <p:spPr>
          <a:xfrm>
            <a:off x="2234356" y="2545004"/>
            <a:ext cx="9168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1.25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3EA3E0-039E-44C3-B590-915844D3C585}"/>
              </a:ext>
            </a:extLst>
          </p:cNvPr>
          <p:cNvSpPr/>
          <p:nvPr/>
        </p:nvSpPr>
        <p:spPr>
          <a:xfrm>
            <a:off x="5509784" y="2545003"/>
            <a:ext cx="9168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1.30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675D14-0FB0-4DCD-B93A-D8C983BBA7AB}"/>
              </a:ext>
            </a:extLst>
          </p:cNvPr>
          <p:cNvSpPr/>
          <p:nvPr/>
        </p:nvSpPr>
        <p:spPr>
          <a:xfrm>
            <a:off x="2372688" y="4066670"/>
            <a:ext cx="9168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1.05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DC6F73-6077-491C-8F93-FFB9F009D23E}"/>
              </a:ext>
            </a:extLst>
          </p:cNvPr>
          <p:cNvSpPr/>
          <p:nvPr/>
        </p:nvSpPr>
        <p:spPr>
          <a:xfrm>
            <a:off x="5563708" y="4066669"/>
            <a:ext cx="9168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1.40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F33D9E-A220-49AC-969E-742E695AF293}"/>
              </a:ext>
            </a:extLst>
          </p:cNvPr>
          <p:cNvSpPr/>
          <p:nvPr/>
        </p:nvSpPr>
        <p:spPr>
          <a:xfrm>
            <a:off x="2321507" y="5579692"/>
            <a:ext cx="7425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6D78372-8CFB-4296-B6DD-4905BB30DF71}"/>
              </a:ext>
            </a:extLst>
          </p:cNvPr>
          <p:cNvSpPr/>
          <p:nvPr/>
        </p:nvSpPr>
        <p:spPr>
          <a:xfrm>
            <a:off x="1533378" y="872197"/>
            <a:ext cx="700978" cy="9847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F4F9940-7402-491C-8187-46CFBE1C7EAC}"/>
              </a:ext>
            </a:extLst>
          </p:cNvPr>
          <p:cNvSpPr/>
          <p:nvPr/>
        </p:nvSpPr>
        <p:spPr>
          <a:xfrm>
            <a:off x="4756998" y="2355728"/>
            <a:ext cx="700978" cy="9847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0B15039-5E2E-4123-B127-1BD43BF76AC9}"/>
              </a:ext>
            </a:extLst>
          </p:cNvPr>
          <p:cNvSpPr/>
          <p:nvPr/>
        </p:nvSpPr>
        <p:spPr>
          <a:xfrm>
            <a:off x="4756998" y="3866687"/>
            <a:ext cx="700978" cy="9847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93C4873-1D69-4C7A-ADF9-0A28687ABB9B}"/>
              </a:ext>
            </a:extLst>
          </p:cNvPr>
          <p:cNvSpPr/>
          <p:nvPr/>
        </p:nvSpPr>
        <p:spPr>
          <a:xfrm>
            <a:off x="1543671" y="5388484"/>
            <a:ext cx="700978" cy="9847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CDE42FD-AB65-4690-B486-2851F65EA427}"/>
              </a:ext>
            </a:extLst>
          </p:cNvPr>
          <p:cNvCxnSpPr>
            <a:cxnSpLocks/>
          </p:cNvCxnSpPr>
          <p:nvPr/>
        </p:nvCxnSpPr>
        <p:spPr>
          <a:xfrm>
            <a:off x="6998699" y="150469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0769663-B3C7-4918-A356-DE45246ADC2D}"/>
              </a:ext>
            </a:extLst>
          </p:cNvPr>
          <p:cNvCxnSpPr>
            <a:cxnSpLocks/>
          </p:cNvCxnSpPr>
          <p:nvPr/>
        </p:nvCxnSpPr>
        <p:spPr>
          <a:xfrm>
            <a:off x="7877929" y="1504690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3E6147E-D4C8-4440-95A1-2C6A6F7FE313}"/>
              </a:ext>
            </a:extLst>
          </p:cNvPr>
          <p:cNvSpPr txBox="1"/>
          <p:nvPr/>
        </p:nvSpPr>
        <p:spPr>
          <a:xfrm>
            <a:off x="6961326" y="99685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445FE4-5A19-4416-98E1-EB93DBB8CE9D}"/>
              </a:ext>
            </a:extLst>
          </p:cNvPr>
          <p:cNvSpPr txBox="1"/>
          <p:nvPr/>
        </p:nvSpPr>
        <p:spPr>
          <a:xfrm>
            <a:off x="6971892" y="144289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018939-987A-41F8-BBE7-3529FD9E66F1}"/>
              </a:ext>
            </a:extLst>
          </p:cNvPr>
          <p:cNvSpPr txBox="1"/>
          <p:nvPr/>
        </p:nvSpPr>
        <p:spPr>
          <a:xfrm>
            <a:off x="7877928" y="144289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119E32-0A95-4F76-AC5B-06DCB5F2BC84}"/>
              </a:ext>
            </a:extLst>
          </p:cNvPr>
          <p:cNvSpPr txBox="1"/>
          <p:nvPr/>
        </p:nvSpPr>
        <p:spPr>
          <a:xfrm>
            <a:off x="7430886" y="118921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A75E05E5-D69E-481C-9008-E192177732A4}"/>
              </a:ext>
            </a:extLst>
          </p:cNvPr>
          <p:cNvSpPr/>
          <p:nvPr/>
        </p:nvSpPr>
        <p:spPr>
          <a:xfrm rot="16200000">
            <a:off x="7363587" y="47473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BBEB232F-99E9-446C-9919-EA42AB83C605}"/>
              </a:ext>
            </a:extLst>
          </p:cNvPr>
          <p:cNvSpPr/>
          <p:nvPr/>
        </p:nvSpPr>
        <p:spPr>
          <a:xfrm rot="5400000">
            <a:off x="7353300" y="140185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EAA5B4-98E4-4072-8A6C-77A76AE74FD0}"/>
              </a:ext>
            </a:extLst>
          </p:cNvPr>
          <p:cNvSpPr txBox="1"/>
          <p:nvPr/>
        </p:nvSpPr>
        <p:spPr>
          <a:xfrm>
            <a:off x="7483890" y="19372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FD62C6F-59FE-4AFA-ADE6-E864E0249E36}"/>
              </a:ext>
            </a:extLst>
          </p:cNvPr>
          <p:cNvSpPr txBox="1"/>
          <p:nvPr/>
        </p:nvSpPr>
        <p:spPr>
          <a:xfrm>
            <a:off x="7483889" y="64291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D25D15-251F-4C62-8E1A-5672ECDE2800}"/>
              </a:ext>
            </a:extLst>
          </p:cNvPr>
          <p:cNvSpPr txBox="1"/>
          <p:nvPr/>
        </p:nvSpPr>
        <p:spPr>
          <a:xfrm>
            <a:off x="8091817" y="996856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5614DBD-2ED1-43D5-9529-3837962FCAFD}"/>
              </a:ext>
            </a:extLst>
          </p:cNvPr>
          <p:cNvCxnSpPr>
            <a:cxnSpLocks/>
          </p:cNvCxnSpPr>
          <p:nvPr/>
        </p:nvCxnSpPr>
        <p:spPr>
          <a:xfrm>
            <a:off x="6995927" y="350262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77D4182-C5E3-4D7E-B4D8-7160880F48D3}"/>
              </a:ext>
            </a:extLst>
          </p:cNvPr>
          <p:cNvCxnSpPr>
            <a:cxnSpLocks/>
          </p:cNvCxnSpPr>
          <p:nvPr/>
        </p:nvCxnSpPr>
        <p:spPr>
          <a:xfrm>
            <a:off x="7875157" y="3486315"/>
            <a:ext cx="13532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6E70C1ED-D961-4634-BD69-A67414CB1C28}"/>
              </a:ext>
            </a:extLst>
          </p:cNvPr>
          <p:cNvSpPr txBox="1"/>
          <p:nvPr/>
        </p:nvSpPr>
        <p:spPr>
          <a:xfrm>
            <a:off x="6958554" y="299478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CB62C77-6B19-4A9B-B6E9-911A1803A9D7}"/>
              </a:ext>
            </a:extLst>
          </p:cNvPr>
          <p:cNvSpPr txBox="1"/>
          <p:nvPr/>
        </p:nvSpPr>
        <p:spPr>
          <a:xfrm>
            <a:off x="6969120" y="344082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72F5805-8F08-4DA3-B61E-236742281F40}"/>
              </a:ext>
            </a:extLst>
          </p:cNvPr>
          <p:cNvSpPr txBox="1"/>
          <p:nvPr/>
        </p:nvSpPr>
        <p:spPr>
          <a:xfrm>
            <a:off x="7876562" y="3424523"/>
            <a:ext cx="1631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957B92B-2EE3-47CF-955B-5538E541A824}"/>
              </a:ext>
            </a:extLst>
          </p:cNvPr>
          <p:cNvSpPr txBox="1"/>
          <p:nvPr/>
        </p:nvSpPr>
        <p:spPr>
          <a:xfrm>
            <a:off x="7428114" y="318714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E2A59628-1EF8-4E09-B24D-C9AB50D25FF6}"/>
              </a:ext>
            </a:extLst>
          </p:cNvPr>
          <p:cNvSpPr/>
          <p:nvPr/>
        </p:nvSpPr>
        <p:spPr>
          <a:xfrm rot="16200000">
            <a:off x="7483197" y="2350278"/>
            <a:ext cx="810037" cy="1371032"/>
          </a:xfrm>
          <a:prstGeom prst="arc">
            <a:avLst>
              <a:gd name="adj1" fmla="val 16200000"/>
              <a:gd name="adj2" fmla="val 545759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8" name="Arc 57">
            <a:extLst>
              <a:ext uri="{FF2B5EF4-FFF2-40B4-BE49-F238E27FC236}">
                <a16:creationId xmlns:a16="http://schemas.microsoft.com/office/drawing/2014/main" id="{7DF74742-CC7D-4243-83E2-96CF8ADA792E}"/>
              </a:ext>
            </a:extLst>
          </p:cNvPr>
          <p:cNvSpPr/>
          <p:nvPr/>
        </p:nvSpPr>
        <p:spPr>
          <a:xfrm rot="5400000">
            <a:off x="7472909" y="3277399"/>
            <a:ext cx="810037" cy="1371032"/>
          </a:xfrm>
          <a:prstGeom prst="arc">
            <a:avLst>
              <a:gd name="adj1" fmla="val 16144185"/>
              <a:gd name="adj2" fmla="val 548626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891F10-C23D-4207-9551-CF3C9B0C8B82}"/>
              </a:ext>
            </a:extLst>
          </p:cNvPr>
          <p:cNvSpPr txBox="1"/>
          <p:nvPr/>
        </p:nvSpPr>
        <p:spPr>
          <a:xfrm>
            <a:off x="7481118" y="39351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02A06A0-1DF7-4517-BA2F-B1D7D54A3E37}"/>
              </a:ext>
            </a:extLst>
          </p:cNvPr>
          <p:cNvSpPr txBox="1"/>
          <p:nvPr/>
        </p:nvSpPr>
        <p:spPr>
          <a:xfrm>
            <a:off x="7481117" y="264084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69B3577-E98C-4555-935C-8A4DE14FA499}"/>
              </a:ext>
            </a:extLst>
          </p:cNvPr>
          <p:cNvSpPr txBox="1"/>
          <p:nvPr/>
        </p:nvSpPr>
        <p:spPr>
          <a:xfrm>
            <a:off x="8089045" y="2978481"/>
            <a:ext cx="1002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E6559E9-E9F8-48A6-9090-E90741D16BF3}"/>
              </a:ext>
            </a:extLst>
          </p:cNvPr>
          <p:cNvCxnSpPr>
            <a:cxnSpLocks/>
          </p:cNvCxnSpPr>
          <p:nvPr/>
        </p:nvCxnSpPr>
        <p:spPr>
          <a:xfrm>
            <a:off x="7012303" y="565183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5052EE6-416A-4A78-A517-3375FB1C40A3}"/>
              </a:ext>
            </a:extLst>
          </p:cNvPr>
          <p:cNvCxnSpPr>
            <a:cxnSpLocks/>
          </p:cNvCxnSpPr>
          <p:nvPr/>
        </p:nvCxnSpPr>
        <p:spPr>
          <a:xfrm>
            <a:off x="7891533" y="5651832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F2A3DE75-C4B1-4CC1-AD82-3EFF9B089BF3}"/>
              </a:ext>
            </a:extLst>
          </p:cNvPr>
          <p:cNvSpPr txBox="1"/>
          <p:nvPr/>
        </p:nvSpPr>
        <p:spPr>
          <a:xfrm>
            <a:off x="6974930" y="514399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8D015B2-06EE-4970-A45B-7EE40740BC80}"/>
              </a:ext>
            </a:extLst>
          </p:cNvPr>
          <p:cNvSpPr txBox="1"/>
          <p:nvPr/>
        </p:nvSpPr>
        <p:spPr>
          <a:xfrm>
            <a:off x="6985496" y="559004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CB826CD-2212-41C4-8682-0DE6FE2F953E}"/>
              </a:ext>
            </a:extLst>
          </p:cNvPr>
          <p:cNvSpPr txBox="1"/>
          <p:nvPr/>
        </p:nvSpPr>
        <p:spPr>
          <a:xfrm>
            <a:off x="7891532" y="559004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244CC4B-4104-4B6D-9C28-1F04DF00FE1F}"/>
              </a:ext>
            </a:extLst>
          </p:cNvPr>
          <p:cNvSpPr txBox="1"/>
          <p:nvPr/>
        </p:nvSpPr>
        <p:spPr>
          <a:xfrm>
            <a:off x="7444490" y="533636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8" name="Arc 67">
            <a:extLst>
              <a:ext uri="{FF2B5EF4-FFF2-40B4-BE49-F238E27FC236}">
                <a16:creationId xmlns:a16="http://schemas.microsoft.com/office/drawing/2014/main" id="{0A297187-9CF2-4F86-8319-3EA6A1D08E92}"/>
              </a:ext>
            </a:extLst>
          </p:cNvPr>
          <p:cNvSpPr/>
          <p:nvPr/>
        </p:nvSpPr>
        <p:spPr>
          <a:xfrm rot="16200000">
            <a:off x="7377191" y="46218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0FDD5DB4-A9CB-4774-A9B5-FF53267BA0CF}"/>
              </a:ext>
            </a:extLst>
          </p:cNvPr>
          <p:cNvSpPr/>
          <p:nvPr/>
        </p:nvSpPr>
        <p:spPr>
          <a:xfrm rot="5400000">
            <a:off x="7366904" y="554899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FC4022-6803-44BF-827C-00253C31AF80}"/>
              </a:ext>
            </a:extLst>
          </p:cNvPr>
          <p:cNvSpPr txBox="1"/>
          <p:nvPr/>
        </p:nvSpPr>
        <p:spPr>
          <a:xfrm>
            <a:off x="7497494" y="608437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2D4C1E7-F5B6-4929-8206-AA79B400E3C5}"/>
              </a:ext>
            </a:extLst>
          </p:cNvPr>
          <p:cNvSpPr txBox="1"/>
          <p:nvPr/>
        </p:nvSpPr>
        <p:spPr>
          <a:xfrm>
            <a:off x="7497493" y="479005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1157F53-92F1-42E6-ABD3-30EFBCCE81B5}"/>
              </a:ext>
            </a:extLst>
          </p:cNvPr>
          <p:cNvSpPr txBox="1"/>
          <p:nvPr/>
        </p:nvSpPr>
        <p:spPr>
          <a:xfrm>
            <a:off x="8105421" y="514399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19117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6" grpId="0" animBg="1"/>
      <p:bldP spid="18" grpId="0" animBg="1"/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53" grpId="0"/>
      <p:bldP spid="54" grpId="0"/>
      <p:bldP spid="55" grpId="0"/>
      <p:bldP spid="56" grpId="0"/>
      <p:bldP spid="57" grpId="0" animBg="1"/>
      <p:bldP spid="58" grpId="0" animBg="1"/>
      <p:bldP spid="59" grpId="0"/>
      <p:bldP spid="60" grpId="0"/>
      <p:bldP spid="61" grpId="0"/>
      <p:bldP spid="64" grpId="0"/>
      <p:bldP spid="65" grpId="0"/>
      <p:bldP spid="66" grpId="0"/>
      <p:bldP spid="67" grpId="0"/>
      <p:bldP spid="68" grpId="0" animBg="1"/>
      <p:bldP spid="69" grpId="0" animBg="1"/>
      <p:bldP spid="70" grpId="0"/>
      <p:bldP spid="71" grpId="0"/>
      <p:bldP spid="7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4EEF00-8133-4872-AB3B-4FEB11D98AB5}"/>
              </a:ext>
            </a:extLst>
          </p:cNvPr>
          <p:cNvSpPr/>
          <p:nvPr/>
        </p:nvSpPr>
        <p:spPr>
          <a:xfrm>
            <a:off x="56122" y="50000"/>
            <a:ext cx="108893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 square number and a prime number have a total of 22</a:t>
            </a:r>
          </a:p>
          <a:p>
            <a:r>
              <a:rPr lang="en-GB" sz="3200" b="1" dirty="0"/>
              <a:t>What are the two numbers?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4BA2BF-06F9-41CF-A3A7-555968831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70" y="1233243"/>
            <a:ext cx="6458025" cy="20496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529530-8483-4588-BD14-20EA66295F81}"/>
              </a:ext>
            </a:extLst>
          </p:cNvPr>
          <p:cNvSpPr/>
          <p:nvPr/>
        </p:nvSpPr>
        <p:spPr>
          <a:xfrm>
            <a:off x="839579" y="3575070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Square numbers: 1, 4, 9, 16, 25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292B73-96D6-46AC-A8EF-DC4FFA973CA4}"/>
              </a:ext>
            </a:extLst>
          </p:cNvPr>
          <p:cNvSpPr/>
          <p:nvPr/>
        </p:nvSpPr>
        <p:spPr>
          <a:xfrm>
            <a:off x="839579" y="4248752"/>
            <a:ext cx="8357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Prime numbers: 2, 3, 5, 7, 11, 13, 17, 19, 23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35CEB3-6A73-43DA-B321-2CDA2057E432}"/>
              </a:ext>
            </a:extLst>
          </p:cNvPr>
          <p:cNvSpPr txBox="1"/>
          <p:nvPr/>
        </p:nvSpPr>
        <p:spPr>
          <a:xfrm>
            <a:off x="1489763" y="149020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D563EF-E847-4A6D-877F-7A91670F0D4F}"/>
              </a:ext>
            </a:extLst>
          </p:cNvPr>
          <p:cNvSpPr txBox="1"/>
          <p:nvPr/>
        </p:nvSpPr>
        <p:spPr>
          <a:xfrm>
            <a:off x="4169360" y="1497901"/>
            <a:ext cx="848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2375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4A9BE1-73FE-4408-B1F9-BC8945EC4ACD}"/>
              </a:ext>
            </a:extLst>
          </p:cNvPr>
          <p:cNvSpPr/>
          <p:nvPr/>
        </p:nvSpPr>
        <p:spPr>
          <a:xfrm>
            <a:off x="56122" y="50000"/>
            <a:ext cx="1170824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Dev thinks of a </a:t>
            </a:r>
            <a:r>
              <a:rPr lang="en-US" sz="3200" b="1" u="sng" dirty="0"/>
              <a:t>whole</a:t>
            </a:r>
            <a:r>
              <a:rPr lang="en-US" sz="3200" b="1" dirty="0"/>
              <a:t> number. </a:t>
            </a:r>
          </a:p>
          <a:p>
            <a:r>
              <a:rPr lang="en-US" sz="3200" b="1" dirty="0"/>
              <a:t>He multiplies it by 4 </a:t>
            </a:r>
          </a:p>
          <a:p>
            <a:r>
              <a:rPr lang="en-US" sz="3200" b="1" dirty="0"/>
              <a:t>He rounds his answer to the nearest 10 </a:t>
            </a:r>
          </a:p>
          <a:p>
            <a:r>
              <a:rPr lang="en-US" sz="3200" b="1" dirty="0"/>
              <a:t>The result is 50</a:t>
            </a:r>
          </a:p>
          <a:p>
            <a:r>
              <a:rPr lang="en-US" sz="3200" b="1" dirty="0"/>
              <a:t>Write </a:t>
            </a:r>
            <a:r>
              <a:rPr lang="en-US" sz="3200" b="1" u="sng" dirty="0"/>
              <a:t>all</a:t>
            </a:r>
            <a:r>
              <a:rPr lang="en-US" sz="3200" b="1" dirty="0"/>
              <a:t> the possible numbers that Dev could have started with.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1E003F-8169-4357-9843-51FA2EE36502}"/>
              </a:ext>
            </a:extLst>
          </p:cNvPr>
          <p:cNvSpPr/>
          <p:nvPr/>
        </p:nvSpPr>
        <p:spPr>
          <a:xfrm>
            <a:off x="6753726" y="1034884"/>
            <a:ext cx="44484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 to 54 before rounding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327444-F3E4-43AF-B634-0B110B92C9A5}"/>
              </a:ext>
            </a:extLst>
          </p:cNvPr>
          <p:cNvSpPr/>
          <p:nvPr/>
        </p:nvSpPr>
        <p:spPr>
          <a:xfrm>
            <a:off x="1339515" y="2808130"/>
            <a:ext cx="44484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Multiples of 4: … 44, 48,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3F73A0-7082-41E9-BE89-F1212D73C1C8}"/>
              </a:ext>
            </a:extLst>
          </p:cNvPr>
          <p:cNvSpPr/>
          <p:nvPr/>
        </p:nvSpPr>
        <p:spPr>
          <a:xfrm>
            <a:off x="5449535" y="2808129"/>
            <a:ext cx="829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52,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31F082E-4261-4D5E-9070-276BE918D5D0}"/>
              </a:ext>
            </a:extLst>
          </p:cNvPr>
          <p:cNvCxnSpPr/>
          <p:nvPr/>
        </p:nvCxnSpPr>
        <p:spPr>
          <a:xfrm flipV="1">
            <a:off x="3994484" y="3268579"/>
            <a:ext cx="401053" cy="3930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08045AE-0C18-4BAD-AF93-E5AF1D00F5ED}"/>
              </a:ext>
            </a:extLst>
          </p:cNvPr>
          <p:cNvSpPr/>
          <p:nvPr/>
        </p:nvSpPr>
        <p:spPr>
          <a:xfrm>
            <a:off x="2736787" y="3596490"/>
            <a:ext cx="1653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too small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01DD915-BBAB-45DC-B7A0-29E93C74F756}"/>
              </a:ext>
            </a:extLst>
          </p:cNvPr>
          <p:cNvCxnSpPr>
            <a:cxnSpLocks/>
          </p:cNvCxnSpPr>
          <p:nvPr/>
        </p:nvCxnSpPr>
        <p:spPr>
          <a:xfrm flipV="1">
            <a:off x="4886371" y="3269156"/>
            <a:ext cx="275118" cy="3924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95FBC99-B738-42A4-9A48-A72707DC3D72}"/>
              </a:ext>
            </a:extLst>
          </p:cNvPr>
          <p:cNvSpPr/>
          <p:nvPr/>
        </p:nvSpPr>
        <p:spPr>
          <a:xfrm>
            <a:off x="4529230" y="3596488"/>
            <a:ext cx="968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u="sng" dirty="0">
                <a:solidFill>
                  <a:srgbClr val="FF0000"/>
                </a:solidFill>
              </a:rPr>
              <a:t>12</a:t>
            </a:r>
            <a:r>
              <a:rPr lang="en-GB" sz="2400" b="1" dirty="0">
                <a:solidFill>
                  <a:srgbClr val="FF0000"/>
                </a:solidFill>
              </a:rPr>
              <a:t> x 4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4E58432-86F5-4475-816A-850B4448676C}"/>
              </a:ext>
            </a:extLst>
          </p:cNvPr>
          <p:cNvCxnSpPr>
            <a:cxnSpLocks/>
          </p:cNvCxnSpPr>
          <p:nvPr/>
        </p:nvCxnSpPr>
        <p:spPr>
          <a:xfrm flipH="1" flipV="1">
            <a:off x="5767501" y="3269156"/>
            <a:ext cx="74214" cy="3924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8EFCF6B-2B49-4794-9FC1-3F9D3B274284}"/>
              </a:ext>
            </a:extLst>
          </p:cNvPr>
          <p:cNvSpPr/>
          <p:nvPr/>
        </p:nvSpPr>
        <p:spPr>
          <a:xfrm>
            <a:off x="5615921" y="3596488"/>
            <a:ext cx="1653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u="sng" dirty="0">
                <a:solidFill>
                  <a:srgbClr val="FF0000"/>
                </a:solidFill>
              </a:rPr>
              <a:t>13</a:t>
            </a:r>
            <a:r>
              <a:rPr lang="en-GB" sz="2400" b="1" dirty="0">
                <a:solidFill>
                  <a:srgbClr val="FF0000"/>
                </a:solidFill>
              </a:rPr>
              <a:t> x 4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B988D5-14AD-40BC-B957-B37AB4626D34}"/>
              </a:ext>
            </a:extLst>
          </p:cNvPr>
          <p:cNvSpPr/>
          <p:nvPr/>
        </p:nvSpPr>
        <p:spPr>
          <a:xfrm>
            <a:off x="10249187" y="2413950"/>
            <a:ext cx="14534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12, 13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34B2B3-7E64-4C23-90D7-0D4ADC009207}"/>
              </a:ext>
            </a:extLst>
          </p:cNvPr>
          <p:cNvSpPr/>
          <p:nvPr/>
        </p:nvSpPr>
        <p:spPr>
          <a:xfrm>
            <a:off x="3563737" y="554253"/>
            <a:ext cx="20951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x 4 = 48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958F1A-5F9A-4ABD-8729-6C36CB5D7FA3}"/>
              </a:ext>
            </a:extLst>
          </p:cNvPr>
          <p:cNvSpPr/>
          <p:nvPr/>
        </p:nvSpPr>
        <p:spPr>
          <a:xfrm>
            <a:off x="5767501" y="554253"/>
            <a:ext cx="20951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 x 4 = 52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3EE4AC-65DF-4CC4-89A3-69BB5C8B67F7}"/>
              </a:ext>
            </a:extLst>
          </p:cNvPr>
          <p:cNvSpPr/>
          <p:nvPr/>
        </p:nvSpPr>
        <p:spPr>
          <a:xfrm>
            <a:off x="6021518" y="2804600"/>
            <a:ext cx="829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3372060-AA31-4E0E-BC9F-5595A4E9FEFA}"/>
              </a:ext>
            </a:extLst>
          </p:cNvPr>
          <p:cNvCxnSpPr>
            <a:cxnSpLocks/>
          </p:cNvCxnSpPr>
          <p:nvPr/>
        </p:nvCxnSpPr>
        <p:spPr>
          <a:xfrm flipH="1" flipV="1">
            <a:off x="6463710" y="3268580"/>
            <a:ext cx="351342" cy="3930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8A2A3ED5-DEEB-43B4-9E57-1B9AE7D2CBD7}"/>
              </a:ext>
            </a:extLst>
          </p:cNvPr>
          <p:cNvSpPr/>
          <p:nvPr/>
        </p:nvSpPr>
        <p:spPr>
          <a:xfrm>
            <a:off x="6726153" y="3589430"/>
            <a:ext cx="1653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too big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37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4" grpId="0"/>
      <p:bldP spid="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A729A-BA6C-43ED-8238-3FD0CE2AD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191" y="204461"/>
            <a:ext cx="3628514" cy="22178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74E24A-8AF0-43AF-B20E-E5127EDCE204}"/>
              </a:ext>
            </a:extLst>
          </p:cNvPr>
          <p:cNvSpPr/>
          <p:nvPr/>
        </p:nvSpPr>
        <p:spPr>
          <a:xfrm>
            <a:off x="140679" y="70340"/>
            <a:ext cx="756138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square tile measures 20cm by 20cm.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rectangular tile is 3cm longer and 2cm narrower than the square tile. What is the difference in area between the two tiles?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18D405-DF8B-494D-B545-2A9843F769DE}"/>
              </a:ext>
            </a:extLst>
          </p:cNvPr>
          <p:cNvSpPr/>
          <p:nvPr/>
        </p:nvSpPr>
        <p:spPr>
          <a:xfrm>
            <a:off x="445165" y="2216836"/>
            <a:ext cx="53155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Square tile = 20 x 20 = 400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9A75E4-664C-4172-974C-F82E5CF37574}"/>
              </a:ext>
            </a:extLst>
          </p:cNvPr>
          <p:cNvSpPr/>
          <p:nvPr/>
        </p:nvSpPr>
        <p:spPr>
          <a:xfrm>
            <a:off x="445165" y="2740056"/>
            <a:ext cx="53155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Rectangular tile =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03284B-5EAD-4D3F-8A80-266B7882DF16}"/>
              </a:ext>
            </a:extLst>
          </p:cNvPr>
          <p:cNvSpPr/>
          <p:nvPr/>
        </p:nvSpPr>
        <p:spPr>
          <a:xfrm>
            <a:off x="3160558" y="2740056"/>
            <a:ext cx="670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23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CD14F4-3B71-48C3-8F07-7F28DD59B47D}"/>
              </a:ext>
            </a:extLst>
          </p:cNvPr>
          <p:cNvSpPr/>
          <p:nvPr/>
        </p:nvSpPr>
        <p:spPr>
          <a:xfrm>
            <a:off x="3697006" y="2740056"/>
            <a:ext cx="670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x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EB593D-E6E0-4C11-880D-5706EF818CE9}"/>
              </a:ext>
            </a:extLst>
          </p:cNvPr>
          <p:cNvSpPr/>
          <p:nvPr/>
        </p:nvSpPr>
        <p:spPr>
          <a:xfrm>
            <a:off x="4032246" y="2740056"/>
            <a:ext cx="9760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18 =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D2A6CF-0685-46CE-80D6-D79BDAF1D505}"/>
              </a:ext>
            </a:extLst>
          </p:cNvPr>
          <p:cNvSpPr/>
          <p:nvPr/>
        </p:nvSpPr>
        <p:spPr>
          <a:xfrm>
            <a:off x="4812794" y="2740056"/>
            <a:ext cx="7572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414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05B768-567B-497C-82B1-62799D71AC5A}"/>
              </a:ext>
            </a:extLst>
          </p:cNvPr>
          <p:cNvSpPr/>
          <p:nvPr/>
        </p:nvSpPr>
        <p:spPr>
          <a:xfrm>
            <a:off x="4443985" y="3472188"/>
            <a:ext cx="53155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414 – 400 = 14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8FF3DC1-6FB0-4E13-A450-0D4E3187578C}"/>
              </a:ext>
            </a:extLst>
          </p:cNvPr>
          <p:cNvSpPr/>
          <p:nvPr/>
        </p:nvSpPr>
        <p:spPr>
          <a:xfrm>
            <a:off x="7170821" y="1528075"/>
            <a:ext cx="30135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14 cm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89DAE2-26CD-465D-9A09-26076BB5CF09}"/>
              </a:ext>
            </a:extLst>
          </p:cNvPr>
          <p:cNvSpPr/>
          <p:nvPr/>
        </p:nvSpPr>
        <p:spPr>
          <a:xfrm>
            <a:off x="8192194" y="1480213"/>
            <a:ext cx="314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4B6803-1E72-4468-85B5-477E742649C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943CCB8-194E-489B-BA18-B1A5BA30E35A}"/>
              </a:ext>
            </a:extLst>
          </p:cNvPr>
          <p:cNvSpPr txBox="1"/>
          <p:nvPr/>
        </p:nvSpPr>
        <p:spPr>
          <a:xfrm>
            <a:off x="2187210" y="3494672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BB43AFD-FCCB-4AED-B627-1187B6A69031}"/>
              </a:ext>
            </a:extLst>
          </p:cNvPr>
          <p:cNvSpPr txBox="1"/>
          <p:nvPr/>
        </p:nvSpPr>
        <p:spPr>
          <a:xfrm>
            <a:off x="2579624" y="4615286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B8C0C98-1B77-49A4-9C74-2966BA1D07B0}"/>
              </a:ext>
            </a:extLst>
          </p:cNvPr>
          <p:cNvSpPr txBox="1"/>
          <p:nvPr/>
        </p:nvSpPr>
        <p:spPr>
          <a:xfrm>
            <a:off x="1679575" y="4615286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1FCE0B4-A18F-4CD7-A359-445B15DE7508}"/>
              </a:ext>
            </a:extLst>
          </p:cNvPr>
          <p:cNvCxnSpPr>
            <a:cxnSpLocks/>
          </p:cNvCxnSpPr>
          <p:nvPr/>
        </p:nvCxnSpPr>
        <p:spPr>
          <a:xfrm>
            <a:off x="2237075" y="3684533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3A01B0C1-206C-4507-AFF8-A6F6FFD244CE}"/>
              </a:ext>
            </a:extLst>
          </p:cNvPr>
          <p:cNvSpPr txBox="1"/>
          <p:nvPr/>
        </p:nvSpPr>
        <p:spPr>
          <a:xfrm>
            <a:off x="2577211" y="504663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7839024-C440-411E-B3F4-0D37F2582868}"/>
              </a:ext>
            </a:extLst>
          </p:cNvPr>
          <p:cNvSpPr txBox="1"/>
          <p:nvPr/>
        </p:nvSpPr>
        <p:spPr>
          <a:xfrm>
            <a:off x="2135680" y="504663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E172F09-42C8-438A-908E-F4D8833B531B}"/>
              </a:ext>
            </a:extLst>
          </p:cNvPr>
          <p:cNvSpPr txBox="1"/>
          <p:nvPr/>
        </p:nvSpPr>
        <p:spPr>
          <a:xfrm>
            <a:off x="1692264" y="5046637"/>
            <a:ext cx="5397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A5173E2-22AA-4036-991D-D1B62E07DBAD}"/>
              </a:ext>
            </a:extLst>
          </p:cNvPr>
          <p:cNvGrpSpPr/>
          <p:nvPr/>
        </p:nvGrpSpPr>
        <p:grpSpPr>
          <a:xfrm>
            <a:off x="802522" y="3680285"/>
            <a:ext cx="2275008" cy="1883344"/>
            <a:chOff x="802522" y="3680285"/>
            <a:chExt cx="2275008" cy="188334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B8BEB80-30D1-4158-9491-F5895D1036FB}"/>
                </a:ext>
              </a:extLst>
            </p:cNvPr>
            <p:cNvCxnSpPr>
              <a:cxnSpLocks/>
            </p:cNvCxnSpPr>
            <p:nvPr/>
          </p:nvCxnSpPr>
          <p:spPr>
            <a:xfrm>
              <a:off x="1246696" y="4668079"/>
              <a:ext cx="177863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1C863B7-5D38-458A-A55C-A2112AB46965}"/>
                </a:ext>
              </a:extLst>
            </p:cNvPr>
            <p:cNvSpPr txBox="1"/>
            <p:nvPr/>
          </p:nvSpPr>
          <p:spPr>
            <a:xfrm>
              <a:off x="2097327" y="3686829"/>
              <a:ext cx="4164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FCA132E-0301-4B2F-81F4-2FB31B0F89B4}"/>
                </a:ext>
              </a:extLst>
            </p:cNvPr>
            <p:cNvSpPr txBox="1"/>
            <p:nvPr/>
          </p:nvSpPr>
          <p:spPr>
            <a:xfrm>
              <a:off x="2569763" y="3680285"/>
              <a:ext cx="4752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23791F5-6FA0-4378-B079-E7E00C81C0B0}"/>
                </a:ext>
              </a:extLst>
            </p:cNvPr>
            <p:cNvSpPr txBox="1"/>
            <p:nvPr/>
          </p:nvSpPr>
          <p:spPr>
            <a:xfrm>
              <a:off x="2099463" y="4126178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2AE11F5-2A45-49DB-AADD-2FB2D77C46A2}"/>
                </a:ext>
              </a:extLst>
            </p:cNvPr>
            <p:cNvSpPr txBox="1"/>
            <p:nvPr/>
          </p:nvSpPr>
          <p:spPr>
            <a:xfrm>
              <a:off x="2576003" y="4117612"/>
              <a:ext cx="501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A665405-361A-43C1-A526-D3F400290026}"/>
                </a:ext>
              </a:extLst>
            </p:cNvPr>
            <p:cNvSpPr txBox="1"/>
            <p:nvPr/>
          </p:nvSpPr>
          <p:spPr>
            <a:xfrm>
              <a:off x="802522" y="4161563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5AA37D6-7EE3-4DFB-BDE4-A96FB3ADFEA3}"/>
                </a:ext>
              </a:extLst>
            </p:cNvPr>
            <p:cNvCxnSpPr>
              <a:cxnSpLocks/>
            </p:cNvCxnSpPr>
            <p:nvPr/>
          </p:nvCxnSpPr>
          <p:spPr>
            <a:xfrm>
              <a:off x="1249777" y="5563629"/>
              <a:ext cx="178212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44CF618E-424C-4392-AB76-F5BB3D392816}"/>
              </a:ext>
            </a:extLst>
          </p:cNvPr>
          <p:cNvSpPr txBox="1"/>
          <p:nvPr/>
        </p:nvSpPr>
        <p:spPr>
          <a:xfrm>
            <a:off x="2577211" y="548396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4FDC5DD-B4D2-49EA-9AD1-342E876ED83F}"/>
              </a:ext>
            </a:extLst>
          </p:cNvPr>
          <p:cNvSpPr txBox="1"/>
          <p:nvPr/>
        </p:nvSpPr>
        <p:spPr>
          <a:xfrm>
            <a:off x="1737969" y="4388487"/>
            <a:ext cx="442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FAB779F-8A5D-413F-9B0A-B051D1336825}"/>
              </a:ext>
            </a:extLst>
          </p:cNvPr>
          <p:cNvSpPr txBox="1"/>
          <p:nvPr/>
        </p:nvSpPr>
        <p:spPr>
          <a:xfrm>
            <a:off x="2120127" y="5485406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BE8CBDA-2348-45FE-A2F3-50D366FAF62D}"/>
              </a:ext>
            </a:extLst>
          </p:cNvPr>
          <p:cNvSpPr txBox="1"/>
          <p:nvPr/>
        </p:nvSpPr>
        <p:spPr>
          <a:xfrm>
            <a:off x="1691783" y="549335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9414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22" grpId="0"/>
      <p:bldP spid="23" grpId="0"/>
      <p:bldP spid="24" grpId="0"/>
      <p:bldP spid="25" grpId="0"/>
      <p:bldP spid="37" grpId="0"/>
      <p:bldP spid="38" grpId="0"/>
      <p:bldP spid="39" grpId="0"/>
      <p:bldP spid="41" grpId="0"/>
      <p:bldP spid="42" grpId="0"/>
      <p:bldP spid="43" grpId="0"/>
      <p:bldP spid="45" grpId="0"/>
      <p:bldP spid="46" grpId="0"/>
      <p:bldP spid="47" grpId="0"/>
      <p:bldP spid="4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4EA1FD-8C37-4551-BB33-E398B5A64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14" y="996327"/>
            <a:ext cx="11828571" cy="1780952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B29CA0-22D3-4A58-B551-EFEBAE64BCBB}"/>
              </a:ext>
            </a:extLst>
          </p:cNvPr>
          <p:cNvSpPr/>
          <p:nvPr/>
        </p:nvSpPr>
        <p:spPr>
          <a:xfrm>
            <a:off x="56122" y="50000"/>
            <a:ext cx="121358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150" b="1" dirty="0"/>
              <a:t>The numbers in this sequence increase by the same amount each time.</a:t>
            </a:r>
          </a:p>
          <a:p>
            <a:r>
              <a:rPr lang="en-US" sz="3200" b="1" dirty="0"/>
              <a:t>Write the missing numbers.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ADACC31-E24C-4743-89CE-52D485F81145}"/>
              </a:ext>
            </a:extLst>
          </p:cNvPr>
          <p:cNvGrpSpPr/>
          <p:nvPr/>
        </p:nvGrpSpPr>
        <p:grpSpPr>
          <a:xfrm>
            <a:off x="4461660" y="2614843"/>
            <a:ext cx="893022" cy="1076984"/>
            <a:chOff x="4461660" y="2614843"/>
            <a:chExt cx="893022" cy="107698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AA0BD48-FDE1-4B84-99E3-5DAEA07062BB}"/>
                </a:ext>
              </a:extLst>
            </p:cNvPr>
            <p:cNvGrpSpPr/>
            <p:nvPr/>
          </p:nvGrpSpPr>
          <p:grpSpPr>
            <a:xfrm>
              <a:off x="4852522" y="2614843"/>
              <a:ext cx="502160" cy="1076984"/>
              <a:chOff x="6961326" y="996856"/>
              <a:chExt cx="502160" cy="1076984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4231B874-7ABD-488F-942F-649BF9E48A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98699" y="1504690"/>
                <a:ext cx="43798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E59BD97-7104-45B9-BE0F-DEF8DD3B6A8F}"/>
                  </a:ext>
                </a:extLst>
              </p:cNvPr>
              <p:cNvSpPr txBox="1"/>
              <p:nvPr/>
            </p:nvSpPr>
            <p:spPr>
              <a:xfrm>
                <a:off x="6961326" y="996856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F9E50B-A3FA-4B12-BCC0-DCBF7C6C32CD}"/>
                  </a:ext>
                </a:extLst>
              </p:cNvPr>
              <p:cNvSpPr txBox="1"/>
              <p:nvPr/>
            </p:nvSpPr>
            <p:spPr>
              <a:xfrm>
                <a:off x="6971892" y="1442898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A23D1C-6837-4F9A-A5F8-CA7C122CA019}"/>
                </a:ext>
              </a:extLst>
            </p:cNvPr>
            <p:cNvSpPr txBox="1"/>
            <p:nvPr/>
          </p:nvSpPr>
          <p:spPr>
            <a:xfrm>
              <a:off x="4461660" y="282408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E958A0E-452E-45E9-B0A0-EEAF601AD83D}"/>
              </a:ext>
            </a:extLst>
          </p:cNvPr>
          <p:cNvGrpSpPr/>
          <p:nvPr/>
        </p:nvGrpSpPr>
        <p:grpSpPr>
          <a:xfrm>
            <a:off x="6937127" y="2633155"/>
            <a:ext cx="893022" cy="1076984"/>
            <a:chOff x="4461660" y="2614843"/>
            <a:chExt cx="893022" cy="1076984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04DBFC2-16C9-43F0-BAC7-B027B51FF509}"/>
                </a:ext>
              </a:extLst>
            </p:cNvPr>
            <p:cNvGrpSpPr/>
            <p:nvPr/>
          </p:nvGrpSpPr>
          <p:grpSpPr>
            <a:xfrm>
              <a:off x="4852522" y="2614843"/>
              <a:ext cx="502160" cy="1076984"/>
              <a:chOff x="6961326" y="996856"/>
              <a:chExt cx="502160" cy="1076984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13B116BA-B866-4F20-9827-21133F09C6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98699" y="1504690"/>
                <a:ext cx="43798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2615DDF-C4BE-4798-A90C-84AE3D5C904A}"/>
                  </a:ext>
                </a:extLst>
              </p:cNvPr>
              <p:cNvSpPr txBox="1"/>
              <p:nvPr/>
            </p:nvSpPr>
            <p:spPr>
              <a:xfrm>
                <a:off x="6961326" y="996856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E3D622F-D5CD-457B-948F-64BB4FC37BF9}"/>
                  </a:ext>
                </a:extLst>
              </p:cNvPr>
              <p:cNvSpPr txBox="1"/>
              <p:nvPr/>
            </p:nvSpPr>
            <p:spPr>
              <a:xfrm>
                <a:off x="6971892" y="1442898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82461BB-0E93-4089-8B51-4891B8192FC7}"/>
                </a:ext>
              </a:extLst>
            </p:cNvPr>
            <p:cNvSpPr txBox="1"/>
            <p:nvPr/>
          </p:nvSpPr>
          <p:spPr>
            <a:xfrm>
              <a:off x="4461660" y="282408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</p:grpSp>
      <p:sp>
        <p:nvSpPr>
          <p:cNvPr id="33" name="Arrow: Curved Right 32">
            <a:extLst>
              <a:ext uri="{FF2B5EF4-FFF2-40B4-BE49-F238E27FC236}">
                <a16:creationId xmlns:a16="http://schemas.microsoft.com/office/drawing/2014/main" id="{D31323AF-3342-48D2-B206-3184F400DF02}"/>
              </a:ext>
            </a:extLst>
          </p:cNvPr>
          <p:cNvSpPr/>
          <p:nvPr/>
        </p:nvSpPr>
        <p:spPr>
          <a:xfrm rot="16200000">
            <a:off x="2110272" y="1808494"/>
            <a:ext cx="924767" cy="273084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BBA248-BE16-477F-9474-944674EF1EFA}"/>
              </a:ext>
            </a:extLst>
          </p:cNvPr>
          <p:cNvGrpSpPr/>
          <p:nvPr/>
        </p:nvGrpSpPr>
        <p:grpSpPr>
          <a:xfrm>
            <a:off x="2048361" y="2638926"/>
            <a:ext cx="893022" cy="1076984"/>
            <a:chOff x="4461660" y="2614843"/>
            <a:chExt cx="893022" cy="1076984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E21252E-4113-44FF-96E3-A8FB57110A2E}"/>
                </a:ext>
              </a:extLst>
            </p:cNvPr>
            <p:cNvGrpSpPr/>
            <p:nvPr/>
          </p:nvGrpSpPr>
          <p:grpSpPr>
            <a:xfrm>
              <a:off x="4852522" y="2614843"/>
              <a:ext cx="502160" cy="1076984"/>
              <a:chOff x="6961326" y="996856"/>
              <a:chExt cx="502160" cy="1076984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6C6B0C99-FC2A-44D9-BCCA-E075CFF4D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98699" y="1504690"/>
                <a:ext cx="43798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50F982-E7F6-46E8-804A-C2ED5C886A6E}"/>
                  </a:ext>
                </a:extLst>
              </p:cNvPr>
              <p:cNvSpPr txBox="1"/>
              <p:nvPr/>
            </p:nvSpPr>
            <p:spPr>
              <a:xfrm>
                <a:off x="6961326" y="996856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FCAB313-5834-4B0B-AA14-1BF93C49EE86}"/>
                  </a:ext>
                </a:extLst>
              </p:cNvPr>
              <p:cNvSpPr txBox="1"/>
              <p:nvPr/>
            </p:nvSpPr>
            <p:spPr>
              <a:xfrm>
                <a:off x="6971892" y="1442898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FF4D662-6C8E-4291-8F08-611A37ADB91F}"/>
                </a:ext>
              </a:extLst>
            </p:cNvPr>
            <p:cNvSpPr txBox="1"/>
            <p:nvPr/>
          </p:nvSpPr>
          <p:spPr>
            <a:xfrm>
              <a:off x="4461660" y="282408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A15BCEA-0A9A-4374-ADD0-029B2A240B22}"/>
              </a:ext>
            </a:extLst>
          </p:cNvPr>
          <p:cNvGrpSpPr/>
          <p:nvPr/>
        </p:nvGrpSpPr>
        <p:grpSpPr>
          <a:xfrm>
            <a:off x="9359000" y="2639934"/>
            <a:ext cx="893022" cy="1076984"/>
            <a:chOff x="4461660" y="2614843"/>
            <a:chExt cx="893022" cy="1076984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2445305-DD3D-4A60-A4C9-73EBB42C779D}"/>
                </a:ext>
              </a:extLst>
            </p:cNvPr>
            <p:cNvGrpSpPr/>
            <p:nvPr/>
          </p:nvGrpSpPr>
          <p:grpSpPr>
            <a:xfrm>
              <a:off x="4852522" y="2614843"/>
              <a:ext cx="502160" cy="1076984"/>
              <a:chOff x="6961326" y="996856"/>
              <a:chExt cx="502160" cy="1076984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F61E2CF0-FCDB-42DC-AE13-303955130A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98699" y="1504690"/>
                <a:ext cx="43798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C3C0569-3768-4C80-85FE-58621C2BFCBA}"/>
                  </a:ext>
                </a:extLst>
              </p:cNvPr>
              <p:cNvSpPr txBox="1"/>
              <p:nvPr/>
            </p:nvSpPr>
            <p:spPr>
              <a:xfrm>
                <a:off x="6961326" y="996856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389B6AF-159D-4FA5-BB35-E77EAE056BBD}"/>
                  </a:ext>
                </a:extLst>
              </p:cNvPr>
              <p:cNvSpPr txBox="1"/>
              <p:nvPr/>
            </p:nvSpPr>
            <p:spPr>
              <a:xfrm>
                <a:off x="6971892" y="1442898"/>
                <a:ext cx="491594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6F2F41E-CA44-4C45-A844-5663BC4AFBBF}"/>
                </a:ext>
              </a:extLst>
            </p:cNvPr>
            <p:cNvSpPr txBox="1"/>
            <p:nvPr/>
          </p:nvSpPr>
          <p:spPr>
            <a:xfrm>
              <a:off x="4461660" y="282408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</p:grpSp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1F33899F-662F-4F19-8277-F0453C1937EF}"/>
              </a:ext>
            </a:extLst>
          </p:cNvPr>
          <p:cNvSpPr/>
          <p:nvPr/>
        </p:nvSpPr>
        <p:spPr>
          <a:xfrm rot="16200000">
            <a:off x="4523571" y="1784411"/>
            <a:ext cx="924767" cy="273084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6" name="Arrow: Curved Right 25">
            <a:extLst>
              <a:ext uri="{FF2B5EF4-FFF2-40B4-BE49-F238E27FC236}">
                <a16:creationId xmlns:a16="http://schemas.microsoft.com/office/drawing/2014/main" id="{18AFAE58-A0E2-473A-9C08-7404AA890C56}"/>
              </a:ext>
            </a:extLst>
          </p:cNvPr>
          <p:cNvSpPr/>
          <p:nvPr/>
        </p:nvSpPr>
        <p:spPr>
          <a:xfrm rot="16200000">
            <a:off x="6999038" y="1802723"/>
            <a:ext cx="924767" cy="273084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0" name="Arrow: Curved Right 39">
            <a:extLst>
              <a:ext uri="{FF2B5EF4-FFF2-40B4-BE49-F238E27FC236}">
                <a16:creationId xmlns:a16="http://schemas.microsoft.com/office/drawing/2014/main" id="{1E2185E3-9BB2-4CCA-BF15-83711D2C97EE}"/>
              </a:ext>
            </a:extLst>
          </p:cNvPr>
          <p:cNvSpPr/>
          <p:nvPr/>
        </p:nvSpPr>
        <p:spPr>
          <a:xfrm rot="16200000">
            <a:off x="9420911" y="1809502"/>
            <a:ext cx="924767" cy="273084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E1A629B-5F22-4549-8644-43373A01CDBE}"/>
              </a:ext>
            </a:extLst>
          </p:cNvPr>
          <p:cNvGrpSpPr/>
          <p:nvPr/>
        </p:nvGrpSpPr>
        <p:grpSpPr>
          <a:xfrm>
            <a:off x="8406500" y="3946004"/>
            <a:ext cx="1870090" cy="1086654"/>
            <a:chOff x="456270" y="1747838"/>
            <a:chExt cx="1870090" cy="108665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F7C73FB-C4AC-4C52-B31F-4F2E388C3CDF}"/>
                </a:ext>
              </a:extLst>
            </p:cNvPr>
            <p:cNvGrpSpPr/>
            <p:nvPr/>
          </p:nvGrpSpPr>
          <p:grpSpPr>
            <a:xfrm>
              <a:off x="456270" y="1747838"/>
              <a:ext cx="913794" cy="1071647"/>
              <a:chOff x="456270" y="2197623"/>
              <a:chExt cx="913794" cy="1071647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B3DB5A81-FE8E-44E3-9020-4432F339D809}"/>
                  </a:ext>
                </a:extLst>
              </p:cNvPr>
              <p:cNvGrpSpPr/>
              <p:nvPr/>
            </p:nvGrpSpPr>
            <p:grpSpPr>
              <a:xfrm>
                <a:off x="882455" y="2197623"/>
                <a:ext cx="487609" cy="1071647"/>
                <a:chOff x="1951435" y="36281"/>
                <a:chExt cx="487609" cy="1071647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FB41C5A-D3E9-4622-8E88-CB28EBBC4C41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4</a:t>
                  </a:r>
                </a:p>
              </p:txBody>
            </p: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9550A977-15E5-47A2-975F-7AE918A615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3B45DF58-E32E-4A98-BD47-D5E4F0ED3F69}"/>
                    </a:ext>
                  </a:extLst>
                </p:cNvPr>
                <p:cNvSpPr txBox="1"/>
                <p:nvPr/>
              </p:nvSpPr>
              <p:spPr>
                <a:xfrm>
                  <a:off x="1951435" y="36281"/>
                  <a:ext cx="43373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1</a:t>
                  </a:r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C8F1E0F-725D-4979-A9E8-23D6E3901152}"/>
                  </a:ext>
                </a:extLst>
              </p:cNvPr>
              <p:cNvSpPr txBox="1"/>
              <p:nvPr/>
            </p:nvSpPr>
            <p:spPr>
              <a:xfrm>
                <a:off x="456270" y="2408033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358FFE7-9C90-47E7-9F99-8E0747D9A30F}"/>
                </a:ext>
              </a:extLst>
            </p:cNvPr>
            <p:cNvGrpSpPr/>
            <p:nvPr/>
          </p:nvGrpSpPr>
          <p:grpSpPr>
            <a:xfrm>
              <a:off x="1341249" y="1757508"/>
              <a:ext cx="985111" cy="1076984"/>
              <a:chOff x="1341249" y="1757508"/>
              <a:chExt cx="985111" cy="1076984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DBCF30E-4203-45A9-B3A7-247DB65FEA65}"/>
                  </a:ext>
                </a:extLst>
              </p:cNvPr>
              <p:cNvSpPr txBox="1"/>
              <p:nvPr/>
            </p:nvSpPr>
            <p:spPr>
              <a:xfrm>
                <a:off x="1341249" y="1956565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+</a:t>
                </a:r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989E491-355F-42FC-AE1D-38E9DA79A25D}"/>
                  </a:ext>
                </a:extLst>
              </p:cNvPr>
              <p:cNvGrpSpPr/>
              <p:nvPr/>
            </p:nvGrpSpPr>
            <p:grpSpPr>
              <a:xfrm>
                <a:off x="1784228" y="1757508"/>
                <a:ext cx="542132" cy="1076984"/>
                <a:chOff x="3555785" y="2366435"/>
                <a:chExt cx="542132" cy="1076984"/>
              </a:xfrm>
            </p:grpSpPr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72AE2156-9022-43E1-97D7-DDD1DADCC2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55785" y="2874269"/>
                  <a:ext cx="446374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3829225-231F-4BB8-A19A-9B5F284BA520}"/>
                    </a:ext>
                  </a:extLst>
                </p:cNvPr>
                <p:cNvSpPr txBox="1"/>
                <p:nvPr/>
              </p:nvSpPr>
              <p:spPr>
                <a:xfrm>
                  <a:off x="3564118" y="2812477"/>
                  <a:ext cx="490985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8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FA0AA981-7A41-4ECD-875F-20D7F611565F}"/>
                    </a:ext>
                  </a:extLst>
                </p:cNvPr>
                <p:cNvSpPr txBox="1"/>
                <p:nvPr/>
              </p:nvSpPr>
              <p:spPr>
                <a:xfrm>
                  <a:off x="3558210" y="2366435"/>
                  <a:ext cx="539707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5</a:t>
                  </a:r>
                </a:p>
              </p:txBody>
            </p:sp>
          </p:grpSp>
        </p:grp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3C6D64F7-F284-418E-9979-60B5AC9EAD76}"/>
              </a:ext>
            </a:extLst>
          </p:cNvPr>
          <p:cNvSpPr/>
          <p:nvPr/>
        </p:nvSpPr>
        <p:spPr>
          <a:xfrm>
            <a:off x="8856277" y="4006924"/>
            <a:ext cx="457148" cy="8967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EF2797F-2C9B-4B44-802D-C1B2F870AF93}"/>
              </a:ext>
            </a:extLst>
          </p:cNvPr>
          <p:cNvGrpSpPr/>
          <p:nvPr/>
        </p:nvGrpSpPr>
        <p:grpSpPr>
          <a:xfrm>
            <a:off x="8406500" y="5032658"/>
            <a:ext cx="1870090" cy="1086654"/>
            <a:chOff x="456270" y="1747838"/>
            <a:chExt cx="1870090" cy="1086654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BC5A9795-F209-4F73-B917-AC156BEE2A00}"/>
                </a:ext>
              </a:extLst>
            </p:cNvPr>
            <p:cNvGrpSpPr/>
            <p:nvPr/>
          </p:nvGrpSpPr>
          <p:grpSpPr>
            <a:xfrm>
              <a:off x="456270" y="1747838"/>
              <a:ext cx="913794" cy="1071647"/>
              <a:chOff x="456270" y="2197623"/>
              <a:chExt cx="913794" cy="1071647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3AF14902-2C8A-4A47-BACC-075597CF6732}"/>
                  </a:ext>
                </a:extLst>
              </p:cNvPr>
              <p:cNvGrpSpPr/>
              <p:nvPr/>
            </p:nvGrpSpPr>
            <p:grpSpPr>
              <a:xfrm>
                <a:off x="882455" y="2197623"/>
                <a:ext cx="487609" cy="1071647"/>
                <a:chOff x="1951435" y="36281"/>
                <a:chExt cx="487609" cy="1071647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3F08948-AA81-470C-A920-09BF4D20CC3C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8</a:t>
                  </a:r>
                </a:p>
              </p:txBody>
            </p: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C2EDE988-BA64-46DB-B6B8-815427E799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1461CB31-4DCB-4D0E-AA39-F142E1ECA255}"/>
                    </a:ext>
                  </a:extLst>
                </p:cNvPr>
                <p:cNvSpPr txBox="1"/>
                <p:nvPr/>
              </p:nvSpPr>
              <p:spPr>
                <a:xfrm>
                  <a:off x="1951435" y="36281"/>
                  <a:ext cx="433738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</p:grp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A544378-3DD7-4DF8-A24A-B9F2F894F42A}"/>
                  </a:ext>
                </a:extLst>
              </p:cNvPr>
              <p:cNvSpPr txBox="1"/>
              <p:nvPr/>
            </p:nvSpPr>
            <p:spPr>
              <a:xfrm>
                <a:off x="456270" y="2408033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9FD93192-DD0B-4879-A369-A482ACD1C41F}"/>
                </a:ext>
              </a:extLst>
            </p:cNvPr>
            <p:cNvGrpSpPr/>
            <p:nvPr/>
          </p:nvGrpSpPr>
          <p:grpSpPr>
            <a:xfrm>
              <a:off x="1341249" y="1757508"/>
              <a:ext cx="985111" cy="1076984"/>
              <a:chOff x="1341249" y="1757508"/>
              <a:chExt cx="985111" cy="1076984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98458021-ACE5-4166-8C7D-7DC2A48926E8}"/>
                  </a:ext>
                </a:extLst>
              </p:cNvPr>
              <p:cNvSpPr txBox="1"/>
              <p:nvPr/>
            </p:nvSpPr>
            <p:spPr>
              <a:xfrm>
                <a:off x="1341249" y="1956565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+</a:t>
                </a:r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2C822999-59B9-4A4F-A028-A50EA7695FF7}"/>
                  </a:ext>
                </a:extLst>
              </p:cNvPr>
              <p:cNvGrpSpPr/>
              <p:nvPr/>
            </p:nvGrpSpPr>
            <p:grpSpPr>
              <a:xfrm>
                <a:off x="1784228" y="1757508"/>
                <a:ext cx="542132" cy="1076984"/>
                <a:chOff x="3555785" y="2366435"/>
                <a:chExt cx="542132" cy="1076984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D2FF4F1F-0ABD-40B9-9A06-2B2E063F11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55785" y="2874269"/>
                  <a:ext cx="446374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4697AD6A-C1AE-4C5D-8CAC-F401ED3FAC92}"/>
                    </a:ext>
                  </a:extLst>
                </p:cNvPr>
                <p:cNvSpPr txBox="1"/>
                <p:nvPr/>
              </p:nvSpPr>
              <p:spPr>
                <a:xfrm>
                  <a:off x="3564118" y="2812477"/>
                  <a:ext cx="490985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8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AE67807-A7F6-4D90-ABCE-213CD919518B}"/>
                    </a:ext>
                  </a:extLst>
                </p:cNvPr>
                <p:cNvSpPr txBox="1"/>
                <p:nvPr/>
              </p:nvSpPr>
              <p:spPr>
                <a:xfrm>
                  <a:off x="3558210" y="2366435"/>
                  <a:ext cx="539707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5</a:t>
                  </a:r>
                </a:p>
              </p:txBody>
            </p:sp>
          </p:grpSp>
        </p:grp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99F9D0C0-9D42-438C-B16D-89E1EF33FE4D}"/>
              </a:ext>
            </a:extLst>
          </p:cNvPr>
          <p:cNvSpPr/>
          <p:nvPr/>
        </p:nvSpPr>
        <p:spPr>
          <a:xfrm>
            <a:off x="8856277" y="5093578"/>
            <a:ext cx="457148" cy="8967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6AB143D-C1D6-4CF5-9D77-7A12CEB47262}"/>
              </a:ext>
            </a:extLst>
          </p:cNvPr>
          <p:cNvGrpSpPr/>
          <p:nvPr/>
        </p:nvGrpSpPr>
        <p:grpSpPr>
          <a:xfrm>
            <a:off x="10334922" y="1335207"/>
            <a:ext cx="913794" cy="1071647"/>
            <a:chOff x="456270" y="2197623"/>
            <a:chExt cx="913794" cy="1071647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5C21CCC0-31C3-491F-A40C-8B7D760F81FF}"/>
                </a:ext>
              </a:extLst>
            </p:cNvPr>
            <p:cNvGrpSpPr/>
            <p:nvPr/>
          </p:nvGrpSpPr>
          <p:grpSpPr>
            <a:xfrm>
              <a:off x="882455" y="2197623"/>
              <a:ext cx="487609" cy="1071647"/>
              <a:chOff x="1951435" y="36281"/>
              <a:chExt cx="487609" cy="1071647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E8748F79-77A7-4C60-B91C-95A11886592E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CD6723BA-915D-46A1-863F-136CC1F654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542A8D5-A5FE-4479-A327-F70BF3939207}"/>
                  </a:ext>
                </a:extLst>
              </p:cNvPr>
              <p:cNvSpPr txBox="1"/>
              <p:nvPr/>
            </p:nvSpPr>
            <p:spPr>
              <a:xfrm>
                <a:off x="195143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7</a:t>
                </a:r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58943B7-08A9-4265-8EEA-053FD4FD33B6}"/>
                </a:ext>
              </a:extLst>
            </p:cNvPr>
            <p:cNvSpPr txBox="1"/>
            <p:nvPr/>
          </p:nvSpPr>
          <p:spPr>
            <a:xfrm>
              <a:off x="456270" y="2408033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979E8BB-BEA7-41BB-B18C-98200818CA52}"/>
              </a:ext>
            </a:extLst>
          </p:cNvPr>
          <p:cNvGrpSpPr/>
          <p:nvPr/>
        </p:nvGrpSpPr>
        <p:grpSpPr>
          <a:xfrm>
            <a:off x="1155781" y="3955674"/>
            <a:ext cx="1298181" cy="1076984"/>
            <a:chOff x="1380205" y="3098933"/>
            <a:chExt cx="1298181" cy="1076984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83107A1-0047-4324-8A24-8B5C8B735BA7}"/>
                </a:ext>
              </a:extLst>
            </p:cNvPr>
            <p:cNvSpPr txBox="1"/>
            <p:nvPr/>
          </p:nvSpPr>
          <p:spPr>
            <a:xfrm>
              <a:off x="1380205" y="3264738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–</a:t>
              </a:r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4C08939E-D52A-4EB4-B12A-33D06FDBFB6A}"/>
                </a:ext>
              </a:extLst>
            </p:cNvPr>
            <p:cNvGrpSpPr/>
            <p:nvPr/>
          </p:nvGrpSpPr>
          <p:grpSpPr>
            <a:xfrm>
              <a:off x="1792357" y="3098933"/>
              <a:ext cx="539707" cy="1076984"/>
              <a:chOff x="3580378" y="2366435"/>
              <a:chExt cx="539707" cy="1076984"/>
            </a:xfrm>
          </p:grpSpPr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A545A9DA-FAEA-45C5-B3F9-79D9CD045A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9669" y="2874269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360BF577-EC5F-421B-9C55-EF796701FA9B}"/>
                  </a:ext>
                </a:extLst>
              </p:cNvPr>
              <p:cNvSpPr txBox="1"/>
              <p:nvPr/>
            </p:nvSpPr>
            <p:spPr>
              <a:xfrm>
                <a:off x="3580744" y="2812477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DB23EB2F-51BF-4DC8-BDC1-6F2B1F1C62B9}"/>
                  </a:ext>
                </a:extLst>
              </p:cNvPr>
              <p:cNvSpPr txBox="1"/>
              <p:nvPr/>
            </p:nvSpPr>
            <p:spPr>
              <a:xfrm>
                <a:off x="3580378" y="2366435"/>
                <a:ext cx="5397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7AC17F3-DBB8-412E-B3B3-160BC2ECFA62}"/>
                </a:ext>
              </a:extLst>
            </p:cNvPr>
            <p:cNvSpPr txBox="1"/>
            <p:nvPr/>
          </p:nvSpPr>
          <p:spPr>
            <a:xfrm>
              <a:off x="2244648" y="330375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94AA397-C7DF-421B-BDD9-5B1BF953D2B6}"/>
              </a:ext>
            </a:extLst>
          </p:cNvPr>
          <p:cNvGrpSpPr/>
          <p:nvPr/>
        </p:nvGrpSpPr>
        <p:grpSpPr>
          <a:xfrm>
            <a:off x="671950" y="3956804"/>
            <a:ext cx="539707" cy="1076984"/>
            <a:chOff x="3580378" y="2366435"/>
            <a:chExt cx="539707" cy="1076984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B277082E-C645-40FC-AE51-FB332B11F323}"/>
                </a:ext>
              </a:extLst>
            </p:cNvPr>
            <p:cNvCxnSpPr>
              <a:cxnSpLocks/>
            </p:cNvCxnSpPr>
            <p:nvPr/>
          </p:nvCxnSpPr>
          <p:spPr>
            <a:xfrm>
              <a:off x="3589669" y="2874269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DA0A782-7033-4C95-B555-5762E1574E8D}"/>
                </a:ext>
              </a:extLst>
            </p:cNvPr>
            <p:cNvSpPr txBox="1"/>
            <p:nvPr/>
          </p:nvSpPr>
          <p:spPr>
            <a:xfrm>
              <a:off x="3580744" y="2812477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432E97E-6E6F-4CE6-89F5-CC954D67EF5C}"/>
                </a:ext>
              </a:extLst>
            </p:cNvPr>
            <p:cNvSpPr txBox="1"/>
            <p:nvPr/>
          </p:nvSpPr>
          <p:spPr>
            <a:xfrm>
              <a:off x="3580378" y="2366435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BEE1EBE-1A14-4024-9E0D-2B514D92F4E9}"/>
              </a:ext>
            </a:extLst>
          </p:cNvPr>
          <p:cNvGrpSpPr/>
          <p:nvPr/>
        </p:nvGrpSpPr>
        <p:grpSpPr>
          <a:xfrm>
            <a:off x="2460708" y="4408440"/>
            <a:ext cx="490985" cy="630942"/>
            <a:chOff x="2685132" y="3551699"/>
            <a:chExt cx="490985" cy="630942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71DDA14-9D2D-4701-8153-90FB986B35ED}"/>
                </a:ext>
              </a:extLst>
            </p:cNvPr>
            <p:cNvCxnSpPr>
              <a:cxnSpLocks/>
            </p:cNvCxnSpPr>
            <p:nvPr/>
          </p:nvCxnSpPr>
          <p:spPr>
            <a:xfrm>
              <a:off x="2694057" y="3613491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1B3A8BC-5BEC-4B18-8F68-30E99B171811}"/>
                </a:ext>
              </a:extLst>
            </p:cNvPr>
            <p:cNvSpPr txBox="1"/>
            <p:nvPr/>
          </p:nvSpPr>
          <p:spPr>
            <a:xfrm>
              <a:off x="2685132" y="3551699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DECE5A07-1DA7-4C8A-8AC1-D35C06A1B743}"/>
              </a:ext>
            </a:extLst>
          </p:cNvPr>
          <p:cNvSpPr txBox="1"/>
          <p:nvPr/>
        </p:nvSpPr>
        <p:spPr>
          <a:xfrm>
            <a:off x="2470206" y="3952605"/>
            <a:ext cx="539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875C82-DACD-4AD2-9523-86D65204ABC0}"/>
              </a:ext>
            </a:extLst>
          </p:cNvPr>
          <p:cNvGrpSpPr/>
          <p:nvPr/>
        </p:nvGrpSpPr>
        <p:grpSpPr>
          <a:xfrm>
            <a:off x="1028019" y="1341148"/>
            <a:ext cx="549205" cy="1086777"/>
            <a:chOff x="2613108" y="4105005"/>
            <a:chExt cx="549205" cy="1086777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2945352C-D1D4-4ABC-9DF9-904CE08439E1}"/>
                </a:ext>
              </a:extLst>
            </p:cNvPr>
            <p:cNvGrpSpPr/>
            <p:nvPr/>
          </p:nvGrpSpPr>
          <p:grpSpPr>
            <a:xfrm>
              <a:off x="2613108" y="4560840"/>
              <a:ext cx="490985" cy="630942"/>
              <a:chOff x="2685132" y="3551699"/>
              <a:chExt cx="490985" cy="630942"/>
            </a:xfrm>
          </p:grpSpPr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81DBC6DF-482C-4343-A39A-88DF98D816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94057" y="3613491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E574A6E8-3945-4CA9-9CF6-9531D6A10BFD}"/>
                  </a:ext>
                </a:extLst>
              </p:cNvPr>
              <p:cNvSpPr txBox="1"/>
              <p:nvPr/>
            </p:nvSpPr>
            <p:spPr>
              <a:xfrm>
                <a:off x="2685132" y="3551699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96BEDFA-8DC8-406C-B3AB-7F0EDF746F0D}"/>
                </a:ext>
              </a:extLst>
            </p:cNvPr>
            <p:cNvSpPr txBox="1"/>
            <p:nvPr/>
          </p:nvSpPr>
          <p:spPr>
            <a:xfrm>
              <a:off x="2622606" y="4105005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530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" grpId="0" animBg="1"/>
      <p:bldP spid="26" grpId="0" animBg="1"/>
      <p:bldP spid="40" grpId="0" animBg="1"/>
      <p:bldP spid="61" grpId="0" animBg="1"/>
      <p:bldP spid="75" grpId="0" animBg="1"/>
      <p:bldP spid="10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E756AB-7314-469A-A293-8A3E531853F5}"/>
              </a:ext>
            </a:extLst>
          </p:cNvPr>
          <p:cNvSpPr/>
          <p:nvPr/>
        </p:nvSpPr>
        <p:spPr>
          <a:xfrm>
            <a:off x="56122" y="50000"/>
            <a:ext cx="116127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In this diagram, the shaded rectangles are all of equal width (w). </a:t>
            </a:r>
          </a:p>
          <a:p>
            <a:r>
              <a:rPr lang="en-GB" sz="3200" b="1" dirty="0"/>
              <a:t>Calculate the width (w) of one shaded rectangle.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74417E-D5C0-40E0-88F9-2F28207F1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83" y="1144278"/>
            <a:ext cx="6542857" cy="38380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8C4946-C9E6-4A87-BA8C-C5B8838E826E}"/>
              </a:ext>
            </a:extLst>
          </p:cNvPr>
          <p:cNvSpPr txBox="1"/>
          <p:nvPr/>
        </p:nvSpPr>
        <p:spPr>
          <a:xfrm>
            <a:off x="7013937" y="1804802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34 + w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DB1AE8-65FD-4C95-806E-55A01837EF60}"/>
              </a:ext>
            </a:extLst>
          </p:cNvPr>
          <p:cNvSpPr txBox="1"/>
          <p:nvPr/>
        </p:nvSpPr>
        <p:spPr>
          <a:xfrm>
            <a:off x="7013937" y="3675221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 + w + w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EDC7B1-D2B7-4225-AFD6-030F08F19595}"/>
              </a:ext>
            </a:extLst>
          </p:cNvPr>
          <p:cNvSpPr/>
          <p:nvPr/>
        </p:nvSpPr>
        <p:spPr>
          <a:xfrm>
            <a:off x="7013937" y="1804802"/>
            <a:ext cx="582617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56DCB7-FCB4-4F2B-A5A9-0E295D762930}"/>
              </a:ext>
            </a:extLst>
          </p:cNvPr>
          <p:cNvSpPr/>
          <p:nvPr/>
        </p:nvSpPr>
        <p:spPr>
          <a:xfrm>
            <a:off x="7013937" y="3675220"/>
            <a:ext cx="1257866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D67E3D-5FC5-4FD7-932A-83EC940FBDAC}"/>
              </a:ext>
            </a:extLst>
          </p:cNvPr>
          <p:cNvSpPr txBox="1"/>
          <p:nvPr/>
        </p:nvSpPr>
        <p:spPr>
          <a:xfrm>
            <a:off x="7013937" y="4689985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 + ___ = 34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968D7F-C6EC-418F-B58A-27430D93B4B4}"/>
              </a:ext>
            </a:extLst>
          </p:cNvPr>
          <p:cNvSpPr txBox="1"/>
          <p:nvPr/>
        </p:nvSpPr>
        <p:spPr>
          <a:xfrm>
            <a:off x="8031491" y="4689984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BB443C-22AB-44B7-9296-A6FEEAA51EFE}"/>
              </a:ext>
            </a:extLst>
          </p:cNvPr>
          <p:cNvSpPr txBox="1"/>
          <p:nvPr/>
        </p:nvSpPr>
        <p:spPr>
          <a:xfrm>
            <a:off x="8354613" y="542443"/>
            <a:ext cx="1453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cm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1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 animBg="1"/>
      <p:bldP spid="8" grpId="0" animBg="1"/>
      <p:bldP spid="9" grpId="0"/>
      <p:bldP spid="10" grpId="0"/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65A4FD-B2D2-419A-99CE-B4E863F7094E}"/>
              </a:ext>
            </a:extLst>
          </p:cNvPr>
          <p:cNvSpPr/>
          <p:nvPr/>
        </p:nvSpPr>
        <p:spPr>
          <a:xfrm>
            <a:off x="56123" y="50000"/>
            <a:ext cx="120793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is a pattern of number pairs.</a:t>
            </a:r>
          </a:p>
          <a:p>
            <a:r>
              <a:rPr lang="en-GB" sz="3200" b="1" dirty="0"/>
              <a:t>					Complete the rule for the number pattern.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62B6FB-F2B7-4D25-8450-9CA2365AB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232" y="1127219"/>
            <a:ext cx="5254184" cy="10604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BBEFED-6584-4206-94D8-87DEA3FF1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76" y="662332"/>
            <a:ext cx="3733333" cy="55333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70F644-8CA7-45B1-ADB5-6422E1AA3A97}"/>
              </a:ext>
            </a:extLst>
          </p:cNvPr>
          <p:cNvSpPr txBox="1"/>
          <p:nvPr/>
        </p:nvSpPr>
        <p:spPr>
          <a:xfrm>
            <a:off x="6286847" y="1348360"/>
            <a:ext cx="8173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7C4800-00A6-4A25-9A94-EF3693AF39CA}"/>
              </a:ext>
            </a:extLst>
          </p:cNvPr>
          <p:cNvSpPr txBox="1"/>
          <p:nvPr/>
        </p:nvSpPr>
        <p:spPr>
          <a:xfrm>
            <a:off x="9280921" y="1341987"/>
            <a:ext cx="8173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395F5A-9BC2-4D4E-BD71-BFD8BD9DE396}"/>
              </a:ext>
            </a:extLst>
          </p:cNvPr>
          <p:cNvSpPr/>
          <p:nvPr/>
        </p:nvSpPr>
        <p:spPr>
          <a:xfrm>
            <a:off x="3528146" y="2043470"/>
            <a:ext cx="753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67A6C-9D41-4A51-8689-40637F008309}"/>
              </a:ext>
            </a:extLst>
          </p:cNvPr>
          <p:cNvSpPr/>
          <p:nvPr/>
        </p:nvSpPr>
        <p:spPr>
          <a:xfrm>
            <a:off x="3550135" y="3136610"/>
            <a:ext cx="753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4E1A88-A926-4B4D-84C6-BD4A40054618}"/>
              </a:ext>
            </a:extLst>
          </p:cNvPr>
          <p:cNvSpPr/>
          <p:nvPr/>
        </p:nvSpPr>
        <p:spPr>
          <a:xfrm>
            <a:off x="3506157" y="4235563"/>
            <a:ext cx="753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F986FE-9BFA-4086-A399-43833E2F350F}"/>
              </a:ext>
            </a:extLst>
          </p:cNvPr>
          <p:cNvSpPr/>
          <p:nvPr/>
        </p:nvSpPr>
        <p:spPr>
          <a:xfrm>
            <a:off x="3528146" y="5328703"/>
            <a:ext cx="753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40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79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B1ECE9-1E7D-48A0-BB23-1DB2F5899A41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Cube A and cuboid B have the same volume. </a:t>
            </a:r>
          </a:p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missing length on cuboid B.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38E854B-1019-4BFA-A321-776C81FBC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21917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AA95DC-03F0-4D9B-BCA9-9D04D6E82F29}"/>
              </a:ext>
            </a:extLst>
          </p:cNvPr>
          <p:cNvSpPr/>
          <p:nvPr/>
        </p:nvSpPr>
        <p:spPr>
          <a:xfrm>
            <a:off x="9925878" y="1406236"/>
            <a:ext cx="1404731" cy="948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713ABF-9F47-4603-8860-0AAF0BE52FA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C66AB28-EB7B-4239-97FA-1695C1EF1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31" y="993947"/>
            <a:ext cx="2838095" cy="339047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41ABA4A-557D-42AB-9ABD-9C73C5600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404" y="2073360"/>
            <a:ext cx="5761905" cy="255238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9D69C0F-3CBE-48AA-B0D0-9D3BBD8762EB}"/>
              </a:ext>
            </a:extLst>
          </p:cNvPr>
          <p:cNvSpPr/>
          <p:nvPr/>
        </p:nvSpPr>
        <p:spPr>
          <a:xfrm>
            <a:off x="291752" y="4792530"/>
            <a:ext cx="52187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 x 6cm x 6cm =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B026CA-8E1D-46E3-88EE-48B120C7C612}"/>
              </a:ext>
            </a:extLst>
          </p:cNvPr>
          <p:cNvGrpSpPr/>
          <p:nvPr/>
        </p:nvGrpSpPr>
        <p:grpSpPr>
          <a:xfrm>
            <a:off x="3424421" y="2476576"/>
            <a:ext cx="1861800" cy="1405123"/>
            <a:chOff x="2248666" y="1937292"/>
            <a:chExt cx="1861800" cy="140512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9BF41F-EA33-4213-9E1D-F7615C8D6B1A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7DE3B19-4322-4264-AEDF-5397C67BCC8F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7102AFB-B951-4546-ADFE-ED6CED0E76E2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0B6F4F-A6BB-45EE-86B5-C567F215BC35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41A8140-0E8E-4D5A-AF96-44DBCED2F792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9C782CB6-2415-4A95-8524-D7ACE1F95D7E}"/>
              </a:ext>
            </a:extLst>
          </p:cNvPr>
          <p:cNvSpPr txBox="1"/>
          <p:nvPr/>
        </p:nvSpPr>
        <p:spPr>
          <a:xfrm>
            <a:off x="4319536" y="336815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99A210-8B2D-4CE1-8934-42F47ADB2F67}"/>
              </a:ext>
            </a:extLst>
          </p:cNvPr>
          <p:cNvSpPr txBox="1"/>
          <p:nvPr/>
        </p:nvSpPr>
        <p:spPr>
          <a:xfrm>
            <a:off x="3928336" y="224433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7287FB5-A665-431D-8971-D51DE2E1CDDF}"/>
              </a:ext>
            </a:extLst>
          </p:cNvPr>
          <p:cNvSpPr txBox="1"/>
          <p:nvPr/>
        </p:nvSpPr>
        <p:spPr>
          <a:xfrm>
            <a:off x="3418718" y="3368153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B4FC483-A3A7-4A47-A506-E4FC1DC4D672}"/>
              </a:ext>
            </a:extLst>
          </p:cNvPr>
          <p:cNvSpPr/>
          <p:nvPr/>
        </p:nvSpPr>
        <p:spPr>
          <a:xfrm>
            <a:off x="3549253" y="4792530"/>
            <a:ext cx="2127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216cm³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D26775D-5083-421E-8EE8-94C383E95E2D}"/>
              </a:ext>
            </a:extLst>
          </p:cNvPr>
          <p:cNvSpPr/>
          <p:nvPr/>
        </p:nvSpPr>
        <p:spPr>
          <a:xfrm>
            <a:off x="291751" y="5448228"/>
            <a:ext cx="7793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 x 4cm x </a:t>
            </a: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____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= 216cm³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0812376-217B-433C-B9EE-17B7217EA649}"/>
              </a:ext>
            </a:extLst>
          </p:cNvPr>
          <p:cNvSpPr/>
          <p:nvPr/>
        </p:nvSpPr>
        <p:spPr>
          <a:xfrm>
            <a:off x="291751" y="6152632"/>
            <a:ext cx="7793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24cm² x </a:t>
            </a: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_____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= 216cm³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D892195-B4CC-44A0-9102-FE1DF7A5762B}"/>
              </a:ext>
            </a:extLst>
          </p:cNvPr>
          <p:cNvSpPr/>
          <p:nvPr/>
        </p:nvSpPr>
        <p:spPr>
          <a:xfrm>
            <a:off x="1816906" y="6134891"/>
            <a:ext cx="1250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9cm</a:t>
            </a:r>
            <a:endParaRPr lang="en-GB" sz="32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490F1A9-3A56-4EFF-8A1E-CD0B09A137D6}"/>
              </a:ext>
            </a:extLst>
          </p:cNvPr>
          <p:cNvSpPr/>
          <p:nvPr/>
        </p:nvSpPr>
        <p:spPr>
          <a:xfrm>
            <a:off x="2441908" y="5458712"/>
            <a:ext cx="1250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9cm</a:t>
            </a:r>
            <a:endParaRPr lang="en-GB" sz="32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165A90-A3E2-4A02-825C-7E6ABB9411A6}"/>
              </a:ext>
            </a:extLst>
          </p:cNvPr>
          <p:cNvSpPr/>
          <p:nvPr/>
        </p:nvSpPr>
        <p:spPr>
          <a:xfrm>
            <a:off x="7076688" y="539852"/>
            <a:ext cx="1250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9cm</a:t>
            </a:r>
            <a:endParaRPr lang="en-GB" sz="32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D80D033-0548-42FA-8B2A-4DF4A6C2F901}"/>
              </a:ext>
            </a:extLst>
          </p:cNvPr>
          <p:cNvSpPr/>
          <p:nvPr/>
        </p:nvSpPr>
        <p:spPr>
          <a:xfrm>
            <a:off x="5510463" y="6134443"/>
            <a:ext cx="36950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216 ÷ 24 = </a:t>
            </a:r>
            <a:endParaRPr lang="en-GB" sz="32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112CDFC-C3E5-4FCA-B633-7C2D2CFBDF85}"/>
              </a:ext>
            </a:extLst>
          </p:cNvPr>
          <p:cNvSpPr/>
          <p:nvPr/>
        </p:nvSpPr>
        <p:spPr>
          <a:xfrm>
            <a:off x="1401749" y="4808888"/>
            <a:ext cx="1897505" cy="1234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A56AB8E-85F3-4C7B-8C18-7B2A75C900C4}"/>
              </a:ext>
            </a:extLst>
          </p:cNvPr>
          <p:cNvSpPr/>
          <p:nvPr/>
        </p:nvSpPr>
        <p:spPr>
          <a:xfrm>
            <a:off x="7357978" y="6115977"/>
            <a:ext cx="6309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</a:t>
            </a:r>
            <a:endParaRPr lang="en-GB" sz="32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5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 animBg="1"/>
      <p:bldP spid="4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2832</Words>
  <Application>Microsoft Office PowerPoint</Application>
  <PresentationFormat>Widescreen</PresentationFormat>
  <Paragraphs>906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MS Mincho</vt:lpstr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2</dc:title>
  <dc:creator>Simon Rigelsford</dc:creator>
  <cp:lastModifiedBy>Simon Rigelsford</cp:lastModifiedBy>
  <cp:revision>11</cp:revision>
  <dcterms:created xsi:type="dcterms:W3CDTF">2020-06-19T04:29:29Z</dcterms:created>
  <dcterms:modified xsi:type="dcterms:W3CDTF">2020-08-15T13:27:04Z</dcterms:modified>
</cp:coreProperties>
</file>