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816" r:id="rId2"/>
    <p:sldId id="984" r:id="rId3"/>
    <p:sldId id="304" r:id="rId4"/>
    <p:sldId id="445" r:id="rId5"/>
    <p:sldId id="446" r:id="rId6"/>
    <p:sldId id="448" r:id="rId7"/>
    <p:sldId id="449" r:id="rId8"/>
    <p:sldId id="985" r:id="rId9"/>
    <p:sldId id="986" r:id="rId10"/>
    <p:sldId id="452" r:id="rId11"/>
    <p:sldId id="453" r:id="rId12"/>
    <p:sldId id="842" r:id="rId13"/>
    <p:sldId id="455" r:id="rId14"/>
    <p:sldId id="456" r:id="rId15"/>
    <p:sldId id="457" r:id="rId16"/>
    <p:sldId id="994" r:id="rId17"/>
    <p:sldId id="459" r:id="rId18"/>
    <p:sldId id="460" r:id="rId19"/>
    <p:sldId id="461" r:id="rId20"/>
    <p:sldId id="462" r:id="rId21"/>
    <p:sldId id="463" r:id="rId22"/>
    <p:sldId id="1111" r:id="rId23"/>
    <p:sldId id="971" r:id="rId24"/>
    <p:sldId id="466" r:id="rId25"/>
    <p:sldId id="467" r:id="rId26"/>
    <p:sldId id="468" r:id="rId27"/>
    <p:sldId id="987" r:id="rId28"/>
    <p:sldId id="1057" r:id="rId29"/>
    <p:sldId id="471" r:id="rId30"/>
    <p:sldId id="991" r:id="rId31"/>
    <p:sldId id="473" r:id="rId32"/>
    <p:sldId id="474" r:id="rId33"/>
    <p:sldId id="344" r:id="rId34"/>
    <p:sldId id="1113" r:id="rId35"/>
    <p:sldId id="476" r:id="rId36"/>
    <p:sldId id="477" r:id="rId37"/>
    <p:sldId id="478" r:id="rId38"/>
    <p:sldId id="1061" r:id="rId39"/>
    <p:sldId id="480" r:id="rId40"/>
    <p:sldId id="481" r:id="rId41"/>
    <p:sldId id="972" r:id="rId42"/>
    <p:sldId id="322" r:id="rId43"/>
    <p:sldId id="484" r:id="rId44"/>
    <p:sldId id="973" r:id="rId45"/>
    <p:sldId id="992" r:id="rId46"/>
    <p:sldId id="487" r:id="rId47"/>
    <p:sldId id="48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8 Paper 2" id="{6C3C3254-92B9-4F69-9A19-731BCD01B1B7}">
          <p14:sldIdLst>
            <p14:sldId id="816"/>
            <p14:sldId id="984"/>
            <p14:sldId id="304"/>
            <p14:sldId id="445"/>
            <p14:sldId id="446"/>
            <p14:sldId id="448"/>
            <p14:sldId id="449"/>
            <p14:sldId id="985"/>
            <p14:sldId id="986"/>
            <p14:sldId id="452"/>
            <p14:sldId id="453"/>
            <p14:sldId id="842"/>
            <p14:sldId id="455"/>
            <p14:sldId id="456"/>
            <p14:sldId id="457"/>
            <p14:sldId id="994"/>
            <p14:sldId id="459"/>
            <p14:sldId id="460"/>
            <p14:sldId id="461"/>
            <p14:sldId id="462"/>
            <p14:sldId id="463"/>
            <p14:sldId id="1111"/>
            <p14:sldId id="971"/>
          </p14:sldIdLst>
        </p14:section>
        <p14:section name="2018 Paper 3" id="{562EAEB3-2D08-4E48-B360-72FB25F44A66}">
          <p14:sldIdLst>
            <p14:sldId id="466"/>
            <p14:sldId id="467"/>
            <p14:sldId id="468"/>
            <p14:sldId id="987"/>
            <p14:sldId id="1057"/>
            <p14:sldId id="471"/>
            <p14:sldId id="991"/>
            <p14:sldId id="473"/>
            <p14:sldId id="474"/>
            <p14:sldId id="344"/>
            <p14:sldId id="1113"/>
            <p14:sldId id="476"/>
            <p14:sldId id="477"/>
            <p14:sldId id="478"/>
            <p14:sldId id="1061"/>
            <p14:sldId id="480"/>
            <p14:sldId id="481"/>
            <p14:sldId id="972"/>
            <p14:sldId id="322"/>
            <p14:sldId id="484"/>
            <p14:sldId id="973"/>
            <p14:sldId id="992"/>
            <p14:sldId id="487"/>
            <p14:sldId id="4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0EE25-9F18-4C50-BCD7-40EE1E2D4359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4567C-2D92-44D0-86E1-38C17821C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313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A7FCD-47E6-44E7-8A37-E3A9E852675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652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46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15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97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87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499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76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369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834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49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617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516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16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4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02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8268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899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70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037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61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82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2 Q22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559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2 Q23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2E71A-1628-4C4B-9221-CE40F713E25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0900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98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400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469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05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1145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0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823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0026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8242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first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888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Q10 second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AEAB0-4043-41D3-9C86-2044C735C0E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9772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6488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03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615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F6145-74A2-480A-9F77-A7578406CC9E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435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Q15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400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Q15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2891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858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2018 Paper 3 Q17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AA782-6813-4FBB-B3E4-8AECAE7C3A7C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620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274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9103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2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Q21 page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9504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2018 Paper 3 </a:t>
            </a:r>
            <a:r>
              <a:rPr lang="en-GB"/>
              <a:t>Q21 page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10833E-CE33-42AC-9606-1474CE34F37A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4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9A38-CE61-4A5F-A7EE-BDDB04B2F4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705DC-E3EA-4663-A167-97D3CE8F8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23FB7-F2C2-4ABA-904B-66F551D8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E2CE2-4E1D-42F4-A577-3D73743C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B49BB-B256-4CCB-BCBA-087F664FE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82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A097D-D172-40DF-82F8-3753545C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B3F6C-4368-4A00-8CE3-449E1CFA5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54210-7562-4513-8EC6-2F30DFBC1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FB93A-6129-4359-8E4A-65464C9B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DE719-662E-490B-87E6-8647BE1A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55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199D-9EA3-4191-AE4D-2E1D01051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9E89A-ABA5-4975-A6EA-6AA8328E9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A3EA-2C4E-45CE-8427-0868A1402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30353-40C7-455C-B7B2-505B6DC1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06A1F-B9F1-4B34-B9B7-43DFB7A62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96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177AF-5384-4321-A74C-186ACA66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07A5-D661-4392-89AF-0BD325611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92282-2AAD-4DFB-81D5-05014D23F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23C82-9C3B-445B-B532-014A19E9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277D71-42A2-4FE1-BEA1-AE21A8D9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C1A4F-10E9-4378-8AB7-44BC74F6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34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15ECF-5C12-4703-8E8C-830BB718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6D21C-ECF0-4069-A61F-162813717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BF43E-E9E3-4EEB-B504-36660451B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96AF8-59CF-4B64-8785-B4F39CABE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E8DC3-8C4C-44EB-9F08-A1B2487BA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8C0098-8A56-4FEA-B7BC-512F2F31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9A3073-C4E4-4ABA-BFE7-87A640F5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BCEE44-363D-49A7-AAE6-12C02DBD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07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BABCC-C21C-4CBE-A96F-8BBB154B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7C494A-F87D-48B3-BD3C-4FE53FDB4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50586-26DC-4E03-BC91-B8782AB43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38EC65-4914-4A07-88F5-CAE97F69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1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DA4B4-079B-416B-B2A4-36A09425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7DF5F-D174-48CE-B238-DB5AA261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5D637-F440-42CA-BC30-D74C07C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14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98FD7-1DA6-479E-97F1-0501D179A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F5220-5F4E-4391-95A6-50EAF7CAF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F5F79-DF11-44AF-9737-D69542C67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E2F77-093C-495B-A233-FF4D8927D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F3AD2-D2C5-4EA7-B53F-4B22ACD4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74A57-81C3-4B55-A242-659D05F5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8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3A83C-7C9D-4EB9-B70A-A3AF6B5E9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60B0DF-FD93-460D-B5DB-CC5E2C4B7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F2937-3BC4-4DCB-83AE-6771AE234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A6585-44B8-41F8-B05C-2D7D5551F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CEE5B-55D3-461F-BB31-10D30720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187CE-E166-4C0D-A879-DAAECE3E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03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B58B-7D02-4C37-985D-6647F9CE7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74736-1EEA-40BE-96DF-091068ACC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F7642-67A9-4CA1-A238-22EDEA75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20A70-4369-4D19-B6D2-813FBFCC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CE9CB-3D1E-48D4-8B6B-88F97561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73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0470B2-279A-49C7-880B-FDA046AA5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5EA91-B3EA-4E76-A986-53F85A3C1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CDE59-A06A-4F5A-82D4-9BC3D4A5B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013E3-8967-4827-B9A7-4E47ABD3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29926-C82E-4195-B49C-3FBEFC02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6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06105-702D-48DB-9B4D-78E40579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E1840-1F06-46A0-BD3F-F9232E034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6B6B3-BF98-4D66-B746-2361E6BBF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16D7-B847-4989-AE96-4FB466C03244}" type="datetimeFigureOut">
              <a:rPr lang="en-GB" smtClean="0"/>
              <a:t>24/09/2020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C1DAD-F256-4EA6-8309-5C1433837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CED06-682F-4C97-9E03-1B14E71FE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FC449-2217-4D96-9759-75C01A555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6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pp.doublestruck.eu/content/K2_REAS/HTML/Q/Q18201_files/img01.jpg">
            <a:extLst>
              <a:ext uri="{FF2B5EF4-FFF2-40B4-BE49-F238E27FC236}">
                <a16:creationId xmlns:a16="http://schemas.microsoft.com/office/drawing/2014/main" id="{B8E21749-EC91-483E-BAD3-5E08AC3E03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411" y="1077218"/>
            <a:ext cx="7170650" cy="57140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E3F1FA-A8C4-4C93-BC0D-0CD62D6A144B}"/>
              </a:ext>
            </a:extLst>
          </p:cNvPr>
          <p:cNvSpPr/>
          <p:nvPr/>
        </p:nvSpPr>
        <p:spPr>
          <a:xfrm>
            <a:off x="115911" y="51516"/>
            <a:ext cx="118743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 shape on a grid. Complete the design so that it is symmetrical about the mirror line.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302A12-D70A-48E6-81B9-E44523D6D08A}"/>
              </a:ext>
            </a:extLst>
          </p:cNvPr>
          <p:cNvCxnSpPr>
            <a:cxnSpLocks/>
          </p:cNvCxnSpPr>
          <p:nvPr/>
        </p:nvCxnSpPr>
        <p:spPr>
          <a:xfrm flipH="1">
            <a:off x="4191149" y="2576490"/>
            <a:ext cx="1762537" cy="1126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7C8A590-23AC-43FE-A6CE-A6429CDCDF53}"/>
              </a:ext>
            </a:extLst>
          </p:cNvPr>
          <p:cNvSpPr/>
          <p:nvPr/>
        </p:nvSpPr>
        <p:spPr>
          <a:xfrm>
            <a:off x="5864703" y="248604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AE3709-20CC-46FB-9B7A-11ACF9CCAE7A}"/>
              </a:ext>
            </a:extLst>
          </p:cNvPr>
          <p:cNvCxnSpPr>
            <a:cxnSpLocks/>
          </p:cNvCxnSpPr>
          <p:nvPr/>
        </p:nvCxnSpPr>
        <p:spPr>
          <a:xfrm flipH="1" flipV="1">
            <a:off x="4191149" y="2577069"/>
            <a:ext cx="588107" cy="58026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E3EAA-0A2B-456C-9C77-D5814CBFB271}"/>
              </a:ext>
            </a:extLst>
          </p:cNvPr>
          <p:cNvCxnSpPr>
            <a:cxnSpLocks/>
          </p:cNvCxnSpPr>
          <p:nvPr/>
        </p:nvCxnSpPr>
        <p:spPr>
          <a:xfrm flipV="1">
            <a:off x="4779256" y="3157331"/>
            <a:ext cx="1" cy="176539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B003AB-64D9-4945-99DC-48849022001B}"/>
              </a:ext>
            </a:extLst>
          </p:cNvPr>
          <p:cNvCxnSpPr>
            <a:cxnSpLocks/>
          </p:cNvCxnSpPr>
          <p:nvPr/>
        </p:nvCxnSpPr>
        <p:spPr>
          <a:xfrm flipV="1">
            <a:off x="4779256" y="3802053"/>
            <a:ext cx="1174430" cy="11206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37A69DB-20FF-425F-9A40-DD855E96D3F8}"/>
              </a:ext>
            </a:extLst>
          </p:cNvPr>
          <p:cNvSpPr/>
          <p:nvPr/>
        </p:nvSpPr>
        <p:spPr>
          <a:xfrm>
            <a:off x="5864703" y="366497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302B0BD-0038-4640-BA82-D9ECA8108A32}"/>
              </a:ext>
            </a:extLst>
          </p:cNvPr>
          <p:cNvSpPr/>
          <p:nvPr/>
        </p:nvSpPr>
        <p:spPr>
          <a:xfrm>
            <a:off x="7632619" y="248066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AA20CEA-E337-4B82-8996-1039693DEE91}"/>
              </a:ext>
            </a:extLst>
          </p:cNvPr>
          <p:cNvSpPr/>
          <p:nvPr/>
        </p:nvSpPr>
        <p:spPr>
          <a:xfrm>
            <a:off x="4096786" y="2480664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73933B-61B6-4BF4-99EB-0C464DBF2BB4}"/>
              </a:ext>
            </a:extLst>
          </p:cNvPr>
          <p:cNvSpPr/>
          <p:nvPr/>
        </p:nvSpPr>
        <p:spPr>
          <a:xfrm>
            <a:off x="7034683" y="3066883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1919ACE-A686-4C2F-859D-F672414C0662}"/>
              </a:ext>
            </a:extLst>
          </p:cNvPr>
          <p:cNvSpPr/>
          <p:nvPr/>
        </p:nvSpPr>
        <p:spPr>
          <a:xfrm>
            <a:off x="4690272" y="3055947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E9025E9-5668-408E-9D61-A36D2467B03E}"/>
              </a:ext>
            </a:extLst>
          </p:cNvPr>
          <p:cNvSpPr/>
          <p:nvPr/>
        </p:nvSpPr>
        <p:spPr>
          <a:xfrm>
            <a:off x="7030584" y="4837661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FFE60D-65C7-4DCD-9A8E-EEEEE4F91966}"/>
              </a:ext>
            </a:extLst>
          </p:cNvPr>
          <p:cNvSpPr/>
          <p:nvPr/>
        </p:nvSpPr>
        <p:spPr>
          <a:xfrm>
            <a:off x="4690271" y="4837661"/>
            <a:ext cx="177967" cy="1808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FD8A96-F7A0-4A5D-A5EB-74E3FB69D3F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71116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43573-0660-42C2-8BF3-82ACA8403032}"/>
              </a:ext>
            </a:extLst>
          </p:cNvPr>
          <p:cNvSpPr/>
          <p:nvPr/>
        </p:nvSpPr>
        <p:spPr>
          <a:xfrm>
            <a:off x="56124" y="56219"/>
            <a:ext cx="3292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Stefan completes this calculation.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7A73F-833F-4101-845D-527C62A79CFD}"/>
              </a:ext>
            </a:extLst>
          </p:cNvPr>
          <p:cNvSpPr/>
          <p:nvPr/>
        </p:nvSpPr>
        <p:spPr>
          <a:xfrm>
            <a:off x="4844333" y="56219"/>
            <a:ext cx="57957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an addition calculation he could use to check his answer.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4D201-CE32-4974-9AB6-5815AA02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90" y="1253364"/>
            <a:ext cx="2524632" cy="4882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660BE-F1D4-4877-A398-798AD8F0B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333" y="1253365"/>
            <a:ext cx="2524632" cy="48826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57B534-48AC-4303-93D6-FFA55D84929B}"/>
              </a:ext>
            </a:extLst>
          </p:cNvPr>
          <p:cNvSpPr txBox="1"/>
          <p:nvPr/>
        </p:nvSpPr>
        <p:spPr>
          <a:xfrm>
            <a:off x="5727960" y="1708124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2    8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E5D245-23A8-4726-8A01-938F5EA751F6}"/>
              </a:ext>
            </a:extLst>
          </p:cNvPr>
          <p:cNvSpPr txBox="1"/>
          <p:nvPr/>
        </p:nvSpPr>
        <p:spPr>
          <a:xfrm>
            <a:off x="5727960" y="3261155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6    7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C30E99-0C6A-442C-AAC6-512840E39F3A}"/>
              </a:ext>
            </a:extLst>
          </p:cNvPr>
          <p:cNvSpPr txBox="1"/>
          <p:nvPr/>
        </p:nvSpPr>
        <p:spPr>
          <a:xfrm>
            <a:off x="5727960" y="5034577"/>
            <a:ext cx="1904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9    5</a:t>
            </a:r>
          </a:p>
        </p:txBody>
      </p:sp>
    </p:spTree>
    <p:extLst>
      <p:ext uri="{BB962C8B-B14F-4D97-AF65-F5344CB8AC3E}">
        <p14:creationId xmlns:p14="http://schemas.microsoft.com/office/powerpoint/2010/main" val="333496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0039 0.231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159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6.25E-7 -0.226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A2416E-B29C-4C1E-A79E-93598639E123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On the line below, mark the point that is 6.7 centimetres from 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CB80C-0615-4303-A1FF-E9F4B2D8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18" y="726387"/>
            <a:ext cx="11482281" cy="19266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E8C02F0-2978-42E7-979F-52D718025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1881" y="2131522"/>
            <a:ext cx="12192000" cy="20359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83E5EF-3372-45B7-A126-278D57F0C434}"/>
              </a:ext>
            </a:extLst>
          </p:cNvPr>
          <p:cNvCxnSpPr>
            <a:cxnSpLocks/>
          </p:cNvCxnSpPr>
          <p:nvPr/>
        </p:nvCxnSpPr>
        <p:spPr>
          <a:xfrm>
            <a:off x="7609461" y="1075113"/>
            <a:ext cx="0" cy="10564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53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103244-2A4C-41AF-8458-21E13ECF9157}"/>
              </a:ext>
            </a:extLst>
          </p:cNvPr>
          <p:cNvSpPr/>
          <p:nvPr/>
        </p:nvSpPr>
        <p:spPr>
          <a:xfrm>
            <a:off x="56122" y="50000"/>
            <a:ext cx="95901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These diagrams show three equivalent fractions.</a:t>
            </a:r>
          </a:p>
          <a:p>
            <a:r>
              <a:rPr lang="en-US" sz="3200" b="1" dirty="0"/>
              <a:t>Write the missing values.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D09EC-BE15-4483-AD5E-8CF6BCEF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533" y="1127218"/>
            <a:ext cx="7579792" cy="14667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06779F-007A-4DDC-BC13-43135AF78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584" y="3268485"/>
            <a:ext cx="6101373" cy="2008187"/>
          </a:xfrm>
          <a:prstGeom prst="rect">
            <a:avLst/>
          </a:prstGeom>
        </p:spPr>
      </p:pic>
      <p:sp>
        <p:nvSpPr>
          <p:cNvPr id="6" name="Arc 5">
            <a:extLst>
              <a:ext uri="{FF2B5EF4-FFF2-40B4-BE49-F238E27FC236}">
                <a16:creationId xmlns:a16="http://schemas.microsoft.com/office/drawing/2014/main" id="{12F17C08-C73A-42CE-97E1-9DC4BCACAC11}"/>
              </a:ext>
            </a:extLst>
          </p:cNvPr>
          <p:cNvSpPr/>
          <p:nvPr/>
        </p:nvSpPr>
        <p:spPr>
          <a:xfrm rot="16200000">
            <a:off x="3273118" y="2064151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AB58259-F2F2-481D-90C9-6A7C75E211B3}"/>
              </a:ext>
            </a:extLst>
          </p:cNvPr>
          <p:cNvSpPr/>
          <p:nvPr/>
        </p:nvSpPr>
        <p:spPr>
          <a:xfrm rot="5400000">
            <a:off x="3267644" y="4046194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4EAC4-26AD-4F96-9692-FCF98F6CD849}"/>
              </a:ext>
            </a:extLst>
          </p:cNvPr>
          <p:cNvSpPr txBox="1"/>
          <p:nvPr/>
        </p:nvSpPr>
        <p:spPr>
          <a:xfrm>
            <a:off x="3441376" y="5247561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269D5-8731-43B9-85DC-A13B71630AD9}"/>
              </a:ext>
            </a:extLst>
          </p:cNvPr>
          <p:cNvSpPr txBox="1"/>
          <p:nvPr/>
        </p:nvSpPr>
        <p:spPr>
          <a:xfrm>
            <a:off x="3441376" y="2888948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9D25F-71BC-4E40-A97D-316D1C956144}"/>
              </a:ext>
            </a:extLst>
          </p:cNvPr>
          <p:cNvSpPr txBox="1"/>
          <p:nvPr/>
        </p:nvSpPr>
        <p:spPr>
          <a:xfrm>
            <a:off x="4483622" y="4499410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8C145C4-78C6-4610-B77D-7888A6B65C82}"/>
              </a:ext>
            </a:extLst>
          </p:cNvPr>
          <p:cNvSpPr/>
          <p:nvPr/>
        </p:nvSpPr>
        <p:spPr>
          <a:xfrm rot="5400000">
            <a:off x="6002582" y="4055805"/>
            <a:ext cx="810037" cy="2458247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DB4AF-4C6D-42E0-AF35-B6777CE4834F}"/>
              </a:ext>
            </a:extLst>
          </p:cNvPr>
          <p:cNvSpPr txBox="1"/>
          <p:nvPr/>
        </p:nvSpPr>
        <p:spPr>
          <a:xfrm>
            <a:off x="6176314" y="5257172"/>
            <a:ext cx="105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3EBB635-1B84-49C2-A0ED-140B3E382DC7}"/>
              </a:ext>
            </a:extLst>
          </p:cNvPr>
          <p:cNvSpPr/>
          <p:nvPr/>
        </p:nvSpPr>
        <p:spPr>
          <a:xfrm rot="16200000">
            <a:off x="5993203" y="2048740"/>
            <a:ext cx="810037" cy="2439489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0F3EF9-F47C-4E2E-9FE9-3F3020CB505A}"/>
              </a:ext>
            </a:extLst>
          </p:cNvPr>
          <p:cNvSpPr txBox="1"/>
          <p:nvPr/>
        </p:nvSpPr>
        <p:spPr>
          <a:xfrm>
            <a:off x="6161461" y="2873537"/>
            <a:ext cx="129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ADC2EA-D834-4C8F-B91A-2FBAD03F8888}"/>
              </a:ext>
            </a:extLst>
          </p:cNvPr>
          <p:cNvSpPr txBox="1"/>
          <p:nvPr/>
        </p:nvSpPr>
        <p:spPr>
          <a:xfrm>
            <a:off x="7274617" y="3467489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3030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BC099A-8E85-47B1-A555-D108A5013FF6}"/>
              </a:ext>
            </a:extLst>
          </p:cNvPr>
          <p:cNvSpPr/>
          <p:nvPr/>
        </p:nvSpPr>
        <p:spPr>
          <a:xfrm>
            <a:off x="56122" y="50000"/>
            <a:ext cx="12079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the temperatures in four cities at midnight and at midday.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AEE3A0-AA67-428C-B8B1-8C476C29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9" y="634775"/>
            <a:ext cx="6009524" cy="39523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1BD9FD-37D3-460D-A4C4-6ECB0667B46D}"/>
              </a:ext>
            </a:extLst>
          </p:cNvPr>
          <p:cNvSpPr/>
          <p:nvPr/>
        </p:nvSpPr>
        <p:spPr>
          <a:xfrm>
            <a:off x="6391463" y="634775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At midnight, how many degrees colder was Paris than Rome?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2E3264-D061-41F8-A647-A0A7C0265C7E}"/>
              </a:ext>
            </a:extLst>
          </p:cNvPr>
          <p:cNvSpPr/>
          <p:nvPr/>
        </p:nvSpPr>
        <p:spPr>
          <a:xfrm>
            <a:off x="1877180" y="1963710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88D56A-7F68-4FD4-BF8D-1862AE21042A}"/>
              </a:ext>
            </a:extLst>
          </p:cNvPr>
          <p:cNvSpPr/>
          <p:nvPr/>
        </p:nvSpPr>
        <p:spPr>
          <a:xfrm>
            <a:off x="1877180" y="3265842"/>
            <a:ext cx="2160210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A53924-1824-4B16-8132-B57CF8FFA148}"/>
              </a:ext>
            </a:extLst>
          </p:cNvPr>
          <p:cNvGrpSpPr/>
          <p:nvPr/>
        </p:nvGrpSpPr>
        <p:grpSpPr>
          <a:xfrm>
            <a:off x="6734909" y="2122039"/>
            <a:ext cx="522900" cy="492950"/>
            <a:chOff x="3807856" y="928777"/>
            <a:chExt cx="522900" cy="4929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A491DBB-1178-48F3-A2B9-E8106D42B4E7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121777-DD4D-4849-BB82-9B0F8F81AE3E}"/>
                </a:ext>
              </a:extLst>
            </p:cNvPr>
            <p:cNvSpPr txBox="1"/>
            <p:nvPr/>
          </p:nvSpPr>
          <p:spPr>
            <a:xfrm>
              <a:off x="3807856" y="1021617"/>
              <a:ext cx="52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645850-12FC-4947-8776-E5466162DB89}"/>
              </a:ext>
            </a:extLst>
          </p:cNvPr>
          <p:cNvGrpSpPr/>
          <p:nvPr/>
        </p:nvGrpSpPr>
        <p:grpSpPr>
          <a:xfrm>
            <a:off x="7711694" y="2119286"/>
            <a:ext cx="189378" cy="494964"/>
            <a:chOff x="7010015" y="926763"/>
            <a:chExt cx="189378" cy="4949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4F0EE06-9BE2-4072-9E6F-E29ABC21FEB2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9D1BFB7-3462-4883-B31C-7AAD8CE55238}"/>
                </a:ext>
              </a:extLst>
            </p:cNvPr>
            <p:cNvGrpSpPr/>
            <p:nvPr/>
          </p:nvGrpSpPr>
          <p:grpSpPr>
            <a:xfrm>
              <a:off x="7010015" y="928608"/>
              <a:ext cx="189378" cy="493119"/>
              <a:chOff x="7010015" y="928608"/>
              <a:chExt cx="189378" cy="49311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E47264-41A9-482A-B840-C1B120B45196}"/>
                  </a:ext>
                </a:extLst>
              </p:cNvPr>
              <p:cNvSpPr txBox="1"/>
              <p:nvPr/>
            </p:nvSpPr>
            <p:spPr>
              <a:xfrm>
                <a:off x="7010015" y="1021617"/>
                <a:ext cx="189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03D92D4-84B6-4F5E-9980-7E2777199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214660C8-D4FB-46FB-94D6-792D0589A932}"/>
              </a:ext>
            </a:extLst>
          </p:cNvPr>
          <p:cNvGrpSpPr/>
          <p:nvPr/>
        </p:nvGrpSpPr>
        <p:grpSpPr>
          <a:xfrm>
            <a:off x="6958481" y="1623414"/>
            <a:ext cx="893612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7DB1B0C-A382-4658-98C8-CDE7E59A3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5DFDA5-340F-4B14-8283-6CBA4021C36B}"/>
                </a:ext>
              </a:extLst>
            </p:cNvPr>
            <p:cNvSpPr/>
            <p:nvPr/>
          </p:nvSpPr>
          <p:spPr>
            <a:xfrm>
              <a:off x="7447313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+4</a:t>
              </a:r>
            </a:p>
          </p:txBody>
        </p:sp>
      </p:grpSp>
      <p:grpSp>
        <p:nvGrpSpPr>
          <p:cNvPr id="19" name="Group 91">
            <a:extLst>
              <a:ext uri="{FF2B5EF4-FFF2-40B4-BE49-F238E27FC236}">
                <a16:creationId xmlns:a16="http://schemas.microsoft.com/office/drawing/2014/main" id="{D3EF063C-A89C-4348-ADDB-8EB6B19201EF}"/>
              </a:ext>
            </a:extLst>
          </p:cNvPr>
          <p:cNvGrpSpPr/>
          <p:nvPr/>
        </p:nvGrpSpPr>
        <p:grpSpPr>
          <a:xfrm>
            <a:off x="7854993" y="1618983"/>
            <a:ext cx="889897" cy="479154"/>
            <a:chOff x="7395283" y="5821043"/>
            <a:chExt cx="205894" cy="512761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1B83BD1-F745-4173-8D48-C85028147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3FB674-7B7E-478F-A1EB-73CD60C2F18A}"/>
                </a:ext>
              </a:extLst>
            </p:cNvPr>
            <p:cNvSpPr/>
            <p:nvPr/>
          </p:nvSpPr>
          <p:spPr>
            <a:xfrm>
              <a:off x="7451233" y="5821043"/>
              <a:ext cx="13802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242DF-2ECD-4012-8FC7-46464B27E3F7}"/>
              </a:ext>
            </a:extLst>
          </p:cNvPr>
          <p:cNvGrpSpPr/>
          <p:nvPr/>
        </p:nvGrpSpPr>
        <p:grpSpPr>
          <a:xfrm>
            <a:off x="8592085" y="2116904"/>
            <a:ext cx="446400" cy="494964"/>
            <a:chOff x="6999307" y="926763"/>
            <a:chExt cx="446400" cy="49496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A49FAC8-C76C-41F3-9560-5A5A1B87B87E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E077845-F964-436F-BDD7-5ECCF31A6B36}"/>
                </a:ext>
              </a:extLst>
            </p:cNvPr>
            <p:cNvGrpSpPr/>
            <p:nvPr/>
          </p:nvGrpSpPr>
          <p:grpSpPr>
            <a:xfrm>
              <a:off x="6999307" y="928608"/>
              <a:ext cx="446400" cy="493119"/>
              <a:chOff x="6999307" y="928608"/>
              <a:chExt cx="446400" cy="4931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A0E8E4-F539-4653-B884-A2C8466DD83E}"/>
                  </a:ext>
                </a:extLst>
              </p:cNvPr>
              <p:cNvSpPr txBox="1"/>
              <p:nvPr/>
            </p:nvSpPr>
            <p:spPr>
              <a:xfrm>
                <a:off x="6999307" y="1021617"/>
                <a:ext cx="446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1FBDA29-58E3-4D1D-BC15-C191564F0A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7EF7BD-524D-4D3E-A2AC-4732855BDB0F}"/>
              </a:ext>
            </a:extLst>
          </p:cNvPr>
          <p:cNvCxnSpPr>
            <a:cxnSpLocks/>
          </p:cNvCxnSpPr>
          <p:nvPr/>
        </p:nvCxnSpPr>
        <p:spPr>
          <a:xfrm>
            <a:off x="6625950" y="2135083"/>
            <a:ext cx="287362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2C19E3F6-88FF-458C-99CA-332674962ADE}"/>
              </a:ext>
            </a:extLst>
          </p:cNvPr>
          <p:cNvSpPr/>
          <p:nvPr/>
        </p:nvSpPr>
        <p:spPr>
          <a:xfrm>
            <a:off x="6892465" y="1969515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D2B6BA-C32B-4D5E-95BC-68B5BC44157F}"/>
              </a:ext>
            </a:extLst>
          </p:cNvPr>
          <p:cNvSpPr/>
          <p:nvPr/>
        </p:nvSpPr>
        <p:spPr>
          <a:xfrm>
            <a:off x="9584271" y="1842695"/>
            <a:ext cx="2074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 °C colder.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3A391-9FC1-4FFB-A654-2185BBF339C7}"/>
              </a:ext>
            </a:extLst>
          </p:cNvPr>
          <p:cNvSpPr/>
          <p:nvPr/>
        </p:nvSpPr>
        <p:spPr>
          <a:xfrm>
            <a:off x="6391463" y="2691663"/>
            <a:ext cx="5581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Which city was 6 degrees colder at midnight than at midday?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857A3D-A656-470B-865B-FC7DD6E28058}"/>
              </a:ext>
            </a:extLst>
          </p:cNvPr>
          <p:cNvSpPr/>
          <p:nvPr/>
        </p:nvSpPr>
        <p:spPr>
          <a:xfrm>
            <a:off x="6625950" y="3848676"/>
            <a:ext cx="947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Oslo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5D8646-2A52-44D8-9EC0-60290DC43B27}"/>
              </a:ext>
            </a:extLst>
          </p:cNvPr>
          <p:cNvSpPr/>
          <p:nvPr/>
        </p:nvSpPr>
        <p:spPr>
          <a:xfrm>
            <a:off x="260959" y="2609377"/>
            <a:ext cx="5928164" cy="6512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4F67FE3-AB63-4920-899C-9B2C17C70BF0}"/>
              </a:ext>
            </a:extLst>
          </p:cNvPr>
          <p:cNvGrpSpPr/>
          <p:nvPr/>
        </p:nvGrpSpPr>
        <p:grpSpPr>
          <a:xfrm>
            <a:off x="56122" y="5416687"/>
            <a:ext cx="12186669" cy="499404"/>
            <a:chOff x="-808892" y="5449422"/>
            <a:chExt cx="12186669" cy="49940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70466CB-4040-498E-809B-7F3E32931E4D}"/>
                </a:ext>
              </a:extLst>
            </p:cNvPr>
            <p:cNvGrpSpPr/>
            <p:nvPr/>
          </p:nvGrpSpPr>
          <p:grpSpPr>
            <a:xfrm>
              <a:off x="6758222" y="5450339"/>
              <a:ext cx="4619555" cy="495770"/>
              <a:chOff x="3430045" y="911524"/>
              <a:chExt cx="4619555" cy="495770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927F23C-D247-48EA-868A-6294ADE13581}"/>
                  </a:ext>
                </a:extLst>
              </p:cNvPr>
              <p:cNvCxnSpPr/>
              <p:nvPr/>
            </p:nvCxnSpPr>
            <p:spPr>
              <a:xfrm>
                <a:off x="3585600" y="930552"/>
                <a:ext cx="4464000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6247892-72A2-4C26-BD5A-6EDA3CB8B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5185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3CB6F02-0FC7-482F-8E8A-4D8C9C7AA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2000" y="914912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E3C7F6C-149C-4B18-B3D7-D3C457A292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0794" y="913585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B71EEE0-BD9F-4AB4-9BAA-2B6E788574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228" y="91353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C31E547-F29E-47B0-8A8F-ECFC73AC5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568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2F98588-E751-4081-A105-CC066733D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9981" y="91257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C7DB9DF-F939-41D2-9982-A5662AC0C8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796" y="91253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A673FA5-697D-4DF1-9064-5851D5DA5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353" y="91289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41F573F3-DC8D-463D-9456-F44E6C7202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8766" y="911571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341D0E43-64FA-43BB-AE35-C835598CF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5581" y="911524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127895B-45F5-40B6-B6B3-4FDB0A86F797}"/>
                  </a:ext>
                </a:extLst>
              </p:cNvPr>
              <p:cNvSpPr txBox="1"/>
              <p:nvPr/>
            </p:nvSpPr>
            <p:spPr>
              <a:xfrm>
                <a:off x="3430045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686A24B-A23C-47FB-A612-370339A34412}"/>
                  </a:ext>
                </a:extLst>
              </p:cNvPr>
              <p:cNvSpPr txBox="1"/>
              <p:nvPr/>
            </p:nvSpPr>
            <p:spPr>
              <a:xfrm>
                <a:off x="3876370" y="1006999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1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E4EA75B-5EAC-4C52-8DA8-1685CDB58C98}"/>
                  </a:ext>
                </a:extLst>
              </p:cNvPr>
              <p:cNvSpPr txBox="1"/>
              <p:nvPr/>
            </p:nvSpPr>
            <p:spPr>
              <a:xfrm>
                <a:off x="4322807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2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8847243-8ADF-44FF-B055-86FC501E091C}"/>
                  </a:ext>
                </a:extLst>
              </p:cNvPr>
              <p:cNvSpPr txBox="1"/>
              <p:nvPr/>
            </p:nvSpPr>
            <p:spPr>
              <a:xfrm>
                <a:off x="4769132" y="100637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3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2CC035-6BAC-48A4-9B39-DB8DB1F33C56}"/>
                  </a:ext>
                </a:extLst>
              </p:cNvPr>
              <p:cNvSpPr txBox="1"/>
              <p:nvPr/>
            </p:nvSpPr>
            <p:spPr>
              <a:xfrm>
                <a:off x="5216677" y="100480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22BD6E2-0E8B-49CE-8164-75F3AFB6CB14}"/>
                  </a:ext>
                </a:extLst>
              </p:cNvPr>
              <p:cNvSpPr txBox="1"/>
              <p:nvPr/>
            </p:nvSpPr>
            <p:spPr>
              <a:xfrm>
                <a:off x="5663002" y="1007184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AC40C76-41AC-497B-9E17-0FFFA351E508}"/>
                  </a:ext>
                </a:extLst>
              </p:cNvPr>
              <p:cNvSpPr txBox="1"/>
              <p:nvPr/>
            </p:nvSpPr>
            <p:spPr>
              <a:xfrm>
                <a:off x="6109439" y="1004182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6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1195D54-13DD-4939-BCCA-5585C5E1FD8D}"/>
                  </a:ext>
                </a:extLst>
              </p:cNvPr>
              <p:cNvSpPr txBox="1"/>
              <p:nvPr/>
            </p:nvSpPr>
            <p:spPr>
              <a:xfrm>
                <a:off x="6555764" y="1006563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A9B69B6-3769-4764-91CB-EB715202D408}"/>
                  </a:ext>
                </a:extLst>
              </p:cNvPr>
              <p:cNvSpPr txBox="1"/>
              <p:nvPr/>
            </p:nvSpPr>
            <p:spPr>
              <a:xfrm>
                <a:off x="7002570" y="1004618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8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D2EF08D-1041-4B82-9140-D257BAD49DE9}"/>
                  </a:ext>
                </a:extLst>
              </p:cNvPr>
              <p:cNvSpPr txBox="1"/>
              <p:nvPr/>
            </p:nvSpPr>
            <p:spPr>
              <a:xfrm>
                <a:off x="7446626" y="100399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9</a:t>
                </a:r>
              </a:p>
            </p:txBody>
          </p: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8447EE-5AFC-47C0-B456-7ACC54F87C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08892" y="5468450"/>
              <a:ext cx="7723098" cy="91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249B716-BCEF-412F-A37C-48BDBD4733C7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91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B7D2381-332F-438E-A694-F63D2C9F4D4A}"/>
                </a:ext>
              </a:extLst>
            </p:cNvPr>
            <p:cNvCxnSpPr>
              <a:cxnSpLocks/>
            </p:cNvCxnSpPr>
            <p:nvPr/>
          </p:nvCxnSpPr>
          <p:spPr>
            <a:xfrm>
              <a:off x="2896606" y="54528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279EDC5-47C6-40DC-ADF5-E80A61331B98}"/>
                </a:ext>
              </a:extLst>
            </p:cNvPr>
            <p:cNvCxnSpPr>
              <a:cxnSpLocks/>
            </p:cNvCxnSpPr>
            <p:nvPr/>
          </p:nvCxnSpPr>
          <p:spPr>
            <a:xfrm>
              <a:off x="3345400" y="545148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564A0D-6E53-4BA7-99F0-01B6BEF2F3A9}"/>
                </a:ext>
              </a:extLst>
            </p:cNvPr>
            <p:cNvCxnSpPr>
              <a:cxnSpLocks/>
            </p:cNvCxnSpPr>
            <p:nvPr/>
          </p:nvCxnSpPr>
          <p:spPr>
            <a:xfrm>
              <a:off x="3789834" y="545143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B68D48-EE63-483B-B744-9CD4437A0868}"/>
                </a:ext>
              </a:extLst>
            </p:cNvPr>
            <p:cNvCxnSpPr>
              <a:cxnSpLocks/>
            </p:cNvCxnSpPr>
            <p:nvPr/>
          </p:nvCxnSpPr>
          <p:spPr>
            <a:xfrm>
              <a:off x="4238174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757C4E-AAD7-44B2-B464-3793CAA6F0EB}"/>
                </a:ext>
              </a:extLst>
            </p:cNvPr>
            <p:cNvCxnSpPr>
              <a:cxnSpLocks/>
            </p:cNvCxnSpPr>
            <p:nvPr/>
          </p:nvCxnSpPr>
          <p:spPr>
            <a:xfrm>
              <a:off x="4684587" y="545047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18ED1B0-2AF3-4DEE-BDF8-29FBCD5CE735}"/>
                </a:ext>
              </a:extLst>
            </p:cNvPr>
            <p:cNvCxnSpPr>
              <a:cxnSpLocks/>
            </p:cNvCxnSpPr>
            <p:nvPr/>
          </p:nvCxnSpPr>
          <p:spPr>
            <a:xfrm>
              <a:off x="5131402" y="545042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8329072-B0A6-48BC-B330-FA16CF8BFF59}"/>
                </a:ext>
              </a:extLst>
            </p:cNvPr>
            <p:cNvCxnSpPr>
              <a:cxnSpLocks/>
            </p:cNvCxnSpPr>
            <p:nvPr/>
          </p:nvCxnSpPr>
          <p:spPr>
            <a:xfrm>
              <a:off x="5576959" y="545079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EDD8368-385E-4BB4-92D0-39AD68966231}"/>
                </a:ext>
              </a:extLst>
            </p:cNvPr>
            <p:cNvCxnSpPr>
              <a:cxnSpLocks/>
            </p:cNvCxnSpPr>
            <p:nvPr/>
          </p:nvCxnSpPr>
          <p:spPr>
            <a:xfrm>
              <a:off x="6023372" y="5449469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8152B6-2E7F-4D52-8004-ED1D1B740663}"/>
                </a:ext>
              </a:extLst>
            </p:cNvPr>
            <p:cNvCxnSpPr>
              <a:cxnSpLocks/>
            </p:cNvCxnSpPr>
            <p:nvPr/>
          </p:nvCxnSpPr>
          <p:spPr>
            <a:xfrm>
              <a:off x="6470187" y="5449422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319F02-FE08-419C-95B8-F6C73F4DDAAD}"/>
                </a:ext>
              </a:extLst>
            </p:cNvPr>
            <p:cNvSpPr txBox="1"/>
            <p:nvPr/>
          </p:nvSpPr>
          <p:spPr>
            <a:xfrm>
              <a:off x="2181363" y="55425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C9EFA31-91BD-4196-A07F-F2ABC7EC5511}"/>
                </a:ext>
              </a:extLst>
            </p:cNvPr>
            <p:cNvSpPr txBox="1"/>
            <p:nvPr/>
          </p:nvSpPr>
          <p:spPr>
            <a:xfrm>
              <a:off x="2700516" y="5544897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-9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E043D21-78E5-43D4-B86A-2139BC55C2DB}"/>
                </a:ext>
              </a:extLst>
            </p:cNvPr>
            <p:cNvSpPr txBox="1"/>
            <p:nvPr/>
          </p:nvSpPr>
          <p:spPr>
            <a:xfrm>
              <a:off x="3146953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3B573A-FAB9-4B4A-9A6E-55A1FE3C1ED7}"/>
                </a:ext>
              </a:extLst>
            </p:cNvPr>
            <p:cNvSpPr txBox="1"/>
            <p:nvPr/>
          </p:nvSpPr>
          <p:spPr>
            <a:xfrm>
              <a:off x="3593278" y="554427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318082-33BD-47F1-A7A3-69665FE34A2E}"/>
                </a:ext>
              </a:extLst>
            </p:cNvPr>
            <p:cNvSpPr txBox="1"/>
            <p:nvPr/>
          </p:nvSpPr>
          <p:spPr>
            <a:xfrm>
              <a:off x="4040823" y="554270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5FA607-C968-4BB2-9B4C-90B2A304F7DE}"/>
                </a:ext>
              </a:extLst>
            </p:cNvPr>
            <p:cNvSpPr txBox="1"/>
            <p:nvPr/>
          </p:nvSpPr>
          <p:spPr>
            <a:xfrm>
              <a:off x="4487148" y="5545082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E41785F-D265-42C8-AA72-AC1CFE3144C9}"/>
                </a:ext>
              </a:extLst>
            </p:cNvPr>
            <p:cNvSpPr txBox="1"/>
            <p:nvPr/>
          </p:nvSpPr>
          <p:spPr>
            <a:xfrm>
              <a:off x="4933585" y="5542080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7E35F3-B626-4F77-85E1-555A9C75F29C}"/>
                </a:ext>
              </a:extLst>
            </p:cNvPr>
            <p:cNvSpPr txBox="1"/>
            <p:nvPr/>
          </p:nvSpPr>
          <p:spPr>
            <a:xfrm>
              <a:off x="5379910" y="5544461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5740125-F52A-45F1-A72F-3F224248D5B0}"/>
                </a:ext>
              </a:extLst>
            </p:cNvPr>
            <p:cNvSpPr txBox="1"/>
            <p:nvPr/>
          </p:nvSpPr>
          <p:spPr>
            <a:xfrm>
              <a:off x="5826716" y="5542516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36287D-8F7A-4690-8610-E20E48F3D788}"/>
                </a:ext>
              </a:extLst>
            </p:cNvPr>
            <p:cNvSpPr txBox="1"/>
            <p:nvPr/>
          </p:nvSpPr>
          <p:spPr>
            <a:xfrm>
              <a:off x="6270772" y="5541895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2F9F940-A9E9-44C6-94B8-164BFF3AEEA5}"/>
                </a:ext>
              </a:extLst>
            </p:cNvPr>
            <p:cNvCxnSpPr>
              <a:cxnSpLocks/>
            </p:cNvCxnSpPr>
            <p:nvPr/>
          </p:nvCxnSpPr>
          <p:spPr>
            <a:xfrm>
              <a:off x="-23509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0F2D29-6711-4AE3-A8C4-C781E24E2A95}"/>
                </a:ext>
              </a:extLst>
            </p:cNvPr>
            <p:cNvCxnSpPr>
              <a:cxnSpLocks/>
            </p:cNvCxnSpPr>
            <p:nvPr/>
          </p:nvCxnSpPr>
          <p:spPr>
            <a:xfrm>
              <a:off x="211722" y="5456444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AC5E00-6CC9-4136-87C6-7504984C2BF7}"/>
                </a:ext>
              </a:extLst>
            </p:cNvPr>
            <p:cNvCxnSpPr>
              <a:cxnSpLocks/>
            </p:cNvCxnSpPr>
            <p:nvPr/>
          </p:nvCxnSpPr>
          <p:spPr>
            <a:xfrm>
              <a:off x="660516" y="545511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EB7DFDD-977F-48FA-A8CA-B6C494A14B23}"/>
                </a:ext>
              </a:extLst>
            </p:cNvPr>
            <p:cNvCxnSpPr>
              <a:cxnSpLocks/>
            </p:cNvCxnSpPr>
            <p:nvPr/>
          </p:nvCxnSpPr>
          <p:spPr>
            <a:xfrm>
              <a:off x="1104950" y="545507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1A6F692-7F2A-455E-ABE9-F74BD3C64F1A}"/>
                </a:ext>
              </a:extLst>
            </p:cNvPr>
            <p:cNvCxnSpPr>
              <a:cxnSpLocks/>
            </p:cNvCxnSpPr>
            <p:nvPr/>
          </p:nvCxnSpPr>
          <p:spPr>
            <a:xfrm>
              <a:off x="1553290" y="5453056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0F405D4-F7E0-4293-957F-AF30F7C1936A}"/>
                </a:ext>
              </a:extLst>
            </p:cNvPr>
            <p:cNvCxnSpPr>
              <a:cxnSpLocks/>
            </p:cNvCxnSpPr>
            <p:nvPr/>
          </p:nvCxnSpPr>
          <p:spPr>
            <a:xfrm>
              <a:off x="1999703" y="5454110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E17B445-1B65-4D0B-9191-0BC7AC720543}"/>
                </a:ext>
              </a:extLst>
            </p:cNvPr>
            <p:cNvSpPr txBox="1"/>
            <p:nvPr/>
          </p:nvSpPr>
          <p:spPr>
            <a:xfrm>
              <a:off x="-503521" y="554615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-16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FE0497A-F5F7-4A3C-BAC8-1A7CB56F9B6B}"/>
                </a:ext>
              </a:extLst>
            </p:cNvPr>
            <p:cNvSpPr txBox="1"/>
            <p:nvPr/>
          </p:nvSpPr>
          <p:spPr>
            <a:xfrm>
              <a:off x="-81731" y="5548531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10E0358-8BBB-4649-BE86-A4489F8675A3}"/>
                </a:ext>
              </a:extLst>
            </p:cNvPr>
            <p:cNvSpPr txBox="1"/>
            <p:nvPr/>
          </p:nvSpPr>
          <p:spPr>
            <a:xfrm>
              <a:off x="364706" y="5545529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33CD123-CFE8-41CD-9819-1DF8633DE092}"/>
                </a:ext>
              </a:extLst>
            </p:cNvPr>
            <p:cNvSpPr txBox="1"/>
            <p:nvPr/>
          </p:nvSpPr>
          <p:spPr>
            <a:xfrm>
              <a:off x="811031" y="5547910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19FB80C-9200-47E9-858A-2D9B783F33DB}"/>
                </a:ext>
              </a:extLst>
            </p:cNvPr>
            <p:cNvSpPr txBox="1"/>
            <p:nvPr/>
          </p:nvSpPr>
          <p:spPr>
            <a:xfrm>
              <a:off x="1258576" y="5546335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1AC35-6C79-4253-8797-28EEF74F442B}"/>
                </a:ext>
              </a:extLst>
            </p:cNvPr>
            <p:cNvSpPr txBox="1"/>
            <p:nvPr/>
          </p:nvSpPr>
          <p:spPr>
            <a:xfrm>
              <a:off x="1704901" y="5548716"/>
              <a:ext cx="522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-11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4" name="Group 91">
            <a:extLst>
              <a:ext uri="{FF2B5EF4-FFF2-40B4-BE49-F238E27FC236}">
                <a16:creationId xmlns:a16="http://schemas.microsoft.com/office/drawing/2014/main" id="{7FB69D59-22E2-4D2B-BBFA-D28BA2C101BA}"/>
              </a:ext>
            </a:extLst>
          </p:cNvPr>
          <p:cNvGrpSpPr/>
          <p:nvPr/>
        </p:nvGrpSpPr>
        <p:grpSpPr>
          <a:xfrm>
            <a:off x="1969052" y="4916887"/>
            <a:ext cx="2677550" cy="479154"/>
            <a:chOff x="7395283" y="5821043"/>
            <a:chExt cx="205894" cy="512761"/>
          </a:xfrm>
        </p:grpSpPr>
        <p:sp>
          <p:nvSpPr>
            <p:cNvPr id="95" name="Freeform 11">
              <a:extLst>
                <a:ext uri="{FF2B5EF4-FFF2-40B4-BE49-F238E27FC236}">
                  <a16:creationId xmlns:a16="http://schemas.microsoft.com/office/drawing/2014/main" id="{97C272B3-E2E5-4480-97AE-CD08FA054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43BB8EF-4714-466A-AB4E-D92A5238DD0B}"/>
                </a:ext>
              </a:extLst>
            </p:cNvPr>
            <p:cNvSpPr/>
            <p:nvPr/>
          </p:nvSpPr>
          <p:spPr>
            <a:xfrm>
              <a:off x="7475781" y="5821043"/>
              <a:ext cx="8927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0.01927 -0.03796 C 0.02331 -0.04629 0.0293 -0.05069 0.03581 -0.05069 C 0.04297 -0.05069 0.04883 -0.04629 0.05287 -0.03796 L 0.07253 -2.22222E-6 " pathEditMode="relative" rAng="0" ptsTypes="AAAAA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2.22222E-6 L 0.0918 -0.03703 C 0.09597 -0.04537 0.10222 -0.04977 0.10847 -0.04977 C 0.11589 -0.04977 0.12175 -0.04537 0.12579 -0.03703 L 0.14584 -2.22222E-6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28" grpId="0" animBg="1"/>
      <p:bldP spid="28" grpId="1" animBg="1"/>
      <p:bldP spid="28" grpId="2" animBg="1"/>
      <p:bldP spid="29" grpId="0"/>
      <p:bldP spid="31" grpId="0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2E98FD-1E83-4181-8750-112B211FEF1E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decrease by the same amount each time.</a:t>
            </a:r>
          </a:p>
          <a:p>
            <a:r>
              <a:rPr lang="en-US" sz="3200" dirty="0"/>
              <a:t>     303,604        302,604        301,604        300,604 …</a:t>
            </a:r>
          </a:p>
          <a:p>
            <a:r>
              <a:rPr lang="en-US" sz="3200" b="1" dirty="0"/>
              <a:t>What is the next number in the sequence?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071FC3-9E5E-4D03-83C4-4ADF158E68E7}"/>
              </a:ext>
            </a:extLst>
          </p:cNvPr>
          <p:cNvSpPr/>
          <p:nvPr/>
        </p:nvSpPr>
        <p:spPr>
          <a:xfrm>
            <a:off x="7416363" y="1819715"/>
            <a:ext cx="1540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299,604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3E44-26AF-4638-9177-E71474BEF873}"/>
              </a:ext>
            </a:extLst>
          </p:cNvPr>
          <p:cNvSpPr/>
          <p:nvPr/>
        </p:nvSpPr>
        <p:spPr>
          <a:xfrm>
            <a:off x="563690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0675D5-6A4A-4A09-A40D-A7A7782EB4F8}"/>
              </a:ext>
            </a:extLst>
          </p:cNvPr>
          <p:cNvSpPr/>
          <p:nvPr/>
        </p:nvSpPr>
        <p:spPr>
          <a:xfrm>
            <a:off x="2625403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6528E-E8EA-47BA-8F00-8A5139D0E6F9}"/>
              </a:ext>
            </a:extLst>
          </p:cNvPr>
          <p:cNvSpPr/>
          <p:nvPr/>
        </p:nvSpPr>
        <p:spPr>
          <a:xfrm>
            <a:off x="4707244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9267CE-FEAD-4E49-98B8-BB95A7A34536}"/>
              </a:ext>
            </a:extLst>
          </p:cNvPr>
          <p:cNvSpPr/>
          <p:nvPr/>
        </p:nvSpPr>
        <p:spPr>
          <a:xfrm>
            <a:off x="6789085" y="1109806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D12257-DFC7-48CD-ACF1-679A42F3EF8F}"/>
              </a:ext>
            </a:extLst>
          </p:cNvPr>
          <p:cNvSpPr/>
          <p:nvPr/>
        </p:nvSpPr>
        <p:spPr>
          <a:xfrm>
            <a:off x="7473844" y="1908709"/>
            <a:ext cx="712922" cy="4067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4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D76A58-F67F-4B0A-97A0-D071B267AC19}"/>
              </a:ext>
            </a:extLst>
          </p:cNvPr>
          <p:cNvSpPr/>
          <p:nvPr/>
        </p:nvSpPr>
        <p:spPr>
          <a:xfrm>
            <a:off x="56123" y="194010"/>
            <a:ext cx="7664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two numbers that are equivalent to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7FF422-8C67-48D5-ABD9-FAD89C5B31D3}"/>
              </a:ext>
            </a:extLst>
          </p:cNvPr>
          <p:cNvSpPr/>
          <p:nvPr/>
        </p:nvSpPr>
        <p:spPr>
          <a:xfrm>
            <a:off x="7637172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73B8EE-69D6-44A6-A565-483D8A7FC26F}"/>
              </a:ext>
            </a:extLst>
          </p:cNvPr>
          <p:cNvSpPr/>
          <p:nvPr/>
        </p:nvSpPr>
        <p:spPr>
          <a:xfrm>
            <a:off x="7637172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4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7A7CEF-FF69-401B-8A1E-7D3B92F06B9A}"/>
              </a:ext>
            </a:extLst>
          </p:cNvPr>
          <p:cNvCxnSpPr/>
          <p:nvPr/>
        </p:nvCxnSpPr>
        <p:spPr>
          <a:xfrm>
            <a:off x="7654141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FE5218A-FF1A-4EC1-823B-ECB09215E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45" y="778785"/>
            <a:ext cx="2824770" cy="5810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732D835-C06B-405A-BA94-BDD985ADF33E}"/>
              </a:ext>
            </a:extLst>
          </p:cNvPr>
          <p:cNvGrpSpPr/>
          <p:nvPr/>
        </p:nvGrpSpPr>
        <p:grpSpPr>
          <a:xfrm>
            <a:off x="3197501" y="3057899"/>
            <a:ext cx="2433838" cy="1076984"/>
            <a:chOff x="1314975" y="2657199"/>
            <a:chExt cx="2433838" cy="1076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F6CC1F-35AF-4705-836F-32F4D266F783}"/>
                </a:ext>
              </a:extLst>
            </p:cNvPr>
            <p:cNvCxnSpPr>
              <a:cxnSpLocks/>
            </p:cNvCxnSpPr>
            <p:nvPr/>
          </p:nvCxnSpPr>
          <p:spPr>
            <a:xfrm>
              <a:off x="1352348" y="3165033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BBC11D-6888-4020-8751-BD8253CA905C}"/>
                </a:ext>
              </a:extLst>
            </p:cNvPr>
            <p:cNvCxnSpPr>
              <a:cxnSpLocks/>
            </p:cNvCxnSpPr>
            <p:nvPr/>
          </p:nvCxnSpPr>
          <p:spPr>
            <a:xfrm>
              <a:off x="2231578" y="3165033"/>
              <a:ext cx="133781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F5AA22-3087-4D78-8537-0FE7FC274C3E}"/>
                </a:ext>
              </a:extLst>
            </p:cNvPr>
            <p:cNvSpPr txBox="1"/>
            <p:nvPr/>
          </p:nvSpPr>
          <p:spPr>
            <a:xfrm>
              <a:off x="1314975" y="2657199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7C9768-5336-4850-B83B-778A00911F3F}"/>
                </a:ext>
              </a:extLst>
            </p:cNvPr>
            <p:cNvSpPr txBox="1"/>
            <p:nvPr/>
          </p:nvSpPr>
          <p:spPr>
            <a:xfrm>
              <a:off x="1325540" y="3103241"/>
              <a:ext cx="8277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121A70-FBF6-4E43-8E50-293FABCBBD1A}"/>
                </a:ext>
              </a:extLst>
            </p:cNvPr>
            <p:cNvSpPr txBox="1"/>
            <p:nvPr/>
          </p:nvSpPr>
          <p:spPr>
            <a:xfrm>
              <a:off x="2239353" y="3097186"/>
              <a:ext cx="150946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666150-4785-46DF-9357-501AD8E53EA7}"/>
                </a:ext>
              </a:extLst>
            </p:cNvPr>
            <p:cNvSpPr txBox="1"/>
            <p:nvPr/>
          </p:nvSpPr>
          <p:spPr>
            <a:xfrm>
              <a:off x="1784535" y="2849562"/>
              <a:ext cx="5022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=</a:t>
              </a:r>
            </a:p>
          </p:txBody>
        </p:sp>
      </p:grpSp>
      <p:sp>
        <p:nvSpPr>
          <p:cNvPr id="15" name="Arc 14">
            <a:extLst>
              <a:ext uri="{FF2B5EF4-FFF2-40B4-BE49-F238E27FC236}">
                <a16:creationId xmlns:a16="http://schemas.microsoft.com/office/drawing/2014/main" id="{22FCD740-654B-4EEC-BB59-D8FB3345EF2E}"/>
              </a:ext>
            </a:extLst>
          </p:cNvPr>
          <p:cNvSpPr/>
          <p:nvPr/>
        </p:nvSpPr>
        <p:spPr>
          <a:xfrm rot="16200000">
            <a:off x="3705522" y="2430013"/>
            <a:ext cx="810037" cy="1337788"/>
          </a:xfrm>
          <a:prstGeom prst="arc">
            <a:avLst>
              <a:gd name="adj1" fmla="val 16072124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F7E3C65-8B31-4B45-84B5-C2A554ED6712}"/>
              </a:ext>
            </a:extLst>
          </p:cNvPr>
          <p:cNvSpPr/>
          <p:nvPr/>
        </p:nvSpPr>
        <p:spPr>
          <a:xfrm rot="5400000">
            <a:off x="3700378" y="3351990"/>
            <a:ext cx="810037" cy="1348075"/>
          </a:xfrm>
          <a:prstGeom prst="arc">
            <a:avLst>
              <a:gd name="adj1" fmla="val 16171914"/>
              <a:gd name="adj2" fmla="val 5435726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13FC6D-2AEE-478F-B626-BBC7B759F078}"/>
              </a:ext>
            </a:extLst>
          </p:cNvPr>
          <p:cNvSpPr txBox="1"/>
          <p:nvPr/>
        </p:nvSpPr>
        <p:spPr>
          <a:xfrm>
            <a:off x="3720065" y="399827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BBAEA2-15C0-4499-A0D9-18B1ABF8AE5C}"/>
              </a:ext>
            </a:extLst>
          </p:cNvPr>
          <p:cNvSpPr txBox="1"/>
          <p:nvPr/>
        </p:nvSpPr>
        <p:spPr>
          <a:xfrm>
            <a:off x="3720064" y="270395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x25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0333E2-7E74-4E56-ACAB-F182C74932B3}"/>
              </a:ext>
            </a:extLst>
          </p:cNvPr>
          <p:cNvSpPr txBox="1"/>
          <p:nvPr/>
        </p:nvSpPr>
        <p:spPr>
          <a:xfrm>
            <a:off x="4287187" y="3057899"/>
            <a:ext cx="10510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F6CDE1-80A7-447E-8A43-7DC32F69A064}"/>
              </a:ext>
            </a:extLst>
          </p:cNvPr>
          <p:cNvSpPr/>
          <p:nvPr/>
        </p:nvSpPr>
        <p:spPr>
          <a:xfrm>
            <a:off x="2366140" y="321179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6000D7-5F5D-424D-840D-9D4032C5449B}"/>
              </a:ext>
            </a:extLst>
          </p:cNvPr>
          <p:cNvSpPr/>
          <p:nvPr/>
        </p:nvSpPr>
        <p:spPr>
          <a:xfrm>
            <a:off x="2368675" y="856513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9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9C0987-6543-4FED-BEB5-E0D4B5BA5F6D}"/>
              </a:ext>
            </a:extLst>
          </p:cNvPr>
          <p:cNvSpPr/>
          <p:nvPr/>
        </p:nvSpPr>
        <p:spPr>
          <a:xfrm>
            <a:off x="56123" y="50000"/>
            <a:ext cx="103113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Ken buys 3 large boxes and 2 small boxes of chocolates.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large box has 48 chocolates.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Each small box has 24 chocolates. </a:t>
            </a:r>
          </a:p>
          <a:p>
            <a:r>
              <a:rPr lang="en-US" sz="3200" b="1" dirty="0"/>
              <a:t>How many chocolates did Ken buy altogether?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731369-89F5-42BA-84B3-20362593388C}"/>
              </a:ext>
            </a:extLst>
          </p:cNvPr>
          <p:cNvGrpSpPr/>
          <p:nvPr/>
        </p:nvGrpSpPr>
        <p:grpSpPr>
          <a:xfrm>
            <a:off x="575733" y="2235200"/>
            <a:ext cx="728133" cy="677333"/>
            <a:chOff x="1727200" y="2590800"/>
            <a:chExt cx="728133" cy="67733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2965BB0-4C18-492D-89C0-88ADB0071323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4F33941-567D-441D-87E5-4BA9D2B63D11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6E845C-6CA9-4238-A0CE-4B215B0116FF}"/>
              </a:ext>
            </a:extLst>
          </p:cNvPr>
          <p:cNvGrpSpPr/>
          <p:nvPr/>
        </p:nvGrpSpPr>
        <p:grpSpPr>
          <a:xfrm>
            <a:off x="1574800" y="2235200"/>
            <a:ext cx="728133" cy="677333"/>
            <a:chOff x="1727200" y="2590800"/>
            <a:chExt cx="728133" cy="6773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F91167-CAFA-4099-8C46-2406668BEE26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1A9F70-45C0-4EAC-B442-34B2CAB35223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0B2DD8-ADA5-42C6-86D2-315BD6D4465E}"/>
              </a:ext>
            </a:extLst>
          </p:cNvPr>
          <p:cNvGrpSpPr/>
          <p:nvPr/>
        </p:nvGrpSpPr>
        <p:grpSpPr>
          <a:xfrm>
            <a:off x="2573867" y="2235200"/>
            <a:ext cx="728133" cy="677333"/>
            <a:chOff x="1727200" y="2590800"/>
            <a:chExt cx="728133" cy="6773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3B4E1E-1D60-463D-9FDA-564E856E5F75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83FA57-CC9D-42A7-83A2-5E7C69E5F05D}"/>
                </a:ext>
              </a:extLst>
            </p:cNvPr>
            <p:cNvSpPr/>
            <p:nvPr/>
          </p:nvSpPr>
          <p:spPr>
            <a:xfrm>
              <a:off x="1790542" y="2637078"/>
              <a:ext cx="6014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48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DC40E0-2676-435F-BC50-DEA58AE86466}"/>
              </a:ext>
            </a:extLst>
          </p:cNvPr>
          <p:cNvGrpSpPr/>
          <p:nvPr/>
        </p:nvGrpSpPr>
        <p:grpSpPr>
          <a:xfrm>
            <a:off x="3572935" y="2281478"/>
            <a:ext cx="602205" cy="631053"/>
            <a:chOff x="1727200" y="2590800"/>
            <a:chExt cx="739852" cy="67733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EC673E4-07D0-43F1-AAA9-C332F46577F5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323CFA-69DD-4528-A9F1-E3E1F87CD688}"/>
                </a:ext>
              </a:extLst>
            </p:cNvPr>
            <p:cNvSpPr/>
            <p:nvPr/>
          </p:nvSpPr>
          <p:spPr>
            <a:xfrm>
              <a:off x="1728131" y="2637078"/>
              <a:ext cx="738921" cy="627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24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77BC85-18AB-4510-B586-06A74B4F3FFB}"/>
              </a:ext>
            </a:extLst>
          </p:cNvPr>
          <p:cNvGrpSpPr/>
          <p:nvPr/>
        </p:nvGrpSpPr>
        <p:grpSpPr>
          <a:xfrm>
            <a:off x="4436536" y="2281478"/>
            <a:ext cx="602205" cy="631053"/>
            <a:chOff x="1727200" y="2590800"/>
            <a:chExt cx="739852" cy="6773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746A78-D469-43BA-802B-9DF14D79625C}"/>
                </a:ext>
              </a:extLst>
            </p:cNvPr>
            <p:cNvSpPr/>
            <p:nvPr/>
          </p:nvSpPr>
          <p:spPr>
            <a:xfrm>
              <a:off x="1727200" y="2590800"/>
              <a:ext cx="728133" cy="6773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318FE5-9292-488A-B3EA-641EA1BB70B3}"/>
                </a:ext>
              </a:extLst>
            </p:cNvPr>
            <p:cNvSpPr/>
            <p:nvPr/>
          </p:nvSpPr>
          <p:spPr>
            <a:xfrm>
              <a:off x="1728131" y="2637078"/>
              <a:ext cx="738921" cy="6276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24</a:t>
              </a:r>
              <a:endParaRPr lang="en-GB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84E7ED-4E09-4886-8A26-8A79E62EC7BA}"/>
              </a:ext>
            </a:extLst>
          </p:cNvPr>
          <p:cNvGrpSpPr/>
          <p:nvPr/>
        </p:nvGrpSpPr>
        <p:grpSpPr>
          <a:xfrm>
            <a:off x="1272155" y="3407002"/>
            <a:ext cx="1861800" cy="1405123"/>
            <a:chOff x="2248666" y="1937292"/>
            <a:chExt cx="1861800" cy="14051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C49067-B51D-4450-ABDC-10A67147954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29C59C-727D-4FE5-B09A-74EF16BAA3BF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94DE19-FB0E-4E1B-9992-133A4593208B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818E491-59CB-4065-9EE0-5BC69B085DB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35ABFF5-1A23-46F2-A37C-983E31BF7EEF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F2D8C13-B9CC-4BE6-9AB3-E8B8C2EC5DFE}"/>
              </a:ext>
            </a:extLst>
          </p:cNvPr>
          <p:cNvSpPr txBox="1"/>
          <p:nvPr/>
        </p:nvSpPr>
        <p:spPr>
          <a:xfrm>
            <a:off x="2167270" y="429857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19521A-5FF5-44BE-94BC-88ED05B6A0C3}"/>
              </a:ext>
            </a:extLst>
          </p:cNvPr>
          <p:cNvSpPr txBox="1"/>
          <p:nvPr/>
        </p:nvSpPr>
        <p:spPr>
          <a:xfrm>
            <a:off x="1776070" y="317476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4DDEA8-1C4B-4161-893D-6A1D2ED59950}"/>
              </a:ext>
            </a:extLst>
          </p:cNvPr>
          <p:cNvSpPr txBox="1"/>
          <p:nvPr/>
        </p:nvSpPr>
        <p:spPr>
          <a:xfrm>
            <a:off x="1266452" y="4298579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9CBE24-02BE-4873-83C4-40B2320C6EFC}"/>
              </a:ext>
            </a:extLst>
          </p:cNvPr>
          <p:cNvGrpSpPr/>
          <p:nvPr/>
        </p:nvGrpSpPr>
        <p:grpSpPr>
          <a:xfrm>
            <a:off x="3614773" y="3391614"/>
            <a:ext cx="1861800" cy="1405123"/>
            <a:chOff x="2248666" y="1937292"/>
            <a:chExt cx="1861800" cy="14051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CD0DB5-F7B2-4570-8281-C64CFC769750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2 4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F3FA46-A87F-4BB4-9A1C-191DD8FAD455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77631C-4135-42CA-A8B5-A3D1FA844509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AD3AF3F-C1F7-4C22-BF25-0C998A5915D9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8F81EAA-8C95-4EA5-A0FD-C4E1381A9014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D9B2CE-3551-401A-9962-FFBBCC8D42B4}"/>
              </a:ext>
            </a:extLst>
          </p:cNvPr>
          <p:cNvSpPr txBox="1"/>
          <p:nvPr/>
        </p:nvSpPr>
        <p:spPr>
          <a:xfrm>
            <a:off x="4509888" y="42831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002571-1426-48DC-A1CE-95A51450DEE6}"/>
              </a:ext>
            </a:extLst>
          </p:cNvPr>
          <p:cNvSpPr txBox="1"/>
          <p:nvPr/>
        </p:nvSpPr>
        <p:spPr>
          <a:xfrm>
            <a:off x="4061176" y="4283191"/>
            <a:ext cx="5517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3036487-8076-453F-99E8-44DE75F287CF}"/>
              </a:ext>
            </a:extLst>
          </p:cNvPr>
          <p:cNvGrpSpPr/>
          <p:nvPr/>
        </p:nvGrpSpPr>
        <p:grpSpPr>
          <a:xfrm>
            <a:off x="5933297" y="3385378"/>
            <a:ext cx="1856052" cy="1404405"/>
            <a:chOff x="1812181" y="1941038"/>
            <a:chExt cx="1856052" cy="140440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C828C6C-3CA5-4FC4-8B87-D056B063292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1 4 4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3B41F5-371D-405F-AB41-17F5F1D8F3AE}"/>
                </a:ext>
              </a:extLst>
            </p:cNvPr>
            <p:cNvSpPr txBox="1"/>
            <p:nvPr/>
          </p:nvSpPr>
          <p:spPr>
            <a:xfrm>
              <a:off x="2698703" y="237323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4 8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885D034-9869-4CB7-AA41-B5AE63E9AD2E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F74886D-A039-412D-B49B-DC72A6713D94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60244A-2489-4CF0-83A0-BEF9BDBDE10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F5909E9-E2E0-4447-AD8B-6B45A0A16819}"/>
              </a:ext>
            </a:extLst>
          </p:cNvPr>
          <p:cNvSpPr txBox="1"/>
          <p:nvPr/>
        </p:nvSpPr>
        <p:spPr>
          <a:xfrm>
            <a:off x="7248855" y="427320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F51851-12EB-4F59-A26B-A7020B77A081}"/>
              </a:ext>
            </a:extLst>
          </p:cNvPr>
          <p:cNvSpPr txBox="1"/>
          <p:nvPr/>
        </p:nvSpPr>
        <p:spPr>
          <a:xfrm>
            <a:off x="6871093" y="317075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6AA848-F1E4-472F-84E5-08FB3A697796}"/>
              </a:ext>
            </a:extLst>
          </p:cNvPr>
          <p:cNvSpPr txBox="1"/>
          <p:nvPr/>
        </p:nvSpPr>
        <p:spPr>
          <a:xfrm>
            <a:off x="6803382" y="42732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D31517-1460-4954-9D44-8C77F310A246}"/>
              </a:ext>
            </a:extLst>
          </p:cNvPr>
          <p:cNvSpPr txBox="1"/>
          <p:nvPr/>
        </p:nvSpPr>
        <p:spPr>
          <a:xfrm>
            <a:off x="6381807" y="428319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049797B-9025-48D3-A2DA-5B41CF907426}"/>
              </a:ext>
            </a:extLst>
          </p:cNvPr>
          <p:cNvSpPr/>
          <p:nvPr/>
        </p:nvSpPr>
        <p:spPr>
          <a:xfrm>
            <a:off x="8015135" y="1527328"/>
            <a:ext cx="2713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192 chocolates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6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5" grpId="0"/>
      <p:bldP spid="37" grpId="0"/>
      <p:bldP spid="44" grpId="0"/>
      <p:bldP spid="45" grpId="0"/>
      <p:bldP spid="46" grpId="0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1662FE-E464-4BB7-B2FD-1C18DE6EDCDE}"/>
              </a:ext>
            </a:extLst>
          </p:cNvPr>
          <p:cNvSpPr/>
          <p:nvPr/>
        </p:nvSpPr>
        <p:spPr>
          <a:xfrm>
            <a:off x="56122" y="50000"/>
            <a:ext cx="120793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list below shows the years in which the Cricket World Cup was held since 1992:</a:t>
            </a:r>
          </a:p>
          <a:p>
            <a:r>
              <a:rPr lang="en-US" sz="3200" dirty="0"/>
              <a:t>     1992, 1996, 1999, 2003, 2007, 2011, 2015</a:t>
            </a:r>
          </a:p>
          <a:p>
            <a:r>
              <a:rPr lang="en-US" sz="3200" b="1" dirty="0"/>
              <a:t>Adam says, ‘The Cricket World Cup has been held every four years since 1992.’ Adam is not correct. Explain how you know.</a:t>
            </a:r>
          </a:p>
          <a:p>
            <a:r>
              <a:rPr lang="en-US" sz="3200" b="1" dirty="0"/>
              <a:t>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E37C33-11E0-4E3D-87E0-07A6CB8A8890}"/>
              </a:ext>
            </a:extLst>
          </p:cNvPr>
          <p:cNvSpPr/>
          <p:nvPr/>
        </p:nvSpPr>
        <p:spPr>
          <a:xfrm>
            <a:off x="519617" y="2649617"/>
            <a:ext cx="2842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1996 + 4 = 2000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97A568-5611-4C13-AFC3-0A51E92B1EBB}"/>
              </a:ext>
            </a:extLst>
          </p:cNvPr>
          <p:cNvSpPr/>
          <p:nvPr/>
        </p:nvSpPr>
        <p:spPr>
          <a:xfrm>
            <a:off x="519616" y="3300260"/>
            <a:ext cx="10871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The next Cricket World Cup after 1996 was in 1999, not 2000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1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67A285-271A-4340-83F8-6A4321F04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221" y="1214541"/>
            <a:ext cx="5247619" cy="512380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B1828-6268-40D5-8B94-30363551B88D}"/>
              </a:ext>
            </a:extLst>
          </p:cNvPr>
          <p:cNvSpPr/>
          <p:nvPr/>
        </p:nvSpPr>
        <p:spPr>
          <a:xfrm>
            <a:off x="56123" y="56569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                                                   &gt;     =     &lt;</a:t>
            </a:r>
          </a:p>
          <a:p>
            <a:r>
              <a:rPr lang="en-GB" sz="3200" b="1" dirty="0"/>
              <a:t>Write the correct symbol in each box to make the statements correct.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1FC19A-C8B2-4133-89F6-4EE70865E36F}"/>
              </a:ext>
            </a:extLst>
          </p:cNvPr>
          <p:cNvSpPr/>
          <p:nvPr/>
        </p:nvSpPr>
        <p:spPr>
          <a:xfrm>
            <a:off x="3565703" y="182239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132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686A5-9188-46E3-8384-29E5A49BFE30}"/>
              </a:ext>
            </a:extLst>
          </p:cNvPr>
          <p:cNvSpPr/>
          <p:nvPr/>
        </p:nvSpPr>
        <p:spPr>
          <a:xfrm>
            <a:off x="6942169" y="1822398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150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7AE608-3940-41D1-9C19-C80C84C80900}"/>
              </a:ext>
            </a:extLst>
          </p:cNvPr>
          <p:cNvSpPr/>
          <p:nvPr/>
        </p:nvSpPr>
        <p:spPr>
          <a:xfrm>
            <a:off x="5418548" y="148384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E6619A-6374-403C-A1FA-77AD533D22D2}"/>
              </a:ext>
            </a:extLst>
          </p:cNvPr>
          <p:cNvCxnSpPr>
            <a:cxnSpLocks/>
          </p:cNvCxnSpPr>
          <p:nvPr/>
        </p:nvCxnSpPr>
        <p:spPr>
          <a:xfrm flipH="1">
            <a:off x="3480099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6DC282-0497-4F12-9E9B-236618167B63}"/>
              </a:ext>
            </a:extLst>
          </p:cNvPr>
          <p:cNvCxnSpPr>
            <a:cxnSpLocks/>
          </p:cNvCxnSpPr>
          <p:nvPr/>
        </p:nvCxnSpPr>
        <p:spPr>
          <a:xfrm flipH="1">
            <a:off x="4536141" y="2890315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96B4B88-D5BD-4C94-802C-FEB1C0722D99}"/>
              </a:ext>
            </a:extLst>
          </p:cNvPr>
          <p:cNvSpPr/>
          <p:nvPr/>
        </p:nvSpPr>
        <p:spPr>
          <a:xfrm>
            <a:off x="3799144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043A7F-D1FB-4F71-8334-F936DE1FD242}"/>
              </a:ext>
            </a:extLst>
          </p:cNvPr>
          <p:cNvCxnSpPr>
            <a:cxnSpLocks/>
          </p:cNvCxnSpPr>
          <p:nvPr/>
        </p:nvCxnSpPr>
        <p:spPr>
          <a:xfrm flipH="1">
            <a:off x="6828839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D69173-1A85-41C0-8FCE-DCB064DE1289}"/>
              </a:ext>
            </a:extLst>
          </p:cNvPr>
          <p:cNvCxnSpPr>
            <a:cxnSpLocks/>
          </p:cNvCxnSpPr>
          <p:nvPr/>
        </p:nvCxnSpPr>
        <p:spPr>
          <a:xfrm flipH="1">
            <a:off x="7884881" y="2894184"/>
            <a:ext cx="177501" cy="478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7CA19BB-07E1-4041-B5B5-A126D4E09BAA}"/>
              </a:ext>
            </a:extLst>
          </p:cNvPr>
          <p:cNvSpPr/>
          <p:nvPr/>
        </p:nvSpPr>
        <p:spPr>
          <a:xfrm>
            <a:off x="7136891" y="319167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CC5D9C-86C0-43ED-B481-E8B12FCC6657}"/>
              </a:ext>
            </a:extLst>
          </p:cNvPr>
          <p:cNvSpPr/>
          <p:nvPr/>
        </p:nvSpPr>
        <p:spPr>
          <a:xfrm>
            <a:off x="5401524" y="284333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8ED5EF-4E51-4521-8DBC-199E3BFBAA11}"/>
              </a:ext>
            </a:extLst>
          </p:cNvPr>
          <p:cNvSpPr/>
          <p:nvPr/>
        </p:nvSpPr>
        <p:spPr>
          <a:xfrm>
            <a:off x="3799144" y="4591417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30497-CAF2-4C62-ABA4-BA07194CF683}"/>
              </a:ext>
            </a:extLst>
          </p:cNvPr>
          <p:cNvSpPr/>
          <p:nvPr/>
        </p:nvSpPr>
        <p:spPr>
          <a:xfrm>
            <a:off x="7193529" y="459141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C1E854-6F4F-40C8-9BDE-A6DF11C00117}"/>
              </a:ext>
            </a:extLst>
          </p:cNvPr>
          <p:cNvSpPr/>
          <p:nvPr/>
        </p:nvSpPr>
        <p:spPr>
          <a:xfrm>
            <a:off x="5418548" y="4188755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&gt;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B4D26A-05A5-4A0B-933F-082BFEA5764F}"/>
              </a:ext>
            </a:extLst>
          </p:cNvPr>
          <p:cNvSpPr/>
          <p:nvPr/>
        </p:nvSpPr>
        <p:spPr>
          <a:xfrm>
            <a:off x="3750799" y="592717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F287E2-370D-4810-A9F8-0971B537C4C6}"/>
              </a:ext>
            </a:extLst>
          </p:cNvPr>
          <p:cNvSpPr/>
          <p:nvPr/>
        </p:nvSpPr>
        <p:spPr>
          <a:xfrm>
            <a:off x="6991308" y="5922728"/>
            <a:ext cx="10182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0FA87B-C44B-452A-BFD4-C52C8C508738}"/>
              </a:ext>
            </a:extLst>
          </p:cNvPr>
          <p:cNvSpPr/>
          <p:nvPr/>
        </p:nvSpPr>
        <p:spPr>
          <a:xfrm>
            <a:off x="5401524" y="5548244"/>
            <a:ext cx="481222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&lt;</a:t>
            </a:r>
            <a:endParaRPr lang="en-GB" sz="3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92860-F8F1-4B97-9BE4-27D2660255C6}"/>
              </a:ext>
            </a:extLst>
          </p:cNvPr>
          <p:cNvSpPr/>
          <p:nvPr/>
        </p:nvSpPr>
        <p:spPr>
          <a:xfrm>
            <a:off x="56123" y="4687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is a drawing of a 3-D shape.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1259E2-07E3-45DE-BFFD-F0F9CB9B2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10" y="998113"/>
            <a:ext cx="5676190" cy="27714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E60F13-6AF6-4048-A9E3-D7BB94A817E4}"/>
              </a:ext>
            </a:extLst>
          </p:cNvPr>
          <p:cNvSpPr/>
          <p:nvPr/>
        </p:nvSpPr>
        <p:spPr>
          <a:xfrm>
            <a:off x="419810" y="4055248"/>
            <a:ext cx="4731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Complete the table.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18C62-A111-4A8F-8465-3F670453D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10" y="4640023"/>
            <a:ext cx="10137974" cy="18766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062C54-8A28-40E8-A831-36691341C4C1}"/>
              </a:ext>
            </a:extLst>
          </p:cNvPr>
          <p:cNvSpPr/>
          <p:nvPr/>
        </p:nvSpPr>
        <p:spPr>
          <a:xfrm>
            <a:off x="2027974" y="5600526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957553-F891-490E-8F46-D3D159E91949}"/>
              </a:ext>
            </a:extLst>
          </p:cNvPr>
          <p:cNvSpPr/>
          <p:nvPr/>
        </p:nvSpPr>
        <p:spPr>
          <a:xfrm>
            <a:off x="5394478" y="5597739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EA705-1F14-4D1B-BB1E-BCADF61FB857}"/>
              </a:ext>
            </a:extLst>
          </p:cNvPr>
          <p:cNvSpPr/>
          <p:nvPr/>
        </p:nvSpPr>
        <p:spPr>
          <a:xfrm>
            <a:off x="8428653" y="5597739"/>
            <a:ext cx="7576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910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C012CB-8489-430D-BD88-9AC533968C85}"/>
              </a:ext>
            </a:extLst>
          </p:cNvPr>
          <p:cNvSpPr/>
          <p:nvPr/>
        </p:nvSpPr>
        <p:spPr>
          <a:xfrm>
            <a:off x="103032" y="51516"/>
            <a:ext cx="50673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is a shape on a grid. The shape is translated so that point A moves to (7, 8). Draw the shape in its new position.</a:t>
            </a:r>
          </a:p>
        </p:txBody>
      </p:sp>
      <p:pic>
        <p:nvPicPr>
          <p:cNvPr id="3" name="Picture 2" descr="https://app.doublestruck.eu/content/K2_REAS/HTML/Q/Q18212_files/img01.jpg">
            <a:extLst>
              <a:ext uri="{FF2B5EF4-FFF2-40B4-BE49-F238E27FC236}">
                <a16:creationId xmlns:a16="http://schemas.microsoft.com/office/drawing/2014/main" id="{7F6C859F-E799-43E5-9837-179C87D849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114300"/>
            <a:ext cx="655320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A530B3-622C-43AE-9DB9-2B41A2B73D5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CFDBABE-4FAE-4795-9922-170E433DBACF}"/>
              </a:ext>
            </a:extLst>
          </p:cNvPr>
          <p:cNvSpPr/>
          <p:nvPr/>
        </p:nvSpPr>
        <p:spPr>
          <a:xfrm>
            <a:off x="9701121" y="1806135"/>
            <a:ext cx="146903" cy="150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39A0BF-57DD-4454-B687-186089786848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8668011" y="1881339"/>
            <a:ext cx="10331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32EDA2-AF1F-4C64-9097-197F6198E3EE}"/>
              </a:ext>
            </a:extLst>
          </p:cNvPr>
          <p:cNvCxnSpPr>
            <a:cxnSpLocks/>
          </p:cNvCxnSpPr>
          <p:nvPr/>
        </p:nvCxnSpPr>
        <p:spPr>
          <a:xfrm flipV="1">
            <a:off x="8679734" y="1881340"/>
            <a:ext cx="0" cy="27658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4B8D3A-FFE8-44B3-B35A-CA1EF6CDD77B}"/>
              </a:ext>
            </a:extLst>
          </p:cNvPr>
          <p:cNvCxnSpPr>
            <a:cxnSpLocks/>
          </p:cNvCxnSpPr>
          <p:nvPr/>
        </p:nvCxnSpPr>
        <p:spPr>
          <a:xfrm flipV="1">
            <a:off x="8668011" y="3541690"/>
            <a:ext cx="566141" cy="1105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F9990-52E2-45FD-9344-AF6705D487A2}"/>
              </a:ext>
            </a:extLst>
          </p:cNvPr>
          <p:cNvCxnSpPr>
            <a:cxnSpLocks/>
          </p:cNvCxnSpPr>
          <p:nvPr/>
        </p:nvCxnSpPr>
        <p:spPr>
          <a:xfrm flipH="1" flipV="1">
            <a:off x="9234152" y="3541690"/>
            <a:ext cx="540420" cy="1105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94CACB-08DA-4688-8FA9-C9F510095308}"/>
              </a:ext>
            </a:extLst>
          </p:cNvPr>
          <p:cNvCxnSpPr>
            <a:cxnSpLocks/>
          </p:cNvCxnSpPr>
          <p:nvPr/>
        </p:nvCxnSpPr>
        <p:spPr>
          <a:xfrm flipV="1">
            <a:off x="9786295" y="1881340"/>
            <a:ext cx="0" cy="27658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35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E9BD4-73F2-46AA-AA7B-1BEF0BDAF4E9}"/>
              </a:ext>
            </a:extLst>
          </p:cNvPr>
          <p:cNvSpPr/>
          <p:nvPr/>
        </p:nvSpPr>
        <p:spPr>
          <a:xfrm>
            <a:off x="56123" y="194010"/>
            <a:ext cx="86879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Circle the improper fraction that is equivalent to 6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F7464B-D119-47CB-8067-636E733CE230}"/>
              </a:ext>
            </a:extLst>
          </p:cNvPr>
          <p:cNvSpPr/>
          <p:nvPr/>
        </p:nvSpPr>
        <p:spPr>
          <a:xfrm>
            <a:off x="8577483" y="-131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</a:t>
            </a:r>
            <a:endParaRPr lang="en-GB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0700B7-89DE-4974-86AA-C82EA41D8A89}"/>
              </a:ext>
            </a:extLst>
          </p:cNvPr>
          <p:cNvSpPr/>
          <p:nvPr/>
        </p:nvSpPr>
        <p:spPr>
          <a:xfrm>
            <a:off x="8577483" y="358145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8</a:t>
            </a:r>
            <a:endParaRPr lang="en-GB" sz="3200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6548AC-D762-4B5F-8886-376A8FD4B2EE}"/>
              </a:ext>
            </a:extLst>
          </p:cNvPr>
          <p:cNvCxnSpPr/>
          <p:nvPr/>
        </p:nvCxnSpPr>
        <p:spPr>
          <a:xfrm>
            <a:off x="8594452" y="474895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C7AC74D-AF37-40AB-AE60-11749528F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26" y="2406036"/>
            <a:ext cx="10923809" cy="10952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31D2BF-FB4D-4898-8B80-9AA1EB0426ED}"/>
              </a:ext>
            </a:extLst>
          </p:cNvPr>
          <p:cNvSpPr/>
          <p:nvPr/>
        </p:nvSpPr>
        <p:spPr>
          <a:xfrm rot="5400000">
            <a:off x="4198659" y="624346"/>
            <a:ext cx="451576" cy="13433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0597C0-21AA-4F37-8784-3218C3C0F97C}"/>
              </a:ext>
            </a:extLst>
          </p:cNvPr>
          <p:cNvSpPr/>
          <p:nvPr/>
        </p:nvSpPr>
        <p:spPr>
          <a:xfrm rot="5400000">
            <a:off x="5318562" y="851451"/>
            <a:ext cx="451786" cy="8889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ABFD77-1793-46AA-8F61-01FA81E8B813}"/>
              </a:ext>
            </a:extLst>
          </p:cNvPr>
          <p:cNvGrpSpPr/>
          <p:nvPr/>
        </p:nvGrpSpPr>
        <p:grpSpPr>
          <a:xfrm>
            <a:off x="2224830" y="1111659"/>
            <a:ext cx="840967" cy="842611"/>
            <a:chOff x="789779" y="1593896"/>
            <a:chExt cx="840967" cy="8426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872DE9-A28C-42BA-9210-1097D70A7674}"/>
                </a:ext>
              </a:extLst>
            </p:cNvPr>
            <p:cNvSpPr/>
            <p:nvPr/>
          </p:nvSpPr>
          <p:spPr>
            <a:xfrm>
              <a:off x="789779" y="1593896"/>
              <a:ext cx="366378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b="1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B5AAC7-F4AB-4A5F-BB38-E685A69AAB87}"/>
                </a:ext>
              </a:extLst>
            </p:cNvPr>
            <p:cNvSpPr/>
            <p:nvPr/>
          </p:nvSpPr>
          <p:spPr>
            <a:xfrm rot="5400000">
              <a:off x="1004663" y="1810424"/>
              <a:ext cx="415182" cy="836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82" b="1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1445D-BBC1-4523-AA3E-4EBB55C1828A}"/>
              </a:ext>
            </a:extLst>
          </p:cNvPr>
          <p:cNvSpPr/>
          <p:nvPr/>
        </p:nvSpPr>
        <p:spPr>
          <a:xfrm rot="5400000">
            <a:off x="2611917" y="1091934"/>
            <a:ext cx="426778" cy="476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2" b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F75FCB7-5A7E-4A7C-A4DB-87F799E3B3F0}"/>
              </a:ext>
            </a:extLst>
          </p:cNvPr>
          <p:cNvGrpSpPr/>
          <p:nvPr/>
        </p:nvGrpSpPr>
        <p:grpSpPr>
          <a:xfrm>
            <a:off x="2240824" y="999736"/>
            <a:ext cx="775157" cy="1032867"/>
            <a:chOff x="4341505" y="124691"/>
            <a:chExt cx="775157" cy="10328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FFEA9-157F-460E-989D-4D0D7DC713F9}"/>
                </a:ext>
              </a:extLst>
            </p:cNvPr>
            <p:cNvSpPr txBox="1"/>
            <p:nvPr/>
          </p:nvSpPr>
          <p:spPr>
            <a:xfrm>
              <a:off x="4341505" y="34418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ea typeface="Cambria Math" panose="02040503050406030204" pitchFamily="18" charset="0"/>
                </a:rPr>
                <a:t>6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C28950-5BE6-45D3-96BE-E44A521DE2CF}"/>
                </a:ext>
              </a:extLst>
            </p:cNvPr>
            <p:cNvGrpSpPr/>
            <p:nvPr/>
          </p:nvGrpSpPr>
          <p:grpSpPr>
            <a:xfrm>
              <a:off x="4680943" y="124691"/>
              <a:ext cx="435719" cy="1032867"/>
              <a:chOff x="2724738" y="5471319"/>
              <a:chExt cx="435719" cy="103286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5D3E3E-A5D8-4412-8C93-CCB90F8B2E34}"/>
                  </a:ext>
                </a:extLst>
              </p:cNvPr>
              <p:cNvSpPr txBox="1"/>
              <p:nvPr/>
            </p:nvSpPr>
            <p:spPr>
              <a:xfrm>
                <a:off x="2732662" y="5471319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b="1" dirty="0">
                    <a:ea typeface="Cambria Math" panose="02040503050406030204" pitchFamily="18" charset="0"/>
                  </a:rPr>
                  <a:t>7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C5B531-F9B6-4EAA-B00E-15A544411BA0}"/>
                  </a:ext>
                </a:extLst>
              </p:cNvPr>
              <p:cNvSpPr txBox="1"/>
              <p:nvPr/>
            </p:nvSpPr>
            <p:spPr>
              <a:xfrm>
                <a:off x="2734437" y="5857855"/>
                <a:ext cx="418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b="1" dirty="0">
                    <a:ea typeface="Cambria Math" panose="02040503050406030204" pitchFamily="18" charset="0"/>
                  </a:rPr>
                  <a:t>8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35595DC-7052-48D1-8A0E-77A7D5821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738" y="5996690"/>
                <a:ext cx="4357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3B37769-FCDD-4DE9-8F8B-41D4DF27F273}"/>
              </a:ext>
            </a:extLst>
          </p:cNvPr>
          <p:cNvSpPr txBox="1"/>
          <p:nvPr/>
        </p:nvSpPr>
        <p:spPr>
          <a:xfrm>
            <a:off x="3748322" y="998958"/>
            <a:ext cx="29103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6 x 8 + 7 =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8D33BE-FB6B-4600-9DD9-56EC557BBAA8}"/>
              </a:ext>
            </a:extLst>
          </p:cNvPr>
          <p:cNvSpPr txBox="1"/>
          <p:nvPr/>
        </p:nvSpPr>
        <p:spPr>
          <a:xfrm>
            <a:off x="4189406" y="1460105"/>
            <a:ext cx="2315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4 8 + 7 =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BD8A37-D17D-4347-8414-EF4EDBBBE95D}"/>
              </a:ext>
            </a:extLst>
          </p:cNvPr>
          <p:cNvSpPr txBox="1"/>
          <p:nvPr/>
        </p:nvSpPr>
        <p:spPr>
          <a:xfrm>
            <a:off x="6416788" y="1436660"/>
            <a:ext cx="99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Arial Black" panose="020B0A04020102020204" pitchFamily="34" charset="0"/>
              </a:rPr>
              <a:t>5 5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21748E5-76EE-49A6-B273-2C3CDE9BCF67}"/>
              </a:ext>
            </a:extLst>
          </p:cNvPr>
          <p:cNvSpPr/>
          <p:nvPr/>
        </p:nvSpPr>
        <p:spPr>
          <a:xfrm>
            <a:off x="7594170" y="2200759"/>
            <a:ext cx="1565329" cy="14723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1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20" grpId="0"/>
      <p:bldP spid="21" grpId="0"/>
      <p:bldP spid="22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17D94-4D2D-48BC-A899-6753298E4AF5}"/>
              </a:ext>
            </a:extLst>
          </p:cNvPr>
          <p:cNvSpPr/>
          <p:nvPr/>
        </p:nvSpPr>
        <p:spPr>
          <a:xfrm>
            <a:off x="56123" y="1328509"/>
            <a:ext cx="5670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Write these fractions in order, starting with the smallest.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AD40A9-345D-4139-A783-009283E3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60" y="2405727"/>
            <a:ext cx="5503972" cy="19549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854BB3-455C-49B9-82FB-9966E2484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23" y="194676"/>
            <a:ext cx="3628571" cy="109523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230216-8BBF-4BDD-B2C7-087E3C1FF9A9}"/>
              </a:ext>
            </a:extLst>
          </p:cNvPr>
          <p:cNvCxnSpPr>
            <a:cxnSpLocks/>
          </p:cNvCxnSpPr>
          <p:nvPr/>
        </p:nvCxnSpPr>
        <p:spPr>
          <a:xfrm>
            <a:off x="6438177" y="1234638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F140B8-DBF1-4268-83B9-F23EAABA8065}"/>
              </a:ext>
            </a:extLst>
          </p:cNvPr>
          <p:cNvCxnSpPr>
            <a:cxnSpLocks/>
          </p:cNvCxnSpPr>
          <p:nvPr/>
        </p:nvCxnSpPr>
        <p:spPr>
          <a:xfrm>
            <a:off x="7317407" y="1234638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2F55C1D-1C1C-497E-91C4-9D392BC306E8}"/>
              </a:ext>
            </a:extLst>
          </p:cNvPr>
          <p:cNvSpPr txBox="1"/>
          <p:nvPr/>
        </p:nvSpPr>
        <p:spPr>
          <a:xfrm>
            <a:off x="6400804" y="726804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83D6C-A4CF-4295-A1B7-CFE4B2270E02}"/>
              </a:ext>
            </a:extLst>
          </p:cNvPr>
          <p:cNvSpPr txBox="1"/>
          <p:nvPr/>
        </p:nvSpPr>
        <p:spPr>
          <a:xfrm>
            <a:off x="6411370" y="117284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BE997-D350-4690-A693-CDB35313AE22}"/>
              </a:ext>
            </a:extLst>
          </p:cNvPr>
          <p:cNvSpPr txBox="1"/>
          <p:nvPr/>
        </p:nvSpPr>
        <p:spPr>
          <a:xfrm>
            <a:off x="7317406" y="1172846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D1B28-3C4C-4F8B-AD4E-F92AB2529F54}"/>
              </a:ext>
            </a:extLst>
          </p:cNvPr>
          <p:cNvSpPr txBox="1"/>
          <p:nvPr/>
        </p:nvSpPr>
        <p:spPr>
          <a:xfrm>
            <a:off x="6870364" y="919167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87C891C-380D-4A82-8914-2D2CD2F5D416}"/>
              </a:ext>
            </a:extLst>
          </p:cNvPr>
          <p:cNvSpPr/>
          <p:nvPr/>
        </p:nvSpPr>
        <p:spPr>
          <a:xfrm rot="16200000">
            <a:off x="6803065" y="20467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2DD19EA-4E6F-48C7-9D34-8615A16DE250}"/>
              </a:ext>
            </a:extLst>
          </p:cNvPr>
          <p:cNvSpPr/>
          <p:nvPr/>
        </p:nvSpPr>
        <p:spPr>
          <a:xfrm rot="5400000">
            <a:off x="6792778" y="1131799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28E6B3-3A92-4788-8721-C5876B5382A6}"/>
              </a:ext>
            </a:extLst>
          </p:cNvPr>
          <p:cNvSpPr txBox="1"/>
          <p:nvPr/>
        </p:nvSpPr>
        <p:spPr>
          <a:xfrm>
            <a:off x="6923368" y="166717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E1CE83-7FA8-4F27-847D-E9843B31CD17}"/>
              </a:ext>
            </a:extLst>
          </p:cNvPr>
          <p:cNvSpPr txBox="1"/>
          <p:nvPr/>
        </p:nvSpPr>
        <p:spPr>
          <a:xfrm>
            <a:off x="6923367" y="372864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AA8467-3747-4C50-BC23-BAA6C4CBD925}"/>
              </a:ext>
            </a:extLst>
          </p:cNvPr>
          <p:cNvSpPr txBox="1"/>
          <p:nvPr/>
        </p:nvSpPr>
        <p:spPr>
          <a:xfrm>
            <a:off x="7321149" y="726804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7288498-B384-43EA-8DF8-705E5FD94067}"/>
              </a:ext>
            </a:extLst>
          </p:cNvPr>
          <p:cNvCxnSpPr>
            <a:cxnSpLocks/>
          </p:cNvCxnSpPr>
          <p:nvPr/>
        </p:nvCxnSpPr>
        <p:spPr>
          <a:xfrm>
            <a:off x="6438177" y="3328230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737573-977A-4AE1-961C-AB27A3DDCAFC}"/>
              </a:ext>
            </a:extLst>
          </p:cNvPr>
          <p:cNvCxnSpPr>
            <a:cxnSpLocks/>
          </p:cNvCxnSpPr>
          <p:nvPr/>
        </p:nvCxnSpPr>
        <p:spPr>
          <a:xfrm>
            <a:off x="7317407" y="3328230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59FC269-46B9-4E0E-B8B6-4F970090B991}"/>
              </a:ext>
            </a:extLst>
          </p:cNvPr>
          <p:cNvSpPr txBox="1"/>
          <p:nvPr/>
        </p:nvSpPr>
        <p:spPr>
          <a:xfrm>
            <a:off x="6400804" y="2820396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EF53FB-3373-4798-A4EE-F75655F9B7C8}"/>
              </a:ext>
            </a:extLst>
          </p:cNvPr>
          <p:cNvSpPr txBox="1"/>
          <p:nvPr/>
        </p:nvSpPr>
        <p:spPr>
          <a:xfrm>
            <a:off x="6411370" y="3266438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198026-75A8-4DA4-97DD-0F48780B7335}"/>
              </a:ext>
            </a:extLst>
          </p:cNvPr>
          <p:cNvSpPr txBox="1"/>
          <p:nvPr/>
        </p:nvSpPr>
        <p:spPr>
          <a:xfrm>
            <a:off x="7317406" y="3266438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8C1B46-B56D-490B-BF18-2F529AED983D}"/>
              </a:ext>
            </a:extLst>
          </p:cNvPr>
          <p:cNvSpPr txBox="1"/>
          <p:nvPr/>
        </p:nvSpPr>
        <p:spPr>
          <a:xfrm>
            <a:off x="6870364" y="3012759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2E19E3AB-E565-40C5-BCEF-300C6178C2A3}"/>
              </a:ext>
            </a:extLst>
          </p:cNvPr>
          <p:cNvSpPr/>
          <p:nvPr/>
        </p:nvSpPr>
        <p:spPr>
          <a:xfrm rot="16200000">
            <a:off x="6803065" y="229827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677B3262-9211-4F35-BC5B-6C29BC25ADD5}"/>
              </a:ext>
            </a:extLst>
          </p:cNvPr>
          <p:cNvSpPr/>
          <p:nvPr/>
        </p:nvSpPr>
        <p:spPr>
          <a:xfrm rot="5400000">
            <a:off x="6792778" y="3225391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0B7C8B-8ED9-4D70-A3FE-23621BA2B48F}"/>
              </a:ext>
            </a:extLst>
          </p:cNvPr>
          <p:cNvSpPr txBox="1"/>
          <p:nvPr/>
        </p:nvSpPr>
        <p:spPr>
          <a:xfrm>
            <a:off x="6923368" y="3760769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1D4BB-93EB-4ABB-B2FD-E7212D9B71F3}"/>
              </a:ext>
            </a:extLst>
          </p:cNvPr>
          <p:cNvSpPr txBox="1"/>
          <p:nvPr/>
        </p:nvSpPr>
        <p:spPr>
          <a:xfrm>
            <a:off x="6923367" y="2466456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FB1A54-A8B9-4160-93E2-591C0B6B4715}"/>
              </a:ext>
            </a:extLst>
          </p:cNvPr>
          <p:cNvSpPr txBox="1"/>
          <p:nvPr/>
        </p:nvSpPr>
        <p:spPr>
          <a:xfrm>
            <a:off x="7321149" y="2820396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E3CD0E-CD4D-4F37-9EB6-AB338C1A8F83}"/>
              </a:ext>
            </a:extLst>
          </p:cNvPr>
          <p:cNvCxnSpPr>
            <a:cxnSpLocks/>
          </p:cNvCxnSpPr>
          <p:nvPr/>
        </p:nvCxnSpPr>
        <p:spPr>
          <a:xfrm>
            <a:off x="6438177" y="548791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F65902-FE5F-4720-92C7-8923B4802548}"/>
              </a:ext>
            </a:extLst>
          </p:cNvPr>
          <p:cNvCxnSpPr>
            <a:cxnSpLocks/>
          </p:cNvCxnSpPr>
          <p:nvPr/>
        </p:nvCxnSpPr>
        <p:spPr>
          <a:xfrm>
            <a:off x="7317407" y="548791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8215C70-4FF7-4BE3-AACC-2D5291637B8E}"/>
              </a:ext>
            </a:extLst>
          </p:cNvPr>
          <p:cNvSpPr txBox="1"/>
          <p:nvPr/>
        </p:nvSpPr>
        <p:spPr>
          <a:xfrm>
            <a:off x="6400804" y="4980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B21C61-366F-4E64-9C45-877B2AA66DED}"/>
              </a:ext>
            </a:extLst>
          </p:cNvPr>
          <p:cNvSpPr txBox="1"/>
          <p:nvPr/>
        </p:nvSpPr>
        <p:spPr>
          <a:xfrm>
            <a:off x="6411370" y="54261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87B1AB-0274-44C0-BF06-1CBFE965FE4F}"/>
              </a:ext>
            </a:extLst>
          </p:cNvPr>
          <p:cNvSpPr txBox="1"/>
          <p:nvPr/>
        </p:nvSpPr>
        <p:spPr>
          <a:xfrm>
            <a:off x="7317406" y="54261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E9A798-C5A2-406D-B5DD-B8C06C27CD96}"/>
              </a:ext>
            </a:extLst>
          </p:cNvPr>
          <p:cNvSpPr txBox="1"/>
          <p:nvPr/>
        </p:nvSpPr>
        <p:spPr>
          <a:xfrm>
            <a:off x="6870364" y="51724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5E5EEABB-C1A4-4D82-A400-149CC420DDA5}"/>
              </a:ext>
            </a:extLst>
          </p:cNvPr>
          <p:cNvSpPr/>
          <p:nvPr/>
        </p:nvSpPr>
        <p:spPr>
          <a:xfrm rot="16200000">
            <a:off x="6803065" y="44579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4E66FF5-A563-4C7F-96A2-77D385E085B7}"/>
              </a:ext>
            </a:extLst>
          </p:cNvPr>
          <p:cNvSpPr/>
          <p:nvPr/>
        </p:nvSpPr>
        <p:spPr>
          <a:xfrm rot="5400000">
            <a:off x="6792778" y="538507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5B0D9D-5CD5-44FD-B705-1C6E0658AB24}"/>
              </a:ext>
            </a:extLst>
          </p:cNvPr>
          <p:cNvSpPr txBox="1"/>
          <p:nvPr/>
        </p:nvSpPr>
        <p:spPr>
          <a:xfrm>
            <a:off x="6923368" y="5920453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A9C475-6BA6-4AE7-929B-778CE0DA015E}"/>
              </a:ext>
            </a:extLst>
          </p:cNvPr>
          <p:cNvSpPr txBox="1"/>
          <p:nvPr/>
        </p:nvSpPr>
        <p:spPr>
          <a:xfrm>
            <a:off x="6923367" y="46261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x5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469ADB-7E13-41E2-975A-347D7837D9A1}"/>
              </a:ext>
            </a:extLst>
          </p:cNvPr>
          <p:cNvSpPr txBox="1"/>
          <p:nvPr/>
        </p:nvSpPr>
        <p:spPr>
          <a:xfrm>
            <a:off x="7321149" y="4980080"/>
            <a:ext cx="1080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7BA989-16E6-4D8F-8E4B-D9E62887264F}"/>
              </a:ext>
            </a:extLst>
          </p:cNvPr>
          <p:cNvGrpSpPr/>
          <p:nvPr/>
        </p:nvGrpSpPr>
        <p:grpSpPr>
          <a:xfrm>
            <a:off x="593277" y="2711540"/>
            <a:ext cx="502160" cy="1076984"/>
            <a:chOff x="6553204" y="2972796"/>
            <a:chExt cx="502160" cy="1076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C8BADD9-DA2F-4D91-AA85-ACF8DB56A119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B14ACA-1344-4B0D-A485-B84F398375F6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FFE81F-F2E3-4EF5-B7A0-9E9A36BE0FAC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C33A29-3872-4EA4-ADB1-642BE0D97F92}"/>
              </a:ext>
            </a:extLst>
          </p:cNvPr>
          <p:cNvGrpSpPr/>
          <p:nvPr/>
        </p:nvGrpSpPr>
        <p:grpSpPr>
          <a:xfrm>
            <a:off x="2754181" y="2711540"/>
            <a:ext cx="502160" cy="1076984"/>
            <a:chOff x="6553204" y="2972796"/>
            <a:chExt cx="502160" cy="107698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C5EDC5D-3062-4CEA-BDEB-1CAA47738DAA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4C7074-F855-4B64-91E2-64FD5E58A97B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3B33332-73B6-4E6F-8A49-D6EBA4B512FF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E348F5-16A4-4B99-A71D-B03757F76DC9}"/>
              </a:ext>
            </a:extLst>
          </p:cNvPr>
          <p:cNvGrpSpPr/>
          <p:nvPr/>
        </p:nvGrpSpPr>
        <p:grpSpPr>
          <a:xfrm>
            <a:off x="4925651" y="2697288"/>
            <a:ext cx="502160" cy="1076984"/>
            <a:chOff x="6553204" y="2972796"/>
            <a:chExt cx="502160" cy="10769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59B2D87-786F-438C-83B2-8C21451AABFE}"/>
                </a:ext>
              </a:extLst>
            </p:cNvPr>
            <p:cNvCxnSpPr>
              <a:cxnSpLocks/>
            </p:cNvCxnSpPr>
            <p:nvPr/>
          </p:nvCxnSpPr>
          <p:spPr>
            <a:xfrm>
              <a:off x="6590577" y="3480630"/>
              <a:ext cx="4379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F10F607-08FE-4304-BFAC-1EBE2DB44FD2}"/>
                </a:ext>
              </a:extLst>
            </p:cNvPr>
            <p:cNvSpPr txBox="1"/>
            <p:nvPr/>
          </p:nvSpPr>
          <p:spPr>
            <a:xfrm>
              <a:off x="6553204" y="2972796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D8C0F11-0632-4B07-8645-F95A6FE1F410}"/>
                </a:ext>
              </a:extLst>
            </p:cNvPr>
            <p:cNvSpPr txBox="1"/>
            <p:nvPr/>
          </p:nvSpPr>
          <p:spPr>
            <a:xfrm>
              <a:off x="6563770" y="3418838"/>
              <a:ext cx="4915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02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E07076-5349-49A0-AACB-03CC23C4F2B2}"/>
              </a:ext>
            </a:extLst>
          </p:cNvPr>
          <p:cNvSpPr/>
          <p:nvPr/>
        </p:nvSpPr>
        <p:spPr>
          <a:xfrm>
            <a:off x="56123" y="50000"/>
            <a:ext cx="12079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contains trays of melons.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15 melons in a tray.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There are 3 trays in a box.</a:t>
            </a:r>
          </a:p>
          <a:p>
            <a:r>
              <a:rPr lang="en-US" sz="3200" b="1" dirty="0"/>
              <a:t>A supermarket sells 40 boxes of melons.</a:t>
            </a:r>
          </a:p>
          <a:p>
            <a:r>
              <a:rPr lang="en-US" sz="3200" b="1" dirty="0"/>
              <a:t>How many melons does the supermarket sell?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264E36-8B79-48E2-951B-8FD9C238392F}"/>
              </a:ext>
            </a:extLst>
          </p:cNvPr>
          <p:cNvGrpSpPr/>
          <p:nvPr/>
        </p:nvGrpSpPr>
        <p:grpSpPr>
          <a:xfrm>
            <a:off x="611755" y="2848333"/>
            <a:ext cx="1861800" cy="1405123"/>
            <a:chOff x="2248666" y="1937292"/>
            <a:chExt cx="1861800" cy="14051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1482F7F-4CEF-4C7E-91A4-86FA7E8593D4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314FDE-7321-44FF-87C3-13957A10CB31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F07FB1-8456-4932-8E68-669F6A549372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10F71BA-3FEB-44CD-A8AA-681B83C06FAA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5CEB215-5BDA-4032-880C-B7A5424CB1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43B68EF-E626-4F68-AC7E-71A934ED8CEF}"/>
              </a:ext>
            </a:extLst>
          </p:cNvPr>
          <p:cNvSpPr txBox="1"/>
          <p:nvPr/>
        </p:nvSpPr>
        <p:spPr>
          <a:xfrm>
            <a:off x="1506870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DDB51E-76BE-4A09-A26E-0AC1DB7D49AF}"/>
              </a:ext>
            </a:extLst>
          </p:cNvPr>
          <p:cNvSpPr txBox="1"/>
          <p:nvPr/>
        </p:nvSpPr>
        <p:spPr>
          <a:xfrm>
            <a:off x="1115670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8D142-7212-477A-9166-07315DDAB389}"/>
              </a:ext>
            </a:extLst>
          </p:cNvPr>
          <p:cNvSpPr txBox="1"/>
          <p:nvPr/>
        </p:nvSpPr>
        <p:spPr>
          <a:xfrm>
            <a:off x="1070023" y="3739910"/>
            <a:ext cx="54892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BC01F-6422-478E-BBF8-26A3ECB0E26A}"/>
              </a:ext>
            </a:extLst>
          </p:cNvPr>
          <p:cNvSpPr/>
          <p:nvPr/>
        </p:nvSpPr>
        <p:spPr>
          <a:xfrm>
            <a:off x="5786113" y="742497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45 melons in a box</a:t>
            </a:r>
            <a:endParaRPr lang="en-GB" sz="3200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2AA391-C1B1-42F9-B85F-695DD423632D}"/>
              </a:ext>
            </a:extLst>
          </p:cNvPr>
          <p:cNvGrpSpPr/>
          <p:nvPr/>
        </p:nvGrpSpPr>
        <p:grpSpPr>
          <a:xfrm>
            <a:off x="2800319" y="2848333"/>
            <a:ext cx="1861800" cy="1405123"/>
            <a:chOff x="2248666" y="1937292"/>
            <a:chExt cx="1861800" cy="14051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847C8C-DA6E-4AB6-A07B-5F1031540CD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4 5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681D1-F758-4256-A42E-CE7676DC212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C426E2-0C79-40EA-9A11-6D130F270B1D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18BB6D-983B-45D8-958C-F35881D1C79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87EB9C2-BE66-4BDB-B055-4C732D771531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C27A96-0CC0-4CCC-907D-04F4159C531D}"/>
              </a:ext>
            </a:extLst>
          </p:cNvPr>
          <p:cNvSpPr txBox="1"/>
          <p:nvPr/>
        </p:nvSpPr>
        <p:spPr>
          <a:xfrm>
            <a:off x="3695434" y="373990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926AA8-478E-4467-AC1C-2A13E94FD671}"/>
              </a:ext>
            </a:extLst>
          </p:cNvPr>
          <p:cNvSpPr txBox="1"/>
          <p:nvPr/>
        </p:nvSpPr>
        <p:spPr>
          <a:xfrm>
            <a:off x="3304234" y="2616094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797ED0-B801-47CD-990C-21E25A5582D2}"/>
              </a:ext>
            </a:extLst>
          </p:cNvPr>
          <p:cNvSpPr txBox="1"/>
          <p:nvPr/>
        </p:nvSpPr>
        <p:spPr>
          <a:xfrm>
            <a:off x="2832585" y="3739910"/>
            <a:ext cx="974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108920-CC88-487F-85BD-88EE0EDE9CB0}"/>
              </a:ext>
            </a:extLst>
          </p:cNvPr>
          <p:cNvSpPr txBox="1"/>
          <p:nvPr/>
        </p:nvSpPr>
        <p:spPr>
          <a:xfrm>
            <a:off x="4122862" y="328320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506266-EA93-4FC7-B5F1-4A9F8DB0322C}"/>
              </a:ext>
            </a:extLst>
          </p:cNvPr>
          <p:cNvSpPr txBox="1"/>
          <p:nvPr/>
        </p:nvSpPr>
        <p:spPr>
          <a:xfrm>
            <a:off x="4126233" y="3720897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FA6A6E-D379-4C40-91E1-BCB15B6A9F48}"/>
              </a:ext>
            </a:extLst>
          </p:cNvPr>
          <p:cNvSpPr/>
          <p:nvPr/>
        </p:nvSpPr>
        <p:spPr>
          <a:xfrm>
            <a:off x="8004592" y="201825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1800 melons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079BB5-3BF0-48CD-8370-CA7FF526FF03}"/>
              </a:ext>
            </a:extLst>
          </p:cNvPr>
          <p:cNvSpPr/>
          <p:nvPr/>
        </p:nvSpPr>
        <p:spPr>
          <a:xfrm>
            <a:off x="56123" y="50000"/>
            <a:ext cx="12079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wants to use a mental method to calculate 182 – 97</a:t>
            </a:r>
          </a:p>
          <a:p>
            <a:r>
              <a:rPr lang="en-US" sz="3200" b="1" dirty="0"/>
              <a:t>He starts from 182</a:t>
            </a:r>
          </a:p>
          <a:p>
            <a:r>
              <a:rPr lang="en-US" sz="3200" b="1" dirty="0"/>
              <a:t>Here are some methods that Adam could use.</a:t>
            </a:r>
          </a:p>
          <a:p>
            <a:r>
              <a:rPr lang="en-US" sz="3200" b="1" dirty="0"/>
              <a:t>Tick the methods that are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C131C9-C7CA-4A7A-8A16-751D23119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85" y="2044369"/>
            <a:ext cx="6566541" cy="44799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B06CA8-C525-475F-B74E-B94EA63DFB8C}"/>
              </a:ext>
            </a:extLst>
          </p:cNvPr>
          <p:cNvSpPr/>
          <p:nvPr/>
        </p:nvSpPr>
        <p:spPr>
          <a:xfrm>
            <a:off x="2713729" y="2487463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only subtracts 87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F2742-5EAE-4493-894E-6A4F0DDD858F}"/>
              </a:ext>
            </a:extLst>
          </p:cNvPr>
          <p:cNvSpPr/>
          <p:nvPr/>
        </p:nvSpPr>
        <p:spPr>
          <a:xfrm>
            <a:off x="6037563" y="3309670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A14B0-8CC9-4999-A343-61DF6CAC573D}"/>
              </a:ext>
            </a:extLst>
          </p:cNvPr>
          <p:cNvSpPr/>
          <p:nvPr/>
        </p:nvSpPr>
        <p:spPr>
          <a:xfrm>
            <a:off x="6054496" y="456306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7F6ADA-0739-46CD-A0D0-C1D59173E271}"/>
              </a:ext>
            </a:extLst>
          </p:cNvPr>
          <p:cNvSpPr/>
          <p:nvPr/>
        </p:nvSpPr>
        <p:spPr>
          <a:xfrm>
            <a:off x="3319995" y="6182381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subtracts 103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9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3C559C-A5CC-4A6E-BE97-39C464DA6D75}"/>
              </a:ext>
            </a:extLst>
          </p:cNvPr>
          <p:cNvSpPr/>
          <p:nvPr/>
        </p:nvSpPr>
        <p:spPr>
          <a:xfrm>
            <a:off x="56122" y="50000"/>
            <a:ext cx="103712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There are 28 pupils in a class.</a:t>
            </a:r>
          </a:p>
          <a:p>
            <a:r>
              <a:rPr lang="en-US" sz="3200" b="1" dirty="0"/>
              <a:t>The teacher has 8 </a:t>
            </a:r>
            <a:r>
              <a:rPr lang="en-US" sz="3200" b="1" dirty="0" err="1"/>
              <a:t>litres</a:t>
            </a:r>
            <a:r>
              <a:rPr lang="en-US" sz="3200" b="1" dirty="0"/>
              <a:t> of orange juice.</a:t>
            </a:r>
          </a:p>
          <a:p>
            <a:r>
              <a:rPr lang="en-US" sz="3200" b="1" dirty="0"/>
              <a:t>She pours 225 </a:t>
            </a:r>
            <a:r>
              <a:rPr lang="en-US" sz="3200" b="1" dirty="0" err="1"/>
              <a:t>millilitres</a:t>
            </a:r>
            <a:r>
              <a:rPr lang="en-US" sz="3200" b="1" dirty="0"/>
              <a:t> of orange juice for every pupil.</a:t>
            </a:r>
          </a:p>
          <a:p>
            <a:r>
              <a:rPr lang="en-US" sz="3200" b="1" dirty="0"/>
              <a:t>How much orange juice is left over?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A39CA0-0956-4227-AF2E-65010CC1308C}"/>
              </a:ext>
            </a:extLst>
          </p:cNvPr>
          <p:cNvSpPr/>
          <p:nvPr/>
        </p:nvSpPr>
        <p:spPr>
          <a:xfrm>
            <a:off x="6754301" y="550064"/>
            <a:ext cx="33820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8000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6CC5EC-9926-4262-9EA2-1F8A9FB06DBE}"/>
              </a:ext>
            </a:extLst>
          </p:cNvPr>
          <p:cNvCxnSpPr/>
          <p:nvPr/>
        </p:nvCxnSpPr>
        <p:spPr>
          <a:xfrm flipH="1">
            <a:off x="2277685" y="2520881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0C78140F-BA52-4E86-A83B-89A520C805C5}"/>
              </a:ext>
            </a:extLst>
          </p:cNvPr>
          <p:cNvGrpSpPr/>
          <p:nvPr/>
        </p:nvGrpSpPr>
        <p:grpSpPr>
          <a:xfrm>
            <a:off x="446712" y="2516641"/>
            <a:ext cx="2635842" cy="1896275"/>
            <a:chOff x="4246253" y="3882986"/>
            <a:chExt cx="2635842" cy="18962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DE6F70-4EAF-45D4-98E3-F6EB71EB14C1}"/>
                </a:ext>
              </a:extLst>
            </p:cNvPr>
            <p:cNvSpPr txBox="1"/>
            <p:nvPr/>
          </p:nvSpPr>
          <p:spPr>
            <a:xfrm>
              <a:off x="6003568" y="433448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85B951-9E2B-48B2-9E38-89E53F3929D9}"/>
                </a:ext>
              </a:extLst>
            </p:cNvPr>
            <p:cNvSpPr txBox="1"/>
            <p:nvPr/>
          </p:nvSpPr>
          <p:spPr>
            <a:xfrm>
              <a:off x="6007623" y="388656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F4E8283-7971-47E8-9BC4-78248D128730}"/>
                </a:ext>
              </a:extLst>
            </p:cNvPr>
            <p:cNvSpPr txBox="1"/>
            <p:nvPr/>
          </p:nvSpPr>
          <p:spPr>
            <a:xfrm>
              <a:off x="5560558" y="389617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B81E3C-2027-4017-A9EE-7336BF35F967}"/>
                </a:ext>
              </a:extLst>
            </p:cNvPr>
            <p:cNvSpPr txBox="1"/>
            <p:nvPr/>
          </p:nvSpPr>
          <p:spPr>
            <a:xfrm>
              <a:off x="6445748" y="431876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8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FC879B-8A90-438C-9C6A-24EFBCDD6178}"/>
                </a:ext>
              </a:extLst>
            </p:cNvPr>
            <p:cNvCxnSpPr>
              <a:cxnSpLocks/>
            </p:cNvCxnSpPr>
            <p:nvPr/>
          </p:nvCxnSpPr>
          <p:spPr>
            <a:xfrm>
              <a:off x="4644121" y="487632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6AB5A7-5B16-4772-8F23-AA427F6A494D}"/>
                </a:ext>
              </a:extLst>
            </p:cNvPr>
            <p:cNvCxnSpPr>
              <a:cxnSpLocks/>
            </p:cNvCxnSpPr>
            <p:nvPr/>
          </p:nvCxnSpPr>
          <p:spPr>
            <a:xfrm>
              <a:off x="4644978" y="5779261"/>
              <a:ext cx="22147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01FFCD-225C-44BC-A583-E5E8BE7865AE}"/>
                </a:ext>
              </a:extLst>
            </p:cNvPr>
            <p:cNvSpPr txBox="1"/>
            <p:nvPr/>
          </p:nvSpPr>
          <p:spPr>
            <a:xfrm>
              <a:off x="6441463" y="3882986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7C8E23-EF7F-440E-955D-757FCED7AED2}"/>
                </a:ext>
              </a:extLst>
            </p:cNvPr>
            <p:cNvSpPr txBox="1"/>
            <p:nvPr/>
          </p:nvSpPr>
          <p:spPr>
            <a:xfrm>
              <a:off x="4246253" y="4374834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390FC37-85EE-4601-9DCA-9DDAA544E168}"/>
              </a:ext>
            </a:extLst>
          </p:cNvPr>
          <p:cNvSpPr txBox="1"/>
          <p:nvPr/>
        </p:nvSpPr>
        <p:spPr>
          <a:xfrm>
            <a:off x="2612814" y="34400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6A394-59D7-4E8A-A3B6-DF55FB317605}"/>
              </a:ext>
            </a:extLst>
          </p:cNvPr>
          <p:cNvSpPr txBox="1"/>
          <p:nvPr/>
        </p:nvSpPr>
        <p:spPr>
          <a:xfrm>
            <a:off x="2224026" y="23426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7D65BC-DBF5-4F70-BAC2-54BF1DAC037F}"/>
              </a:ext>
            </a:extLst>
          </p:cNvPr>
          <p:cNvSpPr txBox="1"/>
          <p:nvPr/>
        </p:nvSpPr>
        <p:spPr>
          <a:xfrm>
            <a:off x="2153688" y="34400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19C99C-1B37-4E49-929C-3EAC49CF6D70}"/>
              </a:ext>
            </a:extLst>
          </p:cNvPr>
          <p:cNvSpPr txBox="1"/>
          <p:nvPr/>
        </p:nvSpPr>
        <p:spPr>
          <a:xfrm>
            <a:off x="1771792" y="234268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741C6E-3993-4CDC-B17D-CE0D567ECF66}"/>
              </a:ext>
            </a:extLst>
          </p:cNvPr>
          <p:cNvSpPr txBox="1"/>
          <p:nvPr/>
        </p:nvSpPr>
        <p:spPr>
          <a:xfrm>
            <a:off x="1262859" y="3440037"/>
            <a:ext cx="10257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D5E0D5-0F7B-412D-9C3E-1D237D46F5DE}"/>
              </a:ext>
            </a:extLst>
          </p:cNvPr>
          <p:cNvCxnSpPr/>
          <p:nvPr/>
        </p:nvCxnSpPr>
        <p:spPr>
          <a:xfrm flipH="1">
            <a:off x="1823834" y="2542999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43D5D8D-E1D1-4749-8EC5-6F45EA4F4A9E}"/>
              </a:ext>
            </a:extLst>
          </p:cNvPr>
          <p:cNvSpPr txBox="1"/>
          <p:nvPr/>
        </p:nvSpPr>
        <p:spPr>
          <a:xfrm>
            <a:off x="2612814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A49133-E638-4506-86B3-AF35E2AFEE22}"/>
              </a:ext>
            </a:extLst>
          </p:cNvPr>
          <p:cNvSpPr txBox="1"/>
          <p:nvPr/>
        </p:nvSpPr>
        <p:spPr>
          <a:xfrm>
            <a:off x="2222765" y="2112103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C6F8A7-FC41-4718-B490-C65FF6078993}"/>
              </a:ext>
            </a:extLst>
          </p:cNvPr>
          <p:cNvSpPr txBox="1"/>
          <p:nvPr/>
        </p:nvSpPr>
        <p:spPr>
          <a:xfrm>
            <a:off x="2153687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0B7D54-788A-42CF-8BF1-954A306FC5B5}"/>
              </a:ext>
            </a:extLst>
          </p:cNvPr>
          <p:cNvSpPr txBox="1"/>
          <p:nvPr/>
        </p:nvSpPr>
        <p:spPr>
          <a:xfrm>
            <a:off x="1702714" y="388385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DEB47E-CE1C-41E6-A6A8-C4A54BF055E1}"/>
              </a:ext>
            </a:extLst>
          </p:cNvPr>
          <p:cNvSpPr txBox="1"/>
          <p:nvPr/>
        </p:nvSpPr>
        <p:spPr>
          <a:xfrm>
            <a:off x="1262859" y="3890645"/>
            <a:ext cx="50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13D50D-E03B-401B-8A5D-712463AEC622}"/>
              </a:ext>
            </a:extLst>
          </p:cNvPr>
          <p:cNvSpPr txBox="1"/>
          <p:nvPr/>
        </p:nvSpPr>
        <p:spPr>
          <a:xfrm>
            <a:off x="2618676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222552-1E6E-4595-902B-8159E04F6497}"/>
              </a:ext>
            </a:extLst>
          </p:cNvPr>
          <p:cNvSpPr txBox="1"/>
          <p:nvPr/>
        </p:nvSpPr>
        <p:spPr>
          <a:xfrm>
            <a:off x="2159549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37212B-861E-4521-A756-93D818B8A408}"/>
              </a:ext>
            </a:extLst>
          </p:cNvPr>
          <p:cNvSpPr txBox="1"/>
          <p:nvPr/>
        </p:nvSpPr>
        <p:spPr>
          <a:xfrm>
            <a:off x="1708576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DC1016-73A2-4993-A7F2-DB658C497238}"/>
              </a:ext>
            </a:extLst>
          </p:cNvPr>
          <p:cNvSpPr txBox="1"/>
          <p:nvPr/>
        </p:nvSpPr>
        <p:spPr>
          <a:xfrm>
            <a:off x="1262859" y="433424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A24C49-6F3E-426F-A9E1-FED3F317C066}"/>
              </a:ext>
            </a:extLst>
          </p:cNvPr>
          <p:cNvSpPr txBox="1"/>
          <p:nvPr/>
        </p:nvSpPr>
        <p:spPr>
          <a:xfrm>
            <a:off x="1349269" y="325618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80CC86A-DAE2-49A2-9111-BC5C4E0BC68A}"/>
              </a:ext>
            </a:extLst>
          </p:cNvPr>
          <p:cNvGrpSpPr/>
          <p:nvPr/>
        </p:nvGrpSpPr>
        <p:grpSpPr>
          <a:xfrm>
            <a:off x="4063777" y="2529834"/>
            <a:ext cx="2296633" cy="1404405"/>
            <a:chOff x="1371600" y="1941038"/>
            <a:chExt cx="2296633" cy="140440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C7C4DB-B665-4DFB-9C0C-CB7040465BC3}"/>
                </a:ext>
              </a:extLst>
            </p:cNvPr>
            <p:cNvSpPr txBox="1"/>
            <p:nvPr/>
          </p:nvSpPr>
          <p:spPr>
            <a:xfrm>
              <a:off x="1812181" y="1941038"/>
              <a:ext cx="184541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8 0 0 0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77BD83-DA1B-438E-A19C-76454CABCBDB}"/>
                </a:ext>
              </a:extLst>
            </p:cNvPr>
            <p:cNvSpPr txBox="1"/>
            <p:nvPr/>
          </p:nvSpPr>
          <p:spPr>
            <a:xfrm>
              <a:off x="1799424" y="2373230"/>
              <a:ext cx="186880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6 3 0 0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DF67E2-8392-4F77-BE91-A79B2E82B07A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04E5D69-0573-4BEA-B274-B5FE14F7375C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88"/>
              <a:ext cx="22253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0DD7832-CC28-4AA0-8248-A1616F468EE0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45443"/>
              <a:ext cx="222229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34F0262-D1EE-41AB-9241-D461FA73D159}"/>
              </a:ext>
            </a:extLst>
          </p:cNvPr>
          <p:cNvSpPr txBox="1"/>
          <p:nvPr/>
        </p:nvSpPr>
        <p:spPr>
          <a:xfrm>
            <a:off x="5831192" y="342317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7CE4AB-1BE7-439A-838C-E5D02890B752}"/>
              </a:ext>
            </a:extLst>
          </p:cNvPr>
          <p:cNvSpPr txBox="1"/>
          <p:nvPr/>
        </p:nvSpPr>
        <p:spPr>
          <a:xfrm>
            <a:off x="5391679" y="342045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EA92D6-CDEA-4D4B-9286-491D5DBB7FC3}"/>
              </a:ext>
            </a:extLst>
          </p:cNvPr>
          <p:cNvSpPr txBox="1"/>
          <p:nvPr/>
        </p:nvSpPr>
        <p:spPr>
          <a:xfrm>
            <a:off x="4930884" y="3421890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477BF26-3B99-45F7-9C7A-D3C4ABE8B992}"/>
              </a:ext>
            </a:extLst>
          </p:cNvPr>
          <p:cNvSpPr txBox="1"/>
          <p:nvPr/>
        </p:nvSpPr>
        <p:spPr>
          <a:xfrm>
            <a:off x="4480730" y="342248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092BB6E-9476-4416-B03B-F59D0CF31F5E}"/>
              </a:ext>
            </a:extLst>
          </p:cNvPr>
          <p:cNvCxnSpPr>
            <a:cxnSpLocks/>
          </p:cNvCxnSpPr>
          <p:nvPr/>
        </p:nvCxnSpPr>
        <p:spPr>
          <a:xfrm flipV="1">
            <a:off x="4498849" y="261739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257BFC1-A45D-4C91-A423-F2998D570A21}"/>
              </a:ext>
            </a:extLst>
          </p:cNvPr>
          <p:cNvSpPr txBox="1"/>
          <p:nvPr/>
        </p:nvSpPr>
        <p:spPr>
          <a:xfrm>
            <a:off x="4561698" y="2321715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886B5E-930A-4409-86B3-2710F75934C4}"/>
              </a:ext>
            </a:extLst>
          </p:cNvPr>
          <p:cNvSpPr txBox="1"/>
          <p:nvPr/>
        </p:nvSpPr>
        <p:spPr>
          <a:xfrm>
            <a:off x="4823857" y="2576417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6CF4802-5AEC-4D75-9603-BFCEC68CDF52}"/>
              </a:ext>
            </a:extLst>
          </p:cNvPr>
          <p:cNvSpPr/>
          <p:nvPr/>
        </p:nvSpPr>
        <p:spPr>
          <a:xfrm>
            <a:off x="9403716" y="998256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6300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7AA570B-5F31-496D-82BD-2A24D0829151}"/>
              </a:ext>
            </a:extLst>
          </p:cNvPr>
          <p:cNvSpPr/>
          <p:nvPr/>
        </p:nvSpPr>
        <p:spPr>
          <a:xfrm>
            <a:off x="6286069" y="1517740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1700 </a:t>
            </a:r>
            <a:r>
              <a:rPr lang="en-US" sz="3200" b="1" dirty="0" err="1">
                <a:solidFill>
                  <a:srgbClr val="FF0000"/>
                </a:solidFill>
              </a:rPr>
              <a:t>millilitres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30469E2-2066-4A64-93FE-70343CB4D459}"/>
              </a:ext>
            </a:extLst>
          </p:cNvPr>
          <p:cNvSpPr/>
          <p:nvPr/>
        </p:nvSpPr>
        <p:spPr>
          <a:xfrm>
            <a:off x="6671991" y="1988993"/>
            <a:ext cx="27317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or 1.7 </a:t>
            </a:r>
            <a:r>
              <a:rPr lang="en-US" sz="2800" b="1" dirty="0" err="1">
                <a:solidFill>
                  <a:srgbClr val="FF0000"/>
                </a:solidFill>
              </a:rPr>
              <a:t>litres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3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8" grpId="0"/>
      <p:bldP spid="39" grpId="0"/>
      <p:bldP spid="43" grpId="0"/>
      <p:bldP spid="44" grpId="0"/>
      <p:bldP spid="46" grpId="0"/>
      <p:bldP spid="47" grpId="0"/>
      <p:bldP spid="48" grpId="0"/>
      <p:bldP spid="49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B47A8-1635-40B0-BB3C-1391CF4E1F6F}"/>
              </a:ext>
            </a:extLst>
          </p:cNvPr>
          <p:cNvSpPr/>
          <p:nvPr/>
        </p:nvSpPr>
        <p:spPr>
          <a:xfrm>
            <a:off x="56122" y="50000"/>
            <a:ext cx="72590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Last year, Jacob went to four concerts.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Three of his tickets cost £5 each.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The other ticket cost £7 </a:t>
            </a:r>
          </a:p>
          <a:p>
            <a:r>
              <a:rPr lang="en-US" sz="3200" b="1" dirty="0"/>
              <a:t>What was the mean cost of the tickets?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6A0FC-8CAC-43CB-936A-E26016E69962}"/>
              </a:ext>
            </a:extLst>
          </p:cNvPr>
          <p:cNvSpPr/>
          <p:nvPr/>
        </p:nvSpPr>
        <p:spPr>
          <a:xfrm>
            <a:off x="678816" y="2112103"/>
            <a:ext cx="2731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+ 5 + 5 + 7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12494A-AD07-4F3C-80F0-FB186E013732}"/>
              </a:ext>
            </a:extLst>
          </p:cNvPr>
          <p:cNvSpPr/>
          <p:nvPr/>
        </p:nvSpPr>
        <p:spPr>
          <a:xfrm>
            <a:off x="3098757" y="2112103"/>
            <a:ext cx="83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53165-EECE-4117-AEE7-2C703A01D2EC}"/>
              </a:ext>
            </a:extLst>
          </p:cNvPr>
          <p:cNvSpPr txBox="1"/>
          <p:nvPr/>
        </p:nvSpPr>
        <p:spPr>
          <a:xfrm>
            <a:off x="4192049" y="2811121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01704-7005-41FF-BAEA-5EA5A12D42E1}"/>
              </a:ext>
            </a:extLst>
          </p:cNvPr>
          <p:cNvSpPr txBox="1"/>
          <p:nvPr/>
        </p:nvSpPr>
        <p:spPr>
          <a:xfrm>
            <a:off x="4675001" y="235482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C14C6-C62C-4579-B895-079F12F79E24}"/>
              </a:ext>
            </a:extLst>
          </p:cNvPr>
          <p:cNvSpPr txBox="1"/>
          <p:nvPr/>
        </p:nvSpPr>
        <p:spPr>
          <a:xfrm>
            <a:off x="5386831" y="2823462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B7ECF5-C5A1-4510-992E-00EC6A97734A}"/>
              </a:ext>
            </a:extLst>
          </p:cNvPr>
          <p:cNvSpPr txBox="1"/>
          <p:nvPr/>
        </p:nvSpPr>
        <p:spPr>
          <a:xfrm>
            <a:off x="5102446" y="234680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7CBDE-6644-42A7-89D9-1992D03C0550}"/>
              </a:ext>
            </a:extLst>
          </p:cNvPr>
          <p:cNvSpPr txBox="1"/>
          <p:nvPr/>
        </p:nvSpPr>
        <p:spPr>
          <a:xfrm>
            <a:off x="5554907" y="235057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20C27-FCFA-4C38-98B5-EBFEE57B1361}"/>
              </a:ext>
            </a:extLst>
          </p:cNvPr>
          <p:cNvSpPr txBox="1"/>
          <p:nvPr/>
        </p:nvSpPr>
        <p:spPr>
          <a:xfrm>
            <a:off x="5994886" y="235383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60CE74-0558-473B-8673-F571EC936D72}"/>
              </a:ext>
            </a:extLst>
          </p:cNvPr>
          <p:cNvCxnSpPr>
            <a:cxnSpLocks/>
          </p:cNvCxnSpPr>
          <p:nvPr/>
        </p:nvCxnSpPr>
        <p:spPr>
          <a:xfrm>
            <a:off x="4666666" y="2860678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B35B3A-C7E1-451F-912E-31240C296C20}"/>
              </a:ext>
            </a:extLst>
          </p:cNvPr>
          <p:cNvCxnSpPr>
            <a:cxnSpLocks/>
          </p:cNvCxnSpPr>
          <p:nvPr/>
        </p:nvCxnSpPr>
        <p:spPr>
          <a:xfrm>
            <a:off x="4685618" y="284463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0D13FE-4E72-4869-8052-7E3A5D59DEBD}"/>
              </a:ext>
            </a:extLst>
          </p:cNvPr>
          <p:cNvSpPr txBox="1"/>
          <p:nvPr/>
        </p:nvSpPr>
        <p:spPr>
          <a:xfrm>
            <a:off x="5416316" y="2357689"/>
            <a:ext cx="3196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94C73E-2E14-4A9A-89E0-4D3C30EBB6D7}"/>
              </a:ext>
            </a:extLst>
          </p:cNvPr>
          <p:cNvSpPr txBox="1"/>
          <p:nvPr/>
        </p:nvSpPr>
        <p:spPr>
          <a:xfrm>
            <a:off x="4666666" y="2798058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2 2.0 0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8680B8-3AE9-4C7B-A55B-DBD98EB210DC}"/>
              </a:ext>
            </a:extLst>
          </p:cNvPr>
          <p:cNvSpPr/>
          <p:nvPr/>
        </p:nvSpPr>
        <p:spPr>
          <a:xfrm>
            <a:off x="6442289" y="788663"/>
            <a:ext cx="47019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£22 total cost on 4 tickets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56E34-E651-4EF6-9D56-C29E719CB34E}"/>
              </a:ext>
            </a:extLst>
          </p:cNvPr>
          <p:cNvSpPr/>
          <p:nvPr/>
        </p:nvSpPr>
        <p:spPr>
          <a:xfrm>
            <a:off x="6878744" y="1525808"/>
            <a:ext cx="1265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£5.50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80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5F10EC-7481-4166-B426-9882D28E6023}"/>
              </a:ext>
            </a:extLst>
          </p:cNvPr>
          <p:cNvSpPr/>
          <p:nvPr/>
        </p:nvSpPr>
        <p:spPr>
          <a:xfrm>
            <a:off x="56123" y="50000"/>
            <a:ext cx="99220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wants to estimate the answer to this calculation. </a:t>
            </a:r>
          </a:p>
          <a:p>
            <a:r>
              <a:rPr lang="en-US" sz="3200" b="1" dirty="0"/>
              <a:t>Tick the calculation below </a:t>
            </a:r>
          </a:p>
          <a:p>
            <a:r>
              <a:rPr lang="en-US" sz="3200" b="1" dirty="0"/>
              <a:t>that is the best estimate.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CAC86-00DC-4277-9B3D-0934E941E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657" y="588253"/>
            <a:ext cx="4050765" cy="10314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C1A6B-412F-4087-8476-FBE2E77EF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8" y="1619659"/>
            <a:ext cx="3215993" cy="50910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E81078-6374-4B04-8CC8-E0FA30D7B82A}"/>
              </a:ext>
            </a:extLst>
          </p:cNvPr>
          <p:cNvSpPr/>
          <p:nvPr/>
        </p:nvSpPr>
        <p:spPr>
          <a:xfrm>
            <a:off x="3038003" y="4514126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3779A1-AC32-487A-A633-405D1A32E058}"/>
              </a:ext>
            </a:extLst>
          </p:cNvPr>
          <p:cNvCxnSpPr/>
          <p:nvPr/>
        </p:nvCxnSpPr>
        <p:spPr>
          <a:xfrm flipV="1">
            <a:off x="5355767" y="1652317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1023488-87C4-43AF-A517-992234B254F7}"/>
              </a:ext>
            </a:extLst>
          </p:cNvPr>
          <p:cNvSpPr/>
          <p:nvPr/>
        </p:nvSpPr>
        <p:spPr>
          <a:xfrm>
            <a:off x="4267230" y="2351315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more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up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114C22-A677-4241-9779-40C2EBFBA1CF}"/>
              </a:ext>
            </a:extLst>
          </p:cNvPr>
          <p:cNvCxnSpPr/>
          <p:nvPr/>
        </p:nvCxnSpPr>
        <p:spPr>
          <a:xfrm flipV="1">
            <a:off x="7092950" y="1652317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E8B8537-7806-4A4C-AB33-47677596401E}"/>
              </a:ext>
            </a:extLst>
          </p:cNvPr>
          <p:cNvSpPr/>
          <p:nvPr/>
        </p:nvSpPr>
        <p:spPr>
          <a:xfrm>
            <a:off x="6167697" y="2351315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less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down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B8A3DA1-59A7-47B9-8D8F-C3D8593F3A83}"/>
              </a:ext>
            </a:extLst>
          </p:cNvPr>
          <p:cNvCxnSpPr/>
          <p:nvPr/>
        </p:nvCxnSpPr>
        <p:spPr>
          <a:xfrm flipV="1">
            <a:off x="8677888" y="1619660"/>
            <a:ext cx="0" cy="666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CD8B482-59DF-464F-9E9F-29A7A99BA620}"/>
              </a:ext>
            </a:extLst>
          </p:cNvPr>
          <p:cNvSpPr/>
          <p:nvPr/>
        </p:nvSpPr>
        <p:spPr>
          <a:xfrm>
            <a:off x="8422111" y="2318658"/>
            <a:ext cx="2731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more than ½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so round up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36BB6F-92EB-4822-98AC-737328F4C884}"/>
              </a:ext>
            </a:extLst>
          </p:cNvPr>
          <p:cNvSpPr/>
          <p:nvPr/>
        </p:nvSpPr>
        <p:spPr>
          <a:xfrm>
            <a:off x="5099051" y="3090914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FEA9B6-35F7-4C54-8CC2-A530EF9BF4B4}"/>
              </a:ext>
            </a:extLst>
          </p:cNvPr>
          <p:cNvSpPr/>
          <p:nvPr/>
        </p:nvSpPr>
        <p:spPr>
          <a:xfrm>
            <a:off x="6888242" y="3090913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DEA56C-7586-4B2C-AF76-30C981B4B5CA}"/>
              </a:ext>
            </a:extLst>
          </p:cNvPr>
          <p:cNvSpPr/>
          <p:nvPr/>
        </p:nvSpPr>
        <p:spPr>
          <a:xfrm>
            <a:off x="8488052" y="3090913"/>
            <a:ext cx="645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D37CDF-5EB0-4733-915C-CA4076CC132E}"/>
              </a:ext>
            </a:extLst>
          </p:cNvPr>
          <p:cNvSpPr/>
          <p:nvPr/>
        </p:nvSpPr>
        <p:spPr>
          <a:xfrm>
            <a:off x="56122" y="50000"/>
            <a:ext cx="121358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an alligator can be estimated by:</a:t>
            </a:r>
          </a:p>
          <a:p>
            <a:r>
              <a:rPr lang="en-US" sz="3200" b="1" dirty="0"/>
              <a:t>• measuring the distance from its eyes to its nose</a:t>
            </a:r>
          </a:p>
          <a:p>
            <a:r>
              <a:rPr lang="en-US" sz="3200" b="1" dirty="0"/>
              <a:t>• then multiplying that distance by 12 </a:t>
            </a:r>
          </a:p>
          <a:p>
            <a:r>
              <a:rPr lang="en-US" sz="3200" b="1" dirty="0"/>
              <a:t>What is the difference in the estimated lengths of these two alligators?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2DEEFD-49F7-41FA-A67E-567709D24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10" y="2112103"/>
            <a:ext cx="10161905" cy="1647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C11FC8-3679-4B28-845F-40E79253AE5C}"/>
              </a:ext>
            </a:extLst>
          </p:cNvPr>
          <p:cNvSpPr txBox="1"/>
          <p:nvPr/>
        </p:nvSpPr>
        <p:spPr>
          <a:xfrm>
            <a:off x="2274737" y="4463133"/>
            <a:ext cx="10404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55CEA-CC9A-407C-8783-F6BE7CE1720A}"/>
              </a:ext>
            </a:extLst>
          </p:cNvPr>
          <p:cNvSpPr txBox="1"/>
          <p:nvPr/>
        </p:nvSpPr>
        <p:spPr>
          <a:xfrm>
            <a:off x="1687812" y="4037735"/>
            <a:ext cx="17091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1 7.5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69A51-3D9E-449C-9732-BB513AE5F0DB}"/>
              </a:ext>
            </a:extLst>
          </p:cNvPr>
          <p:cNvSpPr txBox="1"/>
          <p:nvPr/>
        </p:nvSpPr>
        <p:spPr>
          <a:xfrm>
            <a:off x="1404182" y="4449686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6FA939-61B8-4BF9-A11C-EE23811A2FBA}"/>
              </a:ext>
            </a:extLst>
          </p:cNvPr>
          <p:cNvCxnSpPr>
            <a:cxnSpLocks/>
          </p:cNvCxnSpPr>
          <p:nvPr/>
        </p:nvCxnSpPr>
        <p:spPr>
          <a:xfrm>
            <a:off x="1420154" y="4982042"/>
            <a:ext cx="1780650" cy="9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F3DDB-8861-4A21-8BC5-EC4614CDD616}"/>
              </a:ext>
            </a:extLst>
          </p:cNvPr>
          <p:cNvCxnSpPr>
            <a:cxnSpLocks/>
          </p:cNvCxnSpPr>
          <p:nvPr/>
        </p:nvCxnSpPr>
        <p:spPr>
          <a:xfrm>
            <a:off x="1420154" y="5424618"/>
            <a:ext cx="1782424" cy="5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F6366B-AB0B-47D7-BCD5-1F3141C6629B}"/>
              </a:ext>
            </a:extLst>
          </p:cNvPr>
          <p:cNvSpPr txBox="1"/>
          <p:nvPr/>
        </p:nvSpPr>
        <p:spPr>
          <a:xfrm>
            <a:off x="2739183" y="491270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0503D-291A-4E49-8A55-5068BFEE81B1}"/>
              </a:ext>
            </a:extLst>
          </p:cNvPr>
          <p:cNvSpPr txBox="1"/>
          <p:nvPr/>
        </p:nvSpPr>
        <p:spPr>
          <a:xfrm>
            <a:off x="2279598" y="491302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484C12-EAA6-4BDB-AE82-0B2D29FB3E1E}"/>
              </a:ext>
            </a:extLst>
          </p:cNvPr>
          <p:cNvSpPr txBox="1"/>
          <p:nvPr/>
        </p:nvSpPr>
        <p:spPr>
          <a:xfrm>
            <a:off x="1389494" y="4912709"/>
            <a:ext cx="10056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A76B4-16B9-4258-B240-0B990DE80EA3}"/>
              </a:ext>
            </a:extLst>
          </p:cNvPr>
          <p:cNvSpPr txBox="1"/>
          <p:nvPr/>
        </p:nvSpPr>
        <p:spPr>
          <a:xfrm>
            <a:off x="2343082" y="3759722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2B1ACC-5729-450A-8524-E5B866D49ED1}"/>
              </a:ext>
            </a:extLst>
          </p:cNvPr>
          <p:cNvSpPr txBox="1"/>
          <p:nvPr/>
        </p:nvSpPr>
        <p:spPr>
          <a:xfrm>
            <a:off x="2585541" y="4894696"/>
            <a:ext cx="3348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5D1BD8-7512-4312-A721-CB656A4575F5}"/>
              </a:ext>
            </a:extLst>
          </p:cNvPr>
          <p:cNvSpPr txBox="1"/>
          <p:nvPr/>
        </p:nvSpPr>
        <p:spPr>
          <a:xfrm>
            <a:off x="1883025" y="3762481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57EE54-250E-44C2-A91E-82B2F6377D66}"/>
              </a:ext>
            </a:extLst>
          </p:cNvPr>
          <p:cNvGrpSpPr/>
          <p:nvPr/>
        </p:nvGrpSpPr>
        <p:grpSpPr>
          <a:xfrm>
            <a:off x="5464715" y="4036428"/>
            <a:ext cx="1861800" cy="1405123"/>
            <a:chOff x="2248666" y="1937292"/>
            <a:chExt cx="1861800" cy="14051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B6FA66-6F5F-43FD-8216-833A613E2028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3C66C5-86E6-42CD-90E3-B5ED3B16EBB8}"/>
                </a:ext>
              </a:extLst>
            </p:cNvPr>
            <p:cNvSpPr txBox="1"/>
            <p:nvPr/>
          </p:nvSpPr>
          <p:spPr>
            <a:xfrm>
              <a:off x="2702548" y="2385280"/>
              <a:ext cx="1407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CFF7A0-8992-4C5A-AEDE-6385A1400E7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6B5D3A4-7BB5-4D41-8C90-745CE01C97C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364694-47A8-4F7E-A176-E2D3AC9D879A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0B72165-7DE2-41CA-8A9D-34A32A2B12E8}"/>
              </a:ext>
            </a:extLst>
          </p:cNvPr>
          <p:cNvSpPr txBox="1"/>
          <p:nvPr/>
        </p:nvSpPr>
        <p:spPr>
          <a:xfrm>
            <a:off x="6359830" y="4928004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2883E4-B312-4665-A968-551D84753357}"/>
              </a:ext>
            </a:extLst>
          </p:cNvPr>
          <p:cNvSpPr txBox="1"/>
          <p:nvPr/>
        </p:nvSpPr>
        <p:spPr>
          <a:xfrm>
            <a:off x="5968630" y="380418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FEB1DA-C8AE-4931-A8DC-8EC84E85B504}"/>
              </a:ext>
            </a:extLst>
          </p:cNvPr>
          <p:cNvSpPr txBox="1"/>
          <p:nvPr/>
        </p:nvSpPr>
        <p:spPr>
          <a:xfrm>
            <a:off x="5459012" y="4928005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D7442C-40F2-487F-9A06-7284BCD1DB72}"/>
              </a:ext>
            </a:extLst>
          </p:cNvPr>
          <p:cNvSpPr txBox="1"/>
          <p:nvPr/>
        </p:nvSpPr>
        <p:spPr>
          <a:xfrm>
            <a:off x="2548422" y="5803596"/>
            <a:ext cx="36682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1 0 – 1 8 0 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52D0F6-C8C0-4FB7-837B-6833639E1523}"/>
              </a:ext>
            </a:extLst>
          </p:cNvPr>
          <p:cNvSpPr txBox="1"/>
          <p:nvPr/>
        </p:nvSpPr>
        <p:spPr>
          <a:xfrm>
            <a:off x="6096000" y="5803596"/>
            <a:ext cx="1230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3 0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B5B76F-4E60-40EF-89A5-2013EB304D04}"/>
              </a:ext>
            </a:extLst>
          </p:cNvPr>
          <p:cNvSpPr/>
          <p:nvPr/>
        </p:nvSpPr>
        <p:spPr>
          <a:xfrm>
            <a:off x="10723286" y="2058750"/>
            <a:ext cx="11993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 cm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2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F46996-DB72-43A3-9591-9EB8AE9AABE6}"/>
              </a:ext>
            </a:extLst>
          </p:cNvPr>
          <p:cNvSpPr/>
          <p:nvPr/>
        </p:nvSpPr>
        <p:spPr>
          <a:xfrm>
            <a:off x="56122" y="50000"/>
            <a:ext cx="9328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Amina is making designs with two different shapes. </a:t>
            </a:r>
          </a:p>
          <a:p>
            <a:r>
              <a:rPr lang="en-US" sz="3200" b="1" dirty="0"/>
              <a:t>She gives each shape a value. </a:t>
            </a:r>
          </a:p>
          <a:p>
            <a:r>
              <a:rPr lang="en-US" sz="3200" b="1" dirty="0"/>
              <a:t>Calculate the value of each shape.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06A5E-3FF5-4197-8292-FDC275091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14" y="1805735"/>
            <a:ext cx="2219930" cy="3112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102A04-ABD1-446E-B0F3-EA376B4CF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953" y="1804306"/>
            <a:ext cx="2249929" cy="1897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C309A6-F5C4-491B-B160-29AC1D6AB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583" y="1804306"/>
            <a:ext cx="3652384" cy="26849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6B02A9-B7E3-405A-95C6-08B3E008CB63}"/>
              </a:ext>
            </a:extLst>
          </p:cNvPr>
          <p:cNvSpPr/>
          <p:nvPr/>
        </p:nvSpPr>
        <p:spPr>
          <a:xfrm>
            <a:off x="2688145" y="3904446"/>
            <a:ext cx="4089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this shape has 1 extra hexagon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3B1697-EAE5-46B5-B35E-9C45E059898D}"/>
              </a:ext>
            </a:extLst>
          </p:cNvPr>
          <p:cNvCxnSpPr>
            <a:cxnSpLocks/>
          </p:cNvCxnSpPr>
          <p:nvPr/>
        </p:nvCxnSpPr>
        <p:spPr>
          <a:xfrm flipH="1" flipV="1">
            <a:off x="1653502" y="3956425"/>
            <a:ext cx="1069223" cy="178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6AD0E-5903-40E8-833A-440A509324F6}"/>
              </a:ext>
            </a:extLst>
          </p:cNvPr>
          <p:cNvSpPr/>
          <p:nvPr/>
        </p:nvSpPr>
        <p:spPr>
          <a:xfrm>
            <a:off x="2819030" y="4687303"/>
            <a:ext cx="21242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147 – 111 =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36888-BED5-43E8-8016-D7E6528DB549}"/>
              </a:ext>
            </a:extLst>
          </p:cNvPr>
          <p:cNvSpPr/>
          <p:nvPr/>
        </p:nvSpPr>
        <p:spPr>
          <a:xfrm>
            <a:off x="4859943" y="468730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288891-9FB5-4199-AD72-DAE41917C3EC}"/>
              </a:ext>
            </a:extLst>
          </p:cNvPr>
          <p:cNvSpPr/>
          <p:nvPr/>
        </p:nvSpPr>
        <p:spPr>
          <a:xfrm>
            <a:off x="9595532" y="216825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567085-931E-47D8-AF0B-315543C74F57}"/>
              </a:ext>
            </a:extLst>
          </p:cNvPr>
          <p:cNvSpPr/>
          <p:nvPr/>
        </p:nvSpPr>
        <p:spPr>
          <a:xfrm>
            <a:off x="444365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48235-E2BC-4A73-BB80-4F56A29FFE2C}"/>
              </a:ext>
            </a:extLst>
          </p:cNvPr>
          <p:cNvSpPr/>
          <p:nvPr/>
        </p:nvSpPr>
        <p:spPr>
          <a:xfrm>
            <a:off x="1030539" y="236852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CEF80-FA15-4DCF-8258-7E7370AFCAB7}"/>
              </a:ext>
            </a:extLst>
          </p:cNvPr>
          <p:cNvSpPr/>
          <p:nvPr/>
        </p:nvSpPr>
        <p:spPr>
          <a:xfrm>
            <a:off x="1030539" y="3612058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76E3BE-E21F-4AD7-800A-718F5D5A9134}"/>
              </a:ext>
            </a:extLst>
          </p:cNvPr>
          <p:cNvSpPr/>
          <p:nvPr/>
        </p:nvSpPr>
        <p:spPr>
          <a:xfrm>
            <a:off x="3388659" y="1619660"/>
            <a:ext cx="2707341" cy="21993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26EAD2-E8BD-40D5-B943-BEAD20C5BA86}"/>
              </a:ext>
            </a:extLst>
          </p:cNvPr>
          <p:cNvSpPr/>
          <p:nvPr/>
        </p:nvSpPr>
        <p:spPr>
          <a:xfrm>
            <a:off x="3842212" y="5308050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36 + 3     = 111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A4B18AA-86D6-4C3A-9CF6-7A39D2E22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329" y="5371889"/>
            <a:ext cx="426059" cy="48464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B589D37-47CA-441C-9F95-3DAB7F59DFC4}"/>
              </a:ext>
            </a:extLst>
          </p:cNvPr>
          <p:cNvSpPr/>
          <p:nvPr/>
        </p:nvSpPr>
        <p:spPr>
          <a:xfrm>
            <a:off x="3842211" y="579851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111 – 36 =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F3F263-5805-4398-A821-1EFF03393F04}"/>
              </a:ext>
            </a:extLst>
          </p:cNvPr>
          <p:cNvSpPr/>
          <p:nvPr/>
        </p:nvSpPr>
        <p:spPr>
          <a:xfrm>
            <a:off x="5611210" y="5798519"/>
            <a:ext cx="630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75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1A7DCE-00E7-48F2-A7EB-1A2C06A8B7D7}"/>
              </a:ext>
            </a:extLst>
          </p:cNvPr>
          <p:cNvSpPr/>
          <p:nvPr/>
        </p:nvSpPr>
        <p:spPr>
          <a:xfrm>
            <a:off x="7204999" y="5283249"/>
            <a:ext cx="32233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 3     = 75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B3FA77-7870-4CC2-B7C3-DDC7ED6C1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385" y="5347088"/>
            <a:ext cx="426059" cy="4846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8BD26E-9A80-4AE3-98EC-BD4324719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4281" y="5956771"/>
            <a:ext cx="426059" cy="48464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346B23A-8E25-48D4-B040-D48C0D6A74B1}"/>
              </a:ext>
            </a:extLst>
          </p:cNvPr>
          <p:cNvSpPr/>
          <p:nvPr/>
        </p:nvSpPr>
        <p:spPr>
          <a:xfrm>
            <a:off x="7676665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= 75</a:t>
            </a:r>
            <a:r>
              <a:rPr lang="en-GB" sz="3200" b="1" dirty="0">
                <a:solidFill>
                  <a:srgbClr val="FF0000"/>
                </a:solidFill>
              </a:rPr>
              <a:t> ÷ 3 = 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CDFCC9-9640-46FA-93DA-1E044BC1E4F4}"/>
              </a:ext>
            </a:extLst>
          </p:cNvPr>
          <p:cNvSpPr/>
          <p:nvPr/>
        </p:nvSpPr>
        <p:spPr>
          <a:xfrm>
            <a:off x="9382450" y="589282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1A7DD1-8BCA-4AC8-B6E8-5EE9D1AF945D}"/>
              </a:ext>
            </a:extLst>
          </p:cNvPr>
          <p:cNvSpPr/>
          <p:nvPr/>
        </p:nvSpPr>
        <p:spPr>
          <a:xfrm>
            <a:off x="9519558" y="3753405"/>
            <a:ext cx="1918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EE5D1C-2D0B-48C1-AB41-99CDD7225009}"/>
              </a:ext>
            </a:extLst>
          </p:cNvPr>
          <p:cNvSpPr/>
          <p:nvPr/>
        </p:nvSpPr>
        <p:spPr>
          <a:xfrm>
            <a:off x="324860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967591-7E58-48DA-93A5-71BF612E53CF}"/>
              </a:ext>
            </a:extLst>
          </p:cNvPr>
          <p:cNvSpPr/>
          <p:nvPr/>
        </p:nvSpPr>
        <p:spPr>
          <a:xfrm>
            <a:off x="1744869" y="1842150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A93BD7-9E92-4DBE-8EAB-144EC216B57E}"/>
              </a:ext>
            </a:extLst>
          </p:cNvPr>
          <p:cNvSpPr/>
          <p:nvPr/>
        </p:nvSpPr>
        <p:spPr>
          <a:xfrm>
            <a:off x="1835273" y="3921442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41B660-387B-4535-85A1-CDCD6D98EFDC}"/>
              </a:ext>
            </a:extLst>
          </p:cNvPr>
          <p:cNvSpPr/>
          <p:nvPr/>
        </p:nvSpPr>
        <p:spPr>
          <a:xfrm>
            <a:off x="3713672" y="184208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C2BF33-090F-4863-8E6E-86C8A4F8B603}"/>
              </a:ext>
            </a:extLst>
          </p:cNvPr>
          <p:cNvSpPr/>
          <p:nvPr/>
        </p:nvSpPr>
        <p:spPr>
          <a:xfrm>
            <a:off x="5117647" y="1856636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E54024-F1D1-48B1-B114-38361B2FBC01}"/>
              </a:ext>
            </a:extLst>
          </p:cNvPr>
          <p:cNvSpPr/>
          <p:nvPr/>
        </p:nvSpPr>
        <p:spPr>
          <a:xfrm>
            <a:off x="5237684" y="2735123"/>
            <a:ext cx="705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25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6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9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D28116-E8F5-4D9E-87F7-C1E831535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26" y="787975"/>
            <a:ext cx="3955374" cy="37439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F166EC-FC7A-427A-8FF9-108BACFC9E14}"/>
              </a:ext>
            </a:extLst>
          </p:cNvPr>
          <p:cNvSpPr/>
          <p:nvPr/>
        </p:nvSpPr>
        <p:spPr>
          <a:xfrm>
            <a:off x="103032" y="51516"/>
            <a:ext cx="4309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the net of a cube.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C36C11-68D6-4B78-8D25-D53698A8F9C9}"/>
              </a:ext>
            </a:extLst>
          </p:cNvPr>
          <p:cNvSpPr/>
          <p:nvPr/>
        </p:nvSpPr>
        <p:spPr>
          <a:xfrm>
            <a:off x="4888292" y="77273"/>
            <a:ext cx="5709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 volume of the cube?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DAEF3-3AD9-4873-8150-AAF41BC3C453}"/>
              </a:ext>
            </a:extLst>
          </p:cNvPr>
          <p:cNvSpPr/>
          <p:nvPr/>
        </p:nvSpPr>
        <p:spPr>
          <a:xfrm>
            <a:off x="4888292" y="1762539"/>
            <a:ext cx="1605273" cy="2107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9BE2F2-5F02-414B-BCF3-368817B962D4}"/>
              </a:ext>
            </a:extLst>
          </p:cNvPr>
          <p:cNvCxnSpPr>
            <a:cxnSpLocks/>
          </p:cNvCxnSpPr>
          <p:nvPr/>
        </p:nvCxnSpPr>
        <p:spPr>
          <a:xfrm flipV="1">
            <a:off x="3149217" y="82622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0F49A0-5AAF-41F3-9876-6C5822F78548}"/>
              </a:ext>
            </a:extLst>
          </p:cNvPr>
          <p:cNvCxnSpPr>
            <a:cxnSpLocks/>
          </p:cNvCxnSpPr>
          <p:nvPr/>
        </p:nvCxnSpPr>
        <p:spPr>
          <a:xfrm flipV="1">
            <a:off x="3149217" y="17236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E9C434-889A-4B97-BCDB-126465CCEC3F}"/>
              </a:ext>
            </a:extLst>
          </p:cNvPr>
          <p:cNvCxnSpPr>
            <a:cxnSpLocks/>
          </p:cNvCxnSpPr>
          <p:nvPr/>
        </p:nvCxnSpPr>
        <p:spPr>
          <a:xfrm flipV="1">
            <a:off x="3149217" y="2625390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499B28-0AB6-4091-9E6B-F1B7ADF28ABB}"/>
              </a:ext>
            </a:extLst>
          </p:cNvPr>
          <p:cNvCxnSpPr>
            <a:cxnSpLocks/>
          </p:cNvCxnSpPr>
          <p:nvPr/>
        </p:nvCxnSpPr>
        <p:spPr>
          <a:xfrm flipV="1">
            <a:off x="3149217" y="3530773"/>
            <a:ext cx="0" cy="936316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BF715-6A6F-4CC0-BCEC-3E3769D0BB19}"/>
              </a:ext>
            </a:extLst>
          </p:cNvPr>
          <p:cNvSpPr/>
          <p:nvPr/>
        </p:nvSpPr>
        <p:spPr>
          <a:xfrm>
            <a:off x="4888292" y="787975"/>
            <a:ext cx="4473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20cm ÷ 4 = 5cm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54E31-DA6C-4AF3-872B-AEF071CFD62C}"/>
              </a:ext>
            </a:extLst>
          </p:cNvPr>
          <p:cNvSpPr/>
          <p:nvPr/>
        </p:nvSpPr>
        <p:spPr>
          <a:xfrm>
            <a:off x="4888292" y="1687222"/>
            <a:ext cx="52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5cm x 5cm x 5cm 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0A7E8-1E5D-4A58-BBE2-51F22C9E23BE}"/>
              </a:ext>
            </a:extLst>
          </p:cNvPr>
          <p:cNvSpPr/>
          <p:nvPr/>
        </p:nvSpPr>
        <p:spPr>
          <a:xfrm>
            <a:off x="8160442" y="1687222"/>
            <a:ext cx="2436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125cm³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0BE1F6-C8FD-410C-901E-8A009ABB59EB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0810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>
            <a:extLst>
              <a:ext uri="{FF2B5EF4-FFF2-40B4-BE49-F238E27FC236}">
                <a16:creationId xmlns:a16="http://schemas.microsoft.com/office/drawing/2014/main" id="{7D062C82-4A05-47F4-BA00-5774CEA74AAE}"/>
              </a:ext>
            </a:extLst>
          </p:cNvPr>
          <p:cNvSpPr txBox="1"/>
          <p:nvPr/>
        </p:nvSpPr>
        <p:spPr>
          <a:xfrm>
            <a:off x="1225492" y="4715457"/>
            <a:ext cx="15324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EDD2C68-7307-4608-966E-1F1CE83C20E6}"/>
              </a:ext>
            </a:extLst>
          </p:cNvPr>
          <p:cNvSpPr txBox="1"/>
          <p:nvPr/>
        </p:nvSpPr>
        <p:spPr>
          <a:xfrm>
            <a:off x="2096866" y="5176025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0778B1C-5A78-43F6-A4B2-4032E82B86FD}"/>
              </a:ext>
            </a:extLst>
          </p:cNvPr>
          <p:cNvSpPr txBox="1"/>
          <p:nvPr/>
        </p:nvSpPr>
        <p:spPr>
          <a:xfrm>
            <a:off x="8752543" y="4061883"/>
            <a:ext cx="18652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F7E02B5-985A-4088-8840-D133D0090AA5}"/>
              </a:ext>
            </a:extLst>
          </p:cNvPr>
          <p:cNvCxnSpPr/>
          <p:nvPr/>
        </p:nvCxnSpPr>
        <p:spPr>
          <a:xfrm flipH="1">
            <a:off x="6077226" y="3887226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67AC93-851E-4A76-8E49-C72CB45017E2}"/>
              </a:ext>
            </a:extLst>
          </p:cNvPr>
          <p:cNvGrpSpPr/>
          <p:nvPr/>
        </p:nvGrpSpPr>
        <p:grpSpPr>
          <a:xfrm>
            <a:off x="4246253" y="3882986"/>
            <a:ext cx="2635842" cy="1896275"/>
            <a:chOff x="4246253" y="3882986"/>
            <a:chExt cx="2635842" cy="18962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BF8119-ABA3-4BBD-BCB6-757688D96E32}"/>
                </a:ext>
              </a:extLst>
            </p:cNvPr>
            <p:cNvSpPr txBox="1"/>
            <p:nvPr/>
          </p:nvSpPr>
          <p:spPr>
            <a:xfrm>
              <a:off x="6003568" y="4334483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D20E2E-C7B5-46B3-8D71-ED5E121E8A32}"/>
                </a:ext>
              </a:extLst>
            </p:cNvPr>
            <p:cNvSpPr txBox="1"/>
            <p:nvPr/>
          </p:nvSpPr>
          <p:spPr>
            <a:xfrm>
              <a:off x="6007623" y="388656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7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64C284C-3327-49FB-BC3D-B60981A56DC6}"/>
                </a:ext>
              </a:extLst>
            </p:cNvPr>
            <p:cNvSpPr txBox="1"/>
            <p:nvPr/>
          </p:nvSpPr>
          <p:spPr>
            <a:xfrm>
              <a:off x="5560558" y="3896179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A4D013-7F7C-46D0-9417-394F93C22696}"/>
                </a:ext>
              </a:extLst>
            </p:cNvPr>
            <p:cNvSpPr txBox="1"/>
            <p:nvPr/>
          </p:nvSpPr>
          <p:spPr>
            <a:xfrm>
              <a:off x="6445748" y="4318767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4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9D8A659-EAB1-4731-AF18-8054360C59D8}"/>
                </a:ext>
              </a:extLst>
            </p:cNvPr>
            <p:cNvCxnSpPr>
              <a:cxnSpLocks/>
            </p:cNvCxnSpPr>
            <p:nvPr/>
          </p:nvCxnSpPr>
          <p:spPr>
            <a:xfrm>
              <a:off x="4644121" y="4876326"/>
              <a:ext cx="22258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4128314-BA12-4CAB-BFB5-1F184E5F9A6C}"/>
                </a:ext>
              </a:extLst>
            </p:cNvPr>
            <p:cNvCxnSpPr>
              <a:cxnSpLocks/>
            </p:cNvCxnSpPr>
            <p:nvPr/>
          </p:nvCxnSpPr>
          <p:spPr>
            <a:xfrm>
              <a:off x="4644978" y="5779261"/>
              <a:ext cx="22147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4A42BE8-C24C-4422-AD3A-FBA3A72B71B3}"/>
                </a:ext>
              </a:extLst>
            </p:cNvPr>
            <p:cNvSpPr txBox="1"/>
            <p:nvPr/>
          </p:nvSpPr>
          <p:spPr>
            <a:xfrm>
              <a:off x="6441463" y="3882986"/>
              <a:ext cx="440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6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9BB3DB8-8D1D-4566-8239-2E15448A5F54}"/>
                </a:ext>
              </a:extLst>
            </p:cNvPr>
            <p:cNvSpPr txBox="1"/>
            <p:nvPr/>
          </p:nvSpPr>
          <p:spPr>
            <a:xfrm>
              <a:off x="4246253" y="4374834"/>
              <a:ext cx="3850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x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D6784D-582B-4359-8A1C-624FAF91940B}"/>
              </a:ext>
            </a:extLst>
          </p:cNvPr>
          <p:cNvSpPr/>
          <p:nvPr/>
        </p:nvSpPr>
        <p:spPr>
          <a:xfrm>
            <a:off x="56122" y="50000"/>
            <a:ext cx="12079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length of a day on Earth is 24 hours.</a:t>
            </a:r>
          </a:p>
          <a:p>
            <a:r>
              <a:rPr lang="en-US" sz="3200" b="1" dirty="0"/>
              <a:t>The length of a day on Mercury is 58     times the length of a day on Earth.</a:t>
            </a:r>
          </a:p>
          <a:p>
            <a:r>
              <a:rPr lang="en-US" sz="3200" b="1" dirty="0"/>
              <a:t>What is the length of a day on Mercury, in hours?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86DD1C-875C-4B90-8F12-F3AE0DE9DE37}"/>
              </a:ext>
            </a:extLst>
          </p:cNvPr>
          <p:cNvSpPr/>
          <p:nvPr/>
        </p:nvSpPr>
        <p:spPr>
          <a:xfrm>
            <a:off x="6285043" y="365729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379AE0-F691-4BEB-847A-C574DB86BEEC}"/>
              </a:ext>
            </a:extLst>
          </p:cNvPr>
          <p:cNvSpPr/>
          <p:nvPr/>
        </p:nvSpPr>
        <p:spPr>
          <a:xfrm>
            <a:off x="6285043" y="725193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6FDEA9-5711-4C55-A505-527210C5318A}"/>
              </a:ext>
            </a:extLst>
          </p:cNvPr>
          <p:cNvCxnSpPr/>
          <p:nvPr/>
        </p:nvCxnSpPr>
        <p:spPr>
          <a:xfrm>
            <a:off x="6302012" y="841943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BD11E15F-613C-4085-A694-711EEFFEE2DB}"/>
              </a:ext>
            </a:extLst>
          </p:cNvPr>
          <p:cNvGrpSpPr/>
          <p:nvPr/>
        </p:nvGrpSpPr>
        <p:grpSpPr>
          <a:xfrm>
            <a:off x="472055" y="2169855"/>
            <a:ext cx="1861800" cy="1405123"/>
            <a:chOff x="2248666" y="1937292"/>
            <a:chExt cx="1861800" cy="14051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6D0C73-5B7A-4B74-ABD6-9E0A2DCB06E5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5 8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487208-297F-4B12-9E61-F1849555A4C2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21B96-4A11-40A6-B946-FBCE6E585268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34FC95-BB93-40D2-A1F5-6D5E4BC7CAEB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4CABDF-53F2-4FB3-AC4F-5B8D8CDC12E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0F1E066-EEA2-40A4-92E6-BD0805A803A1}"/>
              </a:ext>
            </a:extLst>
          </p:cNvPr>
          <p:cNvSpPr txBox="1"/>
          <p:nvPr/>
        </p:nvSpPr>
        <p:spPr>
          <a:xfrm>
            <a:off x="1367170" y="306143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420729-5E4A-4A45-85A9-AE2BA58EE244}"/>
              </a:ext>
            </a:extLst>
          </p:cNvPr>
          <p:cNvSpPr txBox="1"/>
          <p:nvPr/>
        </p:nvSpPr>
        <p:spPr>
          <a:xfrm>
            <a:off x="975970" y="193761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EB1C1-BC0C-4289-85E2-590C687980BB}"/>
              </a:ext>
            </a:extLst>
          </p:cNvPr>
          <p:cNvSpPr txBox="1"/>
          <p:nvPr/>
        </p:nvSpPr>
        <p:spPr>
          <a:xfrm>
            <a:off x="466352" y="3061432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99611A-29CA-4CAF-B426-24745D63CF45}"/>
              </a:ext>
            </a:extLst>
          </p:cNvPr>
          <p:cNvSpPr txBox="1"/>
          <p:nvPr/>
        </p:nvSpPr>
        <p:spPr>
          <a:xfrm>
            <a:off x="1902255" y="3061431"/>
            <a:ext cx="14777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+ 2 =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6CFF7-0125-49B6-B325-D3B056F04E61}"/>
              </a:ext>
            </a:extLst>
          </p:cNvPr>
          <p:cNvSpPr txBox="1"/>
          <p:nvPr/>
        </p:nvSpPr>
        <p:spPr>
          <a:xfrm>
            <a:off x="3317267" y="3061431"/>
            <a:ext cx="14035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1 7 6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014F6C-B2A5-44F6-8F16-419B905E043A}"/>
              </a:ext>
            </a:extLst>
          </p:cNvPr>
          <p:cNvGrpSpPr/>
          <p:nvPr/>
        </p:nvGrpSpPr>
        <p:grpSpPr>
          <a:xfrm>
            <a:off x="5543395" y="2363323"/>
            <a:ext cx="1517234" cy="1070929"/>
            <a:chOff x="5543395" y="2228853"/>
            <a:chExt cx="1517234" cy="107092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AEFB434-E834-41AD-8D03-898E23916FCC}"/>
                </a:ext>
              </a:extLst>
            </p:cNvPr>
            <p:cNvGrpSpPr/>
            <p:nvPr/>
          </p:nvGrpSpPr>
          <p:grpSpPr>
            <a:xfrm>
              <a:off x="5543395" y="2668840"/>
              <a:ext cx="1517234" cy="630942"/>
              <a:chOff x="2231578" y="3097186"/>
              <a:chExt cx="1517234" cy="63094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9B52838-12E2-4B21-92E0-21BE11479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1578" y="3165033"/>
                <a:ext cx="133781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F5D1B54-6F5A-4A2B-9573-40860695F751}"/>
                  </a:ext>
                </a:extLst>
              </p:cNvPr>
              <p:cNvSpPr txBox="1"/>
              <p:nvPr/>
            </p:nvSpPr>
            <p:spPr>
              <a:xfrm>
                <a:off x="2640487" y="3097186"/>
                <a:ext cx="110832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500" b="1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CAE6BA-DD2E-4F9A-91BA-E6C0CB13D614}"/>
                </a:ext>
              </a:extLst>
            </p:cNvPr>
            <p:cNvSpPr txBox="1"/>
            <p:nvPr/>
          </p:nvSpPr>
          <p:spPr>
            <a:xfrm>
              <a:off x="5543585" y="2228853"/>
              <a:ext cx="1403585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1 7 6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75763AF-09B9-4E84-B2E9-56B6ACEBD989}"/>
              </a:ext>
            </a:extLst>
          </p:cNvPr>
          <p:cNvSpPr txBox="1"/>
          <p:nvPr/>
        </p:nvSpPr>
        <p:spPr>
          <a:xfrm>
            <a:off x="6947170" y="2336043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 2 4 =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475695-4D42-44C1-951A-EC5BBC3D09D8}"/>
              </a:ext>
            </a:extLst>
          </p:cNvPr>
          <p:cNvSpPr txBox="1"/>
          <p:nvPr/>
        </p:nvSpPr>
        <p:spPr>
          <a:xfrm>
            <a:off x="6412355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DEE18D0-3BB1-4277-84E9-671C8416E653}"/>
              </a:ext>
            </a:extLst>
          </p:cNvPr>
          <p:cNvSpPr txBox="1"/>
          <p:nvPr/>
        </p:nvSpPr>
        <p:spPr>
          <a:xfrm>
            <a:off x="6023567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A479A2-A89C-4094-9B9D-605EECA7FED4}"/>
              </a:ext>
            </a:extLst>
          </p:cNvPr>
          <p:cNvSpPr txBox="1"/>
          <p:nvPr/>
        </p:nvSpPr>
        <p:spPr>
          <a:xfrm>
            <a:off x="5953229" y="4806382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98643C-4683-4C04-BC45-314B5C8A992A}"/>
              </a:ext>
            </a:extLst>
          </p:cNvPr>
          <p:cNvSpPr txBox="1"/>
          <p:nvPr/>
        </p:nvSpPr>
        <p:spPr>
          <a:xfrm>
            <a:off x="5571333" y="3709029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C61353-BDA6-42BB-8DB8-5244F8C1EFB1}"/>
              </a:ext>
            </a:extLst>
          </p:cNvPr>
          <p:cNvSpPr txBox="1"/>
          <p:nvPr/>
        </p:nvSpPr>
        <p:spPr>
          <a:xfrm>
            <a:off x="5515742" y="4806382"/>
            <a:ext cx="57241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F0ABDD9-4273-4D4C-AE3A-80611B11FFF1}"/>
              </a:ext>
            </a:extLst>
          </p:cNvPr>
          <p:cNvCxnSpPr/>
          <p:nvPr/>
        </p:nvCxnSpPr>
        <p:spPr>
          <a:xfrm flipH="1">
            <a:off x="5623375" y="3909344"/>
            <a:ext cx="23446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A73AC0-3BD9-4979-BEF1-28881E074843}"/>
              </a:ext>
            </a:extLst>
          </p:cNvPr>
          <p:cNvSpPr txBox="1"/>
          <p:nvPr/>
        </p:nvSpPr>
        <p:spPr>
          <a:xfrm>
            <a:off x="64123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6659A9-9068-4827-9FB6-DEBB6D3DDF2C}"/>
              </a:ext>
            </a:extLst>
          </p:cNvPr>
          <p:cNvSpPr txBox="1"/>
          <p:nvPr/>
        </p:nvSpPr>
        <p:spPr>
          <a:xfrm>
            <a:off x="6022306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9799CD-BF7F-4896-96CA-53C22E16F882}"/>
              </a:ext>
            </a:extLst>
          </p:cNvPr>
          <p:cNvSpPr txBox="1"/>
          <p:nvPr/>
        </p:nvSpPr>
        <p:spPr>
          <a:xfrm>
            <a:off x="5953228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2C5EB3-00C7-46C1-9C10-2222B7B58934}"/>
              </a:ext>
            </a:extLst>
          </p:cNvPr>
          <p:cNvSpPr txBox="1"/>
          <p:nvPr/>
        </p:nvSpPr>
        <p:spPr>
          <a:xfrm>
            <a:off x="5562665" y="3478448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0E05B7-9628-4443-9C4A-08832F457FB3}"/>
              </a:ext>
            </a:extLst>
          </p:cNvPr>
          <p:cNvSpPr txBox="1"/>
          <p:nvPr/>
        </p:nvSpPr>
        <p:spPr>
          <a:xfrm>
            <a:off x="5502255" y="5250198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32BBC8-407D-4DB9-B395-9E1A08317BF3}"/>
              </a:ext>
            </a:extLst>
          </p:cNvPr>
          <p:cNvSpPr txBox="1"/>
          <p:nvPr/>
        </p:nvSpPr>
        <p:spPr>
          <a:xfrm>
            <a:off x="5062400" y="5256990"/>
            <a:ext cx="50893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C19F022-1881-4F20-B942-7F40B8E875CC}"/>
              </a:ext>
            </a:extLst>
          </p:cNvPr>
          <p:cNvSpPr txBox="1"/>
          <p:nvPr/>
        </p:nvSpPr>
        <p:spPr>
          <a:xfrm>
            <a:off x="64182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90C480-3873-47D5-BE96-08A5ADB80C03}"/>
              </a:ext>
            </a:extLst>
          </p:cNvPr>
          <p:cNvSpPr txBox="1"/>
          <p:nvPr/>
        </p:nvSpPr>
        <p:spPr>
          <a:xfrm>
            <a:off x="595909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516D0A-0B3C-42E0-91FA-5CE7492D4BBF}"/>
              </a:ext>
            </a:extLst>
          </p:cNvPr>
          <p:cNvSpPr txBox="1"/>
          <p:nvPr/>
        </p:nvSpPr>
        <p:spPr>
          <a:xfrm>
            <a:off x="5508117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D43682-6FBA-416C-931C-37FD47102F8B}"/>
              </a:ext>
            </a:extLst>
          </p:cNvPr>
          <p:cNvSpPr txBox="1"/>
          <p:nvPr/>
        </p:nvSpPr>
        <p:spPr>
          <a:xfrm>
            <a:off x="5062400" y="570058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361C018-3CD3-4391-A5DD-D655942D61A2}"/>
              </a:ext>
            </a:extLst>
          </p:cNvPr>
          <p:cNvSpPr txBox="1"/>
          <p:nvPr/>
        </p:nvSpPr>
        <p:spPr>
          <a:xfrm>
            <a:off x="5148810" y="462253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5538234-D08C-480B-AB88-DFEC82915663}"/>
              </a:ext>
            </a:extLst>
          </p:cNvPr>
          <p:cNvSpPr txBox="1"/>
          <p:nvPr/>
        </p:nvSpPr>
        <p:spPr>
          <a:xfrm>
            <a:off x="8775644" y="2312019"/>
            <a:ext cx="22621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4 2 2 4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445A0C1-2D13-4184-A3C0-CDB0DEE4367A}"/>
              </a:ext>
            </a:extLst>
          </p:cNvPr>
          <p:cNvGrpSpPr/>
          <p:nvPr/>
        </p:nvGrpSpPr>
        <p:grpSpPr>
          <a:xfrm>
            <a:off x="8775644" y="2783443"/>
            <a:ext cx="1820010" cy="630942"/>
            <a:chOff x="2218537" y="3097186"/>
            <a:chExt cx="1820010" cy="63094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89480FE-7B59-44B5-BD99-BA266CD1C269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37" y="3155872"/>
              <a:ext cx="1820010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E7B3C1-4510-40EC-9B07-5D28D7497FA5}"/>
                </a:ext>
              </a:extLst>
            </p:cNvPr>
            <p:cNvSpPr txBox="1"/>
            <p:nvPr/>
          </p:nvSpPr>
          <p:spPr>
            <a:xfrm>
              <a:off x="2896388" y="3097186"/>
              <a:ext cx="8524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6680C04-F4FC-4668-BF1D-76A026AF8BA1}"/>
              </a:ext>
            </a:extLst>
          </p:cNvPr>
          <p:cNvSpPr txBox="1"/>
          <p:nvPr/>
        </p:nvSpPr>
        <p:spPr>
          <a:xfrm>
            <a:off x="8274589" y="4074946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43B76D-106B-4A8C-B693-19378074D449}"/>
              </a:ext>
            </a:extLst>
          </p:cNvPr>
          <p:cNvSpPr txBox="1"/>
          <p:nvPr/>
        </p:nvSpPr>
        <p:spPr>
          <a:xfrm>
            <a:off x="8760878" y="3624193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7D247BB-0F98-4293-B18E-7764D27D622B}"/>
              </a:ext>
            </a:extLst>
          </p:cNvPr>
          <p:cNvSpPr txBox="1"/>
          <p:nvPr/>
        </p:nvSpPr>
        <p:spPr>
          <a:xfrm>
            <a:off x="9063133" y="4087287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02DB146-42ED-470C-9412-CA72984367B0}"/>
              </a:ext>
            </a:extLst>
          </p:cNvPr>
          <p:cNvSpPr txBox="1"/>
          <p:nvPr/>
        </p:nvSpPr>
        <p:spPr>
          <a:xfrm>
            <a:off x="9188323" y="361062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833885C-2B1C-4FD0-B238-E486617BC8E9}"/>
              </a:ext>
            </a:extLst>
          </p:cNvPr>
          <p:cNvSpPr txBox="1"/>
          <p:nvPr/>
        </p:nvSpPr>
        <p:spPr>
          <a:xfrm>
            <a:off x="9640784" y="3614396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151D9BE-9F76-46A4-A808-FE0E3F24A9DD}"/>
              </a:ext>
            </a:extLst>
          </p:cNvPr>
          <p:cNvSpPr txBox="1"/>
          <p:nvPr/>
        </p:nvSpPr>
        <p:spPr>
          <a:xfrm>
            <a:off x="10080763" y="3617662"/>
            <a:ext cx="11526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740F1C9-7480-426F-9047-69D4A3F73A44}"/>
              </a:ext>
            </a:extLst>
          </p:cNvPr>
          <p:cNvSpPr txBox="1"/>
          <p:nvPr/>
        </p:nvSpPr>
        <p:spPr>
          <a:xfrm>
            <a:off x="9945213" y="4084293"/>
            <a:ext cx="26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15DB902-439E-4319-938B-0F5CA91140DD}"/>
              </a:ext>
            </a:extLst>
          </p:cNvPr>
          <p:cNvCxnSpPr>
            <a:cxnSpLocks/>
          </p:cNvCxnSpPr>
          <p:nvPr/>
        </p:nvCxnSpPr>
        <p:spPr>
          <a:xfrm>
            <a:off x="8771495" y="4108459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F76919A-8488-4E2F-B982-DECCC3B02D89}"/>
              </a:ext>
            </a:extLst>
          </p:cNvPr>
          <p:cNvCxnSpPr>
            <a:cxnSpLocks/>
          </p:cNvCxnSpPr>
          <p:nvPr/>
        </p:nvCxnSpPr>
        <p:spPr>
          <a:xfrm>
            <a:off x="8752543" y="4124503"/>
            <a:ext cx="1793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7E33699-9680-47ED-B6F7-1313F58A101C}"/>
              </a:ext>
            </a:extLst>
          </p:cNvPr>
          <p:cNvSpPr/>
          <p:nvPr/>
        </p:nvSpPr>
        <p:spPr>
          <a:xfrm>
            <a:off x="8511897" y="1515143"/>
            <a:ext cx="2076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1408 hours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C011993-6871-4FFA-86B9-F2A1C57A4F99}"/>
              </a:ext>
            </a:extLst>
          </p:cNvPr>
          <p:cNvCxnSpPr>
            <a:cxnSpLocks/>
          </p:cNvCxnSpPr>
          <p:nvPr/>
        </p:nvCxnSpPr>
        <p:spPr>
          <a:xfrm flipH="1">
            <a:off x="7422777" y="2493020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4D013D3-1DCD-44E9-9439-8D5B26A499AD}"/>
              </a:ext>
            </a:extLst>
          </p:cNvPr>
          <p:cNvCxnSpPr>
            <a:cxnSpLocks/>
          </p:cNvCxnSpPr>
          <p:nvPr/>
        </p:nvCxnSpPr>
        <p:spPr>
          <a:xfrm flipH="1">
            <a:off x="5815591" y="2902335"/>
            <a:ext cx="869304" cy="349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8AC50AC8-2007-41E5-BCD0-AADB3066C536}"/>
              </a:ext>
            </a:extLst>
          </p:cNvPr>
          <p:cNvSpPr txBox="1"/>
          <p:nvPr/>
        </p:nvSpPr>
        <p:spPr>
          <a:xfrm>
            <a:off x="7697050" y="2116543"/>
            <a:ext cx="505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776184B-C8CC-4A56-AACE-9B3128389BC0}"/>
              </a:ext>
            </a:extLst>
          </p:cNvPr>
          <p:cNvSpPr txBox="1"/>
          <p:nvPr/>
        </p:nvSpPr>
        <p:spPr>
          <a:xfrm>
            <a:off x="762228" y="5162578"/>
            <a:ext cx="5869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DCC4039-4F4D-41C4-8998-514CA171035B}"/>
              </a:ext>
            </a:extLst>
          </p:cNvPr>
          <p:cNvCxnSpPr>
            <a:cxnSpLocks/>
          </p:cNvCxnSpPr>
          <p:nvPr/>
        </p:nvCxnSpPr>
        <p:spPr>
          <a:xfrm>
            <a:off x="786429" y="5693858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0098A81-40A3-4A09-9AD3-B85DB71F37BF}"/>
              </a:ext>
            </a:extLst>
          </p:cNvPr>
          <p:cNvCxnSpPr>
            <a:cxnSpLocks/>
          </p:cNvCxnSpPr>
          <p:nvPr/>
        </p:nvCxnSpPr>
        <p:spPr>
          <a:xfrm>
            <a:off x="788203" y="6132636"/>
            <a:ext cx="1798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EAD84D45-9BE8-4619-B7A7-A00239E433B9}"/>
              </a:ext>
            </a:extLst>
          </p:cNvPr>
          <p:cNvSpPr txBox="1"/>
          <p:nvPr/>
        </p:nvSpPr>
        <p:spPr>
          <a:xfrm>
            <a:off x="2104849" y="5633221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777EA16-915D-4E88-98DB-CFA50F4A904D}"/>
              </a:ext>
            </a:extLst>
          </p:cNvPr>
          <p:cNvSpPr txBox="1"/>
          <p:nvPr/>
        </p:nvSpPr>
        <p:spPr>
          <a:xfrm>
            <a:off x="1263399" y="4437538"/>
            <a:ext cx="37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FFBD11-C9F4-4415-B8B9-58475FC76574}"/>
              </a:ext>
            </a:extLst>
          </p:cNvPr>
          <p:cNvSpPr txBox="1"/>
          <p:nvPr/>
        </p:nvSpPr>
        <p:spPr>
          <a:xfrm>
            <a:off x="1649074" y="5631239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21AB8B2-4EDE-43A2-B681-86CF3AE6824E}"/>
              </a:ext>
            </a:extLst>
          </p:cNvPr>
          <p:cNvSpPr txBox="1"/>
          <p:nvPr/>
        </p:nvSpPr>
        <p:spPr>
          <a:xfrm>
            <a:off x="775128" y="5631239"/>
            <a:ext cx="1013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F554F41-EDC4-4456-A591-E95DD39C07FF}"/>
              </a:ext>
            </a:extLst>
          </p:cNvPr>
          <p:cNvSpPr txBox="1"/>
          <p:nvPr/>
        </p:nvSpPr>
        <p:spPr>
          <a:xfrm>
            <a:off x="1725032" y="4437538"/>
            <a:ext cx="447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2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78" grpId="0"/>
      <p:bldP spid="13" grpId="0"/>
      <p:bldP spid="14" grpId="0"/>
      <p:bldP spid="15" grpId="0"/>
      <p:bldP spid="16" grpId="0"/>
      <p:bldP spid="25" grpId="0"/>
      <p:bldP spid="32" grpId="0"/>
      <p:bldP spid="39" grpId="0"/>
      <p:bldP spid="40" grpId="0"/>
      <p:bldP spid="41" grpId="0"/>
      <p:bldP spid="42" grpId="0"/>
      <p:bldP spid="43" grpId="0"/>
      <p:bldP spid="46" grpId="0"/>
      <p:bldP spid="47" grpId="0"/>
      <p:bldP spid="48" grpId="0"/>
      <p:bldP spid="49" grpId="0"/>
      <p:bldP spid="51" grpId="0"/>
      <p:bldP spid="52" grpId="0"/>
      <p:bldP spid="54" grpId="0"/>
      <p:bldP spid="55" grpId="0"/>
      <p:bldP spid="56" grpId="0"/>
      <p:bldP spid="57" grpId="0"/>
      <p:bldP spid="59" grpId="0"/>
      <p:bldP spid="66" grpId="0"/>
      <p:bldP spid="66" grpId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9" grpId="0"/>
      <p:bldP spid="94" grpId="0"/>
      <p:bldP spid="100" grpId="0"/>
      <p:bldP spid="104" grpId="0"/>
      <p:bldP spid="105" grpId="0"/>
      <p:bldP spid="106" grpId="0"/>
      <p:bldP spid="107" grpId="0"/>
      <p:bldP spid="1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A55675-63E1-4887-B240-BF655CEE1773}"/>
              </a:ext>
            </a:extLst>
          </p:cNvPr>
          <p:cNvSpPr/>
          <p:nvPr/>
        </p:nvSpPr>
        <p:spPr>
          <a:xfrm>
            <a:off x="56122" y="0"/>
            <a:ext cx="12079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numbers in this sequence increase by the same amount each time. Write the missing numbers.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F8173-3943-460C-99BC-F46DF1298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25" y="1077218"/>
            <a:ext cx="10333333" cy="1161905"/>
          </a:xfrm>
          <a:prstGeom prst="rect">
            <a:avLst/>
          </a:prstGeom>
        </p:spPr>
      </p:pic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294C4E86-9040-4022-BFBF-2B19C65687F7}"/>
              </a:ext>
            </a:extLst>
          </p:cNvPr>
          <p:cNvSpPr/>
          <p:nvPr/>
        </p:nvSpPr>
        <p:spPr>
          <a:xfrm rot="16200000">
            <a:off x="3731286" y="1657557"/>
            <a:ext cx="586130" cy="151984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92F4-7A16-4251-AF37-145F9468852E}"/>
              </a:ext>
            </a:extLst>
          </p:cNvPr>
          <p:cNvSpPr/>
          <p:nvPr/>
        </p:nvSpPr>
        <p:spPr>
          <a:xfrm>
            <a:off x="3725230" y="2110023"/>
            <a:ext cx="598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6E29BD5B-8ACA-4CA2-8363-0FF781451FE8}"/>
              </a:ext>
            </a:extLst>
          </p:cNvPr>
          <p:cNvSpPr/>
          <p:nvPr/>
        </p:nvSpPr>
        <p:spPr>
          <a:xfrm rot="16200000">
            <a:off x="5211740" y="1503219"/>
            <a:ext cx="586130" cy="185730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6A3F37-8F30-495E-9AC2-47D4E2208E46}"/>
              </a:ext>
            </a:extLst>
          </p:cNvPr>
          <p:cNvSpPr/>
          <p:nvPr/>
        </p:nvSpPr>
        <p:spPr>
          <a:xfrm>
            <a:off x="5216573" y="2124414"/>
            <a:ext cx="731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AA390-3343-4402-BE70-C6ECE2CA31A0}"/>
              </a:ext>
            </a:extLst>
          </p:cNvPr>
          <p:cNvSpPr txBox="1"/>
          <p:nvPr/>
        </p:nvSpPr>
        <p:spPr>
          <a:xfrm>
            <a:off x="5947644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56</a:t>
            </a: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A4C869E1-2C79-4050-8E59-DCEC275FB4C7}"/>
              </a:ext>
            </a:extLst>
          </p:cNvPr>
          <p:cNvSpPr/>
          <p:nvPr/>
        </p:nvSpPr>
        <p:spPr>
          <a:xfrm rot="16200000">
            <a:off x="6954362" y="1386901"/>
            <a:ext cx="586130" cy="20623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1A0577-9883-4379-9E77-0843DA520798}"/>
              </a:ext>
            </a:extLst>
          </p:cNvPr>
          <p:cNvSpPr/>
          <p:nvPr/>
        </p:nvSpPr>
        <p:spPr>
          <a:xfrm>
            <a:off x="6987313" y="2110606"/>
            <a:ext cx="811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A093D4C6-C42D-4490-B469-386E900342A4}"/>
              </a:ext>
            </a:extLst>
          </p:cNvPr>
          <p:cNvSpPr/>
          <p:nvPr/>
        </p:nvSpPr>
        <p:spPr>
          <a:xfrm rot="16200000">
            <a:off x="8799497" y="1386900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4F273A-8751-42CA-8D17-5309D0CCC13E}"/>
              </a:ext>
            </a:extLst>
          </p:cNvPr>
          <p:cNvSpPr/>
          <p:nvPr/>
        </p:nvSpPr>
        <p:spPr>
          <a:xfrm>
            <a:off x="8832448" y="2110606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B67CA-71E0-457E-A9B6-36C3634A36E3}"/>
              </a:ext>
            </a:extLst>
          </p:cNvPr>
          <p:cNvSpPr txBox="1"/>
          <p:nvPr/>
        </p:nvSpPr>
        <p:spPr>
          <a:xfrm>
            <a:off x="9512715" y="1367659"/>
            <a:ext cx="8722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70</a:t>
            </a: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D2F2F42D-5AE6-4806-9F47-7BFF2EEA5C1C}"/>
              </a:ext>
            </a:extLst>
          </p:cNvPr>
          <p:cNvSpPr/>
          <p:nvPr/>
        </p:nvSpPr>
        <p:spPr>
          <a:xfrm rot="16200000">
            <a:off x="2170601" y="1396124"/>
            <a:ext cx="586130" cy="20623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BB0F82-499F-4CAF-BF33-D79703BEB717}"/>
              </a:ext>
            </a:extLst>
          </p:cNvPr>
          <p:cNvSpPr/>
          <p:nvPr/>
        </p:nvSpPr>
        <p:spPr>
          <a:xfrm>
            <a:off x="2203552" y="2119830"/>
            <a:ext cx="811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+7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6D8CA2-90E9-4A72-A164-24E229F391AB}"/>
              </a:ext>
            </a:extLst>
          </p:cNvPr>
          <p:cNvSpPr txBox="1"/>
          <p:nvPr/>
        </p:nvSpPr>
        <p:spPr>
          <a:xfrm>
            <a:off x="1217006" y="136765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D69370-2015-4B3A-BE4D-8D8D91453E6D}"/>
              </a:ext>
            </a:extLst>
          </p:cNvPr>
          <p:cNvSpPr txBox="1"/>
          <p:nvPr/>
        </p:nvSpPr>
        <p:spPr>
          <a:xfrm>
            <a:off x="568725" y="2875956"/>
            <a:ext cx="2306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42 – 7 =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D9DDCA-EB7B-427C-A562-C801EF1A2FE7}"/>
              </a:ext>
            </a:extLst>
          </p:cNvPr>
          <p:cNvSpPr txBox="1"/>
          <p:nvPr/>
        </p:nvSpPr>
        <p:spPr>
          <a:xfrm>
            <a:off x="2597737" y="2875956"/>
            <a:ext cx="96968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95774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5C6C61-0AEC-452F-B373-2C11F9142BEB}"/>
              </a:ext>
            </a:extLst>
          </p:cNvPr>
          <p:cNvSpPr/>
          <p:nvPr/>
        </p:nvSpPr>
        <p:spPr>
          <a:xfrm>
            <a:off x="56122" y="50000"/>
            <a:ext cx="1174092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Adam chooses the </a:t>
            </a:r>
            <a:r>
              <a:rPr lang="en-US" sz="3200" b="1" dirty="0" err="1"/>
              <a:t>colours</a:t>
            </a:r>
            <a:r>
              <a:rPr lang="en-US" sz="3200" b="1" dirty="0"/>
              <a:t> for a new team shirt. </a:t>
            </a:r>
          </a:p>
          <a:p>
            <a:r>
              <a:rPr lang="en-US" sz="3200" b="1" dirty="0"/>
              <a:t>The shirt has two </a:t>
            </a:r>
            <a:r>
              <a:rPr lang="en-US" sz="3200" b="1" dirty="0" err="1"/>
              <a:t>colours</a:t>
            </a:r>
            <a:r>
              <a:rPr lang="en-US" sz="3200" b="1" dirty="0"/>
              <a:t>. </a:t>
            </a:r>
          </a:p>
          <a:p>
            <a:r>
              <a:rPr lang="en-US" sz="3200" b="1" dirty="0"/>
              <a:t>There are four </a:t>
            </a:r>
            <a:r>
              <a:rPr lang="en-US" sz="3200" b="1" dirty="0" err="1"/>
              <a:t>colours</a:t>
            </a:r>
            <a:r>
              <a:rPr lang="en-US" sz="3200" b="1" dirty="0"/>
              <a:t> to choose from: yellow, blue, white and red.</a:t>
            </a:r>
          </a:p>
          <a:p>
            <a:r>
              <a:rPr lang="en-US" sz="3200" b="1" dirty="0"/>
              <a:t>Write the two missing combinations.</a:t>
            </a:r>
          </a:p>
          <a:p>
            <a:r>
              <a:rPr lang="en-US" sz="3200" b="1" dirty="0"/>
              <a:t> The shirt could be:</a:t>
            </a:r>
          </a:p>
          <a:p>
            <a:r>
              <a:rPr lang="en-US" sz="3200" b="1" dirty="0"/>
              <a:t> • yellow and blue</a:t>
            </a:r>
          </a:p>
          <a:p>
            <a:r>
              <a:rPr lang="en-US" sz="3200" b="1" dirty="0"/>
              <a:t> • yellow and white</a:t>
            </a:r>
          </a:p>
          <a:p>
            <a:r>
              <a:rPr lang="en-US" sz="3200" b="1" dirty="0"/>
              <a:t> • yellow and red </a:t>
            </a:r>
          </a:p>
          <a:p>
            <a:r>
              <a:rPr lang="en-US" sz="3200" b="1" dirty="0"/>
              <a:t> • blue and white.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  <a:p>
            <a:r>
              <a:rPr lang="en-US" sz="3200" b="1" dirty="0"/>
              <a:t>  __________ and __________</a:t>
            </a:r>
          </a:p>
          <a:p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3BD30-57D2-4C40-80D7-C27A49263FA3}"/>
              </a:ext>
            </a:extLst>
          </p:cNvPr>
          <p:cNvSpPr/>
          <p:nvPr/>
        </p:nvSpPr>
        <p:spPr>
          <a:xfrm>
            <a:off x="6943830" y="1927084"/>
            <a:ext cx="4094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Y   B   W   R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19FA96-C22C-4569-BB82-1DCA4D4C4B1D}"/>
              </a:ext>
            </a:extLst>
          </p:cNvPr>
          <p:cNvSpPr/>
          <p:nvPr/>
        </p:nvSpPr>
        <p:spPr>
          <a:xfrm>
            <a:off x="7107116" y="2634970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YB, YW, YR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8B5D55-4413-40AE-A777-41C9382F43C7}"/>
              </a:ext>
            </a:extLst>
          </p:cNvPr>
          <p:cNvSpPr/>
          <p:nvPr/>
        </p:nvSpPr>
        <p:spPr>
          <a:xfrm>
            <a:off x="7404940" y="3250876"/>
            <a:ext cx="14124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BW, BR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EC64DA-9050-4F10-A2AC-5A6FDE70FE23}"/>
              </a:ext>
            </a:extLst>
          </p:cNvPr>
          <p:cNvSpPr/>
          <p:nvPr/>
        </p:nvSpPr>
        <p:spPr>
          <a:xfrm>
            <a:off x="7756071" y="3866782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WR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659F06-A8F8-4352-8002-8D99163AD56A}"/>
              </a:ext>
            </a:extLst>
          </p:cNvPr>
          <p:cNvSpPr/>
          <p:nvPr/>
        </p:nvSpPr>
        <p:spPr>
          <a:xfrm>
            <a:off x="919842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blue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233E0F-EC74-4784-B440-9B338BB419B3}"/>
              </a:ext>
            </a:extLst>
          </p:cNvPr>
          <p:cNvSpPr/>
          <p:nvPr/>
        </p:nvSpPr>
        <p:spPr>
          <a:xfrm>
            <a:off x="3799113" y="4900924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608CA0-C99F-49FD-B3E0-78900088FE43}"/>
              </a:ext>
            </a:extLst>
          </p:cNvPr>
          <p:cNvSpPr/>
          <p:nvPr/>
        </p:nvSpPr>
        <p:spPr>
          <a:xfrm>
            <a:off x="756554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white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30DE5E-2656-4812-AD4B-560496B5E202}"/>
              </a:ext>
            </a:extLst>
          </p:cNvPr>
          <p:cNvSpPr/>
          <p:nvPr/>
        </p:nvSpPr>
        <p:spPr>
          <a:xfrm>
            <a:off x="3799113" y="5887120"/>
            <a:ext cx="1234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red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8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33B716-6BBC-4A03-96A0-90F30FC16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899" y="156350"/>
            <a:ext cx="4017039" cy="137108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E6CC2D-A6C4-4B31-8CD4-4554D60F0388}"/>
              </a:ext>
            </a:extLst>
          </p:cNvPr>
          <p:cNvSpPr/>
          <p:nvPr/>
        </p:nvSpPr>
        <p:spPr>
          <a:xfrm>
            <a:off x="56123" y="1443841"/>
            <a:ext cx="120793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Layla uses each card once to make a four-digit number.</a:t>
            </a:r>
          </a:p>
          <a:p>
            <a:r>
              <a:rPr lang="en-US" sz="3200" b="1" dirty="0"/>
              <a:t>She places:</a:t>
            </a:r>
          </a:p>
          <a:p>
            <a:r>
              <a:rPr lang="en-US" sz="3200" b="1" dirty="0"/>
              <a:t>• 4 in the tens column</a:t>
            </a:r>
          </a:p>
          <a:p>
            <a:r>
              <a:rPr lang="en-US" sz="3200" b="1" dirty="0"/>
              <a:t>• 2 so that it has a higher value than any of the other digits</a:t>
            </a:r>
          </a:p>
          <a:p>
            <a:r>
              <a:rPr lang="en-US" sz="3200" b="1" dirty="0"/>
              <a:t>• the remaining two digits so that 7 has the higher value.</a:t>
            </a:r>
          </a:p>
          <a:p>
            <a:r>
              <a:rPr lang="en-US" sz="3200" b="1" dirty="0"/>
              <a:t>Write a digit in each box to show Layla’s number.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BCDC4-E85C-435F-B8AF-F200BD306FF2}"/>
              </a:ext>
            </a:extLst>
          </p:cNvPr>
          <p:cNvSpPr/>
          <p:nvPr/>
        </p:nvSpPr>
        <p:spPr>
          <a:xfrm>
            <a:off x="56123" y="499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Here are four number cards.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AD48B-FA77-4B6F-8426-195F9DDB0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028" y="4599873"/>
            <a:ext cx="4133333" cy="16285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0CFD1-8136-44ED-98C4-86CB22AD2A26}"/>
              </a:ext>
            </a:extLst>
          </p:cNvPr>
          <p:cNvSpPr txBox="1"/>
          <p:nvPr/>
        </p:nvSpPr>
        <p:spPr>
          <a:xfrm>
            <a:off x="6152123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FC4476-17A2-4014-90CD-8A111419841B}"/>
              </a:ext>
            </a:extLst>
          </p:cNvPr>
          <p:cNvSpPr txBox="1"/>
          <p:nvPr/>
        </p:nvSpPr>
        <p:spPr>
          <a:xfrm>
            <a:off x="4230016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81747-866D-4005-B5F1-0E92466C60C7}"/>
              </a:ext>
            </a:extLst>
          </p:cNvPr>
          <p:cNvSpPr txBox="1"/>
          <p:nvPr/>
        </p:nvSpPr>
        <p:spPr>
          <a:xfrm>
            <a:off x="5221494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0B8A61-4AE9-484B-ADE5-4A4E11E11799}"/>
              </a:ext>
            </a:extLst>
          </p:cNvPr>
          <p:cNvSpPr txBox="1"/>
          <p:nvPr/>
        </p:nvSpPr>
        <p:spPr>
          <a:xfrm>
            <a:off x="7121657" y="5098687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089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3E26AD-1292-4E47-9662-3248259FAC67}"/>
              </a:ext>
            </a:extLst>
          </p:cNvPr>
          <p:cNvSpPr/>
          <p:nvPr/>
        </p:nvSpPr>
        <p:spPr>
          <a:xfrm>
            <a:off x="56123" y="50000"/>
            <a:ext cx="10306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Write the three missing digits to make this addition correct.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1670B-9A62-4FA6-8883-388B0FA8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731" y="1220857"/>
            <a:ext cx="4952381" cy="47428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9C80AE-096D-4AAF-AEBD-A6603CD9798C}"/>
              </a:ext>
            </a:extLst>
          </p:cNvPr>
          <p:cNvSpPr/>
          <p:nvPr/>
        </p:nvSpPr>
        <p:spPr>
          <a:xfrm>
            <a:off x="6972300" y="634775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0EF7A9-2D24-49A3-AD2A-58D29468A905}"/>
              </a:ext>
            </a:extLst>
          </p:cNvPr>
          <p:cNvSpPr txBox="1"/>
          <p:nvPr/>
        </p:nvSpPr>
        <p:spPr>
          <a:xfrm>
            <a:off x="7219684" y="3113529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2FFC6F-1D98-452D-8263-B3944AF59E56}"/>
              </a:ext>
            </a:extLst>
          </p:cNvPr>
          <p:cNvSpPr/>
          <p:nvPr/>
        </p:nvSpPr>
        <p:spPr>
          <a:xfrm>
            <a:off x="6090558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E4DE7-CADB-4344-9B5D-DCEAF46CEC3F}"/>
              </a:ext>
            </a:extLst>
          </p:cNvPr>
          <p:cNvSpPr txBox="1"/>
          <p:nvPr/>
        </p:nvSpPr>
        <p:spPr>
          <a:xfrm>
            <a:off x="6336404" y="774105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4E9FF-BD77-4266-93E9-EDBF7EC14503}"/>
              </a:ext>
            </a:extLst>
          </p:cNvPr>
          <p:cNvSpPr txBox="1"/>
          <p:nvPr/>
        </p:nvSpPr>
        <p:spPr>
          <a:xfrm>
            <a:off x="6303746" y="1621591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FC802A-A113-46A0-B90B-94C6CE46A441}"/>
              </a:ext>
            </a:extLst>
          </p:cNvPr>
          <p:cNvSpPr/>
          <p:nvPr/>
        </p:nvSpPr>
        <p:spPr>
          <a:xfrm>
            <a:off x="5210547" y="634774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60146D-C2B2-46C1-9648-CA71D9E7BAF5}"/>
              </a:ext>
            </a:extLst>
          </p:cNvPr>
          <p:cNvSpPr/>
          <p:nvPr/>
        </p:nvSpPr>
        <p:spPr>
          <a:xfrm>
            <a:off x="4329671" y="634773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96C98E-1193-44FF-BBD7-37CE4B8A494E}"/>
              </a:ext>
            </a:extLst>
          </p:cNvPr>
          <p:cNvSpPr/>
          <p:nvPr/>
        </p:nvSpPr>
        <p:spPr>
          <a:xfrm>
            <a:off x="3451601" y="634771"/>
            <a:ext cx="898071" cy="53289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F449B1-9FE8-41AE-B7C2-5CCCC08026DC}"/>
              </a:ext>
            </a:extLst>
          </p:cNvPr>
          <p:cNvSpPr txBox="1"/>
          <p:nvPr/>
        </p:nvSpPr>
        <p:spPr>
          <a:xfrm>
            <a:off x="3649643" y="4954815"/>
            <a:ext cx="8832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6B1F0-D62E-47C9-A407-5F37BA4ABBDB}"/>
              </a:ext>
            </a:extLst>
          </p:cNvPr>
          <p:cNvSpPr txBox="1"/>
          <p:nvPr/>
        </p:nvSpPr>
        <p:spPr>
          <a:xfrm>
            <a:off x="3656976" y="764530"/>
            <a:ext cx="88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9220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/>
      <p:bldP spid="8" grpId="0" animBg="1"/>
      <p:bldP spid="8" grpId="1" animBg="1"/>
      <p:bldP spid="6" grpId="0"/>
      <p:bldP spid="9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458DC-56AC-4933-BAEC-69A96ED5D860}"/>
              </a:ext>
            </a:extLst>
          </p:cNvPr>
          <p:cNvSpPr/>
          <p:nvPr/>
        </p:nvSpPr>
        <p:spPr>
          <a:xfrm>
            <a:off x="56123" y="50000"/>
            <a:ext cx="10494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Tick the numbers that are common factors of both 12 and 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E4053-EA3C-4B8E-A0EC-3A173CA63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47" y="634774"/>
            <a:ext cx="1855129" cy="59900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1FE806-A650-4CB6-9212-C2A26F9791D5}"/>
              </a:ext>
            </a:extLst>
          </p:cNvPr>
          <p:cNvSpPr/>
          <p:nvPr/>
        </p:nvSpPr>
        <p:spPr>
          <a:xfrm>
            <a:off x="1338159" y="709568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F2999-349F-4136-9DE9-39CB509AE852}"/>
              </a:ext>
            </a:extLst>
          </p:cNvPr>
          <p:cNvSpPr/>
          <p:nvPr/>
        </p:nvSpPr>
        <p:spPr>
          <a:xfrm>
            <a:off x="2220964" y="771123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6 x 2 = 12 and 9 x 2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41D49-9549-441A-ACF1-D97072F4F986}"/>
              </a:ext>
            </a:extLst>
          </p:cNvPr>
          <p:cNvSpPr/>
          <p:nvPr/>
        </p:nvSpPr>
        <p:spPr>
          <a:xfrm>
            <a:off x="2220963" y="2050195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x 3 = 12 and 6 x 3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B9655-5C0E-4DD1-A4E1-8DDC50B9402C}"/>
              </a:ext>
            </a:extLst>
          </p:cNvPr>
          <p:cNvSpPr/>
          <p:nvPr/>
        </p:nvSpPr>
        <p:spPr>
          <a:xfrm>
            <a:off x="1334477" y="1988639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DBFD8-24FC-494A-9D38-04E29C30FE7E}"/>
              </a:ext>
            </a:extLst>
          </p:cNvPr>
          <p:cNvSpPr/>
          <p:nvPr/>
        </p:nvSpPr>
        <p:spPr>
          <a:xfrm>
            <a:off x="2220963" y="3332877"/>
            <a:ext cx="439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x 6 = 12 and 3 x 6 = 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9F6C8A-DFBA-430B-AB98-0797F662043B}"/>
              </a:ext>
            </a:extLst>
          </p:cNvPr>
          <p:cNvSpPr/>
          <p:nvPr/>
        </p:nvSpPr>
        <p:spPr>
          <a:xfrm>
            <a:off x="1334477" y="327132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01196-03FF-4B4D-B06F-4F57A0EC2EAF}"/>
              </a:ext>
            </a:extLst>
          </p:cNvPr>
          <p:cNvSpPr/>
          <p:nvPr/>
        </p:nvSpPr>
        <p:spPr>
          <a:xfrm>
            <a:off x="2220963" y="4600135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12 is not in the 9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964B63-1D15-4132-BE0A-B5B33589E103}"/>
              </a:ext>
            </a:extLst>
          </p:cNvPr>
          <p:cNvSpPr/>
          <p:nvPr/>
        </p:nvSpPr>
        <p:spPr>
          <a:xfrm>
            <a:off x="2220962" y="5879207"/>
            <a:ext cx="555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18 is not in the 12 times table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2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E8947B-17E2-4E0A-B5E4-742E5DD36E4E}"/>
              </a:ext>
            </a:extLst>
          </p:cNvPr>
          <p:cNvSpPr/>
          <p:nvPr/>
        </p:nvSpPr>
        <p:spPr>
          <a:xfrm>
            <a:off x="56123" y="50000"/>
            <a:ext cx="114962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chart shows the number of different types of big cat in a zoo.</a:t>
            </a:r>
          </a:p>
          <a:p>
            <a:r>
              <a:rPr lang="en-US" sz="3200" b="1" dirty="0"/>
              <a:t>There are 20 big cats in the zoo altogether. </a:t>
            </a:r>
            <a:endParaRPr lang="en-GB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DC2FCA-C7F7-4CB9-8153-2E60802F2704}"/>
              </a:ext>
            </a:extLst>
          </p:cNvPr>
          <p:cNvSpPr/>
          <p:nvPr/>
        </p:nvSpPr>
        <p:spPr>
          <a:xfrm>
            <a:off x="4186903" y="1268825"/>
            <a:ext cx="77735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Here are some statements about the chart.</a:t>
            </a:r>
          </a:p>
          <a:p>
            <a:r>
              <a:rPr lang="en-US" sz="3200" b="1" dirty="0"/>
              <a:t>Tick the statements that are true.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BA8B9-DE6E-430F-BB2C-ADEE3909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27" y="1127218"/>
            <a:ext cx="3780297" cy="3765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3B0D70-137E-4798-ADC6-E5A58D523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391" y="2346043"/>
            <a:ext cx="7674538" cy="38117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83E745-BE34-483C-A55E-9E8C3489A944}"/>
              </a:ext>
            </a:extLst>
          </p:cNvPr>
          <p:cNvSpPr/>
          <p:nvPr/>
        </p:nvSpPr>
        <p:spPr>
          <a:xfrm>
            <a:off x="11261186" y="2325227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71C058-FA21-4169-BF3B-7361EDABB8C5}"/>
              </a:ext>
            </a:extLst>
          </p:cNvPr>
          <p:cNvSpPr/>
          <p:nvPr/>
        </p:nvSpPr>
        <p:spPr>
          <a:xfrm>
            <a:off x="6869079" y="3827905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more than ½ of the 20 cats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85E6CC-3B3E-4A90-89D1-862C0C77B743}"/>
              </a:ext>
            </a:extLst>
          </p:cNvPr>
          <p:cNvSpPr/>
          <p:nvPr/>
        </p:nvSpPr>
        <p:spPr>
          <a:xfrm>
            <a:off x="11250022" y="3381629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FD46B7-1BE8-42F8-A09A-DCDF21E4D86A}"/>
              </a:ext>
            </a:extLst>
          </p:cNvPr>
          <p:cNvSpPr/>
          <p:nvPr/>
        </p:nvSpPr>
        <p:spPr>
          <a:xfrm>
            <a:off x="11236443" y="4438031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✓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329D07-3C24-4A94-A30D-205503D22036}"/>
              </a:ext>
            </a:extLst>
          </p:cNvPr>
          <p:cNvSpPr/>
          <p:nvPr/>
        </p:nvSpPr>
        <p:spPr>
          <a:xfrm>
            <a:off x="6914676" y="5900234"/>
            <a:ext cx="439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less than ¼ of 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6DDDF0-DFD3-419D-9E8F-408EDC66175D}"/>
              </a:ext>
            </a:extLst>
          </p:cNvPr>
          <p:cNvSpPr/>
          <p:nvPr/>
        </p:nvSpPr>
        <p:spPr>
          <a:xfrm>
            <a:off x="11261186" y="5449947"/>
            <a:ext cx="60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✘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3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B44CDD6-1E39-408C-8D03-95EA0A18E343}"/>
              </a:ext>
            </a:extLst>
          </p:cNvPr>
          <p:cNvSpPr txBox="1"/>
          <p:nvPr/>
        </p:nvSpPr>
        <p:spPr>
          <a:xfrm>
            <a:off x="4539357" y="2179517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9 8 0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7F9E42-1BD8-485B-9276-A57C0684D74B}"/>
              </a:ext>
            </a:extLst>
          </p:cNvPr>
          <p:cNvSpPr/>
          <p:nvPr/>
        </p:nvSpPr>
        <p:spPr>
          <a:xfrm>
            <a:off x="56123" y="50000"/>
            <a:ext cx="10328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farmer is packing eggs. </a:t>
            </a:r>
          </a:p>
          <a:p>
            <a:r>
              <a:rPr lang="en-US" sz="3200" b="1" dirty="0"/>
              <a:t>Each box holds six eggs. The farmer has 980 eggs to pack. </a:t>
            </a:r>
          </a:p>
          <a:p>
            <a:r>
              <a:rPr lang="en-US" sz="3200" b="1" dirty="0"/>
              <a:t>How many boxes can the farmer fill using 980 eggs?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_____ full boxes</a:t>
            </a:r>
          </a:p>
          <a:p>
            <a:endParaRPr lang="en-US" sz="3200" b="1" dirty="0"/>
          </a:p>
          <a:p>
            <a:r>
              <a:rPr lang="en-US" sz="3200" b="1" dirty="0"/>
              <a:t>How many eggs will be left over?</a:t>
            </a:r>
          </a:p>
          <a:p>
            <a:endParaRPr lang="en-US" sz="3200" b="1" dirty="0"/>
          </a:p>
          <a:p>
            <a:r>
              <a:rPr lang="en-GB" sz="3200" b="1" dirty="0"/>
              <a:t>   _____ left over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1E324-CAE9-4FA8-A4BC-C3A4FC4D27A8}"/>
              </a:ext>
            </a:extLst>
          </p:cNvPr>
          <p:cNvSpPr txBox="1"/>
          <p:nvPr/>
        </p:nvSpPr>
        <p:spPr>
          <a:xfrm>
            <a:off x="4064740" y="2192580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932DE7-D67E-4103-A93D-AF3E49ECC056}"/>
              </a:ext>
            </a:extLst>
          </p:cNvPr>
          <p:cNvCxnSpPr>
            <a:cxnSpLocks/>
          </p:cNvCxnSpPr>
          <p:nvPr/>
        </p:nvCxnSpPr>
        <p:spPr>
          <a:xfrm>
            <a:off x="4539357" y="2242137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75EB7F-3D4D-4D41-9A46-2905FF255F5E}"/>
              </a:ext>
            </a:extLst>
          </p:cNvPr>
          <p:cNvCxnSpPr>
            <a:cxnSpLocks/>
          </p:cNvCxnSpPr>
          <p:nvPr/>
        </p:nvCxnSpPr>
        <p:spPr>
          <a:xfrm flipH="1">
            <a:off x="4554511" y="2242137"/>
            <a:ext cx="3798" cy="4474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AB075A-1AEF-424F-A904-647C733AFDBE}"/>
              </a:ext>
            </a:extLst>
          </p:cNvPr>
          <p:cNvSpPr txBox="1"/>
          <p:nvPr/>
        </p:nvSpPr>
        <p:spPr>
          <a:xfrm>
            <a:off x="4981316" y="17418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838B2-7276-4E2B-B54E-2494AC1663A2}"/>
              </a:ext>
            </a:extLst>
          </p:cNvPr>
          <p:cNvSpPr txBox="1"/>
          <p:nvPr/>
        </p:nvSpPr>
        <p:spPr>
          <a:xfrm>
            <a:off x="5404322" y="1741827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A9C78-1B47-4A67-9B9B-050C4FA83263}"/>
              </a:ext>
            </a:extLst>
          </p:cNvPr>
          <p:cNvSpPr txBox="1"/>
          <p:nvPr/>
        </p:nvSpPr>
        <p:spPr>
          <a:xfrm>
            <a:off x="5275198" y="2219474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D2E96-3AD7-4921-BF0D-AC5F29E45BE1}"/>
              </a:ext>
            </a:extLst>
          </p:cNvPr>
          <p:cNvSpPr txBox="1"/>
          <p:nvPr/>
        </p:nvSpPr>
        <p:spPr>
          <a:xfrm>
            <a:off x="5951697" y="1749369"/>
            <a:ext cx="10373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r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56BB58-F9D1-4B39-AEE4-95444B20DBDF}"/>
              </a:ext>
            </a:extLst>
          </p:cNvPr>
          <p:cNvSpPr txBox="1"/>
          <p:nvPr/>
        </p:nvSpPr>
        <p:spPr>
          <a:xfrm>
            <a:off x="4539415" y="172876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A5FACA-A820-4429-82CF-1840A3E6144A}"/>
              </a:ext>
            </a:extLst>
          </p:cNvPr>
          <p:cNvSpPr txBox="1"/>
          <p:nvPr/>
        </p:nvSpPr>
        <p:spPr>
          <a:xfrm>
            <a:off x="4833297" y="2206411"/>
            <a:ext cx="447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endParaRPr lang="en-GB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0B64BE-FF8F-4363-B00A-E8C11E3A2CED}"/>
              </a:ext>
            </a:extLst>
          </p:cNvPr>
          <p:cNvSpPr txBox="1"/>
          <p:nvPr/>
        </p:nvSpPr>
        <p:spPr>
          <a:xfrm>
            <a:off x="367483" y="1944251"/>
            <a:ext cx="1147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163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D5A1B-8B48-4C97-A25A-6454229E0EB2}"/>
              </a:ext>
            </a:extLst>
          </p:cNvPr>
          <p:cNvSpPr txBox="1"/>
          <p:nvPr/>
        </p:nvSpPr>
        <p:spPr>
          <a:xfrm>
            <a:off x="712192" y="3872154"/>
            <a:ext cx="11475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853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200BCF-7A81-49F8-8D21-DBC982DAEFB2}"/>
              </a:ext>
            </a:extLst>
          </p:cNvPr>
          <p:cNvSpPr/>
          <p:nvPr/>
        </p:nvSpPr>
        <p:spPr>
          <a:xfrm>
            <a:off x="56122" y="50000"/>
            <a:ext cx="9937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has £400 </a:t>
            </a:r>
          </a:p>
          <a:p>
            <a:r>
              <a:rPr lang="en-US" sz="3200" b="1" dirty="0"/>
              <a:t>He spends 35% of his money on a new bike.</a:t>
            </a:r>
          </a:p>
          <a:p>
            <a:r>
              <a:rPr lang="en-US" sz="3200" b="1" dirty="0"/>
              <a:t>How much does Jack spend on his new bike?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5CD116-47FE-4AD6-9029-85A34649EDFE}"/>
              </a:ext>
            </a:extLst>
          </p:cNvPr>
          <p:cNvGrpSpPr/>
          <p:nvPr/>
        </p:nvGrpSpPr>
        <p:grpSpPr>
          <a:xfrm>
            <a:off x="598306" y="1790243"/>
            <a:ext cx="3976037" cy="817087"/>
            <a:chOff x="255523" y="372323"/>
            <a:chExt cx="3640697" cy="11340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120C22D-B107-4099-8A79-1677D491CE6B}"/>
                </a:ext>
              </a:extLst>
            </p:cNvPr>
            <p:cNvSpPr/>
            <p:nvPr/>
          </p:nvSpPr>
          <p:spPr>
            <a:xfrm>
              <a:off x="255523" y="372323"/>
              <a:ext cx="3640697" cy="11340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ED3645-A3EA-4EE7-8275-050F8FBBB37B}"/>
                </a:ext>
              </a:extLst>
            </p:cNvPr>
            <p:cNvSpPr txBox="1"/>
            <p:nvPr/>
          </p:nvSpPr>
          <p:spPr>
            <a:xfrm>
              <a:off x="308454" y="485388"/>
              <a:ext cx="2562426" cy="8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</a:rPr>
                <a:t>35% of 400 =  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523C1C-EE93-4583-9B26-DEBAB8397091}"/>
              </a:ext>
            </a:extLst>
          </p:cNvPr>
          <p:cNvSpPr/>
          <p:nvPr/>
        </p:nvSpPr>
        <p:spPr>
          <a:xfrm>
            <a:off x="3274738" y="1913257"/>
            <a:ext cx="1147562" cy="5759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FA26B-B229-4565-B426-53C7E92254BB}"/>
              </a:ext>
            </a:extLst>
          </p:cNvPr>
          <p:cNvSpPr txBox="1"/>
          <p:nvPr/>
        </p:nvSpPr>
        <p:spPr>
          <a:xfrm>
            <a:off x="3274885" y="1913257"/>
            <a:ext cx="114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140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3C16F4-F239-46AF-9ACB-3F58FEACBFA9}"/>
              </a:ext>
            </a:extLst>
          </p:cNvPr>
          <p:cNvGrpSpPr/>
          <p:nvPr/>
        </p:nvGrpSpPr>
        <p:grpSpPr>
          <a:xfrm>
            <a:off x="4939885" y="1743119"/>
            <a:ext cx="1413839" cy="1089246"/>
            <a:chOff x="1785467" y="1941685"/>
            <a:chExt cx="1413839" cy="108924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CFA367-2AEA-48F3-8FEF-D5DFE791E9C2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460949"/>
              <a:ext cx="133836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AB9C10-2E7E-4089-9511-E260DB45EF9A}"/>
                </a:ext>
              </a:extLst>
            </p:cNvPr>
            <p:cNvSpPr txBox="1"/>
            <p:nvPr/>
          </p:nvSpPr>
          <p:spPr>
            <a:xfrm>
              <a:off x="1785467" y="2399989"/>
              <a:ext cx="141383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1 0 0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7E28E9-0946-49D9-96A6-B7365B53FF5D}"/>
                </a:ext>
              </a:extLst>
            </p:cNvPr>
            <p:cNvSpPr txBox="1"/>
            <p:nvPr/>
          </p:nvSpPr>
          <p:spPr>
            <a:xfrm>
              <a:off x="2046565" y="1941685"/>
              <a:ext cx="11527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1E760B-7567-4664-AF7E-B31425C96A74}"/>
              </a:ext>
            </a:extLst>
          </p:cNvPr>
          <p:cNvSpPr txBox="1"/>
          <p:nvPr/>
        </p:nvSpPr>
        <p:spPr>
          <a:xfrm>
            <a:off x="6771018" y="1722572"/>
            <a:ext cx="3623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4 0 0 </a:t>
            </a:r>
            <a:r>
              <a:rPr lang="en-GB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÷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 1 0 0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B655-8D63-42AF-BFF9-96633097A6AD}"/>
              </a:ext>
            </a:extLst>
          </p:cNvPr>
          <p:cNvSpPr txBox="1"/>
          <p:nvPr/>
        </p:nvSpPr>
        <p:spPr>
          <a:xfrm>
            <a:off x="10324622" y="1722572"/>
            <a:ext cx="11179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B8B6E1-7965-412C-927B-54B71DCF6D88}"/>
              </a:ext>
            </a:extLst>
          </p:cNvPr>
          <p:cNvCxnSpPr>
            <a:cxnSpLocks/>
          </p:cNvCxnSpPr>
          <p:nvPr/>
        </p:nvCxnSpPr>
        <p:spPr>
          <a:xfrm flipH="1">
            <a:off x="7199373" y="1830006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CD077C-27F8-4356-8C48-16BEE5C1C0E2}"/>
              </a:ext>
            </a:extLst>
          </p:cNvPr>
          <p:cNvCxnSpPr>
            <a:cxnSpLocks/>
          </p:cNvCxnSpPr>
          <p:nvPr/>
        </p:nvCxnSpPr>
        <p:spPr>
          <a:xfrm flipH="1">
            <a:off x="7665399" y="1830005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DCCC5C-D071-4FE3-802A-F9B7C4D01D52}"/>
              </a:ext>
            </a:extLst>
          </p:cNvPr>
          <p:cNvCxnSpPr>
            <a:cxnSpLocks/>
          </p:cNvCxnSpPr>
          <p:nvPr/>
        </p:nvCxnSpPr>
        <p:spPr>
          <a:xfrm flipH="1">
            <a:off x="8974187" y="1820023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5A6F8D-AEA9-4140-9952-F4E448093B81}"/>
              </a:ext>
            </a:extLst>
          </p:cNvPr>
          <p:cNvCxnSpPr>
            <a:cxnSpLocks/>
          </p:cNvCxnSpPr>
          <p:nvPr/>
        </p:nvCxnSpPr>
        <p:spPr>
          <a:xfrm flipH="1">
            <a:off x="9440213" y="1820022"/>
            <a:ext cx="422623" cy="4314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B479F9-89C3-4E3C-99D4-58CEA58FFDD0}"/>
              </a:ext>
            </a:extLst>
          </p:cNvPr>
          <p:cNvGrpSpPr/>
          <p:nvPr/>
        </p:nvGrpSpPr>
        <p:grpSpPr>
          <a:xfrm>
            <a:off x="6767462" y="2626470"/>
            <a:ext cx="1861800" cy="1405123"/>
            <a:chOff x="2248666" y="1937292"/>
            <a:chExt cx="1861800" cy="140512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F0F634-DB01-4C84-A99B-8E6E1C052A0F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28D18D-A5BF-4F4D-82E1-2B0570DC977E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EE1B9C-4A5E-4AD2-9CD5-C03EF98D0037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EBAFC9-681A-4AA1-9259-AC9ACAE37508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91B3505-65B6-45C4-9DED-68BFD8EF1BAB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72B2A2D-99F8-41D3-871F-E61CD949C4D0}"/>
              </a:ext>
            </a:extLst>
          </p:cNvPr>
          <p:cNvSpPr txBox="1"/>
          <p:nvPr/>
        </p:nvSpPr>
        <p:spPr>
          <a:xfrm>
            <a:off x="7662577" y="351804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EDC00-2D6A-4967-8E5F-3F8AD579B217}"/>
              </a:ext>
            </a:extLst>
          </p:cNvPr>
          <p:cNvSpPr txBox="1"/>
          <p:nvPr/>
        </p:nvSpPr>
        <p:spPr>
          <a:xfrm>
            <a:off x="7303990" y="23942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CE1E7A-ECC8-428A-BB4E-1D6ABFF620BD}"/>
              </a:ext>
            </a:extLst>
          </p:cNvPr>
          <p:cNvSpPr txBox="1"/>
          <p:nvPr/>
        </p:nvSpPr>
        <p:spPr>
          <a:xfrm>
            <a:off x="6761759" y="3518047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B39C8C-E297-4B06-9058-ED7A0E467C8B}"/>
              </a:ext>
            </a:extLst>
          </p:cNvPr>
          <p:cNvSpPr txBox="1"/>
          <p:nvPr/>
        </p:nvSpPr>
        <p:spPr>
          <a:xfrm>
            <a:off x="279158" y="353507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10% =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8BA120-4F0C-4190-B2FB-76B622ED1690}"/>
              </a:ext>
            </a:extLst>
          </p:cNvPr>
          <p:cNvSpPr txBox="1"/>
          <p:nvPr/>
        </p:nvSpPr>
        <p:spPr>
          <a:xfrm>
            <a:off x="1936007" y="3540689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A212E7-A91C-41ED-B40F-C3B845E230E8}"/>
              </a:ext>
            </a:extLst>
          </p:cNvPr>
          <p:cNvSpPr txBox="1"/>
          <p:nvPr/>
        </p:nvSpPr>
        <p:spPr>
          <a:xfrm>
            <a:off x="276763" y="4093906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30% =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EC5AC4-CCB3-45C5-B3E4-7E8271C6FC37}"/>
              </a:ext>
            </a:extLst>
          </p:cNvPr>
          <p:cNvSpPr txBox="1"/>
          <p:nvPr/>
        </p:nvSpPr>
        <p:spPr>
          <a:xfrm>
            <a:off x="1933612" y="4099516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x 3 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613574-DB76-420B-A6AD-6A2AC920EF06}"/>
              </a:ext>
            </a:extLst>
          </p:cNvPr>
          <p:cNvSpPr txBox="1"/>
          <p:nvPr/>
        </p:nvSpPr>
        <p:spPr>
          <a:xfrm>
            <a:off x="4026220" y="4102955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FD95E4-8212-49C6-816B-20354A6B782F}"/>
              </a:ext>
            </a:extLst>
          </p:cNvPr>
          <p:cNvSpPr txBox="1"/>
          <p:nvPr/>
        </p:nvSpPr>
        <p:spPr>
          <a:xfrm>
            <a:off x="575400" y="4639942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5%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44AB71-CFAF-4E20-9A6D-9C999CCFC30E}"/>
              </a:ext>
            </a:extLst>
          </p:cNvPr>
          <p:cNvSpPr txBox="1"/>
          <p:nvPr/>
        </p:nvSpPr>
        <p:spPr>
          <a:xfrm>
            <a:off x="1919233" y="4645552"/>
            <a:ext cx="225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÷ 2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569D81-3003-4AE2-ADC9-F2511668D7D0}"/>
              </a:ext>
            </a:extLst>
          </p:cNvPr>
          <p:cNvSpPr txBox="1"/>
          <p:nvPr/>
        </p:nvSpPr>
        <p:spPr>
          <a:xfrm>
            <a:off x="4023874" y="4648991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E6FC98-ED56-4F42-901B-1FF6E32222DA}"/>
              </a:ext>
            </a:extLst>
          </p:cNvPr>
          <p:cNvSpPr txBox="1"/>
          <p:nvPr/>
        </p:nvSpPr>
        <p:spPr>
          <a:xfrm>
            <a:off x="271007" y="5214400"/>
            <a:ext cx="1845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35% =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DF0F9B-2A98-4F90-B7ED-8EAED11F8269}"/>
              </a:ext>
            </a:extLst>
          </p:cNvPr>
          <p:cNvSpPr txBox="1"/>
          <p:nvPr/>
        </p:nvSpPr>
        <p:spPr>
          <a:xfrm>
            <a:off x="1933611" y="5231430"/>
            <a:ext cx="276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120 </a:t>
            </a:r>
            <a:r>
              <a:rPr lang="en-GB" sz="3600" dirty="0">
                <a:solidFill>
                  <a:srgbClr val="FF0000"/>
                </a:solidFill>
                <a:latin typeface="Arial Black" panose="020B0A04020102020204" pitchFamily="34" charset="0"/>
              </a:rPr>
              <a:t>+ 20 </a:t>
            </a:r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07FD04-6B30-4151-9E1F-192DD6499BFB}"/>
              </a:ext>
            </a:extLst>
          </p:cNvPr>
          <p:cNvSpPr txBox="1"/>
          <p:nvPr/>
        </p:nvSpPr>
        <p:spPr>
          <a:xfrm>
            <a:off x="4634663" y="5234869"/>
            <a:ext cx="22545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140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D82908-A0FD-4D82-85F2-2E4E44E0F1CE}"/>
              </a:ext>
            </a:extLst>
          </p:cNvPr>
          <p:cNvSpPr/>
          <p:nvPr/>
        </p:nvSpPr>
        <p:spPr>
          <a:xfrm>
            <a:off x="7692474" y="1034885"/>
            <a:ext cx="2996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He spends £140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7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4" grpId="0"/>
      <p:bldP spid="1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184968-B7DC-4061-8ED8-459B6922AE2D}"/>
              </a:ext>
            </a:extLst>
          </p:cNvPr>
          <p:cNvSpPr/>
          <p:nvPr/>
        </p:nvSpPr>
        <p:spPr>
          <a:xfrm>
            <a:off x="56123" y="50000"/>
            <a:ext cx="51211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Angel of the North is a large statue in England. </a:t>
            </a:r>
          </a:p>
          <a:p>
            <a:r>
              <a:rPr lang="en-US" sz="3200" b="1" dirty="0"/>
              <a:t>It is 20 </a:t>
            </a:r>
            <a:r>
              <a:rPr lang="en-US" sz="3200" b="1" dirty="0" err="1"/>
              <a:t>metres</a:t>
            </a:r>
            <a:r>
              <a:rPr lang="en-US" sz="3200" b="1" dirty="0"/>
              <a:t> tall and 54 </a:t>
            </a:r>
            <a:r>
              <a:rPr lang="en-US" sz="3200" b="1" dirty="0" err="1"/>
              <a:t>metres</a:t>
            </a:r>
            <a:r>
              <a:rPr lang="en-US" sz="3200" b="1" dirty="0"/>
              <a:t> wide.</a:t>
            </a:r>
          </a:p>
          <a:p>
            <a:r>
              <a:rPr lang="en-US" sz="3200" b="1" dirty="0"/>
              <a:t>Ally makes a scale model of the Angel of the North. 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9AB39A-F962-409B-82AF-8D3C6D326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076" y="168384"/>
            <a:ext cx="6928519" cy="27909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87EF1-6255-414E-B65A-A67B09E6B90B}"/>
              </a:ext>
            </a:extLst>
          </p:cNvPr>
          <p:cNvSpPr/>
          <p:nvPr/>
        </p:nvSpPr>
        <p:spPr>
          <a:xfrm>
            <a:off x="56123" y="2956561"/>
            <a:ext cx="6039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Her model is 40 centimetres tall.</a:t>
            </a:r>
          </a:p>
          <a:p>
            <a:r>
              <a:rPr lang="en-US" sz="3200" b="1" dirty="0"/>
              <a:t>How wide is her model?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518EC8-AF2B-4403-B808-5A27636882B0}"/>
              </a:ext>
            </a:extLst>
          </p:cNvPr>
          <p:cNvSpPr/>
          <p:nvPr/>
        </p:nvSpPr>
        <p:spPr>
          <a:xfrm>
            <a:off x="493283" y="4202962"/>
            <a:ext cx="4934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20 m tall          54 m wide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55D3B4-25E0-4E73-9597-7FCA62F5331B}"/>
              </a:ext>
            </a:extLst>
          </p:cNvPr>
          <p:cNvSpPr/>
          <p:nvPr/>
        </p:nvSpPr>
        <p:spPr>
          <a:xfrm>
            <a:off x="493283" y="5254888"/>
            <a:ext cx="2032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40 cm tall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A4D368-2D7D-4210-9394-3BC17BB1F6C7}"/>
              </a:ext>
            </a:extLst>
          </p:cNvPr>
          <p:cNvCxnSpPr/>
          <p:nvPr/>
        </p:nvCxnSpPr>
        <p:spPr>
          <a:xfrm>
            <a:off x="788886" y="488584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41ED314-36F5-4FF9-B6DC-73C88ABDC04E}"/>
              </a:ext>
            </a:extLst>
          </p:cNvPr>
          <p:cNvSpPr/>
          <p:nvPr/>
        </p:nvSpPr>
        <p:spPr>
          <a:xfrm>
            <a:off x="872760" y="4792720"/>
            <a:ext cx="250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 (then ÷100) 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B72B7F-2838-48EE-9969-A28EF4C8288B}"/>
              </a:ext>
            </a:extLst>
          </p:cNvPr>
          <p:cNvGrpSpPr/>
          <p:nvPr/>
        </p:nvGrpSpPr>
        <p:grpSpPr>
          <a:xfrm>
            <a:off x="5526477" y="4632615"/>
            <a:ext cx="1861800" cy="1405123"/>
            <a:chOff x="2248666" y="1937292"/>
            <a:chExt cx="1861800" cy="14051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68F6DA-BF9A-4247-A034-9FFCDA4688E7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5 4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1B0014-4777-48AA-9BC8-2525103B334A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82B474-AAEA-4A35-AC0D-3680C6368813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F5100DF-4802-43B9-88F2-981B8D465840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11D5391-D2D9-43F0-A807-DDEB0B64DF9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AC0683B-4D23-4CEA-ABC8-C63020ECF724}"/>
              </a:ext>
            </a:extLst>
          </p:cNvPr>
          <p:cNvSpPr txBox="1"/>
          <p:nvPr/>
        </p:nvSpPr>
        <p:spPr>
          <a:xfrm>
            <a:off x="6421592" y="552419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2D624A-3355-4FFC-9629-D2A61EC3B758}"/>
              </a:ext>
            </a:extLst>
          </p:cNvPr>
          <p:cNvSpPr txBox="1"/>
          <p:nvPr/>
        </p:nvSpPr>
        <p:spPr>
          <a:xfrm>
            <a:off x="5520774" y="5524192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EDC3C4-24DD-46EC-BE55-F31B1EE46ED3}"/>
              </a:ext>
            </a:extLst>
          </p:cNvPr>
          <p:cNvSpPr/>
          <p:nvPr/>
        </p:nvSpPr>
        <p:spPr>
          <a:xfrm>
            <a:off x="2841410" y="5249905"/>
            <a:ext cx="2502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108 cm wide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1D07FB-03FE-4EDD-8477-F4522456B7F7}"/>
              </a:ext>
            </a:extLst>
          </p:cNvPr>
          <p:cNvSpPr/>
          <p:nvPr/>
        </p:nvSpPr>
        <p:spPr>
          <a:xfrm>
            <a:off x="4269469" y="3443423"/>
            <a:ext cx="2502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108 cm wide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7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pp.doublestruck.eu/content/K2_REAS/HTML/Q/Q18310_files/img01.jpg">
            <a:extLst>
              <a:ext uri="{FF2B5EF4-FFF2-40B4-BE49-F238E27FC236}">
                <a16:creationId xmlns:a16="http://schemas.microsoft.com/office/drawing/2014/main" id="{4D0E3552-B0A9-4482-8092-8D55B5DD6D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638FE50-4955-4F08-8984-A36D5D2226B0}"/>
              </a:ext>
            </a:extLst>
          </p:cNvPr>
          <p:cNvSpPr/>
          <p:nvPr/>
        </p:nvSpPr>
        <p:spPr>
          <a:xfrm rot="18898231">
            <a:off x="7355027" y="1689815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D4026E-8C4E-440B-9B40-0FA37E44BD7C}"/>
              </a:ext>
            </a:extLst>
          </p:cNvPr>
          <p:cNvSpPr/>
          <p:nvPr/>
        </p:nvSpPr>
        <p:spPr>
          <a:xfrm>
            <a:off x="103032" y="51516"/>
            <a:ext cx="47707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Layla draws a square on this coordinate grid.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of the vertices are marked.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8E3412-302E-4825-8822-5A2468173BF1}"/>
              </a:ext>
            </a:extLst>
          </p:cNvPr>
          <p:cNvSpPr/>
          <p:nvPr/>
        </p:nvSpPr>
        <p:spPr>
          <a:xfrm>
            <a:off x="103032" y="2113619"/>
            <a:ext cx="52438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coordinates of the missing vertex?</a:t>
            </a:r>
            <a:endParaRPr lang="en-GB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34DCBB-1DFF-4E73-BE89-2993108193B8}"/>
              </a:ext>
            </a:extLst>
          </p:cNvPr>
          <p:cNvGrpSpPr/>
          <p:nvPr/>
        </p:nvGrpSpPr>
        <p:grpSpPr>
          <a:xfrm>
            <a:off x="8737600" y="3093503"/>
            <a:ext cx="2001889" cy="2009516"/>
            <a:chOff x="8737600" y="3093503"/>
            <a:chExt cx="2001889" cy="200951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0D7F2F-AAEF-4A70-8BB6-F234697744F9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284F57-B1BE-46F6-A667-6ADEC710623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871C69-0BF5-4C52-B5F7-CF3A88C27E46}"/>
              </a:ext>
            </a:extLst>
          </p:cNvPr>
          <p:cNvGrpSpPr/>
          <p:nvPr/>
        </p:nvGrpSpPr>
        <p:grpSpPr>
          <a:xfrm>
            <a:off x="6755589" y="1112702"/>
            <a:ext cx="2001889" cy="2009516"/>
            <a:chOff x="8737600" y="3093503"/>
            <a:chExt cx="2001889" cy="200951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A99D75-5BF0-41D1-B025-0A75802A3078}"/>
                </a:ext>
              </a:extLst>
            </p:cNvPr>
            <p:cNvCxnSpPr>
              <a:cxnSpLocks/>
            </p:cNvCxnSpPr>
            <p:nvPr/>
          </p:nvCxnSpPr>
          <p:spPr>
            <a:xfrm>
              <a:off x="10739489" y="3093503"/>
              <a:ext cx="0" cy="200951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D4C505D-563D-4E40-B35F-42FE7290196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733217" y="4068925"/>
              <a:ext cx="0" cy="1991233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7FD473B-0633-4647-BFD1-8F65173A707C}"/>
              </a:ext>
            </a:extLst>
          </p:cNvPr>
          <p:cNvSpPr/>
          <p:nvPr/>
        </p:nvSpPr>
        <p:spPr>
          <a:xfrm>
            <a:off x="6681205" y="2972208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CA836-2D6B-4987-90A1-5D807BA57350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B1AAA2-589E-4926-BE07-8A9A8F116B5A}"/>
              </a:ext>
            </a:extLst>
          </p:cNvPr>
          <p:cNvSpPr/>
          <p:nvPr/>
        </p:nvSpPr>
        <p:spPr>
          <a:xfrm>
            <a:off x="1284003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D5D7E5-9E42-4847-8533-7A21E1D86C4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68270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4" grpId="0" animBg="1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app.doublestruck.eu/content/K2_REAS/HTML/Q/Q18310_files/img01.jpg">
            <a:extLst>
              <a:ext uri="{FF2B5EF4-FFF2-40B4-BE49-F238E27FC236}">
                <a16:creationId xmlns:a16="http://schemas.microsoft.com/office/drawing/2014/main" id="{BF308543-15E8-4926-8863-0A6C4CD0AE9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42" y="45720"/>
            <a:ext cx="6766560" cy="67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87C207-876E-4B42-88D9-39C50B6B19B3}"/>
              </a:ext>
            </a:extLst>
          </p:cNvPr>
          <p:cNvSpPr/>
          <p:nvPr/>
        </p:nvSpPr>
        <p:spPr>
          <a:xfrm>
            <a:off x="6990796" y="1520480"/>
            <a:ext cx="2810384" cy="278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2AA153-DD3F-4891-9F15-FF79A8F3C701}"/>
              </a:ext>
            </a:extLst>
          </p:cNvPr>
          <p:cNvSpPr/>
          <p:nvPr/>
        </p:nvSpPr>
        <p:spPr>
          <a:xfrm>
            <a:off x="6878153" y="419679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D4E603-62DF-455A-9EC5-A9328B3F65EB}"/>
              </a:ext>
            </a:extLst>
          </p:cNvPr>
          <p:cNvSpPr/>
          <p:nvPr/>
        </p:nvSpPr>
        <p:spPr>
          <a:xfrm>
            <a:off x="595834" y="3354271"/>
            <a:ext cx="2635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C3B475-B103-4022-8CC7-754F2D21B4F6}"/>
              </a:ext>
            </a:extLst>
          </p:cNvPr>
          <p:cNvSpPr/>
          <p:nvPr/>
        </p:nvSpPr>
        <p:spPr>
          <a:xfrm>
            <a:off x="1297649" y="3354271"/>
            <a:ext cx="1362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FD35B8-8B7B-49B1-A4AE-53B5F999D22A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2473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43C1D3-BC9E-4C19-9910-66D348770C56}"/>
              </a:ext>
            </a:extLst>
          </p:cNvPr>
          <p:cNvSpPr/>
          <p:nvPr/>
        </p:nvSpPr>
        <p:spPr>
          <a:xfrm>
            <a:off x="56123" y="50000"/>
            <a:ext cx="112257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Stefan has 600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in a bottle.</a:t>
            </a:r>
          </a:p>
          <a:p>
            <a:r>
              <a:rPr lang="en-US" sz="3200" b="1" dirty="0"/>
              <a:t>He pours some of the water into two measuring jugs as shown.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06E44-DD43-4309-9D9E-94C91F9B8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73" y="1188960"/>
            <a:ext cx="7371482" cy="30129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6A5F07-3B06-49DC-AE1B-10EEF28FEC43}"/>
              </a:ext>
            </a:extLst>
          </p:cNvPr>
          <p:cNvSpPr/>
          <p:nvPr/>
        </p:nvSpPr>
        <p:spPr>
          <a:xfrm>
            <a:off x="7774269" y="1188960"/>
            <a:ext cx="3951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How many </a:t>
            </a:r>
            <a:r>
              <a:rPr lang="en-US" sz="3200" b="1" dirty="0" err="1"/>
              <a:t>millilitres</a:t>
            </a:r>
            <a:r>
              <a:rPr lang="en-US" sz="3200" b="1" dirty="0"/>
              <a:t> of water are left in Stefan’s bottle?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670FBC-5349-4D93-8876-EF22B789A9FC}"/>
              </a:ext>
            </a:extLst>
          </p:cNvPr>
          <p:cNvSpPr/>
          <p:nvPr/>
        </p:nvSpPr>
        <p:spPr>
          <a:xfrm>
            <a:off x="1596368" y="2199432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150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6E9F9-2EC9-4387-B5FA-0CB9A797AFE9}"/>
              </a:ext>
            </a:extLst>
          </p:cNvPr>
          <p:cNvSpPr/>
          <p:nvPr/>
        </p:nvSpPr>
        <p:spPr>
          <a:xfrm>
            <a:off x="5669008" y="2225289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150</a:t>
            </a:r>
            <a:endParaRPr lang="en-GB" sz="2400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B5162A-D658-4A14-A9B1-F55D47C28B1E}"/>
              </a:ext>
            </a:extLst>
          </p:cNvPr>
          <p:cNvCxnSpPr/>
          <p:nvPr/>
        </p:nvCxnSpPr>
        <p:spPr>
          <a:xfrm>
            <a:off x="5492376" y="2722764"/>
            <a:ext cx="18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450764-D747-4953-8E1C-C4DDB5DBC877}"/>
              </a:ext>
            </a:extLst>
          </p:cNvPr>
          <p:cNvCxnSpPr/>
          <p:nvPr/>
        </p:nvCxnSpPr>
        <p:spPr>
          <a:xfrm>
            <a:off x="5492376" y="2199914"/>
            <a:ext cx="18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F8CD89C-C835-46F7-A99B-E7E7F9587B22}"/>
              </a:ext>
            </a:extLst>
          </p:cNvPr>
          <p:cNvSpPr/>
          <p:nvPr/>
        </p:nvSpPr>
        <p:spPr>
          <a:xfrm>
            <a:off x="5669007" y="2491931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125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17179D-465D-44A4-88D8-76C73D12D2FD}"/>
              </a:ext>
            </a:extLst>
          </p:cNvPr>
          <p:cNvSpPr/>
          <p:nvPr/>
        </p:nvSpPr>
        <p:spPr>
          <a:xfrm>
            <a:off x="5669006" y="1966210"/>
            <a:ext cx="740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175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F32BB8-F4E1-494A-B297-ADA0A01F4647}"/>
              </a:ext>
            </a:extLst>
          </p:cNvPr>
          <p:cNvGrpSpPr/>
          <p:nvPr/>
        </p:nvGrpSpPr>
        <p:grpSpPr>
          <a:xfrm>
            <a:off x="2821267" y="4484689"/>
            <a:ext cx="1856052" cy="1404405"/>
            <a:chOff x="1812181" y="1941038"/>
            <a:chExt cx="1856052" cy="14044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8BE5BA-4C11-4D3A-B87C-3050F5654C9C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1 5 0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B23C2C4-24B9-4980-8FF4-B394A25D3935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1 7 5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780327-F3B1-4CDE-B305-10D9577DBD2B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8A3947E-C66A-443D-8067-A985E7859AAF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CDABA13-20BA-4332-A664-5F3AF15DDB71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B6FB9E2-1D8B-460D-A627-51694A3A91E4}"/>
              </a:ext>
            </a:extLst>
          </p:cNvPr>
          <p:cNvSpPr txBox="1"/>
          <p:nvPr/>
        </p:nvSpPr>
        <p:spPr>
          <a:xfrm>
            <a:off x="4136825" y="537251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53DC9B-3E73-4F72-A7D4-EDB7214E67E6}"/>
              </a:ext>
            </a:extLst>
          </p:cNvPr>
          <p:cNvSpPr txBox="1"/>
          <p:nvPr/>
        </p:nvSpPr>
        <p:spPr>
          <a:xfrm>
            <a:off x="3691352" y="53725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24E058-6142-418D-8CC3-6AA30AFAC31D}"/>
              </a:ext>
            </a:extLst>
          </p:cNvPr>
          <p:cNvSpPr txBox="1"/>
          <p:nvPr/>
        </p:nvSpPr>
        <p:spPr>
          <a:xfrm>
            <a:off x="3326669" y="4263649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50EDC3-87E6-4FF0-98BD-1A4C4525CB23}"/>
              </a:ext>
            </a:extLst>
          </p:cNvPr>
          <p:cNvSpPr txBox="1"/>
          <p:nvPr/>
        </p:nvSpPr>
        <p:spPr>
          <a:xfrm>
            <a:off x="3269777" y="5382501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4CDE15-7768-4CB2-87E8-2996BFA38166}"/>
              </a:ext>
            </a:extLst>
          </p:cNvPr>
          <p:cNvGrpSpPr/>
          <p:nvPr/>
        </p:nvGrpSpPr>
        <p:grpSpPr>
          <a:xfrm>
            <a:off x="7137972" y="4475013"/>
            <a:ext cx="1885499" cy="1414081"/>
            <a:chOff x="1371600" y="1941038"/>
            <a:chExt cx="1885499" cy="14140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369FB8-9195-4631-90DE-DCF9C2817A58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6 0 0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935F43-3E82-4500-8ACD-5FC2DC71931A}"/>
                </a:ext>
              </a:extLst>
            </p:cNvPr>
            <p:cNvSpPr txBox="1"/>
            <p:nvPr/>
          </p:nvSpPr>
          <p:spPr>
            <a:xfrm>
              <a:off x="1803236" y="2373230"/>
              <a:ext cx="145386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3 2 5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56085C4-CFFF-4C80-BE1D-82C3591A75A5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0A623F0-5C69-4571-8EE5-54C6EA12D30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99065F2-977F-46AC-AA4E-3491C240178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DFF2BF4-DA48-4481-B4BD-B4EC8471079E}"/>
              </a:ext>
            </a:extLst>
          </p:cNvPr>
          <p:cNvSpPr txBox="1"/>
          <p:nvPr/>
        </p:nvSpPr>
        <p:spPr>
          <a:xfrm>
            <a:off x="8465874" y="536048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D8EB3F-2E12-4F22-875D-C3132D99E084}"/>
              </a:ext>
            </a:extLst>
          </p:cNvPr>
          <p:cNvSpPr txBox="1"/>
          <p:nvPr/>
        </p:nvSpPr>
        <p:spPr>
          <a:xfrm>
            <a:off x="8005079" y="5367069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D6839C-49AD-4377-B097-95D1BB09B976}"/>
              </a:ext>
            </a:extLst>
          </p:cNvPr>
          <p:cNvSpPr txBox="1"/>
          <p:nvPr/>
        </p:nvSpPr>
        <p:spPr>
          <a:xfrm>
            <a:off x="7554925" y="5367668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F3B907-9E8F-44D9-A1A9-F47CCC122AC3}"/>
              </a:ext>
            </a:extLst>
          </p:cNvPr>
          <p:cNvCxnSpPr>
            <a:cxnSpLocks/>
          </p:cNvCxnSpPr>
          <p:nvPr/>
        </p:nvCxnSpPr>
        <p:spPr>
          <a:xfrm flipV="1">
            <a:off x="7578960" y="4559068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E632727-DC55-46C7-836C-BE332BD02AB6}"/>
              </a:ext>
            </a:extLst>
          </p:cNvPr>
          <p:cNvSpPr txBox="1"/>
          <p:nvPr/>
        </p:nvSpPr>
        <p:spPr>
          <a:xfrm>
            <a:off x="7609035" y="4261643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B1B021-10A9-4C84-96F5-A0DFEBFFBC2B}"/>
              </a:ext>
            </a:extLst>
          </p:cNvPr>
          <p:cNvSpPr txBox="1"/>
          <p:nvPr/>
        </p:nvSpPr>
        <p:spPr>
          <a:xfrm>
            <a:off x="7895565" y="4513682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D55078-A98F-4900-82EB-DB9618CAE47C}"/>
              </a:ext>
            </a:extLst>
          </p:cNvPr>
          <p:cNvSpPr txBox="1"/>
          <p:nvPr/>
        </p:nvSpPr>
        <p:spPr>
          <a:xfrm>
            <a:off x="4528735" y="5402232"/>
            <a:ext cx="218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poured out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E088101-B517-4D1B-B277-F562F8C70D1F}"/>
              </a:ext>
            </a:extLst>
          </p:cNvPr>
          <p:cNvCxnSpPr>
            <a:cxnSpLocks/>
          </p:cNvCxnSpPr>
          <p:nvPr/>
        </p:nvCxnSpPr>
        <p:spPr>
          <a:xfrm flipV="1">
            <a:off x="8005993" y="45696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1D60E24-6D99-41D4-9DEC-6A99FE3A4113}"/>
              </a:ext>
            </a:extLst>
          </p:cNvPr>
          <p:cNvSpPr txBox="1"/>
          <p:nvPr/>
        </p:nvSpPr>
        <p:spPr>
          <a:xfrm>
            <a:off x="8036068" y="427226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8B58D9-1CB8-45DF-9545-B08490D453D7}"/>
              </a:ext>
            </a:extLst>
          </p:cNvPr>
          <p:cNvSpPr txBox="1"/>
          <p:nvPr/>
        </p:nvSpPr>
        <p:spPr>
          <a:xfrm>
            <a:off x="8322598" y="4524301"/>
            <a:ext cx="24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5D9443-C18B-4207-9FA3-49FB16CD7774}"/>
              </a:ext>
            </a:extLst>
          </p:cNvPr>
          <p:cNvSpPr txBox="1"/>
          <p:nvPr/>
        </p:nvSpPr>
        <p:spPr>
          <a:xfrm>
            <a:off x="8913071" y="5405314"/>
            <a:ext cx="218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6F306D-484D-4523-A165-7FDF6D2377F4}"/>
              </a:ext>
            </a:extLst>
          </p:cNvPr>
          <p:cNvSpPr txBox="1"/>
          <p:nvPr/>
        </p:nvSpPr>
        <p:spPr>
          <a:xfrm>
            <a:off x="7990081" y="2706696"/>
            <a:ext cx="2592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275 millilitres</a:t>
            </a:r>
          </a:p>
        </p:txBody>
      </p:sp>
    </p:spTree>
    <p:extLst>
      <p:ext uri="{BB962C8B-B14F-4D97-AF65-F5344CB8AC3E}">
        <p14:creationId xmlns:p14="http://schemas.microsoft.com/office/powerpoint/2010/main" val="20681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9" grpId="0"/>
      <p:bldP spid="20" grpId="0"/>
      <p:bldP spid="21" grpId="0"/>
      <p:bldP spid="22" grpId="0"/>
      <p:bldP spid="30" grpId="0"/>
      <p:bldP spid="34" grpId="0"/>
      <p:bldP spid="35" grpId="0"/>
      <p:bldP spid="37" grpId="0"/>
      <p:bldP spid="38" grpId="0"/>
      <p:bldP spid="39" grpId="0"/>
      <p:bldP spid="41" grpId="0"/>
      <p:bldP spid="42" grpId="0"/>
      <p:bldP spid="43" grpId="0"/>
      <p:bldP spid="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43E87D-7674-4425-8188-63D81266FF36}"/>
              </a:ext>
            </a:extLst>
          </p:cNvPr>
          <p:cNvSpPr/>
          <p:nvPr/>
        </p:nvSpPr>
        <p:spPr>
          <a:xfrm>
            <a:off x="56123" y="50000"/>
            <a:ext cx="10995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 This table shows the areas of the United Kingdom and Jamaica.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DC9F2-70C8-485C-839C-47DF61FBA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1" y="571857"/>
            <a:ext cx="6533333" cy="28571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B97B41-D4B9-4B13-8E19-483991E36FA0}"/>
              </a:ext>
            </a:extLst>
          </p:cNvPr>
          <p:cNvSpPr/>
          <p:nvPr/>
        </p:nvSpPr>
        <p:spPr>
          <a:xfrm>
            <a:off x="6854338" y="634775"/>
            <a:ext cx="51883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The area of the United Kingdom is larger than the area of Jamaica. How many times larger is the United Kingdom?</a:t>
            </a:r>
          </a:p>
          <a:p>
            <a:endParaRPr lang="en-US" sz="3200" b="1" dirty="0"/>
          </a:p>
          <a:p>
            <a:r>
              <a:rPr lang="en-US" sz="3200" b="1" dirty="0"/>
              <a:t>_____ times larger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AB168-84A5-42D3-B059-AE991DC9E447}"/>
              </a:ext>
            </a:extLst>
          </p:cNvPr>
          <p:cNvSpPr txBox="1"/>
          <p:nvPr/>
        </p:nvSpPr>
        <p:spPr>
          <a:xfrm>
            <a:off x="7194176" y="3562535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4E40E-A435-40AB-92AE-3FF0EA56AD03}"/>
              </a:ext>
            </a:extLst>
          </p:cNvPr>
          <p:cNvSpPr txBox="1"/>
          <p:nvPr/>
        </p:nvSpPr>
        <p:spPr>
          <a:xfrm>
            <a:off x="2074907" y="3589428"/>
            <a:ext cx="64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3404F-79CD-4BCF-A265-8E4682F9E24F}"/>
              </a:ext>
            </a:extLst>
          </p:cNvPr>
          <p:cNvSpPr/>
          <p:nvPr/>
        </p:nvSpPr>
        <p:spPr>
          <a:xfrm>
            <a:off x="760811" y="3688233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148F6-CB78-4601-BB47-4474C50A732A}"/>
              </a:ext>
            </a:extLst>
          </p:cNvPr>
          <p:cNvSpPr/>
          <p:nvPr/>
        </p:nvSpPr>
        <p:spPr>
          <a:xfrm>
            <a:off x="3481020" y="3688232"/>
            <a:ext cx="987307" cy="387163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481A3-AF5E-461E-8B1C-A5259F70F55C}"/>
              </a:ext>
            </a:extLst>
          </p:cNvPr>
          <p:cNvSpPr txBox="1"/>
          <p:nvPr/>
        </p:nvSpPr>
        <p:spPr>
          <a:xfrm>
            <a:off x="486621" y="3589430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10 000 x ___ = 240 000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D9C48-7384-4769-9F03-A26D82800F08}"/>
              </a:ext>
            </a:extLst>
          </p:cNvPr>
          <p:cNvSpPr txBox="1"/>
          <p:nvPr/>
        </p:nvSpPr>
        <p:spPr>
          <a:xfrm>
            <a:off x="486621" y="4312415"/>
            <a:ext cx="4851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240 000 ÷ 10 000 =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2DC16-93C9-42CD-8E1C-FBDFFD32E0A5}"/>
              </a:ext>
            </a:extLst>
          </p:cNvPr>
          <p:cNvSpPr txBox="1"/>
          <p:nvPr/>
        </p:nvSpPr>
        <p:spPr>
          <a:xfrm>
            <a:off x="3738524" y="4312415"/>
            <a:ext cx="729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EDEBED-565C-4B0D-A058-8989AF40AB0E}"/>
              </a:ext>
            </a:extLst>
          </p:cNvPr>
          <p:cNvCxnSpPr>
            <a:cxnSpLocks/>
          </p:cNvCxnSpPr>
          <p:nvPr/>
        </p:nvCxnSpPr>
        <p:spPr>
          <a:xfrm flipH="1">
            <a:off x="1018674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42FE4F-B66E-4324-A07D-7E2DC9C25B33}"/>
              </a:ext>
            </a:extLst>
          </p:cNvPr>
          <p:cNvCxnSpPr>
            <a:cxnSpLocks/>
          </p:cNvCxnSpPr>
          <p:nvPr/>
        </p:nvCxnSpPr>
        <p:spPr>
          <a:xfrm flipH="1">
            <a:off x="1303421" y="4411579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8448D9-5F48-4619-8C7D-5C206DBDB5E0}"/>
              </a:ext>
            </a:extLst>
          </p:cNvPr>
          <p:cNvCxnSpPr>
            <a:cxnSpLocks/>
          </p:cNvCxnSpPr>
          <p:nvPr/>
        </p:nvCxnSpPr>
        <p:spPr>
          <a:xfrm flipH="1">
            <a:off x="151691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929CA6-20C6-4C95-ADA6-76D6D4A87D3E}"/>
              </a:ext>
            </a:extLst>
          </p:cNvPr>
          <p:cNvCxnSpPr>
            <a:cxnSpLocks/>
          </p:cNvCxnSpPr>
          <p:nvPr/>
        </p:nvCxnSpPr>
        <p:spPr>
          <a:xfrm flipH="1">
            <a:off x="172145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67AA0E-E216-4351-B4BE-B51882FD012B}"/>
              </a:ext>
            </a:extLst>
          </p:cNvPr>
          <p:cNvCxnSpPr>
            <a:cxnSpLocks/>
          </p:cNvCxnSpPr>
          <p:nvPr/>
        </p:nvCxnSpPr>
        <p:spPr>
          <a:xfrm flipH="1">
            <a:off x="2530643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9DCD76C-640C-4FF5-99D2-1272B61F05BF}"/>
              </a:ext>
            </a:extLst>
          </p:cNvPr>
          <p:cNvCxnSpPr>
            <a:cxnSpLocks/>
          </p:cNvCxnSpPr>
          <p:nvPr/>
        </p:nvCxnSpPr>
        <p:spPr>
          <a:xfrm flipH="1">
            <a:off x="2815390" y="4406281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E7DEA6-8E64-49FF-A25F-1CF81C27B954}"/>
              </a:ext>
            </a:extLst>
          </p:cNvPr>
          <p:cNvCxnSpPr>
            <a:cxnSpLocks/>
          </p:cNvCxnSpPr>
          <p:nvPr/>
        </p:nvCxnSpPr>
        <p:spPr>
          <a:xfrm flipH="1">
            <a:off x="3028882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1584F1-1356-4125-A343-E227EEFD330A}"/>
              </a:ext>
            </a:extLst>
          </p:cNvPr>
          <p:cNvCxnSpPr>
            <a:cxnSpLocks/>
          </p:cNvCxnSpPr>
          <p:nvPr/>
        </p:nvCxnSpPr>
        <p:spPr>
          <a:xfrm flipH="1">
            <a:off x="3233419" y="4400983"/>
            <a:ext cx="168442" cy="397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81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 animBg="1"/>
      <p:bldP spid="10" grpId="1" animBg="1"/>
      <p:bldP spid="6" grpId="0"/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CCDADD-5888-4195-AC4E-4A1EB3726E63}"/>
              </a:ext>
            </a:extLst>
          </p:cNvPr>
          <p:cNvSpPr/>
          <p:nvPr/>
        </p:nvSpPr>
        <p:spPr>
          <a:xfrm>
            <a:off x="56122" y="50000"/>
            <a:ext cx="80189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box contains 2.6 kg of washing powder.</a:t>
            </a:r>
          </a:p>
          <a:p>
            <a:r>
              <a:rPr lang="en-US" sz="3200" b="1" dirty="0"/>
              <a:t>Jack uses 65 grams of powder for each wash. </a:t>
            </a:r>
          </a:p>
          <a:p>
            <a:r>
              <a:rPr lang="en-US" sz="3200" b="1" dirty="0"/>
              <a:t>He uses all the powder.</a:t>
            </a:r>
          </a:p>
          <a:p>
            <a:r>
              <a:rPr lang="en-US" sz="3200" b="1" dirty="0"/>
              <a:t>How many washes did Jack 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6629B-B52A-4484-B448-C650647CB1C2}"/>
              </a:ext>
            </a:extLst>
          </p:cNvPr>
          <p:cNvSpPr txBox="1"/>
          <p:nvPr/>
        </p:nvSpPr>
        <p:spPr>
          <a:xfrm>
            <a:off x="7135318" y="50000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3CA13E-6189-46B5-89A1-D89B2DCC438E}"/>
              </a:ext>
            </a:extLst>
          </p:cNvPr>
          <p:cNvSpPr txBox="1"/>
          <p:nvPr/>
        </p:nvSpPr>
        <p:spPr>
          <a:xfrm>
            <a:off x="1173670" y="2445873"/>
            <a:ext cx="348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wash = 65 grams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CD2C6-8B7C-4FDB-90B6-E16161A613E6}"/>
              </a:ext>
            </a:extLst>
          </p:cNvPr>
          <p:cNvSpPr txBox="1"/>
          <p:nvPr/>
        </p:nvSpPr>
        <p:spPr>
          <a:xfrm>
            <a:off x="802074" y="3466154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washes =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CDDC97-3C41-4188-AAE5-5BF7C3D4F7B6}"/>
              </a:ext>
            </a:extLst>
          </p:cNvPr>
          <p:cNvCxnSpPr/>
          <p:nvPr/>
        </p:nvCxnSpPr>
        <p:spPr>
          <a:xfrm>
            <a:off x="2536332" y="312225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3D19F13-B834-4039-B8B0-B6D82BB1F815}"/>
              </a:ext>
            </a:extLst>
          </p:cNvPr>
          <p:cNvSpPr/>
          <p:nvPr/>
        </p:nvSpPr>
        <p:spPr>
          <a:xfrm>
            <a:off x="2620206" y="302913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28243A-2869-42B2-8803-DBF051F0CCC9}"/>
              </a:ext>
            </a:extLst>
          </p:cNvPr>
          <p:cNvSpPr txBox="1"/>
          <p:nvPr/>
        </p:nvSpPr>
        <p:spPr>
          <a:xfrm>
            <a:off x="2763463" y="3466616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 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14CA7-D00C-4FC8-B97E-B63EC6F9A64D}"/>
              </a:ext>
            </a:extLst>
          </p:cNvPr>
          <p:cNvSpPr txBox="1"/>
          <p:nvPr/>
        </p:nvSpPr>
        <p:spPr>
          <a:xfrm>
            <a:off x="2763463" y="4486435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1300 grams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CF7B0F-FBD8-4405-8F06-E65BC6376C0C}"/>
              </a:ext>
            </a:extLst>
          </p:cNvPr>
          <p:cNvCxnSpPr/>
          <p:nvPr/>
        </p:nvCxnSpPr>
        <p:spPr>
          <a:xfrm>
            <a:off x="2536332" y="4145406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566A27-7B40-4993-9AAE-2EA0FE036CF7}"/>
              </a:ext>
            </a:extLst>
          </p:cNvPr>
          <p:cNvSpPr/>
          <p:nvPr/>
        </p:nvSpPr>
        <p:spPr>
          <a:xfrm>
            <a:off x="2620206" y="4052279"/>
            <a:ext cx="715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x10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A36ABD-F197-4FF0-861D-021403E29723}"/>
              </a:ext>
            </a:extLst>
          </p:cNvPr>
          <p:cNvSpPr txBox="1"/>
          <p:nvPr/>
        </p:nvSpPr>
        <p:spPr>
          <a:xfrm>
            <a:off x="591380" y="4488820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20 washes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3082DB-253E-463C-AAF9-42BDF049B1A4}"/>
              </a:ext>
            </a:extLst>
          </p:cNvPr>
          <p:cNvSpPr txBox="1"/>
          <p:nvPr/>
        </p:nvSpPr>
        <p:spPr>
          <a:xfrm>
            <a:off x="2763463" y="5506254"/>
            <a:ext cx="267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grams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A6A7F5-D619-4D14-8EC4-3FD7474EAFA6}"/>
              </a:ext>
            </a:extLst>
          </p:cNvPr>
          <p:cNvCxnSpPr/>
          <p:nvPr/>
        </p:nvCxnSpPr>
        <p:spPr>
          <a:xfrm>
            <a:off x="2536332" y="5119057"/>
            <a:ext cx="0" cy="3369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C0EEC91-9EE5-4760-ADFF-BE70F86290C1}"/>
              </a:ext>
            </a:extLst>
          </p:cNvPr>
          <p:cNvSpPr/>
          <p:nvPr/>
        </p:nvSpPr>
        <p:spPr>
          <a:xfrm>
            <a:off x="2620206" y="5025930"/>
            <a:ext cx="532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x2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113F6-BA39-4956-B7A0-6BF51F0570D7}"/>
              </a:ext>
            </a:extLst>
          </p:cNvPr>
          <p:cNvSpPr txBox="1"/>
          <p:nvPr/>
        </p:nvSpPr>
        <p:spPr>
          <a:xfrm>
            <a:off x="591380" y="5498188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washes =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7F5498-6357-44D2-9788-C47379AFDAC9}"/>
              </a:ext>
            </a:extLst>
          </p:cNvPr>
          <p:cNvSpPr txBox="1"/>
          <p:nvPr/>
        </p:nvSpPr>
        <p:spPr>
          <a:xfrm>
            <a:off x="5433957" y="1534259"/>
            <a:ext cx="264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40 washes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C139E2-9347-4CA6-BC92-9690F3FD9DE5}"/>
              </a:ext>
            </a:extLst>
          </p:cNvPr>
          <p:cNvSpPr txBox="1"/>
          <p:nvPr/>
        </p:nvSpPr>
        <p:spPr>
          <a:xfrm>
            <a:off x="9972292" y="505932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2.6 kg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7999AA-B36E-4BD8-A86F-27CBA05502B1}"/>
              </a:ext>
            </a:extLst>
          </p:cNvPr>
          <p:cNvSpPr txBox="1"/>
          <p:nvPr/>
        </p:nvSpPr>
        <p:spPr>
          <a:xfrm>
            <a:off x="9972292" y="1002477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2.600 kg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E0F2D2-5E19-4A0C-969E-A8BEBBF87177}"/>
              </a:ext>
            </a:extLst>
          </p:cNvPr>
          <p:cNvSpPr txBox="1"/>
          <p:nvPr/>
        </p:nvSpPr>
        <p:spPr>
          <a:xfrm>
            <a:off x="9972292" y="1527328"/>
            <a:ext cx="2219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2600 g</a:t>
            </a:r>
          </a:p>
        </p:txBody>
      </p:sp>
    </p:spTree>
    <p:extLst>
      <p:ext uri="{BB962C8B-B14F-4D97-AF65-F5344CB8AC3E}">
        <p14:creationId xmlns:p14="http://schemas.microsoft.com/office/powerpoint/2010/main" val="9515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5BDA90-7022-4270-B593-5173BFFA0510}"/>
              </a:ext>
            </a:extLst>
          </p:cNvPr>
          <p:cNvSpPr/>
          <p:nvPr/>
        </p:nvSpPr>
        <p:spPr>
          <a:xfrm>
            <a:off x="103032" y="51516"/>
            <a:ext cx="8564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of the angles in a triangle are 70° and 40°.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Jack says, ‘The triangle is equilateral.’ </a:t>
            </a:r>
          </a:p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why Jack is not correct.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65ECB2-760D-4170-BF2F-B6143AF95CB0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2EA499-627A-4DC6-9D80-9272901109D3}"/>
              </a:ext>
            </a:extLst>
          </p:cNvPr>
          <p:cNvSpPr/>
          <p:nvPr/>
        </p:nvSpPr>
        <p:spPr>
          <a:xfrm>
            <a:off x="843392" y="1775720"/>
            <a:ext cx="74791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The angles in an equilateral triangle are always the same (60°)</a:t>
            </a:r>
          </a:p>
        </p:txBody>
      </p:sp>
    </p:spTree>
    <p:extLst>
      <p:ext uri="{BB962C8B-B14F-4D97-AF65-F5344CB8AC3E}">
        <p14:creationId xmlns:p14="http://schemas.microsoft.com/office/powerpoint/2010/main" val="221117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46DB5-9B79-4077-827E-A780E623F26D}"/>
              </a:ext>
            </a:extLst>
          </p:cNvPr>
          <p:cNvSpPr/>
          <p:nvPr/>
        </p:nvSpPr>
        <p:spPr>
          <a:xfrm>
            <a:off x="56122" y="50000"/>
            <a:ext cx="117666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prints designs on T-shirts.</a:t>
            </a:r>
          </a:p>
          <a:p>
            <a:r>
              <a:rPr lang="en-US" sz="3200" b="1" dirty="0"/>
              <a:t>They use this formula to work out the price for printing a design.</a:t>
            </a:r>
          </a:p>
          <a:p>
            <a:r>
              <a:rPr lang="en-US" sz="3200" dirty="0"/>
              <a:t>    price = 60p × number of </a:t>
            </a:r>
            <a:r>
              <a:rPr lang="en-US" sz="3200" dirty="0" err="1"/>
              <a:t>colours</a:t>
            </a:r>
            <a:r>
              <a:rPr lang="en-US" sz="3200" dirty="0"/>
              <a:t> + £1.25 </a:t>
            </a:r>
          </a:p>
          <a:p>
            <a:r>
              <a:rPr lang="en-US" sz="3200" b="1" dirty="0"/>
              <a:t>What is the price for printing a design that has 3 </a:t>
            </a:r>
            <a:r>
              <a:rPr lang="en-US" sz="3200" b="1" dirty="0" err="1"/>
              <a:t>colours</a:t>
            </a:r>
            <a:r>
              <a:rPr lang="en-US" sz="3200" b="1" dirty="0"/>
              <a:t> in it?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52DBBA-4EFC-4653-A008-8DF5A232B52B}"/>
              </a:ext>
            </a:extLst>
          </p:cNvPr>
          <p:cNvSpPr txBox="1"/>
          <p:nvPr/>
        </p:nvSpPr>
        <p:spPr>
          <a:xfrm>
            <a:off x="2608370" y="227605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60p x 3 + £1.25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3564A-1F58-433E-B90F-D744972032EA}"/>
              </a:ext>
            </a:extLst>
          </p:cNvPr>
          <p:cNvSpPr txBox="1"/>
          <p:nvPr/>
        </p:nvSpPr>
        <p:spPr>
          <a:xfrm>
            <a:off x="2608370" y="2977160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60p x 3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A8DB2-385D-4352-8E7B-115EA8E921EE}"/>
              </a:ext>
            </a:extLst>
          </p:cNvPr>
          <p:cNvSpPr txBox="1"/>
          <p:nvPr/>
        </p:nvSpPr>
        <p:spPr>
          <a:xfrm>
            <a:off x="4224916" y="2977159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180p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251E34-F321-4E1A-B8C1-8DF881312CB0}"/>
              </a:ext>
            </a:extLst>
          </p:cNvPr>
          <p:cNvSpPr txBox="1"/>
          <p:nvPr/>
        </p:nvSpPr>
        <p:spPr>
          <a:xfrm>
            <a:off x="5189830" y="2977158"/>
            <a:ext cx="1799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= £1.80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B51F8F-0559-44BF-B60E-E2346F173E1B}"/>
              </a:ext>
            </a:extLst>
          </p:cNvPr>
          <p:cNvGrpSpPr/>
          <p:nvPr/>
        </p:nvGrpSpPr>
        <p:grpSpPr>
          <a:xfrm>
            <a:off x="3006961" y="3899308"/>
            <a:ext cx="1856052" cy="1404405"/>
            <a:chOff x="1812181" y="1941038"/>
            <a:chExt cx="1856052" cy="14044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537F53-0CB8-4BF6-9231-6A262A3452B9}"/>
                </a:ext>
              </a:extLst>
            </p:cNvPr>
            <p:cNvSpPr txBox="1"/>
            <p:nvPr/>
          </p:nvSpPr>
          <p:spPr>
            <a:xfrm>
              <a:off x="2252135" y="1941038"/>
              <a:ext cx="1405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1.8 0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9AB429-8776-471C-8C97-A99E5761247C}"/>
                </a:ext>
              </a:extLst>
            </p:cNvPr>
            <p:cNvSpPr txBox="1"/>
            <p:nvPr/>
          </p:nvSpPr>
          <p:spPr>
            <a:xfrm>
              <a:off x="2257246" y="2373230"/>
              <a:ext cx="141098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1.2 5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87FAB1-98F2-43AA-AC72-658A8194FEFA}"/>
                </a:ext>
              </a:extLst>
            </p:cNvPr>
            <p:cNvSpPr txBox="1"/>
            <p:nvPr/>
          </p:nvSpPr>
          <p:spPr>
            <a:xfrm>
              <a:off x="1815218" y="2373230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FBD3E0-B104-47E6-BA6A-0928B04236BF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18" y="2902688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E99121-A657-4DE6-9B5B-18B0F7C8402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181" y="3345443"/>
              <a:ext cx="17817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488D582-4736-495A-B3E7-FE19B3B67C65}"/>
              </a:ext>
            </a:extLst>
          </p:cNvPr>
          <p:cNvSpPr txBox="1"/>
          <p:nvPr/>
        </p:nvSpPr>
        <p:spPr>
          <a:xfrm>
            <a:off x="4322519" y="4787138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02A3A3-F07E-409E-9CEE-C71BC5DAB74F}"/>
              </a:ext>
            </a:extLst>
          </p:cNvPr>
          <p:cNvSpPr txBox="1"/>
          <p:nvPr/>
        </p:nvSpPr>
        <p:spPr>
          <a:xfrm>
            <a:off x="3895152" y="4787139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612AF-6AFC-431B-8988-BDAB0E8BCE38}"/>
              </a:ext>
            </a:extLst>
          </p:cNvPr>
          <p:cNvSpPr txBox="1"/>
          <p:nvPr/>
        </p:nvSpPr>
        <p:spPr>
          <a:xfrm>
            <a:off x="3512363" y="367826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12A16C-0FF0-4B62-8C59-47A600D3230D}"/>
              </a:ext>
            </a:extLst>
          </p:cNvPr>
          <p:cNvSpPr txBox="1"/>
          <p:nvPr/>
        </p:nvSpPr>
        <p:spPr>
          <a:xfrm>
            <a:off x="3455471" y="479712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04FEA1-223A-4750-A561-102A30117593}"/>
              </a:ext>
            </a:extLst>
          </p:cNvPr>
          <p:cNvSpPr txBox="1"/>
          <p:nvPr/>
        </p:nvSpPr>
        <p:spPr>
          <a:xfrm>
            <a:off x="3737493" y="4787137"/>
            <a:ext cx="33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2BBCD7-99C1-43C9-BCC0-B660CF846AC4}"/>
              </a:ext>
            </a:extLst>
          </p:cNvPr>
          <p:cNvSpPr txBox="1"/>
          <p:nvPr/>
        </p:nvSpPr>
        <p:spPr>
          <a:xfrm>
            <a:off x="3089014" y="4787136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59F557-6BCA-4A4F-9E0D-283EB9851A64}"/>
              </a:ext>
            </a:extLst>
          </p:cNvPr>
          <p:cNvSpPr txBox="1"/>
          <p:nvPr/>
        </p:nvSpPr>
        <p:spPr>
          <a:xfrm>
            <a:off x="10510984" y="1527328"/>
            <a:ext cx="136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£3.05</a:t>
            </a:r>
          </a:p>
        </p:txBody>
      </p:sp>
    </p:spTree>
    <p:extLst>
      <p:ext uri="{BB962C8B-B14F-4D97-AF65-F5344CB8AC3E}">
        <p14:creationId xmlns:p14="http://schemas.microsoft.com/office/powerpoint/2010/main" val="385615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46DB5-9B79-4077-827E-A780E623F26D}"/>
              </a:ext>
            </a:extLst>
          </p:cNvPr>
          <p:cNvSpPr/>
          <p:nvPr/>
        </p:nvSpPr>
        <p:spPr>
          <a:xfrm>
            <a:off x="56122" y="50000"/>
            <a:ext cx="117666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shop prints designs on T-shirts.</a:t>
            </a:r>
          </a:p>
          <a:p>
            <a:r>
              <a:rPr lang="en-US" sz="3200" b="1" dirty="0"/>
              <a:t>They use this formula to work out the price for printing a design.</a:t>
            </a:r>
          </a:p>
          <a:p>
            <a:r>
              <a:rPr lang="en-US" sz="3200" dirty="0"/>
              <a:t>    price = 60p × number of </a:t>
            </a:r>
            <a:r>
              <a:rPr lang="en-US" sz="3200" dirty="0" err="1"/>
              <a:t>colours</a:t>
            </a:r>
            <a:r>
              <a:rPr lang="en-US" sz="3200" dirty="0"/>
              <a:t> + £1.25 </a:t>
            </a:r>
          </a:p>
          <a:p>
            <a:r>
              <a:rPr lang="en-US" sz="3200" b="1" dirty="0"/>
              <a:t>Amina has £5 to spend on printing a design.</a:t>
            </a:r>
          </a:p>
          <a:p>
            <a:r>
              <a:rPr lang="en-US" sz="3200" b="1" dirty="0"/>
              <a:t>What is the greatest number of </a:t>
            </a:r>
            <a:r>
              <a:rPr lang="en-US" sz="3200" b="1" dirty="0" err="1"/>
              <a:t>colours</a:t>
            </a:r>
            <a:r>
              <a:rPr lang="en-US" sz="3200" b="1" dirty="0"/>
              <a:t> she can have in the design?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B5D46-50B4-44FD-A0DC-A5783BC1B119}"/>
              </a:ext>
            </a:extLst>
          </p:cNvPr>
          <p:cNvSpPr txBox="1"/>
          <p:nvPr/>
        </p:nvSpPr>
        <p:spPr>
          <a:xfrm>
            <a:off x="951446" y="2869569"/>
            <a:ext cx="29482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5.0 0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8E166-CC71-40F8-852C-7EB795D884B9}"/>
              </a:ext>
            </a:extLst>
          </p:cNvPr>
          <p:cNvSpPr txBox="1"/>
          <p:nvPr/>
        </p:nvSpPr>
        <p:spPr>
          <a:xfrm>
            <a:off x="586830" y="3299676"/>
            <a:ext cx="3646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8CF1D-769B-4B9A-9681-5973F8FACBF0}"/>
              </a:ext>
            </a:extLst>
          </p:cNvPr>
          <p:cNvSpPr txBox="1"/>
          <p:nvPr/>
        </p:nvSpPr>
        <p:spPr>
          <a:xfrm>
            <a:off x="951444" y="3310434"/>
            <a:ext cx="14601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1.2 5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16C974-DCA6-49CB-980E-64F0A887D92B}"/>
              </a:ext>
            </a:extLst>
          </p:cNvPr>
          <p:cNvCxnSpPr>
            <a:cxnSpLocks/>
          </p:cNvCxnSpPr>
          <p:nvPr/>
        </p:nvCxnSpPr>
        <p:spPr>
          <a:xfrm flipV="1">
            <a:off x="502603" y="3839600"/>
            <a:ext cx="181126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BB54C11-A602-43B7-9FC0-32D3C3AE3D74}"/>
              </a:ext>
            </a:extLst>
          </p:cNvPr>
          <p:cNvCxnSpPr>
            <a:cxnSpLocks/>
          </p:cNvCxnSpPr>
          <p:nvPr/>
        </p:nvCxnSpPr>
        <p:spPr>
          <a:xfrm flipV="1">
            <a:off x="502603" y="4281810"/>
            <a:ext cx="181126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C8DE91-648C-466E-9D10-66544DF0E0A5}"/>
              </a:ext>
            </a:extLst>
          </p:cNvPr>
          <p:cNvSpPr txBox="1"/>
          <p:nvPr/>
        </p:nvSpPr>
        <p:spPr>
          <a:xfrm>
            <a:off x="1249236" y="376125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AE7A25-4B7A-4C48-A2C8-DACE15E4EC46}"/>
              </a:ext>
            </a:extLst>
          </p:cNvPr>
          <p:cNvSpPr txBox="1"/>
          <p:nvPr/>
        </p:nvSpPr>
        <p:spPr>
          <a:xfrm>
            <a:off x="1820157" y="3760560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D14427-7A37-403E-97A4-4F226E69CDAD}"/>
              </a:ext>
            </a:extLst>
          </p:cNvPr>
          <p:cNvSpPr txBox="1"/>
          <p:nvPr/>
        </p:nvSpPr>
        <p:spPr>
          <a:xfrm>
            <a:off x="1389580" y="376359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4F14E8-804A-48D2-AFB1-0326783AAB3E}"/>
              </a:ext>
            </a:extLst>
          </p:cNvPr>
          <p:cNvCxnSpPr>
            <a:cxnSpLocks/>
          </p:cNvCxnSpPr>
          <p:nvPr/>
        </p:nvCxnSpPr>
        <p:spPr>
          <a:xfrm flipV="1">
            <a:off x="953472" y="2968954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FFF123-46E5-4A78-9251-0C32843A4F30}"/>
              </a:ext>
            </a:extLst>
          </p:cNvPr>
          <p:cNvSpPr txBox="1"/>
          <p:nvPr/>
        </p:nvSpPr>
        <p:spPr>
          <a:xfrm>
            <a:off x="1019333" y="2656298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31274B-5C3B-418F-BDD3-29423C321996}"/>
              </a:ext>
            </a:extLst>
          </p:cNvPr>
          <p:cNvSpPr txBox="1"/>
          <p:nvPr/>
        </p:nvSpPr>
        <p:spPr>
          <a:xfrm>
            <a:off x="1273848" y="2911100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83C0A3-93D5-44FB-9962-34CFD42A3A3A}"/>
              </a:ext>
            </a:extLst>
          </p:cNvPr>
          <p:cNvCxnSpPr>
            <a:cxnSpLocks/>
          </p:cNvCxnSpPr>
          <p:nvPr/>
        </p:nvCxnSpPr>
        <p:spPr>
          <a:xfrm flipV="1">
            <a:off x="1407336" y="2966187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0D99DFD-B42E-4202-9E7B-C2F20E582D90}"/>
              </a:ext>
            </a:extLst>
          </p:cNvPr>
          <p:cNvSpPr txBox="1"/>
          <p:nvPr/>
        </p:nvSpPr>
        <p:spPr>
          <a:xfrm>
            <a:off x="1453741" y="2653531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A5DEDB-E7F9-4536-AF18-EE39965BA21F}"/>
              </a:ext>
            </a:extLst>
          </p:cNvPr>
          <p:cNvSpPr txBox="1"/>
          <p:nvPr/>
        </p:nvSpPr>
        <p:spPr>
          <a:xfrm>
            <a:off x="1727712" y="2908333"/>
            <a:ext cx="352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  <a:endParaRPr lang="en-GB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978788-9FAB-481F-BDFA-442F9D432CED}"/>
              </a:ext>
            </a:extLst>
          </p:cNvPr>
          <p:cNvSpPr txBox="1"/>
          <p:nvPr/>
        </p:nvSpPr>
        <p:spPr>
          <a:xfrm>
            <a:off x="975067" y="3769663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8FCCB0-EA64-4210-9E08-4A920A3CA578}"/>
              </a:ext>
            </a:extLst>
          </p:cNvPr>
          <p:cNvSpPr txBox="1"/>
          <p:nvPr/>
        </p:nvSpPr>
        <p:spPr>
          <a:xfrm>
            <a:off x="637207" y="3766174"/>
            <a:ext cx="4937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£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EFEB85-C8BC-4B48-9C18-2ECA582CF40D}"/>
              </a:ext>
            </a:extLst>
          </p:cNvPr>
          <p:cNvSpPr txBox="1"/>
          <p:nvPr/>
        </p:nvSpPr>
        <p:spPr>
          <a:xfrm>
            <a:off x="2225108" y="3792746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 spend on colours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DE9747-5C43-4CEF-8ABB-699395F8163A}"/>
              </a:ext>
            </a:extLst>
          </p:cNvPr>
          <p:cNvSpPr txBox="1"/>
          <p:nvPr/>
        </p:nvSpPr>
        <p:spPr>
          <a:xfrm>
            <a:off x="6600231" y="342900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 colour = 60p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1253B7-266E-46BE-8962-D274D9FFE76C}"/>
              </a:ext>
            </a:extLst>
          </p:cNvPr>
          <p:cNvSpPr txBox="1"/>
          <p:nvPr/>
        </p:nvSpPr>
        <p:spPr>
          <a:xfrm>
            <a:off x="6438788" y="3963171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 colours =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95F8AF-D6CE-4ADF-9066-ABE4A600319E}"/>
              </a:ext>
            </a:extLst>
          </p:cNvPr>
          <p:cNvSpPr txBox="1"/>
          <p:nvPr/>
        </p:nvSpPr>
        <p:spPr>
          <a:xfrm>
            <a:off x="8368745" y="3964607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585373-18F9-4535-8001-4842DD336F66}"/>
              </a:ext>
            </a:extLst>
          </p:cNvPr>
          <p:cNvSpPr txBox="1"/>
          <p:nvPr/>
        </p:nvSpPr>
        <p:spPr>
          <a:xfrm>
            <a:off x="6438788" y="4479022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 colours 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49CF0F-3257-46B0-840D-59325C6DEEFA}"/>
              </a:ext>
            </a:extLst>
          </p:cNvPr>
          <p:cNvSpPr txBox="1"/>
          <p:nvPr/>
        </p:nvSpPr>
        <p:spPr>
          <a:xfrm>
            <a:off x="8368745" y="4480458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£2.40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34B68B-6E53-45AD-8282-17DEDD96CA4F}"/>
              </a:ext>
            </a:extLst>
          </p:cNvPr>
          <p:cNvSpPr txBox="1"/>
          <p:nvPr/>
        </p:nvSpPr>
        <p:spPr>
          <a:xfrm>
            <a:off x="6438788" y="4994873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colours =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F5F217-CD68-4364-A015-D2135E79DB67}"/>
              </a:ext>
            </a:extLst>
          </p:cNvPr>
          <p:cNvSpPr txBox="1"/>
          <p:nvPr/>
        </p:nvSpPr>
        <p:spPr>
          <a:xfrm>
            <a:off x="8368745" y="4996309"/>
            <a:ext cx="1236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£3.60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99ECAF-FD81-4097-AD24-D1EE4276D28C}"/>
              </a:ext>
            </a:extLst>
          </p:cNvPr>
          <p:cNvSpPr txBox="1"/>
          <p:nvPr/>
        </p:nvSpPr>
        <p:spPr>
          <a:xfrm>
            <a:off x="6438788" y="5529044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7 colours =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FB8339-F9BD-4E16-8F12-8FF00486DFF6}"/>
              </a:ext>
            </a:extLst>
          </p:cNvPr>
          <p:cNvSpPr txBox="1"/>
          <p:nvPr/>
        </p:nvSpPr>
        <p:spPr>
          <a:xfrm>
            <a:off x="8368744" y="5531318"/>
            <a:ext cx="295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too expensive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A1E41B-7329-4CDD-B1CC-BE2CA2D6A45A}"/>
              </a:ext>
            </a:extLst>
          </p:cNvPr>
          <p:cNvSpPr txBox="1"/>
          <p:nvPr/>
        </p:nvSpPr>
        <p:spPr>
          <a:xfrm>
            <a:off x="10090039" y="2430580"/>
            <a:ext cx="2263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6 colours</a:t>
            </a:r>
          </a:p>
        </p:txBody>
      </p:sp>
    </p:spTree>
    <p:extLst>
      <p:ext uri="{BB962C8B-B14F-4D97-AF65-F5344CB8AC3E}">
        <p14:creationId xmlns:p14="http://schemas.microsoft.com/office/powerpoint/2010/main" val="16451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1" grpId="0"/>
      <p:bldP spid="12" grpId="0"/>
      <p:bldP spid="14" grpId="0"/>
      <p:bldP spid="15" grpId="0"/>
      <p:bldP spid="17" grpId="0"/>
      <p:bldP spid="18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9A8C0CD-37AF-4237-AF3F-6668863A4D31}"/>
              </a:ext>
            </a:extLst>
          </p:cNvPr>
          <p:cNvSpPr txBox="1"/>
          <p:nvPr/>
        </p:nvSpPr>
        <p:spPr>
          <a:xfrm>
            <a:off x="1283738" y="2048606"/>
            <a:ext cx="1383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2 7 6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EA841B-0410-4913-8D21-39B92C98B5C3}"/>
              </a:ext>
            </a:extLst>
          </p:cNvPr>
          <p:cNvSpPr/>
          <p:nvPr/>
        </p:nvSpPr>
        <p:spPr>
          <a:xfrm>
            <a:off x="56122" y="50000"/>
            <a:ext cx="120793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book has 276 pages. </a:t>
            </a:r>
          </a:p>
          <a:p>
            <a:r>
              <a:rPr lang="en-US" sz="3200" b="1" dirty="0"/>
              <a:t>Amina has read      of the book. </a:t>
            </a:r>
          </a:p>
          <a:p>
            <a:r>
              <a:rPr lang="en-US" sz="3200" b="1" dirty="0"/>
              <a:t>How many pages are left for Amina to read? </a:t>
            </a:r>
            <a:endParaRPr lang="en-GB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E98CF-3BF6-43B7-AE16-EC8E4638AC33}"/>
              </a:ext>
            </a:extLst>
          </p:cNvPr>
          <p:cNvSpPr/>
          <p:nvPr/>
        </p:nvSpPr>
        <p:spPr>
          <a:xfrm>
            <a:off x="2846231" y="372168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1</a:t>
            </a:r>
            <a:endParaRPr lang="en-GB" sz="3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A9698-4AE8-4006-922E-B2117B0752E1}"/>
              </a:ext>
            </a:extLst>
          </p:cNvPr>
          <p:cNvSpPr/>
          <p:nvPr/>
        </p:nvSpPr>
        <p:spPr>
          <a:xfrm>
            <a:off x="2846231" y="731632"/>
            <a:ext cx="4250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endParaRPr lang="en-GB" sz="32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331E6-3B60-4A6B-92F8-6C914D0D369C}"/>
              </a:ext>
            </a:extLst>
          </p:cNvPr>
          <p:cNvCxnSpPr/>
          <p:nvPr/>
        </p:nvCxnSpPr>
        <p:spPr>
          <a:xfrm>
            <a:off x="2863200" y="848382"/>
            <a:ext cx="3680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1285822-80B7-4700-95CD-1DF94404A33D}"/>
              </a:ext>
            </a:extLst>
          </p:cNvPr>
          <p:cNvSpPr/>
          <p:nvPr/>
        </p:nvSpPr>
        <p:spPr>
          <a:xfrm>
            <a:off x="809468" y="3502078"/>
            <a:ext cx="9936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0DAA8A-1854-41F0-A727-C0143CC857C3}"/>
              </a:ext>
            </a:extLst>
          </p:cNvPr>
          <p:cNvSpPr/>
          <p:nvPr/>
        </p:nvSpPr>
        <p:spPr>
          <a:xfrm>
            <a:off x="809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112807-EF0F-470D-AD5B-525681E2BDCA}"/>
              </a:ext>
            </a:extLst>
          </p:cNvPr>
          <p:cNvSpPr/>
          <p:nvPr/>
        </p:nvSpPr>
        <p:spPr>
          <a:xfrm>
            <a:off x="4121468" y="4036300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6868FA-03D1-4397-9641-41A5781D3DB2}"/>
              </a:ext>
            </a:extLst>
          </p:cNvPr>
          <p:cNvSpPr/>
          <p:nvPr/>
        </p:nvSpPr>
        <p:spPr>
          <a:xfrm>
            <a:off x="7433468" y="4038037"/>
            <a:ext cx="3312000" cy="54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40D-DF09-4914-AA6E-298F3520B56F}"/>
              </a:ext>
            </a:extLst>
          </p:cNvPr>
          <p:cNvSpPr txBox="1"/>
          <p:nvPr/>
        </p:nvSpPr>
        <p:spPr>
          <a:xfrm>
            <a:off x="809468" y="2060437"/>
            <a:ext cx="4746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0BDBD9-3EE3-4EC9-BE84-6670BA247F87}"/>
              </a:ext>
            </a:extLst>
          </p:cNvPr>
          <p:cNvCxnSpPr>
            <a:cxnSpLocks/>
          </p:cNvCxnSpPr>
          <p:nvPr/>
        </p:nvCxnSpPr>
        <p:spPr>
          <a:xfrm>
            <a:off x="1284085" y="2109994"/>
            <a:ext cx="1341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8CDD19-9240-4C8A-94BF-23ADB5B80648}"/>
              </a:ext>
            </a:extLst>
          </p:cNvPr>
          <p:cNvCxnSpPr>
            <a:cxnSpLocks/>
          </p:cNvCxnSpPr>
          <p:nvPr/>
        </p:nvCxnSpPr>
        <p:spPr>
          <a:xfrm>
            <a:off x="1303037" y="2109994"/>
            <a:ext cx="0" cy="4585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F53917C-CD68-4CEF-A1E8-26F2B325CCFA}"/>
              </a:ext>
            </a:extLst>
          </p:cNvPr>
          <p:cNvSpPr txBox="1"/>
          <p:nvPr/>
        </p:nvSpPr>
        <p:spPr>
          <a:xfrm>
            <a:off x="1726044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2EBE4F-61DF-4F31-BEC4-644B62E5EC4B}"/>
              </a:ext>
            </a:extLst>
          </p:cNvPr>
          <p:cNvSpPr txBox="1"/>
          <p:nvPr/>
        </p:nvSpPr>
        <p:spPr>
          <a:xfrm>
            <a:off x="2149050" y="1609684"/>
            <a:ext cx="447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647FED-72CB-4CB5-9ADF-40B387B1D1F4}"/>
              </a:ext>
            </a:extLst>
          </p:cNvPr>
          <p:cNvSpPr txBox="1"/>
          <p:nvPr/>
        </p:nvSpPr>
        <p:spPr>
          <a:xfrm>
            <a:off x="5351570" y="538690"/>
            <a:ext cx="3637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92 pages read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40FD3B-34E4-4895-AC0E-D00269A51406}"/>
              </a:ext>
            </a:extLst>
          </p:cNvPr>
          <p:cNvGrpSpPr/>
          <p:nvPr/>
        </p:nvGrpSpPr>
        <p:grpSpPr>
          <a:xfrm>
            <a:off x="4890336" y="1747146"/>
            <a:ext cx="1885498" cy="1414081"/>
            <a:chOff x="1371600" y="1941038"/>
            <a:chExt cx="1885498" cy="14140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0DCB31-87C0-49D3-AD96-D9E7E8C7FEC0}"/>
                </a:ext>
              </a:extLst>
            </p:cNvPr>
            <p:cNvSpPr txBox="1"/>
            <p:nvPr/>
          </p:nvSpPr>
          <p:spPr>
            <a:xfrm>
              <a:off x="1812182" y="1941038"/>
              <a:ext cx="140281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2 7 6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961155F-C3A5-4E1E-9871-5037992F85C8}"/>
                </a:ext>
              </a:extLst>
            </p:cNvPr>
            <p:cNvSpPr txBox="1"/>
            <p:nvPr/>
          </p:nvSpPr>
          <p:spPr>
            <a:xfrm>
              <a:off x="2271397" y="2373230"/>
              <a:ext cx="98570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FA5B87-DADF-4A8F-8849-29401BE56479}"/>
                </a:ext>
              </a:extLst>
            </p:cNvPr>
            <p:cNvSpPr txBox="1"/>
            <p:nvPr/>
          </p:nvSpPr>
          <p:spPr>
            <a:xfrm>
              <a:off x="1414603" y="2368403"/>
              <a:ext cx="490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-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12317D5-C2A1-4F66-B749-845C11D7760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902690"/>
              <a:ext cx="1775099" cy="27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C460BE-A268-4548-AEF1-8008A0D2CF1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351814"/>
              <a:ext cx="1775099" cy="33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ABC89F7-71F6-42E2-AF9D-9E1E9946F9F9}"/>
              </a:ext>
            </a:extLst>
          </p:cNvPr>
          <p:cNvSpPr txBox="1"/>
          <p:nvPr/>
        </p:nvSpPr>
        <p:spPr>
          <a:xfrm>
            <a:off x="6218238" y="2632615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1D0282-5E7F-48B1-957D-5CF02A86163B}"/>
              </a:ext>
            </a:extLst>
          </p:cNvPr>
          <p:cNvCxnSpPr>
            <a:cxnSpLocks/>
          </p:cNvCxnSpPr>
          <p:nvPr/>
        </p:nvCxnSpPr>
        <p:spPr>
          <a:xfrm flipV="1">
            <a:off x="5321495" y="1831201"/>
            <a:ext cx="439241" cy="4205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EEE0913-E3B6-4EAC-9B22-E88B8EC0EB7B}"/>
              </a:ext>
            </a:extLst>
          </p:cNvPr>
          <p:cNvSpPr txBox="1"/>
          <p:nvPr/>
        </p:nvSpPr>
        <p:spPr>
          <a:xfrm>
            <a:off x="5351570" y="1533776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E9D139-8A4D-4265-B66D-ED540206F421}"/>
              </a:ext>
            </a:extLst>
          </p:cNvPr>
          <p:cNvSpPr txBox="1"/>
          <p:nvPr/>
        </p:nvSpPr>
        <p:spPr>
          <a:xfrm>
            <a:off x="5642805" y="1779772"/>
            <a:ext cx="49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F13381-E436-496E-BFC4-66A5BEC84B72}"/>
              </a:ext>
            </a:extLst>
          </p:cNvPr>
          <p:cNvSpPr txBox="1"/>
          <p:nvPr/>
        </p:nvSpPr>
        <p:spPr>
          <a:xfrm>
            <a:off x="5757443" y="2639202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7D5C07-868E-427E-80A8-9136A34EBF39}"/>
              </a:ext>
            </a:extLst>
          </p:cNvPr>
          <p:cNvSpPr txBox="1"/>
          <p:nvPr/>
        </p:nvSpPr>
        <p:spPr>
          <a:xfrm>
            <a:off x="5307289" y="2639801"/>
            <a:ext cx="48284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E561A1-058B-47D5-BA24-E19A2DE22E62}"/>
              </a:ext>
            </a:extLst>
          </p:cNvPr>
          <p:cNvSpPr txBox="1"/>
          <p:nvPr/>
        </p:nvSpPr>
        <p:spPr>
          <a:xfrm>
            <a:off x="7616284" y="1019923"/>
            <a:ext cx="1926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184 pages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2BB382-B188-44BF-9E47-B2140A89CDB8}"/>
              </a:ext>
            </a:extLst>
          </p:cNvPr>
          <p:cNvGrpSpPr/>
          <p:nvPr/>
        </p:nvGrpSpPr>
        <p:grpSpPr>
          <a:xfrm>
            <a:off x="7543908" y="1764594"/>
            <a:ext cx="1861800" cy="1405123"/>
            <a:chOff x="2248666" y="1937292"/>
            <a:chExt cx="1861800" cy="14051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7A7D8-1EBF-4C10-A3BB-FEBF3CB63619}"/>
                </a:ext>
              </a:extLst>
            </p:cNvPr>
            <p:cNvSpPr txBox="1"/>
            <p:nvPr/>
          </p:nvSpPr>
          <p:spPr>
            <a:xfrm>
              <a:off x="2709336" y="1937292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9 2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F56D32-7C49-4AE7-A000-B11235222196}"/>
                </a:ext>
              </a:extLst>
            </p:cNvPr>
            <p:cNvSpPr txBox="1"/>
            <p:nvPr/>
          </p:nvSpPr>
          <p:spPr>
            <a:xfrm>
              <a:off x="3140936" y="2385280"/>
              <a:ext cx="969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B5EA75C-F14F-44DA-9D20-A527047B7B8F}"/>
                </a:ext>
              </a:extLst>
            </p:cNvPr>
            <p:cNvSpPr txBox="1"/>
            <p:nvPr/>
          </p:nvSpPr>
          <p:spPr>
            <a:xfrm>
              <a:off x="2257985" y="2353381"/>
              <a:ext cx="5239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x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E8B7375-31FE-4114-B60E-4994A53845FE}"/>
                </a:ext>
              </a:extLst>
            </p:cNvPr>
            <p:cNvCxnSpPr>
              <a:cxnSpLocks/>
            </p:cNvCxnSpPr>
            <p:nvPr/>
          </p:nvCxnSpPr>
          <p:spPr>
            <a:xfrm>
              <a:off x="2248666" y="2888679"/>
              <a:ext cx="135178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AE7CFD5-2EFA-44C6-AB6B-FD8484D48B59}"/>
                </a:ext>
              </a:extLst>
            </p:cNvPr>
            <p:cNvCxnSpPr>
              <a:cxnSpLocks/>
            </p:cNvCxnSpPr>
            <p:nvPr/>
          </p:nvCxnSpPr>
          <p:spPr>
            <a:xfrm>
              <a:off x="2257985" y="3342415"/>
              <a:ext cx="13424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B0AF924-7129-409C-9519-240C227A0EE8}"/>
              </a:ext>
            </a:extLst>
          </p:cNvPr>
          <p:cNvSpPr txBox="1"/>
          <p:nvPr/>
        </p:nvSpPr>
        <p:spPr>
          <a:xfrm>
            <a:off x="8439023" y="2656170"/>
            <a:ext cx="490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F8270F-0A5F-46CD-996D-9DDEF422470F}"/>
              </a:ext>
            </a:extLst>
          </p:cNvPr>
          <p:cNvSpPr txBox="1"/>
          <p:nvPr/>
        </p:nvSpPr>
        <p:spPr>
          <a:xfrm>
            <a:off x="7538205" y="2656171"/>
            <a:ext cx="9731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8D3AF4-BF15-4AF9-B188-5D437770CB9B}"/>
              </a:ext>
            </a:extLst>
          </p:cNvPr>
          <p:cNvSpPr txBox="1"/>
          <p:nvPr/>
        </p:nvSpPr>
        <p:spPr>
          <a:xfrm>
            <a:off x="4798834" y="349899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276 pages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233AC7-D0D2-48E1-9FE3-98DA1CB52B7B}"/>
              </a:ext>
            </a:extLst>
          </p:cNvPr>
          <p:cNvSpPr txBox="1"/>
          <p:nvPr/>
        </p:nvSpPr>
        <p:spPr>
          <a:xfrm>
            <a:off x="1931401" y="4043733"/>
            <a:ext cx="1543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read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FFA97F-F742-4D1B-AEB6-D3FADBE789F9}"/>
              </a:ext>
            </a:extLst>
          </p:cNvPr>
          <p:cNvSpPr txBox="1"/>
          <p:nvPr/>
        </p:nvSpPr>
        <p:spPr>
          <a:xfrm>
            <a:off x="7077020" y="5073357"/>
            <a:ext cx="3637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left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E8AFE92-31C0-4C8E-963A-B23016531534}"/>
              </a:ext>
            </a:extLst>
          </p:cNvPr>
          <p:cNvSpPr/>
          <p:nvPr/>
        </p:nvSpPr>
        <p:spPr>
          <a:xfrm rot="16200000">
            <a:off x="7239313" y="1460812"/>
            <a:ext cx="376583" cy="663572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DE50D0-E0EC-4C9E-AE50-C1E04BF3E5DA}"/>
              </a:ext>
            </a:extLst>
          </p:cNvPr>
          <p:cNvSpPr txBox="1"/>
          <p:nvPr/>
        </p:nvSpPr>
        <p:spPr>
          <a:xfrm>
            <a:off x="2698534" y="4043733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FAE68F-2E8A-489E-AB4D-E57CB0F4CE6C}"/>
              </a:ext>
            </a:extLst>
          </p:cNvPr>
          <p:cNvSpPr txBox="1"/>
          <p:nvPr/>
        </p:nvSpPr>
        <p:spPr>
          <a:xfrm>
            <a:off x="5541115" y="4048175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2D8640-0E17-47CD-87FB-4DDBCF08C609}"/>
              </a:ext>
            </a:extLst>
          </p:cNvPr>
          <p:cNvSpPr txBox="1"/>
          <p:nvPr/>
        </p:nvSpPr>
        <p:spPr>
          <a:xfrm>
            <a:off x="8770114" y="4054424"/>
            <a:ext cx="599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875469F-D9EA-486C-8B0B-88D8C233427B}"/>
              </a:ext>
            </a:extLst>
          </p:cNvPr>
          <p:cNvSpPr txBox="1"/>
          <p:nvPr/>
        </p:nvSpPr>
        <p:spPr>
          <a:xfrm>
            <a:off x="7031649" y="5441357"/>
            <a:ext cx="993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184</a:t>
            </a:r>
          </a:p>
        </p:txBody>
      </p:sp>
    </p:spTree>
    <p:extLst>
      <p:ext uri="{BB962C8B-B14F-4D97-AF65-F5344CB8AC3E}">
        <p14:creationId xmlns:p14="http://schemas.microsoft.com/office/powerpoint/2010/main" val="38973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8" grpId="0" animBg="1"/>
      <p:bldP spid="12" grpId="0" animBg="1"/>
      <p:bldP spid="13" grpId="0" animBg="1"/>
      <p:bldP spid="17" grpId="0"/>
      <p:bldP spid="20" grpId="0"/>
      <p:bldP spid="21" grpId="0"/>
      <p:bldP spid="23" grpId="0"/>
      <p:bldP spid="30" grpId="0"/>
      <p:bldP spid="32" grpId="0"/>
      <p:bldP spid="33" grpId="0"/>
      <p:bldP spid="34" grpId="0"/>
      <p:bldP spid="35" grpId="0"/>
      <p:bldP spid="36" grpId="0"/>
      <p:bldP spid="43" grpId="0"/>
      <p:bldP spid="44" grpId="0"/>
      <p:bldP spid="45" grpId="0"/>
      <p:bldP spid="46" grpId="0"/>
      <p:bldP spid="47" grpId="0"/>
      <p:bldP spid="7" grpId="0" animBg="1"/>
      <p:bldP spid="49" grpId="0"/>
      <p:bldP spid="51" grpId="0"/>
      <p:bldP spid="52" grpId="0"/>
      <p:bldP spid="5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39C52-9E55-42E4-881F-2A3F38BDB836}"/>
              </a:ext>
            </a:extLst>
          </p:cNvPr>
          <p:cNvSpPr/>
          <p:nvPr/>
        </p:nvSpPr>
        <p:spPr>
          <a:xfrm>
            <a:off x="103032" y="51516"/>
            <a:ext cx="37371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dice, the sum of the dots on opposite faces is always 7.</a:t>
            </a:r>
          </a:p>
        </p:txBody>
      </p:sp>
      <p:pic>
        <p:nvPicPr>
          <p:cNvPr id="3" name="Picture 2" descr="https://app.doublestruck.eu/content/K2_REAS/HTML/Q/Q18317_files/img01.jpg">
            <a:extLst>
              <a:ext uri="{FF2B5EF4-FFF2-40B4-BE49-F238E27FC236}">
                <a16:creationId xmlns:a16="http://schemas.microsoft.com/office/drawing/2014/main" id="{CD587003-9168-4507-8591-694181381A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4" y="2140963"/>
            <a:ext cx="1510126" cy="15705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663709-2C9A-42E3-B889-88AF9239498B}"/>
              </a:ext>
            </a:extLst>
          </p:cNvPr>
          <p:cNvSpPr/>
          <p:nvPr/>
        </p:nvSpPr>
        <p:spPr>
          <a:xfrm>
            <a:off x="4772025" y="103105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 dots on the three empty faces of the net so that it could fold up to make a dice.</a:t>
            </a:r>
          </a:p>
        </p:txBody>
      </p:sp>
      <p:pic>
        <p:nvPicPr>
          <p:cNvPr id="5" name="Picture 4" descr="https://app.doublestruck.eu/content/K2_REAS/HTML/Q/Q18317_files/img02.jpg">
            <a:extLst>
              <a:ext uri="{FF2B5EF4-FFF2-40B4-BE49-F238E27FC236}">
                <a16:creationId xmlns:a16="http://schemas.microsoft.com/office/drawing/2014/main" id="{9ACECCC9-BB6C-4036-AD70-2C78E381C8A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937" y="2883914"/>
            <a:ext cx="4479235" cy="33835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BE01C6-934C-4C65-922E-08F4AB96E2C6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8F715A-E814-45D9-8F7E-3E1753B08AC9}"/>
              </a:ext>
            </a:extLst>
          </p:cNvPr>
          <p:cNvSpPr/>
          <p:nvPr/>
        </p:nvSpPr>
        <p:spPr>
          <a:xfrm>
            <a:off x="7342829" y="560388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FF4E5E-999A-4680-9617-7F1F43C0C5E6}"/>
              </a:ext>
            </a:extLst>
          </p:cNvPr>
          <p:cNvSpPr/>
          <p:nvPr/>
        </p:nvSpPr>
        <p:spPr>
          <a:xfrm>
            <a:off x="8470475" y="4236309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4A28DE-E143-4E7A-8AFF-5CC3EDC27CC8}"/>
              </a:ext>
            </a:extLst>
          </p:cNvPr>
          <p:cNvSpPr/>
          <p:nvPr/>
        </p:nvSpPr>
        <p:spPr>
          <a:xfrm>
            <a:off x="8245189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1662BD-7BE8-4461-AB4A-3BE996430083}"/>
              </a:ext>
            </a:extLst>
          </p:cNvPr>
          <p:cNvSpPr/>
          <p:nvPr/>
        </p:nvSpPr>
        <p:spPr>
          <a:xfrm>
            <a:off x="8695761" y="4641376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C6C21C-E089-4FFA-B4C5-A4B8FF0AC0F1}"/>
              </a:ext>
            </a:extLst>
          </p:cNvPr>
          <p:cNvSpPr/>
          <p:nvPr/>
        </p:nvSpPr>
        <p:spPr>
          <a:xfrm>
            <a:off x="7371636" y="4437612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5D2C1E-C6DD-4D9D-9A98-774BBF055056}"/>
              </a:ext>
            </a:extLst>
          </p:cNvPr>
          <p:cNvSpPr/>
          <p:nvPr/>
        </p:nvSpPr>
        <p:spPr>
          <a:xfrm>
            <a:off x="7146350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1F5BE8-FF0D-492E-B7B2-8469B36AC643}"/>
              </a:ext>
            </a:extLst>
          </p:cNvPr>
          <p:cNvSpPr/>
          <p:nvPr/>
        </p:nvSpPr>
        <p:spPr>
          <a:xfrm>
            <a:off x="7596922" y="4772207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0E0733-D4DB-493B-8FA3-28F9C0F97D15}"/>
              </a:ext>
            </a:extLst>
          </p:cNvPr>
          <p:cNvSpPr/>
          <p:nvPr/>
        </p:nvSpPr>
        <p:spPr>
          <a:xfrm>
            <a:off x="7146142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7C1D60F-017F-4A3A-BD37-4235F9A8B02A}"/>
              </a:ext>
            </a:extLst>
          </p:cNvPr>
          <p:cNvSpPr/>
          <p:nvPr/>
        </p:nvSpPr>
        <p:spPr>
          <a:xfrm>
            <a:off x="7596714" y="4133305"/>
            <a:ext cx="225286" cy="2230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73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4CA986-7AA9-4058-96CC-B97DA831B991}"/>
              </a:ext>
            </a:extLst>
          </p:cNvPr>
          <p:cNvSpPr/>
          <p:nvPr/>
        </p:nvSpPr>
        <p:spPr>
          <a:xfrm>
            <a:off x="56124" y="50000"/>
            <a:ext cx="74165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This is a diagram of a vegetable garden.</a:t>
            </a:r>
          </a:p>
          <a:p>
            <a:r>
              <a:rPr lang="en-US" sz="3200" b="1" dirty="0"/>
              <a:t>It shows the fractions of the garden planted with potatoes and cabbages.</a:t>
            </a:r>
          </a:p>
          <a:p>
            <a:r>
              <a:rPr lang="en-US" sz="3200" b="1" dirty="0"/>
              <a:t>The remaining area is planted with carrots.</a:t>
            </a:r>
          </a:p>
          <a:p>
            <a:r>
              <a:rPr lang="en-US" sz="3200" b="1" dirty="0"/>
              <a:t>What fraction of the garden is planted with carrots?</a:t>
            </a:r>
          </a:p>
          <a:p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FE0D5-A3AA-47B8-8477-249C4079A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504" y="207996"/>
            <a:ext cx="4366908" cy="295587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D62E03-996B-4AEC-9EC7-7C4B45B96E15}"/>
              </a:ext>
            </a:extLst>
          </p:cNvPr>
          <p:cNvCxnSpPr>
            <a:cxnSpLocks/>
          </p:cNvCxnSpPr>
          <p:nvPr/>
        </p:nvCxnSpPr>
        <p:spPr>
          <a:xfrm>
            <a:off x="565522" y="4083914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4400DE-2F08-4E59-AF0A-8D22E838C8EE}"/>
              </a:ext>
            </a:extLst>
          </p:cNvPr>
          <p:cNvCxnSpPr>
            <a:cxnSpLocks/>
          </p:cNvCxnSpPr>
          <p:nvPr/>
        </p:nvCxnSpPr>
        <p:spPr>
          <a:xfrm>
            <a:off x="1444752" y="408391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4EF065-D4F8-449B-B4B0-0F2BD00AC36F}"/>
              </a:ext>
            </a:extLst>
          </p:cNvPr>
          <p:cNvSpPr txBox="1"/>
          <p:nvPr/>
        </p:nvSpPr>
        <p:spPr>
          <a:xfrm>
            <a:off x="528149" y="3576080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E823E9-7A1E-4DD0-8D10-1A3C5336E4A3}"/>
              </a:ext>
            </a:extLst>
          </p:cNvPr>
          <p:cNvSpPr txBox="1"/>
          <p:nvPr/>
        </p:nvSpPr>
        <p:spPr>
          <a:xfrm>
            <a:off x="538715" y="4022122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F186E-6BA8-4764-BA4A-30E3D2715D2C}"/>
              </a:ext>
            </a:extLst>
          </p:cNvPr>
          <p:cNvSpPr txBox="1"/>
          <p:nvPr/>
        </p:nvSpPr>
        <p:spPr>
          <a:xfrm>
            <a:off x="1444751" y="402212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7A7D5-01F6-4090-A124-0005AE87EA48}"/>
              </a:ext>
            </a:extLst>
          </p:cNvPr>
          <p:cNvSpPr txBox="1"/>
          <p:nvPr/>
        </p:nvSpPr>
        <p:spPr>
          <a:xfrm>
            <a:off x="997709" y="3768443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11D21AD-9D0F-4F94-AA6B-BDBE01A4EB5A}"/>
              </a:ext>
            </a:extLst>
          </p:cNvPr>
          <p:cNvSpPr/>
          <p:nvPr/>
        </p:nvSpPr>
        <p:spPr>
          <a:xfrm rot="16200000">
            <a:off x="930410" y="3053955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AE80132-6854-4FDE-BEE2-6E83341DB464}"/>
              </a:ext>
            </a:extLst>
          </p:cNvPr>
          <p:cNvSpPr/>
          <p:nvPr/>
        </p:nvSpPr>
        <p:spPr>
          <a:xfrm rot="5400000">
            <a:off x="920123" y="3987607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37BEE9-24BD-497F-9222-F18D3757F9B3}"/>
              </a:ext>
            </a:extLst>
          </p:cNvPr>
          <p:cNvSpPr txBox="1"/>
          <p:nvPr/>
        </p:nvSpPr>
        <p:spPr>
          <a:xfrm>
            <a:off x="1050713" y="4522985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373D05-28B9-435E-B032-AECA1D63808E}"/>
              </a:ext>
            </a:extLst>
          </p:cNvPr>
          <p:cNvSpPr txBox="1"/>
          <p:nvPr/>
        </p:nvSpPr>
        <p:spPr>
          <a:xfrm>
            <a:off x="1050712" y="3222140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x4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C1EC2C-B0A8-426B-AC72-5DB221BAA1F2}"/>
              </a:ext>
            </a:extLst>
          </p:cNvPr>
          <p:cNvSpPr txBox="1"/>
          <p:nvPr/>
        </p:nvSpPr>
        <p:spPr>
          <a:xfrm>
            <a:off x="1675119" y="357608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65369CC-7B44-4F8C-B7FA-5B53B1C217DD}"/>
              </a:ext>
            </a:extLst>
          </p:cNvPr>
          <p:cNvCxnSpPr>
            <a:cxnSpLocks/>
          </p:cNvCxnSpPr>
          <p:nvPr/>
        </p:nvCxnSpPr>
        <p:spPr>
          <a:xfrm>
            <a:off x="2800595" y="4086631"/>
            <a:ext cx="4379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CB9E19-6573-47C9-8E03-E0562278B63C}"/>
              </a:ext>
            </a:extLst>
          </p:cNvPr>
          <p:cNvCxnSpPr>
            <a:cxnSpLocks/>
          </p:cNvCxnSpPr>
          <p:nvPr/>
        </p:nvCxnSpPr>
        <p:spPr>
          <a:xfrm>
            <a:off x="3679825" y="4086631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93D9242-6D0C-434B-818C-8DD094835EBE}"/>
              </a:ext>
            </a:extLst>
          </p:cNvPr>
          <p:cNvSpPr txBox="1"/>
          <p:nvPr/>
        </p:nvSpPr>
        <p:spPr>
          <a:xfrm>
            <a:off x="2763222" y="3578797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FE1E4D-CFF5-4ADD-AF9E-4C98B187D174}"/>
              </a:ext>
            </a:extLst>
          </p:cNvPr>
          <p:cNvSpPr txBox="1"/>
          <p:nvPr/>
        </p:nvSpPr>
        <p:spPr>
          <a:xfrm>
            <a:off x="2773788" y="4024839"/>
            <a:ext cx="491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0860A-D3EA-4D4C-94BE-0F9291B0B892}"/>
              </a:ext>
            </a:extLst>
          </p:cNvPr>
          <p:cNvSpPr txBox="1"/>
          <p:nvPr/>
        </p:nvSpPr>
        <p:spPr>
          <a:xfrm>
            <a:off x="3679824" y="4024839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7165A9-37EE-4BC0-8853-3BD310032E87}"/>
              </a:ext>
            </a:extLst>
          </p:cNvPr>
          <p:cNvSpPr txBox="1"/>
          <p:nvPr/>
        </p:nvSpPr>
        <p:spPr>
          <a:xfrm>
            <a:off x="3232782" y="3771160"/>
            <a:ext cx="5022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D4670344-1D67-4F5F-8184-2E3071D86ED1}"/>
              </a:ext>
            </a:extLst>
          </p:cNvPr>
          <p:cNvSpPr/>
          <p:nvPr/>
        </p:nvSpPr>
        <p:spPr>
          <a:xfrm rot="16200000">
            <a:off x="3165483" y="3056672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EA89FB7-329E-4408-9C24-8EF6BB06AC2C}"/>
              </a:ext>
            </a:extLst>
          </p:cNvPr>
          <p:cNvSpPr/>
          <p:nvPr/>
        </p:nvSpPr>
        <p:spPr>
          <a:xfrm rot="5400000">
            <a:off x="3155196" y="3990324"/>
            <a:ext cx="810037" cy="1126267"/>
          </a:xfrm>
          <a:prstGeom prst="arc">
            <a:avLst>
              <a:gd name="adj1" fmla="val 16200000"/>
              <a:gd name="adj2" fmla="val 5546197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9B54C9-F76F-4096-ADCB-FF12232310A3}"/>
              </a:ext>
            </a:extLst>
          </p:cNvPr>
          <p:cNvSpPr txBox="1"/>
          <p:nvPr/>
        </p:nvSpPr>
        <p:spPr>
          <a:xfrm>
            <a:off x="3285786" y="4525702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A85A9D-BDDC-4ECD-8F2B-F37BD27BAB96}"/>
              </a:ext>
            </a:extLst>
          </p:cNvPr>
          <p:cNvSpPr txBox="1"/>
          <p:nvPr/>
        </p:nvSpPr>
        <p:spPr>
          <a:xfrm>
            <a:off x="3285785" y="3224857"/>
            <a:ext cx="89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x3</a:t>
            </a:r>
            <a:endParaRPr lang="en-GB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78595E-126B-4CA7-ADF8-3AA625BDEBBE}"/>
              </a:ext>
            </a:extLst>
          </p:cNvPr>
          <p:cNvSpPr txBox="1"/>
          <p:nvPr/>
        </p:nvSpPr>
        <p:spPr>
          <a:xfrm>
            <a:off x="3910192" y="3578797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E3CAA2-5925-42AD-9C57-3EC3D73E1D95}"/>
              </a:ext>
            </a:extLst>
          </p:cNvPr>
          <p:cNvCxnSpPr>
            <a:cxnSpLocks/>
          </p:cNvCxnSpPr>
          <p:nvPr/>
        </p:nvCxnSpPr>
        <p:spPr>
          <a:xfrm>
            <a:off x="472038" y="5608313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2BB61C9-E63B-4189-9595-C4A88C542379}"/>
              </a:ext>
            </a:extLst>
          </p:cNvPr>
          <p:cNvSpPr txBox="1"/>
          <p:nvPr/>
        </p:nvSpPr>
        <p:spPr>
          <a:xfrm>
            <a:off x="472037" y="5546521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271064-92E4-4F44-8927-A14A6371BD2D}"/>
              </a:ext>
            </a:extLst>
          </p:cNvPr>
          <p:cNvSpPr txBox="1"/>
          <p:nvPr/>
        </p:nvSpPr>
        <p:spPr>
          <a:xfrm>
            <a:off x="702405" y="5100479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4958FA-C1B9-452C-BA01-49AA9BB09AC2}"/>
              </a:ext>
            </a:extLst>
          </p:cNvPr>
          <p:cNvSpPr txBox="1"/>
          <p:nvPr/>
        </p:nvSpPr>
        <p:spPr>
          <a:xfrm>
            <a:off x="1343664" y="532350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E9DEB8A-D0A7-42C1-AC9C-348DC595D214}"/>
              </a:ext>
            </a:extLst>
          </p:cNvPr>
          <p:cNvCxnSpPr>
            <a:cxnSpLocks/>
          </p:cNvCxnSpPr>
          <p:nvPr/>
        </p:nvCxnSpPr>
        <p:spPr>
          <a:xfrm>
            <a:off x="1805044" y="560570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D114815-E3F0-40A0-B2DF-B9F840ECD82C}"/>
              </a:ext>
            </a:extLst>
          </p:cNvPr>
          <p:cNvSpPr txBox="1"/>
          <p:nvPr/>
        </p:nvSpPr>
        <p:spPr>
          <a:xfrm>
            <a:off x="1805043" y="55439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FFBDCE-93D5-4712-95EE-0B58DD01AEE3}"/>
              </a:ext>
            </a:extLst>
          </p:cNvPr>
          <p:cNvSpPr txBox="1"/>
          <p:nvPr/>
        </p:nvSpPr>
        <p:spPr>
          <a:xfrm>
            <a:off x="2035411" y="509787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CF915F-BDD5-4221-B5BF-A51C06D2B40F}"/>
              </a:ext>
            </a:extLst>
          </p:cNvPr>
          <p:cNvSpPr txBox="1"/>
          <p:nvPr/>
        </p:nvSpPr>
        <p:spPr>
          <a:xfrm>
            <a:off x="2690563" y="5323500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E9CF90F-2CFC-4998-B804-C9419E5F6DA6}"/>
              </a:ext>
            </a:extLst>
          </p:cNvPr>
          <p:cNvCxnSpPr>
            <a:cxnSpLocks/>
          </p:cNvCxnSpPr>
          <p:nvPr/>
        </p:nvCxnSpPr>
        <p:spPr>
          <a:xfrm>
            <a:off x="3151943" y="5605704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DD7E9A3-9880-43CB-BA99-7E5EB89BB2EB}"/>
              </a:ext>
            </a:extLst>
          </p:cNvPr>
          <p:cNvSpPr txBox="1"/>
          <p:nvPr/>
        </p:nvSpPr>
        <p:spPr>
          <a:xfrm>
            <a:off x="3151942" y="5543912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A384C1-1067-47AB-91C5-42C8C679E478}"/>
              </a:ext>
            </a:extLst>
          </p:cNvPr>
          <p:cNvSpPr txBox="1"/>
          <p:nvPr/>
        </p:nvSpPr>
        <p:spPr>
          <a:xfrm>
            <a:off x="3158909" y="5097870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62FDED-3870-424E-8A05-A28DE0C8842B}"/>
              </a:ext>
            </a:extLst>
          </p:cNvPr>
          <p:cNvSpPr txBox="1"/>
          <p:nvPr/>
        </p:nvSpPr>
        <p:spPr>
          <a:xfrm>
            <a:off x="4075836" y="5092134"/>
            <a:ext cx="2377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is potatoes or cabbages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57D3A94-78D3-411F-99FA-24297FC6F0CF}"/>
              </a:ext>
            </a:extLst>
          </p:cNvPr>
          <p:cNvCxnSpPr>
            <a:cxnSpLocks/>
          </p:cNvCxnSpPr>
          <p:nvPr/>
        </p:nvCxnSpPr>
        <p:spPr>
          <a:xfrm>
            <a:off x="6100083" y="4559185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14DF37B-9320-408F-9E14-F61B243066F5}"/>
              </a:ext>
            </a:extLst>
          </p:cNvPr>
          <p:cNvSpPr txBox="1"/>
          <p:nvPr/>
        </p:nvSpPr>
        <p:spPr>
          <a:xfrm>
            <a:off x="6100082" y="4497393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47F445-7ED3-495A-9FD2-6FE0421CD3A6}"/>
              </a:ext>
            </a:extLst>
          </p:cNvPr>
          <p:cNvSpPr txBox="1"/>
          <p:nvPr/>
        </p:nvSpPr>
        <p:spPr>
          <a:xfrm>
            <a:off x="6100851" y="4051351"/>
            <a:ext cx="957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657F5C-CB00-4EA4-8EE2-1106A34A9E91}"/>
              </a:ext>
            </a:extLst>
          </p:cNvPr>
          <p:cNvSpPr txBox="1"/>
          <p:nvPr/>
        </p:nvSpPr>
        <p:spPr>
          <a:xfrm>
            <a:off x="7049295" y="4218954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982D0C-39CC-4E2C-98B8-3277827A3A54}"/>
              </a:ext>
            </a:extLst>
          </p:cNvPr>
          <p:cNvCxnSpPr>
            <a:cxnSpLocks/>
          </p:cNvCxnSpPr>
          <p:nvPr/>
        </p:nvCxnSpPr>
        <p:spPr>
          <a:xfrm>
            <a:off x="7433089" y="455657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1AB8369-C763-45EE-8B29-A0918AC05F66}"/>
              </a:ext>
            </a:extLst>
          </p:cNvPr>
          <p:cNvSpPr txBox="1"/>
          <p:nvPr/>
        </p:nvSpPr>
        <p:spPr>
          <a:xfrm>
            <a:off x="7433088" y="449478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5092F2D-C92D-4A84-A109-BCA1E0577405}"/>
              </a:ext>
            </a:extLst>
          </p:cNvPr>
          <p:cNvSpPr txBox="1"/>
          <p:nvPr/>
        </p:nvSpPr>
        <p:spPr>
          <a:xfrm>
            <a:off x="7439395" y="4048742"/>
            <a:ext cx="9578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75134E0-5ADB-4884-A6D4-11A26AEA1649}"/>
              </a:ext>
            </a:extLst>
          </p:cNvPr>
          <p:cNvSpPr txBox="1"/>
          <p:nvPr/>
        </p:nvSpPr>
        <p:spPr>
          <a:xfrm>
            <a:off x="8318608" y="4274372"/>
            <a:ext cx="445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=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ECAC7D2-C041-4969-8C99-8507BFBB6390}"/>
              </a:ext>
            </a:extLst>
          </p:cNvPr>
          <p:cNvCxnSpPr>
            <a:cxnSpLocks/>
          </p:cNvCxnSpPr>
          <p:nvPr/>
        </p:nvCxnSpPr>
        <p:spPr>
          <a:xfrm>
            <a:off x="8779988" y="4556576"/>
            <a:ext cx="8870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270A8D7-ED8E-424A-AA79-626CE4CF92AF}"/>
              </a:ext>
            </a:extLst>
          </p:cNvPr>
          <p:cNvSpPr txBox="1"/>
          <p:nvPr/>
        </p:nvSpPr>
        <p:spPr>
          <a:xfrm>
            <a:off x="8779987" y="4494784"/>
            <a:ext cx="94649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DA7EC5-C9C0-47AC-ACA1-8681A091B1F0}"/>
              </a:ext>
            </a:extLst>
          </p:cNvPr>
          <p:cNvSpPr txBox="1"/>
          <p:nvPr/>
        </p:nvSpPr>
        <p:spPr>
          <a:xfrm>
            <a:off x="9012134" y="4048742"/>
            <a:ext cx="7213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22D5440-CEC5-4AAC-BC0A-86F22F3EB965}"/>
              </a:ext>
            </a:extLst>
          </p:cNvPr>
          <p:cNvSpPr txBox="1"/>
          <p:nvPr/>
        </p:nvSpPr>
        <p:spPr>
          <a:xfrm>
            <a:off x="9733445" y="4242037"/>
            <a:ext cx="1823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is carrots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991AF5-75E2-4858-BA51-7A6BF006A0DD}"/>
              </a:ext>
            </a:extLst>
          </p:cNvPr>
          <p:cNvSpPr/>
          <p:nvPr/>
        </p:nvSpPr>
        <p:spPr>
          <a:xfrm>
            <a:off x="8718339" y="3912133"/>
            <a:ext cx="2914038" cy="12217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7" grpId="0"/>
      <p:bldP spid="38" grpId="0"/>
      <p:bldP spid="53" grpId="0"/>
      <p:bldP spid="54" grpId="0"/>
      <p:bldP spid="55" grpId="0"/>
      <p:bldP spid="57" grpId="0"/>
      <p:bldP spid="58" grpId="0"/>
      <p:bldP spid="59" grpId="0"/>
      <p:bldP spid="61" grpId="0"/>
      <p:bldP spid="62" grpId="0"/>
      <p:bldP spid="63" grpId="0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5D761-10F5-43A6-B178-0BE26D40B98F}"/>
              </a:ext>
            </a:extLst>
          </p:cNvPr>
          <p:cNvSpPr/>
          <p:nvPr/>
        </p:nvSpPr>
        <p:spPr>
          <a:xfrm>
            <a:off x="56123" y="50000"/>
            <a:ext cx="115992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   33,630 = 354 × 95</a:t>
            </a:r>
          </a:p>
          <a:p>
            <a:r>
              <a:rPr lang="en-US" sz="3200" b="1" dirty="0"/>
              <a:t>Use this multiplication to complete the calculations below.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354 × 9.5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3,540 × 95 = </a:t>
            </a:r>
          </a:p>
          <a:p>
            <a:r>
              <a:rPr lang="en-US" sz="3200" b="1" dirty="0"/>
              <a:t> </a:t>
            </a:r>
          </a:p>
          <a:p>
            <a:r>
              <a:rPr lang="en-US" sz="3200" b="1" dirty="0"/>
              <a:t>   3,363 ÷ 95 = </a:t>
            </a:r>
            <a:endParaRPr lang="en-GB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5C0B6-8203-4B71-8B44-79DB06544F0D}"/>
              </a:ext>
            </a:extLst>
          </p:cNvPr>
          <p:cNvSpPr txBox="1"/>
          <p:nvPr/>
        </p:nvSpPr>
        <p:spPr>
          <a:xfrm>
            <a:off x="1086229" y="1834306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95 ÷ 10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D5910-2057-49F2-8901-F85CC51BC83F}"/>
              </a:ext>
            </a:extLst>
          </p:cNvPr>
          <p:cNvSpPr txBox="1"/>
          <p:nvPr/>
        </p:nvSpPr>
        <p:spPr>
          <a:xfrm>
            <a:off x="2274884" y="1496151"/>
            <a:ext cx="117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D3E2FC-8D06-4111-B0EC-A7A87E80D4EE}"/>
              </a:ext>
            </a:extLst>
          </p:cNvPr>
          <p:cNvSpPr txBox="1"/>
          <p:nvPr/>
        </p:nvSpPr>
        <p:spPr>
          <a:xfrm>
            <a:off x="78237" y="2851484"/>
            <a:ext cx="147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x 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1BA2A-49D6-4AB6-9A47-6B4ACE44FEBF}"/>
              </a:ext>
            </a:extLst>
          </p:cNvPr>
          <p:cNvSpPr txBox="1"/>
          <p:nvPr/>
        </p:nvSpPr>
        <p:spPr>
          <a:xfrm>
            <a:off x="2533339" y="248912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336 300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C6FF2E-DF47-40FA-86B3-40780E410157}"/>
              </a:ext>
            </a:extLst>
          </p:cNvPr>
          <p:cNvSpPr txBox="1"/>
          <p:nvPr/>
        </p:nvSpPr>
        <p:spPr>
          <a:xfrm>
            <a:off x="78237" y="383525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33630 ÷ 10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1FB92-4F29-4F9A-931C-0F965AEC5186}"/>
              </a:ext>
            </a:extLst>
          </p:cNvPr>
          <p:cNvSpPr txBox="1"/>
          <p:nvPr/>
        </p:nvSpPr>
        <p:spPr>
          <a:xfrm>
            <a:off x="2497804" y="3470099"/>
            <a:ext cx="1813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35.4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560B35-9518-4B0F-81DA-E47157FAD39A}"/>
              </a:ext>
            </a:extLst>
          </p:cNvPr>
          <p:cNvSpPr txBox="1"/>
          <p:nvPr/>
        </p:nvSpPr>
        <p:spPr>
          <a:xfrm>
            <a:off x="2497804" y="4090083"/>
            <a:ext cx="18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354 ÷ 10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A3D65-1DC4-49F8-9726-740C6A853C4C}"/>
              </a:ext>
            </a:extLst>
          </p:cNvPr>
          <p:cNvSpPr txBox="1"/>
          <p:nvPr/>
        </p:nvSpPr>
        <p:spPr>
          <a:xfrm>
            <a:off x="3482199" y="103829"/>
            <a:ext cx="329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33,630 ÷ 95 = 354</a:t>
            </a:r>
          </a:p>
        </p:txBody>
      </p:sp>
    </p:spTree>
    <p:extLst>
      <p:ext uri="{BB962C8B-B14F-4D97-AF65-F5344CB8AC3E}">
        <p14:creationId xmlns:p14="http://schemas.microsoft.com/office/powerpoint/2010/main" val="25318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303A35-4AE7-47A4-A4BC-CDB049F154B2}"/>
              </a:ext>
            </a:extLst>
          </p:cNvPr>
          <p:cNvSpPr/>
          <p:nvPr/>
        </p:nvSpPr>
        <p:spPr>
          <a:xfrm>
            <a:off x="56122" y="50000"/>
            <a:ext cx="116507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 March, Ken collects 2, 3 or 4 eggs each day from his hens.</a:t>
            </a:r>
          </a:p>
          <a:p>
            <a:r>
              <a:rPr lang="en-US" sz="3200" b="1" dirty="0"/>
              <a:t>In the first 20 days, Ken collects 57 eggs altogether.</a:t>
            </a:r>
          </a:p>
          <a:p>
            <a:r>
              <a:rPr lang="en-US" sz="3200" b="1" dirty="0"/>
              <a:t>There are 31 days in March.</a:t>
            </a:r>
          </a:p>
          <a:p>
            <a:r>
              <a:rPr lang="en-US" sz="3200" b="1" dirty="0"/>
              <a:t>What is the greatest number of eggs Ken can collect in March?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D38D6-201C-472D-B60B-D2693CF1752D}"/>
              </a:ext>
            </a:extLst>
          </p:cNvPr>
          <p:cNvSpPr txBox="1"/>
          <p:nvPr/>
        </p:nvSpPr>
        <p:spPr>
          <a:xfrm>
            <a:off x="600226" y="2940511"/>
            <a:ext cx="7360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x 4 = 44 eggs can still be collected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A7302-327F-454B-9A6A-FD22FF91D756}"/>
              </a:ext>
            </a:extLst>
          </p:cNvPr>
          <p:cNvSpPr txBox="1"/>
          <p:nvPr/>
        </p:nvSpPr>
        <p:spPr>
          <a:xfrm>
            <a:off x="4833538" y="1018226"/>
            <a:ext cx="514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11 days of egg-collecting left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67CCD-4BE8-4DAC-83E9-ADB13277F491}"/>
              </a:ext>
            </a:extLst>
          </p:cNvPr>
          <p:cNvSpPr txBox="1"/>
          <p:nvPr/>
        </p:nvSpPr>
        <p:spPr>
          <a:xfrm>
            <a:off x="1979743" y="2426624"/>
            <a:ext cx="5980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eggs already collected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230264-3663-4391-8E2E-696158818C0F}"/>
              </a:ext>
            </a:extLst>
          </p:cNvPr>
          <p:cNvSpPr txBox="1"/>
          <p:nvPr/>
        </p:nvSpPr>
        <p:spPr>
          <a:xfrm>
            <a:off x="2795876" y="394327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5 7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EAC40-5FAB-47B0-847D-9EB1A69B4778}"/>
              </a:ext>
            </a:extLst>
          </p:cNvPr>
          <p:cNvSpPr txBox="1"/>
          <p:nvPr/>
        </p:nvSpPr>
        <p:spPr>
          <a:xfrm>
            <a:off x="2787528" y="4396033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4 4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6A4203-D866-4C3B-9FBA-20CD4A083CF0}"/>
              </a:ext>
            </a:extLst>
          </p:cNvPr>
          <p:cNvSpPr txBox="1"/>
          <p:nvPr/>
        </p:nvSpPr>
        <p:spPr>
          <a:xfrm>
            <a:off x="2336690" y="4412043"/>
            <a:ext cx="5082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+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B8EEBE-8E56-4DDB-BC9E-F1FF3BBAD1A8}"/>
              </a:ext>
            </a:extLst>
          </p:cNvPr>
          <p:cNvCxnSpPr>
            <a:cxnSpLocks/>
          </p:cNvCxnSpPr>
          <p:nvPr/>
        </p:nvCxnSpPr>
        <p:spPr>
          <a:xfrm>
            <a:off x="2349500" y="4902190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CD3971-BF89-4DB3-A6DD-EDFB58AE2956}"/>
              </a:ext>
            </a:extLst>
          </p:cNvPr>
          <p:cNvCxnSpPr>
            <a:cxnSpLocks/>
          </p:cNvCxnSpPr>
          <p:nvPr/>
        </p:nvCxnSpPr>
        <p:spPr>
          <a:xfrm>
            <a:off x="2349500" y="5345047"/>
            <a:ext cx="13323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9883518-0AF6-4973-87EC-5687A4A11E83}"/>
              </a:ext>
            </a:extLst>
          </p:cNvPr>
          <p:cNvSpPr txBox="1"/>
          <p:nvPr/>
        </p:nvSpPr>
        <p:spPr>
          <a:xfrm>
            <a:off x="3225557" y="4834762"/>
            <a:ext cx="5654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97447-70DA-4488-AB2B-72345DEEB7EE}"/>
              </a:ext>
            </a:extLst>
          </p:cNvPr>
          <p:cNvSpPr txBox="1"/>
          <p:nvPr/>
        </p:nvSpPr>
        <p:spPr>
          <a:xfrm>
            <a:off x="2353241" y="4831816"/>
            <a:ext cx="9979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1 0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31DE0C-B643-44AC-9D10-FE6833D4E061}"/>
              </a:ext>
            </a:extLst>
          </p:cNvPr>
          <p:cNvSpPr txBox="1"/>
          <p:nvPr/>
        </p:nvSpPr>
        <p:spPr>
          <a:xfrm>
            <a:off x="2881468" y="3732666"/>
            <a:ext cx="5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E9F6FB-2997-42AC-967F-35D2AAFB9595}"/>
              </a:ext>
            </a:extLst>
          </p:cNvPr>
          <p:cNvSpPr txBox="1"/>
          <p:nvPr/>
        </p:nvSpPr>
        <p:spPr>
          <a:xfrm>
            <a:off x="9983449" y="1976976"/>
            <a:ext cx="1937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101 eggs</a:t>
            </a:r>
          </a:p>
        </p:txBody>
      </p:sp>
    </p:spTree>
    <p:extLst>
      <p:ext uri="{BB962C8B-B14F-4D97-AF65-F5344CB8AC3E}">
        <p14:creationId xmlns:p14="http://schemas.microsoft.com/office/powerpoint/2010/main" val="377438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BE11F-7C18-4B69-A1CA-CC8C7DE807F4}"/>
              </a:ext>
            </a:extLst>
          </p:cNvPr>
          <p:cNvSpPr/>
          <p:nvPr/>
        </p:nvSpPr>
        <p:spPr>
          <a:xfrm>
            <a:off x="56122" y="50000"/>
            <a:ext cx="102984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finished a sponsored run in 53 minutes 25 seconds. </a:t>
            </a:r>
          </a:p>
          <a:p>
            <a:r>
              <a:rPr lang="en-US" sz="3200" b="1" dirty="0"/>
              <a:t>Ally finished 3 minutes 50 seconds after Jack.</a:t>
            </a:r>
          </a:p>
          <a:p>
            <a:r>
              <a:rPr lang="en-US" sz="3200" b="1" dirty="0"/>
              <a:t>How long did Ally take?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168E35-BF87-4376-B19B-BE5D172C9CEC}"/>
              </a:ext>
            </a:extLst>
          </p:cNvPr>
          <p:cNvGrpSpPr/>
          <p:nvPr/>
        </p:nvGrpSpPr>
        <p:grpSpPr>
          <a:xfrm>
            <a:off x="755549" y="2207516"/>
            <a:ext cx="776870" cy="492950"/>
            <a:chOff x="3632575" y="928777"/>
            <a:chExt cx="776870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5D4E54-6CBE-434E-BB37-3609C3EEE214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92FC27-7BD6-4AC0-A8B1-C0DDDC5DE91B}"/>
                </a:ext>
              </a:extLst>
            </p:cNvPr>
            <p:cNvSpPr txBox="1"/>
            <p:nvPr/>
          </p:nvSpPr>
          <p:spPr>
            <a:xfrm>
              <a:off x="3632575" y="1021617"/>
              <a:ext cx="776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53:25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D26E46E-44DF-4B08-9B03-8D0E88757753}"/>
              </a:ext>
            </a:extLst>
          </p:cNvPr>
          <p:cNvGrpSpPr/>
          <p:nvPr/>
        </p:nvGrpSpPr>
        <p:grpSpPr>
          <a:xfrm>
            <a:off x="1676616" y="2204763"/>
            <a:ext cx="776870" cy="494964"/>
            <a:chOff x="6779016" y="926763"/>
            <a:chExt cx="776870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3476F5-D544-48B6-9DE7-76061EAB22D0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BA8B0E4-77B9-483D-AE74-A4BED7AC3E88}"/>
                </a:ext>
              </a:extLst>
            </p:cNvPr>
            <p:cNvGrpSpPr/>
            <p:nvPr/>
          </p:nvGrpSpPr>
          <p:grpSpPr>
            <a:xfrm>
              <a:off x="6779016" y="928608"/>
              <a:ext cx="776870" cy="493119"/>
              <a:chOff x="6779016" y="928608"/>
              <a:chExt cx="776870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8373BA-DA51-44F0-B2CC-3F30DEC88F1A}"/>
                  </a:ext>
                </a:extLst>
              </p:cNvPr>
              <p:cNvSpPr txBox="1"/>
              <p:nvPr/>
            </p:nvSpPr>
            <p:spPr>
              <a:xfrm>
                <a:off x="6779016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56:25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902457F-216E-4F7E-806D-C33B6E3AD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FD2EB9AB-ED56-48F2-8A54-57BDB6364D4F}"/>
              </a:ext>
            </a:extLst>
          </p:cNvPr>
          <p:cNvGrpSpPr/>
          <p:nvPr/>
        </p:nvGrpSpPr>
        <p:grpSpPr>
          <a:xfrm>
            <a:off x="1154402" y="1708891"/>
            <a:ext cx="893612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DCA0C7E-5523-4F61-A14E-E9E3EEDD0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108C8F7-B4B9-436D-9547-7323C3D08113}"/>
                </a:ext>
              </a:extLst>
            </p:cNvPr>
            <p:cNvSpPr/>
            <p:nvPr/>
          </p:nvSpPr>
          <p:spPr>
            <a:xfrm>
              <a:off x="7434921" y="5821043"/>
              <a:ext cx="142335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+3m</a:t>
              </a:r>
            </a:p>
          </p:txBody>
        </p:sp>
      </p:grpSp>
      <p:grpSp>
        <p:nvGrpSpPr>
          <p:cNvPr id="15" name="Group 91">
            <a:extLst>
              <a:ext uri="{FF2B5EF4-FFF2-40B4-BE49-F238E27FC236}">
                <a16:creationId xmlns:a16="http://schemas.microsoft.com/office/drawing/2014/main" id="{BCB12970-C44C-4BCA-BF96-FCF5EE6C9DDE}"/>
              </a:ext>
            </a:extLst>
          </p:cNvPr>
          <p:cNvGrpSpPr/>
          <p:nvPr/>
        </p:nvGrpSpPr>
        <p:grpSpPr>
          <a:xfrm>
            <a:off x="2050951" y="1704460"/>
            <a:ext cx="889898" cy="479154"/>
            <a:chOff x="7395283" y="5821043"/>
            <a:chExt cx="205894" cy="51276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C7375344-B10E-426E-B5A1-E48E1FF52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65B01A-3EAE-4E36-8FFB-61FD234D6A26}"/>
                </a:ext>
              </a:extLst>
            </p:cNvPr>
            <p:cNvSpPr/>
            <p:nvPr/>
          </p:nvSpPr>
          <p:spPr>
            <a:xfrm>
              <a:off x="7417005" y="5821043"/>
              <a:ext cx="167417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+35s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9E7E89-EF19-4B9C-AA27-7BEF747C7229}"/>
              </a:ext>
            </a:extLst>
          </p:cNvPr>
          <p:cNvGrpSpPr/>
          <p:nvPr/>
        </p:nvGrpSpPr>
        <p:grpSpPr>
          <a:xfrm>
            <a:off x="2568508" y="2202381"/>
            <a:ext cx="822936" cy="494964"/>
            <a:chOff x="6779809" y="926763"/>
            <a:chExt cx="822936" cy="49496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33AD59E-AAE7-462D-9089-B42994458F69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3436CE3-153D-4C02-9490-A63013624BD8}"/>
                </a:ext>
              </a:extLst>
            </p:cNvPr>
            <p:cNvGrpSpPr/>
            <p:nvPr/>
          </p:nvGrpSpPr>
          <p:grpSpPr>
            <a:xfrm>
              <a:off x="6779809" y="928608"/>
              <a:ext cx="822936" cy="493119"/>
              <a:chOff x="6779809" y="928608"/>
              <a:chExt cx="822936" cy="4931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17DD5E-D116-4160-9BD4-24A711DF5B87}"/>
                  </a:ext>
                </a:extLst>
              </p:cNvPr>
              <p:cNvSpPr txBox="1"/>
              <p:nvPr/>
            </p:nvSpPr>
            <p:spPr>
              <a:xfrm>
                <a:off x="6779809" y="1021617"/>
                <a:ext cx="822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57:00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A1D4CDD-38B3-46B3-ABD3-15C3416CD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40A3EA0-F537-4367-98BD-398B5C06505F}"/>
              </a:ext>
            </a:extLst>
          </p:cNvPr>
          <p:cNvCxnSpPr>
            <a:cxnSpLocks/>
          </p:cNvCxnSpPr>
          <p:nvPr/>
        </p:nvCxnSpPr>
        <p:spPr>
          <a:xfrm>
            <a:off x="821871" y="2220560"/>
            <a:ext cx="3607646" cy="10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EC310DC-089B-4855-AF4E-F4600D14C6A8}"/>
              </a:ext>
            </a:extLst>
          </p:cNvPr>
          <p:cNvSpPr/>
          <p:nvPr/>
        </p:nvSpPr>
        <p:spPr>
          <a:xfrm>
            <a:off x="1088386" y="2054992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914B4C-C6F8-4EC6-8B34-C2219E8943EC}"/>
              </a:ext>
            </a:extLst>
          </p:cNvPr>
          <p:cNvGrpSpPr/>
          <p:nvPr/>
        </p:nvGrpSpPr>
        <p:grpSpPr>
          <a:xfrm>
            <a:off x="3460652" y="2202381"/>
            <a:ext cx="776870" cy="494964"/>
            <a:chOff x="6770697" y="926763"/>
            <a:chExt cx="776870" cy="49496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410782-DE36-4160-8D40-2618B53FD05F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54BAF1B-54A5-41D1-9890-4D7CC2EBF214}"/>
                </a:ext>
              </a:extLst>
            </p:cNvPr>
            <p:cNvGrpSpPr/>
            <p:nvPr/>
          </p:nvGrpSpPr>
          <p:grpSpPr>
            <a:xfrm>
              <a:off x="6770697" y="928608"/>
              <a:ext cx="776870" cy="493119"/>
              <a:chOff x="6770697" y="928608"/>
              <a:chExt cx="776870" cy="49311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F3AA2E8-3A7C-41FA-B7A1-2370A65EACCA}"/>
                  </a:ext>
                </a:extLst>
              </p:cNvPr>
              <p:cNvSpPr txBox="1"/>
              <p:nvPr/>
            </p:nvSpPr>
            <p:spPr>
              <a:xfrm>
                <a:off x="6770697" y="1021617"/>
                <a:ext cx="7768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57:15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C90F750-5322-42F7-8BB8-76A273420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91">
            <a:extLst>
              <a:ext uri="{FF2B5EF4-FFF2-40B4-BE49-F238E27FC236}">
                <a16:creationId xmlns:a16="http://schemas.microsoft.com/office/drawing/2014/main" id="{00D513FA-ABEA-480C-9DCF-E2A0EAB0D318}"/>
              </a:ext>
            </a:extLst>
          </p:cNvPr>
          <p:cNvGrpSpPr/>
          <p:nvPr/>
        </p:nvGrpSpPr>
        <p:grpSpPr>
          <a:xfrm>
            <a:off x="2946757" y="1706509"/>
            <a:ext cx="893612" cy="479154"/>
            <a:chOff x="7395283" y="5821043"/>
            <a:chExt cx="205894" cy="512761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8C75D4A2-7DD9-4580-BE16-644E77490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CBCFEB4-2E24-41CB-98D4-0A1D528F56D9}"/>
                </a:ext>
              </a:extLst>
            </p:cNvPr>
            <p:cNvSpPr/>
            <p:nvPr/>
          </p:nvSpPr>
          <p:spPr>
            <a:xfrm>
              <a:off x="7412885" y="5821043"/>
              <a:ext cx="16850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+15s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24B32B1-D545-417F-82B1-F077600364AC}"/>
              </a:ext>
            </a:extLst>
          </p:cNvPr>
          <p:cNvSpPr txBox="1"/>
          <p:nvPr/>
        </p:nvSpPr>
        <p:spPr>
          <a:xfrm>
            <a:off x="4670805" y="193850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15 seconds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E07439-C065-4F97-8D8B-52F4D4FBAB8D}"/>
              </a:ext>
            </a:extLst>
          </p:cNvPr>
          <p:cNvSpPr txBox="1"/>
          <p:nvPr/>
        </p:nvSpPr>
        <p:spPr>
          <a:xfrm>
            <a:off x="703744" y="4151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+ 4 minutes =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FCCDC3-CE03-4D56-B1FA-04A18FF945A5}"/>
              </a:ext>
            </a:extLst>
          </p:cNvPr>
          <p:cNvSpPr txBox="1"/>
          <p:nvPr/>
        </p:nvSpPr>
        <p:spPr>
          <a:xfrm>
            <a:off x="519592" y="467838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 10 seconds =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D34287-E65C-452F-88E2-E19C3CFD8F61}"/>
              </a:ext>
            </a:extLst>
          </p:cNvPr>
          <p:cNvSpPr txBox="1"/>
          <p:nvPr/>
        </p:nvSpPr>
        <p:spPr>
          <a:xfrm>
            <a:off x="3130356" y="3667495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minutes 25 seconds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F720F5-C453-4D7E-99C7-429DF4520AA1}"/>
              </a:ext>
            </a:extLst>
          </p:cNvPr>
          <p:cNvSpPr txBox="1"/>
          <p:nvPr/>
        </p:nvSpPr>
        <p:spPr>
          <a:xfrm>
            <a:off x="3130356" y="4158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25 seconds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0151C-E77E-4DB5-89E8-21CF7175F711}"/>
              </a:ext>
            </a:extLst>
          </p:cNvPr>
          <p:cNvSpPr txBox="1"/>
          <p:nvPr/>
        </p:nvSpPr>
        <p:spPr>
          <a:xfrm>
            <a:off x="3130356" y="467834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57 minutes 15 seconds</a:t>
            </a:r>
          </a:p>
        </p:txBody>
      </p:sp>
    </p:spTree>
    <p:extLst>
      <p:ext uri="{BB962C8B-B14F-4D97-AF65-F5344CB8AC3E}">
        <p14:creationId xmlns:p14="http://schemas.microsoft.com/office/powerpoint/2010/main" val="33720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01927 -0.03796 C 0.02331 -0.0463 0.0293 -0.05069 0.03581 -0.05069 C 0.04297 -0.05069 0.04883 -0.0463 0.05287 -0.03796 L 0.07253 -7.40741E-7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7.40741E-7 L 0.0918 -0.03704 C 0.09597 -0.04537 0.10222 -0.04977 0.10847 -0.04977 C 0.11589 -0.04977 0.12175 -0.04537 0.12578 -0.03704 L 0.14584 -7.40741E-7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49 -7.40741E-7 L 0.16602 -0.03657 C 0.17005 -0.04468 0.17617 -0.04907 0.18268 -0.04907 C 0.18998 -0.04907 0.19584 -0.04468 0.19987 -0.03657 L 0.21953 -7.40741E-7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08A8AF05-5806-4FCD-A20C-A47C7AF081DF}"/>
              </a:ext>
            </a:extLst>
          </p:cNvPr>
          <p:cNvSpPr/>
          <p:nvPr/>
        </p:nvSpPr>
        <p:spPr>
          <a:xfrm>
            <a:off x="56559" y="51518"/>
            <a:ext cx="12079318" cy="6756482"/>
          </a:xfrm>
          <a:prstGeom prst="rect">
            <a:avLst/>
          </a:prstGeom>
          <a:noFill/>
          <a:ln w="1047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BE11F-7C18-4B69-A1CA-CC8C7DE807F4}"/>
              </a:ext>
            </a:extLst>
          </p:cNvPr>
          <p:cNvSpPr/>
          <p:nvPr/>
        </p:nvSpPr>
        <p:spPr>
          <a:xfrm>
            <a:off x="56122" y="50000"/>
            <a:ext cx="102984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Jack finished a sponsored run in 53 minutes 25 seconds. </a:t>
            </a:r>
          </a:p>
          <a:p>
            <a:r>
              <a:rPr lang="en-US" sz="3200" b="1" dirty="0"/>
              <a:t>Layla finished the run 8 minutes 45 seconds before Jack.</a:t>
            </a:r>
          </a:p>
          <a:p>
            <a:r>
              <a:rPr lang="en-US" sz="3200" b="1" dirty="0"/>
              <a:t>How long did Layla take?</a:t>
            </a:r>
          </a:p>
          <a:p>
            <a:endParaRPr lang="en-US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FC7913-8477-480F-A445-00C85B07393B}"/>
              </a:ext>
            </a:extLst>
          </p:cNvPr>
          <p:cNvGrpSpPr/>
          <p:nvPr/>
        </p:nvGrpSpPr>
        <p:grpSpPr>
          <a:xfrm>
            <a:off x="4064083" y="2489430"/>
            <a:ext cx="774571" cy="492950"/>
            <a:chOff x="3688165" y="928777"/>
            <a:chExt cx="774571" cy="49295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4AFD1B-7FF7-46E5-8A75-2F7EA8EB0358}"/>
                </a:ext>
              </a:extLst>
            </p:cNvPr>
            <p:cNvCxnSpPr>
              <a:cxnSpLocks/>
            </p:cNvCxnSpPr>
            <p:nvPr/>
          </p:nvCxnSpPr>
          <p:spPr>
            <a:xfrm>
              <a:off x="4042416" y="928777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F036E5E-AA33-4B6F-BA7E-7765D5E18646}"/>
                </a:ext>
              </a:extLst>
            </p:cNvPr>
            <p:cNvSpPr txBox="1"/>
            <p:nvPr/>
          </p:nvSpPr>
          <p:spPr>
            <a:xfrm>
              <a:off x="3688165" y="1021617"/>
              <a:ext cx="774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latin typeface="Calibri" panose="020F0502020204030204" pitchFamily="34" charset="0"/>
                  <a:ea typeface="Cambria Math" panose="02040503050406030204" pitchFamily="18" charset="0"/>
                </a:rPr>
                <a:t>53:25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C108B62-B7CE-4CAA-913B-2079CDF74F65}"/>
              </a:ext>
            </a:extLst>
          </p:cNvPr>
          <p:cNvGrpSpPr/>
          <p:nvPr/>
        </p:nvGrpSpPr>
        <p:grpSpPr>
          <a:xfrm>
            <a:off x="3122487" y="2485126"/>
            <a:ext cx="774571" cy="494964"/>
            <a:chOff x="6767436" y="926763"/>
            <a:chExt cx="774571" cy="49496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555106-3636-4A15-8785-EB9003209896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460546F-DB8D-4CA0-9B48-471249058917}"/>
                </a:ext>
              </a:extLst>
            </p:cNvPr>
            <p:cNvGrpSpPr/>
            <p:nvPr/>
          </p:nvGrpSpPr>
          <p:grpSpPr>
            <a:xfrm>
              <a:off x="6767436" y="928608"/>
              <a:ext cx="774571" cy="493119"/>
              <a:chOff x="6767436" y="928608"/>
              <a:chExt cx="774571" cy="49311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4D55E9-2556-4896-A400-3CD831770EFE}"/>
                  </a:ext>
                </a:extLst>
              </p:cNvPr>
              <p:cNvSpPr txBox="1"/>
              <p:nvPr/>
            </p:nvSpPr>
            <p:spPr>
              <a:xfrm>
                <a:off x="6767436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45:25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7E7DE9-6303-4332-A927-233AA40C1B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91">
            <a:extLst>
              <a:ext uri="{FF2B5EF4-FFF2-40B4-BE49-F238E27FC236}">
                <a16:creationId xmlns:a16="http://schemas.microsoft.com/office/drawing/2014/main" id="{D08A376D-D037-412E-B0EC-62C5FB1E6059}"/>
              </a:ext>
            </a:extLst>
          </p:cNvPr>
          <p:cNvGrpSpPr/>
          <p:nvPr/>
        </p:nvGrpSpPr>
        <p:grpSpPr>
          <a:xfrm flipH="1">
            <a:off x="3516066" y="2006152"/>
            <a:ext cx="897533" cy="479154"/>
            <a:chOff x="7395283" y="5821043"/>
            <a:chExt cx="205894" cy="512761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27BC522-3E35-4F20-A45D-65C8D7C68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763CB14-EDAB-482D-8F3E-D30AAEDC6D17}"/>
                </a:ext>
              </a:extLst>
            </p:cNvPr>
            <p:cNvSpPr/>
            <p:nvPr/>
          </p:nvSpPr>
          <p:spPr>
            <a:xfrm>
              <a:off x="7430991" y="5821043"/>
              <a:ext cx="132756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-8m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D465113-9CA9-4458-9827-41FD21E10BC6}"/>
              </a:ext>
            </a:extLst>
          </p:cNvPr>
          <p:cNvCxnSpPr>
            <a:cxnSpLocks/>
          </p:cNvCxnSpPr>
          <p:nvPr/>
        </p:nvCxnSpPr>
        <p:spPr>
          <a:xfrm>
            <a:off x="947651" y="2502728"/>
            <a:ext cx="419707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91">
            <a:extLst>
              <a:ext uri="{FF2B5EF4-FFF2-40B4-BE49-F238E27FC236}">
                <a16:creationId xmlns:a16="http://schemas.microsoft.com/office/drawing/2014/main" id="{64F3CA24-D203-4B52-BF7D-61D630E38EBD}"/>
              </a:ext>
            </a:extLst>
          </p:cNvPr>
          <p:cNvGrpSpPr/>
          <p:nvPr/>
        </p:nvGrpSpPr>
        <p:grpSpPr>
          <a:xfrm flipH="1">
            <a:off x="2623265" y="1997596"/>
            <a:ext cx="893439" cy="479154"/>
            <a:chOff x="7395283" y="5821043"/>
            <a:chExt cx="205894" cy="512761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AA41A9A-F59A-4E86-8A99-0E1F504DA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FC2A34-468E-4F2B-91CB-A37CB2EBF1D3}"/>
                </a:ext>
              </a:extLst>
            </p:cNvPr>
            <p:cNvSpPr/>
            <p:nvPr/>
          </p:nvSpPr>
          <p:spPr>
            <a:xfrm>
              <a:off x="7433333" y="5821043"/>
              <a:ext cx="133364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-25s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968587-E76E-4ED9-9720-E10C8B1AF25E}"/>
              </a:ext>
            </a:extLst>
          </p:cNvPr>
          <p:cNvGrpSpPr/>
          <p:nvPr/>
        </p:nvGrpSpPr>
        <p:grpSpPr>
          <a:xfrm>
            <a:off x="2243026" y="2482310"/>
            <a:ext cx="774571" cy="494964"/>
            <a:chOff x="6785537" y="926763"/>
            <a:chExt cx="774571" cy="49496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4FFC383-C4FB-4718-AB17-AFCE36CF2163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F1B8DF-56DA-421B-8189-22003CEB7400}"/>
                </a:ext>
              </a:extLst>
            </p:cNvPr>
            <p:cNvGrpSpPr/>
            <p:nvPr/>
          </p:nvGrpSpPr>
          <p:grpSpPr>
            <a:xfrm>
              <a:off x="6785537" y="928608"/>
              <a:ext cx="774571" cy="493119"/>
              <a:chOff x="6785537" y="928608"/>
              <a:chExt cx="774571" cy="49311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A51AE5-2D9D-412F-9A0A-EA1D0AE543E8}"/>
                  </a:ext>
                </a:extLst>
              </p:cNvPr>
              <p:cNvSpPr txBox="1"/>
              <p:nvPr/>
            </p:nvSpPr>
            <p:spPr>
              <a:xfrm>
                <a:off x="6785537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45:00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55926B-5AB7-421E-99CF-68C966CAA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12CCF8A1-7343-4769-99CB-7A3992408768}"/>
              </a:ext>
            </a:extLst>
          </p:cNvPr>
          <p:cNvSpPr/>
          <p:nvPr/>
        </p:nvSpPr>
        <p:spPr>
          <a:xfrm>
            <a:off x="4348120" y="2340380"/>
            <a:ext cx="141038" cy="13690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91">
            <a:extLst>
              <a:ext uri="{FF2B5EF4-FFF2-40B4-BE49-F238E27FC236}">
                <a16:creationId xmlns:a16="http://schemas.microsoft.com/office/drawing/2014/main" id="{2632F3BC-414E-40F8-93D3-F8FB3A9802B5}"/>
              </a:ext>
            </a:extLst>
          </p:cNvPr>
          <p:cNvGrpSpPr/>
          <p:nvPr/>
        </p:nvGrpSpPr>
        <p:grpSpPr>
          <a:xfrm flipH="1">
            <a:off x="1720492" y="1999441"/>
            <a:ext cx="893439" cy="479154"/>
            <a:chOff x="7395283" y="5821043"/>
            <a:chExt cx="205894" cy="512761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BBBC7623-F514-4EB1-A86D-22585A865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283" y="6128679"/>
              <a:ext cx="205894" cy="205125"/>
            </a:xfrm>
            <a:custGeom>
              <a:avLst/>
              <a:gdLst>
                <a:gd name="T0" fmla="*/ 35727 w 720"/>
                <a:gd name="T1" fmla="*/ 20 h 540"/>
                <a:gd name="T2" fmla="*/ 17868 w 720"/>
                <a:gd name="T3" fmla="*/ 0 h 540"/>
                <a:gd name="T4" fmla="*/ 0 w 720"/>
                <a:gd name="T5" fmla="*/ 20 h 540"/>
                <a:gd name="T6" fmla="*/ 0 60000 65536"/>
                <a:gd name="T7" fmla="*/ 0 60000 65536"/>
                <a:gd name="T8" fmla="*/ 0 60000 65536"/>
                <a:gd name="T9" fmla="*/ 0 w 720"/>
                <a:gd name="T10" fmla="*/ 0 h 540"/>
                <a:gd name="T11" fmla="*/ 720 w 720"/>
                <a:gd name="T12" fmla="*/ 540 h 5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40">
                  <a:moveTo>
                    <a:pt x="720" y="540"/>
                  </a:moveTo>
                  <a:cubicBezTo>
                    <a:pt x="600" y="270"/>
                    <a:pt x="480" y="0"/>
                    <a:pt x="360" y="0"/>
                  </a:cubicBezTo>
                  <a:cubicBezTo>
                    <a:pt x="240" y="0"/>
                    <a:pt x="60" y="450"/>
                    <a:pt x="0" y="540"/>
                  </a:cubicBezTo>
                </a:path>
              </a:pathLst>
            </a:custGeom>
            <a:noFill/>
            <a:ln w="19050" cmpd="sng">
              <a:solidFill>
                <a:srgbClr val="002060"/>
              </a:solidFill>
              <a:round/>
              <a:headEnd type="arrow" w="med" len="med"/>
              <a:tailEnd type="none" w="med" len="med"/>
            </a:ln>
          </p:spPr>
          <p:txBody>
            <a:bodyPr/>
            <a:lstStyle/>
            <a:p>
              <a:endParaRPr lang="en-GB" sz="1682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E411FD8-1EBE-4C14-9D55-83CA27DE5AEC}"/>
                </a:ext>
              </a:extLst>
            </p:cNvPr>
            <p:cNvSpPr/>
            <p:nvPr/>
          </p:nvSpPr>
          <p:spPr>
            <a:xfrm>
              <a:off x="7422487" y="5821043"/>
              <a:ext cx="140552" cy="39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</a:rPr>
                <a:t>-20s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40DD07-B30F-41D3-81EA-D1EEE8190D7E}"/>
              </a:ext>
            </a:extLst>
          </p:cNvPr>
          <p:cNvGrpSpPr/>
          <p:nvPr/>
        </p:nvGrpSpPr>
        <p:grpSpPr>
          <a:xfrm>
            <a:off x="1333529" y="2484155"/>
            <a:ext cx="774571" cy="494964"/>
            <a:chOff x="6778813" y="926763"/>
            <a:chExt cx="774571" cy="4949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28C46CF-96E7-4726-A9B8-1378FE9487FD}"/>
                </a:ext>
              </a:extLst>
            </p:cNvPr>
            <p:cNvCxnSpPr>
              <a:cxnSpLocks/>
            </p:cNvCxnSpPr>
            <p:nvPr/>
          </p:nvCxnSpPr>
          <p:spPr>
            <a:xfrm>
              <a:off x="7166788" y="926763"/>
              <a:ext cx="0" cy="17148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8AA19F0-0C23-4300-8590-1242FCD945C8}"/>
                </a:ext>
              </a:extLst>
            </p:cNvPr>
            <p:cNvGrpSpPr/>
            <p:nvPr/>
          </p:nvGrpSpPr>
          <p:grpSpPr>
            <a:xfrm>
              <a:off x="6778813" y="928608"/>
              <a:ext cx="774571" cy="493119"/>
              <a:chOff x="6778813" y="928608"/>
              <a:chExt cx="774571" cy="4931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078B281-21D4-420E-A9CA-0F5CA0C2E72C}"/>
                  </a:ext>
                </a:extLst>
              </p:cNvPr>
              <p:cNvSpPr txBox="1"/>
              <p:nvPr/>
            </p:nvSpPr>
            <p:spPr>
              <a:xfrm>
                <a:off x="6778813" y="1021617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Calibri" panose="020F0502020204030204" pitchFamily="34" charset="0"/>
                    <a:ea typeface="Cambria Math" panose="02040503050406030204" pitchFamily="18" charset="0"/>
                  </a:rPr>
                  <a:t>44:40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42530DC-B337-4292-9FD8-F588018892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6977" y="928608"/>
                <a:ext cx="0" cy="17148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0FD8976-F5B5-4FD4-A6C1-B453901296DD}"/>
              </a:ext>
            </a:extLst>
          </p:cNvPr>
          <p:cNvSpPr txBox="1"/>
          <p:nvPr/>
        </p:nvSpPr>
        <p:spPr>
          <a:xfrm>
            <a:off x="5359930" y="2147530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40 seconds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3BFE79-D3F8-489F-B6CA-4DB47C7F617F}"/>
              </a:ext>
            </a:extLst>
          </p:cNvPr>
          <p:cNvSpPr txBox="1"/>
          <p:nvPr/>
        </p:nvSpPr>
        <p:spPr>
          <a:xfrm>
            <a:off x="703744" y="4151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– 9 minutes =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A3EA25-3B0E-4C27-A3A1-6BC266E486EA}"/>
              </a:ext>
            </a:extLst>
          </p:cNvPr>
          <p:cNvSpPr txBox="1"/>
          <p:nvPr/>
        </p:nvSpPr>
        <p:spPr>
          <a:xfrm>
            <a:off x="519592" y="467838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+ 15 seconds =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B9E1C7-C86F-4849-AC2B-D454F0049C16}"/>
              </a:ext>
            </a:extLst>
          </p:cNvPr>
          <p:cNvSpPr txBox="1"/>
          <p:nvPr/>
        </p:nvSpPr>
        <p:spPr>
          <a:xfrm>
            <a:off x="3130356" y="3667495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53 minutes 25 seconds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EF0CF3-9A90-4D34-9944-83928096E900}"/>
              </a:ext>
            </a:extLst>
          </p:cNvPr>
          <p:cNvSpPr txBox="1"/>
          <p:nvPr/>
        </p:nvSpPr>
        <p:spPr>
          <a:xfrm>
            <a:off x="3130356" y="4158579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25 seconds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D67A85-C6EF-4FE7-B8E7-E94475C8CB88}"/>
              </a:ext>
            </a:extLst>
          </p:cNvPr>
          <p:cNvSpPr txBox="1"/>
          <p:nvPr/>
        </p:nvSpPr>
        <p:spPr>
          <a:xfrm>
            <a:off x="3130356" y="4678342"/>
            <a:ext cx="420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44 minutes 40 seconds</a:t>
            </a:r>
          </a:p>
        </p:txBody>
      </p:sp>
    </p:spTree>
    <p:extLst>
      <p:ext uri="{BB962C8B-B14F-4D97-AF65-F5344CB8AC3E}">
        <p14:creationId xmlns:p14="http://schemas.microsoft.com/office/powerpoint/2010/main" val="424679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-0.01992 -0.03797 C -0.02396 -0.0463 -0.03008 -0.0507 -0.03685 -0.0507 C -0.04427 -0.0507 -0.05013 -0.0463 -0.05417 -0.03797 L -0.07383 2.59259E-6 " pathEditMode="relative" rAng="0" ptsTypes="AAAAA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2.59259E-6 L -0.09349 -0.03773 C -0.0974 -0.04607 -0.10378 -0.05023 -0.1099 -0.05023 C -0.11732 -0.05023 -0.12292 -0.04607 -0.12695 -0.03773 L -0.14609 2.59259E-6 " pathEditMode="relative" rAng="0" ptsTypes="AAAAA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4 2.59259E-6 L -0.16393 -0.04005 C -0.1681 -0.04908 -0.17422 -0.05394 -0.18073 -0.05394 C -0.18802 -0.05394 -0.19388 -0.04908 -0.19805 -0.04005 L -0.21771 2.59259E-6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35" grpId="0"/>
      <p:bldP spid="41" grpId="0"/>
      <p:bldP spid="42" grpId="0"/>
      <p:bldP spid="43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2767</Words>
  <Application>Microsoft Office PowerPoint</Application>
  <PresentationFormat>Widescreen</PresentationFormat>
  <Paragraphs>829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MS Mincho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2</dc:title>
  <dc:creator>Simon Rigelsford</dc:creator>
  <cp:lastModifiedBy>Simon Rigelsford</cp:lastModifiedBy>
  <cp:revision>7</cp:revision>
  <dcterms:created xsi:type="dcterms:W3CDTF">2020-06-19T04:29:33Z</dcterms:created>
  <dcterms:modified xsi:type="dcterms:W3CDTF">2020-09-24T16:21:41Z</dcterms:modified>
</cp:coreProperties>
</file>