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990" r:id="rId2"/>
    <p:sldId id="491" r:id="rId3"/>
    <p:sldId id="258" r:id="rId4"/>
    <p:sldId id="734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770" r:id="rId14"/>
    <p:sldId id="269" r:id="rId15"/>
    <p:sldId id="270" r:id="rId16"/>
    <p:sldId id="271" r:id="rId17"/>
    <p:sldId id="1059" r:id="rId18"/>
    <p:sldId id="273" r:id="rId19"/>
    <p:sldId id="274" r:id="rId20"/>
    <p:sldId id="275" r:id="rId21"/>
    <p:sldId id="276" r:id="rId22"/>
    <p:sldId id="1115" r:id="rId23"/>
    <p:sldId id="493" r:id="rId24"/>
    <p:sldId id="454" r:id="rId25"/>
    <p:sldId id="279" r:id="rId26"/>
    <p:sldId id="280" r:id="rId27"/>
    <p:sldId id="281" r:id="rId28"/>
    <p:sldId id="282" r:id="rId29"/>
    <p:sldId id="285" r:id="rId30"/>
    <p:sldId id="286" r:id="rId31"/>
    <p:sldId id="287" r:id="rId32"/>
    <p:sldId id="989" r:id="rId33"/>
    <p:sldId id="288" r:id="rId34"/>
    <p:sldId id="289" r:id="rId35"/>
    <p:sldId id="290" r:id="rId36"/>
    <p:sldId id="291" r:id="rId37"/>
    <p:sldId id="292" r:id="rId38"/>
    <p:sldId id="761" r:id="rId39"/>
    <p:sldId id="1006" r:id="rId40"/>
    <p:sldId id="497" r:id="rId41"/>
    <p:sldId id="967" r:id="rId42"/>
    <p:sldId id="499" r:id="rId43"/>
    <p:sldId id="500" r:id="rId44"/>
    <p:sldId id="988" r:id="rId45"/>
    <p:sldId id="502" r:id="rId46"/>
    <p:sldId id="1066" r:id="rId47"/>
    <p:sldId id="1064" r:id="rId48"/>
    <p:sldId id="1108" r:id="rId49"/>
    <p:sldId id="50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9 Paper 2" id="{593B036E-81EB-4197-B828-A71748E1516D}">
          <p14:sldIdLst>
            <p14:sldId id="990"/>
            <p14:sldId id="491"/>
            <p14:sldId id="258"/>
            <p14:sldId id="734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770"/>
            <p14:sldId id="269"/>
            <p14:sldId id="270"/>
            <p14:sldId id="271"/>
            <p14:sldId id="1059"/>
            <p14:sldId id="273"/>
            <p14:sldId id="274"/>
            <p14:sldId id="275"/>
            <p14:sldId id="276"/>
            <p14:sldId id="1115"/>
            <p14:sldId id="493"/>
            <p14:sldId id="454"/>
          </p14:sldIdLst>
        </p14:section>
        <p14:section name="2019 Paper 3" id="{8B933E2B-9562-42E2-B47E-D6BB2A93917E}">
          <p14:sldIdLst>
            <p14:sldId id="279"/>
            <p14:sldId id="280"/>
            <p14:sldId id="281"/>
            <p14:sldId id="282"/>
            <p14:sldId id="285"/>
            <p14:sldId id="286"/>
            <p14:sldId id="287"/>
            <p14:sldId id="989"/>
            <p14:sldId id="288"/>
            <p14:sldId id="289"/>
            <p14:sldId id="290"/>
            <p14:sldId id="291"/>
            <p14:sldId id="292"/>
            <p14:sldId id="761"/>
            <p14:sldId id="1006"/>
            <p14:sldId id="497"/>
            <p14:sldId id="967"/>
            <p14:sldId id="499"/>
            <p14:sldId id="500"/>
            <p14:sldId id="988"/>
            <p14:sldId id="502"/>
            <p14:sldId id="1066"/>
            <p14:sldId id="1064"/>
            <p14:sldId id="1108"/>
            <p14:sldId id="5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984A9-971E-4B5C-A250-AE36B13FD341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509C6-1A82-4831-BBF4-6FCE09E98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756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08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2019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695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852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038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309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92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542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058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673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29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86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280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224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750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002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618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3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958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03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8111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2270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Q22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4404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Q22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95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B9C72-A3BB-4D1B-8196-EA16374BA7E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092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1848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42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4582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1784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531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4932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Q7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8383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Q7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644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5997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416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1837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2949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3255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0297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3361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1714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7324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011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728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77904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5877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78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2056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2019 Paper 3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19873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2019 Paper 3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9CAC70-FAEB-4BE0-B410-2052F4CC3CF4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6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EEF8-037F-4CD0-8576-FF0AFF670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1ACC5-849E-40FD-A444-65F1B1B68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80F44-2F85-42EA-8730-03E6E906C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43579-2307-494E-97F7-63207AADA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DF17B-D051-4E88-AD0C-4386348A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802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2AF91-EB5F-4860-AE15-43529A8F7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682CA-0B58-4369-8258-A5CA987B7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4D561-27C7-455F-A259-A1485000C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64929-BC7F-41B9-A474-CC2A3A103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4AFD4-9721-496B-B2FB-96B2B0EAE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79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90AA-5BC1-4452-BFD5-052EC4B4E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51E3E-2777-42C9-90D7-1C4541711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C8C84-771C-4F1E-BA5C-D1048F4B6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26F87-BABA-4B11-9411-E90F17AE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F87FC-B48E-4C29-A5C1-71352D34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2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F8741-734F-4D88-94C0-7E28D1FA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9BCF4-CA6C-4008-89B2-68CB37FFBB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3CF83-B618-4C91-B7DA-8075F47FC0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FD19D-7936-42E7-A36C-154B4572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84473D-ACD9-4A43-81A7-A60F84D0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EEDCC-27F9-42CA-93D8-C249DE59B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BC076-3D30-431B-B1F6-FF20C749B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158D9-326A-42FE-B064-6189F243E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BA797-AF15-4B9E-90A6-636316DD4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79CD72-D701-4869-9306-EEFCDD5EA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FAAE3C-8BE5-4882-85A9-3F8D74D23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64CC9C-2081-4FD8-B847-D1F4DADF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5787D3-9D92-4583-8B27-7AB02D3BD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B8B89D-D78E-4C52-85FD-6B1E9D80D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011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B69A-3825-4D8C-8FA6-F2D37E950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E1217-027B-4D92-B4CD-374595E3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34ACF4-7F84-48F0-B384-59E7B7A50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E4BE4-B62B-4061-9F71-85845587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74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E7C27-2FDB-4E62-B494-928E69DD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DE535-E726-45AF-A5E7-4B450FC86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B940F-E13D-40B9-A855-A3BFB5094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46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1B689-0E5A-4007-A519-25E720C92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6139F-47D1-49AD-949B-7AD74F944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0A66D-2355-47A7-9E28-7483CEABD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BE1B7-A1FF-4BC1-91FA-CC703826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9723D-00BA-405A-9557-E83E88D21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8BF34-0CFC-4DD1-8F7C-8B0B9BD31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52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E8C9D-8D24-4278-BD1C-ED837D2A5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315ADA-AF11-4B75-9852-CE899ED1B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35E58-7BBC-44C7-B02A-E7753293C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DF4E7-0460-4027-AAF3-A47F5EF7F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D14D4-D526-42C9-845D-89AB372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485C6-6613-48FA-9908-DA5DB2DD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77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C2CE-B966-4C19-8927-69BA609B7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616691-EFE3-4FDD-9036-78F2B987E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9434D-B151-4622-B7A3-677B986C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D2B73-1B3A-4D16-AC71-5A8FA473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27DE-4600-44C7-9C75-E95EAE426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6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116D3E-2470-4494-A986-33D31EE79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A42AAD-CC48-44C0-A807-75BCE650D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1730F-BFB8-49F4-B09D-F7BC50722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E8F7E-A555-49FC-B4A5-4C89DD20F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DB20F-92B5-410E-9FA5-6F0050095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78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0E292-7F57-4330-AB04-EF02F5DE2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35038-3900-404D-8066-4AD35703E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00C99-3994-45F9-8DB9-BC46EBFE4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5D12E-6DA0-483C-BA60-78962BCB6647}" type="datetimeFigureOut">
              <a:rPr lang="en-GB" smtClean="0"/>
              <a:t>15/08/2020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2AE93-866A-4BA2-BFA6-02A35BD0B9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EA9CF-2283-490F-A68F-ACE371F29F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D11F5-06F9-41DA-A8E3-343A266BD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9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C433B4-DDA9-4FA9-9A61-F1E30730262E}"/>
              </a:ext>
            </a:extLst>
          </p:cNvPr>
          <p:cNvSpPr/>
          <p:nvPr/>
        </p:nvSpPr>
        <p:spPr>
          <a:xfrm>
            <a:off x="56123" y="50000"/>
            <a:ext cx="103637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grid, there are four multiplications. </a:t>
            </a:r>
          </a:p>
          <a:p>
            <a:r>
              <a:rPr lang="en-US" sz="3200" b="1" dirty="0"/>
              <a:t>Write the three missing numbers.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62D45-3F70-4295-BDE6-19FA86A4A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86" y="1127218"/>
            <a:ext cx="5468793" cy="547964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A309F-86BD-4CD2-A7D1-7035D8450FEC}"/>
              </a:ext>
            </a:extLst>
          </p:cNvPr>
          <p:cNvSpPr txBox="1"/>
          <p:nvPr/>
        </p:nvSpPr>
        <p:spPr>
          <a:xfrm>
            <a:off x="4953036" y="1405762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BF983A-B634-4E7F-981E-3FB576B9A29A}"/>
              </a:ext>
            </a:extLst>
          </p:cNvPr>
          <p:cNvSpPr txBox="1"/>
          <p:nvPr/>
        </p:nvSpPr>
        <p:spPr>
          <a:xfrm>
            <a:off x="605860" y="5711732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A7E55C-0005-47B5-BFAD-82F7725CCEFE}"/>
              </a:ext>
            </a:extLst>
          </p:cNvPr>
          <p:cNvSpPr txBox="1"/>
          <p:nvPr/>
        </p:nvSpPr>
        <p:spPr>
          <a:xfrm>
            <a:off x="2926813" y="3551569"/>
            <a:ext cx="9273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E3F26F-B847-433F-828E-7979EA070D27}"/>
              </a:ext>
            </a:extLst>
          </p:cNvPr>
          <p:cNvSpPr txBox="1"/>
          <p:nvPr/>
        </p:nvSpPr>
        <p:spPr>
          <a:xfrm>
            <a:off x="5934484" y="333375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 ÷ 3 = 7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5B79BD-AA95-4BBB-BE03-BA57429439D6}"/>
              </a:ext>
            </a:extLst>
          </p:cNvPr>
          <p:cNvSpPr txBox="1"/>
          <p:nvPr/>
        </p:nvSpPr>
        <p:spPr>
          <a:xfrm>
            <a:off x="5934484" y="3794873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÷ 8 = 7 </a:t>
            </a:r>
          </a:p>
        </p:txBody>
      </p:sp>
    </p:spTree>
    <p:extLst>
      <p:ext uri="{BB962C8B-B14F-4D97-AF65-F5344CB8AC3E}">
        <p14:creationId xmlns:p14="http://schemas.microsoft.com/office/powerpoint/2010/main" val="59370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22E5E9-E59F-441F-B1B5-CC3ADFE51BF3}"/>
              </a:ext>
            </a:extLst>
          </p:cNvPr>
          <p:cNvSpPr/>
          <p:nvPr/>
        </p:nvSpPr>
        <p:spPr>
          <a:xfrm>
            <a:off x="56123" y="50000"/>
            <a:ext cx="6772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What number is 1,000 less than 9,072?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9530B4-68D8-4881-87CB-3BF86252E66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21D7F3-D6C5-4EBB-B759-C920CCE505BB}"/>
              </a:ext>
            </a:extLst>
          </p:cNvPr>
          <p:cNvSpPr/>
          <p:nvPr/>
        </p:nvSpPr>
        <p:spPr>
          <a:xfrm>
            <a:off x="5505854" y="50000"/>
            <a:ext cx="301559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4F4280-0B2D-4F1E-A3FB-B4B4B28A8BA1}"/>
              </a:ext>
            </a:extLst>
          </p:cNvPr>
          <p:cNvSpPr txBox="1"/>
          <p:nvPr/>
        </p:nvSpPr>
        <p:spPr>
          <a:xfrm>
            <a:off x="6718255" y="50000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8,072</a:t>
            </a:r>
          </a:p>
        </p:txBody>
      </p:sp>
    </p:spTree>
    <p:extLst>
      <p:ext uri="{BB962C8B-B14F-4D97-AF65-F5344CB8AC3E}">
        <p14:creationId xmlns:p14="http://schemas.microsoft.com/office/powerpoint/2010/main" val="378687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116537-54AD-4678-BF85-02071DEEE156}"/>
              </a:ext>
            </a:extLst>
          </p:cNvPr>
          <p:cNvSpPr/>
          <p:nvPr/>
        </p:nvSpPr>
        <p:spPr>
          <a:xfrm>
            <a:off x="66895" y="50000"/>
            <a:ext cx="105357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Order the numbers starting with the largest. </a:t>
            </a:r>
          </a:p>
          <a:p>
            <a:r>
              <a:rPr lang="en-US" sz="3200" b="1" dirty="0"/>
              <a:t>Match each number with its order.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2B035A-DEAF-4F61-B07B-454F73D56A60}"/>
              </a:ext>
            </a:extLst>
          </p:cNvPr>
          <p:cNvSpPr/>
          <p:nvPr/>
        </p:nvSpPr>
        <p:spPr>
          <a:xfrm>
            <a:off x="679741" y="1270637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1,009,909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BB2B81-FC49-45F3-8F32-8BC8A234AECA}"/>
              </a:ext>
            </a:extLst>
          </p:cNvPr>
          <p:cNvSpPr/>
          <p:nvPr/>
        </p:nvSpPr>
        <p:spPr>
          <a:xfrm>
            <a:off x="679741" y="2403850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1,023,065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6ABE1F-3467-432D-8797-3156E832C37C}"/>
              </a:ext>
            </a:extLst>
          </p:cNvPr>
          <p:cNvSpPr/>
          <p:nvPr/>
        </p:nvSpPr>
        <p:spPr>
          <a:xfrm>
            <a:off x="698168" y="3560953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1,009,099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7806DD-0D8E-4460-AE80-450A0C0E29FA}"/>
              </a:ext>
            </a:extLst>
          </p:cNvPr>
          <p:cNvSpPr/>
          <p:nvPr/>
        </p:nvSpPr>
        <p:spPr>
          <a:xfrm>
            <a:off x="698035" y="4702026"/>
            <a:ext cx="2464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1,230,650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3CFF4B-5661-43F5-93A5-2244F19EEA2C}"/>
              </a:ext>
            </a:extLst>
          </p:cNvPr>
          <p:cNvSpPr/>
          <p:nvPr/>
        </p:nvSpPr>
        <p:spPr>
          <a:xfrm>
            <a:off x="4120617" y="1270637"/>
            <a:ext cx="8740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1st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B92E21-5FE5-4A20-9DAF-13DAADB7380D}"/>
              </a:ext>
            </a:extLst>
          </p:cNvPr>
          <p:cNvSpPr/>
          <p:nvPr/>
        </p:nvSpPr>
        <p:spPr>
          <a:xfrm>
            <a:off x="4120617" y="2403850"/>
            <a:ext cx="10631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2nd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F4E624-12FE-4AB0-A569-8BD81A89F0C5}"/>
              </a:ext>
            </a:extLst>
          </p:cNvPr>
          <p:cNvSpPr/>
          <p:nvPr/>
        </p:nvSpPr>
        <p:spPr>
          <a:xfrm>
            <a:off x="4121362" y="3560953"/>
            <a:ext cx="9560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3rd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DB969C-402B-4EF4-9710-FF23367FFA24}"/>
              </a:ext>
            </a:extLst>
          </p:cNvPr>
          <p:cNvSpPr/>
          <p:nvPr/>
        </p:nvSpPr>
        <p:spPr>
          <a:xfrm>
            <a:off x="4120617" y="4702025"/>
            <a:ext cx="9557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/>
              <a:t>4th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92D6F0-01CB-453C-A119-A6A956F2F675}"/>
              </a:ext>
            </a:extLst>
          </p:cNvPr>
          <p:cNvSpPr/>
          <p:nvPr/>
        </p:nvSpPr>
        <p:spPr>
          <a:xfrm>
            <a:off x="5308400" y="1270637"/>
            <a:ext cx="1438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largest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7C4FD9-77AC-4FC8-8B62-5390AA8EEB8A}"/>
              </a:ext>
            </a:extLst>
          </p:cNvPr>
          <p:cNvSpPr/>
          <p:nvPr/>
        </p:nvSpPr>
        <p:spPr>
          <a:xfrm>
            <a:off x="5308400" y="4825135"/>
            <a:ext cx="17263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smallest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AE2EAD-9B26-4567-9CE6-0C4B5154135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9225F3-C36F-484F-9058-F2DAC12573CF}"/>
              </a:ext>
            </a:extLst>
          </p:cNvPr>
          <p:cNvSpPr/>
          <p:nvPr/>
        </p:nvSpPr>
        <p:spPr>
          <a:xfrm>
            <a:off x="679741" y="1270637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E958D-49EA-4D8C-8CAE-44A9EDCB959C}"/>
              </a:ext>
            </a:extLst>
          </p:cNvPr>
          <p:cNvSpPr/>
          <p:nvPr/>
        </p:nvSpPr>
        <p:spPr>
          <a:xfrm>
            <a:off x="670594" y="2400738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1DD6CE-2A6F-4E21-990F-D670D1E3055E}"/>
              </a:ext>
            </a:extLst>
          </p:cNvPr>
          <p:cNvSpPr/>
          <p:nvPr/>
        </p:nvSpPr>
        <p:spPr>
          <a:xfrm>
            <a:off x="688888" y="3541811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D58E6D-278B-4DE8-B933-F3E7E4A895DD}"/>
              </a:ext>
            </a:extLst>
          </p:cNvPr>
          <p:cNvSpPr/>
          <p:nvPr/>
        </p:nvSpPr>
        <p:spPr>
          <a:xfrm>
            <a:off x="679741" y="4671912"/>
            <a:ext cx="248243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F471D7-4FC1-48D4-BF88-3E885F7844A7}"/>
              </a:ext>
            </a:extLst>
          </p:cNvPr>
          <p:cNvSpPr/>
          <p:nvPr/>
        </p:nvSpPr>
        <p:spPr>
          <a:xfrm>
            <a:off x="3997531" y="1297638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0897C1-197D-409E-9ABB-D079EBB46D54}"/>
              </a:ext>
            </a:extLst>
          </p:cNvPr>
          <p:cNvSpPr/>
          <p:nvPr/>
        </p:nvSpPr>
        <p:spPr>
          <a:xfrm>
            <a:off x="3988384" y="2427739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48A5E7-145F-49D5-8AFD-17DFE663BB4A}"/>
              </a:ext>
            </a:extLst>
          </p:cNvPr>
          <p:cNvSpPr/>
          <p:nvPr/>
        </p:nvSpPr>
        <p:spPr>
          <a:xfrm>
            <a:off x="4006678" y="3568812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2EEF0A-E029-48C0-910D-13F56A384097}"/>
              </a:ext>
            </a:extLst>
          </p:cNvPr>
          <p:cNvSpPr/>
          <p:nvPr/>
        </p:nvSpPr>
        <p:spPr>
          <a:xfrm>
            <a:off x="3997531" y="4698913"/>
            <a:ext cx="130333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190C93-13C5-4828-98B3-C38652438161}"/>
              </a:ext>
            </a:extLst>
          </p:cNvPr>
          <p:cNvSpPr/>
          <p:nvPr/>
        </p:nvSpPr>
        <p:spPr>
          <a:xfrm>
            <a:off x="689644" y="1270638"/>
            <a:ext cx="472406" cy="417071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C5DAB7-7D42-4357-BCE4-24514A06664A}"/>
              </a:ext>
            </a:extLst>
          </p:cNvPr>
          <p:cNvSpPr/>
          <p:nvPr/>
        </p:nvSpPr>
        <p:spPr>
          <a:xfrm>
            <a:off x="1157919" y="1270638"/>
            <a:ext cx="317892" cy="417071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2587F6B-0C0E-494E-9E35-394BC80B492A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flipV="1">
            <a:off x="3162171" y="1682359"/>
            <a:ext cx="835360" cy="33742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C86F6AA-268C-4A33-8AA8-3794192231BE}"/>
              </a:ext>
            </a:extLst>
          </p:cNvPr>
          <p:cNvSpPr/>
          <p:nvPr/>
        </p:nvSpPr>
        <p:spPr>
          <a:xfrm>
            <a:off x="1475381" y="1270639"/>
            <a:ext cx="283505" cy="303974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ED6918-49BB-47CC-A269-FFDC30C869FF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>
            <a:off x="3153024" y="2785459"/>
            <a:ext cx="835360" cy="270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5EE747A-F45D-48A8-983A-992BFFE7E7B8}"/>
              </a:ext>
            </a:extLst>
          </p:cNvPr>
          <p:cNvSpPr/>
          <p:nvPr/>
        </p:nvSpPr>
        <p:spPr>
          <a:xfrm>
            <a:off x="1769807" y="1267232"/>
            <a:ext cx="263514" cy="77595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8B9CDB3-91F0-455F-96A9-9098BB666F3A}"/>
              </a:ext>
            </a:extLst>
          </p:cNvPr>
          <p:cNvSpPr/>
          <p:nvPr/>
        </p:nvSpPr>
        <p:spPr>
          <a:xfrm>
            <a:off x="2163780" y="1259764"/>
            <a:ext cx="283505" cy="78342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CAC180A-89F8-4C61-BD60-123C60A5FF2C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>
            <a:off x="3162171" y="1655358"/>
            <a:ext cx="844507" cy="22981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ACDEC49-0444-4B25-9466-8CD675D557C2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>
            <a:off x="3171318" y="3926532"/>
            <a:ext cx="826213" cy="11571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40DEC84-ED9B-4DB6-A760-04928C401FF4}"/>
              </a:ext>
            </a:extLst>
          </p:cNvPr>
          <p:cNvSpPr/>
          <p:nvPr/>
        </p:nvSpPr>
        <p:spPr>
          <a:xfrm>
            <a:off x="1767410" y="3538699"/>
            <a:ext cx="263514" cy="7716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C6ECB0-28DA-4F0E-BC3B-D8604F4BE0F7}"/>
              </a:ext>
            </a:extLst>
          </p:cNvPr>
          <p:cNvSpPr/>
          <p:nvPr/>
        </p:nvSpPr>
        <p:spPr>
          <a:xfrm>
            <a:off x="2167876" y="3541860"/>
            <a:ext cx="283505" cy="76934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08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6" grpId="0" animBg="1"/>
      <p:bldP spid="26" grpId="1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AE73FB-17FE-4440-AC63-D6804FCFA9BF}"/>
              </a:ext>
            </a:extLst>
          </p:cNvPr>
          <p:cNvSpPr/>
          <p:nvPr/>
        </p:nvSpPr>
        <p:spPr>
          <a:xfrm>
            <a:off x="56123" y="50000"/>
            <a:ext cx="106333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shaded shape on a square grid. </a:t>
            </a:r>
          </a:p>
          <a:p>
            <a:r>
              <a:rPr lang="en-US" sz="3200" b="1" dirty="0"/>
              <a:t>Reflect the shape in the mirror line. 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5D61A-302D-4E80-88C9-BE47434A0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30" y="1127218"/>
            <a:ext cx="7396094" cy="54270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614527-A599-40E0-83BD-7CF1FE725C5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F12F8F-649A-49D2-871B-40B205E38FE3}"/>
              </a:ext>
            </a:extLst>
          </p:cNvPr>
          <p:cNvSpPr/>
          <p:nvPr/>
        </p:nvSpPr>
        <p:spPr>
          <a:xfrm>
            <a:off x="4984953" y="235783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D4B65C7-CAC4-4B42-9A58-4372E7D5CF3B}"/>
              </a:ext>
            </a:extLst>
          </p:cNvPr>
          <p:cNvSpPr/>
          <p:nvPr/>
        </p:nvSpPr>
        <p:spPr>
          <a:xfrm>
            <a:off x="2900549" y="235355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94B0FF6-288A-473E-9207-B3BD515BF117}"/>
              </a:ext>
            </a:extLst>
          </p:cNvPr>
          <p:cNvSpPr/>
          <p:nvPr/>
        </p:nvSpPr>
        <p:spPr>
          <a:xfrm>
            <a:off x="6007016" y="235355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575490-73E0-4E8E-BA27-CB4A9E570B0C}"/>
              </a:ext>
            </a:extLst>
          </p:cNvPr>
          <p:cNvSpPr/>
          <p:nvPr/>
        </p:nvSpPr>
        <p:spPr>
          <a:xfrm>
            <a:off x="1876676" y="235355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59E2F8A-BFEE-4D46-BB90-9659CE39303B}"/>
              </a:ext>
            </a:extLst>
          </p:cNvPr>
          <p:cNvSpPr/>
          <p:nvPr/>
        </p:nvSpPr>
        <p:spPr>
          <a:xfrm>
            <a:off x="5492195" y="3877162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0F48824-7F58-4F4C-8C4D-9274496DD87D}"/>
              </a:ext>
            </a:extLst>
          </p:cNvPr>
          <p:cNvSpPr/>
          <p:nvPr/>
        </p:nvSpPr>
        <p:spPr>
          <a:xfrm>
            <a:off x="2402167" y="385838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373AF0-057F-43ED-B509-2AF5CF3B04F1}"/>
              </a:ext>
            </a:extLst>
          </p:cNvPr>
          <p:cNvSpPr/>
          <p:nvPr/>
        </p:nvSpPr>
        <p:spPr>
          <a:xfrm>
            <a:off x="4468612" y="491224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9EEB811-7418-42F8-86EA-347C780FDA01}"/>
              </a:ext>
            </a:extLst>
          </p:cNvPr>
          <p:cNvSpPr/>
          <p:nvPr/>
        </p:nvSpPr>
        <p:spPr>
          <a:xfrm>
            <a:off x="3419164" y="491224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6FCD65-393A-4789-96FC-9C9FC39E9C2D}"/>
              </a:ext>
            </a:extLst>
          </p:cNvPr>
          <p:cNvSpPr/>
          <p:nvPr/>
        </p:nvSpPr>
        <p:spPr>
          <a:xfrm>
            <a:off x="6002634" y="4912240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075123-AAE8-4F1D-A386-85C9474DD9CF}"/>
              </a:ext>
            </a:extLst>
          </p:cNvPr>
          <p:cNvSpPr/>
          <p:nvPr/>
        </p:nvSpPr>
        <p:spPr>
          <a:xfrm>
            <a:off x="1870427" y="4907956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E94DDC-4492-46CB-9B72-D8480A21E6AA}"/>
              </a:ext>
            </a:extLst>
          </p:cNvPr>
          <p:cNvCxnSpPr>
            <a:cxnSpLocks/>
          </p:cNvCxnSpPr>
          <p:nvPr/>
        </p:nvCxnSpPr>
        <p:spPr>
          <a:xfrm flipH="1">
            <a:off x="2032932" y="2443997"/>
            <a:ext cx="999243" cy="594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E37A644-EFD3-4D4D-8A9A-43F3A5C47FED}"/>
              </a:ext>
            </a:extLst>
          </p:cNvPr>
          <p:cNvCxnSpPr>
            <a:cxnSpLocks/>
          </p:cNvCxnSpPr>
          <p:nvPr/>
        </p:nvCxnSpPr>
        <p:spPr>
          <a:xfrm flipH="1">
            <a:off x="2464945" y="2443997"/>
            <a:ext cx="539935" cy="15236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8F26AA5-0824-47C6-AC64-52AA91570C0D}"/>
              </a:ext>
            </a:extLst>
          </p:cNvPr>
          <p:cNvCxnSpPr>
            <a:cxnSpLocks/>
          </p:cNvCxnSpPr>
          <p:nvPr/>
        </p:nvCxnSpPr>
        <p:spPr>
          <a:xfrm flipH="1" flipV="1">
            <a:off x="2517355" y="3967611"/>
            <a:ext cx="1003035" cy="10350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3CE7890-BCD4-4002-9EBC-C31D0CE05D06}"/>
              </a:ext>
            </a:extLst>
          </p:cNvPr>
          <p:cNvCxnSpPr>
            <a:cxnSpLocks/>
          </p:cNvCxnSpPr>
          <p:nvPr/>
        </p:nvCxnSpPr>
        <p:spPr>
          <a:xfrm flipH="1">
            <a:off x="1965659" y="5002687"/>
            <a:ext cx="1554731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F3C4699-591D-4FA6-B9DC-FBBD141D9BD2}"/>
              </a:ext>
            </a:extLst>
          </p:cNvPr>
          <p:cNvCxnSpPr>
            <a:cxnSpLocks/>
          </p:cNvCxnSpPr>
          <p:nvPr/>
        </p:nvCxnSpPr>
        <p:spPr>
          <a:xfrm flipH="1">
            <a:off x="1978721" y="2508318"/>
            <a:ext cx="2" cy="246824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49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3AD1E-7970-4C38-8FA0-1D51048F15E0}"/>
              </a:ext>
            </a:extLst>
          </p:cNvPr>
          <p:cNvSpPr/>
          <p:nvPr/>
        </p:nvSpPr>
        <p:spPr>
          <a:xfrm>
            <a:off x="135465" y="50000"/>
            <a:ext cx="118547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45 each time. </a:t>
            </a:r>
          </a:p>
          <a:p>
            <a:r>
              <a:rPr lang="en-US" sz="3200" b="1" dirty="0"/>
              <a:t>Write the missing numbers.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C2DA1-2902-4C29-BF00-F8E940920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81" y="1178734"/>
            <a:ext cx="10444400" cy="13040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EFF9E7-5D88-4B03-B74C-F78EB0F271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190D6B51-3EC0-40CA-ADFC-13185A91744F}"/>
              </a:ext>
            </a:extLst>
          </p:cNvPr>
          <p:cNvSpPr/>
          <p:nvPr/>
        </p:nvSpPr>
        <p:spPr>
          <a:xfrm>
            <a:off x="1203161" y="2337323"/>
            <a:ext cx="2091582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4" name="Arrow: Curved Up 53">
            <a:extLst>
              <a:ext uri="{FF2B5EF4-FFF2-40B4-BE49-F238E27FC236}">
                <a16:creationId xmlns:a16="http://schemas.microsoft.com/office/drawing/2014/main" id="{426DB4E9-8618-4504-9055-1ACEF8C8FFC4}"/>
              </a:ext>
            </a:extLst>
          </p:cNvPr>
          <p:cNvSpPr/>
          <p:nvPr/>
        </p:nvSpPr>
        <p:spPr>
          <a:xfrm>
            <a:off x="3053732" y="2341928"/>
            <a:ext cx="1565893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5" name="Arrow: Curved Up 54">
            <a:extLst>
              <a:ext uri="{FF2B5EF4-FFF2-40B4-BE49-F238E27FC236}">
                <a16:creationId xmlns:a16="http://schemas.microsoft.com/office/drawing/2014/main" id="{1371EA87-F729-489C-AAF9-81D6C85F47E0}"/>
              </a:ext>
            </a:extLst>
          </p:cNvPr>
          <p:cNvSpPr/>
          <p:nvPr/>
        </p:nvSpPr>
        <p:spPr>
          <a:xfrm>
            <a:off x="4362367" y="2346533"/>
            <a:ext cx="1565893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6" name="Arrow: Curved Up 55">
            <a:extLst>
              <a:ext uri="{FF2B5EF4-FFF2-40B4-BE49-F238E27FC236}">
                <a16:creationId xmlns:a16="http://schemas.microsoft.com/office/drawing/2014/main" id="{E670F33A-3CA9-4174-869D-64979FEE2A86}"/>
              </a:ext>
            </a:extLst>
          </p:cNvPr>
          <p:cNvSpPr/>
          <p:nvPr/>
        </p:nvSpPr>
        <p:spPr>
          <a:xfrm>
            <a:off x="5671002" y="2346533"/>
            <a:ext cx="2044248" cy="65677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7" name="Arrow: Curved Up 56">
            <a:extLst>
              <a:ext uri="{FF2B5EF4-FFF2-40B4-BE49-F238E27FC236}">
                <a16:creationId xmlns:a16="http://schemas.microsoft.com/office/drawing/2014/main" id="{2AD38E02-CA9C-4369-8951-47C92177E8D7}"/>
              </a:ext>
            </a:extLst>
          </p:cNvPr>
          <p:cNvSpPr/>
          <p:nvPr/>
        </p:nvSpPr>
        <p:spPr>
          <a:xfrm>
            <a:off x="7465559" y="2372795"/>
            <a:ext cx="2621415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37B5990-3B33-42B9-8866-F7A04CDDCBBD}"/>
              </a:ext>
            </a:extLst>
          </p:cNvPr>
          <p:cNvSpPr txBox="1"/>
          <p:nvPr/>
        </p:nvSpPr>
        <p:spPr>
          <a:xfrm>
            <a:off x="3383084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8EC06C4-AD8E-4B45-8447-7147123A52BE}"/>
              </a:ext>
            </a:extLst>
          </p:cNvPr>
          <p:cNvSpPr txBox="1"/>
          <p:nvPr/>
        </p:nvSpPr>
        <p:spPr>
          <a:xfrm>
            <a:off x="4715371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F74F55-81AB-4654-B524-CCC1FD88B967}"/>
              </a:ext>
            </a:extLst>
          </p:cNvPr>
          <p:cNvSpPr txBox="1"/>
          <p:nvPr/>
        </p:nvSpPr>
        <p:spPr>
          <a:xfrm>
            <a:off x="1804563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6E61373-5C15-4C97-8CFA-5D922F1691DA}"/>
              </a:ext>
            </a:extLst>
          </p:cNvPr>
          <p:cNvSpPr txBox="1"/>
          <p:nvPr/>
        </p:nvSpPr>
        <p:spPr>
          <a:xfrm>
            <a:off x="6276442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F0C1612-3E29-4603-93FA-053099E87F1A}"/>
              </a:ext>
            </a:extLst>
          </p:cNvPr>
          <p:cNvSpPr txBox="1"/>
          <p:nvPr/>
        </p:nvSpPr>
        <p:spPr>
          <a:xfrm>
            <a:off x="8357507" y="2484130"/>
            <a:ext cx="84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+ 45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EE8BB00-2F14-4DF9-8CB3-9825B98F621C}"/>
              </a:ext>
            </a:extLst>
          </p:cNvPr>
          <p:cNvGrpSpPr/>
          <p:nvPr/>
        </p:nvGrpSpPr>
        <p:grpSpPr>
          <a:xfrm>
            <a:off x="1041375" y="3429000"/>
            <a:ext cx="1892223" cy="1414081"/>
            <a:chOff x="1371600" y="1941038"/>
            <a:chExt cx="1892223" cy="141408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1E3FAF-4F3C-4A5D-983D-B12D1A5DF9C4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1 5 5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F7DA36-18BC-403C-808A-7B925E1D264C}"/>
                </a:ext>
              </a:extLst>
            </p:cNvPr>
            <p:cNvSpPr txBox="1"/>
            <p:nvPr/>
          </p:nvSpPr>
          <p:spPr>
            <a:xfrm>
              <a:off x="2245431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FC3BDE8-0D92-4388-A349-C12DB807C0B1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F2D2C9D-F331-4E90-942F-E485E275313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BB06039-9A97-41BC-BFE2-035A3EE898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1575A60-2A92-4FF3-B067-B5C6CD7FFAED}"/>
              </a:ext>
            </a:extLst>
          </p:cNvPr>
          <p:cNvSpPr txBox="1"/>
          <p:nvPr/>
        </p:nvSpPr>
        <p:spPr>
          <a:xfrm>
            <a:off x="2369277" y="431446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43D9412-BA0A-42D4-8E2E-3940D6B89AEC}"/>
              </a:ext>
            </a:extLst>
          </p:cNvPr>
          <p:cNvSpPr txBox="1"/>
          <p:nvPr/>
        </p:nvSpPr>
        <p:spPr>
          <a:xfrm>
            <a:off x="1908482" y="43210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066142E-CD4D-4D9C-859C-68B98C7EE80E}"/>
              </a:ext>
            </a:extLst>
          </p:cNvPr>
          <p:cNvSpPr txBox="1"/>
          <p:nvPr/>
        </p:nvSpPr>
        <p:spPr>
          <a:xfrm>
            <a:off x="1458328" y="43216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23202DE-7AB9-4DAE-957A-10FEEF411558}"/>
              </a:ext>
            </a:extLst>
          </p:cNvPr>
          <p:cNvSpPr txBox="1"/>
          <p:nvPr/>
        </p:nvSpPr>
        <p:spPr>
          <a:xfrm>
            <a:off x="678243" y="1516108"/>
            <a:ext cx="10888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110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A1AA896-948F-4D44-9D72-B0886D1F01F6}"/>
              </a:ext>
            </a:extLst>
          </p:cNvPr>
          <p:cNvGrpSpPr/>
          <p:nvPr/>
        </p:nvGrpSpPr>
        <p:grpSpPr>
          <a:xfrm>
            <a:off x="5780375" y="3415090"/>
            <a:ext cx="1856052" cy="1404405"/>
            <a:chOff x="1812181" y="1941038"/>
            <a:chExt cx="1856052" cy="140440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5BD1080-4615-4F06-A182-A16809437474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2 4 5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5CE876-05BC-4257-8BA8-A9C1C7255094}"/>
                </a:ext>
              </a:extLst>
            </p:cNvPr>
            <p:cNvSpPr txBox="1"/>
            <p:nvPr/>
          </p:nvSpPr>
          <p:spPr>
            <a:xfrm>
              <a:off x="2682266" y="2373230"/>
              <a:ext cx="9859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80A1191-2BF7-4D14-8863-ACFACE9E9F54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85C2FEB-EBF4-4A26-8D92-9F967D2CC7F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FFBB315-906C-434E-A88F-2AC2A66004DE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BEB07BE0-2A03-4214-B164-8513C9D322B0}"/>
              </a:ext>
            </a:extLst>
          </p:cNvPr>
          <p:cNvSpPr txBox="1"/>
          <p:nvPr/>
        </p:nvSpPr>
        <p:spPr>
          <a:xfrm>
            <a:off x="7095933" y="43029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9F11363-A44A-4544-AE15-8683B18DDB2F}"/>
              </a:ext>
            </a:extLst>
          </p:cNvPr>
          <p:cNvSpPr txBox="1"/>
          <p:nvPr/>
        </p:nvSpPr>
        <p:spPr>
          <a:xfrm>
            <a:off x="6731250" y="3194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33FEB3E-30CB-4F5E-8044-315512ACBF88}"/>
              </a:ext>
            </a:extLst>
          </p:cNvPr>
          <p:cNvSpPr txBox="1"/>
          <p:nvPr/>
        </p:nvSpPr>
        <p:spPr>
          <a:xfrm>
            <a:off x="6650460" y="43029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56AB23C-5006-47C5-AFFC-6FA79EFACA99}"/>
              </a:ext>
            </a:extLst>
          </p:cNvPr>
          <p:cNvSpPr txBox="1"/>
          <p:nvPr/>
        </p:nvSpPr>
        <p:spPr>
          <a:xfrm>
            <a:off x="6228885" y="4312902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86E061E-6D3A-4F70-9EAB-384D4F7941F9}"/>
              </a:ext>
            </a:extLst>
          </p:cNvPr>
          <p:cNvSpPr txBox="1"/>
          <p:nvPr/>
        </p:nvSpPr>
        <p:spPr>
          <a:xfrm>
            <a:off x="6976291" y="1509457"/>
            <a:ext cx="1180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290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3F0D005-3F89-4945-8CF7-809451718346}"/>
              </a:ext>
            </a:extLst>
          </p:cNvPr>
          <p:cNvGrpSpPr/>
          <p:nvPr/>
        </p:nvGrpSpPr>
        <p:grpSpPr>
          <a:xfrm>
            <a:off x="8203701" y="3415090"/>
            <a:ext cx="1856052" cy="1404405"/>
            <a:chOff x="1812181" y="1941038"/>
            <a:chExt cx="1856052" cy="140440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B3CD187-C1B8-47AD-A5FA-CBE77E3A0FBA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2 9 0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669D700-929D-4E02-8FF1-4CF27C16E818}"/>
                </a:ext>
              </a:extLst>
            </p:cNvPr>
            <p:cNvSpPr txBox="1"/>
            <p:nvPr/>
          </p:nvSpPr>
          <p:spPr>
            <a:xfrm>
              <a:off x="2682266" y="2373230"/>
              <a:ext cx="98596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1999046-54D2-49FE-8893-6AA6E946817F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6AEB770-E2A8-499B-AD72-3BE6A4E8A15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45C5185-9766-4FCF-99A6-39FB5FAE9615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75FEE3BC-2097-4A1A-B472-65905D7CB97B}"/>
              </a:ext>
            </a:extLst>
          </p:cNvPr>
          <p:cNvSpPr txBox="1"/>
          <p:nvPr/>
        </p:nvSpPr>
        <p:spPr>
          <a:xfrm>
            <a:off x="9519259" y="43029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68E4C59-C4B1-4850-ABC3-75B7B7704E4A}"/>
              </a:ext>
            </a:extLst>
          </p:cNvPr>
          <p:cNvSpPr txBox="1"/>
          <p:nvPr/>
        </p:nvSpPr>
        <p:spPr>
          <a:xfrm>
            <a:off x="8687328" y="31940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1925B4-20C5-4037-BEE4-8F14C596D8A2}"/>
              </a:ext>
            </a:extLst>
          </p:cNvPr>
          <p:cNvSpPr txBox="1"/>
          <p:nvPr/>
        </p:nvSpPr>
        <p:spPr>
          <a:xfrm>
            <a:off x="9088858" y="430292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86437CF-5624-4939-B1C5-892E5DEFC6DE}"/>
              </a:ext>
            </a:extLst>
          </p:cNvPr>
          <p:cNvSpPr txBox="1"/>
          <p:nvPr/>
        </p:nvSpPr>
        <p:spPr>
          <a:xfrm>
            <a:off x="8652211" y="43078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E7558F8-B887-4B98-9509-FD10D7C8AACB}"/>
              </a:ext>
            </a:extLst>
          </p:cNvPr>
          <p:cNvSpPr txBox="1"/>
          <p:nvPr/>
        </p:nvSpPr>
        <p:spPr>
          <a:xfrm>
            <a:off x="9263184" y="1506546"/>
            <a:ext cx="1091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335</a:t>
            </a:r>
          </a:p>
        </p:txBody>
      </p:sp>
    </p:spTree>
    <p:extLst>
      <p:ext uri="{BB962C8B-B14F-4D97-AF65-F5344CB8AC3E}">
        <p14:creationId xmlns:p14="http://schemas.microsoft.com/office/powerpoint/2010/main" val="218282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9" grpId="0"/>
      <p:bldP spid="73" grpId="0"/>
      <p:bldP spid="74" grpId="0"/>
      <p:bldP spid="75" grpId="0"/>
      <p:bldP spid="82" grpId="0"/>
      <p:bldP spid="83" grpId="0"/>
      <p:bldP spid="84" grpId="0"/>
      <p:bldP spid="85" grpId="0"/>
      <p:bldP spid="86" grpId="0"/>
      <p:bldP spid="93" grpId="0"/>
      <p:bldP spid="94" grpId="0"/>
      <p:bldP spid="95" grpId="0"/>
      <p:bldP spid="96" grpId="0"/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478FF3-9824-4D06-8B25-A00056C3C24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E05409A-0AFE-44DF-9E5B-BFCBFD92E4E3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D8B51E-E80E-46F9-9F3D-A0734C82B83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D6A5EAC-9F55-470C-A49E-2C3B8C6E5A81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483804D-6A1B-4222-A7C4-FFC6F08B3627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F9DDCBD-AC05-4B22-A15A-D05B9C1B69E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E672C5E-4A91-4B7F-B4E9-E642F9BD90E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B5952A8-0D9A-48DA-AFB2-EF9B497D225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9A6925-FFD7-49EC-AE07-3AFF4052C2F7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4E83FD-22A5-4DC4-894A-9C41D9B85FAA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ABFDCBA-791E-4D06-BF20-BF68A3652B1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435500-C8D9-45A3-B334-65DDAE185DBC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0BF076-0A1E-4A52-86EA-FB698BAE8CF0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29D245A-6541-4CA0-9B83-2EC70A69B6F9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98422F0-2CD6-4089-B6BA-5C82679523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3614A6-E795-41BF-ADF2-121B65A468A2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92527B9-CB7C-4B44-9909-FA7DED700A0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4EBB758-5314-478C-B2B5-73F6762E5DE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4CD1657-D936-4752-86A0-2483796F27A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A5E7D86-8A2F-4EAF-8ADF-5D6985611153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D1BE37-5D23-4B76-8A79-441B2A8DE15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A5085BC-C226-4907-AD8C-834ACC126F20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9542B09-8E95-4C59-A151-C9B7A29F8F20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9EF1773-DF5B-436B-B6A5-2587EE28B65D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7D8A7BA-C279-4BE9-B612-8807346FECC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FA6D23-144B-44C3-A100-3A031441EB9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500ADB5-AD44-426F-8E23-0CFF0BE33A8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FBF281C-DAB7-40FB-905A-DF38AB8944E4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30E2BE-A4EC-472C-A239-BA59087251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02104D0-8E4E-4FA3-B6B0-8B320FE9ED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0F89DA1-B2E8-402C-B2E7-5514BC953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2D902F-7843-4F2B-A78C-4408CC8452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1D549BA-D6B2-493F-BC76-902480FAAD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09AB4E2-048A-4F2A-82E8-0814C86C20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131BC1C-229F-4C1C-8C57-C4AAFE6DFF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A6C7D92-7018-4632-A9AA-EA3C0E1851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35AFD29-4136-431B-85C2-DCFEE41C8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ADE88F6-7020-4B77-BE29-AE20BC8D0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137C0D8-4601-4054-8362-F3507678CB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8AD0CE2-D0F0-48FF-BAB6-3372DA7FE0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4F2763D-EF81-41EE-A9E1-E982320B46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1D47646-88A9-4DD7-BEA7-B98C827BF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43DFEA9-8B68-4099-A47C-E4195A164F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D16B4FF-B467-44CE-B996-DD113E5C2F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B2F8FBD-E95B-4BFE-8B8D-65C0ABA9A5B6}"/>
              </a:ext>
            </a:extLst>
          </p:cNvPr>
          <p:cNvSpPr/>
          <p:nvPr/>
        </p:nvSpPr>
        <p:spPr>
          <a:xfrm>
            <a:off x="56123" y="50000"/>
            <a:ext cx="12079318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 to make this division correct.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F5FC13-3594-489A-844C-9AA786284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06" y="516150"/>
            <a:ext cx="5996948" cy="14130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B81E38-B308-4FAB-8FF6-7DC9AEB57D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798FBA-28A6-407E-9952-73EAD56F4E5F}"/>
              </a:ext>
            </a:extLst>
          </p:cNvPr>
          <p:cNvSpPr txBox="1"/>
          <p:nvPr/>
        </p:nvSpPr>
        <p:spPr>
          <a:xfrm>
            <a:off x="2246013" y="2204688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0222607-B101-48C6-90B8-244405E5EED7}"/>
              </a:ext>
            </a:extLst>
          </p:cNvPr>
          <p:cNvSpPr txBox="1"/>
          <p:nvPr/>
        </p:nvSpPr>
        <p:spPr>
          <a:xfrm>
            <a:off x="2241466" y="2653574"/>
            <a:ext cx="15142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CFB346-582F-4CA6-940F-F33E3F6D1DF0}"/>
              </a:ext>
            </a:extLst>
          </p:cNvPr>
          <p:cNvSpPr txBox="1"/>
          <p:nvPr/>
        </p:nvSpPr>
        <p:spPr>
          <a:xfrm>
            <a:off x="2720886" y="927426"/>
            <a:ext cx="9497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1042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FEDB93-CCA1-4475-BFB5-C7D4075E5BAC}"/>
              </a:ext>
            </a:extLst>
          </p:cNvPr>
          <p:cNvSpPr/>
          <p:nvPr/>
        </p:nvSpPr>
        <p:spPr>
          <a:xfrm>
            <a:off x="56123" y="50000"/>
            <a:ext cx="77558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Jack pours some dark paint into a container. </a:t>
            </a:r>
          </a:p>
          <a:p>
            <a:r>
              <a:rPr lang="en-US" sz="3200" b="1" dirty="0"/>
              <a:t>In </a:t>
            </a:r>
            <a:r>
              <a:rPr lang="en-US" sz="3200" b="1" dirty="0" err="1"/>
              <a:t>litres</a:t>
            </a:r>
            <a:r>
              <a:rPr lang="en-US" sz="3200" b="1" dirty="0"/>
              <a:t>, how much paint is in the container?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FE06BB-96CC-4E00-A375-E597231A5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79" y="1127218"/>
            <a:ext cx="4105275" cy="54197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CD44BC-02ED-4821-AD30-B9D435B2B2B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5CCA9C-3A28-4C83-A8C1-6A69B34B9532}"/>
              </a:ext>
            </a:extLst>
          </p:cNvPr>
          <p:cNvGrpSpPr/>
          <p:nvPr/>
        </p:nvGrpSpPr>
        <p:grpSpPr>
          <a:xfrm>
            <a:off x="1271581" y="2214676"/>
            <a:ext cx="721758" cy="838084"/>
            <a:chOff x="1271581" y="2214676"/>
            <a:chExt cx="721758" cy="83808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C5E2C67-C3F6-4CD0-ADA0-D84800EDB122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88BB91-B407-4958-A0A7-4304CA8154FD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95F6892-6A35-4A34-B12E-276359FE8664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5ECBEAB-BD2C-483B-866F-70B8350E19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FF34A2-20A0-4C1E-82BD-7CF776E6FB93}"/>
                </a:ext>
              </a:extLst>
            </p:cNvPr>
            <p:cNvSpPr/>
            <p:nvPr/>
          </p:nvSpPr>
          <p:spPr>
            <a:xfrm>
              <a:off x="1271581" y="2344982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8FE586-569F-412C-B302-D0E3B27B200C}"/>
              </a:ext>
            </a:extLst>
          </p:cNvPr>
          <p:cNvGrpSpPr/>
          <p:nvPr/>
        </p:nvGrpSpPr>
        <p:grpSpPr>
          <a:xfrm>
            <a:off x="1269825" y="3060063"/>
            <a:ext cx="721758" cy="838084"/>
            <a:chOff x="1271581" y="2214676"/>
            <a:chExt cx="721758" cy="83808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96F2A32-5CA9-41BB-A9CD-96B8F85C2E3A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BB12D14-E330-4855-A294-39D9458E3D1A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EF8C9B2-3359-47D5-BECE-F05EA3E9DF05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04BB292-C010-4107-936C-9F543B3628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F22EF8-4930-4212-90C0-6D3055EBA4B0}"/>
                </a:ext>
              </a:extLst>
            </p:cNvPr>
            <p:cNvSpPr/>
            <p:nvPr/>
          </p:nvSpPr>
          <p:spPr>
            <a:xfrm>
              <a:off x="1271581" y="2344982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D5EDA34-A373-4063-B899-6451202715B9}"/>
              </a:ext>
            </a:extLst>
          </p:cNvPr>
          <p:cNvGrpSpPr/>
          <p:nvPr/>
        </p:nvGrpSpPr>
        <p:grpSpPr>
          <a:xfrm>
            <a:off x="1298180" y="3913037"/>
            <a:ext cx="721758" cy="838084"/>
            <a:chOff x="1271581" y="2214676"/>
            <a:chExt cx="721758" cy="83808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3433DB4-4105-4B36-AD17-5060C616C555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5DB903C-6255-4EB8-BBA8-DC466046F224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7247475-964E-45D7-873A-F05CCA31E0AE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6900819A-DEF5-4947-8127-E47364F5B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17B0640-A5E1-4FB5-8999-4652E597BB74}"/>
                </a:ext>
              </a:extLst>
            </p:cNvPr>
            <p:cNvSpPr/>
            <p:nvPr/>
          </p:nvSpPr>
          <p:spPr>
            <a:xfrm>
              <a:off x="1271581" y="2344982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6FE126-404F-419D-B610-DC520494C1FE}"/>
              </a:ext>
            </a:extLst>
          </p:cNvPr>
          <p:cNvGrpSpPr/>
          <p:nvPr/>
        </p:nvGrpSpPr>
        <p:grpSpPr>
          <a:xfrm>
            <a:off x="5108179" y="1362602"/>
            <a:ext cx="2307381" cy="838084"/>
            <a:chOff x="1271580" y="2214676"/>
            <a:chExt cx="2307381" cy="83808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DCD4E14-4095-4945-A883-7179ABC48C12}"/>
                </a:ext>
              </a:extLst>
            </p:cNvPr>
            <p:cNvGrpSpPr/>
            <p:nvPr/>
          </p:nvGrpSpPr>
          <p:grpSpPr>
            <a:xfrm>
              <a:off x="1559415" y="2214676"/>
              <a:ext cx="433924" cy="838084"/>
              <a:chOff x="2837311" y="416768"/>
              <a:chExt cx="433924" cy="838084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204FBAA-CE4D-4EF5-9613-EBE144DE9BDB}"/>
                  </a:ext>
                </a:extLst>
              </p:cNvPr>
              <p:cNvSpPr/>
              <p:nvPr/>
            </p:nvSpPr>
            <p:spPr>
              <a:xfrm>
                <a:off x="2837311" y="416768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64BFB0D-3B86-4A07-9C5D-163305E2B28A}"/>
                  </a:ext>
                </a:extLst>
              </p:cNvPr>
              <p:cNvSpPr/>
              <p:nvPr/>
            </p:nvSpPr>
            <p:spPr>
              <a:xfrm>
                <a:off x="2846231" y="731632"/>
                <a:ext cx="42500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C845874-D052-4798-A098-E25A12146B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6580" y="839462"/>
                <a:ext cx="2836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8C7B279-BC63-4243-8CB6-CBD5A4C49C0C}"/>
                </a:ext>
              </a:extLst>
            </p:cNvPr>
            <p:cNvSpPr/>
            <p:nvPr/>
          </p:nvSpPr>
          <p:spPr>
            <a:xfrm>
              <a:off x="1271580" y="2344982"/>
              <a:ext cx="230738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    </a:t>
              </a:r>
              <a:r>
                <a:rPr lang="en-US" sz="3200" b="1" dirty="0" err="1">
                  <a:solidFill>
                    <a:srgbClr val="FF0000"/>
                  </a:solidFill>
                </a:rPr>
                <a:t>litres</a:t>
              </a:r>
              <a:r>
                <a:rPr lang="en-US" sz="3200" b="1" dirty="0">
                  <a:solidFill>
                    <a:srgbClr val="FF0000"/>
                  </a:solidFill>
                </a:rPr>
                <a:t> = 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0EF6A9D7-4EED-48F3-8797-71ED36AA5D8C}"/>
              </a:ext>
            </a:extLst>
          </p:cNvPr>
          <p:cNvSpPr/>
          <p:nvPr/>
        </p:nvSpPr>
        <p:spPr>
          <a:xfrm>
            <a:off x="6919178" y="1492907"/>
            <a:ext cx="23073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2.5 </a:t>
            </a:r>
            <a:r>
              <a:rPr lang="en-US" sz="3200" b="1" dirty="0" err="1">
                <a:solidFill>
                  <a:srgbClr val="FF0000"/>
                </a:solidFill>
              </a:rPr>
              <a:t>litres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48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89779-1B0F-47BA-96EF-EA7BF280E277}"/>
              </a:ext>
            </a:extLst>
          </p:cNvPr>
          <p:cNvSpPr/>
          <p:nvPr/>
        </p:nvSpPr>
        <p:spPr>
          <a:xfrm>
            <a:off x="56123" y="50000"/>
            <a:ext cx="9065239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In this sequence, the rule to get the next number is: </a:t>
            </a:r>
          </a:p>
          <a:p>
            <a:r>
              <a:rPr lang="en-US" sz="3200" dirty="0"/>
              <a:t>		Multiply by 2, and then add 3</a:t>
            </a:r>
            <a:endParaRPr lang="en-GB" sz="3200" b="1" dirty="0"/>
          </a:p>
          <a:p>
            <a:r>
              <a:rPr lang="en-GB" sz="3200" b="1" dirty="0"/>
              <a:t>Write the missing numbers.</a:t>
            </a:r>
          </a:p>
          <a:p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20DBE-7249-41A6-AE75-7B37ABA90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90" y="1652313"/>
            <a:ext cx="10400220" cy="11761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3A0C13-1D5A-41DF-8B92-3371A766B5A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CB6AA7A7-69B9-427E-A96D-375154F35AE3}"/>
              </a:ext>
            </a:extLst>
          </p:cNvPr>
          <p:cNvSpPr/>
          <p:nvPr/>
        </p:nvSpPr>
        <p:spPr>
          <a:xfrm>
            <a:off x="1514007" y="2748810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C132D9-044F-4D9C-AD74-CB5C7AD94587}"/>
              </a:ext>
            </a:extLst>
          </p:cNvPr>
          <p:cNvSpPr txBox="1"/>
          <p:nvPr/>
        </p:nvSpPr>
        <p:spPr>
          <a:xfrm>
            <a:off x="2429888" y="2890125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238181B6-E9A4-4CDE-B030-2022B225D425}"/>
              </a:ext>
            </a:extLst>
          </p:cNvPr>
          <p:cNvSpPr/>
          <p:nvPr/>
        </p:nvSpPr>
        <p:spPr>
          <a:xfrm>
            <a:off x="4130785" y="2748810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55BD9-D30F-4645-83A0-7EDFC7A5F302}"/>
              </a:ext>
            </a:extLst>
          </p:cNvPr>
          <p:cNvSpPr txBox="1"/>
          <p:nvPr/>
        </p:nvSpPr>
        <p:spPr>
          <a:xfrm>
            <a:off x="5046666" y="2890125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sp>
        <p:nvSpPr>
          <p:cNvPr id="13" name="Arrow: Curved Up 12">
            <a:extLst>
              <a:ext uri="{FF2B5EF4-FFF2-40B4-BE49-F238E27FC236}">
                <a16:creationId xmlns:a16="http://schemas.microsoft.com/office/drawing/2014/main" id="{B2365EE7-BD2A-4B6F-8162-14AFEB924519}"/>
              </a:ext>
            </a:extLst>
          </p:cNvPr>
          <p:cNvSpPr/>
          <p:nvPr/>
        </p:nvSpPr>
        <p:spPr>
          <a:xfrm>
            <a:off x="6769096" y="2746133"/>
            <a:ext cx="2863122" cy="6213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1C2043-57D1-4352-B75E-AA999BF1A556}"/>
              </a:ext>
            </a:extLst>
          </p:cNvPr>
          <p:cNvSpPr txBox="1"/>
          <p:nvPr/>
        </p:nvSpPr>
        <p:spPr>
          <a:xfrm>
            <a:off x="7684977" y="2887448"/>
            <a:ext cx="110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x2 +3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F6166D-3455-4A96-83C3-55372351D217}"/>
              </a:ext>
            </a:extLst>
          </p:cNvPr>
          <p:cNvGrpSpPr/>
          <p:nvPr/>
        </p:nvGrpSpPr>
        <p:grpSpPr>
          <a:xfrm>
            <a:off x="6909477" y="3796528"/>
            <a:ext cx="1861800" cy="1405123"/>
            <a:chOff x="2248666" y="1937292"/>
            <a:chExt cx="1861800" cy="140512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F50C1D-2E75-44B6-B026-AE7783E2245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D8CE0C-D71A-48FF-B4F1-7F6E218C1767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B44469-0969-47DB-8858-4179A58CF7C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EF574AF-9B0E-4037-AEF2-466200CF716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9BDB54-FC8C-40B4-ABAF-516C9E57A9D6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7AB4693-E65D-4919-B103-73DDB26B5F3A}"/>
              </a:ext>
            </a:extLst>
          </p:cNvPr>
          <p:cNvSpPr txBox="1"/>
          <p:nvPr/>
        </p:nvSpPr>
        <p:spPr>
          <a:xfrm>
            <a:off x="7804592" y="46881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3B69AE-3908-4EFF-8088-46B327F17361}"/>
              </a:ext>
            </a:extLst>
          </p:cNvPr>
          <p:cNvSpPr txBox="1"/>
          <p:nvPr/>
        </p:nvSpPr>
        <p:spPr>
          <a:xfrm>
            <a:off x="6903774" y="4688105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F11028-FB58-4340-ADA6-454D0EC2D70A}"/>
              </a:ext>
            </a:extLst>
          </p:cNvPr>
          <p:cNvSpPr txBox="1"/>
          <p:nvPr/>
        </p:nvSpPr>
        <p:spPr>
          <a:xfrm>
            <a:off x="8231303" y="4688105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+ 3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4578B9-51F4-4D98-A53D-1C3CA23F2835}"/>
              </a:ext>
            </a:extLst>
          </p:cNvPr>
          <p:cNvSpPr txBox="1"/>
          <p:nvPr/>
        </p:nvSpPr>
        <p:spPr>
          <a:xfrm>
            <a:off x="9583938" y="4688104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05B76D-087F-488B-B82C-67803DF17476}"/>
              </a:ext>
            </a:extLst>
          </p:cNvPr>
          <p:cNvSpPr txBox="1"/>
          <p:nvPr/>
        </p:nvSpPr>
        <p:spPr>
          <a:xfrm>
            <a:off x="8684980" y="1946654"/>
            <a:ext cx="17122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9258D0-7992-47E8-856F-EEB92E7CCF34}"/>
              </a:ext>
            </a:extLst>
          </p:cNvPr>
          <p:cNvSpPr txBox="1"/>
          <p:nvPr/>
        </p:nvSpPr>
        <p:spPr>
          <a:xfrm>
            <a:off x="908386" y="3796528"/>
            <a:ext cx="30430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– 3 =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0D90D7-16C2-41DA-8C7B-756045A81F7D}"/>
              </a:ext>
            </a:extLst>
          </p:cNvPr>
          <p:cNvSpPr txBox="1"/>
          <p:nvPr/>
        </p:nvSpPr>
        <p:spPr>
          <a:xfrm>
            <a:off x="3083350" y="3796528"/>
            <a:ext cx="9811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C7496B-406E-4B60-85A8-2ADF834E6CB7}"/>
              </a:ext>
            </a:extLst>
          </p:cNvPr>
          <p:cNvSpPr txBox="1"/>
          <p:nvPr/>
        </p:nvSpPr>
        <p:spPr>
          <a:xfrm>
            <a:off x="849874" y="4427470"/>
            <a:ext cx="2664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 ÷ 2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E8C8EE-3860-43F3-B717-08776726C356}"/>
              </a:ext>
            </a:extLst>
          </p:cNvPr>
          <p:cNvSpPr txBox="1"/>
          <p:nvPr/>
        </p:nvSpPr>
        <p:spPr>
          <a:xfrm>
            <a:off x="3077593" y="4427470"/>
            <a:ext cx="9811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0595DA-293B-4638-925C-042DEE1B8534}"/>
              </a:ext>
            </a:extLst>
          </p:cNvPr>
          <p:cNvSpPr txBox="1"/>
          <p:nvPr/>
        </p:nvSpPr>
        <p:spPr>
          <a:xfrm>
            <a:off x="1185730" y="1939901"/>
            <a:ext cx="9811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</p:spTree>
    <p:extLst>
      <p:ext uri="{BB962C8B-B14F-4D97-AF65-F5344CB8AC3E}">
        <p14:creationId xmlns:p14="http://schemas.microsoft.com/office/powerpoint/2010/main" val="281856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2" grpId="0"/>
      <p:bldP spid="13" grpId="0" animBg="1"/>
      <p:bldP spid="14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232D22-BE0B-4DB4-AA1A-AC51CD924396}"/>
              </a:ext>
            </a:extLst>
          </p:cNvPr>
          <p:cNvSpPr/>
          <p:nvPr/>
        </p:nvSpPr>
        <p:spPr>
          <a:xfrm>
            <a:off x="56123" y="5000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Jack chose a number.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multiplied the number by 7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Then he added 85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His answer was 953 </a:t>
            </a:r>
          </a:p>
          <a:p>
            <a:r>
              <a:rPr lang="en-US" sz="3200" b="1" dirty="0"/>
              <a:t>What number did Jack choose?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A931A4-9B49-40E1-A16E-50FE00CC86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BD9B2-1F38-489F-AA06-77DB5245C18F}"/>
              </a:ext>
            </a:extLst>
          </p:cNvPr>
          <p:cNvSpPr/>
          <p:nvPr/>
        </p:nvSpPr>
        <p:spPr>
          <a:xfrm>
            <a:off x="6096000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8C0E3E-AA95-4A62-8BDF-E4546E111300}"/>
              </a:ext>
            </a:extLst>
          </p:cNvPr>
          <p:cNvCxnSpPr>
            <a:cxnSpLocks/>
          </p:cNvCxnSpPr>
          <p:nvPr/>
        </p:nvCxnSpPr>
        <p:spPr>
          <a:xfrm>
            <a:off x="7384474" y="143016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FFE087B-310D-4938-A9B5-45AE10B175F0}"/>
              </a:ext>
            </a:extLst>
          </p:cNvPr>
          <p:cNvSpPr txBox="1"/>
          <p:nvPr/>
        </p:nvSpPr>
        <p:spPr>
          <a:xfrm>
            <a:off x="7554081" y="1023921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C706C-3042-49B9-81E3-124C0B62C482}"/>
              </a:ext>
            </a:extLst>
          </p:cNvPr>
          <p:cNvSpPr/>
          <p:nvPr/>
        </p:nvSpPr>
        <p:spPr>
          <a:xfrm>
            <a:off x="8312727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95FDE3-79CE-45EC-A4EA-82B6431895D0}"/>
              </a:ext>
            </a:extLst>
          </p:cNvPr>
          <p:cNvCxnSpPr>
            <a:cxnSpLocks/>
          </p:cNvCxnSpPr>
          <p:nvPr/>
        </p:nvCxnSpPr>
        <p:spPr>
          <a:xfrm>
            <a:off x="9623045" y="1430167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DE5787C-F46D-4176-BBC7-16B451796329}"/>
              </a:ext>
            </a:extLst>
          </p:cNvPr>
          <p:cNvSpPr txBox="1"/>
          <p:nvPr/>
        </p:nvSpPr>
        <p:spPr>
          <a:xfrm>
            <a:off x="9740001" y="1023921"/>
            <a:ext cx="649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+85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543361-371F-4D77-BC4D-458E0E9B16BA}"/>
              </a:ext>
            </a:extLst>
          </p:cNvPr>
          <p:cNvSpPr/>
          <p:nvPr/>
        </p:nvSpPr>
        <p:spPr>
          <a:xfrm>
            <a:off x="10551298" y="1105299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42F8C4-1FAC-49CE-86EC-F0F48C82A4E9}"/>
              </a:ext>
            </a:extLst>
          </p:cNvPr>
          <p:cNvSpPr txBox="1"/>
          <p:nvPr/>
        </p:nvSpPr>
        <p:spPr>
          <a:xfrm>
            <a:off x="10815672" y="1124092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953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6E88D2-765D-4018-A43B-3580B24AF138}"/>
              </a:ext>
            </a:extLst>
          </p:cNvPr>
          <p:cNvSpPr txBox="1"/>
          <p:nvPr/>
        </p:nvSpPr>
        <p:spPr>
          <a:xfrm>
            <a:off x="8536397" y="1107121"/>
            <a:ext cx="9529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868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F1ADD5-AD57-4EE1-8EF5-80EE622798A2}"/>
              </a:ext>
            </a:extLst>
          </p:cNvPr>
          <p:cNvSpPr txBox="1"/>
          <p:nvPr/>
        </p:nvSpPr>
        <p:spPr>
          <a:xfrm>
            <a:off x="6299336" y="110529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124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C8E5F7-C7BC-4B0A-81CA-B2F36CC7DBE5}"/>
              </a:ext>
            </a:extLst>
          </p:cNvPr>
          <p:cNvGrpSpPr/>
          <p:nvPr/>
        </p:nvGrpSpPr>
        <p:grpSpPr>
          <a:xfrm>
            <a:off x="9181313" y="2293272"/>
            <a:ext cx="1885499" cy="1414081"/>
            <a:chOff x="1371600" y="1941038"/>
            <a:chExt cx="1885499" cy="141408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138066D-537C-4CD1-9E6E-31277E2BF3DA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9 5 3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11AEED0-5235-491E-99ED-7A970A702197}"/>
                </a:ext>
              </a:extLst>
            </p:cNvPr>
            <p:cNvSpPr txBox="1"/>
            <p:nvPr/>
          </p:nvSpPr>
          <p:spPr>
            <a:xfrm>
              <a:off x="2251829" y="2373230"/>
              <a:ext cx="10052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A63874-AA64-4BFE-9718-77BB2647022E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0C1D870-29D6-4768-BC28-D8E1470E151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308BB-FBF7-4C6F-90AC-90747A8F61C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36FD9-192A-4E5A-BC97-9129F3824607}"/>
              </a:ext>
            </a:extLst>
          </p:cNvPr>
          <p:cNvSpPr txBox="1"/>
          <p:nvPr/>
        </p:nvSpPr>
        <p:spPr>
          <a:xfrm>
            <a:off x="10509215" y="317874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959D0FB-F49C-4645-A6B8-17129B55825F}"/>
              </a:ext>
            </a:extLst>
          </p:cNvPr>
          <p:cNvCxnSpPr>
            <a:cxnSpLocks/>
          </p:cNvCxnSpPr>
          <p:nvPr/>
        </p:nvCxnSpPr>
        <p:spPr>
          <a:xfrm flipV="1">
            <a:off x="10066801" y="23773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4F044FF-ECA0-4EA2-AA1E-C16AA5FD0D1B}"/>
              </a:ext>
            </a:extLst>
          </p:cNvPr>
          <p:cNvSpPr txBox="1"/>
          <p:nvPr/>
        </p:nvSpPr>
        <p:spPr>
          <a:xfrm>
            <a:off x="10121196" y="20799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20CB08-D81C-4DFD-A5E5-08C8073742F2}"/>
              </a:ext>
            </a:extLst>
          </p:cNvPr>
          <p:cNvSpPr txBox="1"/>
          <p:nvPr/>
        </p:nvSpPr>
        <p:spPr>
          <a:xfrm>
            <a:off x="10388111" y="2325898"/>
            <a:ext cx="322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4376FF-19AB-458A-AD8B-BA3F5788C029}"/>
              </a:ext>
            </a:extLst>
          </p:cNvPr>
          <p:cNvSpPr txBox="1"/>
          <p:nvPr/>
        </p:nvSpPr>
        <p:spPr>
          <a:xfrm>
            <a:off x="10048420" y="318532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D0FAFC4-B07C-4A00-8281-55B750501A9F}"/>
              </a:ext>
            </a:extLst>
          </p:cNvPr>
          <p:cNvSpPr txBox="1"/>
          <p:nvPr/>
        </p:nvSpPr>
        <p:spPr>
          <a:xfrm>
            <a:off x="9598266" y="31859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F9C222-A05D-44C7-BE6B-FA52659880AD}"/>
              </a:ext>
            </a:extLst>
          </p:cNvPr>
          <p:cNvCxnSpPr>
            <a:cxnSpLocks/>
          </p:cNvCxnSpPr>
          <p:nvPr/>
        </p:nvCxnSpPr>
        <p:spPr>
          <a:xfrm flipV="1">
            <a:off x="9622301" y="23773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C21D186-A6E0-4800-A1A0-AC3CF8A209FB}"/>
              </a:ext>
            </a:extLst>
          </p:cNvPr>
          <p:cNvSpPr txBox="1"/>
          <p:nvPr/>
        </p:nvSpPr>
        <p:spPr>
          <a:xfrm>
            <a:off x="9652376" y="20799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65F78C-CEA7-469F-8E13-F9732DEAA063}"/>
              </a:ext>
            </a:extLst>
          </p:cNvPr>
          <p:cNvSpPr txBox="1"/>
          <p:nvPr/>
        </p:nvSpPr>
        <p:spPr>
          <a:xfrm>
            <a:off x="9973686" y="2081790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05ABB4-EF84-45D2-9A2F-49543EBDFBC5}"/>
              </a:ext>
            </a:extLst>
          </p:cNvPr>
          <p:cNvSpPr txBox="1"/>
          <p:nvPr/>
        </p:nvSpPr>
        <p:spPr>
          <a:xfrm>
            <a:off x="6676770" y="267885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8 6 8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A6CFA7-2490-4691-A10B-2EEDC4359935}"/>
              </a:ext>
            </a:extLst>
          </p:cNvPr>
          <p:cNvSpPr txBox="1"/>
          <p:nvPr/>
        </p:nvSpPr>
        <p:spPr>
          <a:xfrm>
            <a:off x="6202153" y="269191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A451E47-A68B-4917-BCE2-A7E0672234DE}"/>
              </a:ext>
            </a:extLst>
          </p:cNvPr>
          <p:cNvCxnSpPr>
            <a:cxnSpLocks/>
          </p:cNvCxnSpPr>
          <p:nvPr/>
        </p:nvCxnSpPr>
        <p:spPr>
          <a:xfrm>
            <a:off x="6676770" y="2741476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A6A77FF-B240-491F-8C7F-4DDECE59166B}"/>
              </a:ext>
            </a:extLst>
          </p:cNvPr>
          <p:cNvCxnSpPr>
            <a:cxnSpLocks/>
          </p:cNvCxnSpPr>
          <p:nvPr/>
        </p:nvCxnSpPr>
        <p:spPr>
          <a:xfrm flipH="1">
            <a:off x="6691924" y="2741476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3B5DF8B-99BB-48DC-855B-5B922E8BA0DA}"/>
              </a:ext>
            </a:extLst>
          </p:cNvPr>
          <p:cNvSpPr txBox="1"/>
          <p:nvPr/>
        </p:nvSpPr>
        <p:spPr>
          <a:xfrm>
            <a:off x="7118729" y="22411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CD68DC1-D687-47E6-9E86-FCA347CD9877}"/>
              </a:ext>
            </a:extLst>
          </p:cNvPr>
          <p:cNvSpPr txBox="1"/>
          <p:nvPr/>
        </p:nvSpPr>
        <p:spPr>
          <a:xfrm>
            <a:off x="7541735" y="22411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798BCD3-6D9B-495F-ADB4-02AA0D307B03}"/>
              </a:ext>
            </a:extLst>
          </p:cNvPr>
          <p:cNvSpPr txBox="1"/>
          <p:nvPr/>
        </p:nvSpPr>
        <p:spPr>
          <a:xfrm>
            <a:off x="7412611" y="271881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03B4FD4-51AD-4DF3-AB59-55E4768102BA}"/>
              </a:ext>
            </a:extLst>
          </p:cNvPr>
          <p:cNvSpPr txBox="1"/>
          <p:nvPr/>
        </p:nvSpPr>
        <p:spPr>
          <a:xfrm>
            <a:off x="6676828" y="22281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092C827-66EA-4628-9356-6938589771B9}"/>
              </a:ext>
            </a:extLst>
          </p:cNvPr>
          <p:cNvSpPr txBox="1"/>
          <p:nvPr/>
        </p:nvSpPr>
        <p:spPr>
          <a:xfrm>
            <a:off x="6970710" y="270575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839BB6-D999-4AC3-A4F6-2870E0C2DB44}"/>
              </a:ext>
            </a:extLst>
          </p:cNvPr>
          <p:cNvSpPr txBox="1"/>
          <p:nvPr/>
        </p:nvSpPr>
        <p:spPr>
          <a:xfrm>
            <a:off x="3055577" y="2423881"/>
            <a:ext cx="2618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chose 124</a:t>
            </a:r>
          </a:p>
        </p:txBody>
      </p:sp>
    </p:spTree>
    <p:extLst>
      <p:ext uri="{BB962C8B-B14F-4D97-AF65-F5344CB8AC3E}">
        <p14:creationId xmlns:p14="http://schemas.microsoft.com/office/powerpoint/2010/main" val="213389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5" grpId="0"/>
      <p:bldP spid="16" grpId="0"/>
      <p:bldP spid="17" grpId="0"/>
      <p:bldP spid="44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7" grpId="0"/>
      <p:bldP spid="58" grpId="0"/>
      <p:bldP spid="59" grpId="0"/>
      <p:bldP spid="61" grpId="0"/>
      <p:bldP spid="62" grpId="0"/>
      <p:bldP spid="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BCD514-3759-4FF2-85AD-98655C886D9C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theme park sells tickets online.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ticket costs £24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is a £3 charge for buying tickets. </a:t>
            </a:r>
          </a:p>
          <a:p>
            <a:r>
              <a:rPr lang="en-US" sz="3200" b="1" dirty="0"/>
              <a:t>Which of these shows how to calculate the total cost, in pounds?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7C25DB-4D81-4B82-8EDA-3D0958721CEF}"/>
              </a:ext>
            </a:extLst>
          </p:cNvPr>
          <p:cNvSpPr/>
          <p:nvPr/>
        </p:nvSpPr>
        <p:spPr>
          <a:xfrm>
            <a:off x="481856" y="2279561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× 3 + 24</a:t>
            </a:r>
            <a:endParaRPr lang="en-GB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9CC07C-68C3-4E5D-8654-A043BC9470E8}"/>
              </a:ext>
            </a:extLst>
          </p:cNvPr>
          <p:cNvSpPr/>
          <p:nvPr/>
        </p:nvSpPr>
        <p:spPr>
          <a:xfrm>
            <a:off x="481856" y="2969368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× 24 + 3</a:t>
            </a:r>
            <a:endParaRPr lang="en-GB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8D1BC-B150-4CDD-8C29-DE877ACB2CD4}"/>
              </a:ext>
            </a:extLst>
          </p:cNvPr>
          <p:cNvSpPr/>
          <p:nvPr/>
        </p:nvSpPr>
        <p:spPr>
          <a:xfrm>
            <a:off x="481856" y="3659175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+ 3 × 24</a:t>
            </a:r>
            <a:endParaRPr lang="en-GB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189B91-2BA6-42C7-8DBB-C975AD547F58}"/>
              </a:ext>
            </a:extLst>
          </p:cNvPr>
          <p:cNvSpPr/>
          <p:nvPr/>
        </p:nvSpPr>
        <p:spPr>
          <a:xfrm>
            <a:off x="481855" y="4343782"/>
            <a:ext cx="4521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number of tickets + 24 × 3</a:t>
            </a:r>
            <a:endParaRPr lang="en-GB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429839-509F-4264-B527-A41214CA624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5A82DB-F260-4C4E-A27B-356EA1FA1C2B}"/>
              </a:ext>
            </a:extLst>
          </p:cNvPr>
          <p:cNvSpPr/>
          <p:nvPr/>
        </p:nvSpPr>
        <p:spPr>
          <a:xfrm>
            <a:off x="4994139" y="2280960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1BFF08-6680-4F6F-A2B3-FD12DE1A7569}"/>
              </a:ext>
            </a:extLst>
          </p:cNvPr>
          <p:cNvSpPr/>
          <p:nvPr/>
        </p:nvSpPr>
        <p:spPr>
          <a:xfrm>
            <a:off x="4997871" y="2960296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CE1D89-BB26-4BE9-BC86-7E548EA01387}"/>
              </a:ext>
            </a:extLst>
          </p:cNvPr>
          <p:cNvSpPr/>
          <p:nvPr/>
        </p:nvSpPr>
        <p:spPr>
          <a:xfrm>
            <a:off x="5003286" y="3650607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513D63-E596-4B45-960B-C44B6A79E7D7}"/>
              </a:ext>
            </a:extLst>
          </p:cNvPr>
          <p:cNvSpPr/>
          <p:nvPr/>
        </p:nvSpPr>
        <p:spPr>
          <a:xfrm>
            <a:off x="5007018" y="4342826"/>
            <a:ext cx="833294" cy="585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6E09EB-C212-44E0-AE46-337D23FA0038}"/>
              </a:ext>
            </a:extLst>
          </p:cNvPr>
          <p:cNvSpPr/>
          <p:nvPr/>
        </p:nvSpPr>
        <p:spPr>
          <a:xfrm>
            <a:off x="5128203" y="289826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5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79679A-72FC-410C-AB9D-FF75F8AB3AEC}"/>
              </a:ext>
            </a:extLst>
          </p:cNvPr>
          <p:cNvSpPr/>
          <p:nvPr/>
        </p:nvSpPr>
        <p:spPr>
          <a:xfrm>
            <a:off x="56122" y="50000"/>
            <a:ext cx="107621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is shopping. She says, </a:t>
            </a:r>
          </a:p>
          <a:p>
            <a:r>
              <a:rPr lang="en-US" sz="3200" b="1" dirty="0"/>
              <a:t>	‘I would like to buy one-quarter of a kilogram of cheese.’ </a:t>
            </a:r>
          </a:p>
          <a:p>
            <a:r>
              <a:rPr lang="en-US" sz="3200" b="1" dirty="0"/>
              <a:t>Write one-quarter on the scales as a decimal.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D2D1A6-4EDE-466D-BE96-218862950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36" y="1619660"/>
            <a:ext cx="4222179" cy="32939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C7F4AB-9E2E-4BE5-954F-4715FC783797}"/>
              </a:ext>
            </a:extLst>
          </p:cNvPr>
          <p:cNvSpPr/>
          <p:nvPr/>
        </p:nvSpPr>
        <p:spPr>
          <a:xfrm>
            <a:off x="4575576" y="2915734"/>
            <a:ext cx="6817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cheese costs £1.35 </a:t>
            </a:r>
          </a:p>
          <a:p>
            <a:r>
              <a:rPr lang="en-US" sz="3200" b="1" dirty="0"/>
              <a:t>Amina pays with a £2 coin. </a:t>
            </a:r>
          </a:p>
          <a:p>
            <a:r>
              <a:rPr lang="en-US" sz="3200" b="1" dirty="0"/>
              <a:t>How much change should Amina get?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06E626-A39C-4C7F-8EFC-4B79A7F71E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8B9123-9AD4-48A5-9128-7BC37179739F}"/>
              </a:ext>
            </a:extLst>
          </p:cNvPr>
          <p:cNvCxnSpPr>
            <a:cxnSpLocks/>
          </p:cNvCxnSpPr>
          <p:nvPr/>
        </p:nvCxnSpPr>
        <p:spPr>
          <a:xfrm>
            <a:off x="7787701" y="198562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7BAB93-7A02-4F9C-AAD4-FCCE77F8C139}"/>
              </a:ext>
            </a:extLst>
          </p:cNvPr>
          <p:cNvCxnSpPr>
            <a:cxnSpLocks/>
          </p:cNvCxnSpPr>
          <p:nvPr/>
        </p:nvCxnSpPr>
        <p:spPr>
          <a:xfrm>
            <a:off x="8666931" y="1969321"/>
            <a:ext cx="13532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18507B-54CE-4640-B58B-EB0E95AF7E5A}"/>
              </a:ext>
            </a:extLst>
          </p:cNvPr>
          <p:cNvSpPr txBox="1"/>
          <p:nvPr/>
        </p:nvSpPr>
        <p:spPr>
          <a:xfrm>
            <a:off x="7750328" y="147779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0869A1-EF00-491C-B140-3A3DE246E91B}"/>
              </a:ext>
            </a:extLst>
          </p:cNvPr>
          <p:cNvSpPr txBox="1"/>
          <p:nvPr/>
        </p:nvSpPr>
        <p:spPr>
          <a:xfrm>
            <a:off x="7760894" y="192383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B9890C-6D5B-46A2-B843-2E3B0A49F3CB}"/>
              </a:ext>
            </a:extLst>
          </p:cNvPr>
          <p:cNvSpPr txBox="1"/>
          <p:nvPr/>
        </p:nvSpPr>
        <p:spPr>
          <a:xfrm>
            <a:off x="8668336" y="1907529"/>
            <a:ext cx="14617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689E4-FFAD-49C2-9460-AF2230ABF7D9}"/>
              </a:ext>
            </a:extLst>
          </p:cNvPr>
          <p:cNvSpPr txBox="1"/>
          <p:nvPr/>
        </p:nvSpPr>
        <p:spPr>
          <a:xfrm>
            <a:off x="8219888" y="167015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C93ACDB8-C78F-4234-B2BB-4C51B43AC8BE}"/>
              </a:ext>
            </a:extLst>
          </p:cNvPr>
          <p:cNvSpPr/>
          <p:nvPr/>
        </p:nvSpPr>
        <p:spPr>
          <a:xfrm rot="16200000">
            <a:off x="8274971" y="833284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36587CDA-F13F-4844-A02B-D4288B7D154B}"/>
              </a:ext>
            </a:extLst>
          </p:cNvPr>
          <p:cNvSpPr/>
          <p:nvPr/>
        </p:nvSpPr>
        <p:spPr>
          <a:xfrm rot="5400000">
            <a:off x="8264683" y="1760405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DE2B33-51FD-49DB-8E60-E5B045E3AFAF}"/>
              </a:ext>
            </a:extLst>
          </p:cNvPr>
          <p:cNvSpPr txBox="1"/>
          <p:nvPr/>
        </p:nvSpPr>
        <p:spPr>
          <a:xfrm>
            <a:off x="8272892" y="24181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98F1EE-38FA-4096-9F4A-7D0F27A699BC}"/>
              </a:ext>
            </a:extLst>
          </p:cNvPr>
          <p:cNvSpPr txBox="1"/>
          <p:nvPr/>
        </p:nvSpPr>
        <p:spPr>
          <a:xfrm>
            <a:off x="8272891" y="11238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9F26C-07CB-45BE-B51B-FBE216BB7D8D}"/>
              </a:ext>
            </a:extLst>
          </p:cNvPr>
          <p:cNvSpPr txBox="1"/>
          <p:nvPr/>
        </p:nvSpPr>
        <p:spPr>
          <a:xfrm>
            <a:off x="8880819" y="1461487"/>
            <a:ext cx="9628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11788B-634B-4660-865B-666A5B337F45}"/>
              </a:ext>
            </a:extLst>
          </p:cNvPr>
          <p:cNvSpPr txBox="1"/>
          <p:nvPr/>
        </p:nvSpPr>
        <p:spPr>
          <a:xfrm>
            <a:off x="1777750" y="3687527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501987-BD35-4811-A49F-E37955BB67A3}"/>
              </a:ext>
            </a:extLst>
          </p:cNvPr>
          <p:cNvSpPr txBox="1"/>
          <p:nvPr/>
        </p:nvSpPr>
        <p:spPr>
          <a:xfrm>
            <a:off x="4638515" y="4453989"/>
            <a:ext cx="2914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£2.00 – £1.35 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7AC0CE-5E8B-4D92-BDCD-C84820B21B70}"/>
              </a:ext>
            </a:extLst>
          </p:cNvPr>
          <p:cNvSpPr txBox="1"/>
          <p:nvPr/>
        </p:nvSpPr>
        <p:spPr>
          <a:xfrm>
            <a:off x="7725919" y="4701433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2.0 0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E3429C-D5EE-49A0-B03B-27C2089565E8}"/>
              </a:ext>
            </a:extLst>
          </p:cNvPr>
          <p:cNvSpPr txBox="1"/>
          <p:nvPr/>
        </p:nvSpPr>
        <p:spPr>
          <a:xfrm>
            <a:off x="7361303" y="5131540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CB0874-1787-4D4F-AA19-795AC21D5778}"/>
              </a:ext>
            </a:extLst>
          </p:cNvPr>
          <p:cNvSpPr txBox="1"/>
          <p:nvPr/>
        </p:nvSpPr>
        <p:spPr>
          <a:xfrm>
            <a:off x="7725917" y="5142298"/>
            <a:ext cx="146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1.3 5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EDAE4C-E0C5-407E-98B5-25B38C2A048C}"/>
              </a:ext>
            </a:extLst>
          </p:cNvPr>
          <p:cNvCxnSpPr>
            <a:cxnSpLocks/>
          </p:cNvCxnSpPr>
          <p:nvPr/>
        </p:nvCxnSpPr>
        <p:spPr>
          <a:xfrm flipV="1">
            <a:off x="7277076" y="5671464"/>
            <a:ext cx="181126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C135FEB-C8EC-4D8C-8D79-562D9608779A}"/>
              </a:ext>
            </a:extLst>
          </p:cNvPr>
          <p:cNvCxnSpPr>
            <a:cxnSpLocks/>
          </p:cNvCxnSpPr>
          <p:nvPr/>
        </p:nvCxnSpPr>
        <p:spPr>
          <a:xfrm flipV="1">
            <a:off x="7277076" y="6113674"/>
            <a:ext cx="181126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6466AEA-2E00-486F-A37A-6689A921C290}"/>
              </a:ext>
            </a:extLst>
          </p:cNvPr>
          <p:cNvSpPr txBox="1"/>
          <p:nvPr/>
        </p:nvSpPr>
        <p:spPr>
          <a:xfrm>
            <a:off x="8023709" y="559311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24AEA7-5F05-4A8D-9BC2-9DB338AABB0C}"/>
              </a:ext>
            </a:extLst>
          </p:cNvPr>
          <p:cNvSpPr txBox="1"/>
          <p:nvPr/>
        </p:nvSpPr>
        <p:spPr>
          <a:xfrm>
            <a:off x="8594630" y="559242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625682-A9E6-4F57-A07A-6A0033E3046E}"/>
              </a:ext>
            </a:extLst>
          </p:cNvPr>
          <p:cNvSpPr txBox="1"/>
          <p:nvPr/>
        </p:nvSpPr>
        <p:spPr>
          <a:xfrm>
            <a:off x="8164053" y="559545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82FB85-CD7F-4AAD-B22F-B5662FF4826C}"/>
              </a:ext>
            </a:extLst>
          </p:cNvPr>
          <p:cNvCxnSpPr>
            <a:cxnSpLocks/>
          </p:cNvCxnSpPr>
          <p:nvPr/>
        </p:nvCxnSpPr>
        <p:spPr>
          <a:xfrm flipV="1">
            <a:off x="7727945" y="480081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772355B-8284-4F85-B392-6DED4DF09BF5}"/>
              </a:ext>
            </a:extLst>
          </p:cNvPr>
          <p:cNvSpPr txBox="1"/>
          <p:nvPr/>
        </p:nvSpPr>
        <p:spPr>
          <a:xfrm>
            <a:off x="7793806" y="448816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714AE3-DD01-48C1-A171-2412968753E0}"/>
              </a:ext>
            </a:extLst>
          </p:cNvPr>
          <p:cNvSpPr txBox="1"/>
          <p:nvPr/>
        </p:nvSpPr>
        <p:spPr>
          <a:xfrm>
            <a:off x="8048321" y="4742964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840151E-1D39-48DC-A90A-EBA980D5F723}"/>
              </a:ext>
            </a:extLst>
          </p:cNvPr>
          <p:cNvCxnSpPr>
            <a:cxnSpLocks/>
          </p:cNvCxnSpPr>
          <p:nvPr/>
        </p:nvCxnSpPr>
        <p:spPr>
          <a:xfrm flipV="1">
            <a:off x="8181809" y="479805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4803122-0045-4BC5-8C2C-C120F410F44B}"/>
              </a:ext>
            </a:extLst>
          </p:cNvPr>
          <p:cNvSpPr txBox="1"/>
          <p:nvPr/>
        </p:nvSpPr>
        <p:spPr>
          <a:xfrm>
            <a:off x="8228214" y="448539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16CD9C-A13B-4CB0-97F6-6865E0D1776B}"/>
              </a:ext>
            </a:extLst>
          </p:cNvPr>
          <p:cNvSpPr txBox="1"/>
          <p:nvPr/>
        </p:nvSpPr>
        <p:spPr>
          <a:xfrm>
            <a:off x="8502185" y="4740197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B51521-4CD4-4174-8767-A4386B1B7851}"/>
              </a:ext>
            </a:extLst>
          </p:cNvPr>
          <p:cNvSpPr txBox="1"/>
          <p:nvPr/>
        </p:nvSpPr>
        <p:spPr>
          <a:xfrm>
            <a:off x="7749540" y="560152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5A365D-6105-406F-8339-FBCE6FDF5385}"/>
              </a:ext>
            </a:extLst>
          </p:cNvPr>
          <p:cNvSpPr txBox="1"/>
          <p:nvPr/>
        </p:nvSpPr>
        <p:spPr>
          <a:xfrm>
            <a:off x="7411680" y="5598038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E8AD91-3E07-4B59-BEB2-FF36025EEA81}"/>
              </a:ext>
            </a:extLst>
          </p:cNvPr>
          <p:cNvSpPr txBox="1"/>
          <p:nvPr/>
        </p:nvSpPr>
        <p:spPr>
          <a:xfrm>
            <a:off x="8999581" y="5624610"/>
            <a:ext cx="1674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870007E-00BC-4A98-8BEC-81FBA65E2F8B}"/>
              </a:ext>
            </a:extLst>
          </p:cNvPr>
          <p:cNvSpPr txBox="1"/>
          <p:nvPr/>
        </p:nvSpPr>
        <p:spPr>
          <a:xfrm>
            <a:off x="11003586" y="3858808"/>
            <a:ext cx="105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65p</a:t>
            </a:r>
          </a:p>
        </p:txBody>
      </p:sp>
    </p:spTree>
    <p:extLst>
      <p:ext uri="{BB962C8B-B14F-4D97-AF65-F5344CB8AC3E}">
        <p14:creationId xmlns:p14="http://schemas.microsoft.com/office/powerpoint/2010/main" val="288046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8" grpId="0"/>
      <p:bldP spid="2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A8094E-4B63-4DB3-A50F-33B498B88947}"/>
              </a:ext>
            </a:extLst>
          </p:cNvPr>
          <p:cNvSpPr/>
          <p:nvPr/>
        </p:nvSpPr>
        <p:spPr>
          <a:xfrm>
            <a:off x="56123" y="0"/>
            <a:ext cx="116121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three symbols. </a:t>
            </a:r>
          </a:p>
          <a:p>
            <a:r>
              <a:rPr lang="en-US" sz="3200" b="1" dirty="0"/>
              <a:t>   &lt;    &gt;    = </a:t>
            </a:r>
          </a:p>
          <a:p>
            <a:r>
              <a:rPr lang="en-US" sz="3200" b="1" dirty="0"/>
              <a:t>Write one symbol in each box to make the statements correct.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85E313-3916-4D90-9AED-B7388CA8E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347" y="1897154"/>
            <a:ext cx="4216004" cy="30636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03ED82-C10E-4DBF-AEA3-3A46E2C87A5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0D1D2-8D74-4F38-B445-99355E3ADA91}"/>
              </a:ext>
            </a:extLst>
          </p:cNvPr>
          <p:cNvSpPr txBox="1"/>
          <p:nvPr/>
        </p:nvSpPr>
        <p:spPr>
          <a:xfrm>
            <a:off x="2894121" y="2259429"/>
            <a:ext cx="960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12723-0B0C-40A3-98F0-7DA43F5209BE}"/>
              </a:ext>
            </a:extLst>
          </p:cNvPr>
          <p:cNvSpPr txBox="1"/>
          <p:nvPr/>
        </p:nvSpPr>
        <p:spPr>
          <a:xfrm>
            <a:off x="3400738" y="2259429"/>
            <a:ext cx="391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ADD6D0-ECAE-4FFB-8833-327998DF5C03}"/>
              </a:ext>
            </a:extLst>
          </p:cNvPr>
          <p:cNvSpPr txBox="1"/>
          <p:nvPr/>
        </p:nvSpPr>
        <p:spPr>
          <a:xfrm>
            <a:off x="5241472" y="2243100"/>
            <a:ext cx="4956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59551A-781F-44C0-A2CA-9CD648A8EAE3}"/>
              </a:ext>
            </a:extLst>
          </p:cNvPr>
          <p:cNvSpPr txBox="1"/>
          <p:nvPr/>
        </p:nvSpPr>
        <p:spPr>
          <a:xfrm>
            <a:off x="2302329" y="4013797"/>
            <a:ext cx="112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86AFF3-76D9-4239-A1D3-CBE82D6E04F6}"/>
              </a:ext>
            </a:extLst>
          </p:cNvPr>
          <p:cNvSpPr txBox="1"/>
          <p:nvPr/>
        </p:nvSpPr>
        <p:spPr>
          <a:xfrm>
            <a:off x="7113813" y="3885769"/>
            <a:ext cx="39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E46163-44C8-48A4-BEE2-5162B83DA9E2}"/>
              </a:ext>
            </a:extLst>
          </p:cNvPr>
          <p:cNvSpPr txBox="1"/>
          <p:nvPr/>
        </p:nvSpPr>
        <p:spPr>
          <a:xfrm>
            <a:off x="5241472" y="3902314"/>
            <a:ext cx="4956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0063EB-3700-414D-9965-BB39CCEB9818}"/>
              </a:ext>
            </a:extLst>
          </p:cNvPr>
          <p:cNvGrpSpPr/>
          <p:nvPr/>
        </p:nvGrpSpPr>
        <p:grpSpPr>
          <a:xfrm>
            <a:off x="7246692" y="2139529"/>
            <a:ext cx="787079" cy="838084"/>
            <a:chOff x="2813978" y="416768"/>
            <a:chExt cx="425004" cy="83808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00B397-AED0-4B50-9771-64A67B05E15E}"/>
                </a:ext>
              </a:extLst>
            </p:cNvPr>
            <p:cNvSpPr/>
            <p:nvPr/>
          </p:nvSpPr>
          <p:spPr>
            <a:xfrm>
              <a:off x="2929112" y="416768"/>
              <a:ext cx="20347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7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CB47EF-1B78-4F95-B47F-F12E30060175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2F4F3E4-C482-4662-97E0-3C00D3C3AE43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2E1E33-148A-44E2-B670-761078E84C7C}"/>
              </a:ext>
            </a:extLst>
          </p:cNvPr>
          <p:cNvGrpSpPr/>
          <p:nvPr/>
        </p:nvGrpSpPr>
        <p:grpSpPr>
          <a:xfrm>
            <a:off x="7675893" y="3798743"/>
            <a:ext cx="787079" cy="838084"/>
            <a:chOff x="2813978" y="416768"/>
            <a:chExt cx="425004" cy="83808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894FB94-06A8-41ED-99A8-37A74A8EDA82}"/>
                </a:ext>
              </a:extLst>
            </p:cNvPr>
            <p:cNvSpPr/>
            <p:nvPr/>
          </p:nvSpPr>
          <p:spPr>
            <a:xfrm>
              <a:off x="2878714" y="416768"/>
              <a:ext cx="3409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23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1F0CDD1-F718-4C97-827E-043D2990AA6F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4D0700F-CF2F-4B2F-BC5D-7D8BDCD6618A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E856CF5-0912-48DE-B660-16F70E428D78}"/>
              </a:ext>
            </a:extLst>
          </p:cNvPr>
          <p:cNvGrpSpPr/>
          <p:nvPr/>
        </p:nvGrpSpPr>
        <p:grpSpPr>
          <a:xfrm>
            <a:off x="2058399" y="2132774"/>
            <a:ext cx="787079" cy="838084"/>
            <a:chOff x="2813978" y="416768"/>
            <a:chExt cx="425004" cy="83808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59049AC-7080-44C0-95E8-0924B6EE684A}"/>
                </a:ext>
              </a:extLst>
            </p:cNvPr>
            <p:cNvSpPr/>
            <p:nvPr/>
          </p:nvSpPr>
          <p:spPr>
            <a:xfrm>
              <a:off x="2875518" y="416768"/>
              <a:ext cx="32163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70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746DD57-1F43-473E-82BB-ECF1E78F8AFE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E6950D9-9B41-4172-96B9-9C4A13CCF94D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5622698-DCC3-48D7-B53A-98BEAC083BC8}"/>
              </a:ext>
            </a:extLst>
          </p:cNvPr>
          <p:cNvGrpSpPr/>
          <p:nvPr/>
        </p:nvGrpSpPr>
        <p:grpSpPr>
          <a:xfrm>
            <a:off x="8590369" y="3789892"/>
            <a:ext cx="991376" cy="838084"/>
            <a:chOff x="2813978" y="416768"/>
            <a:chExt cx="425004" cy="83808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84638C7-0019-4554-BA02-496764956162}"/>
                </a:ext>
              </a:extLst>
            </p:cNvPr>
            <p:cNvSpPr/>
            <p:nvPr/>
          </p:nvSpPr>
          <p:spPr>
            <a:xfrm>
              <a:off x="2862034" y="416768"/>
              <a:ext cx="3409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230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55E082-08D5-4578-A7DC-64CD426AA224}"/>
                </a:ext>
              </a:extLst>
            </p:cNvPr>
            <p:cNvSpPr/>
            <p:nvPr/>
          </p:nvSpPr>
          <p:spPr>
            <a:xfrm>
              <a:off x="2813978" y="731632"/>
              <a:ext cx="4250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1000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EBC4264-6F01-4F5B-9F73-BC196A3677F6}"/>
                </a:ext>
              </a:extLst>
            </p:cNvPr>
            <p:cNvCxnSpPr>
              <a:cxnSpLocks/>
            </p:cNvCxnSpPr>
            <p:nvPr/>
          </p:nvCxnSpPr>
          <p:spPr>
            <a:xfrm>
              <a:off x="2876580" y="839462"/>
              <a:ext cx="28364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961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7DFC9-961B-4F97-A632-2E6D6DB5CB4A}"/>
              </a:ext>
            </a:extLst>
          </p:cNvPr>
          <p:cNvSpPr/>
          <p:nvPr/>
        </p:nvSpPr>
        <p:spPr>
          <a:xfrm>
            <a:off x="56123" y="50000"/>
            <a:ext cx="9129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Here is a sketch of a triangle. It is not drawn to scale.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0B1973-7F43-4554-9C1C-16CB3909B0FF}"/>
              </a:ext>
            </a:extLst>
          </p:cNvPr>
          <p:cNvSpPr/>
          <p:nvPr/>
        </p:nvSpPr>
        <p:spPr>
          <a:xfrm>
            <a:off x="3460483" y="765048"/>
            <a:ext cx="8388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the full-size triangle accurately below. </a:t>
            </a:r>
          </a:p>
          <a:p>
            <a:r>
              <a:rPr lang="en-US" sz="3200" b="1" dirty="0"/>
              <a:t>Use an angle measurer (protractor) and a ruler. </a:t>
            </a:r>
          </a:p>
          <a:p>
            <a:r>
              <a:rPr lang="en-US" sz="3200" b="1" dirty="0"/>
              <a:t>One line has been drawn for you.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FC159-C7CB-4561-A9E7-BB5F58857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26" y="634775"/>
            <a:ext cx="2668678" cy="2634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21BD77-EB90-4CC5-8CB3-7EED852B8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2835" y="5927435"/>
            <a:ext cx="5054952" cy="7651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79BCE-EA86-4E5C-A6EB-659C0D65FE4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6674083-EF77-473A-A18C-704AED0466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01520" y="3837385"/>
            <a:ext cx="4343400" cy="2514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C97270B-5AD0-4792-8DAA-83FAAE2A26AD}"/>
              </a:ext>
            </a:extLst>
          </p:cNvPr>
          <p:cNvSpPr/>
          <p:nvPr/>
        </p:nvSpPr>
        <p:spPr>
          <a:xfrm>
            <a:off x="5638862" y="4667194"/>
            <a:ext cx="129336" cy="12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2F0947-14A6-435D-ACFB-0595922B09FF}"/>
              </a:ext>
            </a:extLst>
          </p:cNvPr>
          <p:cNvCxnSpPr>
            <a:cxnSpLocks/>
          </p:cNvCxnSpPr>
          <p:nvPr/>
        </p:nvCxnSpPr>
        <p:spPr>
          <a:xfrm flipV="1">
            <a:off x="3873220" y="2378232"/>
            <a:ext cx="5224676" cy="36229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2D412101-5D9F-4E0D-8F0F-BC81180E0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0795" y="3837385"/>
            <a:ext cx="4343400" cy="2514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EECF72C-31C3-4247-9DCA-375AC57CD9F9}"/>
              </a:ext>
            </a:extLst>
          </p:cNvPr>
          <p:cNvSpPr/>
          <p:nvPr/>
        </p:nvSpPr>
        <p:spPr>
          <a:xfrm>
            <a:off x="8697827" y="3708003"/>
            <a:ext cx="129336" cy="12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8A2F99-C276-4AF0-BA8C-FE5A85EB65D5}"/>
              </a:ext>
            </a:extLst>
          </p:cNvPr>
          <p:cNvCxnSpPr>
            <a:cxnSpLocks/>
          </p:cNvCxnSpPr>
          <p:nvPr/>
        </p:nvCxnSpPr>
        <p:spPr>
          <a:xfrm flipV="1">
            <a:off x="8762495" y="2604439"/>
            <a:ext cx="0" cy="34039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3D529BF-E688-4075-AF98-656ECC0A7AB4}"/>
              </a:ext>
            </a:extLst>
          </p:cNvPr>
          <p:cNvSpPr/>
          <p:nvPr/>
        </p:nvSpPr>
        <p:spPr>
          <a:xfrm rot="19655103">
            <a:off x="8758918" y="2434460"/>
            <a:ext cx="424646" cy="132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55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26A6CD-1433-484B-B9B6-7D154994E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05" y="238749"/>
            <a:ext cx="7477855" cy="40752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081977-AED6-420B-9A01-E877E570ACEC}"/>
              </a:ext>
            </a:extLst>
          </p:cNvPr>
          <p:cNvSpPr txBox="1"/>
          <p:nvPr/>
        </p:nvSpPr>
        <p:spPr>
          <a:xfrm>
            <a:off x="8472216" y="1296394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543B7C-A4E9-47B4-9C2E-853C5ED2FE92}"/>
              </a:ext>
            </a:extLst>
          </p:cNvPr>
          <p:cNvSpPr/>
          <p:nvPr/>
        </p:nvSpPr>
        <p:spPr>
          <a:xfrm>
            <a:off x="8487127" y="1369762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7AA3AE-14EF-416D-8DDF-CD3C52828251}"/>
              </a:ext>
            </a:extLst>
          </p:cNvPr>
          <p:cNvCxnSpPr/>
          <p:nvPr/>
        </p:nvCxnSpPr>
        <p:spPr>
          <a:xfrm>
            <a:off x="8936785" y="1813215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D89D29-C297-4C28-87D5-E0BCA617FF29}"/>
              </a:ext>
            </a:extLst>
          </p:cNvPr>
          <p:cNvSpPr txBox="1"/>
          <p:nvPr/>
        </p:nvSpPr>
        <p:spPr>
          <a:xfrm>
            <a:off x="5161046" y="1524473"/>
            <a:ext cx="2562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40B6A6-4A5F-4520-9493-106357F27370}"/>
              </a:ext>
            </a:extLst>
          </p:cNvPr>
          <p:cNvSpPr txBox="1"/>
          <p:nvPr/>
        </p:nvSpPr>
        <p:spPr>
          <a:xfrm>
            <a:off x="8471782" y="2198333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674834-D1F8-41F2-B663-6A892519E11C}"/>
              </a:ext>
            </a:extLst>
          </p:cNvPr>
          <p:cNvSpPr/>
          <p:nvPr/>
        </p:nvSpPr>
        <p:spPr>
          <a:xfrm>
            <a:off x="8938840" y="227170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91F6A3-6846-465F-81D4-72F58F68C5E4}"/>
              </a:ext>
            </a:extLst>
          </p:cNvPr>
          <p:cNvCxnSpPr/>
          <p:nvPr/>
        </p:nvCxnSpPr>
        <p:spPr>
          <a:xfrm>
            <a:off x="9388498" y="271515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E213D29-CCFE-4224-A377-6F82722A66A2}"/>
              </a:ext>
            </a:extLst>
          </p:cNvPr>
          <p:cNvSpPr txBox="1"/>
          <p:nvPr/>
        </p:nvSpPr>
        <p:spPr>
          <a:xfrm>
            <a:off x="5161046" y="2490800"/>
            <a:ext cx="27467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286A07-3645-4E24-8A46-52A01F723628}"/>
              </a:ext>
            </a:extLst>
          </p:cNvPr>
          <p:cNvSpPr txBox="1"/>
          <p:nvPr/>
        </p:nvSpPr>
        <p:spPr>
          <a:xfrm>
            <a:off x="8484496" y="3088655"/>
            <a:ext cx="26944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3 9 4 7 6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075A17-0ED8-49FD-9A15-E2829177BEA0}"/>
              </a:ext>
            </a:extLst>
          </p:cNvPr>
          <p:cNvSpPr/>
          <p:nvPr/>
        </p:nvSpPr>
        <p:spPr>
          <a:xfrm>
            <a:off x="9380460" y="3168611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A53F68-4724-47F5-9A92-F37877A6DBE1}"/>
              </a:ext>
            </a:extLst>
          </p:cNvPr>
          <p:cNvCxnSpPr/>
          <p:nvPr/>
        </p:nvCxnSpPr>
        <p:spPr>
          <a:xfrm>
            <a:off x="9830118" y="3612064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399A7D2-A466-42E6-A464-284BFAD461D5}"/>
              </a:ext>
            </a:extLst>
          </p:cNvPr>
          <p:cNvSpPr txBox="1"/>
          <p:nvPr/>
        </p:nvSpPr>
        <p:spPr>
          <a:xfrm>
            <a:off x="5161046" y="3468085"/>
            <a:ext cx="3055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39 500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B9544B-C1D0-4FF7-9FB4-67CD95B963A8}"/>
              </a:ext>
            </a:extLst>
          </p:cNvPr>
          <p:cNvSpPr/>
          <p:nvPr/>
        </p:nvSpPr>
        <p:spPr>
          <a:xfrm>
            <a:off x="56123" y="50000"/>
            <a:ext cx="425481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/>
              <a:t>Complete the table.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D5187B-9957-4BF6-B827-F1F86B762C7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3539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0" grpId="0" animBg="1"/>
      <p:bldP spid="12" grpId="0"/>
      <p:bldP spid="13" grpId="0"/>
      <p:bldP spid="14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48F09D-02DA-45E9-8D22-1865089A36BB}"/>
              </a:ext>
            </a:extLst>
          </p:cNvPr>
          <p:cNvSpPr/>
          <p:nvPr/>
        </p:nvSpPr>
        <p:spPr>
          <a:xfrm>
            <a:off x="56122" y="50000"/>
            <a:ext cx="12135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asked 60 children to choose their </a:t>
            </a:r>
            <a:r>
              <a:rPr lang="en-US" sz="3200" b="1" dirty="0" err="1"/>
              <a:t>favourite</a:t>
            </a:r>
            <a:r>
              <a:rPr lang="en-US" sz="3200" b="1" dirty="0"/>
              <a:t> </a:t>
            </a:r>
            <a:r>
              <a:rPr lang="en-US" sz="3200" b="1" dirty="0" err="1"/>
              <a:t>flavour</a:t>
            </a:r>
            <a:r>
              <a:rPr lang="en-US" sz="3200" b="1" dirty="0"/>
              <a:t> of jelly. These were her results.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01E324-2EBE-4D10-8B29-D0AD0E02D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42" y="1127218"/>
            <a:ext cx="4104638" cy="43061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A660B7-68B2-45CD-8869-8936F34FEBE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CA519B-150B-4813-81BB-1A3B166C7285}"/>
              </a:ext>
            </a:extLst>
          </p:cNvPr>
          <p:cNvSpPr/>
          <p:nvPr/>
        </p:nvSpPr>
        <p:spPr>
          <a:xfrm>
            <a:off x="4541162" y="1127218"/>
            <a:ext cx="72930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the 60 children chose orange?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52B1850-C28B-41BB-8145-7761CEC27569}"/>
              </a:ext>
            </a:extLst>
          </p:cNvPr>
          <p:cNvCxnSpPr>
            <a:cxnSpLocks/>
          </p:cNvCxnSpPr>
          <p:nvPr/>
        </p:nvCxnSpPr>
        <p:spPr>
          <a:xfrm>
            <a:off x="4881611" y="329185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8D1F84B-3B38-4796-AB98-4688A71C9B12}"/>
              </a:ext>
            </a:extLst>
          </p:cNvPr>
          <p:cNvCxnSpPr>
            <a:cxnSpLocks/>
          </p:cNvCxnSpPr>
          <p:nvPr/>
        </p:nvCxnSpPr>
        <p:spPr>
          <a:xfrm>
            <a:off x="6217545" y="3291852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6DEA71E-508B-48E2-925D-4BDDA2709498}"/>
              </a:ext>
            </a:extLst>
          </p:cNvPr>
          <p:cNvSpPr txBox="1"/>
          <p:nvPr/>
        </p:nvSpPr>
        <p:spPr>
          <a:xfrm>
            <a:off x="4853396" y="2762895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4845B7-97FE-4488-8D12-7914ABBDDC02}"/>
              </a:ext>
            </a:extLst>
          </p:cNvPr>
          <p:cNvSpPr txBox="1"/>
          <p:nvPr/>
        </p:nvSpPr>
        <p:spPr>
          <a:xfrm>
            <a:off x="4846384" y="323923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014BE6-AA3E-4D2C-AD47-B1DFAE5AF96C}"/>
              </a:ext>
            </a:extLst>
          </p:cNvPr>
          <p:cNvSpPr txBox="1"/>
          <p:nvPr/>
        </p:nvSpPr>
        <p:spPr>
          <a:xfrm>
            <a:off x="6203250" y="323332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E3B4CE-7320-49D3-A512-EFE56760CADE}"/>
              </a:ext>
            </a:extLst>
          </p:cNvPr>
          <p:cNvSpPr txBox="1"/>
          <p:nvPr/>
        </p:nvSpPr>
        <p:spPr>
          <a:xfrm>
            <a:off x="5759784" y="29796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9D90B6E2-5934-4415-8291-45641BCA54FD}"/>
              </a:ext>
            </a:extLst>
          </p:cNvPr>
          <p:cNvSpPr/>
          <p:nvPr/>
        </p:nvSpPr>
        <p:spPr>
          <a:xfrm rot="16200000">
            <a:off x="5496543" y="226515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BB30CDC3-08A0-4F19-A6A8-600BA27DAD63}"/>
              </a:ext>
            </a:extLst>
          </p:cNvPr>
          <p:cNvSpPr/>
          <p:nvPr/>
        </p:nvSpPr>
        <p:spPr>
          <a:xfrm rot="5400000">
            <a:off x="5486256" y="31922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5CD477-FEE5-45BF-8DFB-B9C18FAAEDA5}"/>
              </a:ext>
            </a:extLst>
          </p:cNvPr>
          <p:cNvSpPr txBox="1"/>
          <p:nvPr/>
        </p:nvSpPr>
        <p:spPr>
          <a:xfrm>
            <a:off x="5529636" y="37276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C08BB6-C5AF-479F-8AA3-DEE963CD9DEC}"/>
              </a:ext>
            </a:extLst>
          </p:cNvPr>
          <p:cNvSpPr txBox="1"/>
          <p:nvPr/>
        </p:nvSpPr>
        <p:spPr>
          <a:xfrm>
            <a:off x="5519135" y="24333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3AA381-CF39-44F4-BAE4-A3F45DA0706F}"/>
              </a:ext>
            </a:extLst>
          </p:cNvPr>
          <p:cNvSpPr txBox="1"/>
          <p:nvPr/>
        </p:nvSpPr>
        <p:spPr>
          <a:xfrm>
            <a:off x="6201967" y="277701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BEA846-B3DE-47AA-A4BF-1F6D9F5D0871}"/>
              </a:ext>
            </a:extLst>
          </p:cNvPr>
          <p:cNvGrpSpPr/>
          <p:nvPr/>
        </p:nvGrpSpPr>
        <p:grpSpPr>
          <a:xfrm>
            <a:off x="6699850" y="2989717"/>
            <a:ext cx="1964278" cy="878566"/>
            <a:chOff x="1784535" y="2849562"/>
            <a:chExt cx="1964278" cy="87856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5F2230D-8220-4A97-91BF-6B5544B8F224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9492DB-A87F-4E7E-839A-1AF81D640313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D13FB9-7AA3-4D1C-8387-BEFAFCF7436B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" name="Arc 21">
            <a:extLst>
              <a:ext uri="{FF2B5EF4-FFF2-40B4-BE49-F238E27FC236}">
                <a16:creationId xmlns:a16="http://schemas.microsoft.com/office/drawing/2014/main" id="{9DA6AABB-D877-4C61-BCE5-61A1D4B41BE1}"/>
              </a:ext>
            </a:extLst>
          </p:cNvPr>
          <p:cNvSpPr/>
          <p:nvPr/>
        </p:nvSpPr>
        <p:spPr>
          <a:xfrm rot="16200000">
            <a:off x="6738311" y="2169468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1B0B59A3-9A31-4257-8C35-CD645689A98B}"/>
              </a:ext>
            </a:extLst>
          </p:cNvPr>
          <p:cNvSpPr/>
          <p:nvPr/>
        </p:nvSpPr>
        <p:spPr>
          <a:xfrm rot="5400000">
            <a:off x="6733167" y="3091445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8B30D2-1BB8-4492-8530-C755D683AB19}"/>
              </a:ext>
            </a:extLst>
          </p:cNvPr>
          <p:cNvSpPr txBox="1"/>
          <p:nvPr/>
        </p:nvSpPr>
        <p:spPr>
          <a:xfrm>
            <a:off x="6752854" y="37377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1E7118-AA05-485B-8CCB-B78AFD979705}"/>
              </a:ext>
            </a:extLst>
          </p:cNvPr>
          <p:cNvSpPr txBox="1"/>
          <p:nvPr/>
        </p:nvSpPr>
        <p:spPr>
          <a:xfrm>
            <a:off x="6752853" y="24434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F6E479-6B79-412B-914E-B6BE7FE87E6E}"/>
              </a:ext>
            </a:extLst>
          </p:cNvPr>
          <p:cNvSpPr txBox="1"/>
          <p:nvPr/>
        </p:nvSpPr>
        <p:spPr>
          <a:xfrm>
            <a:off x="7360781" y="2797354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B7DBB5-544A-481B-9131-CD6583028695}"/>
              </a:ext>
            </a:extLst>
          </p:cNvPr>
          <p:cNvSpPr txBox="1"/>
          <p:nvPr/>
        </p:nvSpPr>
        <p:spPr>
          <a:xfrm>
            <a:off x="8624818" y="3005006"/>
            <a:ext cx="17758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25%</a:t>
            </a:r>
          </a:p>
        </p:txBody>
      </p:sp>
    </p:spTree>
    <p:extLst>
      <p:ext uri="{BB962C8B-B14F-4D97-AF65-F5344CB8AC3E}">
        <p14:creationId xmlns:p14="http://schemas.microsoft.com/office/powerpoint/2010/main" val="171898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BCED34-411A-4BA2-946B-1CFEF363A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07" y="538697"/>
            <a:ext cx="6715125" cy="16097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91FC95-5720-4178-9E0C-06D93D6BBC67}"/>
              </a:ext>
            </a:extLst>
          </p:cNvPr>
          <p:cNvSpPr/>
          <p:nvPr/>
        </p:nvSpPr>
        <p:spPr>
          <a:xfrm>
            <a:off x="56123" y="50000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missing number.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A13E59-1CA9-46E9-974C-8A024477641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A1BC92-6AE9-445A-9894-BDE5EC474DE4}"/>
              </a:ext>
            </a:extLst>
          </p:cNvPr>
          <p:cNvSpPr/>
          <p:nvPr/>
        </p:nvSpPr>
        <p:spPr>
          <a:xfrm>
            <a:off x="1759525" y="969818"/>
            <a:ext cx="1814946" cy="734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9DD43-8D0A-444C-85CB-DB77DC58DEB0}"/>
              </a:ext>
            </a:extLst>
          </p:cNvPr>
          <p:cNvSpPr txBox="1"/>
          <p:nvPr/>
        </p:nvSpPr>
        <p:spPr>
          <a:xfrm>
            <a:off x="2395353" y="1711927"/>
            <a:ext cx="722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2E824-354B-4843-BC66-A1C87BD9801E}"/>
              </a:ext>
            </a:extLst>
          </p:cNvPr>
          <p:cNvSpPr txBox="1"/>
          <p:nvPr/>
        </p:nvSpPr>
        <p:spPr>
          <a:xfrm>
            <a:off x="794411" y="2650545"/>
            <a:ext cx="3201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+ 4 =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D5683E-3AFA-4B56-A0D2-B6352F4D8B1D}"/>
              </a:ext>
            </a:extLst>
          </p:cNvPr>
          <p:cNvSpPr txBox="1"/>
          <p:nvPr/>
        </p:nvSpPr>
        <p:spPr>
          <a:xfrm>
            <a:off x="4859269" y="1028088"/>
            <a:ext cx="740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7478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5AEBE9-2FBE-4FA3-B40B-A0BCA5F472A4}"/>
              </a:ext>
            </a:extLst>
          </p:cNvPr>
          <p:cNvSpPr/>
          <p:nvPr/>
        </p:nvSpPr>
        <p:spPr>
          <a:xfrm>
            <a:off x="56123" y="48762"/>
            <a:ext cx="98606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two shapes have the same perimeter.</a:t>
            </a:r>
          </a:p>
          <a:p>
            <a:r>
              <a:rPr lang="en-US" sz="3200" b="1" dirty="0"/>
              <a:t>The length of each side of the hexagon is 8 centimetres. </a:t>
            </a:r>
          </a:p>
          <a:p>
            <a:r>
              <a:rPr lang="en-US" sz="3200" b="1" dirty="0"/>
              <a:t>Calculate the area of the square.</a:t>
            </a:r>
            <a:endParaRPr lang="en-GB" sz="3200" b="1" dirty="0"/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F3B612-12BB-4B31-8A57-9773DAF10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95" y="1719260"/>
            <a:ext cx="3457575" cy="3419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BAD0F5-A208-4F74-BF76-C20E4A64D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786" y="1719260"/>
            <a:ext cx="2867025" cy="3419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DDE24E-ECE4-47D3-8DBE-BB4FF1BDCA3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0653B-4F65-4955-93B3-BC46C055DEFA}"/>
              </a:ext>
            </a:extLst>
          </p:cNvPr>
          <p:cNvSpPr/>
          <p:nvPr/>
        </p:nvSpPr>
        <p:spPr>
          <a:xfrm>
            <a:off x="1898340" y="2149515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2D2AD-CFCB-4D64-BC6C-6C11473F14ED}"/>
              </a:ext>
            </a:extLst>
          </p:cNvPr>
          <p:cNvSpPr/>
          <p:nvPr/>
        </p:nvSpPr>
        <p:spPr>
          <a:xfrm>
            <a:off x="3140387" y="2828265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DCF374-8CF4-490B-B2DB-44C46F1876DE}"/>
              </a:ext>
            </a:extLst>
          </p:cNvPr>
          <p:cNvSpPr/>
          <p:nvPr/>
        </p:nvSpPr>
        <p:spPr>
          <a:xfrm>
            <a:off x="643081" y="2828265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0F89DD-5036-4820-AD10-9E5800EE8B9A}"/>
              </a:ext>
            </a:extLst>
          </p:cNvPr>
          <p:cNvSpPr/>
          <p:nvPr/>
        </p:nvSpPr>
        <p:spPr>
          <a:xfrm>
            <a:off x="643081" y="4224849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D73028-2CEB-456A-9D85-B532C62F3478}"/>
              </a:ext>
            </a:extLst>
          </p:cNvPr>
          <p:cNvSpPr/>
          <p:nvPr/>
        </p:nvSpPr>
        <p:spPr>
          <a:xfrm>
            <a:off x="3113851" y="4224849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C6E06E-C073-4103-B1BB-D3BB3C0B5845}"/>
              </a:ext>
            </a:extLst>
          </p:cNvPr>
          <p:cNvSpPr/>
          <p:nvPr/>
        </p:nvSpPr>
        <p:spPr>
          <a:xfrm>
            <a:off x="1898340" y="4913697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BABF2-DB19-4A81-B824-B956D6C10F10}"/>
              </a:ext>
            </a:extLst>
          </p:cNvPr>
          <p:cNvSpPr/>
          <p:nvPr/>
        </p:nvSpPr>
        <p:spPr>
          <a:xfrm>
            <a:off x="330095" y="5405264"/>
            <a:ext cx="1873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6 x 8 cm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95E19B-D3F6-4638-B780-7F872292C530}"/>
              </a:ext>
            </a:extLst>
          </p:cNvPr>
          <p:cNvSpPr/>
          <p:nvPr/>
        </p:nvSpPr>
        <p:spPr>
          <a:xfrm>
            <a:off x="2117527" y="5405264"/>
            <a:ext cx="33388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48 cm perimeter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560355-3609-4BBC-B8F7-FB395DA74D8E}"/>
              </a:ext>
            </a:extLst>
          </p:cNvPr>
          <p:cNvSpPr/>
          <p:nvPr/>
        </p:nvSpPr>
        <p:spPr>
          <a:xfrm>
            <a:off x="5581224" y="5405263"/>
            <a:ext cx="231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cm ÷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2FD729-532B-4FBA-AED6-A9823583B953}"/>
              </a:ext>
            </a:extLst>
          </p:cNvPr>
          <p:cNvSpPr/>
          <p:nvPr/>
        </p:nvSpPr>
        <p:spPr>
          <a:xfrm>
            <a:off x="7596362" y="5405263"/>
            <a:ext cx="1962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 cm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137B69-1B41-47F4-B384-D5FD8B48BADF}"/>
              </a:ext>
            </a:extLst>
          </p:cNvPr>
          <p:cNvSpPr/>
          <p:nvPr/>
        </p:nvSpPr>
        <p:spPr>
          <a:xfrm>
            <a:off x="3986256" y="3483068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2BC004-743C-4DA5-92EE-552B7FCED223}"/>
              </a:ext>
            </a:extLst>
          </p:cNvPr>
          <p:cNvSpPr/>
          <p:nvPr/>
        </p:nvSpPr>
        <p:spPr>
          <a:xfrm>
            <a:off x="6942469" y="3479018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ACFA17-A889-4074-BF6A-90627A7A8389}"/>
              </a:ext>
            </a:extLst>
          </p:cNvPr>
          <p:cNvSpPr/>
          <p:nvPr/>
        </p:nvSpPr>
        <p:spPr>
          <a:xfrm>
            <a:off x="5456420" y="2087454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FFCF30-100C-4AA9-9427-6B974997FE92}"/>
              </a:ext>
            </a:extLst>
          </p:cNvPr>
          <p:cNvSpPr/>
          <p:nvPr/>
        </p:nvSpPr>
        <p:spPr>
          <a:xfrm>
            <a:off x="5456420" y="4907902"/>
            <a:ext cx="1324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C5191F-7C86-42C2-AD81-44EA9056774E}"/>
              </a:ext>
            </a:extLst>
          </p:cNvPr>
          <p:cNvSpPr/>
          <p:nvPr/>
        </p:nvSpPr>
        <p:spPr>
          <a:xfrm>
            <a:off x="7628511" y="2485118"/>
            <a:ext cx="3247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12 cm x 12 cm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24E01E-87A4-44A4-92DC-1D97A81F4E54}"/>
              </a:ext>
            </a:extLst>
          </p:cNvPr>
          <p:cNvSpPr/>
          <p:nvPr/>
        </p:nvSpPr>
        <p:spPr>
          <a:xfrm>
            <a:off x="10076741" y="2485118"/>
            <a:ext cx="1659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144 cm²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4957C0-D979-4CE4-BF89-D9EA4517EADB}"/>
              </a:ext>
            </a:extLst>
          </p:cNvPr>
          <p:cNvSpPr/>
          <p:nvPr/>
        </p:nvSpPr>
        <p:spPr>
          <a:xfrm>
            <a:off x="5677338" y="1062776"/>
            <a:ext cx="1659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144 cm²</a:t>
            </a:r>
          </a:p>
        </p:txBody>
      </p:sp>
    </p:spTree>
    <p:extLst>
      <p:ext uri="{BB962C8B-B14F-4D97-AF65-F5344CB8AC3E}">
        <p14:creationId xmlns:p14="http://schemas.microsoft.com/office/powerpoint/2010/main" val="302676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DDE327-7986-4087-9E0A-6FC933585A7A}"/>
              </a:ext>
            </a:extLst>
          </p:cNvPr>
          <p:cNvSpPr/>
          <p:nvPr/>
        </p:nvSpPr>
        <p:spPr>
          <a:xfrm>
            <a:off x="56123" y="50000"/>
            <a:ext cx="111613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prime number. </a:t>
            </a:r>
          </a:p>
          <a:p>
            <a:endParaRPr lang="en-US" sz="1600" b="1" dirty="0"/>
          </a:p>
          <a:p>
            <a:r>
              <a:rPr lang="en-US" sz="3200" dirty="0"/>
              <a:t>	95 	89 	87 </a:t>
            </a:r>
          </a:p>
          <a:p>
            <a:endParaRPr lang="en-US" sz="1600" b="1" dirty="0"/>
          </a:p>
          <a:p>
            <a:r>
              <a:rPr lang="en-US" sz="3200" b="1" dirty="0"/>
              <a:t>Explain how you know the other numbers are not prime.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800F40-39DB-4B06-A0EC-3BFAF94B58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36CCAB-A4EB-4D0E-B7D2-CEBA4B4ADC05}"/>
              </a:ext>
            </a:extLst>
          </p:cNvPr>
          <p:cNvSpPr/>
          <p:nvPr/>
        </p:nvSpPr>
        <p:spPr>
          <a:xfrm>
            <a:off x="1801091" y="750076"/>
            <a:ext cx="748146" cy="6927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86BCD-FF85-4CC4-8729-E018BD7FF714}"/>
              </a:ext>
            </a:extLst>
          </p:cNvPr>
          <p:cNvSpPr txBox="1"/>
          <p:nvPr/>
        </p:nvSpPr>
        <p:spPr>
          <a:xfrm>
            <a:off x="695201" y="2378960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 is in the 5 times 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FC7260-D286-4320-B401-321FC9410503}"/>
              </a:ext>
            </a:extLst>
          </p:cNvPr>
          <p:cNvSpPr txBox="1"/>
          <p:nvPr/>
        </p:nvSpPr>
        <p:spPr>
          <a:xfrm>
            <a:off x="5532369" y="25805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A86800-B267-4861-BFA7-85475C4AE26A}"/>
              </a:ext>
            </a:extLst>
          </p:cNvPr>
          <p:cNvSpPr txBox="1"/>
          <p:nvPr/>
        </p:nvSpPr>
        <p:spPr>
          <a:xfrm>
            <a:off x="5057752" y="259363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7CEABB-6296-445A-9242-CFCDEA50AE59}"/>
              </a:ext>
            </a:extLst>
          </p:cNvPr>
          <p:cNvCxnSpPr>
            <a:cxnSpLocks/>
          </p:cNvCxnSpPr>
          <p:nvPr/>
        </p:nvCxnSpPr>
        <p:spPr>
          <a:xfrm>
            <a:off x="5532369" y="26431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D8DA84-5043-4530-AF25-F6C282C02AD0}"/>
              </a:ext>
            </a:extLst>
          </p:cNvPr>
          <p:cNvCxnSpPr>
            <a:cxnSpLocks/>
          </p:cNvCxnSpPr>
          <p:nvPr/>
        </p:nvCxnSpPr>
        <p:spPr>
          <a:xfrm>
            <a:off x="5551321" y="26431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7E16397-BA62-4F3C-B529-CD750E72AF08}"/>
              </a:ext>
            </a:extLst>
          </p:cNvPr>
          <p:cNvSpPr txBox="1"/>
          <p:nvPr/>
        </p:nvSpPr>
        <p:spPr>
          <a:xfrm>
            <a:off x="5532740" y="2142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0C918F-125B-4CA6-BF17-9A4A985ED57C}"/>
              </a:ext>
            </a:extLst>
          </p:cNvPr>
          <p:cNvSpPr txBox="1"/>
          <p:nvPr/>
        </p:nvSpPr>
        <p:spPr>
          <a:xfrm>
            <a:off x="5955746" y="2142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0C8D97-583B-4915-92E3-CEE4B45250F0}"/>
              </a:ext>
            </a:extLst>
          </p:cNvPr>
          <p:cNvSpPr txBox="1"/>
          <p:nvPr/>
        </p:nvSpPr>
        <p:spPr>
          <a:xfrm>
            <a:off x="5827919" y="261709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B247A5-D409-40B8-B089-ED5E5800AA77}"/>
              </a:ext>
            </a:extLst>
          </p:cNvPr>
          <p:cNvSpPr txBox="1"/>
          <p:nvPr/>
        </p:nvSpPr>
        <p:spPr>
          <a:xfrm>
            <a:off x="695201" y="3743222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87 is in the 3 times table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290AD3-4067-4344-85D7-DBF61B3A8808}"/>
              </a:ext>
            </a:extLst>
          </p:cNvPr>
          <p:cNvSpPr txBox="1"/>
          <p:nvPr/>
        </p:nvSpPr>
        <p:spPr>
          <a:xfrm>
            <a:off x="5532369" y="4084178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F856AA-F407-4409-B3CB-800915AEF7C2}"/>
              </a:ext>
            </a:extLst>
          </p:cNvPr>
          <p:cNvSpPr txBox="1"/>
          <p:nvPr/>
        </p:nvSpPr>
        <p:spPr>
          <a:xfrm>
            <a:off x="5057752" y="409724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F4EB8C-EEF4-45CC-86D3-29B0F755A5FE}"/>
              </a:ext>
            </a:extLst>
          </p:cNvPr>
          <p:cNvCxnSpPr>
            <a:cxnSpLocks/>
          </p:cNvCxnSpPr>
          <p:nvPr/>
        </p:nvCxnSpPr>
        <p:spPr>
          <a:xfrm>
            <a:off x="5532369" y="4146798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EEDDD2-4FA3-4DA6-A423-F81E5BE80014}"/>
              </a:ext>
            </a:extLst>
          </p:cNvPr>
          <p:cNvCxnSpPr>
            <a:cxnSpLocks/>
          </p:cNvCxnSpPr>
          <p:nvPr/>
        </p:nvCxnSpPr>
        <p:spPr>
          <a:xfrm>
            <a:off x="5551321" y="414679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E0E368F-A3FE-4D13-A662-80F5FBED93E5}"/>
              </a:ext>
            </a:extLst>
          </p:cNvPr>
          <p:cNvSpPr txBox="1"/>
          <p:nvPr/>
        </p:nvSpPr>
        <p:spPr>
          <a:xfrm>
            <a:off x="5532740" y="36464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44B8D1-F0C6-414C-AD08-5715E77948CC}"/>
              </a:ext>
            </a:extLst>
          </p:cNvPr>
          <p:cNvSpPr txBox="1"/>
          <p:nvPr/>
        </p:nvSpPr>
        <p:spPr>
          <a:xfrm>
            <a:off x="5955746" y="36464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1EB1EE-2F74-4AF4-935B-302A69F68FEC}"/>
              </a:ext>
            </a:extLst>
          </p:cNvPr>
          <p:cNvSpPr txBox="1"/>
          <p:nvPr/>
        </p:nvSpPr>
        <p:spPr>
          <a:xfrm>
            <a:off x="5821943" y="4120705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EA6341-47B3-47E6-B366-3E16E8969ADD}"/>
              </a:ext>
            </a:extLst>
          </p:cNvPr>
          <p:cNvSpPr txBox="1"/>
          <p:nvPr/>
        </p:nvSpPr>
        <p:spPr>
          <a:xfrm>
            <a:off x="695200" y="4837910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89 is only in the 1 times table and the 89 times table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99576F-9880-4024-8EB9-59195BA0506A}"/>
              </a:ext>
            </a:extLst>
          </p:cNvPr>
          <p:cNvSpPr txBox="1"/>
          <p:nvPr/>
        </p:nvSpPr>
        <p:spPr>
          <a:xfrm>
            <a:off x="695199" y="5352369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and a number with only 2 factors is a prime number.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A42C9-2925-4775-B817-72EC97535280}"/>
              </a:ext>
            </a:extLst>
          </p:cNvPr>
          <p:cNvSpPr txBox="1"/>
          <p:nvPr/>
        </p:nvSpPr>
        <p:spPr>
          <a:xfrm>
            <a:off x="695198" y="5894555"/>
            <a:ext cx="9167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 and 87 have more than 2 factors. </a:t>
            </a:r>
          </a:p>
        </p:txBody>
      </p:sp>
    </p:spTree>
    <p:extLst>
      <p:ext uri="{BB962C8B-B14F-4D97-AF65-F5344CB8AC3E}">
        <p14:creationId xmlns:p14="http://schemas.microsoft.com/office/powerpoint/2010/main" val="395557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A08B85-EFAA-42FD-BCE6-134CAF3B48A2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machine pours 250 </a:t>
            </a:r>
            <a:r>
              <a:rPr lang="en-US" sz="3200" b="1" dirty="0" err="1"/>
              <a:t>millilitres</a:t>
            </a:r>
            <a:r>
              <a:rPr lang="en-US" sz="3200" b="1" dirty="0"/>
              <a:t> of juice every 4 seconds. </a:t>
            </a:r>
          </a:p>
          <a:p>
            <a:r>
              <a:rPr lang="en-US" sz="3200" b="1" dirty="0"/>
              <a:t>How many </a:t>
            </a:r>
            <a:r>
              <a:rPr lang="en-US" sz="3200" b="1" dirty="0" err="1"/>
              <a:t>litres</a:t>
            </a:r>
            <a:r>
              <a:rPr lang="en-US" sz="3200" b="1" dirty="0"/>
              <a:t> of juice does the machine pour every minute?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AD1987-68D4-4B93-9F87-36A8050127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5AA473-0C7E-4789-8622-5EF63A209B05}"/>
              </a:ext>
            </a:extLst>
          </p:cNvPr>
          <p:cNvSpPr txBox="1"/>
          <p:nvPr/>
        </p:nvSpPr>
        <p:spPr>
          <a:xfrm>
            <a:off x="923801" y="1448231"/>
            <a:ext cx="4888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millilitres = 4 seconds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4E8E7F-6FF8-4306-BB9F-BBA32FACDE23}"/>
              </a:ext>
            </a:extLst>
          </p:cNvPr>
          <p:cNvCxnSpPr/>
          <p:nvPr/>
        </p:nvCxnSpPr>
        <p:spPr>
          <a:xfrm>
            <a:off x="1997489" y="2126133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832-84B1-4BDE-9B73-AA8619628AE0}"/>
              </a:ext>
            </a:extLst>
          </p:cNvPr>
          <p:cNvSpPr/>
          <p:nvPr/>
        </p:nvSpPr>
        <p:spPr>
          <a:xfrm>
            <a:off x="2081363" y="2033006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3298F1-6B68-48F7-A220-2E691B1E3CEC}"/>
              </a:ext>
            </a:extLst>
          </p:cNvPr>
          <p:cNvSpPr txBox="1"/>
          <p:nvPr/>
        </p:nvSpPr>
        <p:spPr>
          <a:xfrm>
            <a:off x="907472" y="2555885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500 millilitres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D1CF8B-CEA2-4150-AC3C-6FF8687014F7}"/>
              </a:ext>
            </a:extLst>
          </p:cNvPr>
          <p:cNvSpPr txBox="1"/>
          <p:nvPr/>
        </p:nvSpPr>
        <p:spPr>
          <a:xfrm>
            <a:off x="3587056" y="2555885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seconds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60B5CAB-5D4D-4DB2-AEFD-FF739851021D}"/>
              </a:ext>
            </a:extLst>
          </p:cNvPr>
          <p:cNvCxnSpPr/>
          <p:nvPr/>
        </p:nvCxnSpPr>
        <p:spPr>
          <a:xfrm>
            <a:off x="1997489" y="323378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0A6F256-CC05-4D52-B754-8290BAA05ACF}"/>
              </a:ext>
            </a:extLst>
          </p:cNvPr>
          <p:cNvSpPr/>
          <p:nvPr/>
        </p:nvSpPr>
        <p:spPr>
          <a:xfrm>
            <a:off x="2081363" y="314066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44703-1D8D-4559-9C2E-6440CA3B5DC2}"/>
              </a:ext>
            </a:extLst>
          </p:cNvPr>
          <p:cNvSpPr txBox="1"/>
          <p:nvPr/>
        </p:nvSpPr>
        <p:spPr>
          <a:xfrm>
            <a:off x="669471" y="3663539"/>
            <a:ext cx="3249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millilitres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5DFD40-3CD5-41F2-9F26-7C0CA2984F17}"/>
              </a:ext>
            </a:extLst>
          </p:cNvPr>
          <p:cNvSpPr txBox="1"/>
          <p:nvPr/>
        </p:nvSpPr>
        <p:spPr>
          <a:xfrm>
            <a:off x="3587056" y="3663539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 seconds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67D42B-74C1-4285-9096-88447A39011D}"/>
              </a:ext>
            </a:extLst>
          </p:cNvPr>
          <p:cNvCxnSpPr/>
          <p:nvPr/>
        </p:nvCxnSpPr>
        <p:spPr>
          <a:xfrm>
            <a:off x="1997489" y="437040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5D64E1F-99FD-440A-BD90-7C6130CF0C35}"/>
              </a:ext>
            </a:extLst>
          </p:cNvPr>
          <p:cNvSpPr/>
          <p:nvPr/>
        </p:nvSpPr>
        <p:spPr>
          <a:xfrm>
            <a:off x="2081363" y="427728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A81AF-01E8-4D08-BA71-C727C6490E29}"/>
              </a:ext>
            </a:extLst>
          </p:cNvPr>
          <p:cNvSpPr txBox="1"/>
          <p:nvPr/>
        </p:nvSpPr>
        <p:spPr>
          <a:xfrm>
            <a:off x="669471" y="4800159"/>
            <a:ext cx="3249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2000 millilitres =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19FC15-35E7-4449-AE19-AEE7C1EFF28E}"/>
              </a:ext>
            </a:extLst>
          </p:cNvPr>
          <p:cNvSpPr txBox="1"/>
          <p:nvPr/>
        </p:nvSpPr>
        <p:spPr>
          <a:xfrm>
            <a:off x="3587056" y="4800159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seconds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32E73D-1725-4B58-AE7D-AD86E11C3AED}"/>
              </a:ext>
            </a:extLst>
          </p:cNvPr>
          <p:cNvSpPr txBox="1"/>
          <p:nvPr/>
        </p:nvSpPr>
        <p:spPr>
          <a:xfrm>
            <a:off x="645570" y="5779070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 + 16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D86AE6-5D67-4532-A7BB-AADA28D16472}"/>
              </a:ext>
            </a:extLst>
          </p:cNvPr>
          <p:cNvSpPr txBox="1"/>
          <p:nvPr/>
        </p:nvSpPr>
        <p:spPr>
          <a:xfrm>
            <a:off x="2294164" y="5779070"/>
            <a:ext cx="726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CAF5F1-60C4-4580-9B51-15600A479367}"/>
              </a:ext>
            </a:extLst>
          </p:cNvPr>
          <p:cNvSpPr txBox="1"/>
          <p:nvPr/>
        </p:nvSpPr>
        <p:spPr>
          <a:xfrm>
            <a:off x="3379337" y="5779070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 + 8 =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20ECE7-1E21-4F46-8CBE-EDEF94580140}"/>
              </a:ext>
            </a:extLst>
          </p:cNvPr>
          <p:cNvSpPr txBox="1"/>
          <p:nvPr/>
        </p:nvSpPr>
        <p:spPr>
          <a:xfrm>
            <a:off x="4799326" y="5779070"/>
            <a:ext cx="726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3C5DF5-DC1B-4281-BF44-0577F8F3B8E8}"/>
              </a:ext>
            </a:extLst>
          </p:cNvPr>
          <p:cNvSpPr txBox="1"/>
          <p:nvPr/>
        </p:nvSpPr>
        <p:spPr>
          <a:xfrm>
            <a:off x="6027400" y="5779070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56 + 4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E83142-D999-46E5-BA44-6DC84973BFA5}"/>
              </a:ext>
            </a:extLst>
          </p:cNvPr>
          <p:cNvSpPr txBox="1"/>
          <p:nvPr/>
        </p:nvSpPr>
        <p:spPr>
          <a:xfrm>
            <a:off x="7447389" y="5779070"/>
            <a:ext cx="726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E31C35-15B5-44E1-90BF-07D1F37AADDE}"/>
              </a:ext>
            </a:extLst>
          </p:cNvPr>
          <p:cNvSpPr txBox="1"/>
          <p:nvPr/>
        </p:nvSpPr>
        <p:spPr>
          <a:xfrm>
            <a:off x="6668318" y="3118988"/>
            <a:ext cx="301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3750 millilitres =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91040D-7EF0-4239-B42A-67D66CC6D5DA}"/>
              </a:ext>
            </a:extLst>
          </p:cNvPr>
          <p:cNvSpPr txBox="1"/>
          <p:nvPr/>
        </p:nvSpPr>
        <p:spPr>
          <a:xfrm>
            <a:off x="9636161" y="3118987"/>
            <a:ext cx="2138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3.750 litres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6CECA1-3ABB-4E1C-8F14-A52D124397CC}"/>
              </a:ext>
            </a:extLst>
          </p:cNvPr>
          <p:cNvSpPr txBox="1"/>
          <p:nvPr/>
        </p:nvSpPr>
        <p:spPr>
          <a:xfrm>
            <a:off x="6668757" y="1476934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 ÷ 4 = 15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4143D2-E673-4916-93D9-5B482C002446}"/>
              </a:ext>
            </a:extLst>
          </p:cNvPr>
          <p:cNvSpPr txBox="1"/>
          <p:nvPr/>
        </p:nvSpPr>
        <p:spPr>
          <a:xfrm>
            <a:off x="6668756" y="2014180"/>
            <a:ext cx="5106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250 ml is poured 15 times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6EBE8E-C6D2-448B-8435-3DF0C415A56D}"/>
              </a:ext>
            </a:extLst>
          </p:cNvPr>
          <p:cNvSpPr txBox="1"/>
          <p:nvPr/>
        </p:nvSpPr>
        <p:spPr>
          <a:xfrm>
            <a:off x="6668318" y="2585744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x 15 =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C5AB3E-9486-4D3E-A379-779D853C1E33}"/>
              </a:ext>
            </a:extLst>
          </p:cNvPr>
          <p:cNvSpPr txBox="1"/>
          <p:nvPr/>
        </p:nvSpPr>
        <p:spPr>
          <a:xfrm>
            <a:off x="8486232" y="2581742"/>
            <a:ext cx="200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3750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ABBDAD8-DE5D-4DE1-8E34-6950297C106C}"/>
              </a:ext>
            </a:extLst>
          </p:cNvPr>
          <p:cNvSpPr txBox="1"/>
          <p:nvPr/>
        </p:nvSpPr>
        <p:spPr>
          <a:xfrm>
            <a:off x="1180139" y="6198678"/>
            <a:ext cx="194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3000 ml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77C2F3-C9BE-4DE8-9196-F61CF806C113}"/>
              </a:ext>
            </a:extLst>
          </p:cNvPr>
          <p:cNvSpPr txBox="1"/>
          <p:nvPr/>
        </p:nvSpPr>
        <p:spPr>
          <a:xfrm>
            <a:off x="4179053" y="6155150"/>
            <a:ext cx="194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3500 ml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1A8CE1-0301-4810-AC3B-2ACFA6ED3F97}"/>
              </a:ext>
            </a:extLst>
          </p:cNvPr>
          <p:cNvSpPr txBox="1"/>
          <p:nvPr/>
        </p:nvSpPr>
        <p:spPr>
          <a:xfrm>
            <a:off x="6912820" y="6190854"/>
            <a:ext cx="194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3750 ml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ACBE70-767C-4E37-897E-F731AF943255}"/>
              </a:ext>
            </a:extLst>
          </p:cNvPr>
          <p:cNvSpPr txBox="1"/>
          <p:nvPr/>
        </p:nvSpPr>
        <p:spPr>
          <a:xfrm>
            <a:off x="10803651" y="542443"/>
            <a:ext cx="1214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3.75 l</a:t>
            </a:r>
          </a:p>
        </p:txBody>
      </p:sp>
    </p:spTree>
    <p:extLst>
      <p:ext uri="{BB962C8B-B14F-4D97-AF65-F5344CB8AC3E}">
        <p14:creationId xmlns:p14="http://schemas.microsoft.com/office/powerpoint/2010/main" val="422278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E3338D-DE00-496E-AF16-7D4D66EC15C5}"/>
              </a:ext>
            </a:extLst>
          </p:cNvPr>
          <p:cNvSpPr/>
          <p:nvPr/>
        </p:nvSpPr>
        <p:spPr>
          <a:xfrm>
            <a:off x="56122" y="50000"/>
            <a:ext cx="69535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fractions that are equal to 20%.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682E16-6BC8-4BD0-A4F3-8B8AA7753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16" y="499392"/>
            <a:ext cx="1688298" cy="61589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DBB20E-D6A0-475C-BFBC-BA43C52946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EF80711-0ED5-4603-8506-E826F583EFCA}"/>
              </a:ext>
            </a:extLst>
          </p:cNvPr>
          <p:cNvCxnSpPr>
            <a:cxnSpLocks/>
          </p:cNvCxnSpPr>
          <p:nvPr/>
        </p:nvCxnSpPr>
        <p:spPr>
          <a:xfrm>
            <a:off x="2151906" y="1506619"/>
            <a:ext cx="86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49EBC7-C64D-4425-A151-1B5EBE0C81E9}"/>
              </a:ext>
            </a:extLst>
          </p:cNvPr>
          <p:cNvCxnSpPr>
            <a:cxnSpLocks/>
          </p:cNvCxnSpPr>
          <p:nvPr/>
        </p:nvCxnSpPr>
        <p:spPr>
          <a:xfrm>
            <a:off x="3489379" y="1506619"/>
            <a:ext cx="13207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8900F5A-8CEA-4B86-8C1A-1AF8EC58CDB6}"/>
              </a:ext>
            </a:extLst>
          </p:cNvPr>
          <p:cNvSpPr txBox="1"/>
          <p:nvPr/>
        </p:nvSpPr>
        <p:spPr>
          <a:xfrm>
            <a:off x="2338029" y="998785"/>
            <a:ext cx="704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D73389-9DC8-4A21-9FCA-4C1CB4F4E8F8}"/>
              </a:ext>
            </a:extLst>
          </p:cNvPr>
          <p:cNvSpPr txBox="1"/>
          <p:nvPr/>
        </p:nvSpPr>
        <p:spPr>
          <a:xfrm>
            <a:off x="2112479" y="1444827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06CE6-43CC-4F0B-8087-FC88C9607C40}"/>
              </a:ext>
            </a:extLst>
          </p:cNvPr>
          <p:cNvSpPr txBox="1"/>
          <p:nvPr/>
        </p:nvSpPr>
        <p:spPr>
          <a:xfrm>
            <a:off x="3489378" y="1444827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299EB1-4FCC-453A-9988-ED70FBB0AA17}"/>
              </a:ext>
            </a:extLst>
          </p:cNvPr>
          <p:cNvSpPr txBox="1"/>
          <p:nvPr/>
        </p:nvSpPr>
        <p:spPr>
          <a:xfrm>
            <a:off x="3032608" y="119114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7FAEB6A-7A6F-424F-AFE6-EB9EBF6DB56F}"/>
              </a:ext>
            </a:extLst>
          </p:cNvPr>
          <p:cNvSpPr/>
          <p:nvPr/>
        </p:nvSpPr>
        <p:spPr>
          <a:xfrm rot="16200000">
            <a:off x="2971089" y="276319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6C2A96D-A372-4B94-A60B-492FA4880394}"/>
              </a:ext>
            </a:extLst>
          </p:cNvPr>
          <p:cNvSpPr/>
          <p:nvPr/>
        </p:nvSpPr>
        <p:spPr>
          <a:xfrm rot="5400000">
            <a:off x="2960801" y="1203440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DA82D0-CCE5-4ED7-A3C2-AD4C04B0FAF4}"/>
              </a:ext>
            </a:extLst>
          </p:cNvPr>
          <p:cNvSpPr txBox="1"/>
          <p:nvPr/>
        </p:nvSpPr>
        <p:spPr>
          <a:xfrm>
            <a:off x="3056428" y="1939158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F779B1-01D9-48C2-A2B5-2C68A6B6BE2F}"/>
              </a:ext>
            </a:extLst>
          </p:cNvPr>
          <p:cNvSpPr txBox="1"/>
          <p:nvPr/>
        </p:nvSpPr>
        <p:spPr>
          <a:xfrm>
            <a:off x="3105063" y="644845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00BAD5-F26E-4111-8BDB-CBB9A213B168}"/>
              </a:ext>
            </a:extLst>
          </p:cNvPr>
          <p:cNvSpPr txBox="1"/>
          <p:nvPr/>
        </p:nvSpPr>
        <p:spPr>
          <a:xfrm>
            <a:off x="3936200" y="998785"/>
            <a:ext cx="8546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3AE43D-2FEB-4D57-B18C-CE3237D2F68E}"/>
              </a:ext>
            </a:extLst>
          </p:cNvPr>
          <p:cNvSpPr txBox="1"/>
          <p:nvPr/>
        </p:nvSpPr>
        <p:spPr>
          <a:xfrm>
            <a:off x="4956864" y="1186853"/>
            <a:ext cx="24442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2AA69B-21EA-495D-B090-6CF598409464}"/>
              </a:ext>
            </a:extLst>
          </p:cNvPr>
          <p:cNvSpPr/>
          <p:nvPr/>
        </p:nvSpPr>
        <p:spPr>
          <a:xfrm>
            <a:off x="1233677" y="590328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0D2CDD-13FB-420B-8980-678F3A1355E4}"/>
              </a:ext>
            </a:extLst>
          </p:cNvPr>
          <p:cNvSpPr/>
          <p:nvPr/>
        </p:nvSpPr>
        <p:spPr>
          <a:xfrm>
            <a:off x="1259792" y="192311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68DBA3-5A01-4B47-8162-C4EAFF58A6E2}"/>
              </a:ext>
            </a:extLst>
          </p:cNvPr>
          <p:cNvCxnSpPr>
            <a:cxnSpLocks/>
          </p:cNvCxnSpPr>
          <p:nvPr/>
        </p:nvCxnSpPr>
        <p:spPr>
          <a:xfrm>
            <a:off x="2200286" y="357648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244C14-E969-4899-8B8D-0273302042FB}"/>
              </a:ext>
            </a:extLst>
          </p:cNvPr>
          <p:cNvCxnSpPr>
            <a:cxnSpLocks/>
          </p:cNvCxnSpPr>
          <p:nvPr/>
        </p:nvCxnSpPr>
        <p:spPr>
          <a:xfrm>
            <a:off x="3079516" y="3560184"/>
            <a:ext cx="13532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390BC4D-B7A7-4C32-A756-460018E74150}"/>
              </a:ext>
            </a:extLst>
          </p:cNvPr>
          <p:cNvSpPr txBox="1"/>
          <p:nvPr/>
        </p:nvSpPr>
        <p:spPr>
          <a:xfrm>
            <a:off x="2162913" y="306865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79F9EE-EF3E-4265-8E89-F7C53CF3BE06}"/>
              </a:ext>
            </a:extLst>
          </p:cNvPr>
          <p:cNvSpPr txBox="1"/>
          <p:nvPr/>
        </p:nvSpPr>
        <p:spPr>
          <a:xfrm>
            <a:off x="2173479" y="35146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205918-FB5D-4C4B-B3E8-ECA59146FBAE}"/>
              </a:ext>
            </a:extLst>
          </p:cNvPr>
          <p:cNvSpPr txBox="1"/>
          <p:nvPr/>
        </p:nvSpPr>
        <p:spPr>
          <a:xfrm>
            <a:off x="3080921" y="3498392"/>
            <a:ext cx="14617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C0C807-D769-4E04-97D4-714789FC4092}"/>
              </a:ext>
            </a:extLst>
          </p:cNvPr>
          <p:cNvSpPr txBox="1"/>
          <p:nvPr/>
        </p:nvSpPr>
        <p:spPr>
          <a:xfrm>
            <a:off x="2632473" y="326101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668C1472-A147-40E1-BE57-AE22FF4B72BC}"/>
              </a:ext>
            </a:extLst>
          </p:cNvPr>
          <p:cNvSpPr/>
          <p:nvPr/>
        </p:nvSpPr>
        <p:spPr>
          <a:xfrm rot="16200000">
            <a:off x="2687556" y="2424147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88E70458-842C-4F21-A4C5-87B3E1DE32DD}"/>
              </a:ext>
            </a:extLst>
          </p:cNvPr>
          <p:cNvSpPr/>
          <p:nvPr/>
        </p:nvSpPr>
        <p:spPr>
          <a:xfrm rot="5400000">
            <a:off x="2677268" y="3351268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54AA40-B4C7-46E2-9E96-DCC459584182}"/>
              </a:ext>
            </a:extLst>
          </p:cNvPr>
          <p:cNvSpPr txBox="1"/>
          <p:nvPr/>
        </p:nvSpPr>
        <p:spPr>
          <a:xfrm>
            <a:off x="2685477" y="40090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4B4353-CBC2-4E7C-96D2-06D982D80C6E}"/>
              </a:ext>
            </a:extLst>
          </p:cNvPr>
          <p:cNvSpPr txBox="1"/>
          <p:nvPr/>
        </p:nvSpPr>
        <p:spPr>
          <a:xfrm>
            <a:off x="2685476" y="27147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F420FD-E8DF-4F5E-B2D5-F78F8D43AC04}"/>
              </a:ext>
            </a:extLst>
          </p:cNvPr>
          <p:cNvSpPr txBox="1"/>
          <p:nvPr/>
        </p:nvSpPr>
        <p:spPr>
          <a:xfrm>
            <a:off x="3293404" y="3052350"/>
            <a:ext cx="9628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E8F8A2-CC3B-4D56-84FE-CEAE74E9B37B}"/>
              </a:ext>
            </a:extLst>
          </p:cNvPr>
          <p:cNvSpPr txBox="1"/>
          <p:nvPr/>
        </p:nvSpPr>
        <p:spPr>
          <a:xfrm>
            <a:off x="4575197" y="3244713"/>
            <a:ext cx="24442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20%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00A130-91DC-4B6D-B1C9-8BF1DC8DC26F}"/>
              </a:ext>
            </a:extLst>
          </p:cNvPr>
          <p:cNvSpPr/>
          <p:nvPr/>
        </p:nvSpPr>
        <p:spPr>
          <a:xfrm>
            <a:off x="1186388" y="327782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E80094B-9C72-4E7C-88B8-7E4929ED5179}"/>
              </a:ext>
            </a:extLst>
          </p:cNvPr>
          <p:cNvCxnSpPr>
            <a:cxnSpLocks/>
          </p:cNvCxnSpPr>
          <p:nvPr/>
        </p:nvCxnSpPr>
        <p:spPr>
          <a:xfrm>
            <a:off x="2187154" y="561652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E4F3BA7-1F95-4FBB-BCDF-EFA7B22B0D1F}"/>
              </a:ext>
            </a:extLst>
          </p:cNvPr>
          <p:cNvCxnSpPr>
            <a:cxnSpLocks/>
          </p:cNvCxnSpPr>
          <p:nvPr/>
        </p:nvCxnSpPr>
        <p:spPr>
          <a:xfrm>
            <a:off x="3523088" y="5616522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9354632-43FB-4829-94FB-69BC101FF81D}"/>
              </a:ext>
            </a:extLst>
          </p:cNvPr>
          <p:cNvSpPr txBox="1"/>
          <p:nvPr/>
        </p:nvSpPr>
        <p:spPr>
          <a:xfrm>
            <a:off x="2388242" y="5087565"/>
            <a:ext cx="7479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625EF5-1343-44AB-808C-64C11A35BC18}"/>
              </a:ext>
            </a:extLst>
          </p:cNvPr>
          <p:cNvSpPr txBox="1"/>
          <p:nvPr/>
        </p:nvSpPr>
        <p:spPr>
          <a:xfrm>
            <a:off x="2151927" y="556390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CE40E3-44ED-4509-8FA1-06539BD8A35E}"/>
              </a:ext>
            </a:extLst>
          </p:cNvPr>
          <p:cNvSpPr txBox="1"/>
          <p:nvPr/>
        </p:nvSpPr>
        <p:spPr>
          <a:xfrm>
            <a:off x="3508793" y="555799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AF4C44-EC39-46D6-A6C3-ED10E7534968}"/>
              </a:ext>
            </a:extLst>
          </p:cNvPr>
          <p:cNvSpPr txBox="1"/>
          <p:nvPr/>
        </p:nvSpPr>
        <p:spPr>
          <a:xfrm>
            <a:off x="3065327" y="530431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9256571C-1047-4942-93C3-2C8776546CA2}"/>
              </a:ext>
            </a:extLst>
          </p:cNvPr>
          <p:cNvSpPr/>
          <p:nvPr/>
        </p:nvSpPr>
        <p:spPr>
          <a:xfrm rot="16200000">
            <a:off x="2802086" y="458982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9CDE8B95-80F0-4D31-AE29-88C573C9365F}"/>
              </a:ext>
            </a:extLst>
          </p:cNvPr>
          <p:cNvSpPr/>
          <p:nvPr/>
        </p:nvSpPr>
        <p:spPr>
          <a:xfrm rot="5400000">
            <a:off x="2791799" y="551694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833D9C7-15C5-4FA9-BCB5-0E69C3D237E6}"/>
              </a:ext>
            </a:extLst>
          </p:cNvPr>
          <p:cNvSpPr txBox="1"/>
          <p:nvPr/>
        </p:nvSpPr>
        <p:spPr>
          <a:xfrm>
            <a:off x="2916658" y="605232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1C34929-F1BE-4B94-9C73-4A00987565E9}"/>
              </a:ext>
            </a:extLst>
          </p:cNvPr>
          <p:cNvSpPr txBox="1"/>
          <p:nvPr/>
        </p:nvSpPr>
        <p:spPr>
          <a:xfrm>
            <a:off x="2915209" y="47580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71FC77C-628E-4E97-9EE2-010738C13CE2}"/>
              </a:ext>
            </a:extLst>
          </p:cNvPr>
          <p:cNvSpPr txBox="1"/>
          <p:nvPr/>
        </p:nvSpPr>
        <p:spPr>
          <a:xfrm>
            <a:off x="3507510" y="510168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E99587-C397-46E7-A165-7969CA9FCB17}"/>
              </a:ext>
            </a:extLst>
          </p:cNvPr>
          <p:cNvGrpSpPr/>
          <p:nvPr/>
        </p:nvGrpSpPr>
        <p:grpSpPr>
          <a:xfrm>
            <a:off x="4005393" y="5314387"/>
            <a:ext cx="1964278" cy="878566"/>
            <a:chOff x="1784535" y="2849562"/>
            <a:chExt cx="1964278" cy="87856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CCA9CFB-DFFB-428D-8941-D686D08F713E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207A31-6392-4954-96AD-D9780BE32249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C8425EF-4256-4750-A8CE-B65A32278D5B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7" name="Arc 46">
            <a:extLst>
              <a:ext uri="{FF2B5EF4-FFF2-40B4-BE49-F238E27FC236}">
                <a16:creationId xmlns:a16="http://schemas.microsoft.com/office/drawing/2014/main" id="{1DB510B9-911F-4987-9748-EEF2B1AD7B05}"/>
              </a:ext>
            </a:extLst>
          </p:cNvPr>
          <p:cNvSpPr/>
          <p:nvPr/>
        </p:nvSpPr>
        <p:spPr>
          <a:xfrm rot="16200000">
            <a:off x="4043854" y="4494138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9B48670E-F24F-44BF-9D9E-3F799ABA5784}"/>
              </a:ext>
            </a:extLst>
          </p:cNvPr>
          <p:cNvSpPr/>
          <p:nvPr/>
        </p:nvSpPr>
        <p:spPr>
          <a:xfrm rot="5400000">
            <a:off x="4038710" y="5416115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AE225CE-E852-4F05-9A80-E94E5833FCB7}"/>
              </a:ext>
            </a:extLst>
          </p:cNvPr>
          <p:cNvSpPr txBox="1"/>
          <p:nvPr/>
        </p:nvSpPr>
        <p:spPr>
          <a:xfrm>
            <a:off x="4058397" y="606239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0127B37-F2B5-4EEE-8D65-5B17469D8958}"/>
              </a:ext>
            </a:extLst>
          </p:cNvPr>
          <p:cNvSpPr txBox="1"/>
          <p:nvPr/>
        </p:nvSpPr>
        <p:spPr>
          <a:xfrm>
            <a:off x="4058396" y="476808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60F798-6C05-4966-9A71-33FB13536CA7}"/>
              </a:ext>
            </a:extLst>
          </p:cNvPr>
          <p:cNvSpPr txBox="1"/>
          <p:nvPr/>
        </p:nvSpPr>
        <p:spPr>
          <a:xfrm>
            <a:off x="4666324" y="5122024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35D7B5-684F-4FBA-B8E5-18E5558F4818}"/>
              </a:ext>
            </a:extLst>
          </p:cNvPr>
          <p:cNvSpPr txBox="1"/>
          <p:nvPr/>
        </p:nvSpPr>
        <p:spPr>
          <a:xfrm>
            <a:off x="5886627" y="5314387"/>
            <a:ext cx="24442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20%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BFF8E86-D398-48E1-94E3-35223B022C50}"/>
              </a:ext>
            </a:extLst>
          </p:cNvPr>
          <p:cNvSpPr/>
          <p:nvPr/>
        </p:nvSpPr>
        <p:spPr>
          <a:xfrm>
            <a:off x="1192903" y="459643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89B427-0D03-4F5D-9666-7419789A8BDB}"/>
              </a:ext>
            </a:extLst>
          </p:cNvPr>
          <p:cNvSpPr/>
          <p:nvPr/>
        </p:nvSpPr>
        <p:spPr>
          <a:xfrm>
            <a:off x="1240191" y="59077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2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7" grpId="0" animBg="1"/>
      <p:bldP spid="48" grpId="0" animBg="1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EBA9B5-F6DC-4575-94D7-26C7291EE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924" y="3134617"/>
            <a:ext cx="4730842" cy="33963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4B7F04-BB1B-485E-8C4A-28FEBA7246DE}"/>
              </a:ext>
            </a:extLst>
          </p:cNvPr>
          <p:cNvSpPr/>
          <p:nvPr/>
        </p:nvSpPr>
        <p:spPr>
          <a:xfrm>
            <a:off x="56122" y="49999"/>
            <a:ext cx="120793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has this rectangular piece of card. It is marked with grid lines.</a:t>
            </a:r>
            <a:endParaRPr lang="en-GB" sz="3200" b="1" dirty="0"/>
          </a:p>
          <a:p>
            <a:r>
              <a:rPr lang="en-US" sz="3200" b="1" dirty="0"/>
              <a:t>Adam makes two straight cuts along the grid lines. </a:t>
            </a:r>
          </a:p>
          <a:p>
            <a:r>
              <a:rPr lang="en-US" sz="3200" b="1" dirty="0"/>
              <a:t>The two cuts divide the rectangle into 3 shapes: </a:t>
            </a:r>
          </a:p>
          <a:p>
            <a:r>
              <a:rPr lang="en-US" sz="3200" b="1" dirty="0"/>
              <a:t>• 2 squares of different size, and </a:t>
            </a:r>
          </a:p>
          <a:p>
            <a:r>
              <a:rPr lang="en-US" sz="3200" b="1" dirty="0"/>
              <a:t>• 1 rectangle. </a:t>
            </a:r>
          </a:p>
          <a:p>
            <a:r>
              <a:rPr lang="en-US" sz="3200" b="1" dirty="0"/>
              <a:t>Using the grid lines, draw two lines that show where Adam could have made his cuts. Use a ruler.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14724F-CAD2-4A30-96DA-437BC7FAA4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23C9E3-4AAF-4218-86D2-68C891BD2311}"/>
              </a:ext>
            </a:extLst>
          </p:cNvPr>
          <p:cNvCxnSpPr>
            <a:cxnSpLocks/>
          </p:cNvCxnSpPr>
          <p:nvPr/>
        </p:nvCxnSpPr>
        <p:spPr>
          <a:xfrm>
            <a:off x="9083731" y="3143277"/>
            <a:ext cx="0" cy="332053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370FD6-9A26-4C14-B570-FFB9B2B567E5}"/>
              </a:ext>
            </a:extLst>
          </p:cNvPr>
          <p:cNvCxnSpPr>
            <a:cxnSpLocks/>
          </p:cNvCxnSpPr>
          <p:nvPr/>
        </p:nvCxnSpPr>
        <p:spPr>
          <a:xfrm>
            <a:off x="9083731" y="4492364"/>
            <a:ext cx="131463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F1BF40-54B6-4F0C-A4AC-A1DD3662563D}"/>
              </a:ext>
            </a:extLst>
          </p:cNvPr>
          <p:cNvCxnSpPr>
            <a:cxnSpLocks/>
          </p:cNvCxnSpPr>
          <p:nvPr/>
        </p:nvCxnSpPr>
        <p:spPr>
          <a:xfrm>
            <a:off x="7083481" y="3172344"/>
            <a:ext cx="0" cy="332053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FFD37B-5B1D-4699-9A45-16720AB536D8}"/>
              </a:ext>
            </a:extLst>
          </p:cNvPr>
          <p:cNvCxnSpPr>
            <a:cxnSpLocks/>
          </p:cNvCxnSpPr>
          <p:nvPr/>
        </p:nvCxnSpPr>
        <p:spPr>
          <a:xfrm>
            <a:off x="5749981" y="4502381"/>
            <a:ext cx="131463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76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8.33333E-7 0.0951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21677A-BEE3-401A-B517-27FCCC636F89}"/>
              </a:ext>
            </a:extLst>
          </p:cNvPr>
          <p:cNvSpPr/>
          <p:nvPr/>
        </p:nvSpPr>
        <p:spPr>
          <a:xfrm>
            <a:off x="56123" y="50000"/>
            <a:ext cx="10082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graph shows the maximum temperature for five days.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413AEA-4898-4C44-A170-BCCF4F945F8D}"/>
              </a:ext>
            </a:extLst>
          </p:cNvPr>
          <p:cNvSpPr/>
          <p:nvPr/>
        </p:nvSpPr>
        <p:spPr>
          <a:xfrm>
            <a:off x="7070501" y="787040"/>
            <a:ext cx="49454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For what fraction of the five days was the maximum temperature below 10 °C?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7E2C5-DD79-45EA-992B-C65A12C04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3" y="634775"/>
            <a:ext cx="7113074" cy="4796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099E21-095A-4B87-8076-DC85885457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ED8FB9-E50C-4D70-ABBC-2F62E4C46830}"/>
              </a:ext>
            </a:extLst>
          </p:cNvPr>
          <p:cNvCxnSpPr/>
          <p:nvPr/>
        </p:nvCxnSpPr>
        <p:spPr>
          <a:xfrm>
            <a:off x="1908313" y="2217554"/>
            <a:ext cx="51621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2028FF9-1D30-42E8-8A90-0582B7991FB7}"/>
              </a:ext>
            </a:extLst>
          </p:cNvPr>
          <p:cNvSpPr/>
          <p:nvPr/>
        </p:nvSpPr>
        <p:spPr>
          <a:xfrm>
            <a:off x="2345636" y="2571403"/>
            <a:ext cx="198060" cy="2293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6A0172-743A-4D79-88B9-230CA29627E1}"/>
              </a:ext>
            </a:extLst>
          </p:cNvPr>
          <p:cNvSpPr/>
          <p:nvPr/>
        </p:nvSpPr>
        <p:spPr>
          <a:xfrm>
            <a:off x="3387638" y="2279781"/>
            <a:ext cx="198060" cy="2293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4B985-9C2B-488E-B1E7-F3F1EB38F594}"/>
              </a:ext>
            </a:extLst>
          </p:cNvPr>
          <p:cNvSpPr txBox="1"/>
          <p:nvPr/>
        </p:nvSpPr>
        <p:spPr>
          <a:xfrm>
            <a:off x="7314464" y="2508965"/>
            <a:ext cx="32377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days below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5 days altogether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E9AD0B-B922-465C-896A-F38A2A1740DA}"/>
              </a:ext>
            </a:extLst>
          </p:cNvPr>
          <p:cNvGrpSpPr/>
          <p:nvPr/>
        </p:nvGrpSpPr>
        <p:grpSpPr>
          <a:xfrm>
            <a:off x="10446362" y="2494696"/>
            <a:ext cx="502160" cy="1076984"/>
            <a:chOff x="2162913" y="3068655"/>
            <a:chExt cx="502160" cy="107698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3E84BDE-F399-434C-976C-DEF4D7379BC2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36E0D2-6EA3-475B-BD29-2AE076289190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D7D7BC-DF29-4B4E-B71A-1B7BD094B1E1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0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8605BC2-FCCD-4CE6-85DC-A2C9FC5CA116}"/>
              </a:ext>
            </a:extLst>
          </p:cNvPr>
          <p:cNvSpPr txBox="1"/>
          <p:nvPr/>
        </p:nvSpPr>
        <p:spPr>
          <a:xfrm>
            <a:off x="9560922" y="3702731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64DF91-0EA5-4A06-B6CC-20300028A1CC}"/>
              </a:ext>
            </a:extLst>
          </p:cNvPr>
          <p:cNvSpPr txBox="1"/>
          <p:nvPr/>
        </p:nvSpPr>
        <p:spPr>
          <a:xfrm>
            <a:off x="8971984" y="3707420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B8868C-F18F-4DDA-993E-7EC68FF383B2}"/>
              </a:ext>
            </a:extLst>
          </p:cNvPr>
          <p:cNvSpPr txBox="1"/>
          <p:nvPr/>
        </p:nvSpPr>
        <p:spPr>
          <a:xfrm>
            <a:off x="8201213" y="3711115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21677A-BEE3-401A-B517-27FCCC636F89}"/>
              </a:ext>
            </a:extLst>
          </p:cNvPr>
          <p:cNvSpPr/>
          <p:nvPr/>
        </p:nvSpPr>
        <p:spPr>
          <a:xfrm>
            <a:off x="56123" y="50000"/>
            <a:ext cx="10082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graph shows the maximum temperature for five days.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DC9DE1-0010-411E-B4A1-F4BEB5BB9380}"/>
              </a:ext>
            </a:extLst>
          </p:cNvPr>
          <p:cNvSpPr/>
          <p:nvPr/>
        </p:nvSpPr>
        <p:spPr>
          <a:xfrm>
            <a:off x="7169197" y="866342"/>
            <a:ext cx="46430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was the mean maximum temperature, to one decimal place?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7E2C5-DD79-45EA-992B-C65A12C04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3" y="634775"/>
            <a:ext cx="7113074" cy="4796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099E21-095A-4B87-8076-DC85885457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4B0F3-A48F-48A8-ADA6-CA938B85548B}"/>
              </a:ext>
            </a:extLst>
          </p:cNvPr>
          <p:cNvSpPr txBox="1"/>
          <p:nvPr/>
        </p:nvSpPr>
        <p:spPr>
          <a:xfrm>
            <a:off x="3222834" y="2470578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17.4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3BDA99-681B-468E-A141-5DB9BD699263}"/>
              </a:ext>
            </a:extLst>
          </p:cNvPr>
          <p:cNvSpPr txBox="1"/>
          <p:nvPr/>
        </p:nvSpPr>
        <p:spPr>
          <a:xfrm>
            <a:off x="4350145" y="1921941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29.2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4E5FA8-E38B-446F-B18E-895BFC61ECDF}"/>
              </a:ext>
            </a:extLst>
          </p:cNvPr>
          <p:cNvSpPr txBox="1"/>
          <p:nvPr/>
        </p:nvSpPr>
        <p:spPr>
          <a:xfrm>
            <a:off x="5379270" y="1921941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41.0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FA5F7-118F-4FB1-AD2C-D6CB6C04750A}"/>
              </a:ext>
            </a:extLst>
          </p:cNvPr>
          <p:cNvSpPr txBox="1"/>
          <p:nvPr/>
        </p:nvSpPr>
        <p:spPr>
          <a:xfrm>
            <a:off x="6390132" y="1609354"/>
            <a:ext cx="9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53.4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5D3A60-B8C6-4FB4-9CAB-90B2438A69F9}"/>
              </a:ext>
            </a:extLst>
          </p:cNvPr>
          <p:cNvSpPr txBox="1"/>
          <p:nvPr/>
        </p:nvSpPr>
        <p:spPr>
          <a:xfrm>
            <a:off x="7764923" y="37047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5D8336-9060-4F57-A4CB-AC6E5B8B0253}"/>
              </a:ext>
            </a:extLst>
          </p:cNvPr>
          <p:cNvCxnSpPr>
            <a:cxnSpLocks/>
          </p:cNvCxnSpPr>
          <p:nvPr/>
        </p:nvCxnSpPr>
        <p:spPr>
          <a:xfrm flipV="1">
            <a:off x="8227794" y="3765865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096F7-99D0-4183-AC08-A5C1AAD9CF73}"/>
              </a:ext>
            </a:extLst>
          </p:cNvPr>
          <p:cNvCxnSpPr>
            <a:cxnSpLocks/>
          </p:cNvCxnSpPr>
          <p:nvPr/>
        </p:nvCxnSpPr>
        <p:spPr>
          <a:xfrm>
            <a:off x="8246746" y="374982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9E32152-430C-4679-9AB7-46770D3038B9}"/>
              </a:ext>
            </a:extLst>
          </p:cNvPr>
          <p:cNvSpPr txBox="1"/>
          <p:nvPr/>
        </p:nvSpPr>
        <p:spPr>
          <a:xfrm>
            <a:off x="8663574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529BAC-B4BA-4A29-9AF3-16B66D55A468}"/>
              </a:ext>
            </a:extLst>
          </p:cNvPr>
          <p:cNvSpPr txBox="1"/>
          <p:nvPr/>
        </p:nvSpPr>
        <p:spPr>
          <a:xfrm>
            <a:off x="9131936" y="32596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5EEEF6-8F45-4305-876D-ACCE9CF6EC6F}"/>
              </a:ext>
            </a:extLst>
          </p:cNvPr>
          <p:cNvSpPr txBox="1"/>
          <p:nvPr/>
        </p:nvSpPr>
        <p:spPr>
          <a:xfrm>
            <a:off x="8968013" y="36998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E075FE-7718-4622-A0BA-B70DDC657AC3}"/>
              </a:ext>
            </a:extLst>
          </p:cNvPr>
          <p:cNvCxnSpPr>
            <a:cxnSpLocks/>
          </p:cNvCxnSpPr>
          <p:nvPr/>
        </p:nvCxnSpPr>
        <p:spPr>
          <a:xfrm>
            <a:off x="9114694" y="376555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57612C1-2063-4ADF-BFC3-CDA5AE4E3851}"/>
              </a:ext>
            </a:extLst>
          </p:cNvPr>
          <p:cNvSpPr txBox="1"/>
          <p:nvPr/>
        </p:nvSpPr>
        <p:spPr>
          <a:xfrm>
            <a:off x="8972021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672AAA-8945-4444-AE3D-58E520CD2D98}"/>
              </a:ext>
            </a:extLst>
          </p:cNvPr>
          <p:cNvCxnSpPr>
            <a:cxnSpLocks/>
          </p:cNvCxnSpPr>
          <p:nvPr/>
        </p:nvCxnSpPr>
        <p:spPr>
          <a:xfrm>
            <a:off x="9548004" y="3764023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F022790-88A6-4595-8BC2-30A3E46107F0}"/>
              </a:ext>
            </a:extLst>
          </p:cNvPr>
          <p:cNvSpPr txBox="1"/>
          <p:nvPr/>
        </p:nvSpPr>
        <p:spPr>
          <a:xfrm>
            <a:off x="9406170" y="370431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DBF85B-BD18-4854-A2AD-6455DD156399}"/>
              </a:ext>
            </a:extLst>
          </p:cNvPr>
          <p:cNvSpPr txBox="1"/>
          <p:nvPr/>
        </p:nvSpPr>
        <p:spPr>
          <a:xfrm>
            <a:off x="9549917" y="32634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6FD437-9D09-43C5-9355-AE5A9890C5C6}"/>
              </a:ext>
            </a:extLst>
          </p:cNvPr>
          <p:cNvSpPr txBox="1"/>
          <p:nvPr/>
        </p:nvSpPr>
        <p:spPr>
          <a:xfrm>
            <a:off x="8221728" y="32519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78D54D-6858-4F86-BF1F-FD792FCC169D}"/>
              </a:ext>
            </a:extLst>
          </p:cNvPr>
          <p:cNvGrpSpPr/>
          <p:nvPr/>
        </p:nvGrpSpPr>
        <p:grpSpPr>
          <a:xfrm>
            <a:off x="8221728" y="4789158"/>
            <a:ext cx="1775592" cy="642443"/>
            <a:chOff x="7874811" y="4621315"/>
            <a:chExt cx="1775592" cy="6424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863B5F-5171-49DE-9143-8E427A25027F}"/>
                </a:ext>
              </a:extLst>
            </p:cNvPr>
            <p:cNvSpPr txBox="1"/>
            <p:nvPr/>
          </p:nvSpPr>
          <p:spPr>
            <a:xfrm>
              <a:off x="8316657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BC4D86F-C083-4F69-825A-2BF8B5A48F75}"/>
                </a:ext>
              </a:extLst>
            </p:cNvPr>
            <p:cNvSpPr txBox="1"/>
            <p:nvPr/>
          </p:nvSpPr>
          <p:spPr>
            <a:xfrm>
              <a:off x="8785019" y="4629006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7E0E41-E0EE-401A-989B-003F00381A5A}"/>
                </a:ext>
              </a:extLst>
            </p:cNvPr>
            <p:cNvSpPr txBox="1"/>
            <p:nvPr/>
          </p:nvSpPr>
          <p:spPr>
            <a:xfrm>
              <a:off x="8625104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0FA1A74-8625-4A31-813E-57CD70DE2959}"/>
                </a:ext>
              </a:extLst>
            </p:cNvPr>
            <p:cNvSpPr txBox="1"/>
            <p:nvPr/>
          </p:nvSpPr>
          <p:spPr>
            <a:xfrm>
              <a:off x="9203000" y="4632816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218F719-83ED-4803-ACB9-A212260FEBBE}"/>
                </a:ext>
              </a:extLst>
            </p:cNvPr>
            <p:cNvSpPr txBox="1"/>
            <p:nvPr/>
          </p:nvSpPr>
          <p:spPr>
            <a:xfrm>
              <a:off x="7874811" y="4621315"/>
              <a:ext cx="44740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B681C06-954D-48F9-B148-F607F1C20859}"/>
              </a:ext>
            </a:extLst>
          </p:cNvPr>
          <p:cNvSpPr/>
          <p:nvPr/>
        </p:nvSpPr>
        <p:spPr>
          <a:xfrm>
            <a:off x="9150685" y="4869472"/>
            <a:ext cx="446392" cy="4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CC3E6FF-D189-433C-8679-652455A06D39}"/>
              </a:ext>
            </a:extLst>
          </p:cNvPr>
          <p:cNvCxnSpPr/>
          <p:nvPr/>
        </p:nvCxnSpPr>
        <p:spPr>
          <a:xfrm>
            <a:off x="9600343" y="5312925"/>
            <a:ext cx="44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CA8785E-711B-4988-AED9-6A578F36E161}"/>
              </a:ext>
            </a:extLst>
          </p:cNvPr>
          <p:cNvSpPr txBox="1"/>
          <p:nvPr/>
        </p:nvSpPr>
        <p:spPr>
          <a:xfrm>
            <a:off x="8497337" y="2440326"/>
            <a:ext cx="1434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10.7 °C</a:t>
            </a:r>
          </a:p>
        </p:txBody>
      </p:sp>
    </p:spTree>
    <p:extLst>
      <p:ext uri="{BB962C8B-B14F-4D97-AF65-F5344CB8AC3E}">
        <p14:creationId xmlns:p14="http://schemas.microsoft.com/office/powerpoint/2010/main" val="272116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2" grpId="0"/>
      <p:bldP spid="14" grpId="0"/>
      <p:bldP spid="7" grpId="0"/>
      <p:bldP spid="8" grpId="0"/>
      <p:bldP spid="9" grpId="0"/>
      <p:bldP spid="10" grpId="0"/>
      <p:bldP spid="15" grpId="0"/>
      <p:bldP spid="18" grpId="0"/>
      <p:bldP spid="19" grpId="0"/>
      <p:bldP spid="20" grpId="0"/>
      <p:bldP spid="23" grpId="0"/>
      <p:bldP spid="26" grpId="0"/>
      <p:bldP spid="27" grpId="0"/>
      <p:bldP spid="28" grpId="0"/>
      <p:bldP spid="37" grpId="0" animBg="1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504D2-0FEE-47B5-B3C1-B57DE6700538}"/>
              </a:ext>
            </a:extLst>
          </p:cNvPr>
          <p:cNvSpPr/>
          <p:nvPr/>
        </p:nvSpPr>
        <p:spPr>
          <a:xfrm>
            <a:off x="56123" y="50000"/>
            <a:ext cx="1159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made this cuboid using centimetre cubes.</a:t>
            </a:r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A8A37-99C7-44AF-A2CE-7D0597CDF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74" y="676821"/>
            <a:ext cx="4987193" cy="31482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569AE4-41B8-4277-827A-619AC02F4D3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6D2B8B-81CE-4B3E-8F53-81FC4318EC92}"/>
              </a:ext>
            </a:extLst>
          </p:cNvPr>
          <p:cNvSpPr/>
          <p:nvPr/>
        </p:nvSpPr>
        <p:spPr>
          <a:xfrm>
            <a:off x="5133466" y="741474"/>
            <a:ext cx="68181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makes a cuboid that is 5 cm longer, 5 cm taller and 5 cm wider than Amina’s cuboid. </a:t>
            </a:r>
          </a:p>
          <a:p>
            <a:r>
              <a:rPr lang="en-US" sz="3200" b="1" dirty="0"/>
              <a:t>What is the difference between the number of cubes in Amina’s and Stefan’s cuboids?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C370E9-5962-4AC3-9940-78A4ACB59021}"/>
              </a:ext>
            </a:extLst>
          </p:cNvPr>
          <p:cNvSpPr/>
          <p:nvPr/>
        </p:nvSpPr>
        <p:spPr>
          <a:xfrm>
            <a:off x="264658" y="3893643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4cm x 6cm x 3cm =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D930FE-6664-46E1-BCC1-CDE474CE637C}"/>
              </a:ext>
            </a:extLst>
          </p:cNvPr>
          <p:cNvSpPr/>
          <p:nvPr/>
        </p:nvSpPr>
        <p:spPr>
          <a:xfrm>
            <a:off x="3549931" y="3893643"/>
            <a:ext cx="14032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72cm³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871E61-70AC-41D8-86E6-07C7BCF920DC}"/>
              </a:ext>
            </a:extLst>
          </p:cNvPr>
          <p:cNvSpPr/>
          <p:nvPr/>
        </p:nvSpPr>
        <p:spPr>
          <a:xfrm>
            <a:off x="264658" y="4450327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9cm x 11cm x 8cm =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319951-9C98-4031-8B2A-73802133C124}"/>
              </a:ext>
            </a:extLst>
          </p:cNvPr>
          <p:cNvGrpSpPr/>
          <p:nvPr/>
        </p:nvGrpSpPr>
        <p:grpSpPr>
          <a:xfrm>
            <a:off x="621262" y="5185002"/>
            <a:ext cx="1861800" cy="1405123"/>
            <a:chOff x="2248666" y="1937292"/>
            <a:chExt cx="1861800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296878-DB56-4A78-96B6-BC05388D7B9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2A13B7-3A2B-43B6-B400-65BC9E9171E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87B1A6-9546-4A25-92F3-CB24107B054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C2D0116-7F33-414D-9049-DACB524A7C5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5D9002E-2C1F-48B5-9627-5D3DC5AF241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44C8393-B649-4B55-9763-BD36FBFCCB75}"/>
              </a:ext>
            </a:extLst>
          </p:cNvPr>
          <p:cNvSpPr txBox="1"/>
          <p:nvPr/>
        </p:nvSpPr>
        <p:spPr>
          <a:xfrm>
            <a:off x="1516377" y="60765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31B612-B00A-4671-827B-5FDE9A027B42}"/>
              </a:ext>
            </a:extLst>
          </p:cNvPr>
          <p:cNvSpPr txBox="1"/>
          <p:nvPr/>
        </p:nvSpPr>
        <p:spPr>
          <a:xfrm>
            <a:off x="1125177" y="49527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17F676-13E5-4FBF-B028-B21299B86684}"/>
              </a:ext>
            </a:extLst>
          </p:cNvPr>
          <p:cNvSpPr txBox="1"/>
          <p:nvPr/>
        </p:nvSpPr>
        <p:spPr>
          <a:xfrm>
            <a:off x="615559" y="607657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92CF2D-D9CE-449D-907B-FDCC9BF65166}"/>
              </a:ext>
            </a:extLst>
          </p:cNvPr>
          <p:cNvSpPr/>
          <p:nvPr/>
        </p:nvSpPr>
        <p:spPr>
          <a:xfrm>
            <a:off x="3737494" y="4450327"/>
            <a:ext cx="1813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792cm³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6032D8-9CF0-41FF-9E1A-39F14569498B}"/>
              </a:ext>
            </a:extLst>
          </p:cNvPr>
          <p:cNvGrpSpPr/>
          <p:nvPr/>
        </p:nvGrpSpPr>
        <p:grpSpPr>
          <a:xfrm>
            <a:off x="5590894" y="4107399"/>
            <a:ext cx="1885499" cy="1414081"/>
            <a:chOff x="1371600" y="1941038"/>
            <a:chExt cx="1885499" cy="141408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C069CD-0573-428F-A699-2E9F6914B276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7 9 2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80E40-07BB-4CF7-9249-488EE6B6339A}"/>
                </a:ext>
              </a:extLst>
            </p:cNvPr>
            <p:cNvSpPr txBox="1"/>
            <p:nvPr/>
          </p:nvSpPr>
          <p:spPr>
            <a:xfrm>
              <a:off x="2238707" y="2373230"/>
              <a:ext cx="10183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59B3F6-EF30-4E95-A209-9D2C8CEC4700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0B7B2A8-A604-4B78-B412-1D59763F377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0F3B760-CCA9-4169-9B12-369B08E47FC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1F49DC7-AA07-4052-854B-C26EAE78F256}"/>
              </a:ext>
            </a:extLst>
          </p:cNvPr>
          <p:cNvSpPr txBox="1"/>
          <p:nvPr/>
        </p:nvSpPr>
        <p:spPr>
          <a:xfrm>
            <a:off x="6918796" y="49928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C48BB3-FD18-4AB5-A98E-9D0F1D4BCC02}"/>
              </a:ext>
            </a:extLst>
          </p:cNvPr>
          <p:cNvSpPr txBox="1"/>
          <p:nvPr/>
        </p:nvSpPr>
        <p:spPr>
          <a:xfrm>
            <a:off x="6458001" y="49994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989E3C-D38D-409C-9BFE-77AEDB432678}"/>
              </a:ext>
            </a:extLst>
          </p:cNvPr>
          <p:cNvSpPr txBox="1"/>
          <p:nvPr/>
        </p:nvSpPr>
        <p:spPr>
          <a:xfrm>
            <a:off x="6007847" y="50000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DFC244-9D7A-46EE-9F3C-8753DD67A214}"/>
              </a:ext>
            </a:extLst>
          </p:cNvPr>
          <p:cNvSpPr/>
          <p:nvPr/>
        </p:nvSpPr>
        <p:spPr>
          <a:xfrm>
            <a:off x="8162090" y="3204330"/>
            <a:ext cx="2473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720 cubes</a:t>
            </a:r>
          </a:p>
        </p:txBody>
      </p:sp>
    </p:spTree>
    <p:extLst>
      <p:ext uri="{BB962C8B-B14F-4D97-AF65-F5344CB8AC3E}">
        <p14:creationId xmlns:p14="http://schemas.microsoft.com/office/powerpoint/2010/main" val="389625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25" grpId="0"/>
      <p:bldP spid="26" grpId="0"/>
      <p:bldP spid="27" grpId="0"/>
      <p:bldP spid="28" grpId="0"/>
      <p:bldP spid="35" grpId="0"/>
      <p:bldP spid="39" grpId="0"/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92AA16-D7BF-45A2-BC5A-A94DD8BA5FA4}"/>
              </a:ext>
            </a:extLst>
          </p:cNvPr>
          <p:cNvSpPr/>
          <p:nvPr/>
        </p:nvSpPr>
        <p:spPr>
          <a:xfrm>
            <a:off x="56123" y="50000"/>
            <a:ext cx="65028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The original price of this car is £8,999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1EC21E-8F08-4020-B4A5-D2FB0F17D331}"/>
              </a:ext>
            </a:extLst>
          </p:cNvPr>
          <p:cNvSpPr/>
          <p:nvPr/>
        </p:nvSpPr>
        <p:spPr>
          <a:xfrm>
            <a:off x="5513927" y="802356"/>
            <a:ext cx="57472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What is the sale price of the car?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DF19FD-9BF8-4C67-B442-3034F0208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7" y="802356"/>
            <a:ext cx="4442139" cy="30386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B60B0E-64D4-463E-A0BB-CE80D2EE33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FFA991-685A-4CC9-B33F-148C52C29961}"/>
              </a:ext>
            </a:extLst>
          </p:cNvPr>
          <p:cNvSpPr txBox="1"/>
          <p:nvPr/>
        </p:nvSpPr>
        <p:spPr>
          <a:xfrm>
            <a:off x="10253452" y="1262324"/>
            <a:ext cx="1546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£7,899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0D0E918-B425-4625-B647-09D5A8144049}"/>
              </a:ext>
            </a:extLst>
          </p:cNvPr>
          <p:cNvGrpSpPr/>
          <p:nvPr/>
        </p:nvGrpSpPr>
        <p:grpSpPr>
          <a:xfrm>
            <a:off x="6096000" y="2363141"/>
            <a:ext cx="2296634" cy="1404405"/>
            <a:chOff x="1371600" y="1941038"/>
            <a:chExt cx="2296634" cy="14044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228771-1070-4D81-93C9-53C672113B0C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8 9 9 9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A7CE0A-F68B-496F-8942-4C2B4C5481E0}"/>
                </a:ext>
              </a:extLst>
            </p:cNvPr>
            <p:cNvSpPr txBox="1"/>
            <p:nvPr/>
          </p:nvSpPr>
          <p:spPr>
            <a:xfrm>
              <a:off x="1812182" y="2373230"/>
              <a:ext cx="185605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1 1 0 0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495D38-940C-49AF-A527-2A558D69632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27D8C39-EADD-48AB-BF4C-4A5BDB2BEBE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4C2891-B481-43FB-B780-3AEE6D5FD3B7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AA4C1AC-7CA7-4D8E-B3E3-6141ADDE262E}"/>
              </a:ext>
            </a:extLst>
          </p:cNvPr>
          <p:cNvSpPr txBox="1"/>
          <p:nvPr/>
        </p:nvSpPr>
        <p:spPr>
          <a:xfrm>
            <a:off x="7863415" y="325647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D29D0D-9406-4044-866C-D1EF64A59040}"/>
              </a:ext>
            </a:extLst>
          </p:cNvPr>
          <p:cNvSpPr txBox="1"/>
          <p:nvPr/>
        </p:nvSpPr>
        <p:spPr>
          <a:xfrm>
            <a:off x="7423902" y="325376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7F5572-33A7-4EAC-9BF9-4AEE77730413}"/>
              </a:ext>
            </a:extLst>
          </p:cNvPr>
          <p:cNvSpPr txBox="1"/>
          <p:nvPr/>
        </p:nvSpPr>
        <p:spPr>
          <a:xfrm>
            <a:off x="6963107" y="325519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3C7C14-FBE1-4983-8071-D360201CA358}"/>
              </a:ext>
            </a:extLst>
          </p:cNvPr>
          <p:cNvSpPr txBox="1"/>
          <p:nvPr/>
        </p:nvSpPr>
        <p:spPr>
          <a:xfrm>
            <a:off x="6512953" y="325579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E85F41-DE1F-4BB9-9343-6EB77556E406}"/>
              </a:ext>
            </a:extLst>
          </p:cNvPr>
          <p:cNvSpPr txBox="1"/>
          <p:nvPr/>
        </p:nvSpPr>
        <p:spPr>
          <a:xfrm>
            <a:off x="6139003" y="325376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140047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F4766A-EA2D-4224-8C04-36276D476EC9}"/>
              </a:ext>
            </a:extLst>
          </p:cNvPr>
          <p:cNvSpPr/>
          <p:nvPr/>
        </p:nvSpPr>
        <p:spPr>
          <a:xfrm>
            <a:off x="655299" y="282193"/>
            <a:ext cx="32960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3,576,219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92510F-7011-41FF-B8FF-A677AB964420}"/>
              </a:ext>
            </a:extLst>
          </p:cNvPr>
          <p:cNvSpPr/>
          <p:nvPr/>
        </p:nvSpPr>
        <p:spPr>
          <a:xfrm>
            <a:off x="56123" y="1343865"/>
            <a:ext cx="7258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Which digit is in the ten thousands place?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59E402-53F7-4D87-BC3A-4ED8BD49F392}"/>
              </a:ext>
            </a:extLst>
          </p:cNvPr>
          <p:cNvSpPr/>
          <p:nvPr/>
        </p:nvSpPr>
        <p:spPr>
          <a:xfrm>
            <a:off x="56123" y="2355833"/>
            <a:ext cx="6917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Round 3,576,219 to the nearest million.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31458A-87A3-4166-A2FE-48CD3135938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EB498F-DE75-4001-8A9F-52A3F63D2056}"/>
              </a:ext>
            </a:extLst>
          </p:cNvPr>
          <p:cNvSpPr/>
          <p:nvPr/>
        </p:nvSpPr>
        <p:spPr>
          <a:xfrm>
            <a:off x="1698171" y="457200"/>
            <a:ext cx="391886" cy="669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A39B7-6420-493D-A33B-FE351CAFD912}"/>
              </a:ext>
            </a:extLst>
          </p:cNvPr>
          <p:cNvSpPr txBox="1"/>
          <p:nvPr/>
        </p:nvSpPr>
        <p:spPr>
          <a:xfrm>
            <a:off x="7225406" y="1343865"/>
            <a:ext cx="712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B241E8-8485-4E86-85D3-C639E07396BE}"/>
              </a:ext>
            </a:extLst>
          </p:cNvPr>
          <p:cNvSpPr/>
          <p:nvPr/>
        </p:nvSpPr>
        <p:spPr>
          <a:xfrm>
            <a:off x="725947" y="457200"/>
            <a:ext cx="446392" cy="669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4CA363-B8E8-4A46-AF60-BC474AE15072}"/>
              </a:ext>
            </a:extLst>
          </p:cNvPr>
          <p:cNvCxnSpPr>
            <a:cxnSpLocks/>
          </p:cNvCxnSpPr>
          <p:nvPr/>
        </p:nvCxnSpPr>
        <p:spPr>
          <a:xfrm>
            <a:off x="1215797" y="1126671"/>
            <a:ext cx="5225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9ADCCC-0162-461C-AAA4-387D8F0F7A46}"/>
              </a:ext>
            </a:extLst>
          </p:cNvPr>
          <p:cNvSpPr txBox="1"/>
          <p:nvPr/>
        </p:nvSpPr>
        <p:spPr>
          <a:xfrm>
            <a:off x="6958219" y="2355833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4 000 000</a:t>
            </a:r>
          </a:p>
        </p:txBody>
      </p:sp>
    </p:spTree>
    <p:extLst>
      <p:ext uri="{BB962C8B-B14F-4D97-AF65-F5344CB8AC3E}">
        <p14:creationId xmlns:p14="http://schemas.microsoft.com/office/powerpoint/2010/main" val="403738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D037BE-C2C3-42A0-9FDF-A892766B9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1" y="1490870"/>
            <a:ext cx="4254954" cy="53311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4614F1-1AFF-4DBD-AC8D-EB9487591EE6}"/>
              </a:ext>
            </a:extLst>
          </p:cNvPr>
          <p:cNvSpPr/>
          <p:nvPr/>
        </p:nvSpPr>
        <p:spPr>
          <a:xfrm>
            <a:off x="56341" y="50000"/>
            <a:ext cx="12079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Dev says, ‘I had £10. I gave some money away.’ </a:t>
            </a:r>
          </a:p>
          <a:p>
            <a:r>
              <a:rPr lang="en-US" sz="3200" b="1" dirty="0"/>
              <a:t>Which expression shows how much money Dev has left? </a:t>
            </a:r>
          </a:p>
          <a:p>
            <a:r>
              <a:rPr lang="en-US" sz="3200" b="1" i="1" dirty="0"/>
              <a:t>a </a:t>
            </a:r>
            <a:r>
              <a:rPr lang="en-US" sz="3200" b="1" dirty="0"/>
              <a:t>is the amount of money, in pounds, that Dev gave away.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81F96D-09FD-460B-8DC6-24C61FD01F1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E3C4B3-A69E-4166-8F86-7E768D66842F}"/>
              </a:ext>
            </a:extLst>
          </p:cNvPr>
          <p:cNvSpPr/>
          <p:nvPr/>
        </p:nvSpPr>
        <p:spPr>
          <a:xfrm>
            <a:off x="3623253" y="491793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48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70AC86-C743-4E95-B46B-8355EF495CA2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8316416-4028-4E69-80C2-143749A2B7C7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1C9E1C5-091D-41B8-BDA3-CB9A57FBA0F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9BCB85-3464-4653-BA51-41CA3668AEA8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31C49C9-7B94-4D13-8B00-B61DF156E98A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D4802C-DC92-488F-A013-98497E9402CD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AA1A52D-5240-48F3-BD35-4915FFEA1B0C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E153B0B-0DB5-4286-99B5-27C1E048D441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44AA5D5-FBC7-42B3-8392-E06CDBA052D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745D15-C586-40A4-B902-CD10AEF6CF6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70F30D9-2507-4E92-B4AB-E13E7A0C1DE5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61C20ED-2150-4BB1-98C8-C837BF3D42A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71E95F6-D724-47B2-BDB4-98C06514EA8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176895E-CE7A-46F5-B3B1-80783552D0F0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4C0AEC1-5DF2-4D0F-A353-0283FC4A17CB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772263-C990-423E-A92B-1E3AF458DFCD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1579DD5-6605-40BC-BC78-5F02FF77B0E0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C942D38-7A46-4992-9C7A-AD7C31ABE8D9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AAA0968-DCCA-4CF0-9802-DEA38224CB06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6435A1-500C-4CC4-B388-4C0FF37F4D62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AAE3E42-B538-473F-8311-F1C457D30492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6E413B3-6898-42F4-AD65-6CFE37BB90DE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F07DDC7-3086-40CB-AF80-00AA69BB13C8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0073197-C420-4DBC-BDD3-F3F0CDA481C2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0FEDB6B-5C91-4E49-9611-D22ADF7E50CA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BC03FA8-F99A-4093-8254-B5CA77E280B5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501A2EC-9B22-4A34-8B3E-9531F95D5996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5B9D981-9FD5-43A9-B07B-B2CF05A1D347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53D6A34-EFEB-48DC-ABAA-1AB5519C19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071EB0-9B37-4BA3-B7E2-D16E30ADC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882DD17-5CBF-4701-90BB-C9AB6220FF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843646-7806-4178-8822-A5E26EC94F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AD5782F-9B68-40D2-B165-36CDD3D4EF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5C6634-0DA9-417D-97DE-F194E8BE6D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E64AB02-AAFD-482D-9A30-291B41D6CD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930C41C-EBF4-436A-B96C-EE2034A148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6893E00-461D-4055-8F76-84036AC354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6FE35FF-95A5-47C3-94C4-2F20528EE3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29B1ED7-BFD1-4858-83DF-35826311C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EDE9F2-AE08-44FD-8EC4-36F5C2AB1A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2D2F2E8-03FC-422A-9C96-1CA0CBEFCE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0CC0891-ABC0-4156-A139-4046CF780E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1C1EF60-AF7A-469A-8808-A4C4FABA0C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42560F-AB03-461B-9827-A344DD32CA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DF28949-0A27-404D-AF45-68545917160F}"/>
              </a:ext>
            </a:extLst>
          </p:cNvPr>
          <p:cNvSpPr/>
          <p:nvPr/>
        </p:nvSpPr>
        <p:spPr>
          <a:xfrm>
            <a:off x="56122" y="50000"/>
            <a:ext cx="12079317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these masses in order, starting with the lightest. </a:t>
            </a:r>
          </a:p>
          <a:p>
            <a:endParaRPr lang="en-US" sz="3200" b="1" dirty="0"/>
          </a:p>
          <a:p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52ADB9-6E5B-49C0-8440-36697C783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62" y="4721884"/>
            <a:ext cx="11115675" cy="17811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7AA185-3ADE-4024-9A20-DF3DD4A971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08FF9C-350A-4600-B893-4A66274F145D}"/>
              </a:ext>
            </a:extLst>
          </p:cNvPr>
          <p:cNvSpPr/>
          <p:nvPr/>
        </p:nvSpPr>
        <p:spPr>
          <a:xfrm>
            <a:off x="450798" y="850219"/>
            <a:ext cx="7827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1.25 kg         0.99 kg         1.025kg         0.009 kg</a:t>
            </a:r>
            <a:endParaRPr lang="en-GB" sz="3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C13EC76-C279-42B5-9E6D-891B80DCF00D}"/>
              </a:ext>
            </a:extLst>
          </p:cNvPr>
          <p:cNvSpPr txBox="1"/>
          <p:nvPr/>
        </p:nvSpPr>
        <p:spPr>
          <a:xfrm>
            <a:off x="1793717" y="2206305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956757-6EEB-4220-9A23-6BE3A1BAC8C8}"/>
              </a:ext>
            </a:extLst>
          </p:cNvPr>
          <p:cNvSpPr txBox="1"/>
          <p:nvPr/>
        </p:nvSpPr>
        <p:spPr>
          <a:xfrm>
            <a:off x="1789821" y="2651834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0.9 9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C17A3-A390-4719-B479-AFF73D11DA34}"/>
              </a:ext>
            </a:extLst>
          </p:cNvPr>
          <p:cNvSpPr txBox="1"/>
          <p:nvPr/>
        </p:nvSpPr>
        <p:spPr>
          <a:xfrm>
            <a:off x="1787746" y="3091289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1.0 2 5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C90A885-CCA1-404D-9637-D409989D51CC}"/>
              </a:ext>
            </a:extLst>
          </p:cNvPr>
          <p:cNvSpPr txBox="1"/>
          <p:nvPr/>
        </p:nvSpPr>
        <p:spPr>
          <a:xfrm>
            <a:off x="1787746" y="3545298"/>
            <a:ext cx="3131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0.0 0 9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55E115-11E7-4F18-ABE8-4D63DECAD291}"/>
              </a:ext>
            </a:extLst>
          </p:cNvPr>
          <p:cNvSpPr txBox="1"/>
          <p:nvPr/>
        </p:nvSpPr>
        <p:spPr>
          <a:xfrm>
            <a:off x="3109723" y="2198489"/>
            <a:ext cx="6258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857C5F4-0198-4D6B-858F-FA0EF2ED97B9}"/>
              </a:ext>
            </a:extLst>
          </p:cNvPr>
          <p:cNvSpPr txBox="1"/>
          <p:nvPr/>
        </p:nvSpPr>
        <p:spPr>
          <a:xfrm>
            <a:off x="3121267" y="2650059"/>
            <a:ext cx="6258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EDB995-005B-468C-B616-FF5224FBFC68}"/>
              </a:ext>
            </a:extLst>
          </p:cNvPr>
          <p:cNvSpPr txBox="1"/>
          <p:nvPr/>
        </p:nvSpPr>
        <p:spPr>
          <a:xfrm>
            <a:off x="935165" y="5012853"/>
            <a:ext cx="16088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6F98AF-86B6-43D1-9BE4-E34BE70ABE57}"/>
              </a:ext>
            </a:extLst>
          </p:cNvPr>
          <p:cNvSpPr txBox="1"/>
          <p:nvPr/>
        </p:nvSpPr>
        <p:spPr>
          <a:xfrm>
            <a:off x="3917009" y="5015703"/>
            <a:ext cx="14211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0.99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5B58E6D-4D9F-4840-A22E-7AF313026975}"/>
              </a:ext>
            </a:extLst>
          </p:cNvPr>
          <p:cNvSpPr txBox="1"/>
          <p:nvPr/>
        </p:nvSpPr>
        <p:spPr>
          <a:xfrm>
            <a:off x="6455878" y="5018649"/>
            <a:ext cx="19662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1.025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253BDA4-390C-435E-A54B-43E2985378C3}"/>
              </a:ext>
            </a:extLst>
          </p:cNvPr>
          <p:cNvSpPr txBox="1"/>
          <p:nvPr/>
        </p:nvSpPr>
        <p:spPr>
          <a:xfrm>
            <a:off x="9479906" y="5012853"/>
            <a:ext cx="14016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ABEC256-A7F0-454D-B38F-5E8D19FAF3FF}"/>
              </a:ext>
            </a:extLst>
          </p:cNvPr>
          <p:cNvSpPr txBox="1"/>
          <p:nvPr/>
        </p:nvSpPr>
        <p:spPr>
          <a:xfrm>
            <a:off x="585306" y="517070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1.250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5CB81DA-0B4E-4585-B02E-9366E83B8B2B}"/>
              </a:ext>
            </a:extLst>
          </p:cNvPr>
          <p:cNvSpPr txBox="1"/>
          <p:nvPr/>
        </p:nvSpPr>
        <p:spPr>
          <a:xfrm>
            <a:off x="2578506" y="492907"/>
            <a:ext cx="202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0.990</a:t>
            </a:r>
          </a:p>
        </p:txBody>
      </p:sp>
    </p:spTree>
    <p:extLst>
      <p:ext uri="{BB962C8B-B14F-4D97-AF65-F5344CB8AC3E}">
        <p14:creationId xmlns:p14="http://schemas.microsoft.com/office/powerpoint/2010/main" val="396036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446C5D27-655F-4960-9468-FA3A70513F27}"/>
              </a:ext>
            </a:extLst>
          </p:cNvPr>
          <p:cNvGrpSpPr/>
          <p:nvPr/>
        </p:nvGrpSpPr>
        <p:grpSpPr>
          <a:xfrm>
            <a:off x="1357470" y="2649798"/>
            <a:ext cx="1856051" cy="1404405"/>
            <a:chOff x="1812181" y="1941038"/>
            <a:chExt cx="1856051" cy="140440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EFE3A86-B2D4-4DBC-8BD7-E5C533525510}"/>
                </a:ext>
              </a:extLst>
            </p:cNvPr>
            <p:cNvSpPr txBox="1"/>
            <p:nvPr/>
          </p:nvSpPr>
          <p:spPr>
            <a:xfrm>
              <a:off x="2724604" y="1941038"/>
              <a:ext cx="93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E205C31-9B62-4A02-87C2-C9D975395F0D}"/>
                </a:ext>
              </a:extLst>
            </p:cNvPr>
            <p:cNvSpPr txBox="1"/>
            <p:nvPr/>
          </p:nvSpPr>
          <p:spPr>
            <a:xfrm>
              <a:off x="3162607" y="2373230"/>
              <a:ext cx="5056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CDC762A-9D49-4723-815D-502C349F8B06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D0CF42B-A08A-49A2-A23C-A803298AAA48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2AEF061-225A-4578-87DF-09171CDBE860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01D1EE18-597B-4336-8D96-0838DB380676}"/>
              </a:ext>
            </a:extLst>
          </p:cNvPr>
          <p:cNvSpPr/>
          <p:nvPr/>
        </p:nvSpPr>
        <p:spPr>
          <a:xfrm>
            <a:off x="2702431" y="2721849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B6FF7CA-F310-4352-918F-BD5DDA83D139}"/>
              </a:ext>
            </a:extLst>
          </p:cNvPr>
          <p:cNvSpPr/>
          <p:nvPr/>
        </p:nvSpPr>
        <p:spPr>
          <a:xfrm>
            <a:off x="1791795" y="272678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1FE339A-913E-42F9-9619-9CBE09EBE1C3}"/>
              </a:ext>
            </a:extLst>
          </p:cNvPr>
          <p:cNvSpPr/>
          <p:nvPr/>
        </p:nvSpPr>
        <p:spPr>
          <a:xfrm>
            <a:off x="2246957" y="3173945"/>
            <a:ext cx="451251" cy="4464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225A2E-54C2-48A9-B106-4F1E96FFF439}"/>
              </a:ext>
            </a:extLst>
          </p:cNvPr>
          <p:cNvSpPr/>
          <p:nvPr/>
        </p:nvSpPr>
        <p:spPr>
          <a:xfrm>
            <a:off x="56123" y="49999"/>
            <a:ext cx="12079318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digits to make this addition correct.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GB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1C1866-A3CE-4D77-8FA0-474183D36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5" y="634775"/>
            <a:ext cx="7343306" cy="12958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8D5F54-4973-4B81-9664-C9A7771E38F3}"/>
              </a:ext>
            </a:extLst>
          </p:cNvPr>
          <p:cNvSpPr txBox="1"/>
          <p:nvPr/>
        </p:nvSpPr>
        <p:spPr>
          <a:xfrm>
            <a:off x="707867" y="967243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1FAC5D-84AF-4349-8391-F44FB959D0F3}"/>
              </a:ext>
            </a:extLst>
          </p:cNvPr>
          <p:cNvSpPr txBox="1"/>
          <p:nvPr/>
        </p:nvSpPr>
        <p:spPr>
          <a:xfrm>
            <a:off x="2624413" y="957959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D3BA6-ADCD-40DB-9B7D-F45DA1418C2F}"/>
              </a:ext>
            </a:extLst>
          </p:cNvPr>
          <p:cNvSpPr txBox="1"/>
          <p:nvPr/>
        </p:nvSpPr>
        <p:spPr>
          <a:xfrm>
            <a:off x="4304342" y="957959"/>
            <a:ext cx="6637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EC8B5D-B24C-4980-9AC6-59DB02F5342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74B7546-F67C-44CC-8BEF-59AB5EFE51FF}"/>
              </a:ext>
            </a:extLst>
          </p:cNvPr>
          <p:cNvSpPr txBox="1"/>
          <p:nvPr/>
        </p:nvSpPr>
        <p:spPr>
          <a:xfrm>
            <a:off x="2295266" y="24351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647220C-838F-45E0-81CE-F5AE2F696BBE}"/>
              </a:ext>
            </a:extLst>
          </p:cNvPr>
          <p:cNvSpPr txBox="1"/>
          <p:nvPr/>
        </p:nvSpPr>
        <p:spPr>
          <a:xfrm>
            <a:off x="1798295" y="3539926"/>
            <a:ext cx="1489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C765B7-D5B4-48F9-AF31-F8887934F5E4}"/>
              </a:ext>
            </a:extLst>
          </p:cNvPr>
          <p:cNvSpPr txBox="1"/>
          <p:nvPr/>
        </p:nvSpPr>
        <p:spPr>
          <a:xfrm>
            <a:off x="2704422" y="2648169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AE616D5-0AA1-4C49-B37B-B485750E09F1}"/>
              </a:ext>
            </a:extLst>
          </p:cNvPr>
          <p:cNvSpPr txBox="1"/>
          <p:nvPr/>
        </p:nvSpPr>
        <p:spPr>
          <a:xfrm>
            <a:off x="2234832" y="3087043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695AC42-4451-4724-B478-C66F3B4D9E86}"/>
              </a:ext>
            </a:extLst>
          </p:cNvPr>
          <p:cNvSpPr txBox="1"/>
          <p:nvPr/>
        </p:nvSpPr>
        <p:spPr>
          <a:xfrm>
            <a:off x="1840470" y="24339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5F3902A-1E56-4C5A-9603-4D6808981AD3}"/>
              </a:ext>
            </a:extLst>
          </p:cNvPr>
          <p:cNvSpPr txBox="1"/>
          <p:nvPr/>
        </p:nvSpPr>
        <p:spPr>
          <a:xfrm>
            <a:off x="1788964" y="2674061"/>
            <a:ext cx="4652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2665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90" grpId="0" animBg="1"/>
      <p:bldP spid="89" grpId="0" animBg="1"/>
      <p:bldP spid="5" grpId="0"/>
      <p:bldP spid="6" grpId="0"/>
      <p:bldP spid="7" grpId="0"/>
      <p:bldP spid="85" grpId="0"/>
      <p:bldP spid="87" grpId="0"/>
      <p:bldP spid="91" grpId="0"/>
      <p:bldP spid="92" grpId="0"/>
      <p:bldP spid="93" grpId="0"/>
      <p:bldP spid="9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526C7-8C99-4A4F-A736-C16F1C9E570A}"/>
              </a:ext>
            </a:extLst>
          </p:cNvPr>
          <p:cNvSpPr/>
          <p:nvPr/>
        </p:nvSpPr>
        <p:spPr>
          <a:xfrm>
            <a:off x="56123" y="50000"/>
            <a:ext cx="1020792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John buys one toy car and one pack of stickers. </a:t>
            </a:r>
          </a:p>
          <a:p>
            <a:r>
              <a:rPr lang="en-US" sz="3200" b="1" dirty="0"/>
              <a:t>He pays with a £10 note. How much change does John get?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B63BD-ACFD-41B9-B36A-E88D801A1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29" y="3565776"/>
            <a:ext cx="2682929" cy="2924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5BF64B-3B04-4CE2-B0C3-1DA3DA229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30" y="1193685"/>
            <a:ext cx="2568028" cy="22577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86A30B-FEE8-4676-B71F-106D9981777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7D9381-D4BD-4002-BEE8-C3997039501B}"/>
              </a:ext>
            </a:extLst>
          </p:cNvPr>
          <p:cNvSpPr txBox="1"/>
          <p:nvPr/>
        </p:nvSpPr>
        <p:spPr>
          <a:xfrm>
            <a:off x="4486637" y="1555853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1.4 9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9CB2E-4804-4E10-98E5-2DAF15181D6E}"/>
              </a:ext>
            </a:extLst>
          </p:cNvPr>
          <p:cNvSpPr txBox="1"/>
          <p:nvPr/>
        </p:nvSpPr>
        <p:spPr>
          <a:xfrm>
            <a:off x="4476746" y="1992987"/>
            <a:ext cx="183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1.6 4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EBDB8B-E0E2-4907-A28A-3A9FDBB94D6E}"/>
              </a:ext>
            </a:extLst>
          </p:cNvPr>
          <p:cNvCxnSpPr>
            <a:cxnSpLocks/>
          </p:cNvCxnSpPr>
          <p:nvPr/>
        </p:nvCxnSpPr>
        <p:spPr>
          <a:xfrm>
            <a:off x="4051999" y="2504063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2B4881-650C-433E-AF2B-1FFEA146DEC2}"/>
              </a:ext>
            </a:extLst>
          </p:cNvPr>
          <p:cNvCxnSpPr>
            <a:cxnSpLocks/>
          </p:cNvCxnSpPr>
          <p:nvPr/>
        </p:nvCxnSpPr>
        <p:spPr>
          <a:xfrm>
            <a:off x="4051999" y="2953068"/>
            <a:ext cx="1782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0D6D038-EE21-4E62-8E5D-7976548EF9EB}"/>
              </a:ext>
            </a:extLst>
          </p:cNvPr>
          <p:cNvSpPr txBox="1"/>
          <p:nvPr/>
        </p:nvSpPr>
        <p:spPr>
          <a:xfrm>
            <a:off x="4059436" y="2001970"/>
            <a:ext cx="519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0728F-DF4B-404A-BA32-85DD84F5B4C1}"/>
              </a:ext>
            </a:extLst>
          </p:cNvPr>
          <p:cNvSpPr txBox="1"/>
          <p:nvPr/>
        </p:nvSpPr>
        <p:spPr>
          <a:xfrm>
            <a:off x="4768911" y="242825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86CFEB-33C2-43CE-A011-D1D66EB7353C}"/>
              </a:ext>
            </a:extLst>
          </p:cNvPr>
          <p:cNvSpPr txBox="1"/>
          <p:nvPr/>
        </p:nvSpPr>
        <p:spPr>
          <a:xfrm>
            <a:off x="5376522" y="2428250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6C2C41-1A2B-4F98-8542-3596F69F8D1C}"/>
              </a:ext>
            </a:extLst>
          </p:cNvPr>
          <p:cNvSpPr txBox="1"/>
          <p:nvPr/>
        </p:nvSpPr>
        <p:spPr>
          <a:xfrm>
            <a:off x="4933025" y="2425305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DFE4BC-47D5-410B-B047-C3D99D9482DD}"/>
              </a:ext>
            </a:extLst>
          </p:cNvPr>
          <p:cNvSpPr txBox="1"/>
          <p:nvPr/>
        </p:nvSpPr>
        <p:spPr>
          <a:xfrm>
            <a:off x="4460187" y="2431967"/>
            <a:ext cx="5190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11FC30-FB8D-45C2-A9ED-3F73B0AEC923}"/>
              </a:ext>
            </a:extLst>
          </p:cNvPr>
          <p:cNvSpPr txBox="1"/>
          <p:nvPr/>
        </p:nvSpPr>
        <p:spPr>
          <a:xfrm>
            <a:off x="4970741" y="1272264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1B5DF7-7AC1-4732-A175-ABABE94A1575}"/>
              </a:ext>
            </a:extLst>
          </p:cNvPr>
          <p:cNvSpPr txBox="1"/>
          <p:nvPr/>
        </p:nvSpPr>
        <p:spPr>
          <a:xfrm>
            <a:off x="4035854" y="3367959"/>
            <a:ext cx="110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58174-8B81-45E9-ABEB-D2EEFDA53256}"/>
              </a:ext>
            </a:extLst>
          </p:cNvPr>
          <p:cNvSpPr txBox="1"/>
          <p:nvPr/>
        </p:nvSpPr>
        <p:spPr>
          <a:xfrm>
            <a:off x="3732687" y="3777614"/>
            <a:ext cx="47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219574-0F30-4E75-9003-8FDA4B0DF65C}"/>
              </a:ext>
            </a:extLst>
          </p:cNvPr>
          <p:cNvSpPr txBox="1"/>
          <p:nvPr/>
        </p:nvSpPr>
        <p:spPr>
          <a:xfrm>
            <a:off x="4471195" y="3824904"/>
            <a:ext cx="1412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3.1 3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F9F8ED-76EC-4527-9AE5-3DE8D094914C}"/>
              </a:ext>
            </a:extLst>
          </p:cNvPr>
          <p:cNvCxnSpPr>
            <a:cxnSpLocks/>
          </p:cNvCxnSpPr>
          <p:nvPr/>
        </p:nvCxnSpPr>
        <p:spPr>
          <a:xfrm>
            <a:off x="3586966" y="4330985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630C232-1F99-4AE2-BD27-7593EC8552F4}"/>
              </a:ext>
            </a:extLst>
          </p:cNvPr>
          <p:cNvSpPr txBox="1"/>
          <p:nvPr/>
        </p:nvSpPr>
        <p:spPr>
          <a:xfrm>
            <a:off x="4778528" y="3371186"/>
            <a:ext cx="1401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29CC79-24B4-4AB7-9B27-5D688ECBC02C}"/>
              </a:ext>
            </a:extLst>
          </p:cNvPr>
          <p:cNvSpPr txBox="1"/>
          <p:nvPr/>
        </p:nvSpPr>
        <p:spPr>
          <a:xfrm>
            <a:off x="4769003" y="426253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4A94E3-2988-41D2-92D3-F51A4CE0B5AC}"/>
              </a:ext>
            </a:extLst>
          </p:cNvPr>
          <p:cNvCxnSpPr>
            <a:cxnSpLocks/>
          </p:cNvCxnSpPr>
          <p:nvPr/>
        </p:nvCxnSpPr>
        <p:spPr>
          <a:xfrm flipV="1">
            <a:off x="4469444" y="346103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D4A6B7C-3F83-45A3-8F58-4D3251D0D894}"/>
              </a:ext>
            </a:extLst>
          </p:cNvPr>
          <p:cNvSpPr txBox="1"/>
          <p:nvPr/>
        </p:nvSpPr>
        <p:spPr>
          <a:xfrm>
            <a:off x="4528552" y="315621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84E95A-ADCC-48DF-96F6-D40AF3D69A85}"/>
              </a:ext>
            </a:extLst>
          </p:cNvPr>
          <p:cNvSpPr txBox="1"/>
          <p:nvPr/>
        </p:nvSpPr>
        <p:spPr>
          <a:xfrm>
            <a:off x="4805502" y="340715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0A2EC9B-F440-4891-8A59-213CFAFEECCC}"/>
              </a:ext>
            </a:extLst>
          </p:cNvPr>
          <p:cNvCxnSpPr>
            <a:cxnSpLocks/>
          </p:cNvCxnSpPr>
          <p:nvPr/>
        </p:nvCxnSpPr>
        <p:spPr>
          <a:xfrm flipV="1">
            <a:off x="4918325" y="345011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9000EB-7E7A-4C32-891E-8B826E191814}"/>
              </a:ext>
            </a:extLst>
          </p:cNvPr>
          <p:cNvSpPr txBox="1"/>
          <p:nvPr/>
        </p:nvSpPr>
        <p:spPr>
          <a:xfrm>
            <a:off x="4964729" y="314952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D56F5F-66F0-47F8-992F-A61F85153081}"/>
              </a:ext>
            </a:extLst>
          </p:cNvPr>
          <p:cNvSpPr txBox="1"/>
          <p:nvPr/>
        </p:nvSpPr>
        <p:spPr>
          <a:xfrm>
            <a:off x="5250150" y="341316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BDAE16-F0EE-4A9B-AE5B-EEE281E7306D}"/>
              </a:ext>
            </a:extLst>
          </p:cNvPr>
          <p:cNvSpPr txBox="1"/>
          <p:nvPr/>
        </p:nvSpPr>
        <p:spPr>
          <a:xfrm>
            <a:off x="5376522" y="426253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6AB05A-37AC-4AF1-BA8F-83D0E62A8596}"/>
              </a:ext>
            </a:extLst>
          </p:cNvPr>
          <p:cNvSpPr txBox="1"/>
          <p:nvPr/>
        </p:nvSpPr>
        <p:spPr>
          <a:xfrm>
            <a:off x="4924967" y="42623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71A90FC-5A57-425D-88CA-7C59A8849B90}"/>
              </a:ext>
            </a:extLst>
          </p:cNvPr>
          <p:cNvSpPr txBox="1"/>
          <p:nvPr/>
        </p:nvSpPr>
        <p:spPr>
          <a:xfrm>
            <a:off x="4447209" y="42623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B3086A0-5926-4C94-B3DC-21B51EF6386F}"/>
              </a:ext>
            </a:extLst>
          </p:cNvPr>
          <p:cNvCxnSpPr>
            <a:cxnSpLocks/>
          </p:cNvCxnSpPr>
          <p:nvPr/>
        </p:nvCxnSpPr>
        <p:spPr>
          <a:xfrm>
            <a:off x="3586966" y="4771390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BCF5BF2-1420-4368-92DD-9164F80DF356}"/>
              </a:ext>
            </a:extLst>
          </p:cNvPr>
          <p:cNvCxnSpPr>
            <a:cxnSpLocks/>
          </p:cNvCxnSpPr>
          <p:nvPr/>
        </p:nvCxnSpPr>
        <p:spPr>
          <a:xfrm flipV="1">
            <a:off x="4040616" y="345862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3BDD6CD-566D-430E-AA42-A0B74F977CD5}"/>
              </a:ext>
            </a:extLst>
          </p:cNvPr>
          <p:cNvSpPr txBox="1"/>
          <p:nvPr/>
        </p:nvSpPr>
        <p:spPr>
          <a:xfrm>
            <a:off x="4099724" y="315379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737007-BAAC-412E-906A-E43F3F81F61A}"/>
              </a:ext>
            </a:extLst>
          </p:cNvPr>
          <p:cNvSpPr txBox="1"/>
          <p:nvPr/>
        </p:nvSpPr>
        <p:spPr>
          <a:xfrm>
            <a:off x="4352607" y="340757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6CB1EF2-760E-4EFC-AC95-1BE808A1BA7C}"/>
              </a:ext>
            </a:extLst>
          </p:cNvPr>
          <p:cNvSpPr txBox="1"/>
          <p:nvPr/>
        </p:nvSpPr>
        <p:spPr>
          <a:xfrm>
            <a:off x="4047493" y="42623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FF852B-219B-4B05-91F6-BF3290479B8F}"/>
              </a:ext>
            </a:extLst>
          </p:cNvPr>
          <p:cNvSpPr txBox="1"/>
          <p:nvPr/>
        </p:nvSpPr>
        <p:spPr>
          <a:xfrm>
            <a:off x="7523049" y="1049148"/>
            <a:ext cx="4468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 gets £6.87 change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7B5ED7-EC3F-4246-903A-8A77225F56D7}"/>
              </a:ext>
            </a:extLst>
          </p:cNvPr>
          <p:cNvSpPr txBox="1"/>
          <p:nvPr/>
        </p:nvSpPr>
        <p:spPr>
          <a:xfrm>
            <a:off x="4535268" y="1273255"/>
            <a:ext cx="5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260BF8-238E-403E-B143-4358F38A662C}"/>
              </a:ext>
            </a:extLst>
          </p:cNvPr>
          <p:cNvSpPr txBox="1"/>
          <p:nvPr/>
        </p:nvSpPr>
        <p:spPr>
          <a:xfrm>
            <a:off x="3718422" y="425199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354498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AAE904-5190-43DF-8311-A2795ACF9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2" y="486143"/>
            <a:ext cx="6274150" cy="36432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DDF4EF-4D40-4ED2-9252-6AF5F432DCB5}"/>
              </a:ext>
            </a:extLst>
          </p:cNvPr>
          <p:cNvSpPr/>
          <p:nvPr/>
        </p:nvSpPr>
        <p:spPr>
          <a:xfrm>
            <a:off x="56123" y="50000"/>
            <a:ext cx="8053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picture shows the masses of eight kittens.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8643BC-DBC1-4FD1-8847-3EE72CCCB276}"/>
              </a:ext>
            </a:extLst>
          </p:cNvPr>
          <p:cNvSpPr/>
          <p:nvPr/>
        </p:nvSpPr>
        <p:spPr>
          <a:xfrm>
            <a:off x="6665669" y="695550"/>
            <a:ext cx="5340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the difference in mass between the heaviest kitten and the lightest kitten?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A25FC5-259D-46D2-8F47-DCDA553A57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D9115B0-8B27-4062-98FC-0D9E10A65D4B}"/>
              </a:ext>
            </a:extLst>
          </p:cNvPr>
          <p:cNvSpPr/>
          <p:nvPr/>
        </p:nvSpPr>
        <p:spPr>
          <a:xfrm>
            <a:off x="2044567" y="3712655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959AEA-4C8D-461C-9DB0-6F650F6876B5}"/>
              </a:ext>
            </a:extLst>
          </p:cNvPr>
          <p:cNvSpPr/>
          <p:nvPr/>
        </p:nvSpPr>
        <p:spPr>
          <a:xfrm>
            <a:off x="5139914" y="1652053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BEAEE3-E1C4-41BC-84B4-D8E69E7F77F9}"/>
              </a:ext>
            </a:extLst>
          </p:cNvPr>
          <p:cNvGrpSpPr/>
          <p:nvPr/>
        </p:nvGrpSpPr>
        <p:grpSpPr>
          <a:xfrm>
            <a:off x="6813349" y="2478580"/>
            <a:ext cx="1885499" cy="1414081"/>
            <a:chOff x="1371600" y="1941038"/>
            <a:chExt cx="1885499" cy="14140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FFEFF1-B8EE-421E-8FBA-5AD6DE4EACC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4 1 0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7884C0-4BEC-41F5-96A0-9F2526B89E12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0D532A-0E84-4B59-B7E0-0EE505B03827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35448E-D24B-42A3-BD6D-B1379D7C1F6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4EAED0C-18F7-424F-8964-16C71B99B6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FC6956E-EB53-4056-880A-293A519D9F15}"/>
              </a:ext>
            </a:extLst>
          </p:cNvPr>
          <p:cNvSpPr txBox="1"/>
          <p:nvPr/>
        </p:nvSpPr>
        <p:spPr>
          <a:xfrm>
            <a:off x="8141251" y="336404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FBD5E3C-0858-4F03-BF94-AEDA49118F43}"/>
              </a:ext>
            </a:extLst>
          </p:cNvPr>
          <p:cNvCxnSpPr>
            <a:cxnSpLocks/>
          </p:cNvCxnSpPr>
          <p:nvPr/>
        </p:nvCxnSpPr>
        <p:spPr>
          <a:xfrm flipV="1">
            <a:off x="7698837" y="256263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83BDA18-4483-495E-9B58-0E5FEC6DD5C9}"/>
              </a:ext>
            </a:extLst>
          </p:cNvPr>
          <p:cNvSpPr txBox="1"/>
          <p:nvPr/>
        </p:nvSpPr>
        <p:spPr>
          <a:xfrm>
            <a:off x="7728912" y="2265210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3D1A86-EC24-4AC6-9E8F-CA54B050BEB2}"/>
              </a:ext>
            </a:extLst>
          </p:cNvPr>
          <p:cNvSpPr txBox="1"/>
          <p:nvPr/>
        </p:nvSpPr>
        <p:spPr>
          <a:xfrm>
            <a:off x="8020147" y="25112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FEFD70-1851-4781-B561-49312D6CB1E6}"/>
              </a:ext>
            </a:extLst>
          </p:cNvPr>
          <p:cNvSpPr txBox="1"/>
          <p:nvPr/>
        </p:nvSpPr>
        <p:spPr>
          <a:xfrm>
            <a:off x="7680456" y="337063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DB8FD7-9BAC-4E72-B1B6-1ABBC2B83B76}"/>
              </a:ext>
            </a:extLst>
          </p:cNvPr>
          <p:cNvSpPr txBox="1"/>
          <p:nvPr/>
        </p:nvSpPr>
        <p:spPr>
          <a:xfrm>
            <a:off x="7230302" y="337123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3202A2-BF98-428B-902A-C473922020EC}"/>
              </a:ext>
            </a:extLst>
          </p:cNvPr>
          <p:cNvCxnSpPr>
            <a:cxnSpLocks/>
          </p:cNvCxnSpPr>
          <p:nvPr/>
        </p:nvCxnSpPr>
        <p:spPr>
          <a:xfrm flipV="1">
            <a:off x="7247572" y="25687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CE01792-2421-4992-B33A-DE36F3FCE43C}"/>
              </a:ext>
            </a:extLst>
          </p:cNvPr>
          <p:cNvSpPr txBox="1"/>
          <p:nvPr/>
        </p:nvSpPr>
        <p:spPr>
          <a:xfrm>
            <a:off x="7277647" y="22712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88B255-C1BB-4480-85A0-E445BD96AB26}"/>
              </a:ext>
            </a:extLst>
          </p:cNvPr>
          <p:cNvSpPr txBox="1"/>
          <p:nvPr/>
        </p:nvSpPr>
        <p:spPr>
          <a:xfrm>
            <a:off x="7599714" y="225970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5353DC-6227-4F4B-A74A-7F437975FCD8}"/>
              </a:ext>
            </a:extLst>
          </p:cNvPr>
          <p:cNvSpPr txBox="1"/>
          <p:nvPr/>
        </p:nvSpPr>
        <p:spPr>
          <a:xfrm>
            <a:off x="10665362" y="1674930"/>
            <a:ext cx="1331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155 g</a:t>
            </a:r>
          </a:p>
        </p:txBody>
      </p:sp>
    </p:spTree>
    <p:extLst>
      <p:ext uri="{BB962C8B-B14F-4D97-AF65-F5344CB8AC3E}">
        <p14:creationId xmlns:p14="http://schemas.microsoft.com/office/powerpoint/2010/main" val="8413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AAE904-5190-43DF-8311-A2795ACF9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86" y="1537233"/>
            <a:ext cx="6274150" cy="36432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DDF4EF-4D40-4ED2-9252-6AF5F432DCB5}"/>
              </a:ext>
            </a:extLst>
          </p:cNvPr>
          <p:cNvSpPr/>
          <p:nvPr/>
        </p:nvSpPr>
        <p:spPr>
          <a:xfrm>
            <a:off x="56123" y="50000"/>
            <a:ext cx="11706410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This picture shows the masses of eight kittens.</a:t>
            </a:r>
          </a:p>
          <a:p>
            <a:r>
              <a:rPr lang="en-US" sz="3200" b="1" dirty="0"/>
              <a:t>The masses of the kittens are to be put in four groups. </a:t>
            </a:r>
          </a:p>
          <a:p>
            <a:r>
              <a:rPr lang="en-US" sz="3200" b="1" dirty="0"/>
              <a:t>Write the missing numbers in the table. One has been done for you.</a:t>
            </a:r>
            <a:endParaRPr lang="en-GB" sz="3200" b="1" dirty="0"/>
          </a:p>
          <a:p>
            <a:endParaRPr lang="en-GB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BAC2A-B91E-4997-A6F7-F46424DC4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463" y="1588299"/>
            <a:ext cx="5236627" cy="41160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A25FC5-259D-46D2-8F47-DCDA553A57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5AABE1-5AED-40E9-9877-041685DD5C06}"/>
              </a:ext>
            </a:extLst>
          </p:cNvPr>
          <p:cNvSpPr/>
          <p:nvPr/>
        </p:nvSpPr>
        <p:spPr>
          <a:xfrm>
            <a:off x="5257643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B16E3D-E0ED-4A96-BCFA-F7372E3FF7C9}"/>
              </a:ext>
            </a:extLst>
          </p:cNvPr>
          <p:cNvSpPr/>
          <p:nvPr/>
        </p:nvSpPr>
        <p:spPr>
          <a:xfrm>
            <a:off x="460671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28E55-6902-492A-ADDA-A7D4309D21A3}"/>
              </a:ext>
            </a:extLst>
          </p:cNvPr>
          <p:cNvSpPr txBox="1"/>
          <p:nvPr/>
        </p:nvSpPr>
        <p:spPr>
          <a:xfrm>
            <a:off x="10434508" y="26103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A80914-E34D-4B6E-88C1-36F9004C7FD0}"/>
              </a:ext>
            </a:extLst>
          </p:cNvPr>
          <p:cNvSpPr/>
          <p:nvPr/>
        </p:nvSpPr>
        <p:spPr>
          <a:xfrm>
            <a:off x="5407146" y="2562452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315AF-C647-46C7-9B0E-E94D27597F7F}"/>
              </a:ext>
            </a:extLst>
          </p:cNvPr>
          <p:cNvSpPr/>
          <p:nvPr/>
        </p:nvSpPr>
        <p:spPr>
          <a:xfrm>
            <a:off x="624688" y="4608953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797FF7-9CE5-48B7-B10B-AE0CA9666AE3}"/>
              </a:ext>
            </a:extLst>
          </p:cNvPr>
          <p:cNvSpPr/>
          <p:nvPr/>
        </p:nvSpPr>
        <p:spPr>
          <a:xfrm>
            <a:off x="376471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A6718A-9B47-4F8E-A8D9-6F5C5A158612}"/>
              </a:ext>
            </a:extLst>
          </p:cNvPr>
          <p:cNvSpPr/>
          <p:nvPr/>
        </p:nvSpPr>
        <p:spPr>
          <a:xfrm>
            <a:off x="3625082" y="2708209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1619B84-E0B2-4250-AD7C-94DE49DC0C22}"/>
              </a:ext>
            </a:extLst>
          </p:cNvPr>
          <p:cNvSpPr/>
          <p:nvPr/>
        </p:nvSpPr>
        <p:spPr>
          <a:xfrm>
            <a:off x="5407146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C3A676-E4BA-46CB-A012-BE13A7EB694C}"/>
              </a:ext>
            </a:extLst>
          </p:cNvPr>
          <p:cNvSpPr txBox="1"/>
          <p:nvPr/>
        </p:nvSpPr>
        <p:spPr>
          <a:xfrm>
            <a:off x="10434508" y="336350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E5D3BD-D413-40A2-B700-1D4B88240095}"/>
              </a:ext>
            </a:extLst>
          </p:cNvPr>
          <p:cNvSpPr/>
          <p:nvPr/>
        </p:nvSpPr>
        <p:spPr>
          <a:xfrm>
            <a:off x="520843" y="2571896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1CB1A4-F606-403A-B1AA-E3AE02617541}"/>
              </a:ext>
            </a:extLst>
          </p:cNvPr>
          <p:cNvSpPr/>
          <p:nvPr/>
        </p:nvSpPr>
        <p:spPr>
          <a:xfrm>
            <a:off x="3789099" y="2576520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EEBDF1-3929-4ABC-8EDA-2F1625ADB306}"/>
              </a:ext>
            </a:extLst>
          </p:cNvPr>
          <p:cNvSpPr/>
          <p:nvPr/>
        </p:nvSpPr>
        <p:spPr>
          <a:xfrm>
            <a:off x="5598641" y="461795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83B35C4-973D-42ED-90A5-ED6CB5DDB595}"/>
              </a:ext>
            </a:extLst>
          </p:cNvPr>
          <p:cNvSpPr/>
          <p:nvPr/>
        </p:nvSpPr>
        <p:spPr>
          <a:xfrm>
            <a:off x="1926956" y="2698764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F41CD7D-592A-4FC8-B96B-656838E06DCC}"/>
              </a:ext>
            </a:extLst>
          </p:cNvPr>
          <p:cNvSpPr/>
          <p:nvPr/>
        </p:nvSpPr>
        <p:spPr>
          <a:xfrm>
            <a:off x="3778061" y="4759780"/>
            <a:ext cx="932688" cy="435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469809-B46B-489B-9C7E-F7CEC68AAE9F}"/>
              </a:ext>
            </a:extLst>
          </p:cNvPr>
          <p:cNvSpPr txBox="1"/>
          <p:nvPr/>
        </p:nvSpPr>
        <p:spPr>
          <a:xfrm>
            <a:off x="10434508" y="4114956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4F44A2-77B8-4CA7-B58D-35D5A533C9FD}"/>
              </a:ext>
            </a:extLst>
          </p:cNvPr>
          <p:cNvSpPr/>
          <p:nvPr/>
        </p:nvSpPr>
        <p:spPr>
          <a:xfrm>
            <a:off x="2110619" y="25474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2582E2-ECE3-4461-98B1-E3B9C3D36351}"/>
              </a:ext>
            </a:extLst>
          </p:cNvPr>
          <p:cNvSpPr/>
          <p:nvPr/>
        </p:nvSpPr>
        <p:spPr>
          <a:xfrm>
            <a:off x="3945251" y="461795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4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350093-CF65-4868-8E77-EDE7394CC786}"/>
              </a:ext>
            </a:extLst>
          </p:cNvPr>
          <p:cNvSpPr/>
          <p:nvPr/>
        </p:nvSpPr>
        <p:spPr>
          <a:xfrm>
            <a:off x="56122" y="50000"/>
            <a:ext cx="120793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Ken is playing a game. </a:t>
            </a:r>
          </a:p>
          <a:p>
            <a:r>
              <a:rPr lang="en-US" sz="3200" b="1" dirty="0"/>
              <a:t>He has 4,289 points. </a:t>
            </a:r>
          </a:p>
          <a:p>
            <a:r>
              <a:rPr lang="en-US" sz="3200" b="1" dirty="0"/>
              <a:t>Then he scores another 355 points. </a:t>
            </a:r>
          </a:p>
          <a:p>
            <a:r>
              <a:rPr lang="en-US" sz="3200" b="1" dirty="0"/>
              <a:t>Ken’s target is 6,000 points. </a:t>
            </a:r>
          </a:p>
          <a:p>
            <a:r>
              <a:rPr lang="en-US" sz="3200" b="1" dirty="0"/>
              <a:t>How many more points does Ken need to reach his target?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207DB-E36E-44C8-AABB-DA1B0DB8797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C4C1EF-A176-40C7-AF0A-0CCEFE0DC742}"/>
              </a:ext>
            </a:extLst>
          </p:cNvPr>
          <p:cNvGrpSpPr/>
          <p:nvPr/>
        </p:nvGrpSpPr>
        <p:grpSpPr>
          <a:xfrm>
            <a:off x="615806" y="2849051"/>
            <a:ext cx="2305964" cy="1404405"/>
            <a:chOff x="1362269" y="1941038"/>
            <a:chExt cx="2305964" cy="14044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97C6F5-7E27-462F-9960-6D797CA9A810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4 2 8 9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DE4A71-DA31-4991-9278-454832F77047}"/>
                </a:ext>
              </a:extLst>
            </p:cNvPr>
            <p:cNvSpPr txBox="1"/>
            <p:nvPr/>
          </p:nvSpPr>
          <p:spPr>
            <a:xfrm>
              <a:off x="2251422" y="2373230"/>
              <a:ext cx="14168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E61950-27E9-481A-A35A-6FAEE4BBFFDA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AE7184-D007-47FF-BC6C-399ED139F88B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9AB1725-F170-42ED-98B1-96F4985753C3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2F57C57-A0E9-490B-AF82-16E2EA6ED720}"/>
              </a:ext>
            </a:extLst>
          </p:cNvPr>
          <p:cNvSpPr txBox="1"/>
          <p:nvPr/>
        </p:nvSpPr>
        <p:spPr>
          <a:xfrm>
            <a:off x="2392552" y="374238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4F4778-6D44-4443-B9B1-E4987B603853}"/>
              </a:ext>
            </a:extLst>
          </p:cNvPr>
          <p:cNvSpPr txBox="1"/>
          <p:nvPr/>
        </p:nvSpPr>
        <p:spPr>
          <a:xfrm>
            <a:off x="1946005" y="374155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93C62B-15C2-4EB1-8C41-CB3846D0D0F4}"/>
              </a:ext>
            </a:extLst>
          </p:cNvPr>
          <p:cNvSpPr txBox="1"/>
          <p:nvPr/>
        </p:nvSpPr>
        <p:spPr>
          <a:xfrm>
            <a:off x="2015017" y="261624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781FED-A743-4B4F-A59B-2AA156BFF57F}"/>
              </a:ext>
            </a:extLst>
          </p:cNvPr>
          <p:cNvSpPr txBox="1"/>
          <p:nvPr/>
        </p:nvSpPr>
        <p:spPr>
          <a:xfrm>
            <a:off x="1582190" y="2638646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27AA47-4EC5-4BD1-9157-47F3B8EECE7F}"/>
              </a:ext>
            </a:extLst>
          </p:cNvPr>
          <p:cNvSpPr txBox="1"/>
          <p:nvPr/>
        </p:nvSpPr>
        <p:spPr>
          <a:xfrm>
            <a:off x="1492244" y="374110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451DE7-4CA5-4706-A8D7-66DEEC6EB41D}"/>
              </a:ext>
            </a:extLst>
          </p:cNvPr>
          <p:cNvSpPr txBox="1"/>
          <p:nvPr/>
        </p:nvSpPr>
        <p:spPr>
          <a:xfrm>
            <a:off x="1042090" y="374645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5036BA-B13C-43E7-98E3-5FAF2471F6E8}"/>
              </a:ext>
            </a:extLst>
          </p:cNvPr>
          <p:cNvSpPr txBox="1"/>
          <p:nvPr/>
        </p:nvSpPr>
        <p:spPr>
          <a:xfrm>
            <a:off x="3724108" y="2857077"/>
            <a:ext cx="110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34A26D-7B74-442B-959B-DCDB38F6FAE3}"/>
              </a:ext>
            </a:extLst>
          </p:cNvPr>
          <p:cNvSpPr txBox="1"/>
          <p:nvPr/>
        </p:nvSpPr>
        <p:spPr>
          <a:xfrm>
            <a:off x="3420941" y="3266732"/>
            <a:ext cx="47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840023-FF60-439E-8F10-7DF2FA52B09A}"/>
              </a:ext>
            </a:extLst>
          </p:cNvPr>
          <p:cNvSpPr txBox="1"/>
          <p:nvPr/>
        </p:nvSpPr>
        <p:spPr>
          <a:xfrm>
            <a:off x="3715046" y="3314022"/>
            <a:ext cx="18566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4 6 4 4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241D64-0865-4FC7-A17A-AF725B97DF52}"/>
              </a:ext>
            </a:extLst>
          </p:cNvPr>
          <p:cNvCxnSpPr>
            <a:cxnSpLocks/>
          </p:cNvCxnSpPr>
          <p:nvPr/>
        </p:nvCxnSpPr>
        <p:spPr>
          <a:xfrm>
            <a:off x="3275220" y="3820103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5EE0482-8BB2-4BD1-8D3A-C01741AA5B66}"/>
              </a:ext>
            </a:extLst>
          </p:cNvPr>
          <p:cNvSpPr txBox="1"/>
          <p:nvPr/>
        </p:nvSpPr>
        <p:spPr>
          <a:xfrm>
            <a:off x="4466782" y="2860304"/>
            <a:ext cx="1401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0 0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7734432-86FD-42A1-B114-615607A74CC6}"/>
              </a:ext>
            </a:extLst>
          </p:cNvPr>
          <p:cNvCxnSpPr>
            <a:cxnSpLocks/>
          </p:cNvCxnSpPr>
          <p:nvPr/>
        </p:nvCxnSpPr>
        <p:spPr>
          <a:xfrm flipV="1">
            <a:off x="4157698" y="295015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08F001B-2914-4271-92E6-F020598F6230}"/>
              </a:ext>
            </a:extLst>
          </p:cNvPr>
          <p:cNvSpPr txBox="1"/>
          <p:nvPr/>
        </p:nvSpPr>
        <p:spPr>
          <a:xfrm>
            <a:off x="4216806" y="26453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31F7EC-9678-4A4B-94B5-E912A9F64212}"/>
              </a:ext>
            </a:extLst>
          </p:cNvPr>
          <p:cNvSpPr txBox="1"/>
          <p:nvPr/>
        </p:nvSpPr>
        <p:spPr>
          <a:xfrm>
            <a:off x="4493756" y="289626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D795635-B925-47E3-A96C-1D080FD1DB40}"/>
              </a:ext>
            </a:extLst>
          </p:cNvPr>
          <p:cNvCxnSpPr>
            <a:cxnSpLocks/>
          </p:cNvCxnSpPr>
          <p:nvPr/>
        </p:nvCxnSpPr>
        <p:spPr>
          <a:xfrm flipV="1">
            <a:off x="4606579" y="293923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F8F1273-029D-4D44-8148-D3B34A5919C5}"/>
              </a:ext>
            </a:extLst>
          </p:cNvPr>
          <p:cNvSpPr txBox="1"/>
          <p:nvPr/>
        </p:nvSpPr>
        <p:spPr>
          <a:xfrm>
            <a:off x="4652983" y="2638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4C87EE-0198-46D2-919B-C90171D99131}"/>
              </a:ext>
            </a:extLst>
          </p:cNvPr>
          <p:cNvSpPr txBox="1"/>
          <p:nvPr/>
        </p:nvSpPr>
        <p:spPr>
          <a:xfrm>
            <a:off x="4938404" y="2902283"/>
            <a:ext cx="363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E3FD3E-F39B-47D8-82B1-5B67DDAB74CF}"/>
              </a:ext>
            </a:extLst>
          </p:cNvPr>
          <p:cNvSpPr txBox="1"/>
          <p:nvPr/>
        </p:nvSpPr>
        <p:spPr>
          <a:xfrm>
            <a:off x="5064776" y="3751656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BBD7A3-6F93-4737-B7A7-2A30E322D9BF}"/>
              </a:ext>
            </a:extLst>
          </p:cNvPr>
          <p:cNvSpPr txBox="1"/>
          <p:nvPr/>
        </p:nvSpPr>
        <p:spPr>
          <a:xfrm>
            <a:off x="4613221" y="375144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D8D74D-757C-44C3-B547-36E242B4C8D9}"/>
              </a:ext>
            </a:extLst>
          </p:cNvPr>
          <p:cNvSpPr txBox="1"/>
          <p:nvPr/>
        </p:nvSpPr>
        <p:spPr>
          <a:xfrm>
            <a:off x="4135463" y="375144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FBCD7D-6D1F-4611-84E1-0F66EEE8C1C6}"/>
              </a:ext>
            </a:extLst>
          </p:cNvPr>
          <p:cNvCxnSpPr>
            <a:cxnSpLocks/>
          </p:cNvCxnSpPr>
          <p:nvPr/>
        </p:nvCxnSpPr>
        <p:spPr>
          <a:xfrm>
            <a:off x="3275220" y="4260508"/>
            <a:ext cx="22414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523C65E-E941-4277-A372-2CA81209F1E5}"/>
              </a:ext>
            </a:extLst>
          </p:cNvPr>
          <p:cNvCxnSpPr>
            <a:cxnSpLocks/>
          </p:cNvCxnSpPr>
          <p:nvPr/>
        </p:nvCxnSpPr>
        <p:spPr>
          <a:xfrm flipV="1">
            <a:off x="3728870" y="294773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647B764-4EBE-4D5B-9F14-CA662D861D51}"/>
              </a:ext>
            </a:extLst>
          </p:cNvPr>
          <p:cNvSpPr txBox="1"/>
          <p:nvPr/>
        </p:nvSpPr>
        <p:spPr>
          <a:xfrm>
            <a:off x="3787978" y="264291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C9A4A5-4E7C-490A-92BA-7532781984E4}"/>
              </a:ext>
            </a:extLst>
          </p:cNvPr>
          <p:cNvSpPr txBox="1"/>
          <p:nvPr/>
        </p:nvSpPr>
        <p:spPr>
          <a:xfrm>
            <a:off x="4040861" y="28966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ABAD6F-39F0-4BB5-BC76-4BBEEA0A48B5}"/>
              </a:ext>
            </a:extLst>
          </p:cNvPr>
          <p:cNvSpPr txBox="1"/>
          <p:nvPr/>
        </p:nvSpPr>
        <p:spPr>
          <a:xfrm>
            <a:off x="3735747" y="3751448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B3DD17-E172-4914-A900-A7B7A84FB3FE}"/>
              </a:ext>
            </a:extLst>
          </p:cNvPr>
          <p:cNvSpPr txBox="1"/>
          <p:nvPr/>
        </p:nvSpPr>
        <p:spPr>
          <a:xfrm>
            <a:off x="9965804" y="2006707"/>
            <a:ext cx="2169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1356 points</a:t>
            </a:r>
          </a:p>
        </p:txBody>
      </p:sp>
    </p:spTree>
    <p:extLst>
      <p:ext uri="{BB962C8B-B14F-4D97-AF65-F5344CB8AC3E}">
        <p14:creationId xmlns:p14="http://schemas.microsoft.com/office/powerpoint/2010/main" val="256440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3" grpId="0"/>
      <p:bldP spid="34" grpId="0"/>
      <p:bldP spid="35" grpId="0"/>
      <p:bldP spid="3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CB05E2-828E-4FF4-A5BD-C4560DEBC9C4}"/>
              </a:ext>
            </a:extLst>
          </p:cNvPr>
          <p:cNvSpPr txBox="1"/>
          <p:nvPr/>
        </p:nvSpPr>
        <p:spPr>
          <a:xfrm>
            <a:off x="3796407" y="435232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71F01C-6346-40C3-A92F-A51A86966B1E}"/>
              </a:ext>
            </a:extLst>
          </p:cNvPr>
          <p:cNvSpPr/>
          <p:nvPr/>
        </p:nvSpPr>
        <p:spPr>
          <a:xfrm>
            <a:off x="56122" y="50000"/>
            <a:ext cx="121358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pictogram shows the number of satellites above the Earth in 2016.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58F046-5D37-46FC-92AC-11D376A72963}"/>
              </a:ext>
            </a:extLst>
          </p:cNvPr>
          <p:cNvSpPr/>
          <p:nvPr/>
        </p:nvSpPr>
        <p:spPr>
          <a:xfrm>
            <a:off x="56122" y="3136612"/>
            <a:ext cx="888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How many satellites were above the Earth in 2016?</a:t>
            </a: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D9D9D-1C0C-4D9E-98C7-943F394A1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71" y="676643"/>
            <a:ext cx="8652455" cy="24014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52EBFC-69CB-4BD1-A643-E9C0C9C7EF5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D91EE-7357-4BB6-8C4E-A88EBDC42DAB}"/>
              </a:ext>
            </a:extLst>
          </p:cNvPr>
          <p:cNvSpPr txBox="1"/>
          <p:nvPr/>
        </p:nvSpPr>
        <p:spPr>
          <a:xfrm>
            <a:off x="1770071" y="1415629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0BB10-904D-457A-8DE0-16026C8A1BC5}"/>
              </a:ext>
            </a:extLst>
          </p:cNvPr>
          <p:cNvSpPr txBox="1"/>
          <p:nvPr/>
        </p:nvSpPr>
        <p:spPr>
          <a:xfrm>
            <a:off x="2950901" y="1415629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B0FCF7-DBE4-4F27-9F5E-F44E03F2D7D6}"/>
              </a:ext>
            </a:extLst>
          </p:cNvPr>
          <p:cNvGrpSpPr/>
          <p:nvPr/>
        </p:nvGrpSpPr>
        <p:grpSpPr>
          <a:xfrm>
            <a:off x="608095" y="3721387"/>
            <a:ext cx="502160" cy="1076984"/>
            <a:chOff x="2162913" y="3068655"/>
            <a:chExt cx="502160" cy="1076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4550423-5AF1-4987-A4A7-F10D62CAFE7B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B02B01-3199-43E4-BDC5-A943F968B9F0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E05427-0078-4BC6-A8B3-92445104C650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93D83DF-5838-4A10-A13A-DBB4628D6296}"/>
              </a:ext>
            </a:extLst>
          </p:cNvPr>
          <p:cNvSpPr txBox="1"/>
          <p:nvPr/>
        </p:nvSpPr>
        <p:spPr>
          <a:xfrm>
            <a:off x="1083449" y="3913750"/>
            <a:ext cx="2510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1000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15C9D0-6F0E-4C4C-ABC8-1D873469448E}"/>
              </a:ext>
            </a:extLst>
          </p:cNvPr>
          <p:cNvSpPr txBox="1"/>
          <p:nvPr/>
        </p:nvSpPr>
        <p:spPr>
          <a:xfrm>
            <a:off x="3321946" y="436539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750F7D-3E54-4499-BD49-7B006E3BF385}"/>
              </a:ext>
            </a:extLst>
          </p:cNvPr>
          <p:cNvSpPr txBox="1"/>
          <p:nvPr/>
        </p:nvSpPr>
        <p:spPr>
          <a:xfrm>
            <a:off x="4232343" y="39010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587927-CDE6-45D0-9533-C2BD16CB09E0}"/>
              </a:ext>
            </a:extLst>
          </p:cNvPr>
          <p:cNvSpPr txBox="1"/>
          <p:nvPr/>
        </p:nvSpPr>
        <p:spPr>
          <a:xfrm>
            <a:off x="4684804" y="39048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A831DC-77C8-492D-94AC-737074EA176D}"/>
              </a:ext>
            </a:extLst>
          </p:cNvPr>
          <p:cNvSpPr txBox="1"/>
          <p:nvPr/>
        </p:nvSpPr>
        <p:spPr>
          <a:xfrm>
            <a:off x="5124783" y="3908108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E2E864-8191-4EE8-87FB-BCAE17C49C10}"/>
              </a:ext>
            </a:extLst>
          </p:cNvPr>
          <p:cNvSpPr txBox="1"/>
          <p:nvPr/>
        </p:nvSpPr>
        <p:spPr>
          <a:xfrm>
            <a:off x="4527100" y="438062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022D9AA-B8CA-4BAA-B8BC-DFE5AB845AC1}"/>
              </a:ext>
            </a:extLst>
          </p:cNvPr>
          <p:cNvCxnSpPr>
            <a:cxnSpLocks/>
          </p:cNvCxnSpPr>
          <p:nvPr/>
        </p:nvCxnSpPr>
        <p:spPr>
          <a:xfrm>
            <a:off x="3815515" y="439890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895DF4A-47F2-43EF-8656-E8F769471FFE}"/>
              </a:ext>
            </a:extLst>
          </p:cNvPr>
          <p:cNvCxnSpPr>
            <a:cxnSpLocks/>
          </p:cNvCxnSpPr>
          <p:nvPr/>
        </p:nvCxnSpPr>
        <p:spPr>
          <a:xfrm>
            <a:off x="3796563" y="4414949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567F1D1-FF5F-4C76-98FD-345D0BC5B965}"/>
              </a:ext>
            </a:extLst>
          </p:cNvPr>
          <p:cNvSpPr txBox="1"/>
          <p:nvPr/>
        </p:nvSpPr>
        <p:spPr>
          <a:xfrm>
            <a:off x="4604351" y="1659401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F1652C-CF3B-4A86-AE45-9F26051C58AC}"/>
              </a:ext>
            </a:extLst>
          </p:cNvPr>
          <p:cNvSpPr txBox="1"/>
          <p:nvPr/>
        </p:nvSpPr>
        <p:spPr>
          <a:xfrm>
            <a:off x="8815795" y="3136612"/>
            <a:ext cx="104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2250</a:t>
            </a:r>
          </a:p>
        </p:txBody>
      </p:sp>
    </p:spTree>
    <p:extLst>
      <p:ext uri="{BB962C8B-B14F-4D97-AF65-F5344CB8AC3E}">
        <p14:creationId xmlns:p14="http://schemas.microsoft.com/office/powerpoint/2010/main" val="166776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  <p:bldP spid="7" grpId="0"/>
      <p:bldP spid="12" grpId="0"/>
      <p:bldP spid="17" grpId="0"/>
      <p:bldP spid="18" grpId="0"/>
      <p:bldP spid="19" grpId="0"/>
      <p:bldP spid="20" grpId="0"/>
      <p:bldP spid="21" grpId="0"/>
      <p:bldP spid="25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B14832-300A-4DEA-BE71-ED734C1F0A2F}"/>
              </a:ext>
            </a:extLst>
          </p:cNvPr>
          <p:cNvSpPr/>
          <p:nvPr/>
        </p:nvSpPr>
        <p:spPr>
          <a:xfrm>
            <a:off x="56123" y="50000"/>
            <a:ext cx="590679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the grid there are three points joined by two lines. </a:t>
            </a:r>
          </a:p>
          <a:p>
            <a:r>
              <a:rPr lang="en-US" sz="3200" b="1" dirty="0"/>
              <a:t>Lara plots another point on the grid at (–1, 2). </a:t>
            </a:r>
          </a:p>
          <a:p>
            <a:r>
              <a:rPr lang="en-US" sz="3200" b="1" dirty="0"/>
              <a:t>She joins the points to make a quadrilateral. </a:t>
            </a:r>
          </a:p>
          <a:p>
            <a:r>
              <a:rPr lang="en-US" sz="3200" b="1" dirty="0"/>
              <a:t>Complete Lara’s quadrilateral on the grid. Use a ruler.</a:t>
            </a:r>
          </a:p>
          <a:p>
            <a:endParaRPr lang="en-US" sz="3200" b="1" dirty="0"/>
          </a:p>
          <a:p>
            <a:r>
              <a:rPr lang="en-US" sz="3200" b="1" dirty="0"/>
              <a:t>Then Lara translates the quadrilateral 4 squares to the right. Draw the quadrilateral in its new position on the grid.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A91AAB-9F6C-41AB-B86F-60A280303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176" y="50000"/>
            <a:ext cx="6219825" cy="64293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AA67CE-3B42-4F8D-9C17-EBF84BC4FFD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326339A-43B1-494B-B843-CCC0E0BDCE21}"/>
              </a:ext>
            </a:extLst>
          </p:cNvPr>
          <p:cNvSpPr/>
          <p:nvPr/>
        </p:nvSpPr>
        <p:spPr>
          <a:xfrm>
            <a:off x="8323123" y="2462433"/>
            <a:ext cx="114167" cy="10971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5CA7A9-718A-4D3D-AC2B-390C664FF764}"/>
              </a:ext>
            </a:extLst>
          </p:cNvPr>
          <p:cNvCxnSpPr>
            <a:cxnSpLocks/>
          </p:cNvCxnSpPr>
          <p:nvPr/>
        </p:nvCxnSpPr>
        <p:spPr>
          <a:xfrm flipH="1" flipV="1">
            <a:off x="7917089" y="2061640"/>
            <a:ext cx="452360" cy="4610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958617-1189-4301-9D73-A106249E5037}"/>
              </a:ext>
            </a:extLst>
          </p:cNvPr>
          <p:cNvCxnSpPr>
            <a:cxnSpLocks/>
          </p:cNvCxnSpPr>
          <p:nvPr/>
        </p:nvCxnSpPr>
        <p:spPr>
          <a:xfrm flipV="1">
            <a:off x="8369449" y="2517289"/>
            <a:ext cx="925158" cy="8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A8D4070-55FF-4113-96C1-DE7E8584148D}"/>
              </a:ext>
            </a:extLst>
          </p:cNvPr>
          <p:cNvSpPr/>
          <p:nvPr/>
        </p:nvSpPr>
        <p:spPr>
          <a:xfrm>
            <a:off x="9258219" y="2422897"/>
            <a:ext cx="190092" cy="1887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BDF474-A657-4C1A-B307-C8A5D3E2504A}"/>
              </a:ext>
            </a:extLst>
          </p:cNvPr>
          <p:cNvCxnSpPr>
            <a:cxnSpLocks/>
          </p:cNvCxnSpPr>
          <p:nvPr/>
        </p:nvCxnSpPr>
        <p:spPr>
          <a:xfrm flipV="1">
            <a:off x="10183377" y="2517288"/>
            <a:ext cx="925158" cy="8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9337CA-13DA-4FD1-AA84-4A03299DE267}"/>
              </a:ext>
            </a:extLst>
          </p:cNvPr>
          <p:cNvCxnSpPr>
            <a:cxnSpLocks/>
          </p:cNvCxnSpPr>
          <p:nvPr/>
        </p:nvCxnSpPr>
        <p:spPr>
          <a:xfrm flipH="1" flipV="1">
            <a:off x="9744802" y="2070830"/>
            <a:ext cx="452360" cy="4610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CBA44B-636B-4832-A281-BF70903B6345}"/>
              </a:ext>
            </a:extLst>
          </p:cNvPr>
          <p:cNvCxnSpPr>
            <a:cxnSpLocks/>
          </p:cNvCxnSpPr>
          <p:nvPr/>
        </p:nvCxnSpPr>
        <p:spPr>
          <a:xfrm flipH="1" flipV="1">
            <a:off x="9746983" y="2070831"/>
            <a:ext cx="450179" cy="22553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2A020D-8EF1-47EF-939B-2B844F8DCC1B}"/>
              </a:ext>
            </a:extLst>
          </p:cNvPr>
          <p:cNvCxnSpPr>
            <a:cxnSpLocks/>
          </p:cNvCxnSpPr>
          <p:nvPr/>
        </p:nvCxnSpPr>
        <p:spPr>
          <a:xfrm flipV="1">
            <a:off x="10197162" y="2517288"/>
            <a:ext cx="911373" cy="18226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14453 1.85185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5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4B7711-FB5A-4191-BBF2-8C2250DAAB8B}"/>
              </a:ext>
            </a:extLst>
          </p:cNvPr>
          <p:cNvSpPr/>
          <p:nvPr/>
        </p:nvSpPr>
        <p:spPr>
          <a:xfrm>
            <a:off x="56122" y="50000"/>
            <a:ext cx="120793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numbers. </a:t>
            </a:r>
          </a:p>
          <a:p>
            <a:r>
              <a:rPr lang="en-US" sz="6000" dirty="0"/>
              <a:t>      2     3     4     5     6 </a:t>
            </a:r>
          </a:p>
          <a:p>
            <a:r>
              <a:rPr lang="en-US" sz="3200" b="1" dirty="0"/>
              <a:t>Write each number on the correct cards. </a:t>
            </a:r>
          </a:p>
          <a:p>
            <a:r>
              <a:rPr lang="en-US" sz="3200" b="1" dirty="0"/>
              <a:t>The number 2 has been written on the correct cards for you.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B75906-A567-441A-8A3E-0B8DC9809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20" y="2469558"/>
            <a:ext cx="8290566" cy="33637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E35FFD-0CF7-4CCF-BD96-52CDE6C84E9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DB8C67-EA22-479F-89F4-FBD196581C34}"/>
              </a:ext>
            </a:extLst>
          </p:cNvPr>
          <p:cNvCxnSpPr>
            <a:cxnSpLocks/>
          </p:cNvCxnSpPr>
          <p:nvPr/>
        </p:nvCxnSpPr>
        <p:spPr>
          <a:xfrm flipH="1">
            <a:off x="1122097" y="759854"/>
            <a:ext cx="489397" cy="52803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7A28A3-35C9-465C-8B92-DCC12624A05E}"/>
              </a:ext>
            </a:extLst>
          </p:cNvPr>
          <p:cNvSpPr txBox="1"/>
          <p:nvPr/>
        </p:nvSpPr>
        <p:spPr>
          <a:xfrm>
            <a:off x="1122097" y="391885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027C15-B7D3-4242-994D-80848B3F6A02}"/>
              </a:ext>
            </a:extLst>
          </p:cNvPr>
          <p:cNvSpPr txBox="1"/>
          <p:nvPr/>
        </p:nvSpPr>
        <p:spPr>
          <a:xfrm>
            <a:off x="4133180" y="387013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C149F6-0AAB-4881-9166-3D98E90558E3}"/>
              </a:ext>
            </a:extLst>
          </p:cNvPr>
          <p:cNvSpPr txBox="1"/>
          <p:nvPr/>
        </p:nvSpPr>
        <p:spPr>
          <a:xfrm>
            <a:off x="7144263" y="383597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6B0168-829F-46B1-B59A-A07D5C3B510D}"/>
              </a:ext>
            </a:extLst>
          </p:cNvPr>
          <p:cNvSpPr txBox="1"/>
          <p:nvPr/>
        </p:nvSpPr>
        <p:spPr>
          <a:xfrm>
            <a:off x="3650335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AF2AA4-009A-4C75-BD3A-174B1815803A}"/>
              </a:ext>
            </a:extLst>
          </p:cNvPr>
          <p:cNvSpPr txBox="1"/>
          <p:nvPr/>
        </p:nvSpPr>
        <p:spPr>
          <a:xfrm>
            <a:off x="675241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888DC3-1EE6-4701-B873-33277E613439}"/>
              </a:ext>
            </a:extLst>
          </p:cNvPr>
          <p:cNvSpPr txBox="1"/>
          <p:nvPr/>
        </p:nvSpPr>
        <p:spPr>
          <a:xfrm>
            <a:off x="6697407" y="446691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46C91E-3372-4250-BB88-9C5C06CA9968}"/>
              </a:ext>
            </a:extLst>
          </p:cNvPr>
          <p:cNvSpPr txBox="1"/>
          <p:nvPr/>
        </p:nvSpPr>
        <p:spPr>
          <a:xfrm>
            <a:off x="4391581" y="454979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6220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2" grpId="0"/>
      <p:bldP spid="23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221A8E7-067D-480B-8544-6A95ECE7E863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4872431-FC9C-46C8-84A4-9D041380EBF8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36A392C-D36A-414F-BC0A-50CFEE370A7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3813EB1-D92C-42C7-84BF-8CE561B7832C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E7CB9E5-2611-4D8B-B573-3955550E802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5F7F15-EB81-4DDE-A4EF-D2D2EEA656DB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A2C8E89-3314-4056-86BC-7D79A62F6E68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366425E-381A-42F1-97A1-80F03D5F61A3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7CB2D9C-CA75-46CD-A5D2-564BA3E0486A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C723FD9-E3B1-428B-A4FF-F8316B8B646B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CD9BC4E-486C-438B-8282-3F941AAFF030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28B6E0-BC37-4BD3-8F2C-C958A3D76E3F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403B95-217F-44EA-9612-F0505DBFDA2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E5514C-264E-439E-BC0E-3277DB9C7EC1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881DCDD-92A3-41ED-98C4-1F729BB2719F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60BAB09-E64A-4D9D-9903-54699C9C78F6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09BF4E1-F722-4714-B87C-14ACC0896B3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72A3B99-EB20-47A1-B412-DAE979FDC3C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910D64-D4E8-4F80-A6BB-D50400509B7A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310D09C-4772-4C69-BD91-62D588CD22BF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41B566-AC84-40A3-BF0B-5636921EF639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3BDDA5-0D22-45E3-8531-98BB457CD7F8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3DA3E9B-423A-469D-92A8-AB321BED16B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0D6B99-F4BD-4F9B-B411-B6A9D13B7C59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BA084DB-D364-40DF-B5C5-397618ED213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32AEC2-1DCC-4848-B466-FBC99B87C57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F1692CB-6546-4783-B932-D40A94900A89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D2BAC72-32B7-40B7-B239-F4EFC311D5A3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9B2B175-1DED-41FB-A562-2C3D2E30C7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2569E96-AA6F-4F88-9975-200396AC12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1885D77-771A-41C7-9444-E3DFA07C30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3D8F018-9F72-423D-A88D-008B81B047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FC89E1E-DAFB-49EF-9B5D-A90A7D738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DA17523-0003-46EB-989C-199994D1CA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A1F69EC-C137-47D7-A481-65B95111D8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8509720-795B-45C2-85DD-8FB9330BBE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3705550-5360-451F-827E-FC9E82BA8E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C096A0-F10A-4D82-A132-E83506530B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E21BD58-935A-4FAC-9296-FD66257F78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4BEBA14-91BA-491E-B654-A4FACEC3A6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6B1775C-42F2-4994-80C0-0D0128018C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92300FA-FB12-4529-B50C-6C0FC2A79E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4FD1DE3-AD2A-41F2-8EFE-EC061DAAB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4B9CFE9-9E1D-413D-8B87-909EAFA72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C7E5055-3B10-4B10-BCFB-F62DBEFB8310}"/>
              </a:ext>
            </a:extLst>
          </p:cNvPr>
          <p:cNvSpPr/>
          <p:nvPr/>
        </p:nvSpPr>
        <p:spPr>
          <a:xfrm>
            <a:off x="56122" y="50000"/>
            <a:ext cx="12079317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Amina’s bed is 190 cm in length and 91 cm in width. </a:t>
            </a:r>
          </a:p>
          <a:p>
            <a:r>
              <a:rPr lang="en-US" sz="3200" b="1" dirty="0"/>
              <a:t>She is making a one-tenth scale model of the bed. </a:t>
            </a:r>
          </a:p>
          <a:p>
            <a:r>
              <a:rPr lang="en-US" sz="3200" b="1" dirty="0"/>
              <a:t>What are the length and width of Amina’s model?</a:t>
            </a:r>
          </a:p>
          <a:p>
            <a:endParaRPr lang="en-US" sz="3200" b="1" dirty="0"/>
          </a:p>
          <a:p>
            <a:r>
              <a:rPr lang="en-US" sz="3200" b="1" dirty="0"/>
              <a:t>     Length = _____ cm            Width = _____ cm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822042-9B49-4ADF-818D-128273C7D291}"/>
              </a:ext>
            </a:extLst>
          </p:cNvPr>
          <p:cNvSpPr txBox="1"/>
          <p:nvPr/>
        </p:nvSpPr>
        <p:spPr>
          <a:xfrm>
            <a:off x="894844" y="3100231"/>
            <a:ext cx="3343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 0 ÷ 1 0 =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E83B4AF-09CF-41C4-A586-FCFE1FF251F4}"/>
              </a:ext>
            </a:extLst>
          </p:cNvPr>
          <p:cNvSpPr txBox="1"/>
          <p:nvPr/>
        </p:nvSpPr>
        <p:spPr>
          <a:xfrm>
            <a:off x="4017486" y="3097285"/>
            <a:ext cx="978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2BF3D-6150-4A70-9E65-96267815D3D4}"/>
              </a:ext>
            </a:extLst>
          </p:cNvPr>
          <p:cNvSpPr txBox="1"/>
          <p:nvPr/>
        </p:nvSpPr>
        <p:spPr>
          <a:xfrm>
            <a:off x="2210016" y="1936767"/>
            <a:ext cx="9784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F92E4F-6950-4799-8A96-3CAFAC98CFE0}"/>
              </a:ext>
            </a:extLst>
          </p:cNvPr>
          <p:cNvSpPr txBox="1"/>
          <p:nvPr/>
        </p:nvSpPr>
        <p:spPr>
          <a:xfrm>
            <a:off x="916531" y="3994857"/>
            <a:ext cx="3343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 ÷ 1 0 =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70369C-3DA9-451E-866D-F9FF9F8705BF}"/>
              </a:ext>
            </a:extLst>
          </p:cNvPr>
          <p:cNvSpPr txBox="1"/>
          <p:nvPr/>
        </p:nvSpPr>
        <p:spPr>
          <a:xfrm>
            <a:off x="2246279" y="4895722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09375E-568B-4FE3-8596-EF661DB6F8C2}"/>
              </a:ext>
            </a:extLst>
          </p:cNvPr>
          <p:cNvSpPr txBox="1"/>
          <p:nvPr/>
        </p:nvSpPr>
        <p:spPr>
          <a:xfrm>
            <a:off x="2977964" y="4889202"/>
            <a:ext cx="281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08DD4A8-BBAD-4B57-AADA-BDC53A3FE6E1}"/>
              </a:ext>
            </a:extLst>
          </p:cNvPr>
          <p:cNvSpPr txBox="1"/>
          <p:nvPr/>
        </p:nvSpPr>
        <p:spPr>
          <a:xfrm>
            <a:off x="2977963" y="5334731"/>
            <a:ext cx="281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6DB602-6E45-4EB9-8CA5-9F897CCF8214}"/>
              </a:ext>
            </a:extLst>
          </p:cNvPr>
          <p:cNvSpPr txBox="1"/>
          <p:nvPr/>
        </p:nvSpPr>
        <p:spPr>
          <a:xfrm>
            <a:off x="3130196" y="5324934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D665484-A4A4-4FDD-B63A-07BDAF2FCEA6}"/>
              </a:ext>
            </a:extLst>
          </p:cNvPr>
          <p:cNvSpPr txBox="1"/>
          <p:nvPr/>
        </p:nvSpPr>
        <p:spPr>
          <a:xfrm>
            <a:off x="2650642" y="5324934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08E698-42CE-4246-81F4-2ED7E6AF18E5}"/>
              </a:ext>
            </a:extLst>
          </p:cNvPr>
          <p:cNvSpPr txBox="1"/>
          <p:nvPr/>
        </p:nvSpPr>
        <p:spPr>
          <a:xfrm>
            <a:off x="6321317" y="1944139"/>
            <a:ext cx="10586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9.1</a:t>
            </a:r>
          </a:p>
        </p:txBody>
      </p:sp>
    </p:spTree>
    <p:extLst>
      <p:ext uri="{BB962C8B-B14F-4D97-AF65-F5344CB8AC3E}">
        <p14:creationId xmlns:p14="http://schemas.microsoft.com/office/powerpoint/2010/main" val="428635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DE2771-3B08-4B3D-BFDB-113AB03B4128}"/>
              </a:ext>
            </a:extLst>
          </p:cNvPr>
          <p:cNvSpPr/>
          <p:nvPr/>
        </p:nvSpPr>
        <p:spPr>
          <a:xfrm>
            <a:off x="56122" y="50000"/>
            <a:ext cx="12079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Kirsty says, ‘When you double the size of an acute angle, you always get an obtuse angle.’</a:t>
            </a:r>
          </a:p>
          <a:p>
            <a:r>
              <a:rPr lang="en-US" sz="3200" b="1" dirty="0"/>
              <a:t>Explain why Kirsty is not correct.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E03782-0D3E-45B9-A2D3-DF71290A1688}"/>
              </a:ext>
            </a:extLst>
          </p:cNvPr>
          <p:cNvSpPr/>
          <p:nvPr/>
        </p:nvSpPr>
        <p:spPr>
          <a:xfrm>
            <a:off x="794022" y="1761006"/>
            <a:ext cx="6302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An acute angle is less than 90°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5DABB7-ABEE-4F6D-9F2B-3821A8E4E8F4}"/>
              </a:ext>
            </a:extLst>
          </p:cNvPr>
          <p:cNvSpPr/>
          <p:nvPr/>
        </p:nvSpPr>
        <p:spPr>
          <a:xfrm>
            <a:off x="794022" y="2419249"/>
            <a:ext cx="6302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1° is an acute angle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4BA330-6A69-42A6-99E4-2F837D770AB9}"/>
              </a:ext>
            </a:extLst>
          </p:cNvPr>
          <p:cNvSpPr/>
          <p:nvPr/>
        </p:nvSpPr>
        <p:spPr>
          <a:xfrm>
            <a:off x="794022" y="3077492"/>
            <a:ext cx="83636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Double 1° is 2° which is still less than 90°</a:t>
            </a:r>
          </a:p>
        </p:txBody>
      </p:sp>
    </p:spTree>
    <p:extLst>
      <p:ext uri="{BB962C8B-B14F-4D97-AF65-F5344CB8AC3E}">
        <p14:creationId xmlns:p14="http://schemas.microsoft.com/office/powerpoint/2010/main" val="420648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03518A-C7B3-4C93-BD14-BFACEFB5ACAD}"/>
              </a:ext>
            </a:extLst>
          </p:cNvPr>
          <p:cNvSpPr/>
          <p:nvPr/>
        </p:nvSpPr>
        <p:spPr>
          <a:xfrm>
            <a:off x="56122" y="5000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many days are there in September, October and November altogether?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EDCA73-9871-476D-8516-F2C335167222}"/>
              </a:ext>
            </a:extLst>
          </p:cNvPr>
          <p:cNvSpPr txBox="1"/>
          <p:nvPr/>
        </p:nvSpPr>
        <p:spPr>
          <a:xfrm>
            <a:off x="8713694" y="615503"/>
            <a:ext cx="31735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January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February 28 or 29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March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April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May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June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July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August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September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October 31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November 30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December 31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987B5D-15A0-4F07-9A06-CF1245E41524}"/>
              </a:ext>
            </a:extLst>
          </p:cNvPr>
          <p:cNvSpPr txBox="1"/>
          <p:nvPr/>
        </p:nvSpPr>
        <p:spPr>
          <a:xfrm>
            <a:off x="304800" y="1503736"/>
            <a:ext cx="579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days has September,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April, June and November,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All the rest have 31,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Except for February, it’s the one,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Which only has 28 days clear,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And 29 in each Leap Year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72585C-4AA2-4EEE-9E11-0E75F2EE2967}"/>
              </a:ext>
            </a:extLst>
          </p:cNvPr>
          <p:cNvSpPr txBox="1"/>
          <p:nvPr/>
        </p:nvSpPr>
        <p:spPr>
          <a:xfrm>
            <a:off x="1169894" y="4802199"/>
            <a:ext cx="2877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+ 31 + 30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246637-83F0-4BAA-933C-867B57A90C86}"/>
              </a:ext>
            </a:extLst>
          </p:cNvPr>
          <p:cNvSpPr txBox="1"/>
          <p:nvPr/>
        </p:nvSpPr>
        <p:spPr>
          <a:xfrm>
            <a:off x="3636575" y="4802198"/>
            <a:ext cx="721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2FEB30-59C0-4A3F-8991-E35C8B64F9B4}"/>
              </a:ext>
            </a:extLst>
          </p:cNvPr>
          <p:cNvSpPr txBox="1"/>
          <p:nvPr/>
        </p:nvSpPr>
        <p:spPr>
          <a:xfrm>
            <a:off x="2197739" y="542443"/>
            <a:ext cx="2877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91 days</a:t>
            </a:r>
          </a:p>
        </p:txBody>
      </p:sp>
    </p:spTree>
    <p:extLst>
      <p:ext uri="{BB962C8B-B14F-4D97-AF65-F5344CB8AC3E}">
        <p14:creationId xmlns:p14="http://schemas.microsoft.com/office/powerpoint/2010/main" val="6313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BEF1B7-5C2D-458B-9E6B-0DF2842A6C6C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The International Space Station orbits the Earth at a height of 250 miles.</a:t>
            </a:r>
          </a:p>
          <a:p>
            <a:r>
              <a:rPr lang="en-GB" sz="3200" b="1" dirty="0"/>
              <a:t>What is the height of the International Space Station in kilometres?</a:t>
            </a:r>
          </a:p>
          <a:p>
            <a:r>
              <a:rPr lang="en-GB" sz="3200" b="1" dirty="0"/>
              <a:t>Use 8 kilometres equals 5 miles.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4B06ED-6F48-4010-BAFD-9BBD7778211B}"/>
              </a:ext>
            </a:extLst>
          </p:cNvPr>
          <p:cNvSpPr txBox="1"/>
          <p:nvPr/>
        </p:nvSpPr>
        <p:spPr>
          <a:xfrm>
            <a:off x="1583960" y="2501517"/>
            <a:ext cx="4062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kilometres = 5 miles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4729D4-0BAF-4476-B3D0-9D1E80D1B8B4}"/>
              </a:ext>
            </a:extLst>
          </p:cNvPr>
          <p:cNvSpPr txBox="1"/>
          <p:nvPr/>
        </p:nvSpPr>
        <p:spPr>
          <a:xfrm>
            <a:off x="3760033" y="3490867"/>
            <a:ext cx="2335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= 250 miles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A9EF3A-AA04-4EDF-9FE7-C6DCDBE04723}"/>
              </a:ext>
            </a:extLst>
          </p:cNvPr>
          <p:cNvSpPr txBox="1"/>
          <p:nvPr/>
        </p:nvSpPr>
        <p:spPr>
          <a:xfrm>
            <a:off x="6110991" y="3003916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250 ÷ 5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05138E-16C6-4261-A1DF-7C64CD2C3516}"/>
              </a:ext>
            </a:extLst>
          </p:cNvPr>
          <p:cNvSpPr txBox="1"/>
          <p:nvPr/>
        </p:nvSpPr>
        <p:spPr>
          <a:xfrm>
            <a:off x="7750818" y="3003915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FF6BAB-25F5-4615-A9BD-7654CDABA7B4}"/>
              </a:ext>
            </a:extLst>
          </p:cNvPr>
          <p:cNvCxnSpPr/>
          <p:nvPr/>
        </p:nvCxnSpPr>
        <p:spPr>
          <a:xfrm>
            <a:off x="4357310" y="312009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512CC3E-DF5B-480D-A219-CEE29AAE4AE2}"/>
              </a:ext>
            </a:extLst>
          </p:cNvPr>
          <p:cNvSpPr/>
          <p:nvPr/>
        </p:nvSpPr>
        <p:spPr>
          <a:xfrm>
            <a:off x="4441184" y="3026970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0AC7B0A-F2FB-4ED4-BEE0-9072DE17D5BD}"/>
              </a:ext>
            </a:extLst>
          </p:cNvPr>
          <p:cNvCxnSpPr/>
          <p:nvPr/>
        </p:nvCxnSpPr>
        <p:spPr>
          <a:xfrm>
            <a:off x="1925497" y="312486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8C10219-8785-4AA6-B161-3F7E2B9CA42F}"/>
              </a:ext>
            </a:extLst>
          </p:cNvPr>
          <p:cNvSpPr/>
          <p:nvPr/>
        </p:nvSpPr>
        <p:spPr>
          <a:xfrm>
            <a:off x="2009371" y="3031742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C26089-B3EC-4F39-AC0A-B17E6EEB64DE}"/>
              </a:ext>
            </a:extLst>
          </p:cNvPr>
          <p:cNvSpPr txBox="1"/>
          <p:nvPr/>
        </p:nvSpPr>
        <p:spPr>
          <a:xfrm>
            <a:off x="6081011" y="3490866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 x 50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BCEBB8-B3A7-43F2-88D6-B515AE52805E}"/>
              </a:ext>
            </a:extLst>
          </p:cNvPr>
          <p:cNvSpPr txBox="1"/>
          <p:nvPr/>
        </p:nvSpPr>
        <p:spPr>
          <a:xfrm>
            <a:off x="7477422" y="3490865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0628F3-0B0F-4E0A-A985-2E777EF73D08}"/>
              </a:ext>
            </a:extLst>
          </p:cNvPr>
          <p:cNvSpPr txBox="1"/>
          <p:nvPr/>
        </p:nvSpPr>
        <p:spPr>
          <a:xfrm>
            <a:off x="1120322" y="3475706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kilometres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AE63DB-64C0-45B2-858A-83A709EEFAD0}"/>
              </a:ext>
            </a:extLst>
          </p:cNvPr>
          <p:cNvSpPr txBox="1"/>
          <p:nvPr/>
        </p:nvSpPr>
        <p:spPr>
          <a:xfrm>
            <a:off x="5631305" y="150157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kilometres</a:t>
            </a:r>
          </a:p>
        </p:txBody>
      </p:sp>
    </p:spTree>
    <p:extLst>
      <p:ext uri="{BB962C8B-B14F-4D97-AF65-F5344CB8AC3E}">
        <p14:creationId xmlns:p14="http://schemas.microsoft.com/office/powerpoint/2010/main" val="171482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E9D0453F-5425-4723-9E9C-838F52855306}"/>
              </a:ext>
            </a:extLst>
          </p:cNvPr>
          <p:cNvSpPr txBox="1"/>
          <p:nvPr/>
        </p:nvSpPr>
        <p:spPr>
          <a:xfrm>
            <a:off x="5992417" y="3206960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335025-81FB-4CAB-BDB9-06B931900EDF}"/>
              </a:ext>
            </a:extLst>
          </p:cNvPr>
          <p:cNvSpPr/>
          <p:nvPr/>
        </p:nvSpPr>
        <p:spPr>
          <a:xfrm>
            <a:off x="56122" y="50000"/>
            <a:ext cx="88174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Jack buys 1 ½ kg of potatoes and ½ kg of carrots.</a:t>
            </a:r>
          </a:p>
          <a:p>
            <a:r>
              <a:rPr lang="en-GB" sz="3200" b="1" dirty="0"/>
              <a:t>How much change does he get from £5?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2D347-3C50-4E04-8665-04A4682BA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15" y="1039288"/>
            <a:ext cx="2873441" cy="18111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49B974-3E98-46EF-BB94-ED32A091C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23" y="2827726"/>
            <a:ext cx="2269021" cy="16488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50E76F5-8AE3-4E67-8694-60D4BB0C7F1C}"/>
              </a:ext>
            </a:extLst>
          </p:cNvPr>
          <p:cNvGrpSpPr/>
          <p:nvPr/>
        </p:nvGrpSpPr>
        <p:grpSpPr>
          <a:xfrm>
            <a:off x="3301803" y="1191693"/>
            <a:ext cx="502160" cy="1076984"/>
            <a:chOff x="2162913" y="3068655"/>
            <a:chExt cx="502160" cy="107698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9B6EE4-5810-43CD-8EAA-CC70CDB2B8C6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012B92-EF82-4D55-A25B-F96B0ACC8598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32EA98-F0D5-4AAA-AAF8-7EC9E3C5F109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C11B79F-E00E-4F33-A1C1-398FDC0036AB}"/>
              </a:ext>
            </a:extLst>
          </p:cNvPr>
          <p:cNvSpPr txBox="1"/>
          <p:nvPr/>
        </p:nvSpPr>
        <p:spPr>
          <a:xfrm>
            <a:off x="3777157" y="1384056"/>
            <a:ext cx="2510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180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E22296-84F6-42C0-A5EE-266C7C2F759F}"/>
              </a:ext>
            </a:extLst>
          </p:cNvPr>
          <p:cNvSpPr txBox="1"/>
          <p:nvPr/>
        </p:nvSpPr>
        <p:spPr>
          <a:xfrm>
            <a:off x="5966720" y="1378413"/>
            <a:ext cx="12285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5AEFCA-39CA-47B1-8474-04D989F7D715}"/>
              </a:ext>
            </a:extLst>
          </p:cNvPr>
          <p:cNvSpPr txBox="1"/>
          <p:nvPr/>
        </p:nvSpPr>
        <p:spPr>
          <a:xfrm>
            <a:off x="5966720" y="1895537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 ÷ 2 =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CC6381-3E5D-410F-8ABF-2A36DB62A0BE}"/>
              </a:ext>
            </a:extLst>
          </p:cNvPr>
          <p:cNvSpPr txBox="1"/>
          <p:nvPr/>
        </p:nvSpPr>
        <p:spPr>
          <a:xfrm>
            <a:off x="7606547" y="1895536"/>
            <a:ext cx="1798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176122-C97C-4EC2-BD77-0DE703274D59}"/>
              </a:ext>
            </a:extLst>
          </p:cNvPr>
          <p:cNvGrpSpPr/>
          <p:nvPr/>
        </p:nvGrpSpPr>
        <p:grpSpPr>
          <a:xfrm>
            <a:off x="3222756" y="2602372"/>
            <a:ext cx="502160" cy="1076984"/>
            <a:chOff x="2162913" y="3068655"/>
            <a:chExt cx="502160" cy="107698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CBAC41-6C23-4DF0-8F72-65F8CFFAF9FD}"/>
                </a:ext>
              </a:extLst>
            </p:cNvPr>
            <p:cNvCxnSpPr>
              <a:cxnSpLocks/>
            </p:cNvCxnSpPr>
            <p:nvPr/>
          </p:nvCxnSpPr>
          <p:spPr>
            <a:xfrm>
              <a:off x="2200286" y="3576489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991CF3-74D4-423A-A4EE-9FD164C81594}"/>
                </a:ext>
              </a:extLst>
            </p:cNvPr>
            <p:cNvSpPr txBox="1"/>
            <p:nvPr/>
          </p:nvSpPr>
          <p:spPr>
            <a:xfrm>
              <a:off x="2162913" y="306865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1F306E-DE40-419C-9117-84829E0BCB28}"/>
                </a:ext>
              </a:extLst>
            </p:cNvPr>
            <p:cNvSpPr txBox="1"/>
            <p:nvPr/>
          </p:nvSpPr>
          <p:spPr>
            <a:xfrm>
              <a:off x="2173479" y="3514697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AA604C8-692C-4095-9B81-F2AC8B4CDD76}"/>
              </a:ext>
            </a:extLst>
          </p:cNvPr>
          <p:cNvSpPr txBox="1"/>
          <p:nvPr/>
        </p:nvSpPr>
        <p:spPr>
          <a:xfrm>
            <a:off x="3698110" y="2794735"/>
            <a:ext cx="25109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150 =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B679CC-6061-45D3-9E31-FB675EB8FEB1}"/>
              </a:ext>
            </a:extLst>
          </p:cNvPr>
          <p:cNvSpPr txBox="1"/>
          <p:nvPr/>
        </p:nvSpPr>
        <p:spPr>
          <a:xfrm>
            <a:off x="7254729" y="2829077"/>
            <a:ext cx="527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A56388-5513-4E4B-9717-A9B575405D2B}"/>
              </a:ext>
            </a:extLst>
          </p:cNvPr>
          <p:cNvSpPr txBox="1"/>
          <p:nvPr/>
        </p:nvSpPr>
        <p:spPr>
          <a:xfrm>
            <a:off x="6587318" y="1378413"/>
            <a:ext cx="35174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 on carrots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B8A6CB-6833-4AD5-9DB4-69FC1C535A9C}"/>
              </a:ext>
            </a:extLst>
          </p:cNvPr>
          <p:cNvSpPr txBox="1"/>
          <p:nvPr/>
        </p:nvSpPr>
        <p:spPr>
          <a:xfrm>
            <a:off x="5518147" y="321879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676876A-BD3A-4665-BA16-644F61C6D866}"/>
              </a:ext>
            </a:extLst>
          </p:cNvPr>
          <p:cNvCxnSpPr>
            <a:cxnSpLocks/>
          </p:cNvCxnSpPr>
          <p:nvPr/>
        </p:nvCxnSpPr>
        <p:spPr>
          <a:xfrm>
            <a:off x="5992764" y="3268348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747ED08-6B13-4436-B502-6C2DDC763ACC}"/>
              </a:ext>
            </a:extLst>
          </p:cNvPr>
          <p:cNvCxnSpPr>
            <a:cxnSpLocks/>
          </p:cNvCxnSpPr>
          <p:nvPr/>
        </p:nvCxnSpPr>
        <p:spPr>
          <a:xfrm>
            <a:off x="6011716" y="326834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74F4475-C757-493E-A441-B84FEB3490E7}"/>
              </a:ext>
            </a:extLst>
          </p:cNvPr>
          <p:cNvSpPr txBox="1"/>
          <p:nvPr/>
        </p:nvSpPr>
        <p:spPr>
          <a:xfrm>
            <a:off x="6434723" y="2768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A87CFE-71A7-4A8B-8120-12318183B0E8}"/>
              </a:ext>
            </a:extLst>
          </p:cNvPr>
          <p:cNvSpPr txBox="1"/>
          <p:nvPr/>
        </p:nvSpPr>
        <p:spPr>
          <a:xfrm>
            <a:off x="6857729" y="2768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D3AC847-04C4-4FD8-A46E-F2017CC4F84E}"/>
              </a:ext>
            </a:extLst>
          </p:cNvPr>
          <p:cNvSpPr txBox="1"/>
          <p:nvPr/>
        </p:nvSpPr>
        <p:spPr>
          <a:xfrm>
            <a:off x="6735159" y="325187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F7CFC7-056B-4690-80A7-F5841657F77E}"/>
              </a:ext>
            </a:extLst>
          </p:cNvPr>
          <p:cNvSpPr txBox="1"/>
          <p:nvPr/>
        </p:nvSpPr>
        <p:spPr>
          <a:xfrm>
            <a:off x="3413096" y="3981498"/>
            <a:ext cx="39286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£1.50 + £0.75 =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53E5B1-BDFE-476F-AEB2-1425F7E81213}"/>
              </a:ext>
            </a:extLst>
          </p:cNvPr>
          <p:cNvSpPr txBox="1"/>
          <p:nvPr/>
        </p:nvSpPr>
        <p:spPr>
          <a:xfrm>
            <a:off x="7254729" y="3987270"/>
            <a:ext cx="46197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£2.25 on potatoes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797459-EFEF-43AB-B30C-21DC0CD5FAF5}"/>
              </a:ext>
            </a:extLst>
          </p:cNvPr>
          <p:cNvSpPr txBox="1"/>
          <p:nvPr/>
        </p:nvSpPr>
        <p:spPr>
          <a:xfrm>
            <a:off x="349315" y="4941258"/>
            <a:ext cx="39286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£2.25 + £0.90 =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34D96F-4959-4DA2-AEAB-0FF07E419FDD}"/>
              </a:ext>
            </a:extLst>
          </p:cNvPr>
          <p:cNvSpPr txBox="1"/>
          <p:nvPr/>
        </p:nvSpPr>
        <p:spPr>
          <a:xfrm>
            <a:off x="4190948" y="4947030"/>
            <a:ext cx="46197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£3.15 spent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489C06-F281-4E29-BDA1-81DE9E070E71}"/>
              </a:ext>
            </a:extLst>
          </p:cNvPr>
          <p:cNvSpPr txBox="1"/>
          <p:nvPr/>
        </p:nvSpPr>
        <p:spPr>
          <a:xfrm>
            <a:off x="333800" y="5689442"/>
            <a:ext cx="3944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£5.00 – £3.15 =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BDF422-04D9-438E-9896-3C5FD93872B1}"/>
              </a:ext>
            </a:extLst>
          </p:cNvPr>
          <p:cNvSpPr txBox="1"/>
          <p:nvPr/>
        </p:nvSpPr>
        <p:spPr>
          <a:xfrm>
            <a:off x="4190948" y="5689442"/>
            <a:ext cx="3944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£1.85 change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82E5E3-EC93-4827-B7AA-FF0F9F692A20}"/>
              </a:ext>
            </a:extLst>
          </p:cNvPr>
          <p:cNvSpPr txBox="1"/>
          <p:nvPr/>
        </p:nvSpPr>
        <p:spPr>
          <a:xfrm>
            <a:off x="6901481" y="530012"/>
            <a:ext cx="3944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£1.85 change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1B2B25-4EF8-4B7E-9EB2-28ADB538014F}"/>
              </a:ext>
            </a:extLst>
          </p:cNvPr>
          <p:cNvGrpSpPr/>
          <p:nvPr/>
        </p:nvGrpSpPr>
        <p:grpSpPr>
          <a:xfrm>
            <a:off x="7930793" y="4941258"/>
            <a:ext cx="1885499" cy="1414081"/>
            <a:chOff x="1371600" y="1941038"/>
            <a:chExt cx="1885499" cy="141408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9630E21-43B1-4DD2-96B6-6230B9EC2524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5.0 0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CBB0704-B8F2-4821-B1DA-D77EC82D1216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3.1 5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1B71B80-9B84-45AA-9515-7C6FF5CB9F66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2130795-8274-4646-BA0A-9964CC03CCB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D63DF6F-1644-4A30-9563-34062CC9EE5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402D96D-F16B-4E5D-A6F5-2CB72787F8B7}"/>
              </a:ext>
            </a:extLst>
          </p:cNvPr>
          <p:cNvSpPr txBox="1"/>
          <p:nvPr/>
        </p:nvSpPr>
        <p:spPr>
          <a:xfrm>
            <a:off x="9258695" y="58267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90ACBFB-F65D-4349-AED3-E43B169BDAC2}"/>
              </a:ext>
            </a:extLst>
          </p:cNvPr>
          <p:cNvCxnSpPr>
            <a:cxnSpLocks/>
          </p:cNvCxnSpPr>
          <p:nvPr/>
        </p:nvCxnSpPr>
        <p:spPr>
          <a:xfrm flipV="1">
            <a:off x="8816281" y="5025313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7644767-1F6E-4188-9D47-2C02BD53364B}"/>
              </a:ext>
            </a:extLst>
          </p:cNvPr>
          <p:cNvSpPr txBox="1"/>
          <p:nvPr/>
        </p:nvSpPr>
        <p:spPr>
          <a:xfrm>
            <a:off x="8846356" y="472788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DAC9A15-CEEA-4AC2-AA0F-A012150C35B4}"/>
              </a:ext>
            </a:extLst>
          </p:cNvPr>
          <p:cNvSpPr txBox="1"/>
          <p:nvPr/>
        </p:nvSpPr>
        <p:spPr>
          <a:xfrm>
            <a:off x="9137591" y="497388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37F624B-D991-452C-B24F-6FF1AC895EB1}"/>
              </a:ext>
            </a:extLst>
          </p:cNvPr>
          <p:cNvSpPr txBox="1"/>
          <p:nvPr/>
        </p:nvSpPr>
        <p:spPr>
          <a:xfrm>
            <a:off x="8797900" y="5833314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8AED14-4811-4CBD-BB6A-9ECCDCC849B0}"/>
              </a:ext>
            </a:extLst>
          </p:cNvPr>
          <p:cNvSpPr txBox="1"/>
          <p:nvPr/>
        </p:nvSpPr>
        <p:spPr>
          <a:xfrm>
            <a:off x="8347746" y="58339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C48C316-F677-410E-AFC3-2EBE91F9365F}"/>
              </a:ext>
            </a:extLst>
          </p:cNvPr>
          <p:cNvCxnSpPr>
            <a:cxnSpLocks/>
          </p:cNvCxnSpPr>
          <p:nvPr/>
        </p:nvCxnSpPr>
        <p:spPr>
          <a:xfrm flipV="1">
            <a:off x="8365016" y="5031379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9C545BB4-DFA2-4F39-BB80-5D126A91FC0C}"/>
              </a:ext>
            </a:extLst>
          </p:cNvPr>
          <p:cNvSpPr txBox="1"/>
          <p:nvPr/>
        </p:nvSpPr>
        <p:spPr>
          <a:xfrm>
            <a:off x="8395091" y="473395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8994852-2346-4E38-B0BE-8D92A63398BF}"/>
              </a:ext>
            </a:extLst>
          </p:cNvPr>
          <p:cNvSpPr txBox="1"/>
          <p:nvPr/>
        </p:nvSpPr>
        <p:spPr>
          <a:xfrm>
            <a:off x="8698234" y="498900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E6F41FC-FD96-4524-883A-502F4F8C48D1}"/>
              </a:ext>
            </a:extLst>
          </p:cNvPr>
          <p:cNvSpPr txBox="1"/>
          <p:nvPr/>
        </p:nvSpPr>
        <p:spPr>
          <a:xfrm>
            <a:off x="8632120" y="580564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947630C-4AD6-49A2-868B-CD01E92DBFF5}"/>
              </a:ext>
            </a:extLst>
          </p:cNvPr>
          <p:cNvSpPr txBox="1"/>
          <p:nvPr/>
        </p:nvSpPr>
        <p:spPr>
          <a:xfrm>
            <a:off x="8034459" y="5826727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</p:spTree>
    <p:extLst>
      <p:ext uri="{BB962C8B-B14F-4D97-AF65-F5344CB8AC3E}">
        <p14:creationId xmlns:p14="http://schemas.microsoft.com/office/powerpoint/2010/main" val="258702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1" grpId="0"/>
      <p:bldP spid="19" grpId="0"/>
      <p:bldP spid="20" grpId="0"/>
      <p:bldP spid="21" grpId="0"/>
      <p:bldP spid="26" grpId="0"/>
      <p:bldP spid="27" grpId="0"/>
      <p:bldP spid="30" grpId="0"/>
      <p:bldP spid="34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4" grpId="0"/>
      <p:bldP spid="56" grpId="0"/>
      <p:bldP spid="57" grpId="0"/>
      <p:bldP spid="58" grpId="0"/>
      <p:bldP spid="59" grpId="0"/>
      <p:bldP spid="61" grpId="0"/>
      <p:bldP spid="62" grpId="0"/>
      <p:bldP spid="63" grpId="0"/>
      <p:bldP spid="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B9073B-A723-469E-B558-C41AA650D7F0}"/>
              </a:ext>
            </a:extLst>
          </p:cNvPr>
          <p:cNvSpPr/>
          <p:nvPr/>
        </p:nvSpPr>
        <p:spPr>
          <a:xfrm>
            <a:off x="56123" y="50000"/>
            <a:ext cx="94484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       x + 2y = 20 </a:t>
            </a:r>
            <a:endParaRPr lang="en-US" sz="3200" b="1" dirty="0"/>
          </a:p>
          <a:p>
            <a:r>
              <a:rPr lang="en-US" sz="3200" b="1" dirty="0"/>
              <a:t>x and y are whole numbers less than 10</a:t>
            </a:r>
          </a:p>
          <a:p>
            <a:r>
              <a:rPr lang="en-US" sz="3200" b="1" dirty="0"/>
              <a:t>What could x and y be?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C73BFF-EF21-4512-B6EC-F2BCB2F06734}"/>
              </a:ext>
            </a:extLst>
          </p:cNvPr>
          <p:cNvSpPr/>
          <p:nvPr/>
        </p:nvSpPr>
        <p:spPr>
          <a:xfrm>
            <a:off x="591505" y="1859340"/>
            <a:ext cx="2136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x = _____</a:t>
            </a:r>
          </a:p>
          <a:p>
            <a:endParaRPr lang="en-US" sz="3200" b="1" dirty="0"/>
          </a:p>
          <a:p>
            <a:r>
              <a:rPr lang="en-US" sz="3200" b="1" dirty="0"/>
              <a:t>y = _____</a:t>
            </a:r>
            <a:endParaRPr lang="en-GB" sz="32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8E00D7-1F05-4FD0-99BD-2185806C9221}"/>
              </a:ext>
            </a:extLst>
          </p:cNvPr>
          <p:cNvGrpSpPr/>
          <p:nvPr/>
        </p:nvGrpSpPr>
        <p:grpSpPr>
          <a:xfrm>
            <a:off x="2410691" y="3915957"/>
            <a:ext cx="4592225" cy="635821"/>
            <a:chOff x="2410691" y="3915957"/>
            <a:chExt cx="4592225" cy="635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3DBCC6E-E067-4A87-BE2E-4E07FF5BB8D4}"/>
                </a:ext>
              </a:extLst>
            </p:cNvPr>
            <p:cNvSpPr/>
            <p:nvPr/>
          </p:nvSpPr>
          <p:spPr>
            <a:xfrm>
              <a:off x="2410691" y="3920836"/>
              <a:ext cx="706582" cy="59574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7C5800-3E85-4825-8A6B-29CC9DA5F75A}"/>
                </a:ext>
              </a:extLst>
            </p:cNvPr>
            <p:cNvSpPr txBox="1"/>
            <p:nvPr/>
          </p:nvSpPr>
          <p:spPr>
            <a:xfrm>
              <a:off x="3117273" y="3920836"/>
              <a:ext cx="17179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(2 x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438691-E43D-4EE2-BD12-516FD61262A6}"/>
                </a:ext>
              </a:extLst>
            </p:cNvPr>
            <p:cNvSpPr/>
            <p:nvPr/>
          </p:nvSpPr>
          <p:spPr>
            <a:xfrm>
              <a:off x="4593334" y="3915957"/>
              <a:ext cx="706582" cy="59574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18DE76-32BC-41F9-95B8-DEF567759709}"/>
                </a:ext>
              </a:extLst>
            </p:cNvPr>
            <p:cNvSpPr txBox="1"/>
            <p:nvPr/>
          </p:nvSpPr>
          <p:spPr>
            <a:xfrm>
              <a:off x="5230641" y="3920836"/>
              <a:ext cx="177227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) = 20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094E8D1-E44D-4E7D-B958-AF89EA006474}"/>
              </a:ext>
            </a:extLst>
          </p:cNvPr>
          <p:cNvSpPr txBox="1"/>
          <p:nvPr/>
        </p:nvSpPr>
        <p:spPr>
          <a:xfrm>
            <a:off x="2555614" y="3920836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D2E311-6DD4-4EBC-8067-FD9EBCA03138}"/>
              </a:ext>
            </a:extLst>
          </p:cNvPr>
          <p:cNvSpPr txBox="1"/>
          <p:nvPr/>
        </p:nvSpPr>
        <p:spPr>
          <a:xfrm>
            <a:off x="2549868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7CF9EF-FC7A-4F4C-8DD5-D85311F4A2F9}"/>
              </a:ext>
            </a:extLst>
          </p:cNvPr>
          <p:cNvSpPr txBox="1"/>
          <p:nvPr/>
        </p:nvSpPr>
        <p:spPr>
          <a:xfrm>
            <a:off x="4732521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9E8ACF-545A-4FEB-B7A8-758804270341}"/>
              </a:ext>
            </a:extLst>
          </p:cNvPr>
          <p:cNvSpPr txBox="1"/>
          <p:nvPr/>
        </p:nvSpPr>
        <p:spPr>
          <a:xfrm>
            <a:off x="1530378" y="18213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AE5343-9108-46E4-9558-8FF6CEB6D5D6}"/>
              </a:ext>
            </a:extLst>
          </p:cNvPr>
          <p:cNvSpPr txBox="1"/>
          <p:nvPr/>
        </p:nvSpPr>
        <p:spPr>
          <a:xfrm>
            <a:off x="1549017" y="28119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801753-0DD2-4B64-919E-98933FEED66F}"/>
              </a:ext>
            </a:extLst>
          </p:cNvPr>
          <p:cNvSpPr txBox="1"/>
          <p:nvPr/>
        </p:nvSpPr>
        <p:spPr>
          <a:xfrm>
            <a:off x="2549868" y="392589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9CCA2-3619-47E0-952D-EE157D6226B8}"/>
              </a:ext>
            </a:extLst>
          </p:cNvPr>
          <p:cNvSpPr txBox="1"/>
          <p:nvPr/>
        </p:nvSpPr>
        <p:spPr>
          <a:xfrm>
            <a:off x="4732521" y="392589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9666C-884B-41DF-8D0F-F965DB99D168}"/>
              </a:ext>
            </a:extLst>
          </p:cNvPr>
          <p:cNvSpPr txBox="1"/>
          <p:nvPr/>
        </p:nvSpPr>
        <p:spPr>
          <a:xfrm>
            <a:off x="2540869" y="18356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D42092-A5E4-4F9F-92DB-5507422C3D4D}"/>
              </a:ext>
            </a:extLst>
          </p:cNvPr>
          <p:cNvSpPr txBox="1"/>
          <p:nvPr/>
        </p:nvSpPr>
        <p:spPr>
          <a:xfrm>
            <a:off x="2573911" y="28262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DFF62E-3E55-42FE-AE36-9B859A672AF8}"/>
              </a:ext>
            </a:extLst>
          </p:cNvPr>
          <p:cNvSpPr txBox="1"/>
          <p:nvPr/>
        </p:nvSpPr>
        <p:spPr>
          <a:xfrm>
            <a:off x="2570886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8389B3-53A5-4427-A0B8-5AAA27BD6F3C}"/>
              </a:ext>
            </a:extLst>
          </p:cNvPr>
          <p:cNvSpPr txBox="1"/>
          <p:nvPr/>
        </p:nvSpPr>
        <p:spPr>
          <a:xfrm>
            <a:off x="4753539" y="3915957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363241-EB1A-4A37-AE29-28EFB933EED7}"/>
              </a:ext>
            </a:extLst>
          </p:cNvPr>
          <p:cNvSpPr txBox="1"/>
          <p:nvPr/>
        </p:nvSpPr>
        <p:spPr>
          <a:xfrm>
            <a:off x="3259460" y="18356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6E93FC-4E04-45B9-8B0F-19D79E8CA2D9}"/>
              </a:ext>
            </a:extLst>
          </p:cNvPr>
          <p:cNvSpPr txBox="1"/>
          <p:nvPr/>
        </p:nvSpPr>
        <p:spPr>
          <a:xfrm>
            <a:off x="3278099" y="28262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DAE865-D273-4C28-80D5-23D1A4864D2F}"/>
              </a:ext>
            </a:extLst>
          </p:cNvPr>
          <p:cNvSpPr txBox="1"/>
          <p:nvPr/>
        </p:nvSpPr>
        <p:spPr>
          <a:xfrm>
            <a:off x="2552404" y="3930772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FB18AB-2949-4B63-8EC4-F8788A151519}"/>
              </a:ext>
            </a:extLst>
          </p:cNvPr>
          <p:cNvSpPr txBox="1"/>
          <p:nvPr/>
        </p:nvSpPr>
        <p:spPr>
          <a:xfrm>
            <a:off x="4735057" y="3930772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F6134B-3B1D-4E2D-9B19-71E9965CF232}"/>
              </a:ext>
            </a:extLst>
          </p:cNvPr>
          <p:cNvSpPr txBox="1"/>
          <p:nvPr/>
        </p:nvSpPr>
        <p:spPr>
          <a:xfrm>
            <a:off x="3996940" y="1835695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9F5870-8457-4061-BBE5-60F29174A4C1}"/>
              </a:ext>
            </a:extLst>
          </p:cNvPr>
          <p:cNvSpPr txBox="1"/>
          <p:nvPr/>
        </p:nvSpPr>
        <p:spPr>
          <a:xfrm>
            <a:off x="4015579" y="2826213"/>
            <a:ext cx="547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1647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5" grpId="0"/>
      <p:bldP spid="15" grpId="1"/>
      <p:bldP spid="16" grpId="0"/>
      <p:bldP spid="16" grpId="1"/>
      <p:bldP spid="17" grpId="0"/>
      <p:bldP spid="18" grpId="0"/>
      <p:bldP spid="19" grpId="0"/>
      <p:bldP spid="19" grpId="1"/>
      <p:bldP spid="20" grpId="0"/>
      <p:bldP spid="20" grpId="1"/>
      <p:bldP spid="21" grpId="0"/>
      <p:bldP spid="22" grpId="0"/>
      <p:bldP spid="25" grpId="0"/>
      <p:bldP spid="25" grpId="1"/>
      <p:bldP spid="26" grpId="0"/>
      <p:bldP spid="26" grpId="1"/>
      <p:bldP spid="27" grpId="0"/>
      <p:bldP spid="2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1A8D4E-D1FA-49D9-9D54-2B38305DD2C4}"/>
              </a:ext>
            </a:extLst>
          </p:cNvPr>
          <p:cNvSpPr/>
          <p:nvPr/>
        </p:nvSpPr>
        <p:spPr>
          <a:xfrm>
            <a:off x="56123" y="194010"/>
            <a:ext cx="4705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fractions less than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0E8EB4-BC41-4740-AD19-6D1D06AE91FB}"/>
              </a:ext>
            </a:extLst>
          </p:cNvPr>
          <p:cNvSpPr/>
          <p:nvPr/>
        </p:nvSpPr>
        <p:spPr>
          <a:xfrm>
            <a:off x="4649272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9C7A1F-5C1E-4319-BCC8-4B570911A6A4}"/>
              </a:ext>
            </a:extLst>
          </p:cNvPr>
          <p:cNvSpPr/>
          <p:nvPr/>
        </p:nvSpPr>
        <p:spPr>
          <a:xfrm>
            <a:off x="4649272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292F9C-D722-4471-9A7C-23399A470BA6}"/>
              </a:ext>
            </a:extLst>
          </p:cNvPr>
          <p:cNvCxnSpPr/>
          <p:nvPr/>
        </p:nvCxnSpPr>
        <p:spPr>
          <a:xfrm>
            <a:off x="4666241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51AA32A-84C7-4911-B859-776B0A60D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68" y="746012"/>
            <a:ext cx="1839195" cy="592752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B7ACB9-FE58-4114-A08B-BF0B7A6AE851}"/>
              </a:ext>
            </a:extLst>
          </p:cNvPr>
          <p:cNvCxnSpPr>
            <a:cxnSpLocks/>
          </p:cNvCxnSpPr>
          <p:nvPr/>
        </p:nvCxnSpPr>
        <p:spPr>
          <a:xfrm>
            <a:off x="2261056" y="1793122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4BA823-3520-4B4D-A599-4F1B7AC7391D}"/>
              </a:ext>
            </a:extLst>
          </p:cNvPr>
          <p:cNvCxnSpPr>
            <a:cxnSpLocks/>
          </p:cNvCxnSpPr>
          <p:nvPr/>
        </p:nvCxnSpPr>
        <p:spPr>
          <a:xfrm>
            <a:off x="3140286" y="1793122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D452E3F-7F2E-4143-9614-4C2C63863857}"/>
              </a:ext>
            </a:extLst>
          </p:cNvPr>
          <p:cNvSpPr txBox="1"/>
          <p:nvPr/>
        </p:nvSpPr>
        <p:spPr>
          <a:xfrm>
            <a:off x="2223683" y="12852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AB1338-B5CB-4FCF-8D4D-C0EE07C23766}"/>
              </a:ext>
            </a:extLst>
          </p:cNvPr>
          <p:cNvSpPr txBox="1"/>
          <p:nvPr/>
        </p:nvSpPr>
        <p:spPr>
          <a:xfrm>
            <a:off x="2234249" y="173133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BD3CF2-BD5E-4261-8AA9-F9B7776391C8}"/>
              </a:ext>
            </a:extLst>
          </p:cNvPr>
          <p:cNvSpPr txBox="1"/>
          <p:nvPr/>
        </p:nvSpPr>
        <p:spPr>
          <a:xfrm>
            <a:off x="3120829" y="1731330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F9B0A2-5BBE-41DA-8CE7-B66A88AB4730}"/>
              </a:ext>
            </a:extLst>
          </p:cNvPr>
          <p:cNvSpPr txBox="1"/>
          <p:nvPr/>
        </p:nvSpPr>
        <p:spPr>
          <a:xfrm>
            <a:off x="2693243" y="147765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D6F7082-2BF6-48EA-84A5-F199833B3AF6}"/>
              </a:ext>
            </a:extLst>
          </p:cNvPr>
          <p:cNvSpPr/>
          <p:nvPr/>
        </p:nvSpPr>
        <p:spPr>
          <a:xfrm rot="16200000">
            <a:off x="2512044" y="877062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9B0EFD5-6E5B-4D1D-80F3-68C86D17C725}"/>
              </a:ext>
            </a:extLst>
          </p:cNvPr>
          <p:cNvSpPr/>
          <p:nvPr/>
        </p:nvSpPr>
        <p:spPr>
          <a:xfrm rot="5400000">
            <a:off x="2501756" y="1810716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3D2F4C-66BB-4C47-8B69-A298C8E28E3A}"/>
              </a:ext>
            </a:extLst>
          </p:cNvPr>
          <p:cNvSpPr txBox="1"/>
          <p:nvPr/>
        </p:nvSpPr>
        <p:spPr>
          <a:xfrm>
            <a:off x="2619786" y="223219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86E945-CD49-4C5F-ADB2-745344BF1662}"/>
              </a:ext>
            </a:extLst>
          </p:cNvPr>
          <p:cNvSpPr txBox="1"/>
          <p:nvPr/>
        </p:nvSpPr>
        <p:spPr>
          <a:xfrm>
            <a:off x="2605197" y="931348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8B295B-CA71-4149-B545-6017A073980E}"/>
              </a:ext>
            </a:extLst>
          </p:cNvPr>
          <p:cNvSpPr txBox="1"/>
          <p:nvPr/>
        </p:nvSpPr>
        <p:spPr>
          <a:xfrm>
            <a:off x="3110230" y="1285288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87B080-36F2-4F30-B588-36DAA716F83D}"/>
              </a:ext>
            </a:extLst>
          </p:cNvPr>
          <p:cNvSpPr/>
          <p:nvPr/>
        </p:nvSpPr>
        <p:spPr>
          <a:xfrm>
            <a:off x="1388525" y="76493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E6AA8B-C166-477D-B3F4-033FD74DE267}"/>
              </a:ext>
            </a:extLst>
          </p:cNvPr>
          <p:cNvSpPr/>
          <p:nvPr/>
        </p:nvSpPr>
        <p:spPr>
          <a:xfrm>
            <a:off x="1406509" y="205039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2F05F2-DC4C-4C8E-A06B-BDFCA2CB1D41}"/>
              </a:ext>
            </a:extLst>
          </p:cNvPr>
          <p:cNvCxnSpPr>
            <a:cxnSpLocks/>
          </p:cNvCxnSpPr>
          <p:nvPr/>
        </p:nvCxnSpPr>
        <p:spPr>
          <a:xfrm>
            <a:off x="2202323" y="373814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895A285-6F5D-467B-84B9-E753CF2B5A59}"/>
              </a:ext>
            </a:extLst>
          </p:cNvPr>
          <p:cNvCxnSpPr>
            <a:cxnSpLocks/>
          </p:cNvCxnSpPr>
          <p:nvPr/>
        </p:nvCxnSpPr>
        <p:spPr>
          <a:xfrm>
            <a:off x="3081553" y="3738141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54F37E3-997C-45BF-B1AB-F874BF2A639A}"/>
              </a:ext>
            </a:extLst>
          </p:cNvPr>
          <p:cNvSpPr txBox="1"/>
          <p:nvPr/>
        </p:nvSpPr>
        <p:spPr>
          <a:xfrm>
            <a:off x="2164950" y="323030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25EF18-13E4-447D-9304-4C925AD34D31}"/>
              </a:ext>
            </a:extLst>
          </p:cNvPr>
          <p:cNvSpPr txBox="1"/>
          <p:nvPr/>
        </p:nvSpPr>
        <p:spPr>
          <a:xfrm>
            <a:off x="2175516" y="367634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E4D990-B55E-437F-98B1-45F5EE0E83F6}"/>
              </a:ext>
            </a:extLst>
          </p:cNvPr>
          <p:cNvSpPr txBox="1"/>
          <p:nvPr/>
        </p:nvSpPr>
        <p:spPr>
          <a:xfrm>
            <a:off x="3062096" y="3676349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608EC4-5949-4FEC-A21B-C1D0A0EC69EC}"/>
              </a:ext>
            </a:extLst>
          </p:cNvPr>
          <p:cNvSpPr txBox="1"/>
          <p:nvPr/>
        </p:nvSpPr>
        <p:spPr>
          <a:xfrm>
            <a:off x="2634510" y="34226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9D55C2FD-DD0F-4894-85CC-9B557840FD1A}"/>
              </a:ext>
            </a:extLst>
          </p:cNvPr>
          <p:cNvSpPr/>
          <p:nvPr/>
        </p:nvSpPr>
        <p:spPr>
          <a:xfrm rot="16200000">
            <a:off x="2453311" y="2822081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25EF8C80-DA31-42C1-A924-0CAC5A6AA024}"/>
              </a:ext>
            </a:extLst>
          </p:cNvPr>
          <p:cNvSpPr/>
          <p:nvPr/>
        </p:nvSpPr>
        <p:spPr>
          <a:xfrm rot="5400000">
            <a:off x="2443023" y="3755735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8F6586-7E6D-4930-AFBA-8AD9675F367D}"/>
              </a:ext>
            </a:extLst>
          </p:cNvPr>
          <p:cNvSpPr txBox="1"/>
          <p:nvPr/>
        </p:nvSpPr>
        <p:spPr>
          <a:xfrm>
            <a:off x="2561053" y="417721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38007C-8196-4A96-899A-8CAFDC5BB887}"/>
              </a:ext>
            </a:extLst>
          </p:cNvPr>
          <p:cNvSpPr txBox="1"/>
          <p:nvPr/>
        </p:nvSpPr>
        <p:spPr>
          <a:xfrm>
            <a:off x="2546464" y="287636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42772F-50CA-43BF-8E3B-84CF2464452E}"/>
              </a:ext>
            </a:extLst>
          </p:cNvPr>
          <p:cNvSpPr txBox="1"/>
          <p:nvPr/>
        </p:nvSpPr>
        <p:spPr>
          <a:xfrm>
            <a:off x="3051497" y="323030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2AA0C6-445D-4AE6-A0F8-83DBFADE96C0}"/>
              </a:ext>
            </a:extLst>
          </p:cNvPr>
          <p:cNvSpPr/>
          <p:nvPr/>
        </p:nvSpPr>
        <p:spPr>
          <a:xfrm>
            <a:off x="1433759" y="3365291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D9DE067-149F-4FA8-97EF-6E838A6BB361}"/>
              </a:ext>
            </a:extLst>
          </p:cNvPr>
          <p:cNvCxnSpPr>
            <a:cxnSpLocks/>
          </p:cNvCxnSpPr>
          <p:nvPr/>
        </p:nvCxnSpPr>
        <p:spPr>
          <a:xfrm>
            <a:off x="5225207" y="129877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783FA0C-60BB-4E47-A27A-F213CEA67076}"/>
              </a:ext>
            </a:extLst>
          </p:cNvPr>
          <p:cNvCxnSpPr>
            <a:cxnSpLocks/>
          </p:cNvCxnSpPr>
          <p:nvPr/>
        </p:nvCxnSpPr>
        <p:spPr>
          <a:xfrm>
            <a:off x="6104437" y="129877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AF4349E-FD94-493A-8F33-A14310CFBC72}"/>
              </a:ext>
            </a:extLst>
          </p:cNvPr>
          <p:cNvSpPr txBox="1"/>
          <p:nvPr/>
        </p:nvSpPr>
        <p:spPr>
          <a:xfrm>
            <a:off x="5187834" y="7909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501C62-C97D-41E6-9694-8F9E6E195C8A}"/>
              </a:ext>
            </a:extLst>
          </p:cNvPr>
          <p:cNvSpPr txBox="1"/>
          <p:nvPr/>
        </p:nvSpPr>
        <p:spPr>
          <a:xfrm>
            <a:off x="5198400" y="1236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FE8149-1910-479B-8349-069A54BF8C13}"/>
              </a:ext>
            </a:extLst>
          </p:cNvPr>
          <p:cNvSpPr txBox="1"/>
          <p:nvPr/>
        </p:nvSpPr>
        <p:spPr>
          <a:xfrm>
            <a:off x="6104436" y="12369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8CAF7B-265C-47E6-B49F-6D7184848AD7}"/>
              </a:ext>
            </a:extLst>
          </p:cNvPr>
          <p:cNvSpPr txBox="1"/>
          <p:nvPr/>
        </p:nvSpPr>
        <p:spPr>
          <a:xfrm>
            <a:off x="5657394" y="9833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6D625735-EE67-4C05-86B2-AF7EAF1618A5}"/>
              </a:ext>
            </a:extLst>
          </p:cNvPr>
          <p:cNvSpPr/>
          <p:nvPr/>
        </p:nvSpPr>
        <p:spPr>
          <a:xfrm rot="16200000">
            <a:off x="5590095" y="2688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FD06C5EC-C949-40B1-AF85-DA72FAB517BF}"/>
              </a:ext>
            </a:extLst>
          </p:cNvPr>
          <p:cNvSpPr/>
          <p:nvPr/>
        </p:nvSpPr>
        <p:spPr>
          <a:xfrm rot="5400000">
            <a:off x="5579808" y="119593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0C5AC96-C040-40AC-AC84-F754F94110FB}"/>
              </a:ext>
            </a:extLst>
          </p:cNvPr>
          <p:cNvSpPr txBox="1"/>
          <p:nvPr/>
        </p:nvSpPr>
        <p:spPr>
          <a:xfrm>
            <a:off x="5710398" y="17313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410629-6376-4CF0-B6AA-EF629CD59022}"/>
              </a:ext>
            </a:extLst>
          </p:cNvPr>
          <p:cNvSpPr txBox="1"/>
          <p:nvPr/>
        </p:nvSpPr>
        <p:spPr>
          <a:xfrm>
            <a:off x="5710397" y="4370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B1FF1F-BD93-4156-8824-38336DA2607B}"/>
              </a:ext>
            </a:extLst>
          </p:cNvPr>
          <p:cNvSpPr txBox="1"/>
          <p:nvPr/>
        </p:nvSpPr>
        <p:spPr>
          <a:xfrm>
            <a:off x="6106877" y="790941"/>
            <a:ext cx="937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5E45A52-8C80-4E72-9DE2-07B6EE8EF0FB}"/>
              </a:ext>
            </a:extLst>
          </p:cNvPr>
          <p:cNvSpPr/>
          <p:nvPr/>
        </p:nvSpPr>
        <p:spPr>
          <a:xfrm>
            <a:off x="1386470" y="46814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EBC0490-446A-475C-B904-FAE9E013FF86}"/>
              </a:ext>
            </a:extLst>
          </p:cNvPr>
          <p:cNvCxnSpPr>
            <a:cxnSpLocks/>
          </p:cNvCxnSpPr>
          <p:nvPr/>
        </p:nvCxnSpPr>
        <p:spPr>
          <a:xfrm>
            <a:off x="7597191" y="1298775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48F26CE-A98D-4B6D-B53C-94274A2BA45D}"/>
              </a:ext>
            </a:extLst>
          </p:cNvPr>
          <p:cNvCxnSpPr>
            <a:cxnSpLocks/>
          </p:cNvCxnSpPr>
          <p:nvPr/>
        </p:nvCxnSpPr>
        <p:spPr>
          <a:xfrm>
            <a:off x="8476421" y="129877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FC5FF34-1092-4305-8710-72354517C430}"/>
              </a:ext>
            </a:extLst>
          </p:cNvPr>
          <p:cNvSpPr txBox="1"/>
          <p:nvPr/>
        </p:nvSpPr>
        <p:spPr>
          <a:xfrm>
            <a:off x="7559818" y="79094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D3447AD-E4A1-442E-B779-AE71646AF8DD}"/>
              </a:ext>
            </a:extLst>
          </p:cNvPr>
          <p:cNvSpPr txBox="1"/>
          <p:nvPr/>
        </p:nvSpPr>
        <p:spPr>
          <a:xfrm>
            <a:off x="7570384" y="123698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AEFCC0-8EA2-426C-9792-FF0DBCBCC711}"/>
              </a:ext>
            </a:extLst>
          </p:cNvPr>
          <p:cNvSpPr txBox="1"/>
          <p:nvPr/>
        </p:nvSpPr>
        <p:spPr>
          <a:xfrm>
            <a:off x="8476420" y="123698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335B47-229A-4FD8-891F-A98E06A81E83}"/>
              </a:ext>
            </a:extLst>
          </p:cNvPr>
          <p:cNvSpPr txBox="1"/>
          <p:nvPr/>
        </p:nvSpPr>
        <p:spPr>
          <a:xfrm>
            <a:off x="8029378" y="98330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26C04132-A78F-465E-9DAB-68598F8E0693}"/>
              </a:ext>
            </a:extLst>
          </p:cNvPr>
          <p:cNvSpPr/>
          <p:nvPr/>
        </p:nvSpPr>
        <p:spPr>
          <a:xfrm rot="16200000">
            <a:off x="7962079" y="26881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8DCF3E63-6423-4833-B252-2A11CFEF378C}"/>
              </a:ext>
            </a:extLst>
          </p:cNvPr>
          <p:cNvSpPr/>
          <p:nvPr/>
        </p:nvSpPr>
        <p:spPr>
          <a:xfrm rot="5400000">
            <a:off x="7951792" y="119593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472D1-B632-4560-A3B4-6D070CDDF9A3}"/>
              </a:ext>
            </a:extLst>
          </p:cNvPr>
          <p:cNvSpPr txBox="1"/>
          <p:nvPr/>
        </p:nvSpPr>
        <p:spPr>
          <a:xfrm>
            <a:off x="8082382" y="173131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EF8F8E-3D32-42BA-9131-0F0BC6B9A326}"/>
              </a:ext>
            </a:extLst>
          </p:cNvPr>
          <p:cNvSpPr txBox="1"/>
          <p:nvPr/>
        </p:nvSpPr>
        <p:spPr>
          <a:xfrm>
            <a:off x="8082381" y="4370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6EBED57-828D-4C77-B8E1-1F4EA44AA9EA}"/>
              </a:ext>
            </a:extLst>
          </p:cNvPr>
          <p:cNvSpPr txBox="1"/>
          <p:nvPr/>
        </p:nvSpPr>
        <p:spPr>
          <a:xfrm>
            <a:off x="8478861" y="790941"/>
            <a:ext cx="937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925FA71-EB3E-4F40-90E4-F007136D85F4}"/>
              </a:ext>
            </a:extLst>
          </p:cNvPr>
          <p:cNvSpPr/>
          <p:nvPr/>
        </p:nvSpPr>
        <p:spPr>
          <a:xfrm>
            <a:off x="1453797" y="5953025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1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/>
      <p:bldP spid="21" grpId="0"/>
      <p:bldP spid="22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/>
      <p:bldP spid="32" grpId="0"/>
      <p:bldP spid="33" grpId="0"/>
      <p:bldP spid="34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/>
      <p:bldP spid="44" grpId="0"/>
      <p:bldP spid="45" grpId="0"/>
      <p:bldP spid="46" grpId="0"/>
      <p:bldP spid="49" grpId="0"/>
      <p:bldP spid="50" grpId="0"/>
      <p:bldP spid="51" grpId="0"/>
      <p:bldP spid="52" grpId="0"/>
      <p:bldP spid="53" grpId="0" animBg="1"/>
      <p:bldP spid="54" grpId="0" animBg="1"/>
      <p:bldP spid="55" grpId="0"/>
      <p:bldP spid="56" grpId="0"/>
      <p:bldP spid="57" grpId="0"/>
      <p:bldP spid="5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CB98DDC-56A0-4C6D-BBB0-9456E6135A20}"/>
              </a:ext>
            </a:extLst>
          </p:cNvPr>
          <p:cNvCxnSpPr>
            <a:cxnSpLocks/>
          </p:cNvCxnSpPr>
          <p:nvPr/>
        </p:nvCxnSpPr>
        <p:spPr>
          <a:xfrm>
            <a:off x="2205482" y="2528729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2627BD-9FB9-4D45-8943-A69F605C87DB}"/>
              </a:ext>
            </a:extLst>
          </p:cNvPr>
          <p:cNvSpPr/>
          <p:nvPr/>
        </p:nvSpPr>
        <p:spPr>
          <a:xfrm>
            <a:off x="56122" y="50000"/>
            <a:ext cx="1018825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Layla makes </a:t>
            </a:r>
            <a:r>
              <a:rPr lang="en-US" sz="3200" b="1" dirty="0" err="1"/>
              <a:t>jewellery</a:t>
            </a:r>
            <a:r>
              <a:rPr lang="en-US" sz="3200" b="1" dirty="0"/>
              <a:t> to sell at a school fair.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bracelet has 53 beads. She makes 68 bracelets.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necklace has 105 beads. She makes 34 necklaces.  </a:t>
            </a:r>
          </a:p>
          <a:p>
            <a:r>
              <a:rPr lang="en-US" sz="3200" b="1" dirty="0"/>
              <a:t>How many beads does Layla use altogether?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B84352-28A0-4762-B852-A6103C1D0BAC}"/>
              </a:ext>
            </a:extLst>
          </p:cNvPr>
          <p:cNvSpPr/>
          <p:nvPr/>
        </p:nvSpPr>
        <p:spPr>
          <a:xfrm>
            <a:off x="5828797" y="2656687"/>
            <a:ext cx="34537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48C9CC-658A-4D1C-A007-71D39A4F3CB5}"/>
              </a:ext>
            </a:extLst>
          </p:cNvPr>
          <p:cNvSpPr/>
          <p:nvPr/>
        </p:nvSpPr>
        <p:spPr>
          <a:xfrm>
            <a:off x="5828797" y="3101986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C6C57D-2B21-42D4-B437-2787DC3E4837}"/>
              </a:ext>
            </a:extLst>
          </p:cNvPr>
          <p:cNvSpPr/>
          <p:nvPr/>
        </p:nvSpPr>
        <p:spPr>
          <a:xfrm>
            <a:off x="5382157" y="3108595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34B728-C4CC-46B6-B227-98FBF540733A}"/>
              </a:ext>
            </a:extLst>
          </p:cNvPr>
          <p:cNvSpPr/>
          <p:nvPr/>
        </p:nvSpPr>
        <p:spPr>
          <a:xfrm>
            <a:off x="5386492" y="268972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0B1D03-B8E1-4ABD-A633-C076B1C1E654}"/>
              </a:ext>
            </a:extLst>
          </p:cNvPr>
          <p:cNvSpPr/>
          <p:nvPr/>
        </p:nvSpPr>
        <p:spPr>
          <a:xfrm>
            <a:off x="4908219" y="2686133"/>
            <a:ext cx="345379" cy="355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0C57EA-ED62-4A8E-8D52-DA658258F4B2}"/>
              </a:ext>
            </a:extLst>
          </p:cNvPr>
          <p:cNvSpPr txBox="1"/>
          <p:nvPr/>
        </p:nvSpPr>
        <p:spPr>
          <a:xfrm>
            <a:off x="5786997" y="346334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59CA8B-DD7D-4620-9389-AAEB08C632C2}"/>
              </a:ext>
            </a:extLst>
          </p:cNvPr>
          <p:cNvSpPr txBox="1"/>
          <p:nvPr/>
        </p:nvSpPr>
        <p:spPr>
          <a:xfrm>
            <a:off x="5385527" y="2335644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54A2F-6E50-4B29-851A-8EE00184C540}"/>
              </a:ext>
            </a:extLst>
          </p:cNvPr>
          <p:cNvSpPr txBox="1"/>
          <p:nvPr/>
        </p:nvSpPr>
        <p:spPr>
          <a:xfrm>
            <a:off x="5339297" y="346334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6EADC5-0D46-4883-AB80-53E067468D24}"/>
              </a:ext>
            </a:extLst>
          </p:cNvPr>
          <p:cNvSpPr txBox="1"/>
          <p:nvPr/>
        </p:nvSpPr>
        <p:spPr>
          <a:xfrm>
            <a:off x="4884729" y="3463344"/>
            <a:ext cx="595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351AACC-464A-4D3A-8502-D1D5646E66DA}"/>
              </a:ext>
            </a:extLst>
          </p:cNvPr>
          <p:cNvCxnSpPr>
            <a:cxnSpLocks/>
          </p:cNvCxnSpPr>
          <p:nvPr/>
        </p:nvCxnSpPr>
        <p:spPr>
          <a:xfrm flipH="1">
            <a:off x="5446785" y="2523367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E1D953C-30BC-4488-BB0D-1D4374879ADF}"/>
              </a:ext>
            </a:extLst>
          </p:cNvPr>
          <p:cNvSpPr txBox="1"/>
          <p:nvPr/>
        </p:nvSpPr>
        <p:spPr>
          <a:xfrm>
            <a:off x="5784754" y="38957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6D4DAD-EB9A-42B6-BBED-A7F1B12D8D91}"/>
              </a:ext>
            </a:extLst>
          </p:cNvPr>
          <p:cNvSpPr txBox="1"/>
          <p:nvPr/>
        </p:nvSpPr>
        <p:spPr>
          <a:xfrm>
            <a:off x="5382879" y="2136876"/>
            <a:ext cx="37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BC893B-EA0D-417D-97CF-7E7C3914C235}"/>
              </a:ext>
            </a:extLst>
          </p:cNvPr>
          <p:cNvSpPr txBox="1"/>
          <p:nvPr/>
        </p:nvSpPr>
        <p:spPr>
          <a:xfrm>
            <a:off x="5339297" y="389980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921D52-F653-4864-B04E-4A8F3B955B60}"/>
              </a:ext>
            </a:extLst>
          </p:cNvPr>
          <p:cNvSpPr txBox="1"/>
          <p:nvPr/>
        </p:nvSpPr>
        <p:spPr>
          <a:xfrm>
            <a:off x="4903098" y="389575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D1C4E3-B2A2-498A-A37A-4015BC1D1908}"/>
              </a:ext>
            </a:extLst>
          </p:cNvPr>
          <p:cNvSpPr txBox="1"/>
          <p:nvPr/>
        </p:nvSpPr>
        <p:spPr>
          <a:xfrm>
            <a:off x="4457908" y="3899800"/>
            <a:ext cx="531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4C6F884-7408-48C8-B7F3-CD624425C80C}"/>
              </a:ext>
            </a:extLst>
          </p:cNvPr>
          <p:cNvGrpSpPr/>
          <p:nvPr/>
        </p:nvGrpSpPr>
        <p:grpSpPr>
          <a:xfrm>
            <a:off x="3605341" y="2537742"/>
            <a:ext cx="2625673" cy="1879453"/>
            <a:chOff x="500912" y="2617948"/>
            <a:chExt cx="2625673" cy="1879453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A15D478-1A6C-4FC2-8494-05941F097F35}"/>
                </a:ext>
              </a:extLst>
            </p:cNvPr>
            <p:cNvCxnSpPr>
              <a:cxnSpLocks/>
            </p:cNvCxnSpPr>
            <p:nvPr/>
          </p:nvCxnSpPr>
          <p:spPr>
            <a:xfrm>
              <a:off x="898780" y="3600718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8932D6-8890-4E8A-87CA-CDDFAAE4DEF9}"/>
                </a:ext>
              </a:extLst>
            </p:cNvPr>
            <p:cNvSpPr txBox="1"/>
            <p:nvPr/>
          </p:nvSpPr>
          <p:spPr>
            <a:xfrm>
              <a:off x="1803790" y="2624492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8F3E7EF-785C-43DD-A3C8-1892EA43D108}"/>
                </a:ext>
              </a:extLst>
            </p:cNvPr>
            <p:cNvSpPr txBox="1"/>
            <p:nvPr/>
          </p:nvSpPr>
          <p:spPr>
            <a:xfrm>
              <a:off x="2244696" y="2617948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BC93DF-3FDE-4A29-A036-897FACCBF842}"/>
                </a:ext>
              </a:extLst>
            </p:cNvPr>
            <p:cNvSpPr txBox="1"/>
            <p:nvPr/>
          </p:nvSpPr>
          <p:spPr>
            <a:xfrm>
              <a:off x="2244696" y="30495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F25173-51F9-4D8C-B46A-2A16ED39538C}"/>
                </a:ext>
              </a:extLst>
            </p:cNvPr>
            <p:cNvSpPr txBox="1"/>
            <p:nvPr/>
          </p:nvSpPr>
          <p:spPr>
            <a:xfrm>
              <a:off x="2685602" y="305744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E59607-35D2-474B-956E-E5A024959719}"/>
                </a:ext>
              </a:extLst>
            </p:cNvPr>
            <p:cNvSpPr txBox="1"/>
            <p:nvPr/>
          </p:nvSpPr>
          <p:spPr>
            <a:xfrm>
              <a:off x="2685602" y="2620572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7F0A7E-DB2C-4762-9726-427487A4DD49}"/>
                </a:ext>
              </a:extLst>
            </p:cNvPr>
            <p:cNvSpPr txBox="1"/>
            <p:nvPr/>
          </p:nvSpPr>
          <p:spPr>
            <a:xfrm>
              <a:off x="500912" y="30992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77B1560-8098-42AB-9303-BAC40B23848E}"/>
                </a:ext>
              </a:extLst>
            </p:cNvPr>
            <p:cNvCxnSpPr>
              <a:cxnSpLocks/>
            </p:cNvCxnSpPr>
            <p:nvPr/>
          </p:nvCxnSpPr>
          <p:spPr>
            <a:xfrm>
              <a:off x="911607" y="4488137"/>
              <a:ext cx="2214978" cy="926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D5D5339-9B3C-43D5-9D5D-A4C18633E714}"/>
              </a:ext>
            </a:extLst>
          </p:cNvPr>
          <p:cNvSpPr txBox="1"/>
          <p:nvPr/>
        </p:nvSpPr>
        <p:spPr>
          <a:xfrm>
            <a:off x="5793865" y="4350221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3D1392-EFA9-4871-B931-F7DE581246B6}"/>
              </a:ext>
            </a:extLst>
          </p:cNvPr>
          <p:cNvSpPr txBox="1"/>
          <p:nvPr/>
        </p:nvSpPr>
        <p:spPr>
          <a:xfrm>
            <a:off x="5336649" y="43420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9C3624-9C6D-4138-8CE2-7BB891AE59E7}"/>
              </a:ext>
            </a:extLst>
          </p:cNvPr>
          <p:cNvSpPr txBox="1"/>
          <p:nvPr/>
        </p:nvSpPr>
        <p:spPr>
          <a:xfrm>
            <a:off x="4901852" y="4342007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A94601-0B7C-43E7-A0B6-FC4FC976EF05}"/>
              </a:ext>
            </a:extLst>
          </p:cNvPr>
          <p:cNvSpPr txBox="1"/>
          <p:nvPr/>
        </p:nvSpPr>
        <p:spPr>
          <a:xfrm>
            <a:off x="4449480" y="4331892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BED2E7-1274-44F4-B5E0-4B801B0CA6E0}"/>
              </a:ext>
            </a:extLst>
          </p:cNvPr>
          <p:cNvSpPr txBox="1"/>
          <p:nvPr/>
        </p:nvSpPr>
        <p:spPr>
          <a:xfrm>
            <a:off x="2155617" y="233886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F2449E7-579C-485E-9D66-0A9E9EF9FFC2}"/>
              </a:ext>
            </a:extLst>
          </p:cNvPr>
          <p:cNvSpPr txBox="1"/>
          <p:nvPr/>
        </p:nvSpPr>
        <p:spPr>
          <a:xfrm>
            <a:off x="2548031" y="3459482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6C4EA83-4029-494B-9768-99CD017FA5CC}"/>
              </a:ext>
            </a:extLst>
          </p:cNvPr>
          <p:cNvSpPr txBox="1"/>
          <p:nvPr/>
        </p:nvSpPr>
        <p:spPr>
          <a:xfrm>
            <a:off x="1647982" y="3459482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6A4699-1369-438D-A573-2AA7A0E5920F}"/>
              </a:ext>
            </a:extLst>
          </p:cNvPr>
          <p:cNvSpPr txBox="1"/>
          <p:nvPr/>
        </p:nvSpPr>
        <p:spPr>
          <a:xfrm>
            <a:off x="2545618" y="38908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171E23-E279-4809-B41A-05A8724307E0}"/>
              </a:ext>
            </a:extLst>
          </p:cNvPr>
          <p:cNvSpPr txBox="1"/>
          <p:nvPr/>
        </p:nvSpPr>
        <p:spPr>
          <a:xfrm>
            <a:off x="2104087" y="3890833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89E8B8E-7ED0-467B-9AF8-E1EEB9FCB20A}"/>
              </a:ext>
            </a:extLst>
          </p:cNvPr>
          <p:cNvSpPr txBox="1"/>
          <p:nvPr/>
        </p:nvSpPr>
        <p:spPr>
          <a:xfrm>
            <a:off x="1219139" y="3890833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C374978-85CF-403A-B830-D99024C2EBDB}"/>
              </a:ext>
            </a:extLst>
          </p:cNvPr>
          <p:cNvGrpSpPr/>
          <p:nvPr/>
        </p:nvGrpSpPr>
        <p:grpSpPr>
          <a:xfrm>
            <a:off x="825521" y="2524481"/>
            <a:ext cx="2244199" cy="1883344"/>
            <a:chOff x="2655312" y="2626748"/>
            <a:chExt cx="2244199" cy="18833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34DAAD-9E63-4F49-86B6-FD07FA8A2544}"/>
                </a:ext>
              </a:extLst>
            </p:cNvPr>
            <p:cNvSpPr txBox="1"/>
            <p:nvPr/>
          </p:nvSpPr>
          <p:spPr>
            <a:xfrm>
              <a:off x="3954248" y="30583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2B32EC8-86FE-4517-87AA-DBC457516C8A}"/>
                </a:ext>
              </a:extLst>
            </p:cNvPr>
            <p:cNvSpPr txBox="1"/>
            <p:nvPr/>
          </p:nvSpPr>
          <p:spPr>
            <a:xfrm>
              <a:off x="4397984" y="3066247"/>
              <a:ext cx="50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F3EE46-669F-4F69-9BC5-E694C19956B3}"/>
                </a:ext>
              </a:extLst>
            </p:cNvPr>
            <p:cNvSpPr txBox="1"/>
            <p:nvPr/>
          </p:nvSpPr>
          <p:spPr>
            <a:xfrm>
              <a:off x="3936469" y="2633292"/>
              <a:ext cx="416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503BBED-7C3E-467B-9700-2C91DE108B17}"/>
                </a:ext>
              </a:extLst>
            </p:cNvPr>
            <p:cNvCxnSpPr>
              <a:cxnSpLocks/>
            </p:cNvCxnSpPr>
            <p:nvPr/>
          </p:nvCxnSpPr>
          <p:spPr>
            <a:xfrm>
              <a:off x="3044894" y="3614542"/>
              <a:ext cx="17786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B351620-DB61-40D5-9859-06F960D8823A}"/>
                </a:ext>
              </a:extLst>
            </p:cNvPr>
            <p:cNvSpPr txBox="1"/>
            <p:nvPr/>
          </p:nvSpPr>
          <p:spPr>
            <a:xfrm>
              <a:off x="4408905" y="2626748"/>
              <a:ext cx="475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52DB03-13C4-4EA6-A28E-220DDC069A72}"/>
                </a:ext>
              </a:extLst>
            </p:cNvPr>
            <p:cNvSpPr txBox="1"/>
            <p:nvPr/>
          </p:nvSpPr>
          <p:spPr>
            <a:xfrm>
              <a:off x="2655312" y="31080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1FF3593-6564-42C3-BDC3-90EE75A8BC69}"/>
                </a:ext>
              </a:extLst>
            </p:cNvPr>
            <p:cNvCxnSpPr>
              <a:cxnSpLocks/>
            </p:cNvCxnSpPr>
            <p:nvPr/>
          </p:nvCxnSpPr>
          <p:spPr>
            <a:xfrm>
              <a:off x="3047975" y="4510092"/>
              <a:ext cx="1782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31332F29-B007-4CBA-B3B5-AC0E3D971681}"/>
              </a:ext>
            </a:extLst>
          </p:cNvPr>
          <p:cNvSpPr txBox="1"/>
          <p:nvPr/>
        </p:nvSpPr>
        <p:spPr>
          <a:xfrm>
            <a:off x="2545618" y="432816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8C4FFD-F47A-45B2-9647-6E4A4EE59D55}"/>
              </a:ext>
            </a:extLst>
          </p:cNvPr>
          <p:cNvSpPr txBox="1"/>
          <p:nvPr/>
        </p:nvSpPr>
        <p:spPr>
          <a:xfrm>
            <a:off x="2090221" y="43375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E65A7B-F2AB-4D24-8419-E1849864B1A0}"/>
              </a:ext>
            </a:extLst>
          </p:cNvPr>
          <p:cNvSpPr txBox="1"/>
          <p:nvPr/>
        </p:nvSpPr>
        <p:spPr>
          <a:xfrm>
            <a:off x="1646277" y="432960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F8EEA1-4FFD-4341-9B77-D3EED45E32A7}"/>
              </a:ext>
            </a:extLst>
          </p:cNvPr>
          <p:cNvSpPr txBox="1"/>
          <p:nvPr/>
        </p:nvSpPr>
        <p:spPr>
          <a:xfrm>
            <a:off x="1217933" y="43375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95E042-492F-46AB-A3A7-7F2A631D9EB3}"/>
              </a:ext>
            </a:extLst>
          </p:cNvPr>
          <p:cNvSpPr txBox="1"/>
          <p:nvPr/>
        </p:nvSpPr>
        <p:spPr>
          <a:xfrm>
            <a:off x="2152226" y="2123188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3AA5531-9348-4046-81E8-9B7D8B335FB6}"/>
              </a:ext>
            </a:extLst>
          </p:cNvPr>
          <p:cNvSpPr txBox="1"/>
          <p:nvPr/>
        </p:nvSpPr>
        <p:spPr>
          <a:xfrm>
            <a:off x="9361714" y="539818"/>
            <a:ext cx="1082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3604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5CA000-29F3-4546-852C-84DD3D1FEA21}"/>
              </a:ext>
            </a:extLst>
          </p:cNvPr>
          <p:cNvSpPr txBox="1"/>
          <p:nvPr/>
        </p:nvSpPr>
        <p:spPr>
          <a:xfrm>
            <a:off x="9779923" y="1028118"/>
            <a:ext cx="1082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3570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35C1B47-298B-4E91-95A4-24FEE3BF4A03}"/>
              </a:ext>
            </a:extLst>
          </p:cNvPr>
          <p:cNvGrpSpPr/>
          <p:nvPr/>
        </p:nvGrpSpPr>
        <p:grpSpPr>
          <a:xfrm>
            <a:off x="7024319" y="2821877"/>
            <a:ext cx="2320478" cy="1404405"/>
            <a:chOff x="1362269" y="1941038"/>
            <a:chExt cx="2320478" cy="140440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2FB6301-61DC-4336-BB9E-46C5FBAEBC0D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3 6 0 4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A3EA9F2-D412-45DA-B81E-69F234E82A94}"/>
                </a:ext>
              </a:extLst>
            </p:cNvPr>
            <p:cNvSpPr txBox="1"/>
            <p:nvPr/>
          </p:nvSpPr>
          <p:spPr>
            <a:xfrm>
              <a:off x="1811600" y="2373230"/>
              <a:ext cx="18711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3 5 7 0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3A8440A-B19B-4A20-81E9-B70A2A0B1BED}"/>
                </a:ext>
              </a:extLst>
            </p:cNvPr>
            <p:cNvSpPr txBox="1"/>
            <p:nvPr/>
          </p:nvSpPr>
          <p:spPr>
            <a:xfrm>
              <a:off x="1413472" y="2379881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0E31205-36DF-4341-B902-208562F1759B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2902688"/>
              <a:ext cx="22346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F0BB7A0-FB4E-42ED-8F97-C31FA1613FB1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3345443"/>
              <a:ext cx="22316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821A174-ECB9-4FC9-8D50-48F7257B6FB7}"/>
              </a:ext>
            </a:extLst>
          </p:cNvPr>
          <p:cNvSpPr txBox="1"/>
          <p:nvPr/>
        </p:nvSpPr>
        <p:spPr>
          <a:xfrm>
            <a:off x="8801065" y="371521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5C9302A-2D32-4108-8B72-49414461E309}"/>
              </a:ext>
            </a:extLst>
          </p:cNvPr>
          <p:cNvSpPr txBox="1"/>
          <p:nvPr/>
        </p:nvSpPr>
        <p:spPr>
          <a:xfrm>
            <a:off x="8354518" y="371438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53343E8-E586-4354-9399-B23A1AD4F835}"/>
              </a:ext>
            </a:extLst>
          </p:cNvPr>
          <p:cNvSpPr txBox="1"/>
          <p:nvPr/>
        </p:nvSpPr>
        <p:spPr>
          <a:xfrm>
            <a:off x="7900757" y="371393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75FCA67-88B9-4628-BCE1-A7B416261FCB}"/>
              </a:ext>
            </a:extLst>
          </p:cNvPr>
          <p:cNvSpPr txBox="1"/>
          <p:nvPr/>
        </p:nvSpPr>
        <p:spPr>
          <a:xfrm>
            <a:off x="7450603" y="37192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5B57B02-0E6B-4D3E-8DA1-2AA44F5AF946}"/>
              </a:ext>
            </a:extLst>
          </p:cNvPr>
          <p:cNvSpPr txBox="1"/>
          <p:nvPr/>
        </p:nvSpPr>
        <p:spPr>
          <a:xfrm>
            <a:off x="7526864" y="2597358"/>
            <a:ext cx="35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FF7E88-0577-428E-A40E-FE613874F15D}"/>
              </a:ext>
            </a:extLst>
          </p:cNvPr>
          <p:cNvSpPr txBox="1"/>
          <p:nvPr/>
        </p:nvSpPr>
        <p:spPr>
          <a:xfrm>
            <a:off x="7633808" y="1521956"/>
            <a:ext cx="2846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7174 beads</a:t>
            </a:r>
          </a:p>
        </p:txBody>
      </p:sp>
    </p:spTree>
    <p:extLst>
      <p:ext uri="{BB962C8B-B14F-4D97-AF65-F5344CB8AC3E}">
        <p14:creationId xmlns:p14="http://schemas.microsoft.com/office/powerpoint/2010/main" val="37382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23" grpId="0"/>
      <p:bldP spid="24" grpId="0"/>
      <p:bldP spid="25" grpId="0"/>
      <p:bldP spid="27" grpId="0"/>
      <p:bldP spid="28" grpId="0"/>
      <p:bldP spid="30" grpId="0"/>
      <p:bldP spid="31" grpId="0"/>
      <p:bldP spid="32" grpId="0"/>
      <p:bldP spid="33" grpId="0"/>
      <p:bldP spid="46" grpId="0"/>
      <p:bldP spid="47" grpId="0"/>
      <p:bldP spid="48" grpId="0"/>
      <p:bldP spid="50" grpId="0"/>
      <p:bldP spid="51" grpId="0"/>
      <p:bldP spid="52" grpId="0"/>
      <p:bldP spid="54" grpId="0"/>
      <p:bldP spid="55" grpId="0"/>
      <p:bldP spid="56" grpId="0"/>
      <p:bldP spid="57" grpId="0"/>
      <p:bldP spid="58" grpId="0"/>
      <p:bldP spid="60" grpId="0"/>
      <p:bldP spid="61" grpId="0"/>
      <p:bldP spid="68" grpId="0"/>
      <p:bldP spid="69" grpId="0"/>
      <p:bldP spid="72" grpId="0"/>
      <p:bldP spid="73" grpId="0"/>
      <p:bldP spid="74" grpId="0"/>
      <p:bldP spid="7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E3DA5-65AF-4B5B-9C2F-83249E2BDD23}"/>
              </a:ext>
            </a:extLst>
          </p:cNvPr>
          <p:cNvSpPr/>
          <p:nvPr/>
        </p:nvSpPr>
        <p:spPr>
          <a:xfrm>
            <a:off x="56122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is making booklets.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booklet must have 34 sheets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has 2 packets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500 sheets of paper in each packet.</a:t>
            </a:r>
          </a:p>
          <a:p>
            <a:r>
              <a:rPr lang="en-US" sz="3200" b="1" dirty="0"/>
              <a:t>How many complete booklets can Adam make from 2 packets of paper?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07212-573E-408F-9806-DFCCDD033245}"/>
              </a:ext>
            </a:extLst>
          </p:cNvPr>
          <p:cNvSpPr txBox="1"/>
          <p:nvPr/>
        </p:nvSpPr>
        <p:spPr>
          <a:xfrm>
            <a:off x="8222106" y="129036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500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F5EF1C-8AA4-4FF5-8A0E-D1CED943D4A8}"/>
              </a:ext>
            </a:extLst>
          </p:cNvPr>
          <p:cNvSpPr txBox="1"/>
          <p:nvPr/>
        </p:nvSpPr>
        <p:spPr>
          <a:xfrm>
            <a:off x="9810827" y="1290360"/>
            <a:ext cx="232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sheets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3D315D-4098-4D17-AE26-E3C52189F630}"/>
              </a:ext>
            </a:extLst>
          </p:cNvPr>
          <p:cNvSpPr txBox="1"/>
          <p:nvPr/>
        </p:nvSpPr>
        <p:spPr>
          <a:xfrm>
            <a:off x="6759676" y="2608875"/>
            <a:ext cx="10221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BEC058-2508-48C8-8853-639DA41B08AE}"/>
              </a:ext>
            </a:extLst>
          </p:cNvPr>
          <p:cNvGrpSpPr/>
          <p:nvPr/>
        </p:nvGrpSpPr>
        <p:grpSpPr>
          <a:xfrm>
            <a:off x="6310227" y="3041645"/>
            <a:ext cx="1556355" cy="630942"/>
            <a:chOff x="8037098" y="1058369"/>
            <a:chExt cx="1556355" cy="630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948074-401F-44D6-8784-03C16C45BA84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3EB5CFB-2960-49FD-A261-57CD6B3A8507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1549DCD-1FA9-4A23-9781-B17190AF80BA}"/>
              </a:ext>
            </a:extLst>
          </p:cNvPr>
          <p:cNvSpPr txBox="1"/>
          <p:nvPr/>
        </p:nvSpPr>
        <p:spPr>
          <a:xfrm>
            <a:off x="7673632" y="268682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84278-9D8B-46F1-9F0F-5D373AE1E8EE}"/>
              </a:ext>
            </a:extLst>
          </p:cNvPr>
          <p:cNvSpPr txBox="1"/>
          <p:nvPr/>
        </p:nvSpPr>
        <p:spPr>
          <a:xfrm>
            <a:off x="7208297" y="34917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F78A10-3DAB-4B2A-88DD-E7375FFC5EBA}"/>
              </a:ext>
            </a:extLst>
          </p:cNvPr>
          <p:cNvSpPr txBox="1"/>
          <p:nvPr/>
        </p:nvSpPr>
        <p:spPr>
          <a:xfrm>
            <a:off x="6756640" y="349172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47C2ED-E075-40E2-B65E-14713F67C8E0}"/>
              </a:ext>
            </a:extLst>
          </p:cNvPr>
          <p:cNvSpPr txBox="1"/>
          <p:nvPr/>
        </p:nvSpPr>
        <p:spPr>
          <a:xfrm>
            <a:off x="7673631" y="357123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973B73-FA21-4705-B3EB-7DED4C3FC42D}"/>
              </a:ext>
            </a:extLst>
          </p:cNvPr>
          <p:cNvGrpSpPr/>
          <p:nvPr/>
        </p:nvGrpSpPr>
        <p:grpSpPr>
          <a:xfrm>
            <a:off x="6327160" y="3924495"/>
            <a:ext cx="1556355" cy="630942"/>
            <a:chOff x="8037098" y="1058369"/>
            <a:chExt cx="1556355" cy="6309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86E706-BE2B-4095-9922-47DC9D2158D0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FE7EB69-16E9-4EBE-B365-79D070551AD6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234C23B-A365-4D05-8071-DB4855548596}"/>
              </a:ext>
            </a:extLst>
          </p:cNvPr>
          <p:cNvSpPr txBox="1"/>
          <p:nvPr/>
        </p:nvSpPr>
        <p:spPr>
          <a:xfrm>
            <a:off x="7205696" y="4377453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B6D9A6-4B23-4BF8-B576-DB9323360618}"/>
              </a:ext>
            </a:extLst>
          </p:cNvPr>
          <p:cNvSpPr txBox="1"/>
          <p:nvPr/>
        </p:nvSpPr>
        <p:spPr>
          <a:xfrm>
            <a:off x="6306767" y="4382648"/>
            <a:ext cx="9752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2F3696-A699-49C8-BB8B-5D0DC1519679}"/>
              </a:ext>
            </a:extLst>
          </p:cNvPr>
          <p:cNvSpPr txBox="1"/>
          <p:nvPr/>
        </p:nvSpPr>
        <p:spPr>
          <a:xfrm>
            <a:off x="7667309" y="446795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3x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1A99C2-BDF1-4E35-9097-F95FE194ED8B}"/>
              </a:ext>
            </a:extLst>
          </p:cNvPr>
          <p:cNvGrpSpPr/>
          <p:nvPr/>
        </p:nvGrpSpPr>
        <p:grpSpPr>
          <a:xfrm>
            <a:off x="6306767" y="4827533"/>
            <a:ext cx="1556355" cy="630942"/>
            <a:chOff x="8037098" y="1058369"/>
            <a:chExt cx="1556355" cy="6309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AA8494-63FF-4876-BC14-E5E8909258AB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1720A8-88DB-4847-A64E-63C206CEA9BF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55F90CB-BC1C-485A-9EBF-3ADFA1D9F86E}"/>
              </a:ext>
            </a:extLst>
          </p:cNvPr>
          <p:cNvSpPr txBox="1"/>
          <p:nvPr/>
        </p:nvSpPr>
        <p:spPr>
          <a:xfrm>
            <a:off x="7195307" y="5271722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426B44-7449-43A2-985F-91AAA486DDB5}"/>
              </a:ext>
            </a:extLst>
          </p:cNvPr>
          <p:cNvSpPr txBox="1"/>
          <p:nvPr/>
        </p:nvSpPr>
        <p:spPr>
          <a:xfrm>
            <a:off x="6753483" y="527436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B7B5FB-13DA-4348-A1B7-BD339E5DFF87}"/>
              </a:ext>
            </a:extLst>
          </p:cNvPr>
          <p:cNvSpPr txBox="1"/>
          <p:nvPr/>
        </p:nvSpPr>
        <p:spPr>
          <a:xfrm>
            <a:off x="6317680" y="5265498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DBC65-43C8-4CD5-818C-8E69F97DA847}"/>
              </a:ext>
            </a:extLst>
          </p:cNvPr>
          <p:cNvSpPr txBox="1"/>
          <p:nvPr/>
        </p:nvSpPr>
        <p:spPr>
          <a:xfrm>
            <a:off x="7667309" y="5364665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E6715D-5B56-4FB8-ABE7-7E456476A9D0}"/>
              </a:ext>
            </a:extLst>
          </p:cNvPr>
          <p:cNvGrpSpPr/>
          <p:nvPr/>
        </p:nvGrpSpPr>
        <p:grpSpPr>
          <a:xfrm>
            <a:off x="6300102" y="5704219"/>
            <a:ext cx="1556355" cy="630942"/>
            <a:chOff x="8037098" y="1058369"/>
            <a:chExt cx="1556355" cy="6309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434148-0969-461F-87FB-83475213B467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+ 3 4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E04ECA6-213C-4E29-893C-4FA63CAEE1C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2B6697F-3CD7-4E8C-8826-F24EAEF779B9}"/>
              </a:ext>
            </a:extLst>
          </p:cNvPr>
          <p:cNvSpPr txBox="1"/>
          <p:nvPr/>
        </p:nvSpPr>
        <p:spPr>
          <a:xfrm>
            <a:off x="7195307" y="6157821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E5532F-DFDB-44A0-8C80-6F23FDC6BF2D}"/>
              </a:ext>
            </a:extLst>
          </p:cNvPr>
          <p:cNvSpPr txBox="1"/>
          <p:nvPr/>
        </p:nvSpPr>
        <p:spPr>
          <a:xfrm>
            <a:off x="6819193" y="5118861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39D931-B741-43D5-ADE2-D48708110D76}"/>
              </a:ext>
            </a:extLst>
          </p:cNvPr>
          <p:cNvSpPr txBox="1"/>
          <p:nvPr/>
        </p:nvSpPr>
        <p:spPr>
          <a:xfrm>
            <a:off x="6753483" y="6148955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66C461-3854-404D-971F-7DB315BBE66A}"/>
              </a:ext>
            </a:extLst>
          </p:cNvPr>
          <p:cNvSpPr txBox="1"/>
          <p:nvPr/>
        </p:nvSpPr>
        <p:spPr>
          <a:xfrm>
            <a:off x="6311659" y="615184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63F53E-276D-482E-A21C-9B017DE7AF76}"/>
              </a:ext>
            </a:extLst>
          </p:cNvPr>
          <p:cNvSpPr txBox="1"/>
          <p:nvPr/>
        </p:nvSpPr>
        <p:spPr>
          <a:xfrm>
            <a:off x="7670429" y="6255121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D2CA3D-0DB0-4A49-8D41-A189B95379C8}"/>
              </a:ext>
            </a:extLst>
          </p:cNvPr>
          <p:cNvSpPr txBox="1"/>
          <p:nvPr/>
        </p:nvSpPr>
        <p:spPr>
          <a:xfrm>
            <a:off x="6819224" y="3353629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0FD5EC-76A0-4BA0-84AD-1AFE8004C5E2}"/>
              </a:ext>
            </a:extLst>
          </p:cNvPr>
          <p:cNvSpPr/>
          <p:nvPr/>
        </p:nvSpPr>
        <p:spPr>
          <a:xfrm>
            <a:off x="3448850" y="3766408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4B21AA-EFB1-429D-9F3F-7A13D0FE9C1F}"/>
              </a:ext>
            </a:extLst>
          </p:cNvPr>
          <p:cNvSpPr/>
          <p:nvPr/>
        </p:nvSpPr>
        <p:spPr>
          <a:xfrm>
            <a:off x="3896948" y="376115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9BD2D4-DBE7-4CD6-AF41-8D74C4D2A6DD}"/>
              </a:ext>
            </a:extLst>
          </p:cNvPr>
          <p:cNvSpPr/>
          <p:nvPr/>
        </p:nvSpPr>
        <p:spPr>
          <a:xfrm>
            <a:off x="4346059" y="3759795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7BFE8B-7A8D-422F-9900-3C015C02AE8B}"/>
              </a:ext>
            </a:extLst>
          </p:cNvPr>
          <p:cNvSpPr/>
          <p:nvPr/>
        </p:nvSpPr>
        <p:spPr>
          <a:xfrm>
            <a:off x="4794157" y="3754542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D45EF-3A83-4CDC-A96C-4C3D91A1DC62}"/>
              </a:ext>
            </a:extLst>
          </p:cNvPr>
          <p:cNvSpPr/>
          <p:nvPr/>
        </p:nvSpPr>
        <p:spPr>
          <a:xfrm>
            <a:off x="3058478" y="3750330"/>
            <a:ext cx="346055" cy="346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636BDE-CA7B-4612-A240-1E3C4B54AC18}"/>
              </a:ext>
            </a:extLst>
          </p:cNvPr>
          <p:cNvSpPr txBox="1"/>
          <p:nvPr/>
        </p:nvSpPr>
        <p:spPr>
          <a:xfrm>
            <a:off x="4308959" y="36104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8AB8CD-6113-43B3-96CD-662D7A5CD294}"/>
              </a:ext>
            </a:extLst>
          </p:cNvPr>
          <p:cNvSpPr txBox="1"/>
          <p:nvPr/>
        </p:nvSpPr>
        <p:spPr>
          <a:xfrm>
            <a:off x="4748673" y="360886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C3A570-33AA-4E75-9CAD-52C83367BE37}"/>
              </a:ext>
            </a:extLst>
          </p:cNvPr>
          <p:cNvSpPr txBox="1"/>
          <p:nvPr/>
        </p:nvSpPr>
        <p:spPr>
          <a:xfrm>
            <a:off x="3421662" y="361814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4595B2-C47D-473B-AA63-F25110F4E1F5}"/>
              </a:ext>
            </a:extLst>
          </p:cNvPr>
          <p:cNvSpPr txBox="1"/>
          <p:nvPr/>
        </p:nvSpPr>
        <p:spPr>
          <a:xfrm>
            <a:off x="3861990" y="361119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AE84F6-7410-48C2-943E-D3E2483F2F6C}"/>
              </a:ext>
            </a:extLst>
          </p:cNvPr>
          <p:cNvSpPr txBox="1"/>
          <p:nvPr/>
        </p:nvSpPr>
        <p:spPr>
          <a:xfrm>
            <a:off x="2586146" y="36156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F4A149-CD0D-4EB9-89DE-CA940904FDC3}"/>
              </a:ext>
            </a:extLst>
          </p:cNvPr>
          <p:cNvSpPr txBox="1"/>
          <p:nvPr/>
        </p:nvSpPr>
        <p:spPr>
          <a:xfrm>
            <a:off x="3021023" y="36252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C8A466-0FF1-429B-AF01-D7F5C926B50E}"/>
              </a:ext>
            </a:extLst>
          </p:cNvPr>
          <p:cNvGrpSpPr/>
          <p:nvPr/>
        </p:nvGrpSpPr>
        <p:grpSpPr>
          <a:xfrm>
            <a:off x="3374364" y="3692848"/>
            <a:ext cx="1801955" cy="446400"/>
            <a:chOff x="1353600" y="1824535"/>
            <a:chExt cx="1801955" cy="4464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4A0E95-825F-4FC8-83D9-BB5F0BC563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600" y="1828268"/>
              <a:ext cx="180195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C5D38E7-901F-4367-925B-8721D09FDE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70148" y="1824535"/>
              <a:ext cx="831" cy="446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B2E8476A-EFC1-44FC-8F8D-E80DDCC5F3AA}"/>
              </a:ext>
            </a:extLst>
          </p:cNvPr>
          <p:cNvSpPr txBox="1"/>
          <p:nvPr/>
        </p:nvSpPr>
        <p:spPr>
          <a:xfrm>
            <a:off x="4251598" y="319231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1C3DAA8-183A-4785-96B3-3616F7103FF5}"/>
              </a:ext>
            </a:extLst>
          </p:cNvPr>
          <p:cNvGrpSpPr/>
          <p:nvPr/>
        </p:nvGrpSpPr>
        <p:grpSpPr>
          <a:xfrm>
            <a:off x="3377331" y="4064855"/>
            <a:ext cx="1694550" cy="630942"/>
            <a:chOff x="8008892" y="1058369"/>
            <a:chExt cx="1694550" cy="63094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5B9F9F-ADF6-4187-911B-F50E525F8741}"/>
                </a:ext>
              </a:extLst>
            </p:cNvPr>
            <p:cNvSpPr txBox="1"/>
            <p:nvPr/>
          </p:nvSpPr>
          <p:spPr>
            <a:xfrm>
              <a:off x="8147087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- 6 8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2B91CAB-F04C-48A2-B18B-44FD4074B931}"/>
                </a:ext>
              </a:extLst>
            </p:cNvPr>
            <p:cNvCxnSpPr/>
            <p:nvPr/>
          </p:nvCxnSpPr>
          <p:spPr>
            <a:xfrm flipH="1">
              <a:off x="8008892" y="157035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14575F8-1B85-4966-B809-298B58072CCE}"/>
              </a:ext>
            </a:extLst>
          </p:cNvPr>
          <p:cNvSpPr txBox="1"/>
          <p:nvPr/>
        </p:nvSpPr>
        <p:spPr>
          <a:xfrm>
            <a:off x="3793887" y="4543907"/>
            <a:ext cx="11425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49F421-A353-49A6-AAAB-9737C3D1A468}"/>
              </a:ext>
            </a:extLst>
          </p:cNvPr>
          <p:cNvSpPr txBox="1"/>
          <p:nvPr/>
        </p:nvSpPr>
        <p:spPr>
          <a:xfrm>
            <a:off x="4680239" y="4543907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307ABFA-C28C-4843-8A4D-E137147305C3}"/>
              </a:ext>
            </a:extLst>
          </p:cNvPr>
          <p:cNvSpPr txBox="1"/>
          <p:nvPr/>
        </p:nvSpPr>
        <p:spPr>
          <a:xfrm>
            <a:off x="9206034" y="2757371"/>
            <a:ext cx="14656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6038F0A-5465-40C2-9D6F-2758F95657E2}"/>
              </a:ext>
            </a:extLst>
          </p:cNvPr>
          <p:cNvSpPr txBox="1"/>
          <p:nvPr/>
        </p:nvSpPr>
        <p:spPr>
          <a:xfrm>
            <a:off x="10652661" y="2872787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5x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A6A925-34D1-479F-951B-120241AD30A0}"/>
              </a:ext>
            </a:extLst>
          </p:cNvPr>
          <p:cNvSpPr txBox="1"/>
          <p:nvPr/>
        </p:nvSpPr>
        <p:spPr>
          <a:xfrm>
            <a:off x="10671637" y="3360903"/>
            <a:ext cx="1022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4x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BFD8DE8-8684-42FF-9B06-A500B3A6A6FA}"/>
              </a:ext>
            </a:extLst>
          </p:cNvPr>
          <p:cNvGrpSpPr/>
          <p:nvPr/>
        </p:nvGrpSpPr>
        <p:grpSpPr>
          <a:xfrm>
            <a:off x="8748121" y="3200843"/>
            <a:ext cx="2121749" cy="630942"/>
            <a:chOff x="8037098" y="1058369"/>
            <a:chExt cx="1556355" cy="63094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59F74B-902A-482A-9A05-9CE75DE2B715}"/>
                </a:ext>
              </a:extLst>
            </p:cNvPr>
            <p:cNvSpPr txBox="1"/>
            <p:nvPr/>
          </p:nvSpPr>
          <p:spPr>
            <a:xfrm>
              <a:off x="8037098" y="1058369"/>
              <a:ext cx="155635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+ 1 3 6 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01B39A-9FE3-4558-8A14-5F6AAAC88DB2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C70A3F2E-7C4B-4AE6-8331-D3AABC303EB2}"/>
              </a:ext>
            </a:extLst>
          </p:cNvPr>
          <p:cNvSpPr txBox="1"/>
          <p:nvPr/>
        </p:nvSpPr>
        <p:spPr>
          <a:xfrm>
            <a:off x="10086075" y="36719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E9B0DDD-A0C6-4C8B-A61B-EF6253E0ADF5}"/>
              </a:ext>
            </a:extLst>
          </p:cNvPr>
          <p:cNvSpPr txBox="1"/>
          <p:nvPr/>
        </p:nvSpPr>
        <p:spPr>
          <a:xfrm>
            <a:off x="9253209" y="2539546"/>
            <a:ext cx="50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314D777-1221-4121-8327-C0E4744BC0A0}"/>
              </a:ext>
            </a:extLst>
          </p:cNvPr>
          <p:cNvSpPr txBox="1"/>
          <p:nvPr/>
        </p:nvSpPr>
        <p:spPr>
          <a:xfrm>
            <a:off x="9634772" y="3680800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E447A32-8455-4109-BD29-7CCA9AE7C051}"/>
              </a:ext>
            </a:extLst>
          </p:cNvPr>
          <p:cNvSpPr txBox="1"/>
          <p:nvPr/>
        </p:nvSpPr>
        <p:spPr>
          <a:xfrm>
            <a:off x="9198969" y="3671934"/>
            <a:ext cx="441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BA6C1BB-5F2C-4293-A903-891468C48209}"/>
              </a:ext>
            </a:extLst>
          </p:cNvPr>
          <p:cNvGrpSpPr/>
          <p:nvPr/>
        </p:nvGrpSpPr>
        <p:grpSpPr>
          <a:xfrm>
            <a:off x="3378823" y="5008159"/>
            <a:ext cx="2079615" cy="630942"/>
            <a:chOff x="8054031" y="1058369"/>
            <a:chExt cx="1525448" cy="63094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26851EB-C37A-4CCD-98B5-20EFBC8DC6A0}"/>
                </a:ext>
              </a:extLst>
            </p:cNvPr>
            <p:cNvSpPr txBox="1"/>
            <p:nvPr/>
          </p:nvSpPr>
          <p:spPr>
            <a:xfrm>
              <a:off x="8140335" y="1058369"/>
              <a:ext cx="143914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- 3 0 6 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6EEFDA5-F447-41DF-A331-730688776D39}"/>
                </a:ext>
              </a:extLst>
            </p:cNvPr>
            <p:cNvCxnSpPr/>
            <p:nvPr/>
          </p:nvCxnSpPr>
          <p:spPr>
            <a:xfrm flipH="1">
              <a:off x="8054031" y="1580744"/>
              <a:ext cx="13278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6E978DDE-6FD7-49D2-B57B-4D115B9F9421}"/>
              </a:ext>
            </a:extLst>
          </p:cNvPr>
          <p:cNvSpPr txBox="1"/>
          <p:nvPr/>
        </p:nvSpPr>
        <p:spPr>
          <a:xfrm>
            <a:off x="4716390" y="3183352"/>
            <a:ext cx="355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2310583-592F-488E-941C-E070691D7573}"/>
              </a:ext>
            </a:extLst>
          </p:cNvPr>
          <p:cNvSpPr txBox="1"/>
          <p:nvPr/>
        </p:nvSpPr>
        <p:spPr>
          <a:xfrm>
            <a:off x="4217462" y="5479213"/>
            <a:ext cx="9389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5663003-C053-4D40-8CAC-14F94EC36291}"/>
              </a:ext>
            </a:extLst>
          </p:cNvPr>
          <p:cNvSpPr txBox="1"/>
          <p:nvPr/>
        </p:nvSpPr>
        <p:spPr>
          <a:xfrm>
            <a:off x="1404957" y="2479904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complete booklets</a:t>
            </a:r>
          </a:p>
        </p:txBody>
      </p:sp>
    </p:spTree>
    <p:extLst>
      <p:ext uri="{BB962C8B-B14F-4D97-AF65-F5344CB8AC3E}">
        <p14:creationId xmlns:p14="http://schemas.microsoft.com/office/powerpoint/2010/main" val="325919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41" grpId="0"/>
      <p:bldP spid="42" grpId="0"/>
      <p:bldP spid="43" grpId="0"/>
      <p:bldP spid="44" grpId="0"/>
      <p:bldP spid="45" grpId="0"/>
      <p:bldP spid="46" grpId="0"/>
      <p:bldP spid="56" grpId="0"/>
      <p:bldP spid="60" grpId="0"/>
      <p:bldP spid="61" grpId="0"/>
      <p:bldP spid="63" grpId="0"/>
      <p:bldP spid="64" grpId="0"/>
      <p:bldP spid="66" grpId="0"/>
      <p:bldP spid="70" grpId="0"/>
      <p:bldP spid="71" grpId="0"/>
      <p:bldP spid="72" grpId="0"/>
      <p:bldP spid="73" grpId="0"/>
      <p:bldP spid="77" grpId="0"/>
      <p:bldP spid="78" grpId="0"/>
      <p:bldP spid="7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E3DA5-65AF-4B5B-9C2F-83249E2BDD23}"/>
              </a:ext>
            </a:extLst>
          </p:cNvPr>
          <p:cNvSpPr/>
          <p:nvPr/>
        </p:nvSpPr>
        <p:spPr>
          <a:xfrm>
            <a:off x="56122" y="50000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is making booklets.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booklet must have 34 sheets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He has 2 packets of paper.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500 sheets of paper in each packet.</a:t>
            </a:r>
          </a:p>
          <a:p>
            <a:r>
              <a:rPr lang="en-US" sz="3200" b="1" dirty="0"/>
              <a:t>How many complete booklets can Adam make from 2 packets of paper?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07212-573E-408F-9806-DFCCDD033245}"/>
              </a:ext>
            </a:extLst>
          </p:cNvPr>
          <p:cNvSpPr txBox="1"/>
          <p:nvPr/>
        </p:nvSpPr>
        <p:spPr>
          <a:xfrm>
            <a:off x="8222106" y="1290360"/>
            <a:ext cx="280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x 500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F5EF1C-8AA4-4FF5-8A0E-D1CED943D4A8}"/>
              </a:ext>
            </a:extLst>
          </p:cNvPr>
          <p:cNvSpPr txBox="1"/>
          <p:nvPr/>
        </p:nvSpPr>
        <p:spPr>
          <a:xfrm>
            <a:off x="9810827" y="1290360"/>
            <a:ext cx="232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1000 sheets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5663003-C053-4D40-8CAC-14F94EC36291}"/>
              </a:ext>
            </a:extLst>
          </p:cNvPr>
          <p:cNvSpPr txBox="1"/>
          <p:nvPr/>
        </p:nvSpPr>
        <p:spPr>
          <a:xfrm>
            <a:off x="2368562" y="3107890"/>
            <a:ext cx="381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booklet = 34 sheets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AD1D8A-3966-4DB1-AC64-C77E9E3AEF37}"/>
              </a:ext>
            </a:extLst>
          </p:cNvPr>
          <p:cNvSpPr txBox="1"/>
          <p:nvPr/>
        </p:nvSpPr>
        <p:spPr>
          <a:xfrm>
            <a:off x="2009767" y="4022583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booklets =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ABC6B35-9A5C-4B9D-969F-0DB77D110B3A}"/>
              </a:ext>
            </a:extLst>
          </p:cNvPr>
          <p:cNvCxnSpPr/>
          <p:nvPr/>
        </p:nvCxnSpPr>
        <p:spPr>
          <a:xfrm>
            <a:off x="4260702" y="369367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972CC1E1-90D4-4F43-90FC-DD43DFD3B1B1}"/>
              </a:ext>
            </a:extLst>
          </p:cNvPr>
          <p:cNvSpPr/>
          <p:nvPr/>
        </p:nvSpPr>
        <p:spPr>
          <a:xfrm>
            <a:off x="4344576" y="3600551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C398E5A-C88C-456B-83C9-5A62747E8721}"/>
              </a:ext>
            </a:extLst>
          </p:cNvPr>
          <p:cNvSpPr txBox="1"/>
          <p:nvPr/>
        </p:nvSpPr>
        <p:spPr>
          <a:xfrm>
            <a:off x="4344576" y="4022582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340 sheets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13D025B-C0C0-4907-A1EF-728338BB7503}"/>
              </a:ext>
            </a:extLst>
          </p:cNvPr>
          <p:cNvSpPr txBox="1"/>
          <p:nvPr/>
        </p:nvSpPr>
        <p:spPr>
          <a:xfrm>
            <a:off x="2009767" y="4936263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booklets =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335962C-61B9-4945-82E7-BC68404B4988}"/>
              </a:ext>
            </a:extLst>
          </p:cNvPr>
          <p:cNvCxnSpPr/>
          <p:nvPr/>
        </p:nvCxnSpPr>
        <p:spPr>
          <a:xfrm>
            <a:off x="4260702" y="46073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2323D200-C2DA-4808-8B77-03D641AB2B3F}"/>
              </a:ext>
            </a:extLst>
          </p:cNvPr>
          <p:cNvSpPr/>
          <p:nvPr/>
        </p:nvSpPr>
        <p:spPr>
          <a:xfrm>
            <a:off x="4344576" y="4514231"/>
            <a:ext cx="91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+340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C801795-9E33-4998-A1C4-8E3CF366220A}"/>
              </a:ext>
            </a:extLst>
          </p:cNvPr>
          <p:cNvSpPr txBox="1"/>
          <p:nvPr/>
        </p:nvSpPr>
        <p:spPr>
          <a:xfrm>
            <a:off x="4344576" y="4936262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680 sheets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7D0642E-73E5-47EF-91BA-74300BEC8EB5}"/>
              </a:ext>
            </a:extLst>
          </p:cNvPr>
          <p:cNvSpPr txBox="1"/>
          <p:nvPr/>
        </p:nvSpPr>
        <p:spPr>
          <a:xfrm>
            <a:off x="2009767" y="5884555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booklets =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AE2A8043-1027-4C4E-95D0-878ADBCED1F4}"/>
              </a:ext>
            </a:extLst>
          </p:cNvPr>
          <p:cNvCxnSpPr/>
          <p:nvPr/>
        </p:nvCxnSpPr>
        <p:spPr>
          <a:xfrm>
            <a:off x="4260702" y="555565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1D143223-A438-42B6-B062-49003BF10382}"/>
              </a:ext>
            </a:extLst>
          </p:cNvPr>
          <p:cNvSpPr/>
          <p:nvPr/>
        </p:nvSpPr>
        <p:spPr>
          <a:xfrm>
            <a:off x="4344576" y="5462523"/>
            <a:ext cx="91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+340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CF010A-BE47-4E2D-AC80-E0DFF66C8B41}"/>
              </a:ext>
            </a:extLst>
          </p:cNvPr>
          <p:cNvSpPr txBox="1"/>
          <p:nvPr/>
        </p:nvSpPr>
        <p:spPr>
          <a:xfrm>
            <a:off x="4344576" y="5884554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1020 sheets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3697A26-1C13-4453-BADE-D0A532B04436}"/>
              </a:ext>
            </a:extLst>
          </p:cNvPr>
          <p:cNvSpPr txBox="1"/>
          <p:nvPr/>
        </p:nvSpPr>
        <p:spPr>
          <a:xfrm>
            <a:off x="6433848" y="5884553"/>
            <a:ext cx="4257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…but that’s too many!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AEE9A46-490D-4B84-B887-A7800C4022B2}"/>
              </a:ext>
            </a:extLst>
          </p:cNvPr>
          <p:cNvSpPr txBox="1"/>
          <p:nvPr/>
        </p:nvSpPr>
        <p:spPr>
          <a:xfrm>
            <a:off x="6938430" y="3100220"/>
            <a:ext cx="2593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29 booklets =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00733C7-7E9B-47DC-9480-96F5F239039E}"/>
              </a:ext>
            </a:extLst>
          </p:cNvPr>
          <p:cNvGrpSpPr/>
          <p:nvPr/>
        </p:nvGrpSpPr>
        <p:grpSpPr>
          <a:xfrm>
            <a:off x="9273239" y="3212347"/>
            <a:ext cx="2296633" cy="1404405"/>
            <a:chOff x="1371600" y="1941038"/>
            <a:chExt cx="2296633" cy="140440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8CD21F8-3A92-4A5B-A9EF-132DBAB5C4C4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1 0 2 0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0CEF3E2-2534-4107-878E-D44BA0964DE3}"/>
                </a:ext>
              </a:extLst>
            </p:cNvPr>
            <p:cNvSpPr txBox="1"/>
            <p:nvPr/>
          </p:nvSpPr>
          <p:spPr>
            <a:xfrm>
              <a:off x="2690663" y="2373230"/>
              <a:ext cx="9775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3 4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4D97F33-5D40-4DFF-95A1-306D783F1B78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17C4088-2D09-4A90-A8F1-F920E182C9D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07025FE-7014-4127-866C-A3A3610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80150C2B-0A44-4E83-A4F8-EB1F5AFBC1B4}"/>
              </a:ext>
            </a:extLst>
          </p:cNvPr>
          <p:cNvSpPr txBox="1"/>
          <p:nvPr/>
        </p:nvSpPr>
        <p:spPr>
          <a:xfrm>
            <a:off x="11040654" y="4105683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C353149-61D9-4062-863B-36FF0C0E239E}"/>
              </a:ext>
            </a:extLst>
          </p:cNvPr>
          <p:cNvSpPr txBox="1"/>
          <p:nvPr/>
        </p:nvSpPr>
        <p:spPr>
          <a:xfrm>
            <a:off x="10601141" y="41029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C035521-DB62-4F0D-8D0B-BA3D7C4D134A}"/>
              </a:ext>
            </a:extLst>
          </p:cNvPr>
          <p:cNvCxnSpPr>
            <a:cxnSpLocks/>
          </p:cNvCxnSpPr>
          <p:nvPr/>
        </p:nvCxnSpPr>
        <p:spPr>
          <a:xfrm flipV="1">
            <a:off x="10581450" y="3316672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AE57C5D6-00F8-45B2-9C10-8D3DFE9F2A29}"/>
              </a:ext>
            </a:extLst>
          </p:cNvPr>
          <p:cNvSpPr txBox="1"/>
          <p:nvPr/>
        </p:nvSpPr>
        <p:spPr>
          <a:xfrm>
            <a:off x="10654238" y="302099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EFB24EE-558D-4344-AE0F-94DAF727BDB2}"/>
              </a:ext>
            </a:extLst>
          </p:cNvPr>
          <p:cNvSpPr txBox="1"/>
          <p:nvPr/>
        </p:nvSpPr>
        <p:spPr>
          <a:xfrm>
            <a:off x="10906458" y="326801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800709A-6690-44EF-BC65-CF51420C2BF9}"/>
              </a:ext>
            </a:extLst>
          </p:cNvPr>
          <p:cNvSpPr txBox="1"/>
          <p:nvPr/>
        </p:nvSpPr>
        <p:spPr>
          <a:xfrm>
            <a:off x="10140346" y="410697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0E03702-20A6-4CFD-B1A2-EE5678E57D63}"/>
              </a:ext>
            </a:extLst>
          </p:cNvPr>
          <p:cNvSpPr txBox="1"/>
          <p:nvPr/>
        </p:nvSpPr>
        <p:spPr>
          <a:xfrm>
            <a:off x="9690192" y="41050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A39B3D0-07DE-4779-8A59-D685F280ABF5}"/>
              </a:ext>
            </a:extLst>
          </p:cNvPr>
          <p:cNvCxnSpPr>
            <a:cxnSpLocks/>
          </p:cNvCxnSpPr>
          <p:nvPr/>
        </p:nvCxnSpPr>
        <p:spPr>
          <a:xfrm flipV="1">
            <a:off x="9701105" y="330632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8B199A8D-4315-49E6-AFF6-5EEF403C5F84}"/>
              </a:ext>
            </a:extLst>
          </p:cNvPr>
          <p:cNvSpPr txBox="1"/>
          <p:nvPr/>
        </p:nvSpPr>
        <p:spPr>
          <a:xfrm>
            <a:off x="9773893" y="301064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F3BCA44-F909-4D5B-A559-86D56FA79960}"/>
              </a:ext>
            </a:extLst>
          </p:cNvPr>
          <p:cNvSpPr txBox="1"/>
          <p:nvPr/>
        </p:nvSpPr>
        <p:spPr>
          <a:xfrm>
            <a:off x="10026113" y="325766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4F00FB7-5403-4C7F-ABD8-949B03E90C53}"/>
              </a:ext>
            </a:extLst>
          </p:cNvPr>
          <p:cNvCxnSpPr>
            <a:cxnSpLocks/>
          </p:cNvCxnSpPr>
          <p:nvPr/>
        </p:nvCxnSpPr>
        <p:spPr>
          <a:xfrm flipV="1">
            <a:off x="10161900" y="330498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712AF231-138E-4FE8-9262-D88F9F2CF514}"/>
              </a:ext>
            </a:extLst>
          </p:cNvPr>
          <p:cNvSpPr txBox="1"/>
          <p:nvPr/>
        </p:nvSpPr>
        <p:spPr>
          <a:xfrm>
            <a:off x="10234688" y="300930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A414907-128A-4A2B-A849-81F36D9C2B64}"/>
              </a:ext>
            </a:extLst>
          </p:cNvPr>
          <p:cNvSpPr txBox="1"/>
          <p:nvPr/>
        </p:nvSpPr>
        <p:spPr>
          <a:xfrm>
            <a:off x="10522063" y="303453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8348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9" grpId="0"/>
      <p:bldP spid="80" grpId="0"/>
      <p:bldP spid="82" grpId="0"/>
      <p:bldP spid="83" grpId="0"/>
      <p:bldP spid="84" grpId="0"/>
      <p:bldP spid="86" grpId="0"/>
      <p:bldP spid="87" grpId="0"/>
      <p:bldP spid="88" grpId="0"/>
      <p:bldP spid="90" grpId="0"/>
      <p:bldP spid="91" grpId="0"/>
      <p:bldP spid="92" grpId="0"/>
      <p:bldP spid="93" grpId="0"/>
      <p:bldP spid="100" grpId="0"/>
      <p:bldP spid="101" grpId="0"/>
      <p:bldP spid="103" grpId="0"/>
      <p:bldP spid="104" grpId="0"/>
      <p:bldP spid="105" grpId="0"/>
      <p:bldP spid="106" grpId="0"/>
      <p:bldP spid="111" grpId="0"/>
      <p:bldP spid="112" grpId="0"/>
      <p:bldP spid="114" grpId="0"/>
      <p:bldP spid="1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5C0005-B164-4359-A92A-02D279528C0B}"/>
              </a:ext>
            </a:extLst>
          </p:cNvPr>
          <p:cNvSpPr/>
          <p:nvPr/>
        </p:nvSpPr>
        <p:spPr>
          <a:xfrm>
            <a:off x="56122" y="50000"/>
            <a:ext cx="112266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ABDE is a rectangle on coordinate axes. </a:t>
            </a:r>
          </a:p>
          <a:p>
            <a:r>
              <a:rPr lang="en-US" sz="3200" b="1" dirty="0"/>
              <a:t>The sides of the rectangle are parallel to the axes.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D7F0F8-6BD8-44DE-8435-544D57692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51" y="1238966"/>
            <a:ext cx="6904762" cy="50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A5FDE9E-C02D-41E6-ACD1-A0B2894E9D62}"/>
              </a:ext>
            </a:extLst>
          </p:cNvPr>
          <p:cNvSpPr/>
          <p:nvPr/>
        </p:nvSpPr>
        <p:spPr>
          <a:xfrm>
            <a:off x="7425113" y="1127218"/>
            <a:ext cx="44982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Point C is the </a:t>
            </a:r>
            <a:r>
              <a:rPr lang="en-US" sz="3200" b="1" dirty="0" err="1"/>
              <a:t>centre</a:t>
            </a:r>
            <a:r>
              <a:rPr lang="en-US" sz="3200" b="1" dirty="0"/>
              <a:t> of the rectangle. </a:t>
            </a:r>
          </a:p>
          <a:p>
            <a:r>
              <a:rPr lang="en-US" sz="3200" b="1" dirty="0"/>
              <a:t>What are the coordinates of B and 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3DAFB-4064-43C9-A230-E98D3F46950A}"/>
              </a:ext>
            </a:extLst>
          </p:cNvPr>
          <p:cNvSpPr/>
          <p:nvPr/>
        </p:nvSpPr>
        <p:spPr>
          <a:xfrm>
            <a:off x="7425113" y="3480191"/>
            <a:ext cx="34856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 is (       ,       )</a:t>
            </a:r>
          </a:p>
          <a:p>
            <a:endParaRPr lang="en-US" sz="3200" b="1" dirty="0"/>
          </a:p>
          <a:p>
            <a:r>
              <a:rPr lang="en-US" sz="3200" b="1" dirty="0"/>
              <a:t>D is (       ,       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4B621B-7984-4CB0-9415-3A49BE39484F}"/>
              </a:ext>
            </a:extLst>
          </p:cNvPr>
          <p:cNvCxnSpPr>
            <a:cxnSpLocks/>
          </p:cNvCxnSpPr>
          <p:nvPr/>
        </p:nvCxnSpPr>
        <p:spPr>
          <a:xfrm flipV="1">
            <a:off x="3186956" y="2518117"/>
            <a:ext cx="0" cy="32987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561CB14-ADA2-4B46-A9EC-8911E2A45EF4}"/>
              </a:ext>
            </a:extLst>
          </p:cNvPr>
          <p:cNvSpPr/>
          <p:nvPr/>
        </p:nvSpPr>
        <p:spPr>
          <a:xfrm>
            <a:off x="2895077" y="5738653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26CCC9-D41A-450A-914B-003EAAF6A329}"/>
              </a:ext>
            </a:extLst>
          </p:cNvPr>
          <p:cNvCxnSpPr>
            <a:cxnSpLocks/>
          </p:cNvCxnSpPr>
          <p:nvPr/>
        </p:nvCxnSpPr>
        <p:spPr>
          <a:xfrm flipV="1">
            <a:off x="4938405" y="3480191"/>
            <a:ext cx="0" cy="23227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F90EB3C-8F86-4458-B1EA-79DA44334D5E}"/>
              </a:ext>
            </a:extLst>
          </p:cNvPr>
          <p:cNvSpPr/>
          <p:nvPr/>
        </p:nvSpPr>
        <p:spPr>
          <a:xfrm>
            <a:off x="4659499" y="5738653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A9B17AF-A23B-44C1-A68C-D69CFC80D92B}"/>
              </a:ext>
            </a:extLst>
          </p:cNvPr>
          <p:cNvCxnSpPr>
            <a:cxnSpLocks/>
          </p:cNvCxnSpPr>
          <p:nvPr/>
        </p:nvCxnSpPr>
        <p:spPr>
          <a:xfrm>
            <a:off x="3173101" y="5680390"/>
            <a:ext cx="175827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4687074-85A6-4B85-9E1A-C41C78FB0CBC}"/>
              </a:ext>
            </a:extLst>
          </p:cNvPr>
          <p:cNvSpPr/>
          <p:nvPr/>
        </p:nvSpPr>
        <p:spPr>
          <a:xfrm>
            <a:off x="3786265" y="5238408"/>
            <a:ext cx="570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193352-D31C-4443-A7E4-A7BE0BF0CEBA}"/>
              </a:ext>
            </a:extLst>
          </p:cNvPr>
          <p:cNvCxnSpPr>
            <a:cxnSpLocks/>
          </p:cNvCxnSpPr>
          <p:nvPr/>
        </p:nvCxnSpPr>
        <p:spPr>
          <a:xfrm flipV="1">
            <a:off x="6701747" y="2504191"/>
            <a:ext cx="0" cy="32987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681C042-CB4C-48F8-A340-827A184A0063}"/>
              </a:ext>
            </a:extLst>
          </p:cNvPr>
          <p:cNvCxnSpPr>
            <a:cxnSpLocks/>
          </p:cNvCxnSpPr>
          <p:nvPr/>
        </p:nvCxnSpPr>
        <p:spPr>
          <a:xfrm>
            <a:off x="4945438" y="5678631"/>
            <a:ext cx="1758270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059D6C5-9895-446E-A173-7F7324A9A529}"/>
              </a:ext>
            </a:extLst>
          </p:cNvPr>
          <p:cNvSpPr/>
          <p:nvPr/>
        </p:nvSpPr>
        <p:spPr>
          <a:xfrm>
            <a:off x="5558602" y="5236649"/>
            <a:ext cx="570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EB3119-63C7-4355-BD56-C4368DDE998C}"/>
              </a:ext>
            </a:extLst>
          </p:cNvPr>
          <p:cNvSpPr/>
          <p:nvPr/>
        </p:nvSpPr>
        <p:spPr>
          <a:xfrm>
            <a:off x="6417768" y="5738653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042286-9401-4FC9-8705-782C6FADFC49}"/>
              </a:ext>
            </a:extLst>
          </p:cNvPr>
          <p:cNvSpPr/>
          <p:nvPr/>
        </p:nvSpPr>
        <p:spPr>
          <a:xfrm>
            <a:off x="8339362" y="3504857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FDC756-2167-4E53-80C6-EDE6C7E3E68B}"/>
              </a:ext>
            </a:extLst>
          </p:cNvPr>
          <p:cNvSpPr/>
          <p:nvPr/>
        </p:nvSpPr>
        <p:spPr>
          <a:xfrm>
            <a:off x="8390532" y="4479590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27B48A-12DB-428B-B83B-19A1B74768B7}"/>
              </a:ext>
            </a:extLst>
          </p:cNvPr>
          <p:cNvCxnSpPr>
            <a:cxnSpLocks/>
          </p:cNvCxnSpPr>
          <p:nvPr/>
        </p:nvCxnSpPr>
        <p:spPr>
          <a:xfrm>
            <a:off x="926353" y="2490336"/>
            <a:ext cx="5775394" cy="13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DB69E76-64E0-4F72-929D-F6C0E8B23C4A}"/>
              </a:ext>
            </a:extLst>
          </p:cNvPr>
          <p:cNvSpPr/>
          <p:nvPr/>
        </p:nvSpPr>
        <p:spPr>
          <a:xfrm>
            <a:off x="366654" y="2256507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F212EF-5EC5-4E4D-B3BD-0BCBAC423F57}"/>
              </a:ext>
            </a:extLst>
          </p:cNvPr>
          <p:cNvSpPr/>
          <p:nvPr/>
        </p:nvSpPr>
        <p:spPr>
          <a:xfrm>
            <a:off x="9103692" y="3494260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C2F5446-23C8-433D-B453-368973F41D8F}"/>
              </a:ext>
            </a:extLst>
          </p:cNvPr>
          <p:cNvCxnSpPr>
            <a:cxnSpLocks/>
          </p:cNvCxnSpPr>
          <p:nvPr/>
        </p:nvCxnSpPr>
        <p:spPr>
          <a:xfrm>
            <a:off x="894830" y="3530179"/>
            <a:ext cx="40876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6DFEB7A3-D5CF-4E43-A922-438EA39FED20}"/>
              </a:ext>
            </a:extLst>
          </p:cNvPr>
          <p:cNvSpPr/>
          <p:nvPr/>
        </p:nvSpPr>
        <p:spPr>
          <a:xfrm>
            <a:off x="366654" y="3268569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CA81FE0-266F-48E9-9F2C-512160DBA66B}"/>
              </a:ext>
            </a:extLst>
          </p:cNvPr>
          <p:cNvCxnSpPr>
            <a:cxnSpLocks/>
          </p:cNvCxnSpPr>
          <p:nvPr/>
        </p:nvCxnSpPr>
        <p:spPr>
          <a:xfrm>
            <a:off x="926095" y="4553506"/>
            <a:ext cx="5775394" cy="13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C1E1825-6301-4E5D-B0AB-7C56713CD0A2}"/>
              </a:ext>
            </a:extLst>
          </p:cNvPr>
          <p:cNvCxnSpPr>
            <a:cxnSpLocks/>
          </p:cNvCxnSpPr>
          <p:nvPr/>
        </p:nvCxnSpPr>
        <p:spPr>
          <a:xfrm flipV="1">
            <a:off x="1049636" y="2501059"/>
            <a:ext cx="0" cy="101526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56C58CC2-D5D6-45F8-A9BE-4A74B4EC51B3}"/>
              </a:ext>
            </a:extLst>
          </p:cNvPr>
          <p:cNvSpPr/>
          <p:nvPr/>
        </p:nvSpPr>
        <p:spPr>
          <a:xfrm>
            <a:off x="1015797" y="2706884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68DD616-AEBD-4256-9F8D-D3233F082D51}"/>
              </a:ext>
            </a:extLst>
          </p:cNvPr>
          <p:cNvCxnSpPr>
            <a:cxnSpLocks/>
          </p:cNvCxnSpPr>
          <p:nvPr/>
        </p:nvCxnSpPr>
        <p:spPr>
          <a:xfrm flipV="1">
            <a:off x="1049636" y="3552167"/>
            <a:ext cx="0" cy="101526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4C7A50F3-EA9F-41C0-B60F-27193546B43E}"/>
              </a:ext>
            </a:extLst>
          </p:cNvPr>
          <p:cNvSpPr/>
          <p:nvPr/>
        </p:nvSpPr>
        <p:spPr>
          <a:xfrm>
            <a:off x="1015797" y="3757992"/>
            <a:ext cx="403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7FEF34-44E7-4D80-AB0E-52836BED8D87}"/>
              </a:ext>
            </a:extLst>
          </p:cNvPr>
          <p:cNvSpPr/>
          <p:nvPr/>
        </p:nvSpPr>
        <p:spPr>
          <a:xfrm>
            <a:off x="360450" y="4280631"/>
            <a:ext cx="916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B18AAC-4CB1-481D-B23C-AB466D43D3BE}"/>
              </a:ext>
            </a:extLst>
          </p:cNvPr>
          <p:cNvSpPr/>
          <p:nvPr/>
        </p:nvSpPr>
        <p:spPr>
          <a:xfrm>
            <a:off x="9113897" y="4475673"/>
            <a:ext cx="916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3420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4" grpId="1"/>
      <p:bldP spid="20" grpId="0"/>
      <p:bldP spid="20" grpId="1"/>
      <p:bldP spid="21" grpId="0"/>
      <p:bldP spid="22" grpId="0"/>
      <p:bldP spid="23" grpId="0"/>
      <p:bldP spid="27" grpId="0"/>
      <p:bldP spid="29" grpId="0"/>
      <p:bldP spid="32" grpId="0"/>
      <p:bldP spid="35" grpId="0"/>
      <p:bldP spid="38" grpId="0"/>
      <p:bldP spid="39" grpId="0"/>
      <p:bldP spid="4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725CA07-1836-4FA6-AC07-A14B0FB1FD7A}"/>
              </a:ext>
            </a:extLst>
          </p:cNvPr>
          <p:cNvSpPr txBox="1"/>
          <p:nvPr/>
        </p:nvSpPr>
        <p:spPr>
          <a:xfrm>
            <a:off x="8655772" y="1587924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A3A713-85FE-4E0B-B6CE-C5F50DA2F437}"/>
              </a:ext>
            </a:extLst>
          </p:cNvPr>
          <p:cNvSpPr txBox="1"/>
          <p:nvPr/>
        </p:nvSpPr>
        <p:spPr>
          <a:xfrm>
            <a:off x="8313022" y="1586343"/>
            <a:ext cx="605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05D9B9-3AF1-4151-A65C-4F87C159C4DC}"/>
              </a:ext>
            </a:extLst>
          </p:cNvPr>
          <p:cNvSpPr/>
          <p:nvPr/>
        </p:nvSpPr>
        <p:spPr>
          <a:xfrm>
            <a:off x="56123" y="50000"/>
            <a:ext cx="117845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Six identical right-angled triangles are arranged to make a rectangle. </a:t>
            </a:r>
          </a:p>
          <a:p>
            <a:r>
              <a:rPr lang="en-US" sz="3200" b="1" dirty="0"/>
              <a:t>Calculate the length of the rectangle.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A76E1-C300-45FF-907E-4B33D0DA7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07" y="1278611"/>
            <a:ext cx="7033700" cy="4672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2F7E69-73A3-408F-91C9-B7615711DC28}"/>
              </a:ext>
            </a:extLst>
          </p:cNvPr>
          <p:cNvSpPr txBox="1"/>
          <p:nvPr/>
        </p:nvSpPr>
        <p:spPr>
          <a:xfrm>
            <a:off x="7816697" y="157994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EEDACE-C31C-4A61-B1C8-9B784DBF2DD7}"/>
              </a:ext>
            </a:extLst>
          </p:cNvPr>
          <p:cNvCxnSpPr>
            <a:cxnSpLocks/>
          </p:cNvCxnSpPr>
          <p:nvPr/>
        </p:nvCxnSpPr>
        <p:spPr>
          <a:xfrm>
            <a:off x="8328663" y="1641093"/>
            <a:ext cx="481749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F87344-A84F-4A6C-A274-3E48E1BFA873}"/>
              </a:ext>
            </a:extLst>
          </p:cNvPr>
          <p:cNvCxnSpPr>
            <a:cxnSpLocks/>
          </p:cNvCxnSpPr>
          <p:nvPr/>
        </p:nvCxnSpPr>
        <p:spPr>
          <a:xfrm>
            <a:off x="8328663" y="1625048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6880D9A-1420-4947-9AEE-1DA805B3DE07}"/>
              </a:ext>
            </a:extLst>
          </p:cNvPr>
          <p:cNvSpPr txBox="1"/>
          <p:nvPr/>
        </p:nvSpPr>
        <p:spPr>
          <a:xfrm>
            <a:off x="8353606" y="1127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2165D2-659B-4458-9559-2131858111C7}"/>
              </a:ext>
            </a:extLst>
          </p:cNvPr>
          <p:cNvSpPr txBox="1"/>
          <p:nvPr/>
        </p:nvSpPr>
        <p:spPr>
          <a:xfrm>
            <a:off x="8821968" y="11349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4FA2D5-30AB-4665-8E3D-E15D64D8E232}"/>
              </a:ext>
            </a:extLst>
          </p:cNvPr>
          <p:cNvSpPr txBox="1"/>
          <p:nvPr/>
        </p:nvSpPr>
        <p:spPr>
          <a:xfrm>
            <a:off x="8663069" y="161025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B31BFF3-9B31-42DC-B0AB-7663BC33D2A2}"/>
              </a:ext>
            </a:extLst>
          </p:cNvPr>
          <p:cNvCxnSpPr>
            <a:cxnSpLocks/>
          </p:cNvCxnSpPr>
          <p:nvPr/>
        </p:nvCxnSpPr>
        <p:spPr>
          <a:xfrm>
            <a:off x="8804726" y="1640785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F042AB-ABA3-41AC-8B0C-47DA9EE445A9}"/>
              </a:ext>
            </a:extLst>
          </p:cNvPr>
          <p:cNvSpPr txBox="1"/>
          <p:nvPr/>
        </p:nvSpPr>
        <p:spPr>
          <a:xfrm>
            <a:off x="8651796" y="11349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9AACAF-C35C-43E2-9B3C-D56D5CD3BBED}"/>
              </a:ext>
            </a:extLst>
          </p:cNvPr>
          <p:cNvCxnSpPr>
            <a:cxnSpLocks/>
          </p:cNvCxnSpPr>
          <p:nvPr/>
        </p:nvCxnSpPr>
        <p:spPr>
          <a:xfrm>
            <a:off x="5179802" y="5290396"/>
            <a:ext cx="1995438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2331701-A682-4CAF-B309-D067EB60C778}"/>
              </a:ext>
            </a:extLst>
          </p:cNvPr>
          <p:cNvSpPr/>
          <p:nvPr/>
        </p:nvSpPr>
        <p:spPr>
          <a:xfrm>
            <a:off x="5587999" y="4851705"/>
            <a:ext cx="1567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3.5 cm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C28C0B-1A55-473D-8473-72A808F337A6}"/>
              </a:ext>
            </a:extLst>
          </p:cNvPr>
          <p:cNvCxnSpPr>
            <a:cxnSpLocks/>
          </p:cNvCxnSpPr>
          <p:nvPr/>
        </p:nvCxnSpPr>
        <p:spPr>
          <a:xfrm>
            <a:off x="711354" y="1366900"/>
            <a:ext cx="0" cy="4008025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30C9D66B-9564-4822-8CD7-D4ADF9CCE0CC}"/>
              </a:ext>
            </a:extLst>
          </p:cNvPr>
          <p:cNvSpPr/>
          <p:nvPr/>
        </p:nvSpPr>
        <p:spPr>
          <a:xfrm>
            <a:off x="2889124" y="4851705"/>
            <a:ext cx="2280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7 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1511BD-41F2-4878-9C77-3413D6B0748B}"/>
              </a:ext>
            </a:extLst>
          </p:cNvPr>
          <p:cNvSpPr txBox="1"/>
          <p:nvPr/>
        </p:nvSpPr>
        <p:spPr>
          <a:xfrm>
            <a:off x="7454955" y="2833860"/>
            <a:ext cx="30477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+ 3.5 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003C1F-870A-499C-9247-CF5C07571698}"/>
              </a:ext>
            </a:extLst>
          </p:cNvPr>
          <p:cNvSpPr txBox="1"/>
          <p:nvPr/>
        </p:nvSpPr>
        <p:spPr>
          <a:xfrm>
            <a:off x="9650499" y="2833860"/>
            <a:ext cx="2301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10.5 cm</a:t>
            </a:r>
          </a:p>
        </p:txBody>
      </p:sp>
    </p:spTree>
    <p:extLst>
      <p:ext uri="{BB962C8B-B14F-4D97-AF65-F5344CB8AC3E}">
        <p14:creationId xmlns:p14="http://schemas.microsoft.com/office/powerpoint/2010/main" val="83483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36654 0.0085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20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209 0.28009 L 0.36576 0.00856 " pathEditMode="relative" rAng="0" ptsTypes="AA">
                                      <p:cBhvr>
                                        <p:cTn id="18" dur="2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8" grpId="0"/>
      <p:bldP spid="11" grpId="0"/>
      <p:bldP spid="12" grpId="0"/>
      <p:bldP spid="13" grpId="0"/>
      <p:bldP spid="16" grpId="0"/>
      <p:bldP spid="19" grpId="0"/>
      <p:bldP spid="33" grpId="0"/>
      <p:bldP spid="35" grpId="0"/>
      <p:bldP spid="3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4A41E-A7EF-4657-9D63-01C4E7DF40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818B14-A2A9-4182-8B59-F7A9887C7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57" y="574293"/>
            <a:ext cx="11246880" cy="11615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D1784B-279B-472B-A55E-8A8F5850AC58}"/>
              </a:ext>
            </a:extLst>
          </p:cNvPr>
          <p:cNvSpPr/>
          <p:nvPr/>
        </p:nvSpPr>
        <p:spPr>
          <a:xfrm>
            <a:off x="56123" y="1981356"/>
            <a:ext cx="118930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distance from point P to point R is 800 </a:t>
            </a:r>
            <a:r>
              <a:rPr lang="en-US" sz="3200" b="1" dirty="0" err="1"/>
              <a:t>metres</a:t>
            </a:r>
            <a:r>
              <a:rPr lang="en-US" sz="3200" b="1" dirty="0"/>
              <a:t>. The distance from point P to point Q is 4 times the distance from point Q to point R. </a:t>
            </a:r>
          </a:p>
          <a:p>
            <a:r>
              <a:rPr lang="en-US" sz="3200" b="1" dirty="0"/>
              <a:t>Olivia says, ‘It is 600 </a:t>
            </a:r>
            <a:r>
              <a:rPr lang="en-US" sz="3200" b="1" dirty="0" err="1"/>
              <a:t>metres</a:t>
            </a:r>
            <a:r>
              <a:rPr lang="en-US" sz="3200" b="1" dirty="0"/>
              <a:t> from point P to point Q.’</a:t>
            </a:r>
          </a:p>
          <a:p>
            <a:r>
              <a:rPr lang="en-US" sz="3200" b="1" dirty="0"/>
              <a:t>Explain why Olivia is not correct.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002882-72FE-4639-BC18-AFED99531FD7}"/>
              </a:ext>
            </a:extLst>
          </p:cNvPr>
          <p:cNvCxnSpPr/>
          <p:nvPr/>
        </p:nvCxnSpPr>
        <p:spPr>
          <a:xfrm>
            <a:off x="4470400" y="885371"/>
            <a:ext cx="0" cy="4354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F6717F-1935-4771-AED0-4F9E9C442CCA}"/>
              </a:ext>
            </a:extLst>
          </p:cNvPr>
          <p:cNvCxnSpPr/>
          <p:nvPr/>
        </p:nvCxnSpPr>
        <p:spPr>
          <a:xfrm>
            <a:off x="2503715" y="885371"/>
            <a:ext cx="0" cy="4354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A98354-7527-4DB0-9FF0-AFC61610B6E7}"/>
              </a:ext>
            </a:extLst>
          </p:cNvPr>
          <p:cNvCxnSpPr/>
          <p:nvPr/>
        </p:nvCxnSpPr>
        <p:spPr>
          <a:xfrm>
            <a:off x="6502401" y="885371"/>
            <a:ext cx="0" cy="4354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37CEF90-8E34-48D4-AB8B-2E3BA7CDE865}"/>
              </a:ext>
            </a:extLst>
          </p:cNvPr>
          <p:cNvSpPr/>
          <p:nvPr/>
        </p:nvSpPr>
        <p:spPr>
          <a:xfrm>
            <a:off x="227907" y="4113630"/>
            <a:ext cx="1962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800 ÷ 5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64D4A6-1E56-4C46-B4DF-EE3563F8E582}"/>
              </a:ext>
            </a:extLst>
          </p:cNvPr>
          <p:cNvSpPr/>
          <p:nvPr/>
        </p:nvSpPr>
        <p:spPr>
          <a:xfrm>
            <a:off x="1856047" y="4113629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9E779E-B402-4D52-BD68-181A016ECA62}"/>
              </a:ext>
            </a:extLst>
          </p:cNvPr>
          <p:cNvSpPr/>
          <p:nvPr/>
        </p:nvSpPr>
        <p:spPr>
          <a:xfrm>
            <a:off x="224637" y="4712448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 x 4 =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03DDE-EB28-4BCD-B89A-64C2C6D78609}"/>
              </a:ext>
            </a:extLst>
          </p:cNvPr>
          <p:cNvSpPr/>
          <p:nvPr/>
        </p:nvSpPr>
        <p:spPr>
          <a:xfrm>
            <a:off x="1856047" y="4726491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640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22960-87B6-4C1E-9044-EC400B8BEE26}"/>
              </a:ext>
            </a:extLst>
          </p:cNvPr>
          <p:cNvSpPr/>
          <p:nvPr/>
        </p:nvSpPr>
        <p:spPr>
          <a:xfrm>
            <a:off x="2724911" y="4104632"/>
            <a:ext cx="5340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it’s 160 metres from Q to 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B58828-9470-46E3-B171-FCFC72199FA1}"/>
              </a:ext>
            </a:extLst>
          </p:cNvPr>
          <p:cNvSpPr/>
          <p:nvPr/>
        </p:nvSpPr>
        <p:spPr>
          <a:xfrm>
            <a:off x="2736066" y="4717493"/>
            <a:ext cx="5340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 it’s 640 metres from P to Q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D29FC1-BDB3-4285-BB12-BAD9BC3A7D27}"/>
              </a:ext>
            </a:extLst>
          </p:cNvPr>
          <p:cNvSpPr/>
          <p:nvPr/>
        </p:nvSpPr>
        <p:spPr>
          <a:xfrm>
            <a:off x="224636" y="5393503"/>
            <a:ext cx="119673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If it were 600 m from P to Q, it would be 600 ÷ 4 = 150 m from Q to R, and 600 + 150 = 750 m, not 800 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BFCD0D-E2A6-4F1D-A772-BF6B777A9B5D}"/>
              </a:ext>
            </a:extLst>
          </p:cNvPr>
          <p:cNvSpPr/>
          <p:nvPr/>
        </p:nvSpPr>
        <p:spPr>
          <a:xfrm>
            <a:off x="1225339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04A15F-3FBE-4619-9521-8F974F6809B5}"/>
              </a:ext>
            </a:extLst>
          </p:cNvPr>
          <p:cNvSpPr/>
          <p:nvPr/>
        </p:nvSpPr>
        <p:spPr>
          <a:xfrm>
            <a:off x="3177129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14E82A-027C-4242-A120-32409ACCA537}"/>
              </a:ext>
            </a:extLst>
          </p:cNvPr>
          <p:cNvSpPr/>
          <p:nvPr/>
        </p:nvSpPr>
        <p:spPr>
          <a:xfrm>
            <a:off x="5073525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A6DA6E-B623-4F61-8F40-DCA508961ABC}"/>
              </a:ext>
            </a:extLst>
          </p:cNvPr>
          <p:cNvSpPr/>
          <p:nvPr/>
        </p:nvSpPr>
        <p:spPr>
          <a:xfrm>
            <a:off x="7025315" y="667184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13072-CCA0-4C19-8503-2DCC4B0EE251}"/>
              </a:ext>
            </a:extLst>
          </p:cNvPr>
          <p:cNvSpPr/>
          <p:nvPr/>
        </p:nvSpPr>
        <p:spPr>
          <a:xfrm>
            <a:off x="9557346" y="631312"/>
            <a:ext cx="1737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79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2912</Words>
  <Application>Microsoft Office PowerPoint</Application>
  <PresentationFormat>Widescreen</PresentationFormat>
  <Paragraphs>959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2</dc:title>
  <dc:creator>Simon Rigelsford</dc:creator>
  <cp:lastModifiedBy>Simon Rigelsford</cp:lastModifiedBy>
  <cp:revision>13</cp:revision>
  <dcterms:created xsi:type="dcterms:W3CDTF">2020-06-19T04:29:36Z</dcterms:created>
  <dcterms:modified xsi:type="dcterms:W3CDTF">2020-08-15T15:57:34Z</dcterms:modified>
</cp:coreProperties>
</file>