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notesSlides/notesSlide188.xml" ContentType="application/vnd.openxmlformats-officedocument.presentationml.notesSlide+xml"/>
  <Override PartName="/ppt/notesSlides/notesSlide189.xml" ContentType="application/vnd.openxmlformats-officedocument.presentationml.notesSlide+xml"/>
  <Override PartName="/ppt/notesSlides/notesSlide190.xml" ContentType="application/vnd.openxmlformats-officedocument.presentationml.notesSlide+xml"/>
  <Override PartName="/ppt/notesSlides/notesSlide191.xml" ContentType="application/vnd.openxmlformats-officedocument.presentationml.notesSlide+xml"/>
  <Override PartName="/ppt/notesSlides/notesSlide192.xml" ContentType="application/vnd.openxmlformats-officedocument.presentationml.notesSlide+xml"/>
  <Override PartName="/ppt/notesSlides/notesSlide193.xml" ContentType="application/vnd.openxmlformats-officedocument.presentationml.notesSlide+xml"/>
  <Override PartName="/ppt/notesSlides/notesSlide194.xml" ContentType="application/vnd.openxmlformats-officedocument.presentationml.notesSlide+xml"/>
  <Override PartName="/ppt/notesSlides/notesSlide195.xml" ContentType="application/vnd.openxmlformats-officedocument.presentationml.notesSlide+xml"/>
  <Override PartName="/ppt/notesSlides/notesSlide196.xml" ContentType="application/vnd.openxmlformats-officedocument.presentationml.notesSlide+xml"/>
  <Override PartName="/ppt/notesSlides/notesSlide197.xml" ContentType="application/vnd.openxmlformats-officedocument.presentationml.notesSlide+xml"/>
  <Override PartName="/ppt/notesSlides/notesSlide198.xml" ContentType="application/vnd.openxmlformats-officedocument.presentationml.notesSlide+xml"/>
  <Override PartName="/ppt/notesSlides/notesSlide199.xml" ContentType="application/vnd.openxmlformats-officedocument.presentationml.notesSlide+xml"/>
  <Override PartName="/ppt/notesSlides/notesSlide200.xml" ContentType="application/vnd.openxmlformats-officedocument.presentationml.notesSlide+xml"/>
  <Override PartName="/ppt/notesSlides/notesSlide201.xml" ContentType="application/vnd.openxmlformats-officedocument.presentationml.notesSlide+xml"/>
  <Override PartName="/ppt/notesSlides/notesSlide202.xml" ContentType="application/vnd.openxmlformats-officedocument.presentationml.notesSlide+xml"/>
  <Override PartName="/ppt/notesSlides/notesSlide203.xml" ContentType="application/vnd.openxmlformats-officedocument.presentationml.notesSlide+xml"/>
  <Override PartName="/ppt/notesSlides/notesSlide204.xml" ContentType="application/vnd.openxmlformats-officedocument.presentationml.notesSlide+xml"/>
  <Override PartName="/ppt/notesSlides/notesSlide205.xml" ContentType="application/vnd.openxmlformats-officedocument.presentationml.notesSlide+xml"/>
  <Override PartName="/ppt/notesSlides/notesSlide206.xml" ContentType="application/vnd.openxmlformats-officedocument.presentationml.notesSlide+xml"/>
  <Override PartName="/ppt/notesSlides/notesSlide207.xml" ContentType="application/vnd.openxmlformats-officedocument.presentationml.notesSlide+xml"/>
  <Override PartName="/ppt/notesSlides/notesSlide208.xml" ContentType="application/vnd.openxmlformats-officedocument.presentationml.notesSlide+xml"/>
  <Override PartName="/ppt/notesSlides/notesSlide209.xml" ContentType="application/vnd.openxmlformats-officedocument.presentationml.notesSlide+xml"/>
  <Override PartName="/ppt/notesSlides/notesSlide210.xml" ContentType="application/vnd.openxmlformats-officedocument.presentationml.notesSlide+xml"/>
  <Override PartName="/ppt/notesSlides/notesSlide211.xml" ContentType="application/vnd.openxmlformats-officedocument.presentationml.notesSlide+xml"/>
  <Override PartName="/ppt/notesSlides/notesSlide212.xml" ContentType="application/vnd.openxmlformats-officedocument.presentationml.notesSlide+xml"/>
  <Override PartName="/ppt/notesSlides/notesSlide213.xml" ContentType="application/vnd.openxmlformats-officedocument.presentationml.notesSlide+xml"/>
  <Override PartName="/ppt/notesSlides/notesSlide214.xml" ContentType="application/vnd.openxmlformats-officedocument.presentationml.notesSlide+xml"/>
  <Override PartName="/ppt/notesSlides/notesSlide215.xml" ContentType="application/vnd.openxmlformats-officedocument.presentationml.notesSlide+xml"/>
  <Override PartName="/ppt/notesSlides/notesSlide216.xml" ContentType="application/vnd.openxmlformats-officedocument.presentationml.notesSlide+xml"/>
  <Override PartName="/ppt/notesSlides/notesSlide217.xml" ContentType="application/vnd.openxmlformats-officedocument.presentationml.notesSlide+xml"/>
  <Override PartName="/ppt/notesSlides/notesSlide218.xml" ContentType="application/vnd.openxmlformats-officedocument.presentationml.notesSlide+xml"/>
  <Override PartName="/ppt/notesSlides/notesSlide219.xml" ContentType="application/vnd.openxmlformats-officedocument.presentationml.notesSlide+xml"/>
  <Override PartName="/ppt/notesSlides/notesSlide220.xml" ContentType="application/vnd.openxmlformats-officedocument.presentationml.notesSlide+xml"/>
  <Override PartName="/ppt/notesSlides/notesSlide221.xml" ContentType="application/vnd.openxmlformats-officedocument.presentationml.notesSlide+xml"/>
  <Override PartName="/ppt/notesSlides/notesSlide222.xml" ContentType="application/vnd.openxmlformats-officedocument.presentationml.notesSlide+xml"/>
  <Override PartName="/ppt/notesSlides/notesSlide223.xml" ContentType="application/vnd.openxmlformats-officedocument.presentationml.notesSlide+xml"/>
  <Override PartName="/ppt/notesSlides/notesSlide224.xml" ContentType="application/vnd.openxmlformats-officedocument.presentationml.notesSlide+xml"/>
  <Override PartName="/ppt/notesSlides/notesSlide225.xml" ContentType="application/vnd.openxmlformats-officedocument.presentationml.notesSlide+xml"/>
  <Override PartName="/ppt/notesSlides/notesSlide226.xml" ContentType="application/vnd.openxmlformats-officedocument.presentationml.notesSlide+xml"/>
  <Override PartName="/ppt/notesSlides/notesSlide227.xml" ContentType="application/vnd.openxmlformats-officedocument.presentationml.notesSlide+xml"/>
  <Override PartName="/ppt/notesSlides/notesSlide228.xml" ContentType="application/vnd.openxmlformats-officedocument.presentationml.notesSlide+xml"/>
  <Override PartName="/ppt/notesSlides/notesSlide229.xml" ContentType="application/vnd.openxmlformats-officedocument.presentationml.notesSlide+xml"/>
  <Override PartName="/ppt/notesSlides/notesSlide2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2"/>
  </p:notesMasterIdLst>
  <p:sldIdLst>
    <p:sldId id="976" r:id="rId2"/>
    <p:sldId id="323" r:id="rId3"/>
    <p:sldId id="324" r:id="rId4"/>
    <p:sldId id="341" r:id="rId5"/>
    <p:sldId id="325" r:id="rId6"/>
    <p:sldId id="1007" r:id="rId7"/>
    <p:sldId id="327" r:id="rId8"/>
    <p:sldId id="1055" r:id="rId9"/>
    <p:sldId id="951" r:id="rId10"/>
    <p:sldId id="342" r:id="rId11"/>
    <p:sldId id="330" r:id="rId12"/>
    <p:sldId id="331" r:id="rId13"/>
    <p:sldId id="979" r:id="rId14"/>
    <p:sldId id="333" r:id="rId15"/>
    <p:sldId id="362" r:id="rId16"/>
    <p:sldId id="335" r:id="rId17"/>
    <p:sldId id="339" r:id="rId18"/>
    <p:sldId id="337" r:id="rId19"/>
    <p:sldId id="338" r:id="rId20"/>
    <p:sldId id="963" r:id="rId21"/>
    <p:sldId id="340" r:id="rId22"/>
    <p:sldId id="964" r:id="rId23"/>
    <p:sldId id="345" r:id="rId24"/>
    <p:sldId id="346" r:id="rId25"/>
    <p:sldId id="965" r:id="rId26"/>
    <p:sldId id="347" r:id="rId27"/>
    <p:sldId id="348" r:id="rId28"/>
    <p:sldId id="966" r:id="rId29"/>
    <p:sldId id="350" r:id="rId30"/>
    <p:sldId id="838" r:id="rId31"/>
    <p:sldId id="351" r:id="rId32"/>
    <p:sldId id="354" r:id="rId33"/>
    <p:sldId id="357" r:id="rId34"/>
    <p:sldId id="355" r:id="rId35"/>
    <p:sldId id="358" r:id="rId36"/>
    <p:sldId id="503" r:id="rId37"/>
    <p:sldId id="504" r:id="rId38"/>
    <p:sldId id="1105" r:id="rId39"/>
    <p:sldId id="786" r:id="rId40"/>
    <p:sldId id="356" r:id="rId41"/>
    <p:sldId id="968" r:id="rId42"/>
    <p:sldId id="1106" r:id="rId43"/>
    <p:sldId id="352" r:id="rId44"/>
    <p:sldId id="797" r:id="rId45"/>
    <p:sldId id="1107" r:id="rId46"/>
    <p:sldId id="982" r:id="rId47"/>
    <p:sldId id="367" r:id="rId48"/>
    <p:sldId id="368" r:id="rId49"/>
    <p:sldId id="370" r:id="rId50"/>
    <p:sldId id="821" r:id="rId51"/>
    <p:sldId id="372" r:id="rId52"/>
    <p:sldId id="373" r:id="rId53"/>
    <p:sldId id="374" r:id="rId54"/>
    <p:sldId id="375" r:id="rId55"/>
    <p:sldId id="376" r:id="rId56"/>
    <p:sldId id="377" r:id="rId57"/>
    <p:sldId id="746" r:id="rId58"/>
    <p:sldId id="1056" r:id="rId59"/>
    <p:sldId id="380" r:id="rId60"/>
    <p:sldId id="381" r:id="rId61"/>
    <p:sldId id="1110" r:id="rId62"/>
    <p:sldId id="383" r:id="rId63"/>
    <p:sldId id="384" r:id="rId64"/>
    <p:sldId id="799" r:id="rId65"/>
    <p:sldId id="981" r:id="rId66"/>
    <p:sldId id="388" r:id="rId67"/>
    <p:sldId id="390" r:id="rId68"/>
    <p:sldId id="993" r:id="rId69"/>
    <p:sldId id="392" r:id="rId70"/>
    <p:sldId id="393" r:id="rId71"/>
    <p:sldId id="319" r:id="rId72"/>
    <p:sldId id="395" r:id="rId73"/>
    <p:sldId id="396" r:id="rId74"/>
    <p:sldId id="397" r:id="rId75"/>
    <p:sldId id="812" r:id="rId76"/>
    <p:sldId id="984" r:id="rId77"/>
    <p:sldId id="400" r:id="rId78"/>
    <p:sldId id="401" r:id="rId79"/>
    <p:sldId id="402" r:id="rId80"/>
    <p:sldId id="403" r:id="rId81"/>
    <p:sldId id="404" r:id="rId82"/>
    <p:sldId id="1109" r:id="rId83"/>
    <p:sldId id="1063" r:id="rId84"/>
    <p:sldId id="983" r:id="rId85"/>
    <p:sldId id="408" r:id="rId86"/>
    <p:sldId id="409" r:id="rId87"/>
    <p:sldId id="411" r:id="rId88"/>
    <p:sldId id="412" r:id="rId89"/>
    <p:sldId id="1111" r:id="rId90"/>
    <p:sldId id="303" r:id="rId91"/>
    <p:sldId id="304" r:id="rId92"/>
    <p:sldId id="305" r:id="rId93"/>
    <p:sldId id="306" r:id="rId94"/>
    <p:sldId id="1008" r:id="rId95"/>
    <p:sldId id="308" r:id="rId96"/>
    <p:sldId id="309" r:id="rId97"/>
    <p:sldId id="310" r:id="rId98"/>
    <p:sldId id="311" r:id="rId99"/>
    <p:sldId id="1053" r:id="rId100"/>
    <p:sldId id="313" r:id="rId101"/>
    <p:sldId id="314" r:id="rId102"/>
    <p:sldId id="315" r:id="rId103"/>
    <p:sldId id="1060" r:id="rId104"/>
    <p:sldId id="1112" r:id="rId105"/>
    <p:sldId id="318" r:id="rId106"/>
    <p:sldId id="1058" r:id="rId107"/>
    <p:sldId id="1115" r:id="rId108"/>
    <p:sldId id="321" r:id="rId109"/>
    <p:sldId id="414" r:id="rId110"/>
    <p:sldId id="969" r:id="rId111"/>
    <p:sldId id="970" r:id="rId112"/>
    <p:sldId id="417" r:id="rId113"/>
    <p:sldId id="418" r:id="rId114"/>
    <p:sldId id="419" r:id="rId115"/>
    <p:sldId id="421" r:id="rId116"/>
    <p:sldId id="422" r:id="rId117"/>
    <p:sldId id="1114" r:id="rId118"/>
    <p:sldId id="424" r:id="rId119"/>
    <p:sldId id="425" r:id="rId120"/>
    <p:sldId id="426" r:id="rId121"/>
    <p:sldId id="427" r:id="rId122"/>
    <p:sldId id="428" r:id="rId123"/>
    <p:sldId id="1062" r:id="rId124"/>
    <p:sldId id="430" r:id="rId125"/>
    <p:sldId id="359" r:id="rId126"/>
    <p:sldId id="432" r:id="rId127"/>
    <p:sldId id="433" r:id="rId128"/>
    <p:sldId id="434" r:id="rId129"/>
    <p:sldId id="1034" r:id="rId130"/>
    <p:sldId id="353" r:id="rId131"/>
    <p:sldId id="437" r:id="rId132"/>
    <p:sldId id="438" r:id="rId133"/>
    <p:sldId id="1116" r:id="rId134"/>
    <p:sldId id="277" r:id="rId135"/>
    <p:sldId id="816" r:id="rId136"/>
    <p:sldId id="1117" r:id="rId137"/>
    <p:sldId id="1118" r:id="rId138"/>
    <p:sldId id="445" r:id="rId139"/>
    <p:sldId id="446" r:id="rId140"/>
    <p:sldId id="448" r:id="rId141"/>
    <p:sldId id="449" r:id="rId142"/>
    <p:sldId id="985" r:id="rId143"/>
    <p:sldId id="986" r:id="rId144"/>
    <p:sldId id="452" r:id="rId145"/>
    <p:sldId id="453" r:id="rId146"/>
    <p:sldId id="842" r:id="rId147"/>
    <p:sldId id="455" r:id="rId148"/>
    <p:sldId id="456" r:id="rId149"/>
    <p:sldId id="457" r:id="rId150"/>
    <p:sldId id="994" r:id="rId151"/>
    <p:sldId id="459" r:id="rId152"/>
    <p:sldId id="460" r:id="rId153"/>
    <p:sldId id="461" r:id="rId154"/>
    <p:sldId id="462" r:id="rId155"/>
    <p:sldId id="463" r:id="rId156"/>
    <p:sldId id="1119" r:id="rId157"/>
    <p:sldId id="971" r:id="rId158"/>
    <p:sldId id="466" r:id="rId159"/>
    <p:sldId id="467" r:id="rId160"/>
    <p:sldId id="468" r:id="rId161"/>
    <p:sldId id="987" r:id="rId162"/>
    <p:sldId id="1057" r:id="rId163"/>
    <p:sldId id="471" r:id="rId164"/>
    <p:sldId id="991" r:id="rId165"/>
    <p:sldId id="473" r:id="rId166"/>
    <p:sldId id="474" r:id="rId167"/>
    <p:sldId id="344" r:id="rId168"/>
    <p:sldId id="1113" r:id="rId169"/>
    <p:sldId id="476" r:id="rId170"/>
    <p:sldId id="477" r:id="rId171"/>
    <p:sldId id="478" r:id="rId172"/>
    <p:sldId id="1061" r:id="rId173"/>
    <p:sldId id="480" r:id="rId174"/>
    <p:sldId id="481" r:id="rId175"/>
    <p:sldId id="972" r:id="rId176"/>
    <p:sldId id="322" r:id="rId177"/>
    <p:sldId id="484" r:id="rId178"/>
    <p:sldId id="973" r:id="rId179"/>
    <p:sldId id="992" r:id="rId180"/>
    <p:sldId id="487" r:id="rId181"/>
    <p:sldId id="488" r:id="rId182"/>
    <p:sldId id="990" r:id="rId183"/>
    <p:sldId id="491" r:id="rId184"/>
    <p:sldId id="258" r:id="rId185"/>
    <p:sldId id="734" r:id="rId186"/>
    <p:sldId id="260" r:id="rId187"/>
    <p:sldId id="261" r:id="rId188"/>
    <p:sldId id="262" r:id="rId189"/>
    <p:sldId id="263" r:id="rId190"/>
    <p:sldId id="264" r:id="rId191"/>
    <p:sldId id="265" r:id="rId192"/>
    <p:sldId id="266" r:id="rId193"/>
    <p:sldId id="267" r:id="rId194"/>
    <p:sldId id="770" r:id="rId195"/>
    <p:sldId id="269" r:id="rId196"/>
    <p:sldId id="270" r:id="rId197"/>
    <p:sldId id="271" r:id="rId198"/>
    <p:sldId id="1059" r:id="rId199"/>
    <p:sldId id="273" r:id="rId200"/>
    <p:sldId id="274" r:id="rId201"/>
    <p:sldId id="275" r:id="rId202"/>
    <p:sldId id="276" r:id="rId203"/>
    <p:sldId id="1120" r:id="rId204"/>
    <p:sldId id="493" r:id="rId205"/>
    <p:sldId id="454" r:id="rId206"/>
    <p:sldId id="279" r:id="rId207"/>
    <p:sldId id="280" r:id="rId208"/>
    <p:sldId id="281" r:id="rId209"/>
    <p:sldId id="282" r:id="rId210"/>
    <p:sldId id="285" r:id="rId211"/>
    <p:sldId id="286" r:id="rId212"/>
    <p:sldId id="287" r:id="rId213"/>
    <p:sldId id="989" r:id="rId214"/>
    <p:sldId id="288" r:id="rId215"/>
    <p:sldId id="289" r:id="rId216"/>
    <p:sldId id="290" r:id="rId217"/>
    <p:sldId id="291" r:id="rId218"/>
    <p:sldId id="292" r:id="rId219"/>
    <p:sldId id="761" r:id="rId220"/>
    <p:sldId id="1006" r:id="rId221"/>
    <p:sldId id="497" r:id="rId222"/>
    <p:sldId id="967" r:id="rId223"/>
    <p:sldId id="499" r:id="rId224"/>
    <p:sldId id="500" r:id="rId225"/>
    <p:sldId id="988" r:id="rId226"/>
    <p:sldId id="502" r:id="rId227"/>
    <p:sldId id="1066" r:id="rId228"/>
    <p:sldId id="1064" r:id="rId229"/>
    <p:sldId id="1108" r:id="rId230"/>
    <p:sldId id="505" r:id="rId2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2015 (Sample) Paper 2" id="{DE8D2617-02E6-4620-90C8-1C4BB8391E50}">
          <p14:sldIdLst>
            <p14:sldId id="976"/>
            <p14:sldId id="323"/>
            <p14:sldId id="324"/>
            <p14:sldId id="341"/>
            <p14:sldId id="325"/>
            <p14:sldId id="1007"/>
            <p14:sldId id="327"/>
            <p14:sldId id="1055"/>
            <p14:sldId id="951"/>
            <p14:sldId id="342"/>
            <p14:sldId id="330"/>
            <p14:sldId id="331"/>
            <p14:sldId id="979"/>
            <p14:sldId id="333"/>
            <p14:sldId id="362"/>
            <p14:sldId id="335"/>
            <p14:sldId id="339"/>
            <p14:sldId id="337"/>
            <p14:sldId id="338"/>
            <p14:sldId id="963"/>
            <p14:sldId id="340"/>
            <p14:sldId id="964"/>
          </p14:sldIdLst>
        </p14:section>
        <p14:section name="2015 (Sample) Paper 3" id="{4EB30D80-263A-421E-B7D0-84F39DB033ED}">
          <p14:sldIdLst>
            <p14:sldId id="345"/>
            <p14:sldId id="346"/>
            <p14:sldId id="965"/>
            <p14:sldId id="347"/>
            <p14:sldId id="348"/>
            <p14:sldId id="966"/>
            <p14:sldId id="350"/>
            <p14:sldId id="838"/>
            <p14:sldId id="351"/>
            <p14:sldId id="354"/>
            <p14:sldId id="357"/>
            <p14:sldId id="355"/>
            <p14:sldId id="358"/>
            <p14:sldId id="503"/>
            <p14:sldId id="504"/>
            <p14:sldId id="1105"/>
            <p14:sldId id="786"/>
            <p14:sldId id="356"/>
            <p14:sldId id="968"/>
            <p14:sldId id="1106"/>
            <p14:sldId id="352"/>
            <p14:sldId id="797"/>
          </p14:sldIdLst>
        </p14:section>
        <p14:section name="2016 Paper 2" id="{A1CDDD3E-DCB4-49D7-9532-45FB29A011B9}">
          <p14:sldIdLst>
            <p14:sldId id="1107"/>
            <p14:sldId id="982"/>
            <p14:sldId id="367"/>
            <p14:sldId id="368"/>
            <p14:sldId id="370"/>
            <p14:sldId id="821"/>
            <p14:sldId id="372"/>
            <p14:sldId id="373"/>
            <p14:sldId id="374"/>
            <p14:sldId id="375"/>
            <p14:sldId id="376"/>
            <p14:sldId id="377"/>
            <p14:sldId id="746"/>
            <p14:sldId id="1056"/>
            <p14:sldId id="380"/>
            <p14:sldId id="381"/>
            <p14:sldId id="1110"/>
            <p14:sldId id="383"/>
            <p14:sldId id="384"/>
            <p14:sldId id="799"/>
          </p14:sldIdLst>
        </p14:section>
        <p14:section name="2016 Paper 3" id="{5E33AF07-819A-4E6C-8CAA-6CF0E1545A18}">
          <p14:sldIdLst>
            <p14:sldId id="981"/>
            <p14:sldId id="388"/>
            <p14:sldId id="390"/>
            <p14:sldId id="993"/>
            <p14:sldId id="392"/>
            <p14:sldId id="393"/>
            <p14:sldId id="319"/>
            <p14:sldId id="395"/>
            <p14:sldId id="396"/>
            <p14:sldId id="397"/>
            <p14:sldId id="812"/>
            <p14:sldId id="984"/>
            <p14:sldId id="400"/>
            <p14:sldId id="401"/>
            <p14:sldId id="402"/>
            <p14:sldId id="403"/>
            <p14:sldId id="404"/>
            <p14:sldId id="1109"/>
            <p14:sldId id="1063"/>
            <p14:sldId id="983"/>
            <p14:sldId id="408"/>
            <p14:sldId id="409"/>
          </p14:sldIdLst>
        </p14:section>
        <p14:section name="2017 Paper 2" id="{75DB2DB1-8FC4-4EBC-AB88-5B66171CDF40}">
          <p14:sldIdLst>
            <p14:sldId id="411"/>
            <p14:sldId id="412"/>
            <p14:sldId id="1111"/>
            <p14:sldId id="303"/>
            <p14:sldId id="304"/>
            <p14:sldId id="305"/>
            <p14:sldId id="306"/>
            <p14:sldId id="1008"/>
            <p14:sldId id="308"/>
            <p14:sldId id="309"/>
            <p14:sldId id="310"/>
            <p14:sldId id="311"/>
            <p14:sldId id="1053"/>
            <p14:sldId id="313"/>
            <p14:sldId id="314"/>
            <p14:sldId id="315"/>
            <p14:sldId id="1060"/>
            <p14:sldId id="1112"/>
            <p14:sldId id="318"/>
            <p14:sldId id="1058"/>
            <p14:sldId id="1115"/>
            <p14:sldId id="321"/>
            <p14:sldId id="414"/>
            <p14:sldId id="969"/>
          </p14:sldIdLst>
        </p14:section>
        <p14:section name="2017 Paper 3" id="{26DDE69D-F0CD-4398-8484-3B738979D47F}">
          <p14:sldIdLst>
            <p14:sldId id="970"/>
            <p14:sldId id="417"/>
            <p14:sldId id="418"/>
            <p14:sldId id="419"/>
            <p14:sldId id="421"/>
            <p14:sldId id="422"/>
            <p14:sldId id="1114"/>
            <p14:sldId id="424"/>
            <p14:sldId id="425"/>
            <p14:sldId id="426"/>
            <p14:sldId id="427"/>
            <p14:sldId id="428"/>
            <p14:sldId id="1062"/>
            <p14:sldId id="430"/>
            <p14:sldId id="359"/>
            <p14:sldId id="432"/>
            <p14:sldId id="433"/>
            <p14:sldId id="434"/>
            <p14:sldId id="1034"/>
            <p14:sldId id="353"/>
            <p14:sldId id="437"/>
            <p14:sldId id="438"/>
            <p14:sldId id="1116"/>
            <p14:sldId id="277"/>
          </p14:sldIdLst>
        </p14:section>
        <p14:section name="2018 Paper 2" id="{6C3C3254-92B9-4F69-9A19-731BCD01B1B7}">
          <p14:sldIdLst>
            <p14:sldId id="816"/>
            <p14:sldId id="1117"/>
            <p14:sldId id="1118"/>
            <p14:sldId id="445"/>
            <p14:sldId id="446"/>
            <p14:sldId id="448"/>
            <p14:sldId id="449"/>
            <p14:sldId id="985"/>
            <p14:sldId id="986"/>
            <p14:sldId id="452"/>
            <p14:sldId id="453"/>
            <p14:sldId id="842"/>
            <p14:sldId id="455"/>
            <p14:sldId id="456"/>
            <p14:sldId id="457"/>
            <p14:sldId id="994"/>
            <p14:sldId id="459"/>
            <p14:sldId id="460"/>
            <p14:sldId id="461"/>
            <p14:sldId id="462"/>
            <p14:sldId id="463"/>
            <p14:sldId id="1119"/>
            <p14:sldId id="971"/>
          </p14:sldIdLst>
        </p14:section>
        <p14:section name="2018 Paper 3" id="{562EAEB3-2D08-4E48-B360-72FB25F44A66}">
          <p14:sldIdLst>
            <p14:sldId id="466"/>
            <p14:sldId id="467"/>
            <p14:sldId id="468"/>
            <p14:sldId id="987"/>
            <p14:sldId id="1057"/>
            <p14:sldId id="471"/>
            <p14:sldId id="991"/>
            <p14:sldId id="473"/>
            <p14:sldId id="474"/>
            <p14:sldId id="344"/>
            <p14:sldId id="1113"/>
            <p14:sldId id="476"/>
            <p14:sldId id="477"/>
            <p14:sldId id="478"/>
            <p14:sldId id="1061"/>
            <p14:sldId id="480"/>
            <p14:sldId id="481"/>
            <p14:sldId id="972"/>
            <p14:sldId id="322"/>
            <p14:sldId id="484"/>
            <p14:sldId id="973"/>
            <p14:sldId id="992"/>
            <p14:sldId id="487"/>
            <p14:sldId id="488"/>
          </p14:sldIdLst>
        </p14:section>
        <p14:section name="2019 Paper 2" id="{593B036E-81EB-4197-B828-A71748E1516D}">
          <p14:sldIdLst>
            <p14:sldId id="990"/>
            <p14:sldId id="491"/>
            <p14:sldId id="258"/>
            <p14:sldId id="734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770"/>
            <p14:sldId id="269"/>
            <p14:sldId id="270"/>
            <p14:sldId id="271"/>
            <p14:sldId id="1059"/>
            <p14:sldId id="273"/>
            <p14:sldId id="274"/>
            <p14:sldId id="275"/>
            <p14:sldId id="276"/>
            <p14:sldId id="1120"/>
            <p14:sldId id="493"/>
            <p14:sldId id="454"/>
          </p14:sldIdLst>
        </p14:section>
        <p14:section name="2019 Paper 3" id="{8B933E2B-9562-42E2-B47E-D6BB2A93917E}">
          <p14:sldIdLst>
            <p14:sldId id="279"/>
            <p14:sldId id="280"/>
            <p14:sldId id="281"/>
            <p14:sldId id="282"/>
            <p14:sldId id="285"/>
            <p14:sldId id="286"/>
            <p14:sldId id="287"/>
            <p14:sldId id="989"/>
            <p14:sldId id="288"/>
            <p14:sldId id="289"/>
            <p14:sldId id="290"/>
            <p14:sldId id="291"/>
            <p14:sldId id="292"/>
            <p14:sldId id="761"/>
            <p14:sldId id="1006"/>
            <p14:sldId id="497"/>
            <p14:sldId id="967"/>
            <p14:sldId id="499"/>
            <p14:sldId id="500"/>
            <p14:sldId id="988"/>
            <p14:sldId id="502"/>
            <p14:sldId id="1066"/>
            <p14:sldId id="1064"/>
            <p14:sldId id="1108"/>
            <p14:sldId id="50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slide" Target="slides/slide196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217" Type="http://schemas.openxmlformats.org/officeDocument/2006/relationships/slide" Target="slides/slide2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3" Type="http://schemas.openxmlformats.org/officeDocument/2006/relationships/presProps" Target="presProps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223" Type="http://schemas.openxmlformats.org/officeDocument/2006/relationships/slide" Target="slides/slide222.xml"/><Relationship Id="rId228" Type="http://schemas.openxmlformats.org/officeDocument/2006/relationships/slide" Target="slides/slide22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theme" Target="theme/theme1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tableStyles" Target="tableStyles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notesMaster" Target="notesMasters/notesMaster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FD60FA-3EC4-41BB-90DB-4C7225009D58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FBCA5-CF75-4FFA-A3AD-FF614F797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736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2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2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2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2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2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2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_rels/notesSlide2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2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7.xml"/><Relationship Id="rId1" Type="http://schemas.openxmlformats.org/officeDocument/2006/relationships/notesMaster" Target="../notesMasters/notesMaster1.xml"/></Relationships>
</file>

<file path=ppt/notesSlides/_rels/notesSlide2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2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_rels/notesSlide2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_rels/notesSlide2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1.xml"/><Relationship Id="rId1" Type="http://schemas.openxmlformats.org/officeDocument/2006/relationships/notesMaster" Target="../notesMasters/notesMaster1.xml"/></Relationships>
</file>

<file path=ppt/notesSlides/_rels/notesSlide2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2.xml"/><Relationship Id="rId1" Type="http://schemas.openxmlformats.org/officeDocument/2006/relationships/notesMaster" Target="../notesMasters/notesMaster1.xml"/></Relationships>
</file>

<file path=ppt/notesSlides/_rels/notesSlide2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_rels/notesSlide2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_rels/notesSlide2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5.xml"/><Relationship Id="rId1" Type="http://schemas.openxmlformats.org/officeDocument/2006/relationships/notesMaster" Target="../notesMasters/notesMaster1.xml"/></Relationships>
</file>

<file path=ppt/notesSlides/_rels/notesSlide2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2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7.xml"/><Relationship Id="rId1" Type="http://schemas.openxmlformats.org/officeDocument/2006/relationships/notesMaster" Target="../notesMasters/notesMaster1.xml"/></Relationships>
</file>

<file path=ppt/notesSlides/_rels/notesSlide2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8.xml"/><Relationship Id="rId1" Type="http://schemas.openxmlformats.org/officeDocument/2006/relationships/notesMaster" Target="../notesMasters/notesMaster1.xml"/></Relationships>
</file>

<file path=ppt/notesSlides/_rels/notesSlide2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9.xml"/><Relationship Id="rId1" Type="http://schemas.openxmlformats.org/officeDocument/2006/relationships/notesMaster" Target="../notesMasters/notesMaster1.xml"/></Relationships>
</file>

<file path=ppt/notesSlides/_rels/notesSlide2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0.xml"/><Relationship Id="rId1" Type="http://schemas.openxmlformats.org/officeDocument/2006/relationships/notesMaster" Target="../notesMasters/notesMaster1.xml"/></Relationships>
</file>

<file path=ppt/notesSlides/_rels/notesSlide2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1.xml"/><Relationship Id="rId1" Type="http://schemas.openxmlformats.org/officeDocument/2006/relationships/notesMaster" Target="../notesMasters/notesMaster1.xml"/></Relationships>
</file>

<file path=ppt/notesSlides/_rels/notesSlide2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2.xml"/><Relationship Id="rId1" Type="http://schemas.openxmlformats.org/officeDocument/2006/relationships/notesMaster" Target="../notesMasters/notesMaster1.xml"/></Relationships>
</file>

<file path=ppt/notesSlides/_rels/notesSlide2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3.xml"/><Relationship Id="rId1" Type="http://schemas.openxmlformats.org/officeDocument/2006/relationships/notesMaster" Target="../notesMasters/notesMaster1.xml"/></Relationships>
</file>

<file path=ppt/notesSlides/_rels/notesSlide2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4.xml"/><Relationship Id="rId1" Type="http://schemas.openxmlformats.org/officeDocument/2006/relationships/notesMaster" Target="../notesMasters/notesMaster1.xml"/></Relationships>
</file>

<file path=ppt/notesSlides/_rels/notesSlide2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5.xml"/><Relationship Id="rId1" Type="http://schemas.openxmlformats.org/officeDocument/2006/relationships/notesMaster" Target="../notesMasters/notesMaster1.xml"/></Relationships>
</file>

<file path=ppt/notesSlides/_rels/notesSlide2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6.xml"/><Relationship Id="rId1" Type="http://schemas.openxmlformats.org/officeDocument/2006/relationships/notesMaster" Target="../notesMasters/notesMaster1.xml"/></Relationships>
</file>

<file path=ppt/notesSlides/_rels/notesSlide2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7.xml"/><Relationship Id="rId1" Type="http://schemas.openxmlformats.org/officeDocument/2006/relationships/notesMaster" Target="../notesMasters/notesMaster1.xml"/></Relationships>
</file>

<file path=ppt/notesSlides/_rels/notesSlide2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8.xml"/><Relationship Id="rId1" Type="http://schemas.openxmlformats.org/officeDocument/2006/relationships/notesMaster" Target="../notesMasters/notesMaster1.xml"/></Relationships>
</file>

<file path=ppt/notesSlides/_rels/notesSlide2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9.xml"/><Relationship Id="rId1" Type="http://schemas.openxmlformats.org/officeDocument/2006/relationships/notesMaster" Target="../notesMasters/notesMaster1.xml"/></Relationships>
</file>

<file path=ppt/notesSlides/_rels/notesSlide2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929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106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Q3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534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Q3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182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5459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044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20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1341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Q8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872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Q8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5558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862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856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540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4757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2015 (Sample)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7808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0395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2015 (Sample)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7293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3234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5107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8875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4216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7764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9125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8011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66012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1296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66050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0998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8976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2015 (Sample) Paper 3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A7FCD-47E6-44E7-8A37-E3A9E8526750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4116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8991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8028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6051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2651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Q13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6511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Q13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2379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Q13 page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9908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8528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26734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55231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33120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51310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2015 (Sample) Paper 3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C5C50-DFEA-4F76-A5DA-D84A25B77C37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57539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2015 (Sample) Paper 3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111582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00207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26770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69946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06823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4004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2016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A7FCD-47E6-44E7-8A37-E3A9E8526750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70194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72065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98472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75387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09438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8460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38096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913435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20565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78922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74314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2016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19205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15213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03561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2016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34105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06702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63193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65609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78728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49343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10262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2016 Paper 3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08037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80405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Q9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59128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Q9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92530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2016 Paper 3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53216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19464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78759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59065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6129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70426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76702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2016 Paper 3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48733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2016 Paper 3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97DD7-CC18-4B71-88DA-8268ABBBFE89}" type="slidenum">
              <a:rPr lang="en-GB" smtClean="0"/>
              <a:t>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00665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48498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734387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60849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38946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79087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89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5769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49629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44741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735244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76173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726783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95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662733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635012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06566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98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836915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2017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197943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100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1185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101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837935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102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069293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2017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103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595103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2017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104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36315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105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0058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106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681949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107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391333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108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158938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109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023398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110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1943121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351406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83683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478858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084893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680638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527767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2017 Paper 3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117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94911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855503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748024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547523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752245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290278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2017 Paper 3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97DD7-CC18-4B71-88DA-8268ABBBFE89}" type="slidenum">
              <a:rPr lang="en-GB" smtClean="0"/>
              <a:t>123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355645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332095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2017 Paper 3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125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900771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686909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708089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327284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2175673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2017 Paper 3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C5C50-DFEA-4F76-A5DA-D84A25B77C37}" type="slidenum">
              <a:rPr lang="en-GB" smtClean="0"/>
              <a:t>130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636047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391058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212758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578957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2017 Paper 3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134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899339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A7FCD-47E6-44E7-8A37-E3A9E8526750}" type="slidenum">
              <a:rPr lang="en-GB" smtClean="0"/>
              <a:t>135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652525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461733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157973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697372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387137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499284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76091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369005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834563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249290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3617142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146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516599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16411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094050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102315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826880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899693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570133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037791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261838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582063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156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55944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090020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098528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3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400533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246930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4105429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114502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70120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823667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002657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824289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3 Q10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167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488893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3 Q10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168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977287"/>
      </p:ext>
    </p:extLst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648859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30382"/>
      </p:ext>
    </p:extLst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261553"/>
      </p:ext>
    </p:extLst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3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172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543564"/>
      </p:ext>
    </p:extLst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Q15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400313"/>
      </p:ext>
    </p:extLst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Q15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289140"/>
      </p:ext>
    </p:extLst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085839"/>
      </p:ext>
    </p:extLst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3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176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262008"/>
      </p:ext>
    </p:extLst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827433"/>
      </p:ext>
    </p:extLst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910376"/>
      </p:ext>
    </p:extLst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2733"/>
      </p:ext>
    </p:extLst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Q21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950472"/>
      </p:ext>
    </p:extLst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</a:t>
            </a:r>
            <a:r>
              <a:rPr lang="en-GB"/>
              <a:t>Q21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643976"/>
      </p:ext>
    </p:extLst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087702"/>
      </p:ext>
    </p:extLst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2019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695712"/>
      </p:ext>
    </p:extLst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852139"/>
      </p:ext>
    </p:extLst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038941"/>
      </p:ext>
    </p:extLst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309742"/>
      </p:ext>
    </p:extLst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92837"/>
      </p:ext>
    </p:extLst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542241"/>
      </p:ext>
    </p:extLst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189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058601"/>
      </p:ext>
    </p:extLst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673213"/>
      </p:ext>
    </p:extLst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29726"/>
      </p:ext>
    </p:extLst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986109"/>
      </p:ext>
    </p:extLst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280413"/>
      </p:ext>
    </p:extLst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224755"/>
      </p:ext>
    </p:extLst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195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750995"/>
      </p:ext>
    </p:extLst>
  </p:cSld>
  <p:clrMapOvr>
    <a:masterClrMapping/>
  </p:clrMapOvr>
</p:notes>
</file>

<file path=ppt/notesSlides/notesSlide1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002394"/>
      </p:ext>
    </p:extLst>
  </p:cSld>
  <p:clrMapOvr>
    <a:masterClrMapping/>
  </p:clrMapOvr>
</p:notes>
</file>

<file path=ppt/notesSlides/notesSlide1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618240"/>
      </p:ext>
    </p:extLst>
  </p:cSld>
  <p:clrMapOvr>
    <a:masterClrMapping/>
  </p:clrMapOvr>
</p:notes>
</file>

<file path=ppt/notesSlides/notesSlide1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198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3172"/>
      </p:ext>
    </p:extLst>
  </p:cSld>
  <p:clrMapOvr>
    <a:masterClrMapping/>
  </p:clrMapOvr>
</p:notes>
</file>

<file path=ppt/notesSlides/notesSlide1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958573"/>
      </p:ext>
    </p:extLst>
  </p:cSld>
  <p:clrMapOvr>
    <a:masterClrMapping/>
  </p:clrMapOvr>
</p:notes>
</file>

<file path=ppt/notesSlides/notesSlide2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200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503544"/>
      </p:ext>
    </p:extLst>
  </p:cSld>
  <p:clrMapOvr>
    <a:masterClrMapping/>
  </p:clrMapOvr>
</p:notes>
</file>

<file path=ppt/notesSlides/notesSlide2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201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811157"/>
      </p:ext>
    </p:extLst>
  </p:cSld>
  <p:clrMapOvr>
    <a:masterClrMapping/>
  </p:clrMapOvr>
</p:notes>
</file>

<file path=ppt/notesSlides/notesSlide2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202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227017"/>
      </p:ext>
    </p:extLst>
  </p:cSld>
  <p:clrMapOvr>
    <a:masterClrMapping/>
  </p:clrMapOvr>
</p:notes>
</file>

<file path=ppt/notesSlides/notesSlide2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Q22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203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9440405"/>
      </p:ext>
    </p:extLst>
  </p:cSld>
  <p:clrMapOvr>
    <a:masterClrMapping/>
  </p:clrMapOvr>
</p:notes>
</file>

<file path=ppt/notesSlides/notesSlide2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Q22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204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95121"/>
      </p:ext>
    </p:extLst>
  </p:cSld>
  <p:clrMapOvr>
    <a:masterClrMapping/>
  </p:clrMapOvr>
</p:notes>
</file>

<file path=ppt/notesSlides/notesSlide2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205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4092339"/>
      </p:ext>
    </p:extLst>
  </p:cSld>
  <p:clrMapOvr>
    <a:masterClrMapping/>
  </p:clrMapOvr>
</p:notes>
</file>

<file path=ppt/notesSlides/notesSlide2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206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184838"/>
      </p:ext>
    </p:extLst>
  </p:cSld>
  <p:clrMapOvr>
    <a:masterClrMapping/>
  </p:clrMapOvr>
</p:notes>
</file>

<file path=ppt/notesSlides/notesSlide2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207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742191"/>
      </p:ext>
    </p:extLst>
  </p:cSld>
  <p:clrMapOvr>
    <a:masterClrMapping/>
  </p:clrMapOvr>
</p:notes>
</file>

<file path=ppt/notesSlides/notesSlide2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208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458285"/>
      </p:ext>
    </p:extLst>
  </p:cSld>
  <p:clrMapOvr>
    <a:masterClrMapping/>
  </p:clrMapOvr>
</p:notes>
</file>

<file path=ppt/notesSlides/notesSlide2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209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178453"/>
      </p:ext>
    </p:extLst>
  </p:cSld>
  <p:clrMapOvr>
    <a:masterClrMapping/>
  </p:clrMapOvr>
</p:notes>
</file>

<file path=ppt/notesSlides/notesSlide2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453185"/>
      </p:ext>
    </p:extLst>
  </p:cSld>
  <p:clrMapOvr>
    <a:masterClrMapping/>
  </p:clrMapOvr>
</p:notes>
</file>

<file path=ppt/notesSlides/notesSlide2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493297"/>
      </p:ext>
    </p:extLst>
  </p:cSld>
  <p:clrMapOvr>
    <a:masterClrMapping/>
  </p:clrMapOvr>
</p:notes>
</file>

<file path=ppt/notesSlides/notesSlide2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Q7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838375"/>
      </p:ext>
    </p:extLst>
  </p:cSld>
  <p:clrMapOvr>
    <a:masterClrMapping/>
  </p:clrMapOvr>
</p:notes>
</file>

<file path=ppt/notesSlides/notesSlide2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Q7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64488"/>
      </p:ext>
    </p:extLst>
  </p:cSld>
  <p:clrMapOvr>
    <a:masterClrMapping/>
  </p:clrMapOvr>
</p:notes>
</file>

<file path=ppt/notesSlides/notesSlide2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599733"/>
      </p:ext>
    </p:extLst>
  </p:cSld>
  <p:clrMapOvr>
    <a:masterClrMapping/>
  </p:clrMapOvr>
</p:notes>
</file>

<file path=ppt/notesSlides/notesSlide2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416879"/>
      </p:ext>
    </p:extLst>
  </p:cSld>
  <p:clrMapOvr>
    <a:masterClrMapping/>
  </p:clrMapOvr>
</p:notes>
</file>

<file path=ppt/notesSlides/notesSlide2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183778"/>
      </p:ext>
    </p:extLst>
  </p:cSld>
  <p:clrMapOvr>
    <a:masterClrMapping/>
  </p:clrMapOvr>
</p:notes>
</file>

<file path=ppt/notesSlides/notesSlide2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294909"/>
      </p:ext>
    </p:extLst>
  </p:cSld>
  <p:clrMapOvr>
    <a:masterClrMapping/>
  </p:clrMapOvr>
</p:notes>
</file>

<file path=ppt/notesSlides/notesSlide2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325521"/>
      </p:ext>
    </p:extLst>
  </p:cSld>
  <p:clrMapOvr>
    <a:masterClrMapping/>
  </p:clrMapOvr>
</p:notes>
</file>

<file path=ppt/notesSlides/notesSlide2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029782"/>
      </p:ext>
    </p:extLst>
  </p:cSld>
  <p:clrMapOvr>
    <a:masterClrMapping/>
  </p:clrMapOvr>
</p:notes>
</file>

<file path=ppt/notesSlides/notesSlide2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336155"/>
      </p:ext>
    </p:extLst>
  </p:cSld>
  <p:clrMapOvr>
    <a:masterClrMapping/>
  </p:clrMapOvr>
</p:notes>
</file>

<file path=ppt/notesSlides/notesSlide2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171471"/>
      </p:ext>
    </p:extLst>
  </p:cSld>
  <p:clrMapOvr>
    <a:masterClrMapping/>
  </p:clrMapOvr>
</p:notes>
</file>

<file path=ppt/notesSlides/notesSlide2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732418"/>
      </p:ext>
    </p:extLst>
  </p:cSld>
  <p:clrMapOvr>
    <a:masterClrMapping/>
  </p:clrMapOvr>
</p:notes>
</file>

<file path=ppt/notesSlides/notesSlide2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01193"/>
      </p:ext>
    </p:extLst>
  </p:cSld>
  <p:clrMapOvr>
    <a:masterClrMapping/>
  </p:clrMapOvr>
</p:notes>
</file>

<file path=ppt/notesSlides/notesSlide2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372856"/>
      </p:ext>
    </p:extLst>
  </p:cSld>
  <p:clrMapOvr>
    <a:masterClrMapping/>
  </p:clrMapOvr>
</p:notes>
</file>

<file path=ppt/notesSlides/notesSlide2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779046"/>
      </p:ext>
    </p:extLst>
  </p:cSld>
  <p:clrMapOvr>
    <a:masterClrMapping/>
  </p:clrMapOvr>
</p:notes>
</file>

<file path=ppt/notesSlides/notesSlide2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Q20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587784"/>
      </p:ext>
    </p:extLst>
  </p:cSld>
  <p:clrMapOvr>
    <a:masterClrMapping/>
  </p:clrMapOvr>
</p:notes>
</file>

<file path=ppt/notesSlides/notesSlide2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Q20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7859"/>
      </p:ext>
    </p:extLst>
  </p:cSld>
  <p:clrMapOvr>
    <a:masterClrMapping/>
  </p:clrMapOvr>
</p:notes>
</file>

<file path=ppt/notesSlides/notesSlide2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205640"/>
      </p:ext>
    </p:extLst>
  </p:cSld>
  <p:clrMapOvr>
    <a:masterClrMapping/>
  </p:clrMapOvr>
</p:notes>
</file>

<file path=ppt/notesSlides/notesSlide2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198737"/>
      </p:ext>
    </p:extLst>
  </p:cSld>
  <p:clrMapOvr>
    <a:masterClrMapping/>
  </p:clrMapOvr>
</p:notes>
</file>

<file path=ppt/notesSlides/notesSlide2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2019 Paper 3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868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F7A51-AA31-460E-AB38-A2F018DEAD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5C78E2-DC41-48AF-98D2-90A7ED628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5847A-A6AD-466E-AE73-0B1EF79AD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4BBF-774A-4837-8E6C-187779AE2E22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C1300-38C4-415C-A750-79612D566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83E86A-0E3B-4C95-965E-ACDAABF80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861C-E3DE-48C0-A997-EC2B77111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943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4BF37-6D69-4A91-AEE0-FE1197E01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6ECA7-A89A-4C89-8BDC-4E5F6D9D9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2D3F0-4EDE-4D73-BBBC-D703E2F3E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4BBF-774A-4837-8E6C-187779AE2E22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00BF8-443D-4A83-AA68-FB9D98E88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ED041-3188-48BF-BBE5-D202BA435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861C-E3DE-48C0-A997-EC2B77111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961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FC8B4-329C-4511-9BE5-A44BAF7E7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728316-349B-41EA-BBA7-02C7CE536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73D76-ED08-4FD7-B3C6-AF41A94FE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4BBF-774A-4837-8E6C-187779AE2E22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88509-78CA-4085-A3F3-F86DA0EA2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921F1-444A-4B41-8B27-4C7815675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861C-E3DE-48C0-A997-EC2B77111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811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A0E0C-742E-4AE3-8170-1DC5B0C37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F01E0-D5AA-47E8-98E9-68CF8A64D6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EB1180-9ADF-42AD-AC7D-DBC2CC3635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1DDCAA-133A-4DB0-A7D6-F4DCDD2F1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4BBF-774A-4837-8E6C-187779AE2E22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F9F087-CB9F-4052-8FB3-FB02A8CD8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AEE90B-C88A-4D3B-8702-A3B139591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861C-E3DE-48C0-A997-EC2B77111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633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534F6-E0E9-46F8-AD38-98E9835D4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3FD9B9-6B5B-4B5F-8DDF-3AC652136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8240FE-A4E5-4A17-AC7F-B428C6499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939A51-5F81-44D0-BE24-B8A570153B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28034C-613C-46F8-A1FE-99EB40AC34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C2A95-04E6-44DE-BE19-44AAD5A11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4BBF-774A-4837-8E6C-187779AE2E22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1A78B7-D73D-401D-BB27-EEF2961B7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B745E9-213B-404B-8ED6-87A7ABCB2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861C-E3DE-48C0-A997-EC2B77111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573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2A1F9-7520-48A9-A962-EC645D1E7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1E553A-80E8-4DE7-A1EA-878F4B798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4BBF-774A-4837-8E6C-187779AE2E22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DEBB1E-8D51-4AA0-9CFF-F5FBABC4C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83B591-8BC7-40F9-BD41-CA2318BCF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861C-E3DE-48C0-A997-EC2B77111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616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BCE42C-19C6-4D1C-BE5E-634BB6E59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4BBF-774A-4837-8E6C-187779AE2E22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BBDFAE-E6AC-4092-801E-32A07A41E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AD1990-40D3-40B3-8B56-CBA5E45CE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861C-E3DE-48C0-A997-EC2B77111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410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72F44-8ED1-4C45-8EE4-8FF699CE9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5B161-C71B-41EE-A66C-6DABCB30B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026656-B459-4F32-AC7D-0CD0972D6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26C749-4DE8-4805-8B74-156038326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4BBF-774A-4837-8E6C-187779AE2E22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E465CF-9203-4C85-959A-2EC75F9D0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A2B1E1-928A-410A-B324-59EF2674F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861C-E3DE-48C0-A997-EC2B77111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604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5C735-009B-4444-9CEB-EED45236F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F287BE-966D-46F7-8AC3-A1279A998A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6A055A-3511-4C35-8661-752012E67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D1B897-501C-4817-BE16-B266ED65F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4BBF-774A-4837-8E6C-187779AE2E22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600412-10FF-4CC8-AC05-810D7E41B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67F2B9-54DD-4D44-99D6-7C8B7C7AC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861C-E3DE-48C0-A997-EC2B77111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229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35175-7E69-43A5-B710-36B6BA1CA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CE2F33-B57B-4154-88ED-6F36DA806E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43C17-496C-4FD6-9A06-A3F474A3D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4BBF-774A-4837-8E6C-187779AE2E22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73118-882B-4691-A780-EEC803BA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285F2-E105-4A32-B7FD-111AFD9DC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861C-E3DE-48C0-A997-EC2B77111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69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1821C1-920B-4B72-A642-1F7748C818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CC7EF-E176-4FAA-8AA8-2978BAF3E6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93117-1985-4835-909A-683E14113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4BBF-774A-4837-8E6C-187779AE2E22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34BA7-CDF4-470B-9A0F-252D1A11B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05DD9-CF43-41C8-8BE9-9CB319EC8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A861C-E3DE-48C0-A997-EC2B77111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581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8B9916-9DFF-4845-8C12-080DC5229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73F8AE-6FE4-481B-85BA-0959437F78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48A92A-248E-4A87-88AC-89DC64687E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04BBF-774A-4837-8E6C-187779AE2E22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A68D1-D123-4113-871C-D3C2E3669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9633E-93CA-49AE-A52C-780AC3635B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A861C-E3DE-48C0-A997-EC2B77111E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5454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g"/><Relationship Id="rId5" Type="http://schemas.openxmlformats.org/officeDocument/2006/relationships/image" Target="../media/image82.png"/><Relationship Id="rId4" Type="http://schemas.openxmlformats.org/officeDocument/2006/relationships/image" Target="../media/image81.jp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8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0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7.svg"/><Relationship Id="rId4" Type="http://schemas.openxmlformats.org/officeDocument/2006/relationships/image" Target="../media/image9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9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4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8.png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1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0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4.png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jpeg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188.xml"/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189.xml"/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0.xml"/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1.xml"/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192.xml"/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notesSlide" Target="../notesSlides/notesSlide193.xml"/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9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61.png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195.xml"/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notesSlide" Target="../notesSlides/notesSlide196.xml"/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notesSlide" Target="../notesSlides/notesSlide197.xml"/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notesSlide" Target="../notesSlides/notesSlide19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6.png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9.xml"/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0.xml"/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notesSlide" Target="../notesSlides/notesSlide201.xml"/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notesSlide" Target="../notesSlides/notesSlide202.xml"/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203.xml"/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204.xml"/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205.xml"/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notesSlide" Target="../notesSlides/notesSlide206.xml"/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7.xml"/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notesSlide" Target="../notesSlides/notesSlide208.xml"/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notesSlide" Target="../notesSlides/notesSlide209.xml"/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notesSlide" Target="../notesSlides/notesSlide210.xml"/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notesSlide" Target="../notesSlides/notesSlide2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6.png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notesSlide" Target="../notesSlides/notesSlide212.xml"/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notesSlide" Target="../notesSlides/notesSlide2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8.png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4.xml"/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notesSlide" Target="../notesSlides/notesSlide215.xml"/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216.xml"/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notesSlide" Target="../notesSlides/notesSlide217.xml"/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8.xml"/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9.xml"/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0.xml"/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1.xml"/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notesSlide" Target="../notesSlides/notesSlide2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3.png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3.xml"/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notesSlide" Target="../notesSlides/notesSlide224.xml"/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5.xml"/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6.xml"/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7.xml"/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notesSlide" Target="../notesSlides/notesSlide228.xml"/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notesSlide" Target="../notesSlides/notesSlide229.xml"/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notesSlide" Target="../notesSlides/notesSlide2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6FF2C7-637D-42C2-8FEC-2FAE3794C050}"/>
              </a:ext>
            </a:extLst>
          </p:cNvPr>
          <p:cNvSpPr/>
          <p:nvPr/>
        </p:nvSpPr>
        <p:spPr>
          <a:xfrm>
            <a:off x="56123" y="5000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Write the missing number. </a:t>
            </a:r>
          </a:p>
          <a:p>
            <a:r>
              <a:rPr lang="en-GB" sz="3200" b="1" dirty="0"/>
              <a:t>One is done for you.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0B787C-1C63-4283-8220-B97C1B456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96" y="1408547"/>
            <a:ext cx="7430223" cy="7645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E26CD1-0BDD-4FE8-A732-A73536E617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96" y="3218972"/>
            <a:ext cx="7430223" cy="10985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D4F0CE2-903B-45BA-AB1D-E7F7BEBA862F}"/>
              </a:ext>
            </a:extLst>
          </p:cNvPr>
          <p:cNvSpPr/>
          <p:nvPr/>
        </p:nvSpPr>
        <p:spPr>
          <a:xfrm>
            <a:off x="6528800" y="4392518"/>
            <a:ext cx="20088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237 + 20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1922EB-F027-41E3-926E-C1D172455A24}"/>
              </a:ext>
            </a:extLst>
          </p:cNvPr>
          <p:cNvSpPr/>
          <p:nvPr/>
        </p:nvSpPr>
        <p:spPr>
          <a:xfrm>
            <a:off x="8341544" y="4392518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8FEF44-7A16-4C8E-8F26-55859BC6035B}"/>
              </a:ext>
            </a:extLst>
          </p:cNvPr>
          <p:cNvSpPr/>
          <p:nvPr/>
        </p:nvSpPr>
        <p:spPr>
          <a:xfrm>
            <a:off x="1246983" y="3452788"/>
            <a:ext cx="867545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257</a:t>
            </a:r>
          </a:p>
        </p:txBody>
      </p:sp>
    </p:spTree>
    <p:extLst>
      <p:ext uri="{BB962C8B-B14F-4D97-AF65-F5344CB8AC3E}">
        <p14:creationId xmlns:p14="http://schemas.microsoft.com/office/powerpoint/2010/main" val="315163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24CFF2-E965-4837-A14F-80D60A0B8900}"/>
              </a:ext>
            </a:extLst>
          </p:cNvPr>
          <p:cNvSpPr/>
          <p:nvPr/>
        </p:nvSpPr>
        <p:spPr>
          <a:xfrm>
            <a:off x="56122" y="50000"/>
            <a:ext cx="94356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pack of paper has 150 sheets. </a:t>
            </a:r>
          </a:p>
          <a:p>
            <a:r>
              <a:rPr lang="en-US" sz="3200" b="1" dirty="0"/>
              <a:t>4 children each take 7 sheets.</a:t>
            </a:r>
          </a:p>
          <a:p>
            <a:r>
              <a:rPr lang="en-US" sz="3200" b="1" dirty="0"/>
              <a:t>How many sheets of paper are left in the packet?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F83583-5A2D-4042-9B75-98639BF388FB}"/>
              </a:ext>
            </a:extLst>
          </p:cNvPr>
          <p:cNvSpPr/>
          <p:nvPr/>
        </p:nvSpPr>
        <p:spPr>
          <a:xfrm>
            <a:off x="5167048" y="542442"/>
            <a:ext cx="13676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4 x 7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605514-D752-450C-9910-65E3E529A3E7}"/>
              </a:ext>
            </a:extLst>
          </p:cNvPr>
          <p:cNvSpPr/>
          <p:nvPr/>
        </p:nvSpPr>
        <p:spPr>
          <a:xfrm>
            <a:off x="6328133" y="542442"/>
            <a:ext cx="27339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28 taken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235B497-536D-4AC4-A480-38C785398C98}"/>
              </a:ext>
            </a:extLst>
          </p:cNvPr>
          <p:cNvGrpSpPr/>
          <p:nvPr/>
        </p:nvGrpSpPr>
        <p:grpSpPr>
          <a:xfrm>
            <a:off x="962621" y="1821749"/>
            <a:ext cx="1885499" cy="1414081"/>
            <a:chOff x="1371600" y="1941038"/>
            <a:chExt cx="1885499" cy="14140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B84381E-D2A9-4E8B-A984-5A415F7BE57C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1 5 0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3C5D205-5233-4193-87FC-8224D36F0BD6}"/>
                </a:ext>
              </a:extLst>
            </p:cNvPr>
            <p:cNvSpPr txBox="1"/>
            <p:nvPr/>
          </p:nvSpPr>
          <p:spPr>
            <a:xfrm>
              <a:off x="2251423" y="2373230"/>
              <a:ext cx="100567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2 8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B9A282D-585B-4F42-B8FF-C33226D8E268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9E6C8EF-E395-4D67-A086-87132F9C893D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8106305-46F5-410D-B416-CDB7CB0AA3C6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19D52F5-DA04-4D61-9091-C3C97D15621F}"/>
              </a:ext>
            </a:extLst>
          </p:cNvPr>
          <p:cNvSpPr txBox="1"/>
          <p:nvPr/>
        </p:nvSpPr>
        <p:spPr>
          <a:xfrm>
            <a:off x="2290523" y="270721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5732BA3-2F3D-43DA-A6EC-38FCD34E5037}"/>
              </a:ext>
            </a:extLst>
          </p:cNvPr>
          <p:cNvCxnSpPr>
            <a:cxnSpLocks/>
          </p:cNvCxnSpPr>
          <p:nvPr/>
        </p:nvCxnSpPr>
        <p:spPr>
          <a:xfrm flipV="1">
            <a:off x="1848109" y="190580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51E2133-EE74-47D0-A695-855C448BB507}"/>
              </a:ext>
            </a:extLst>
          </p:cNvPr>
          <p:cNvSpPr txBox="1"/>
          <p:nvPr/>
        </p:nvSpPr>
        <p:spPr>
          <a:xfrm>
            <a:off x="1878184" y="160837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38DC3A-3992-43A5-B1B0-994C67AEF103}"/>
              </a:ext>
            </a:extLst>
          </p:cNvPr>
          <p:cNvSpPr txBox="1"/>
          <p:nvPr/>
        </p:nvSpPr>
        <p:spPr>
          <a:xfrm>
            <a:off x="2169419" y="1854375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912B69-E88D-48CA-94D5-B1FDD47DB6A2}"/>
              </a:ext>
            </a:extLst>
          </p:cNvPr>
          <p:cNvSpPr txBox="1"/>
          <p:nvPr/>
        </p:nvSpPr>
        <p:spPr>
          <a:xfrm>
            <a:off x="1829728" y="271380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E4FC1F-44A9-4001-8FC7-BCEDA4B6B774}"/>
              </a:ext>
            </a:extLst>
          </p:cNvPr>
          <p:cNvSpPr txBox="1"/>
          <p:nvPr/>
        </p:nvSpPr>
        <p:spPr>
          <a:xfrm>
            <a:off x="1379574" y="271440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6A39F6-05B9-4FE0-BA14-4BC91CDAC351}"/>
              </a:ext>
            </a:extLst>
          </p:cNvPr>
          <p:cNvSpPr txBox="1"/>
          <p:nvPr/>
        </p:nvSpPr>
        <p:spPr>
          <a:xfrm>
            <a:off x="2737720" y="2723638"/>
            <a:ext cx="4272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sheets are left</a:t>
            </a:r>
          </a:p>
        </p:txBody>
      </p:sp>
    </p:spTree>
    <p:extLst>
      <p:ext uri="{BB962C8B-B14F-4D97-AF65-F5344CB8AC3E}">
        <p14:creationId xmlns:p14="http://schemas.microsoft.com/office/powerpoint/2010/main" val="185955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2" grpId="0"/>
      <p:bldP spid="14" grpId="0"/>
      <p:bldP spid="15" grpId="0"/>
      <p:bldP spid="16" grpId="0"/>
      <p:bldP spid="17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E5182C-CB0F-4674-A70D-289E10F379AB}"/>
              </a:ext>
            </a:extLst>
          </p:cNvPr>
          <p:cNvSpPr/>
          <p:nvPr/>
        </p:nvSpPr>
        <p:spPr>
          <a:xfrm>
            <a:off x="56122" y="50000"/>
            <a:ext cx="11895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graph shows the temperature in six cities on one day in January.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975F4B-1047-487C-9DE4-ADB6BE457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13" y="634775"/>
            <a:ext cx="6525110" cy="45167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5C5929-1165-4AAA-B2CB-283074FB5F72}"/>
              </a:ext>
            </a:extLst>
          </p:cNvPr>
          <p:cNvSpPr/>
          <p:nvPr/>
        </p:nvSpPr>
        <p:spPr>
          <a:xfrm>
            <a:off x="7015562" y="634775"/>
            <a:ext cx="46215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Which city was 4 degrees warmer than Kiev?</a:t>
            </a:r>
          </a:p>
          <a:p>
            <a:r>
              <a:rPr lang="en-GB" sz="3200" b="1" dirty="0"/>
              <a:t>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7059FF8-E008-4D3C-8E59-EE7A17967E57}"/>
              </a:ext>
            </a:extLst>
          </p:cNvPr>
          <p:cNvGrpSpPr/>
          <p:nvPr/>
        </p:nvGrpSpPr>
        <p:grpSpPr>
          <a:xfrm>
            <a:off x="7320457" y="2209570"/>
            <a:ext cx="522900" cy="492950"/>
            <a:chOff x="3817435" y="928777"/>
            <a:chExt cx="522900" cy="49295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B86BAD5-FEF6-489E-B2C4-27E29F0FC81A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FF9DD8A-A2F4-4AF0-8D6C-44742E86C4A1}"/>
                </a:ext>
              </a:extLst>
            </p:cNvPr>
            <p:cNvSpPr txBox="1"/>
            <p:nvPr/>
          </p:nvSpPr>
          <p:spPr>
            <a:xfrm>
              <a:off x="3817435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-2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E83BF84-77EC-4E24-8EDB-78FCD31370A5}"/>
              </a:ext>
            </a:extLst>
          </p:cNvPr>
          <p:cNvGrpSpPr/>
          <p:nvPr/>
        </p:nvGrpSpPr>
        <p:grpSpPr>
          <a:xfrm>
            <a:off x="8287663" y="2206817"/>
            <a:ext cx="189378" cy="494964"/>
            <a:chOff x="7010015" y="926763"/>
            <a:chExt cx="189378" cy="49496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2081B1D-07CB-4D0B-9709-866A6B917D5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71CF14A-D49D-479E-9502-7FBF61BDE3C8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9D0D3DB-5F9B-4E91-ACEE-0D1ACACE3435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816E2BB-64C8-498F-960E-F550A91D4B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91">
            <a:extLst>
              <a:ext uri="{FF2B5EF4-FFF2-40B4-BE49-F238E27FC236}">
                <a16:creationId xmlns:a16="http://schemas.microsoft.com/office/drawing/2014/main" id="{ADF6E8CF-172E-4619-A13A-B02A7765566E}"/>
              </a:ext>
            </a:extLst>
          </p:cNvPr>
          <p:cNvGrpSpPr/>
          <p:nvPr/>
        </p:nvGrpSpPr>
        <p:grpSpPr>
          <a:xfrm>
            <a:off x="7534450" y="1710945"/>
            <a:ext cx="893612" cy="479154"/>
            <a:chOff x="7395283" y="5821043"/>
            <a:chExt cx="205894" cy="512761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460AA2AD-2ABE-401B-8B32-BDD2C55F3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DA2B0DD-C178-46BF-96A8-2E5D33EBD1C9}"/>
                </a:ext>
              </a:extLst>
            </p:cNvPr>
            <p:cNvSpPr/>
            <p:nvPr/>
          </p:nvSpPr>
          <p:spPr>
            <a:xfrm>
              <a:off x="7449523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</a:t>
              </a:r>
            </a:p>
          </p:txBody>
        </p:sp>
      </p:grpSp>
      <p:grpSp>
        <p:nvGrpSpPr>
          <p:cNvPr id="17" name="Group 91">
            <a:extLst>
              <a:ext uri="{FF2B5EF4-FFF2-40B4-BE49-F238E27FC236}">
                <a16:creationId xmlns:a16="http://schemas.microsoft.com/office/drawing/2014/main" id="{337BE0B6-4FBA-4673-ACDE-14A8AAA2FC1A}"/>
              </a:ext>
            </a:extLst>
          </p:cNvPr>
          <p:cNvGrpSpPr/>
          <p:nvPr/>
        </p:nvGrpSpPr>
        <p:grpSpPr>
          <a:xfrm>
            <a:off x="8430962" y="1706514"/>
            <a:ext cx="889897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CA6B55E-5286-4655-8305-5580304F15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121DE87-F8F8-425B-BE4D-A94DC61A310F}"/>
                </a:ext>
              </a:extLst>
            </p:cNvPr>
            <p:cNvSpPr/>
            <p:nvPr/>
          </p:nvSpPr>
          <p:spPr>
            <a:xfrm>
              <a:off x="7453251" y="5821043"/>
              <a:ext cx="11880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0236445-EACB-4731-A407-FBF48ABB54D7}"/>
              </a:ext>
            </a:extLst>
          </p:cNvPr>
          <p:cNvGrpSpPr/>
          <p:nvPr/>
        </p:nvGrpSpPr>
        <p:grpSpPr>
          <a:xfrm>
            <a:off x="9174434" y="2204435"/>
            <a:ext cx="365680" cy="494964"/>
            <a:chOff x="7005687" y="926763"/>
            <a:chExt cx="365680" cy="49496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5F7A698-BD09-4A3E-B05E-1775ABFFA48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78BE6A1-C7B7-4464-9DEA-2AE78952C380}"/>
                </a:ext>
              </a:extLst>
            </p:cNvPr>
            <p:cNvGrpSpPr/>
            <p:nvPr/>
          </p:nvGrpSpPr>
          <p:grpSpPr>
            <a:xfrm>
              <a:off x="7005687" y="928608"/>
              <a:ext cx="365680" cy="493119"/>
              <a:chOff x="7005687" y="928608"/>
              <a:chExt cx="365680" cy="4931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7A902D7-90A0-46DD-9B9E-4B8A6369453B}"/>
                  </a:ext>
                </a:extLst>
              </p:cNvPr>
              <p:cNvSpPr txBox="1"/>
              <p:nvPr/>
            </p:nvSpPr>
            <p:spPr>
              <a:xfrm>
                <a:off x="7005687" y="1021617"/>
                <a:ext cx="3656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F365E19B-5318-4152-B815-45FA4629F5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9E0F13E-1928-47FD-8B64-F2B5EBEE6C08}"/>
              </a:ext>
            </a:extLst>
          </p:cNvPr>
          <p:cNvCxnSpPr>
            <a:cxnSpLocks/>
          </p:cNvCxnSpPr>
          <p:nvPr/>
        </p:nvCxnSpPr>
        <p:spPr>
          <a:xfrm>
            <a:off x="7201919" y="2222614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40287BDF-BA44-404E-8294-1C0C9CE5C677}"/>
              </a:ext>
            </a:extLst>
          </p:cNvPr>
          <p:cNvSpPr/>
          <p:nvPr/>
        </p:nvSpPr>
        <p:spPr>
          <a:xfrm>
            <a:off x="7468434" y="205704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30A9E34-D90E-4B4E-B51B-A8737BAEA786}"/>
              </a:ext>
            </a:extLst>
          </p:cNvPr>
          <p:cNvCxnSpPr>
            <a:cxnSpLocks/>
          </p:cNvCxnSpPr>
          <p:nvPr/>
        </p:nvCxnSpPr>
        <p:spPr>
          <a:xfrm flipH="1">
            <a:off x="1698171" y="3065929"/>
            <a:ext cx="7453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895CF1A-91F1-48E9-AF8D-75E199C660B9}"/>
              </a:ext>
            </a:extLst>
          </p:cNvPr>
          <p:cNvCxnSpPr>
            <a:cxnSpLocks/>
          </p:cNvCxnSpPr>
          <p:nvPr/>
        </p:nvCxnSpPr>
        <p:spPr>
          <a:xfrm flipH="1">
            <a:off x="1698172" y="2383544"/>
            <a:ext cx="39863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8E11D634-4D16-4A96-8A68-846F132BF109}"/>
              </a:ext>
            </a:extLst>
          </p:cNvPr>
          <p:cNvSpPr/>
          <p:nvPr/>
        </p:nvSpPr>
        <p:spPr>
          <a:xfrm>
            <a:off x="7609472" y="2844225"/>
            <a:ext cx="10070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Paris</a:t>
            </a:r>
          </a:p>
        </p:txBody>
      </p:sp>
    </p:spTree>
    <p:extLst>
      <p:ext uri="{BB962C8B-B14F-4D97-AF65-F5344CB8AC3E}">
        <p14:creationId xmlns:p14="http://schemas.microsoft.com/office/powerpoint/2010/main" val="381188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7037E-6 L 0.01927 -0.03796 C 0.02331 -0.04629 0.0293 -0.05069 0.03581 -0.05069 C 0.04297 -0.05069 0.04883 -0.04629 0.05286 -0.03796 L 0.07253 -3.7037E-6 " pathEditMode="relative" rAng="0" ptsTypes="AAAAA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3.7037E-6 L 0.0918 -0.03703 C 0.09596 -0.04537 0.10221 -0.04976 0.10846 -0.04976 C 0.11588 -0.04976 0.12174 -0.04537 0.12578 -0.03703 L 0.14583 -3.7037E-6 " pathEditMode="relative" rAng="0" ptsTypes="AAAAA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E5182C-CB0F-4674-A70D-289E10F379AB}"/>
              </a:ext>
            </a:extLst>
          </p:cNvPr>
          <p:cNvSpPr/>
          <p:nvPr/>
        </p:nvSpPr>
        <p:spPr>
          <a:xfrm>
            <a:off x="56122" y="50000"/>
            <a:ext cx="11895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graph shows the temperature in six cities on one day in January.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975F4B-1047-487C-9DE4-ADB6BE457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13" y="634775"/>
            <a:ext cx="6525110" cy="45167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5C5929-1165-4AAA-B2CB-283074FB5F72}"/>
              </a:ext>
            </a:extLst>
          </p:cNvPr>
          <p:cNvSpPr/>
          <p:nvPr/>
        </p:nvSpPr>
        <p:spPr>
          <a:xfrm>
            <a:off x="7015562" y="634775"/>
            <a:ext cx="46215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was the difference between the temperature in Oslo and the temperature in Berlin?</a:t>
            </a:r>
          </a:p>
          <a:p>
            <a:r>
              <a:rPr lang="en-US" sz="3200" b="1" dirty="0"/>
              <a:t> 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76BA8D8-4C78-415F-ADE9-0A8C336A25A6}"/>
              </a:ext>
            </a:extLst>
          </p:cNvPr>
          <p:cNvCxnSpPr>
            <a:cxnSpLocks/>
          </p:cNvCxnSpPr>
          <p:nvPr/>
        </p:nvCxnSpPr>
        <p:spPr>
          <a:xfrm flipH="1">
            <a:off x="1768288" y="4095377"/>
            <a:ext cx="311363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492D253-8804-42B7-94CC-8F1B6232A918}"/>
              </a:ext>
            </a:extLst>
          </p:cNvPr>
          <p:cNvCxnSpPr>
            <a:cxnSpLocks/>
          </p:cNvCxnSpPr>
          <p:nvPr/>
        </p:nvCxnSpPr>
        <p:spPr>
          <a:xfrm flipH="1">
            <a:off x="1768289" y="3575424"/>
            <a:ext cx="149934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row: Curved Right 8">
            <a:extLst>
              <a:ext uri="{FF2B5EF4-FFF2-40B4-BE49-F238E27FC236}">
                <a16:creationId xmlns:a16="http://schemas.microsoft.com/office/drawing/2014/main" id="{B3D06BC9-0FBD-4ADF-967F-5A4A7B6FC3BE}"/>
              </a:ext>
            </a:extLst>
          </p:cNvPr>
          <p:cNvSpPr/>
          <p:nvPr/>
        </p:nvSpPr>
        <p:spPr>
          <a:xfrm flipH="1" flipV="1">
            <a:off x="1803357" y="3868613"/>
            <a:ext cx="399749" cy="26788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Arrow: Curved Right 10">
            <a:extLst>
              <a:ext uri="{FF2B5EF4-FFF2-40B4-BE49-F238E27FC236}">
                <a16:creationId xmlns:a16="http://schemas.microsoft.com/office/drawing/2014/main" id="{C47F40AA-0585-4175-87E2-2D0C7B939B3F}"/>
              </a:ext>
            </a:extLst>
          </p:cNvPr>
          <p:cNvSpPr/>
          <p:nvPr/>
        </p:nvSpPr>
        <p:spPr>
          <a:xfrm flipH="1" flipV="1">
            <a:off x="1803357" y="3687521"/>
            <a:ext cx="399749" cy="26788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Arrow: Curved Right 11">
            <a:extLst>
              <a:ext uri="{FF2B5EF4-FFF2-40B4-BE49-F238E27FC236}">
                <a16:creationId xmlns:a16="http://schemas.microsoft.com/office/drawing/2014/main" id="{C631156C-8A5B-4AE0-B2F9-218AB2ED9645}"/>
              </a:ext>
            </a:extLst>
          </p:cNvPr>
          <p:cNvSpPr/>
          <p:nvPr/>
        </p:nvSpPr>
        <p:spPr>
          <a:xfrm flipH="1" flipV="1">
            <a:off x="1803356" y="3510184"/>
            <a:ext cx="399749" cy="26788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80E59C-10D8-4FE5-8147-B44259A52BD9}"/>
              </a:ext>
            </a:extLst>
          </p:cNvPr>
          <p:cNvSpPr/>
          <p:nvPr/>
        </p:nvSpPr>
        <p:spPr>
          <a:xfrm>
            <a:off x="7501628" y="2700534"/>
            <a:ext cx="18247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degrees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54E898C-5A99-4B4E-90D7-6FF9366E3371}"/>
              </a:ext>
            </a:extLst>
          </p:cNvPr>
          <p:cNvGrpSpPr/>
          <p:nvPr/>
        </p:nvGrpSpPr>
        <p:grpSpPr>
          <a:xfrm>
            <a:off x="6096000" y="5808138"/>
            <a:ext cx="4845345" cy="495770"/>
            <a:chOff x="3430045" y="911524"/>
            <a:chExt cx="4845345" cy="49577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5F92CF8-0511-4FFF-9EC7-7727A993E50A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BFA6D45-5939-4F6B-9A90-BA239249C67B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4D3A2C7-922C-4AB5-A319-0A5383B5F526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E97A042-9351-481C-956D-4224948E109C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FAA7C1F-4679-4E0C-A36B-D9A696D4E7F1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0BAD9F3-D430-4112-BB47-8687CA562A30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3F87743-DD93-4F0E-BC9D-ACE3EA7AA41D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9697BA0-681F-42F3-9AB7-B90BE28CAC8C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B6E3B4C-CF2A-4DCD-994C-D1E88E4F01C7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0B474F9-CC06-45CE-9EF7-9957F0671E63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92F3FD3-A8C5-4FF0-8853-CB123312A1CC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BE9364B-E441-42BE-98C0-D7FE33D2B2C1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FE25719-D63F-4DAE-8FA4-74DABEDDD07E}"/>
                </a:ext>
              </a:extLst>
            </p:cNvPr>
            <p:cNvSpPr txBox="1"/>
            <p:nvPr/>
          </p:nvSpPr>
          <p:spPr>
            <a:xfrm>
              <a:off x="3430045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3C6640E-4A8D-4D29-8C69-B4A9C3839EEA}"/>
                </a:ext>
              </a:extLst>
            </p:cNvPr>
            <p:cNvSpPr txBox="1"/>
            <p:nvPr/>
          </p:nvSpPr>
          <p:spPr>
            <a:xfrm>
              <a:off x="3876370" y="100699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7C48AD8-4566-475D-A2B6-2520026C716B}"/>
                </a:ext>
              </a:extLst>
            </p:cNvPr>
            <p:cNvSpPr txBox="1"/>
            <p:nvPr/>
          </p:nvSpPr>
          <p:spPr>
            <a:xfrm>
              <a:off x="4322807" y="100399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07EC4A4-3798-4AFC-91F3-BEF4E7F51AE3}"/>
                </a:ext>
              </a:extLst>
            </p:cNvPr>
            <p:cNvSpPr txBox="1"/>
            <p:nvPr/>
          </p:nvSpPr>
          <p:spPr>
            <a:xfrm>
              <a:off x="4769132" y="100637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93E361B-9FD1-4C75-AFA2-C7D3B64A53D7}"/>
                </a:ext>
              </a:extLst>
            </p:cNvPr>
            <p:cNvSpPr txBox="1"/>
            <p:nvPr/>
          </p:nvSpPr>
          <p:spPr>
            <a:xfrm>
              <a:off x="5216677" y="100480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B2EB223-9FCE-4EFF-9614-F49B861DAC68}"/>
                </a:ext>
              </a:extLst>
            </p:cNvPr>
            <p:cNvSpPr txBox="1"/>
            <p:nvPr/>
          </p:nvSpPr>
          <p:spPr>
            <a:xfrm>
              <a:off x="5663002" y="100718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A3E496D-F50F-4E3F-AB98-4034178A5132}"/>
                </a:ext>
              </a:extLst>
            </p:cNvPr>
            <p:cNvSpPr txBox="1"/>
            <p:nvPr/>
          </p:nvSpPr>
          <p:spPr>
            <a:xfrm>
              <a:off x="6109439" y="1004182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3A8173-1421-40C2-83E7-86C18C3B439B}"/>
                </a:ext>
              </a:extLst>
            </p:cNvPr>
            <p:cNvSpPr txBox="1"/>
            <p:nvPr/>
          </p:nvSpPr>
          <p:spPr>
            <a:xfrm>
              <a:off x="6555764" y="100656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304F4D2-29C8-4B40-AF0B-9079725AC7AF}"/>
                </a:ext>
              </a:extLst>
            </p:cNvPr>
            <p:cNvSpPr txBox="1"/>
            <p:nvPr/>
          </p:nvSpPr>
          <p:spPr>
            <a:xfrm>
              <a:off x="7002570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21702AC-69B1-4B4E-8A7E-82DB2362C724}"/>
                </a:ext>
              </a:extLst>
            </p:cNvPr>
            <p:cNvSpPr txBox="1"/>
            <p:nvPr/>
          </p:nvSpPr>
          <p:spPr>
            <a:xfrm>
              <a:off x="7446626" y="100399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12A9DB0-632F-4239-BCB3-4192E9664CA1}"/>
                </a:ext>
              </a:extLst>
            </p:cNvPr>
            <p:cNvSpPr txBox="1"/>
            <p:nvPr/>
          </p:nvSpPr>
          <p:spPr>
            <a:xfrm>
              <a:off x="7831038" y="100637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0286992-077B-435B-B591-3936FBB41508}"/>
              </a:ext>
            </a:extLst>
          </p:cNvPr>
          <p:cNvGrpSpPr/>
          <p:nvPr/>
        </p:nvGrpSpPr>
        <p:grpSpPr>
          <a:xfrm>
            <a:off x="1509149" y="5807221"/>
            <a:ext cx="4732843" cy="495770"/>
            <a:chOff x="3316757" y="911524"/>
            <a:chExt cx="4732843" cy="495770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BBF4E3E-7315-4963-8E03-50E2249D5F00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C64D370-90E2-42C3-A405-D52F253894CC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1FB5657-588A-4A4E-93BE-E16B32264341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8388580-E4B3-43B6-8D0A-1E168FAADAE0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1A34833-7BC0-490A-B7FC-257F37FAF569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2DB725D-E6D3-4E4B-B779-C0F214905BA0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8EF98A7-3AD4-430A-8B1C-9C00856A3D41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96F474D-5223-4B5C-8D3D-CB1BC2F1C05C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2A41731-6F7D-4C9F-B56C-9BB92E347774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FA2AC9D-D4A8-43DA-B3D1-8E008619444B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7731956-C734-4C79-8626-FB1388B9B3F4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FB77EB3-8D8D-4B60-9BA5-794E780FCC94}"/>
                </a:ext>
              </a:extLst>
            </p:cNvPr>
            <p:cNvSpPr txBox="1"/>
            <p:nvPr/>
          </p:nvSpPr>
          <p:spPr>
            <a:xfrm>
              <a:off x="3316757" y="1004618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-10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798F3B9-BD91-4552-98AF-EA130A8E4129}"/>
                </a:ext>
              </a:extLst>
            </p:cNvPr>
            <p:cNvSpPr txBox="1"/>
            <p:nvPr/>
          </p:nvSpPr>
          <p:spPr>
            <a:xfrm>
              <a:off x="3835910" y="1006999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-9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A2D4969-01AA-4CE7-8AAB-EDDA662AEEC2}"/>
                </a:ext>
              </a:extLst>
            </p:cNvPr>
            <p:cNvSpPr txBox="1"/>
            <p:nvPr/>
          </p:nvSpPr>
          <p:spPr>
            <a:xfrm>
              <a:off x="4282347" y="1003997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-8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6AE6572-A84E-45E8-A4B0-6EC36F3E07C1}"/>
                </a:ext>
              </a:extLst>
            </p:cNvPr>
            <p:cNvSpPr txBox="1"/>
            <p:nvPr/>
          </p:nvSpPr>
          <p:spPr>
            <a:xfrm>
              <a:off x="4728672" y="1006378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-7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EE94E08-E155-48E1-AC62-51C4720E82D3}"/>
                </a:ext>
              </a:extLst>
            </p:cNvPr>
            <p:cNvSpPr txBox="1"/>
            <p:nvPr/>
          </p:nvSpPr>
          <p:spPr>
            <a:xfrm>
              <a:off x="5176217" y="1004803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-6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6087900-4923-41D1-8F8E-0E0021C68826}"/>
                </a:ext>
              </a:extLst>
            </p:cNvPr>
            <p:cNvSpPr txBox="1"/>
            <p:nvPr/>
          </p:nvSpPr>
          <p:spPr>
            <a:xfrm>
              <a:off x="5622542" y="1007184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4A7F40F-32B2-4886-851B-DAF8D8BE96B1}"/>
                </a:ext>
              </a:extLst>
            </p:cNvPr>
            <p:cNvSpPr txBox="1"/>
            <p:nvPr/>
          </p:nvSpPr>
          <p:spPr>
            <a:xfrm>
              <a:off x="6068979" y="1004182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-4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23FA6B9-7657-48B1-8197-A5D7F5F96C0C}"/>
                </a:ext>
              </a:extLst>
            </p:cNvPr>
            <p:cNvSpPr txBox="1"/>
            <p:nvPr/>
          </p:nvSpPr>
          <p:spPr>
            <a:xfrm>
              <a:off x="6515304" y="1006563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-3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E628E7D-F1C6-438F-8DBA-F2D232CE578C}"/>
                </a:ext>
              </a:extLst>
            </p:cNvPr>
            <p:cNvSpPr txBox="1"/>
            <p:nvPr/>
          </p:nvSpPr>
          <p:spPr>
            <a:xfrm>
              <a:off x="6962110" y="1004618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-2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BB6C117-62EE-41F8-8274-8353766D9A82}"/>
                </a:ext>
              </a:extLst>
            </p:cNvPr>
            <p:cNvSpPr txBox="1"/>
            <p:nvPr/>
          </p:nvSpPr>
          <p:spPr>
            <a:xfrm>
              <a:off x="7406166" y="1003997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</a:t>
              </a:r>
            </a:p>
          </p:txBody>
        </p:sp>
      </p:grpSp>
      <p:grpSp>
        <p:nvGrpSpPr>
          <p:cNvPr id="64" name="Group 91">
            <a:extLst>
              <a:ext uri="{FF2B5EF4-FFF2-40B4-BE49-F238E27FC236}">
                <a16:creationId xmlns:a16="http://schemas.microsoft.com/office/drawing/2014/main" id="{CA479B13-0A80-4BDF-A853-3AD75D67EDBC}"/>
              </a:ext>
            </a:extLst>
          </p:cNvPr>
          <p:cNvGrpSpPr/>
          <p:nvPr/>
        </p:nvGrpSpPr>
        <p:grpSpPr>
          <a:xfrm>
            <a:off x="2696468" y="5308420"/>
            <a:ext cx="1332182" cy="479154"/>
            <a:chOff x="7395283" y="5821043"/>
            <a:chExt cx="205894" cy="512761"/>
          </a:xfrm>
        </p:grpSpPr>
        <p:sp>
          <p:nvSpPr>
            <p:cNvPr id="65" name="Freeform 11">
              <a:extLst>
                <a:ext uri="{FF2B5EF4-FFF2-40B4-BE49-F238E27FC236}">
                  <a16:creationId xmlns:a16="http://schemas.microsoft.com/office/drawing/2014/main" id="{1434F7C0-B23E-414C-9EDB-307C91865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4A4EB00-EA74-4529-B50B-22ED2355CBCF}"/>
                </a:ext>
              </a:extLst>
            </p:cNvPr>
            <p:cNvSpPr/>
            <p:nvPr/>
          </p:nvSpPr>
          <p:spPr>
            <a:xfrm>
              <a:off x="7463095" y="5821043"/>
              <a:ext cx="104839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</a:t>
              </a:r>
            </a:p>
          </p:txBody>
        </p:sp>
      </p:grpSp>
      <p:sp>
        <p:nvSpPr>
          <p:cNvPr id="70" name="Oval 69">
            <a:extLst>
              <a:ext uri="{FF2B5EF4-FFF2-40B4-BE49-F238E27FC236}">
                <a16:creationId xmlns:a16="http://schemas.microsoft.com/office/drawing/2014/main" id="{EBBFE7D3-5FC8-4C71-84D6-E53B1FDC112D}"/>
              </a:ext>
            </a:extLst>
          </p:cNvPr>
          <p:cNvSpPr/>
          <p:nvPr/>
        </p:nvSpPr>
        <p:spPr>
          <a:xfrm>
            <a:off x="2619300" y="565881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551E63D-8618-4FCF-862F-C92F8A174DF4}"/>
              </a:ext>
            </a:extLst>
          </p:cNvPr>
          <p:cNvSpPr/>
          <p:nvPr/>
        </p:nvSpPr>
        <p:spPr>
          <a:xfrm>
            <a:off x="1369276" y="3406147"/>
            <a:ext cx="3513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-5</a:t>
            </a:r>
          </a:p>
        </p:txBody>
      </p:sp>
    </p:spTree>
    <p:extLst>
      <p:ext uri="{BB962C8B-B14F-4D97-AF65-F5344CB8AC3E}">
        <p14:creationId xmlns:p14="http://schemas.microsoft.com/office/powerpoint/2010/main" val="372133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4.81481E-6 L 0.02839 -0.0375 C 0.03425 -0.04607 0.04362 -0.05047 0.05326 -0.05047 C 0.06446 -0.05047 0.07331 -0.04607 0.07956 -0.0375 L 0.11003 4.81481E-6 " pathEditMode="relative" rAng="0" ptsTypes="AAAAA">
                                      <p:cBhvr>
                                        <p:cTn id="5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4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/>
      <p:bldP spid="70" grpId="0" animBg="1"/>
      <p:bldP spid="70" grpId="1" animBg="1"/>
      <p:bldP spid="9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4E1AF3-6BEE-4352-90AF-E722BC37CD3D}"/>
              </a:ext>
            </a:extLst>
          </p:cNvPr>
          <p:cNvSpPr/>
          <p:nvPr/>
        </p:nvSpPr>
        <p:spPr>
          <a:xfrm>
            <a:off x="56122" y="50000"/>
            <a:ext cx="3629187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00" b="1" dirty="0"/>
              <a:t>Here are some shapes made of squares. </a:t>
            </a:r>
          </a:p>
          <a:p>
            <a:r>
              <a:rPr lang="en-GB" sz="2900" b="1" dirty="0"/>
              <a:t>A fraction of each shape is shaded. </a:t>
            </a:r>
          </a:p>
          <a:p>
            <a:r>
              <a:rPr lang="en-GB" sz="2900" b="1" dirty="0"/>
              <a:t>Match each shape to its equivalent fraction.</a:t>
            </a:r>
          </a:p>
          <a:p>
            <a:r>
              <a:rPr lang="en-GB" sz="2900" b="1" dirty="0"/>
              <a:t>One has been done for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200355-C18F-4AC4-9979-CD47447AE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746" y="432515"/>
            <a:ext cx="5117840" cy="599296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B41B3AE-E14B-48D8-B7E3-AE3416C3DC8D}"/>
              </a:ext>
            </a:extLst>
          </p:cNvPr>
          <p:cNvCxnSpPr>
            <a:cxnSpLocks/>
          </p:cNvCxnSpPr>
          <p:nvPr/>
        </p:nvCxnSpPr>
        <p:spPr>
          <a:xfrm>
            <a:off x="4851114" y="1094670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EE301D4-34FD-41EB-AAA6-054D4F6D8AA3}"/>
              </a:ext>
            </a:extLst>
          </p:cNvPr>
          <p:cNvCxnSpPr>
            <a:cxnSpLocks/>
          </p:cNvCxnSpPr>
          <p:nvPr/>
        </p:nvCxnSpPr>
        <p:spPr>
          <a:xfrm>
            <a:off x="6187048" y="1094670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997D428-10C8-4F46-A4D2-602058804C77}"/>
              </a:ext>
            </a:extLst>
          </p:cNvPr>
          <p:cNvSpPr txBox="1"/>
          <p:nvPr/>
        </p:nvSpPr>
        <p:spPr>
          <a:xfrm>
            <a:off x="5043963" y="56571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2B84E5-7E15-47C2-A10E-3D834DAD95FA}"/>
              </a:ext>
            </a:extLst>
          </p:cNvPr>
          <p:cNvSpPr txBox="1"/>
          <p:nvPr/>
        </p:nvSpPr>
        <p:spPr>
          <a:xfrm>
            <a:off x="4815887" y="1042051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EA5C1F-3F63-4733-A764-0EE509F392EB}"/>
              </a:ext>
            </a:extLst>
          </p:cNvPr>
          <p:cNvSpPr txBox="1"/>
          <p:nvPr/>
        </p:nvSpPr>
        <p:spPr>
          <a:xfrm>
            <a:off x="6172753" y="1036144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7BC329-A434-415B-A3C3-C0F937F35E1E}"/>
              </a:ext>
            </a:extLst>
          </p:cNvPr>
          <p:cNvSpPr txBox="1"/>
          <p:nvPr/>
        </p:nvSpPr>
        <p:spPr>
          <a:xfrm>
            <a:off x="5729287" y="78246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91A5BD62-7AB2-4B2B-9E5B-FC1D448ECD6C}"/>
              </a:ext>
            </a:extLst>
          </p:cNvPr>
          <p:cNvSpPr/>
          <p:nvPr/>
        </p:nvSpPr>
        <p:spPr>
          <a:xfrm rot="16200000">
            <a:off x="5466046" y="67977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7E360686-0E33-4B2F-BE30-DB587A37886A}"/>
              </a:ext>
            </a:extLst>
          </p:cNvPr>
          <p:cNvSpPr/>
          <p:nvPr/>
        </p:nvSpPr>
        <p:spPr>
          <a:xfrm rot="5400000">
            <a:off x="5455759" y="99509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314CF7-323E-46DF-B990-B3CD3EDC158E}"/>
              </a:ext>
            </a:extLst>
          </p:cNvPr>
          <p:cNvSpPr txBox="1"/>
          <p:nvPr/>
        </p:nvSpPr>
        <p:spPr>
          <a:xfrm>
            <a:off x="5586349" y="153047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EBC535-7E8F-46C5-AD81-712016F5D9BD}"/>
              </a:ext>
            </a:extLst>
          </p:cNvPr>
          <p:cNvSpPr txBox="1"/>
          <p:nvPr/>
        </p:nvSpPr>
        <p:spPr>
          <a:xfrm>
            <a:off x="5586348" y="23616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9B0D4A-1CF7-4E44-AA33-0060E6AA90F0}"/>
              </a:ext>
            </a:extLst>
          </p:cNvPr>
          <p:cNvSpPr txBox="1"/>
          <p:nvPr/>
        </p:nvSpPr>
        <p:spPr>
          <a:xfrm>
            <a:off x="6171470" y="590102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15267EE-AA88-4653-B20F-E63A6AB26AC4}"/>
              </a:ext>
            </a:extLst>
          </p:cNvPr>
          <p:cNvCxnSpPr>
            <a:cxnSpLocks/>
          </p:cNvCxnSpPr>
          <p:nvPr/>
        </p:nvCxnSpPr>
        <p:spPr>
          <a:xfrm flipH="1" flipV="1">
            <a:off x="8866909" y="928255"/>
            <a:ext cx="2000179" cy="37490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8D05C61-4FCE-438F-A50F-84DE2357F210}"/>
              </a:ext>
            </a:extLst>
          </p:cNvPr>
          <p:cNvCxnSpPr>
            <a:cxnSpLocks/>
          </p:cNvCxnSpPr>
          <p:nvPr/>
        </p:nvCxnSpPr>
        <p:spPr>
          <a:xfrm flipH="1" flipV="1">
            <a:off x="8866909" y="2180732"/>
            <a:ext cx="2000179" cy="37490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1BE6B5A-30E6-4CFF-8CEE-01B8E32AF74B}"/>
              </a:ext>
            </a:extLst>
          </p:cNvPr>
          <p:cNvCxnSpPr>
            <a:cxnSpLocks/>
          </p:cNvCxnSpPr>
          <p:nvPr/>
        </p:nvCxnSpPr>
        <p:spPr>
          <a:xfrm>
            <a:off x="4851113" y="4544046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3618283-8C03-4296-87AD-C6E851C3AC0D}"/>
              </a:ext>
            </a:extLst>
          </p:cNvPr>
          <p:cNvCxnSpPr>
            <a:cxnSpLocks/>
          </p:cNvCxnSpPr>
          <p:nvPr/>
        </p:nvCxnSpPr>
        <p:spPr>
          <a:xfrm>
            <a:off x="6187047" y="4544046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4FEFE55-EFB1-4F37-A92E-9C8A529D55B0}"/>
              </a:ext>
            </a:extLst>
          </p:cNvPr>
          <p:cNvSpPr txBox="1"/>
          <p:nvPr/>
        </p:nvSpPr>
        <p:spPr>
          <a:xfrm>
            <a:off x="5043962" y="401508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7D91EA-D3BE-4EE1-B9E1-ADEC2BD38633}"/>
              </a:ext>
            </a:extLst>
          </p:cNvPr>
          <p:cNvSpPr txBox="1"/>
          <p:nvPr/>
        </p:nvSpPr>
        <p:spPr>
          <a:xfrm>
            <a:off x="4815886" y="4491427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FA74CF-2429-4BA6-B7B6-27F3FC9B9463}"/>
              </a:ext>
            </a:extLst>
          </p:cNvPr>
          <p:cNvSpPr txBox="1"/>
          <p:nvPr/>
        </p:nvSpPr>
        <p:spPr>
          <a:xfrm>
            <a:off x="6172752" y="4485520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2B6F17-2815-493C-B1D0-35EB3AC25C37}"/>
              </a:ext>
            </a:extLst>
          </p:cNvPr>
          <p:cNvSpPr txBox="1"/>
          <p:nvPr/>
        </p:nvSpPr>
        <p:spPr>
          <a:xfrm>
            <a:off x="5729286" y="423184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592F5B1C-7DA6-4EAA-9C08-43056278C920}"/>
              </a:ext>
            </a:extLst>
          </p:cNvPr>
          <p:cNvSpPr/>
          <p:nvPr/>
        </p:nvSpPr>
        <p:spPr>
          <a:xfrm rot="16200000">
            <a:off x="5466045" y="3517353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7D574485-A998-4265-A8F4-B51F7C3B5DA3}"/>
              </a:ext>
            </a:extLst>
          </p:cNvPr>
          <p:cNvSpPr/>
          <p:nvPr/>
        </p:nvSpPr>
        <p:spPr>
          <a:xfrm rot="5400000">
            <a:off x="5455758" y="444447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03B324-BC50-4150-9DB8-3DAE51E8EEB7}"/>
              </a:ext>
            </a:extLst>
          </p:cNvPr>
          <p:cNvSpPr txBox="1"/>
          <p:nvPr/>
        </p:nvSpPr>
        <p:spPr>
          <a:xfrm>
            <a:off x="5586348" y="497985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33844DA-B4DA-448D-ACB7-F16215E5C4CD}"/>
              </a:ext>
            </a:extLst>
          </p:cNvPr>
          <p:cNvSpPr txBox="1"/>
          <p:nvPr/>
        </p:nvSpPr>
        <p:spPr>
          <a:xfrm>
            <a:off x="5586347" y="368553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0118D32-5F81-4B79-9A01-4EEF1F2FD3AB}"/>
              </a:ext>
            </a:extLst>
          </p:cNvPr>
          <p:cNvSpPr txBox="1"/>
          <p:nvPr/>
        </p:nvSpPr>
        <p:spPr>
          <a:xfrm>
            <a:off x="6171469" y="4039478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825F74D-C577-4A68-946B-1C9A2FEB253A}"/>
              </a:ext>
            </a:extLst>
          </p:cNvPr>
          <p:cNvCxnSpPr>
            <a:cxnSpLocks/>
          </p:cNvCxnSpPr>
          <p:nvPr/>
        </p:nvCxnSpPr>
        <p:spPr>
          <a:xfrm flipV="1">
            <a:off x="8864785" y="2180732"/>
            <a:ext cx="2002304" cy="24965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C01566C-8CEA-4A77-99AA-1340ED751F63}"/>
              </a:ext>
            </a:extLst>
          </p:cNvPr>
          <p:cNvCxnSpPr>
            <a:cxnSpLocks/>
          </p:cNvCxnSpPr>
          <p:nvPr/>
        </p:nvCxnSpPr>
        <p:spPr>
          <a:xfrm>
            <a:off x="2463814" y="5758846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F8FFCC4-7EAA-4C47-A76B-D39DBA6E4580}"/>
              </a:ext>
            </a:extLst>
          </p:cNvPr>
          <p:cNvCxnSpPr>
            <a:cxnSpLocks/>
          </p:cNvCxnSpPr>
          <p:nvPr/>
        </p:nvCxnSpPr>
        <p:spPr>
          <a:xfrm>
            <a:off x="3799748" y="5758846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80A08259-DFA4-43FB-A5EB-0873BD19F8B7}"/>
              </a:ext>
            </a:extLst>
          </p:cNvPr>
          <p:cNvSpPr txBox="1"/>
          <p:nvPr/>
        </p:nvSpPr>
        <p:spPr>
          <a:xfrm>
            <a:off x="2656663" y="522988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64FAFEF-C687-4F75-9E2D-B9493204AC06}"/>
              </a:ext>
            </a:extLst>
          </p:cNvPr>
          <p:cNvSpPr txBox="1"/>
          <p:nvPr/>
        </p:nvSpPr>
        <p:spPr>
          <a:xfrm>
            <a:off x="2428587" y="5706227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88E1B6D-6B44-41BE-962D-605FC710469B}"/>
              </a:ext>
            </a:extLst>
          </p:cNvPr>
          <p:cNvSpPr txBox="1"/>
          <p:nvPr/>
        </p:nvSpPr>
        <p:spPr>
          <a:xfrm>
            <a:off x="3785453" y="5700320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B799930-D945-4343-BAF6-E3A4C7E3F912}"/>
              </a:ext>
            </a:extLst>
          </p:cNvPr>
          <p:cNvSpPr txBox="1"/>
          <p:nvPr/>
        </p:nvSpPr>
        <p:spPr>
          <a:xfrm>
            <a:off x="3341987" y="544664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B9FE6388-A8CF-43ED-8CB3-C2BF6152F263}"/>
              </a:ext>
            </a:extLst>
          </p:cNvPr>
          <p:cNvSpPr/>
          <p:nvPr/>
        </p:nvSpPr>
        <p:spPr>
          <a:xfrm rot="16200000">
            <a:off x="3078746" y="4732153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0741DE5B-A50C-4D1A-8393-AD4923388EC2}"/>
              </a:ext>
            </a:extLst>
          </p:cNvPr>
          <p:cNvSpPr/>
          <p:nvPr/>
        </p:nvSpPr>
        <p:spPr>
          <a:xfrm rot="5400000">
            <a:off x="3068459" y="565927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9947419-628A-423E-A1BE-408E491D594C}"/>
              </a:ext>
            </a:extLst>
          </p:cNvPr>
          <p:cNvSpPr txBox="1"/>
          <p:nvPr/>
        </p:nvSpPr>
        <p:spPr>
          <a:xfrm>
            <a:off x="3199049" y="619465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98BCF36-5E53-418D-9962-89CF1CFF8D35}"/>
              </a:ext>
            </a:extLst>
          </p:cNvPr>
          <p:cNvSpPr txBox="1"/>
          <p:nvPr/>
        </p:nvSpPr>
        <p:spPr>
          <a:xfrm>
            <a:off x="3199048" y="490033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ADCB1B9-079C-40C9-8B8F-3F089B593BF5}"/>
              </a:ext>
            </a:extLst>
          </p:cNvPr>
          <p:cNvSpPr txBox="1"/>
          <p:nvPr/>
        </p:nvSpPr>
        <p:spPr>
          <a:xfrm>
            <a:off x="3784170" y="5254278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91EBE95-EB4B-490D-97A6-78B626683E1F}"/>
              </a:ext>
            </a:extLst>
          </p:cNvPr>
          <p:cNvCxnSpPr>
            <a:cxnSpLocks/>
          </p:cNvCxnSpPr>
          <p:nvPr/>
        </p:nvCxnSpPr>
        <p:spPr>
          <a:xfrm flipV="1">
            <a:off x="8864785" y="3428999"/>
            <a:ext cx="2002304" cy="24965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880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/>
      <p:bldP spid="28" grpId="0"/>
      <p:bldP spid="29" grpId="0"/>
      <p:bldP spid="35" grpId="0"/>
      <p:bldP spid="36" grpId="0"/>
      <p:bldP spid="37" grpId="0"/>
      <p:bldP spid="38" grpId="0"/>
      <p:bldP spid="39" grpId="0" animBg="1"/>
      <p:bldP spid="40" grpId="0" animBg="1"/>
      <p:bldP spid="41" grpId="0"/>
      <p:bldP spid="42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6D768E-84E4-4B13-8985-6BDA261EE62D}"/>
              </a:ext>
            </a:extLst>
          </p:cNvPr>
          <p:cNvSpPr/>
          <p:nvPr/>
        </p:nvSpPr>
        <p:spPr>
          <a:xfrm>
            <a:off x="56122" y="50000"/>
            <a:ext cx="77871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What is 444 minutes in hours and minutes?</a:t>
            </a:r>
          </a:p>
          <a:p>
            <a:r>
              <a:rPr lang="en-GB" sz="3200" b="1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D1A8FE-21D1-4FFC-BDBF-E31EE3A90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868" y="588609"/>
            <a:ext cx="5518110" cy="10231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1A9EEBE-5613-4C53-8F35-36CDA025273D}"/>
              </a:ext>
            </a:extLst>
          </p:cNvPr>
          <p:cNvSpPr/>
          <p:nvPr/>
        </p:nvSpPr>
        <p:spPr>
          <a:xfrm>
            <a:off x="1793555" y="1856491"/>
            <a:ext cx="35748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 minutes = 1 hour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5D2344-9089-4368-9E70-89C5AA13EC55}"/>
              </a:ext>
            </a:extLst>
          </p:cNvPr>
          <p:cNvSpPr/>
          <p:nvPr/>
        </p:nvSpPr>
        <p:spPr>
          <a:xfrm>
            <a:off x="3760905" y="2441266"/>
            <a:ext cx="17490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2 hours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CDCF3A-FBC1-4E24-B319-1A933D0435B3}"/>
              </a:ext>
            </a:extLst>
          </p:cNvPr>
          <p:cNvSpPr/>
          <p:nvPr/>
        </p:nvSpPr>
        <p:spPr>
          <a:xfrm>
            <a:off x="1575221" y="2433422"/>
            <a:ext cx="22844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120 minutes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0BA20B-1EFD-4BDA-B7FF-6A4B340D8176}"/>
              </a:ext>
            </a:extLst>
          </p:cNvPr>
          <p:cNvSpPr/>
          <p:nvPr/>
        </p:nvSpPr>
        <p:spPr>
          <a:xfrm>
            <a:off x="3760905" y="3006066"/>
            <a:ext cx="17490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4 hours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35A531-98EF-4837-B7CA-A109AA4BC4F3}"/>
              </a:ext>
            </a:extLst>
          </p:cNvPr>
          <p:cNvSpPr/>
          <p:nvPr/>
        </p:nvSpPr>
        <p:spPr>
          <a:xfrm>
            <a:off x="1575221" y="2998222"/>
            <a:ext cx="22844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240 minutes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F44968-A732-4E72-A78A-13515D3F7670}"/>
              </a:ext>
            </a:extLst>
          </p:cNvPr>
          <p:cNvSpPr/>
          <p:nvPr/>
        </p:nvSpPr>
        <p:spPr>
          <a:xfrm>
            <a:off x="3760905" y="3590841"/>
            <a:ext cx="17490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6 hours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683FB1-EE9D-4A7A-AC3D-A8097CA8DF1F}"/>
              </a:ext>
            </a:extLst>
          </p:cNvPr>
          <p:cNvSpPr/>
          <p:nvPr/>
        </p:nvSpPr>
        <p:spPr>
          <a:xfrm>
            <a:off x="1575221" y="3582997"/>
            <a:ext cx="22844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360 minutes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486419-6D42-423D-B862-E4AB19DFE831}"/>
              </a:ext>
            </a:extLst>
          </p:cNvPr>
          <p:cNvSpPr/>
          <p:nvPr/>
        </p:nvSpPr>
        <p:spPr>
          <a:xfrm>
            <a:off x="3760905" y="4155641"/>
            <a:ext cx="17490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7 hours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F5818F-FDF0-44E1-AF1C-6D184C4921F2}"/>
              </a:ext>
            </a:extLst>
          </p:cNvPr>
          <p:cNvSpPr/>
          <p:nvPr/>
        </p:nvSpPr>
        <p:spPr>
          <a:xfrm>
            <a:off x="1575221" y="4147797"/>
            <a:ext cx="22844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420 minutes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1BEBDA-28E5-488A-817D-D1A833CED91E}"/>
              </a:ext>
            </a:extLst>
          </p:cNvPr>
          <p:cNvSpPr/>
          <p:nvPr/>
        </p:nvSpPr>
        <p:spPr>
          <a:xfrm>
            <a:off x="1480975" y="4525147"/>
            <a:ext cx="23741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+ 24 minutes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C8FBAA-6FD9-4351-ADCD-80F2F6BB87BF}"/>
              </a:ext>
            </a:extLst>
          </p:cNvPr>
          <p:cNvSpPr/>
          <p:nvPr/>
        </p:nvSpPr>
        <p:spPr>
          <a:xfrm>
            <a:off x="1369075" y="787727"/>
            <a:ext cx="41229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5F355E-0955-4F64-82A0-552B625C8FC7}"/>
              </a:ext>
            </a:extLst>
          </p:cNvPr>
          <p:cNvSpPr/>
          <p:nvPr/>
        </p:nvSpPr>
        <p:spPr>
          <a:xfrm>
            <a:off x="3575741" y="790228"/>
            <a:ext cx="97234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77664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230CBF-7FB2-458E-B0EE-83AEAA988D75}"/>
              </a:ext>
            </a:extLst>
          </p:cNvPr>
          <p:cNvSpPr/>
          <p:nvPr/>
        </p:nvSpPr>
        <p:spPr>
          <a:xfrm>
            <a:off x="56123" y="50000"/>
            <a:ext cx="85083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Stefan’s watch shows five minutes past nine. </a:t>
            </a:r>
          </a:p>
          <a:p>
            <a:r>
              <a:rPr lang="en-GB" sz="3200" b="1" dirty="0"/>
              <a:t>The watch is twelve minutes fast.</a:t>
            </a:r>
          </a:p>
          <a:p>
            <a:r>
              <a:rPr lang="en-GB" sz="3200" b="1" dirty="0"/>
              <a:t>What is the correct time?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107DD9-9BD5-4326-BCEE-F2FD7D4B7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7313" y="126909"/>
            <a:ext cx="2233333" cy="330209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7292843-277D-47A0-8C38-3F82F63E7727}"/>
              </a:ext>
            </a:extLst>
          </p:cNvPr>
          <p:cNvGrpSpPr/>
          <p:nvPr/>
        </p:nvGrpSpPr>
        <p:grpSpPr>
          <a:xfrm>
            <a:off x="6647603" y="1858663"/>
            <a:ext cx="695966" cy="492950"/>
            <a:chOff x="3779950" y="928777"/>
            <a:chExt cx="695966" cy="49295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C280C98-A7B1-4D4C-A61D-BEE13822D67F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B67D69C-9732-44B9-9DCD-F5F49B3E8431}"/>
                </a:ext>
              </a:extLst>
            </p:cNvPr>
            <p:cNvSpPr txBox="1"/>
            <p:nvPr/>
          </p:nvSpPr>
          <p:spPr>
            <a:xfrm>
              <a:off x="3779950" y="1021617"/>
              <a:ext cx="6959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9:05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19D7014-6ABC-4A63-BECD-BF4176534CE5}"/>
              </a:ext>
            </a:extLst>
          </p:cNvPr>
          <p:cNvGrpSpPr/>
          <p:nvPr/>
        </p:nvGrpSpPr>
        <p:grpSpPr>
          <a:xfrm>
            <a:off x="5750742" y="1854359"/>
            <a:ext cx="654809" cy="494964"/>
            <a:chOff x="6903956" y="926763"/>
            <a:chExt cx="654809" cy="49496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019A02C-4F91-448B-B168-91E31CFA4A4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345966D-81B1-4A6B-8B86-DD0C571F9F3F}"/>
                </a:ext>
              </a:extLst>
            </p:cNvPr>
            <p:cNvGrpSpPr/>
            <p:nvPr/>
          </p:nvGrpSpPr>
          <p:grpSpPr>
            <a:xfrm>
              <a:off x="6903956" y="928608"/>
              <a:ext cx="654809" cy="493119"/>
              <a:chOff x="6903956" y="928608"/>
              <a:chExt cx="654809" cy="493119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A42526-9BC8-43D2-8B29-29CC3506B231}"/>
                  </a:ext>
                </a:extLst>
              </p:cNvPr>
              <p:cNvSpPr txBox="1"/>
              <p:nvPr/>
            </p:nvSpPr>
            <p:spPr>
              <a:xfrm>
                <a:off x="6903956" y="1021617"/>
                <a:ext cx="65480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9:00</a:t>
                </a:r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5B775E57-A3B1-4CF9-B166-EF1C9075E2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91">
            <a:extLst>
              <a:ext uri="{FF2B5EF4-FFF2-40B4-BE49-F238E27FC236}">
                <a16:creationId xmlns:a16="http://schemas.microsoft.com/office/drawing/2014/main" id="{70B13DF6-E035-49BD-987C-0439BB6BAA3E}"/>
              </a:ext>
            </a:extLst>
          </p:cNvPr>
          <p:cNvGrpSpPr/>
          <p:nvPr/>
        </p:nvGrpSpPr>
        <p:grpSpPr>
          <a:xfrm flipH="1">
            <a:off x="6013714" y="1380381"/>
            <a:ext cx="904715" cy="479154"/>
            <a:chOff x="7395283" y="5821043"/>
            <a:chExt cx="205894" cy="512761"/>
          </a:xfrm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B86D046D-11DE-4305-BE25-C12E5BBF7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3072073-DED8-477E-95EE-5070C13C1458}"/>
                </a:ext>
              </a:extLst>
            </p:cNvPr>
            <p:cNvSpPr/>
            <p:nvPr/>
          </p:nvSpPr>
          <p:spPr>
            <a:xfrm>
              <a:off x="7431577" y="5821043"/>
              <a:ext cx="12680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-5m</a:t>
              </a: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7A27FBD-6D84-4E9B-8432-D6E010881724}"/>
              </a:ext>
            </a:extLst>
          </p:cNvPr>
          <p:cNvCxnSpPr>
            <a:cxnSpLocks/>
          </p:cNvCxnSpPr>
          <p:nvPr/>
        </p:nvCxnSpPr>
        <p:spPr>
          <a:xfrm>
            <a:off x="4780519" y="1844482"/>
            <a:ext cx="2855937" cy="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91">
            <a:extLst>
              <a:ext uri="{FF2B5EF4-FFF2-40B4-BE49-F238E27FC236}">
                <a16:creationId xmlns:a16="http://schemas.microsoft.com/office/drawing/2014/main" id="{F8F5169A-D3E6-4BC6-8C55-62014E8A1382}"/>
              </a:ext>
            </a:extLst>
          </p:cNvPr>
          <p:cNvGrpSpPr/>
          <p:nvPr/>
        </p:nvGrpSpPr>
        <p:grpSpPr>
          <a:xfrm flipH="1">
            <a:off x="5111095" y="1376821"/>
            <a:ext cx="880880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3149EE10-B7FB-4022-B570-FF15D60EA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9C91E8C-C8ED-437B-AF18-0359580BA692}"/>
                </a:ext>
              </a:extLst>
            </p:cNvPr>
            <p:cNvSpPr/>
            <p:nvPr/>
          </p:nvSpPr>
          <p:spPr>
            <a:xfrm>
              <a:off x="7438975" y="5821043"/>
              <a:ext cx="130236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-7m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B6B09F6-2298-4973-81A3-C1D526C1F830}"/>
              </a:ext>
            </a:extLst>
          </p:cNvPr>
          <p:cNvGrpSpPr/>
          <p:nvPr/>
        </p:nvGrpSpPr>
        <p:grpSpPr>
          <a:xfrm>
            <a:off x="4856860" y="1851543"/>
            <a:ext cx="644728" cy="494964"/>
            <a:chOff x="6907636" y="926763"/>
            <a:chExt cx="644728" cy="49496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5B9B335-4886-4B09-8654-65B25202651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62F3546-41CC-44CC-91C0-02AEAF23419D}"/>
                </a:ext>
              </a:extLst>
            </p:cNvPr>
            <p:cNvGrpSpPr/>
            <p:nvPr/>
          </p:nvGrpSpPr>
          <p:grpSpPr>
            <a:xfrm>
              <a:off x="6907636" y="928608"/>
              <a:ext cx="644728" cy="493119"/>
              <a:chOff x="6907636" y="928608"/>
              <a:chExt cx="644728" cy="4931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F93034A-18FF-40B9-A6A0-D50E5E0A9D09}"/>
                  </a:ext>
                </a:extLst>
              </p:cNvPr>
              <p:cNvSpPr txBox="1"/>
              <p:nvPr/>
            </p:nvSpPr>
            <p:spPr>
              <a:xfrm>
                <a:off x="6907636" y="1021617"/>
                <a:ext cx="64472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8:53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04309716-2F7A-4B61-BBEC-0833B418B8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ED39A4DB-2913-4FC1-92A5-3D59740C2DC5}"/>
              </a:ext>
            </a:extLst>
          </p:cNvPr>
          <p:cNvSpPr/>
          <p:nvPr/>
        </p:nvSpPr>
        <p:spPr>
          <a:xfrm>
            <a:off x="6842713" y="168103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EFF128E-5613-4B50-9924-C73D44605D9E}"/>
              </a:ext>
            </a:extLst>
          </p:cNvPr>
          <p:cNvSpPr/>
          <p:nvPr/>
        </p:nvSpPr>
        <p:spPr>
          <a:xfrm>
            <a:off x="3634229" y="1552094"/>
            <a:ext cx="9236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8:53</a:t>
            </a:r>
          </a:p>
        </p:txBody>
      </p:sp>
    </p:spTree>
    <p:extLst>
      <p:ext uri="{BB962C8B-B14F-4D97-AF65-F5344CB8AC3E}">
        <p14:creationId xmlns:p14="http://schemas.microsoft.com/office/powerpoint/2010/main" val="2732324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2.59259E-6 L -0.01992 -0.03796 C -0.02396 -0.04629 -0.03008 -0.05069 -0.03685 -0.05069 C -0.04427 -0.05069 -0.05013 -0.04629 -0.05417 -0.03796 L -0.07383 -2.59259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3 -2.59259E-6 L -0.09349 -0.03773 C -0.0974 -0.04606 -0.10378 -0.05023 -0.1099 -0.05023 C -0.11732 -0.05023 -0.12292 -0.04606 -0.12696 -0.03773 L -0.1461 -2.59259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EA73FF-E1C4-4DCF-A540-0427BB005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829" y="75758"/>
            <a:ext cx="7200843" cy="6730724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E85EEA-118A-4505-9929-7FBD33D4EDF0}"/>
              </a:ext>
            </a:extLst>
          </p:cNvPr>
          <p:cNvSpPr/>
          <p:nvPr/>
        </p:nvSpPr>
        <p:spPr>
          <a:xfrm>
            <a:off x="56123" y="50000"/>
            <a:ext cx="496604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the circles, write a multiple that belongs to each set.</a:t>
            </a:r>
          </a:p>
          <a:p>
            <a:r>
              <a:rPr lang="en-US" sz="3200" b="1" dirty="0"/>
              <a:t>One has been done for you.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940CAD-8DD5-4105-8A1C-D4C39D190594}"/>
              </a:ext>
            </a:extLst>
          </p:cNvPr>
          <p:cNvSpPr/>
          <p:nvPr/>
        </p:nvSpPr>
        <p:spPr>
          <a:xfrm>
            <a:off x="11176707" y="2180046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EDEC42-9F95-418A-BDAB-2BEDC63D58ED}"/>
              </a:ext>
            </a:extLst>
          </p:cNvPr>
          <p:cNvSpPr/>
          <p:nvPr/>
        </p:nvSpPr>
        <p:spPr>
          <a:xfrm>
            <a:off x="10366870" y="2498847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CA794F-D297-4347-B716-3EDBD8D66DAC}"/>
              </a:ext>
            </a:extLst>
          </p:cNvPr>
          <p:cNvSpPr/>
          <p:nvPr/>
        </p:nvSpPr>
        <p:spPr>
          <a:xfrm>
            <a:off x="9472625" y="2498847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C3D835-18D8-4233-950F-2C4AA0E66AC0}"/>
              </a:ext>
            </a:extLst>
          </p:cNvPr>
          <p:cNvSpPr/>
          <p:nvPr/>
        </p:nvSpPr>
        <p:spPr>
          <a:xfrm>
            <a:off x="8578380" y="2498847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F558CF-F398-4C38-BE0B-AE5A1081E4C6}"/>
              </a:ext>
            </a:extLst>
          </p:cNvPr>
          <p:cNvSpPr/>
          <p:nvPr/>
        </p:nvSpPr>
        <p:spPr>
          <a:xfrm>
            <a:off x="11176706" y="4107248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210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FD3ECC-2AE8-4D0A-B147-E8353AAB3D3E}"/>
              </a:ext>
            </a:extLst>
          </p:cNvPr>
          <p:cNvSpPr/>
          <p:nvPr/>
        </p:nvSpPr>
        <p:spPr>
          <a:xfrm>
            <a:off x="10366651" y="4399635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915761-CD4A-42DE-8C9A-A244A89B5A85}"/>
              </a:ext>
            </a:extLst>
          </p:cNvPr>
          <p:cNvSpPr/>
          <p:nvPr/>
        </p:nvSpPr>
        <p:spPr>
          <a:xfrm>
            <a:off x="9482409" y="4399635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270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A05B21-B32B-40E4-AE78-60AF133CE20E}"/>
              </a:ext>
            </a:extLst>
          </p:cNvPr>
          <p:cNvSpPr/>
          <p:nvPr/>
        </p:nvSpPr>
        <p:spPr>
          <a:xfrm>
            <a:off x="11176488" y="6034450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4C6091-5E81-42C0-87EE-CDFF4F0F9012}"/>
              </a:ext>
            </a:extLst>
          </p:cNvPr>
          <p:cNvSpPr/>
          <p:nvPr/>
        </p:nvSpPr>
        <p:spPr>
          <a:xfrm>
            <a:off x="10361405" y="6287293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360</a:t>
            </a:r>
          </a:p>
        </p:txBody>
      </p:sp>
    </p:spTree>
    <p:extLst>
      <p:ext uri="{BB962C8B-B14F-4D97-AF65-F5344CB8AC3E}">
        <p14:creationId xmlns:p14="http://schemas.microsoft.com/office/powerpoint/2010/main" val="187234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4519F2-03FE-4188-A81E-222E201D4FBC}"/>
              </a:ext>
            </a:extLst>
          </p:cNvPr>
          <p:cNvSpPr/>
          <p:nvPr/>
        </p:nvSpPr>
        <p:spPr>
          <a:xfrm>
            <a:off x="56123" y="50000"/>
            <a:ext cx="1195986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Maria bakes cakes and sells them in bags. She uses this formula to work out how much to charge for one bag of cakes.</a:t>
            </a:r>
          </a:p>
          <a:p>
            <a:r>
              <a:rPr lang="en-US" sz="3200" dirty="0"/>
              <a:t>Cost = number of cakes × 20p + 15p for the bag</a:t>
            </a:r>
          </a:p>
          <a:p>
            <a:r>
              <a:rPr lang="en-US" sz="3200" b="1" dirty="0"/>
              <a:t>How much will a bag of 12 cakes cost?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5DC2A2-1694-45D0-B918-C9BE3759FFA1}"/>
              </a:ext>
            </a:extLst>
          </p:cNvPr>
          <p:cNvSpPr/>
          <p:nvPr/>
        </p:nvSpPr>
        <p:spPr>
          <a:xfrm>
            <a:off x="883353" y="2112103"/>
            <a:ext cx="20040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x 20p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49274C-5867-4051-8C78-776C22AF9FD5}"/>
              </a:ext>
            </a:extLst>
          </p:cNvPr>
          <p:cNvSpPr/>
          <p:nvPr/>
        </p:nvSpPr>
        <p:spPr>
          <a:xfrm>
            <a:off x="2692759" y="2112102"/>
            <a:ext cx="10294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240p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F74A06-421B-425A-908A-8A166E8D9991}"/>
              </a:ext>
            </a:extLst>
          </p:cNvPr>
          <p:cNvSpPr/>
          <p:nvPr/>
        </p:nvSpPr>
        <p:spPr>
          <a:xfrm>
            <a:off x="1223889" y="1081051"/>
            <a:ext cx="3798277" cy="5088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C215B5-F21B-41A0-829A-BFF488D4F104}"/>
              </a:ext>
            </a:extLst>
          </p:cNvPr>
          <p:cNvSpPr/>
          <p:nvPr/>
        </p:nvSpPr>
        <p:spPr>
          <a:xfrm>
            <a:off x="3672657" y="2112102"/>
            <a:ext cx="14253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£2.40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F3D7E9-C65E-4C96-92A5-9F21E18128FC}"/>
              </a:ext>
            </a:extLst>
          </p:cNvPr>
          <p:cNvSpPr/>
          <p:nvPr/>
        </p:nvSpPr>
        <p:spPr>
          <a:xfrm>
            <a:off x="5022167" y="1081050"/>
            <a:ext cx="2999616" cy="5088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43170A-987D-4F09-8765-150DB6D0FC96}"/>
              </a:ext>
            </a:extLst>
          </p:cNvPr>
          <p:cNvSpPr/>
          <p:nvPr/>
        </p:nvSpPr>
        <p:spPr>
          <a:xfrm>
            <a:off x="883353" y="2805063"/>
            <a:ext cx="35639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£2.40 + £0.15 =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20F037-072E-4397-8596-3014AE76A884}"/>
              </a:ext>
            </a:extLst>
          </p:cNvPr>
          <p:cNvSpPr/>
          <p:nvPr/>
        </p:nvSpPr>
        <p:spPr>
          <a:xfrm>
            <a:off x="3592236" y="2808668"/>
            <a:ext cx="11573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£2.55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19897D-08BB-4BEC-8C45-11BF4B4D1BAD}"/>
              </a:ext>
            </a:extLst>
          </p:cNvPr>
          <p:cNvSpPr/>
          <p:nvPr/>
        </p:nvSpPr>
        <p:spPr>
          <a:xfrm>
            <a:off x="6589937" y="1525765"/>
            <a:ext cx="11573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£2.55 </a:t>
            </a:r>
          </a:p>
        </p:txBody>
      </p:sp>
    </p:spTree>
    <p:extLst>
      <p:ext uri="{BB962C8B-B14F-4D97-AF65-F5344CB8AC3E}">
        <p14:creationId xmlns:p14="http://schemas.microsoft.com/office/powerpoint/2010/main" val="166870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 animBg="1"/>
      <p:bldP spid="3" grpId="1" animBg="1"/>
      <p:bldP spid="7" grpId="0"/>
      <p:bldP spid="8" grpId="0" animBg="1"/>
      <p:bldP spid="8" grpId="1" animBg="1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4519F2-03FE-4188-A81E-222E201D4FBC}"/>
              </a:ext>
            </a:extLst>
          </p:cNvPr>
          <p:cNvSpPr/>
          <p:nvPr/>
        </p:nvSpPr>
        <p:spPr>
          <a:xfrm>
            <a:off x="56123" y="50000"/>
            <a:ext cx="1195986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Maria bakes cakes and sells them in bags. She uses this formula to work out how much to charge for one bag of cakes.</a:t>
            </a:r>
          </a:p>
          <a:p>
            <a:r>
              <a:rPr lang="en-US" sz="3200" dirty="0"/>
              <a:t>Cost = number of cakes × 20p + 15p for the bag</a:t>
            </a:r>
          </a:p>
          <a:p>
            <a:r>
              <a:rPr lang="en-US" sz="3200" b="1" dirty="0"/>
              <a:t>Olivia buys a bag of cakes for £5.15</a:t>
            </a:r>
          </a:p>
          <a:p>
            <a:r>
              <a:rPr lang="en-US" sz="3200" b="1" dirty="0"/>
              <a:t>Use the formula to calculate how many cakes are in the bag.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24058C-A560-4F12-9B38-353431790150}"/>
              </a:ext>
            </a:extLst>
          </p:cNvPr>
          <p:cNvSpPr/>
          <p:nvPr/>
        </p:nvSpPr>
        <p:spPr>
          <a:xfrm>
            <a:off x="748442" y="2604545"/>
            <a:ext cx="28520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£5.15 = £0.15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82E4B0-5FF7-4DC8-839C-85C303694C2A}"/>
              </a:ext>
            </a:extLst>
          </p:cNvPr>
          <p:cNvSpPr/>
          <p:nvPr/>
        </p:nvSpPr>
        <p:spPr>
          <a:xfrm>
            <a:off x="3419189" y="2604544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£5.00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C8B780-6D0D-44A4-885D-DA847EE2A7F5}"/>
              </a:ext>
            </a:extLst>
          </p:cNvPr>
          <p:cNvSpPr/>
          <p:nvPr/>
        </p:nvSpPr>
        <p:spPr>
          <a:xfrm>
            <a:off x="748441" y="3376293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£5.00 </a:t>
            </a:r>
            <a:r>
              <a:rPr lang="en-GB" sz="3200" b="1" dirty="0">
                <a:solidFill>
                  <a:srgbClr val="FF0000"/>
                </a:solidFill>
              </a:rPr>
              <a:t>÷ 20p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9B3D8E-C4C3-45BC-AA31-1221955AC1DA}"/>
              </a:ext>
            </a:extLst>
          </p:cNvPr>
          <p:cNvSpPr/>
          <p:nvPr/>
        </p:nvSpPr>
        <p:spPr>
          <a:xfrm>
            <a:off x="748440" y="4028009"/>
            <a:ext cx="21146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500 </a:t>
            </a:r>
            <a:r>
              <a:rPr lang="en-GB" sz="3200" b="1" dirty="0">
                <a:solidFill>
                  <a:srgbClr val="FF0000"/>
                </a:solidFill>
              </a:rPr>
              <a:t>÷ 20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79FEAF1-C11A-46F2-978F-33C06D6D78EE}"/>
              </a:ext>
            </a:extLst>
          </p:cNvPr>
          <p:cNvCxnSpPr>
            <a:cxnSpLocks/>
          </p:cNvCxnSpPr>
          <p:nvPr/>
        </p:nvCxnSpPr>
        <p:spPr>
          <a:xfrm flipH="1">
            <a:off x="1280160" y="4099864"/>
            <a:ext cx="155986" cy="4410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396DA4-7FC2-4B20-BC1B-E6992ACAF746}"/>
              </a:ext>
            </a:extLst>
          </p:cNvPr>
          <p:cNvCxnSpPr>
            <a:cxnSpLocks/>
          </p:cNvCxnSpPr>
          <p:nvPr/>
        </p:nvCxnSpPr>
        <p:spPr>
          <a:xfrm flipH="1">
            <a:off x="2071640" y="4099864"/>
            <a:ext cx="155986" cy="4410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804510A-61AF-465A-A54F-583A88D003D7}"/>
              </a:ext>
            </a:extLst>
          </p:cNvPr>
          <p:cNvSpPr/>
          <p:nvPr/>
        </p:nvSpPr>
        <p:spPr>
          <a:xfrm>
            <a:off x="2560320" y="4029074"/>
            <a:ext cx="7013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583AE-480F-45C4-9E8F-A8E4B7195600}"/>
              </a:ext>
            </a:extLst>
          </p:cNvPr>
          <p:cNvSpPr/>
          <p:nvPr/>
        </p:nvSpPr>
        <p:spPr>
          <a:xfrm>
            <a:off x="3122615" y="3375228"/>
            <a:ext cx="11763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B74B59-05E2-4BFD-8687-56DD7675B57C}"/>
              </a:ext>
            </a:extLst>
          </p:cNvPr>
          <p:cNvSpPr/>
          <p:nvPr/>
        </p:nvSpPr>
        <p:spPr>
          <a:xfrm>
            <a:off x="10299497" y="2019769"/>
            <a:ext cx="17764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 cakes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7B5D0F-83A5-4947-965E-CFD6FFF98DB1}"/>
              </a:ext>
            </a:extLst>
          </p:cNvPr>
          <p:cNvSpPr/>
          <p:nvPr/>
        </p:nvSpPr>
        <p:spPr>
          <a:xfrm>
            <a:off x="6641428" y="3189319"/>
            <a:ext cx="24535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cake = 20p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8E496B-68B9-4586-B142-E61B92BA4D36}"/>
              </a:ext>
            </a:extLst>
          </p:cNvPr>
          <p:cNvSpPr/>
          <p:nvPr/>
        </p:nvSpPr>
        <p:spPr>
          <a:xfrm>
            <a:off x="6471995" y="3835651"/>
            <a:ext cx="24535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cakes = £1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34F7DF-F715-475E-97FE-2B70185BC1DC}"/>
              </a:ext>
            </a:extLst>
          </p:cNvPr>
          <p:cNvSpPr/>
          <p:nvPr/>
        </p:nvSpPr>
        <p:spPr>
          <a:xfrm>
            <a:off x="6278406" y="4495064"/>
            <a:ext cx="24535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 cakes = £5</a:t>
            </a:r>
          </a:p>
        </p:txBody>
      </p:sp>
    </p:spTree>
    <p:extLst>
      <p:ext uri="{BB962C8B-B14F-4D97-AF65-F5344CB8AC3E}">
        <p14:creationId xmlns:p14="http://schemas.microsoft.com/office/powerpoint/2010/main" val="235656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D14642-799A-4EE5-9593-63ABB0151701}"/>
              </a:ext>
            </a:extLst>
          </p:cNvPr>
          <p:cNvSpPr/>
          <p:nvPr/>
        </p:nvSpPr>
        <p:spPr>
          <a:xfrm>
            <a:off x="56122" y="50000"/>
            <a:ext cx="11303043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triangle.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Measure the shortest side accurately, in centimetres.</a:t>
            </a:r>
          </a:p>
          <a:p>
            <a:r>
              <a:rPr lang="en-US" sz="3200" b="1" dirty="0"/>
              <a:t>  </a:t>
            </a:r>
          </a:p>
          <a:p>
            <a:r>
              <a:rPr lang="en-US" sz="3200" b="1" dirty="0"/>
              <a:t>Measure the largest angle.</a:t>
            </a:r>
          </a:p>
          <a:p>
            <a:r>
              <a:rPr lang="en-US" sz="3200" b="1" dirty="0"/>
              <a:t> 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B93909-4792-4C93-BF31-9FFF9B0F8D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43" y="685052"/>
            <a:ext cx="10400000" cy="3066667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CEFE497-A788-46D0-8273-78F82C3907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00404">
            <a:off x="-1320282" y="4494518"/>
            <a:ext cx="13734479" cy="229347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156ACEE-AEBB-43D1-9BA3-E265B6C217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03592">
            <a:off x="3139963" y="1682338"/>
            <a:ext cx="4343400" cy="25146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A2653F1-455A-4009-B717-255A3A03A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17117" y="3692462"/>
            <a:ext cx="13734479" cy="229347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A52E9A3-2A40-43FB-887C-DB5D7D72A93F}"/>
              </a:ext>
            </a:extLst>
          </p:cNvPr>
          <p:cNvSpPr/>
          <p:nvPr/>
        </p:nvSpPr>
        <p:spPr>
          <a:xfrm rot="2068363">
            <a:off x="2265516" y="2452006"/>
            <a:ext cx="13083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5.7 cm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5E6D73-2A8D-43EE-B338-D63E253DFC12}"/>
              </a:ext>
            </a:extLst>
          </p:cNvPr>
          <p:cNvSpPr/>
          <p:nvPr/>
        </p:nvSpPr>
        <p:spPr>
          <a:xfrm>
            <a:off x="6667832" y="3626755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6.7 cm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BC6E21-29F6-4C4A-BC01-11C816C41EF9}"/>
              </a:ext>
            </a:extLst>
          </p:cNvPr>
          <p:cNvSpPr/>
          <p:nvPr/>
        </p:nvSpPr>
        <p:spPr>
          <a:xfrm>
            <a:off x="9013500" y="4442140"/>
            <a:ext cx="14397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5.7 cm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659000-C2AA-4A3E-AB99-286B81EACBFA}"/>
              </a:ext>
            </a:extLst>
          </p:cNvPr>
          <p:cNvSpPr/>
          <p:nvPr/>
        </p:nvSpPr>
        <p:spPr>
          <a:xfrm>
            <a:off x="3574507" y="4842857"/>
            <a:ext cx="90470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You get the mark for an answer between 5.5 and 5.9 cm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4108FB-B677-4275-B072-24C51FA7E35E}"/>
              </a:ext>
            </a:extLst>
          </p:cNvPr>
          <p:cNvSpPr/>
          <p:nvPr/>
        </p:nvSpPr>
        <p:spPr>
          <a:xfrm>
            <a:off x="4656244" y="5401161"/>
            <a:ext cx="23072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145 degrees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165467-D000-4895-991E-2AB55FA8FFE3}"/>
              </a:ext>
            </a:extLst>
          </p:cNvPr>
          <p:cNvSpPr/>
          <p:nvPr/>
        </p:nvSpPr>
        <p:spPr>
          <a:xfrm>
            <a:off x="2395662" y="5911338"/>
            <a:ext cx="9433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You get the mark for an answer between 143 and 147 degrees</a:t>
            </a:r>
          </a:p>
        </p:txBody>
      </p:sp>
    </p:spTree>
    <p:extLst>
      <p:ext uri="{BB962C8B-B14F-4D97-AF65-F5344CB8AC3E}">
        <p14:creationId xmlns:p14="http://schemas.microsoft.com/office/powerpoint/2010/main" val="396941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3" grpId="1"/>
      <p:bldP spid="14" grpId="0"/>
      <p:bldP spid="15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8E08B8-4B16-4322-8850-E78F1989B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92" y="1205518"/>
            <a:ext cx="3899162" cy="465436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8985802-4232-4825-9A3A-BD4AA9A7D42C}"/>
              </a:ext>
            </a:extLst>
          </p:cNvPr>
          <p:cNvSpPr/>
          <p:nvPr/>
        </p:nvSpPr>
        <p:spPr>
          <a:xfrm>
            <a:off x="56123" y="50000"/>
            <a:ext cx="119598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two missing digits to make this long multiplication correct.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046569-D746-4B57-9A77-50992DAED0FF}"/>
              </a:ext>
            </a:extLst>
          </p:cNvPr>
          <p:cNvSpPr/>
          <p:nvPr/>
        </p:nvSpPr>
        <p:spPr>
          <a:xfrm>
            <a:off x="3771641" y="1293844"/>
            <a:ext cx="928914" cy="2896637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B8567F-BB88-4E17-8F44-2266F996E496}"/>
              </a:ext>
            </a:extLst>
          </p:cNvPr>
          <p:cNvSpPr/>
          <p:nvPr/>
        </p:nvSpPr>
        <p:spPr>
          <a:xfrm>
            <a:off x="3771641" y="1293844"/>
            <a:ext cx="928914" cy="947273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F0E3D8-5403-45D3-B15E-524B4D4422AE}"/>
              </a:ext>
            </a:extLst>
          </p:cNvPr>
          <p:cNvSpPr/>
          <p:nvPr/>
        </p:nvSpPr>
        <p:spPr>
          <a:xfrm>
            <a:off x="2788402" y="2301438"/>
            <a:ext cx="928914" cy="947273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071721-4B71-40B5-AE8C-D668C419D658}"/>
              </a:ext>
            </a:extLst>
          </p:cNvPr>
          <p:cNvSpPr/>
          <p:nvPr/>
        </p:nvSpPr>
        <p:spPr>
          <a:xfrm>
            <a:off x="2788402" y="4224920"/>
            <a:ext cx="928914" cy="947273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38ADF9-AF5F-4E81-9D03-506AF684B78B}"/>
              </a:ext>
            </a:extLst>
          </p:cNvPr>
          <p:cNvSpPr/>
          <p:nvPr/>
        </p:nvSpPr>
        <p:spPr>
          <a:xfrm>
            <a:off x="3034776" y="2410160"/>
            <a:ext cx="4593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191CF3-3FCF-4404-B0B3-E02C0BEAA23F}"/>
              </a:ext>
            </a:extLst>
          </p:cNvPr>
          <p:cNvSpPr/>
          <p:nvPr/>
        </p:nvSpPr>
        <p:spPr>
          <a:xfrm>
            <a:off x="3771641" y="1784917"/>
            <a:ext cx="1014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or 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FB95AC-3418-45F4-AFCC-171E80FCD390}"/>
              </a:ext>
            </a:extLst>
          </p:cNvPr>
          <p:cNvSpPr/>
          <p:nvPr/>
        </p:nvSpPr>
        <p:spPr>
          <a:xfrm>
            <a:off x="4015810" y="1425655"/>
            <a:ext cx="4593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2408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2" grpId="0"/>
      <p:bldP spid="6" grpId="0"/>
      <p:bldP spid="6" grpId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995565-43B0-47FE-B2AC-F64E6D75A036}"/>
              </a:ext>
            </a:extLst>
          </p:cNvPr>
          <p:cNvSpPr/>
          <p:nvPr/>
        </p:nvSpPr>
        <p:spPr>
          <a:xfrm>
            <a:off x="56122" y="50000"/>
            <a:ext cx="94356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 Here is a number written in Roman numerals.</a:t>
            </a:r>
          </a:p>
          <a:p>
            <a:r>
              <a:rPr lang="en-US" sz="3200" dirty="0"/>
              <a:t>   CXV</a:t>
            </a:r>
          </a:p>
          <a:p>
            <a:r>
              <a:rPr lang="en-US" sz="3200" b="1" dirty="0"/>
              <a:t>Write the number in figures.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3DDA9D-842B-4349-867C-41F536C696D4}"/>
              </a:ext>
            </a:extLst>
          </p:cNvPr>
          <p:cNvSpPr/>
          <p:nvPr/>
        </p:nvSpPr>
        <p:spPr>
          <a:xfrm>
            <a:off x="883353" y="2112103"/>
            <a:ext cx="14189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 = 100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ED68E1-18B7-43F1-839F-EBCCC439E238}"/>
              </a:ext>
            </a:extLst>
          </p:cNvPr>
          <p:cNvSpPr/>
          <p:nvPr/>
        </p:nvSpPr>
        <p:spPr>
          <a:xfrm>
            <a:off x="883353" y="2604546"/>
            <a:ext cx="12186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 = 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0A44CA-4EA6-4B0F-807C-81D8C2AA7D6B}"/>
              </a:ext>
            </a:extLst>
          </p:cNvPr>
          <p:cNvSpPr/>
          <p:nvPr/>
        </p:nvSpPr>
        <p:spPr>
          <a:xfrm>
            <a:off x="883353" y="3096989"/>
            <a:ext cx="10262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V = 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1B6711-1EA1-4E77-9B61-260192A6B267}"/>
              </a:ext>
            </a:extLst>
          </p:cNvPr>
          <p:cNvSpPr/>
          <p:nvPr/>
        </p:nvSpPr>
        <p:spPr>
          <a:xfrm>
            <a:off x="5069757" y="1027709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115</a:t>
            </a:r>
          </a:p>
        </p:txBody>
      </p:sp>
    </p:spTree>
    <p:extLst>
      <p:ext uri="{BB962C8B-B14F-4D97-AF65-F5344CB8AC3E}">
        <p14:creationId xmlns:p14="http://schemas.microsoft.com/office/powerpoint/2010/main" val="85103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510A63-73DB-4CDE-99A4-517E11F52163}"/>
              </a:ext>
            </a:extLst>
          </p:cNvPr>
          <p:cNvSpPr/>
          <p:nvPr/>
        </p:nvSpPr>
        <p:spPr>
          <a:xfrm>
            <a:off x="56123" y="50000"/>
            <a:ext cx="81072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What number is halfway between 1.4 and 2.1?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0FA087-C6E7-489E-979E-07B1318EE73A}"/>
              </a:ext>
            </a:extLst>
          </p:cNvPr>
          <p:cNvSpPr/>
          <p:nvPr/>
        </p:nvSpPr>
        <p:spPr>
          <a:xfrm>
            <a:off x="559795" y="634775"/>
            <a:ext cx="38855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Add, then divide by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6A3357-D4C6-4D9C-B586-B8F59B208D86}"/>
              </a:ext>
            </a:extLst>
          </p:cNvPr>
          <p:cNvSpPr/>
          <p:nvPr/>
        </p:nvSpPr>
        <p:spPr>
          <a:xfrm>
            <a:off x="951346" y="1321747"/>
            <a:ext cx="26781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1.4 + 2.1 = 3.5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12579D-5B6B-4908-BC00-46C87AFDE4EF}"/>
              </a:ext>
            </a:extLst>
          </p:cNvPr>
          <p:cNvSpPr/>
          <p:nvPr/>
        </p:nvSpPr>
        <p:spPr>
          <a:xfrm>
            <a:off x="951346" y="1906522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3.5 </a:t>
            </a:r>
            <a:r>
              <a:rPr lang="en-GB" sz="3200" b="1" dirty="0">
                <a:solidFill>
                  <a:srgbClr val="FF0000"/>
                </a:solidFill>
              </a:rPr>
              <a:t>÷ 2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E698A8-6116-45B7-8C8B-00D02B21F7E7}"/>
              </a:ext>
            </a:extLst>
          </p:cNvPr>
          <p:cNvSpPr txBox="1"/>
          <p:nvPr/>
        </p:nvSpPr>
        <p:spPr>
          <a:xfrm>
            <a:off x="1095680" y="320010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C431BE9-05DD-4582-8101-FA3B930C16A4}"/>
              </a:ext>
            </a:extLst>
          </p:cNvPr>
          <p:cNvCxnSpPr>
            <a:cxnSpLocks/>
          </p:cNvCxnSpPr>
          <p:nvPr/>
        </p:nvCxnSpPr>
        <p:spPr>
          <a:xfrm flipV="1">
            <a:off x="1558551" y="3261252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82263BA-19B0-4EC6-B129-DA4906992AF9}"/>
              </a:ext>
            </a:extLst>
          </p:cNvPr>
          <p:cNvCxnSpPr>
            <a:cxnSpLocks/>
          </p:cNvCxnSpPr>
          <p:nvPr/>
        </p:nvCxnSpPr>
        <p:spPr>
          <a:xfrm>
            <a:off x="1577503" y="324520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BE8E294-0E0B-4652-B3AD-71264D6CA91A}"/>
              </a:ext>
            </a:extLst>
          </p:cNvPr>
          <p:cNvSpPr txBox="1"/>
          <p:nvPr/>
        </p:nvSpPr>
        <p:spPr>
          <a:xfrm>
            <a:off x="1549944" y="27351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BB6F69A-AC20-40DD-88E7-E327F766FF82}"/>
              </a:ext>
            </a:extLst>
          </p:cNvPr>
          <p:cNvSpPr txBox="1"/>
          <p:nvPr/>
        </p:nvSpPr>
        <p:spPr>
          <a:xfrm>
            <a:off x="1998710" y="274483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C8CBD1-1C94-44DD-AA2B-030034B6B5CD}"/>
              </a:ext>
            </a:extLst>
          </p:cNvPr>
          <p:cNvSpPr txBox="1"/>
          <p:nvPr/>
        </p:nvSpPr>
        <p:spPr>
          <a:xfrm>
            <a:off x="1853887" y="323475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89B5F40-8399-4600-BFC2-7F5F539CC632}"/>
              </a:ext>
            </a:extLst>
          </p:cNvPr>
          <p:cNvCxnSpPr>
            <a:cxnSpLocks/>
          </p:cNvCxnSpPr>
          <p:nvPr/>
        </p:nvCxnSpPr>
        <p:spPr>
          <a:xfrm>
            <a:off x="2439700" y="3260206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D371BC1-24ED-45DD-BA7A-5350436113BA}"/>
              </a:ext>
            </a:extLst>
          </p:cNvPr>
          <p:cNvSpPr txBox="1"/>
          <p:nvPr/>
        </p:nvSpPr>
        <p:spPr>
          <a:xfrm>
            <a:off x="1847753" y="2744839"/>
            <a:ext cx="3320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F1E3DE9-BA39-45FA-8061-655207F92789}"/>
              </a:ext>
            </a:extLst>
          </p:cNvPr>
          <p:cNvSpPr txBox="1"/>
          <p:nvPr/>
        </p:nvSpPr>
        <p:spPr>
          <a:xfrm>
            <a:off x="1535120" y="3188492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76E80F5-A24C-4C38-9172-4339E53CCF0F}"/>
              </a:ext>
            </a:extLst>
          </p:cNvPr>
          <p:cNvSpPr txBox="1"/>
          <p:nvPr/>
        </p:nvSpPr>
        <p:spPr>
          <a:xfrm>
            <a:off x="2422653" y="3201000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BB0CCD1-AFE2-4204-8CB6-FA8EDE53AA9C}"/>
              </a:ext>
            </a:extLst>
          </p:cNvPr>
          <p:cNvSpPr txBox="1"/>
          <p:nvPr/>
        </p:nvSpPr>
        <p:spPr>
          <a:xfrm>
            <a:off x="2278639" y="323864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B5A17E0-13BF-4D53-B0EA-C3D5B9A119B5}"/>
              </a:ext>
            </a:extLst>
          </p:cNvPr>
          <p:cNvSpPr txBox="1"/>
          <p:nvPr/>
        </p:nvSpPr>
        <p:spPr>
          <a:xfrm>
            <a:off x="2415065" y="274209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CF1B06E-F907-4F9A-9E9E-20D045521448}"/>
              </a:ext>
            </a:extLst>
          </p:cNvPr>
          <p:cNvSpPr/>
          <p:nvPr/>
        </p:nvSpPr>
        <p:spPr>
          <a:xfrm>
            <a:off x="2498290" y="1900950"/>
            <a:ext cx="132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1.75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7F87825-6353-441F-BF11-32C8CBA31C45}"/>
              </a:ext>
            </a:extLst>
          </p:cNvPr>
          <p:cNvSpPr/>
          <p:nvPr/>
        </p:nvSpPr>
        <p:spPr>
          <a:xfrm>
            <a:off x="8070695" y="49999"/>
            <a:ext cx="132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1.75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13154D9-2953-4DE7-8191-9E69A1B1D2F3}"/>
              </a:ext>
            </a:extLst>
          </p:cNvPr>
          <p:cNvCxnSpPr>
            <a:cxnSpLocks/>
          </p:cNvCxnSpPr>
          <p:nvPr/>
        </p:nvCxnSpPr>
        <p:spPr>
          <a:xfrm>
            <a:off x="5027653" y="1195240"/>
            <a:ext cx="6248711" cy="0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5BEFB69-A921-4093-91B1-22CE08F74CDE}"/>
              </a:ext>
            </a:extLst>
          </p:cNvPr>
          <p:cNvGrpSpPr/>
          <p:nvPr/>
        </p:nvGrpSpPr>
        <p:grpSpPr>
          <a:xfrm>
            <a:off x="5270642" y="1219550"/>
            <a:ext cx="614271" cy="715816"/>
            <a:chOff x="4902912" y="1952393"/>
            <a:chExt cx="614271" cy="715816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7B33D1F-2AD9-4146-B325-72157B73583E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D956881-ED48-4D45-8655-1F4928D2DEA9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1.4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F7637B6-AEF2-45A2-91AD-15985AE7B8A0}"/>
              </a:ext>
            </a:extLst>
          </p:cNvPr>
          <p:cNvGrpSpPr/>
          <p:nvPr/>
        </p:nvGrpSpPr>
        <p:grpSpPr>
          <a:xfrm>
            <a:off x="10222836" y="1219550"/>
            <a:ext cx="614271" cy="715816"/>
            <a:chOff x="4902912" y="1952393"/>
            <a:chExt cx="614271" cy="71581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3BFE4C3-5866-4CCB-B3A9-B8BEA2BAD1AF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9CB2B09-CC98-47FE-9939-4952A8983F06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2.1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A73769F-88F5-40CB-B334-A40D027FE1C7}"/>
              </a:ext>
            </a:extLst>
          </p:cNvPr>
          <p:cNvGrpSpPr/>
          <p:nvPr/>
        </p:nvGrpSpPr>
        <p:grpSpPr>
          <a:xfrm>
            <a:off x="5977920" y="1219550"/>
            <a:ext cx="614271" cy="715816"/>
            <a:chOff x="4902912" y="1952393"/>
            <a:chExt cx="614271" cy="715816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8981AD8-084A-4F22-94B5-85299D7269D6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433302E-9F6B-4FD2-AC41-587EB4298C77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1.5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49D1B1A-5906-4005-8144-AB82DEB24CD3}"/>
              </a:ext>
            </a:extLst>
          </p:cNvPr>
          <p:cNvGrpSpPr/>
          <p:nvPr/>
        </p:nvGrpSpPr>
        <p:grpSpPr>
          <a:xfrm>
            <a:off x="6685197" y="1219550"/>
            <a:ext cx="614271" cy="715816"/>
            <a:chOff x="4902912" y="1952393"/>
            <a:chExt cx="614271" cy="715816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8DCCE76-24BF-405B-8919-4A53C2F25A9E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5F8B483-9BE2-4B19-811F-B2B21F327A12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1.6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5AFED17-B48D-4B99-9714-B7270EBA6856}"/>
              </a:ext>
            </a:extLst>
          </p:cNvPr>
          <p:cNvGrpSpPr/>
          <p:nvPr/>
        </p:nvGrpSpPr>
        <p:grpSpPr>
          <a:xfrm>
            <a:off x="7392474" y="1219550"/>
            <a:ext cx="614271" cy="715816"/>
            <a:chOff x="4902912" y="1952393"/>
            <a:chExt cx="614271" cy="715816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E88D274-4B15-4101-8098-D3B30A7A8993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8338545-98B9-49F2-A5E2-1F5FD7FD0A25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1.7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4ED5387-354C-4FC5-9B37-D554C9F6A4EA}"/>
              </a:ext>
            </a:extLst>
          </p:cNvPr>
          <p:cNvGrpSpPr/>
          <p:nvPr/>
        </p:nvGrpSpPr>
        <p:grpSpPr>
          <a:xfrm>
            <a:off x="8099752" y="1219550"/>
            <a:ext cx="614271" cy="715816"/>
            <a:chOff x="4902912" y="1952393"/>
            <a:chExt cx="614271" cy="715816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59D66E3-C819-46D0-9C31-469C8FB6CEE5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BFD3EB0-6305-404E-BA85-B3A11CE66CE0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1.8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969558C-DC1C-4437-A8CA-3FE6CC52DE35}"/>
              </a:ext>
            </a:extLst>
          </p:cNvPr>
          <p:cNvGrpSpPr/>
          <p:nvPr/>
        </p:nvGrpSpPr>
        <p:grpSpPr>
          <a:xfrm>
            <a:off x="8807029" y="1219550"/>
            <a:ext cx="614271" cy="715816"/>
            <a:chOff x="4902912" y="1952393"/>
            <a:chExt cx="614271" cy="715816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0414309-54B8-463B-91B5-76E13F5D2DCC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65D1D31-B02C-48C3-B763-0360BA86EBFA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1.9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8EEBC12-DBB8-425A-89F6-1CB46CCCB773}"/>
              </a:ext>
            </a:extLst>
          </p:cNvPr>
          <p:cNvGrpSpPr/>
          <p:nvPr/>
        </p:nvGrpSpPr>
        <p:grpSpPr>
          <a:xfrm>
            <a:off x="9514933" y="1219550"/>
            <a:ext cx="614271" cy="715816"/>
            <a:chOff x="4902912" y="1952393"/>
            <a:chExt cx="614271" cy="715816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32E3DF8-526B-4530-9B3A-D5139E9B49D4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AE00829-AB4C-42BC-93A9-7982773FA085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2.0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5F81873-9DA7-4381-9D9F-957F4637E206}"/>
              </a:ext>
            </a:extLst>
          </p:cNvPr>
          <p:cNvCxnSpPr>
            <a:cxnSpLocks/>
          </p:cNvCxnSpPr>
          <p:nvPr/>
        </p:nvCxnSpPr>
        <p:spPr>
          <a:xfrm flipV="1">
            <a:off x="8063437" y="1195239"/>
            <a:ext cx="0" cy="1080859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430E3D4E-E06B-4877-91F4-C0736D2B4340}"/>
              </a:ext>
            </a:extLst>
          </p:cNvPr>
          <p:cNvSpPr txBox="1"/>
          <p:nvPr/>
        </p:nvSpPr>
        <p:spPr>
          <a:xfrm>
            <a:off x="7671342" y="2273615"/>
            <a:ext cx="784189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1.75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56F0967-25A3-47A8-A131-F8034085DCD1}"/>
              </a:ext>
            </a:extLst>
          </p:cNvPr>
          <p:cNvGrpSpPr/>
          <p:nvPr/>
        </p:nvGrpSpPr>
        <p:grpSpPr>
          <a:xfrm>
            <a:off x="5511029" y="3166598"/>
            <a:ext cx="5287978" cy="880895"/>
            <a:chOff x="5519418" y="4175661"/>
            <a:chExt cx="5287978" cy="880895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819AD98-9A93-406C-8177-EE17A8FB3B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9418" y="4175661"/>
              <a:ext cx="5287978" cy="1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41D3552-5625-4AF1-A7F2-E0F49A4E34CE}"/>
                </a:ext>
              </a:extLst>
            </p:cNvPr>
            <p:cNvCxnSpPr/>
            <p:nvPr/>
          </p:nvCxnSpPr>
          <p:spPr>
            <a:xfrm>
              <a:off x="6057726" y="4175661"/>
              <a:ext cx="0" cy="403686"/>
            </a:xfrm>
            <a:prstGeom prst="line">
              <a:avLst/>
            </a:prstGeom>
            <a:ln w="1270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73E197A8-0A23-48FF-9FD9-E374A368A080}"/>
                </a:ext>
              </a:extLst>
            </p:cNvPr>
            <p:cNvCxnSpPr/>
            <p:nvPr/>
          </p:nvCxnSpPr>
          <p:spPr>
            <a:xfrm>
              <a:off x="6865188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5C24BC1E-8EFA-4B21-97B4-996C6B70E61E}"/>
                </a:ext>
              </a:extLst>
            </p:cNvPr>
            <p:cNvCxnSpPr/>
            <p:nvPr/>
          </p:nvCxnSpPr>
          <p:spPr>
            <a:xfrm>
              <a:off x="7672649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42FD21D1-CD33-46A4-8943-C87B2FA1B608}"/>
                </a:ext>
              </a:extLst>
            </p:cNvPr>
            <p:cNvCxnSpPr/>
            <p:nvPr/>
          </p:nvCxnSpPr>
          <p:spPr>
            <a:xfrm>
              <a:off x="8480111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00F948F3-5493-4B6E-9F02-1FA1E251393E}"/>
                </a:ext>
              </a:extLst>
            </p:cNvPr>
            <p:cNvCxnSpPr/>
            <p:nvPr/>
          </p:nvCxnSpPr>
          <p:spPr>
            <a:xfrm>
              <a:off x="9287572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C95D8478-1E6D-412D-9571-8A5415F1D802}"/>
                </a:ext>
              </a:extLst>
            </p:cNvPr>
            <p:cNvCxnSpPr/>
            <p:nvPr/>
          </p:nvCxnSpPr>
          <p:spPr>
            <a:xfrm>
              <a:off x="10095034" y="4175661"/>
              <a:ext cx="0" cy="403686"/>
            </a:xfrm>
            <a:prstGeom prst="line">
              <a:avLst/>
            </a:prstGeom>
            <a:ln w="1270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A57D2E8-345F-402C-85B9-A9C9361DE98F}"/>
                </a:ext>
              </a:extLst>
            </p:cNvPr>
            <p:cNvSpPr txBox="1"/>
            <p:nvPr/>
          </p:nvSpPr>
          <p:spPr>
            <a:xfrm>
              <a:off x="5653995" y="4561484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1.7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FDD25BCC-5A6C-4C33-9663-4B83D7D2022F}"/>
                </a:ext>
              </a:extLst>
            </p:cNvPr>
            <p:cNvCxnSpPr/>
            <p:nvPr/>
          </p:nvCxnSpPr>
          <p:spPr>
            <a:xfrm>
              <a:off x="6461457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A5AA5DF0-1291-4A75-8C82-B195AEC483CF}"/>
                </a:ext>
              </a:extLst>
            </p:cNvPr>
            <p:cNvCxnSpPr/>
            <p:nvPr/>
          </p:nvCxnSpPr>
          <p:spPr>
            <a:xfrm>
              <a:off x="7268918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65134B5-EF98-4182-A6B0-D55E3AA2B275}"/>
                </a:ext>
              </a:extLst>
            </p:cNvPr>
            <p:cNvCxnSpPr/>
            <p:nvPr/>
          </p:nvCxnSpPr>
          <p:spPr>
            <a:xfrm>
              <a:off x="8076380" y="4175661"/>
              <a:ext cx="0" cy="2691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0A673119-C30B-42E6-B54D-9BE5FEDF6207}"/>
                </a:ext>
              </a:extLst>
            </p:cNvPr>
            <p:cNvCxnSpPr/>
            <p:nvPr/>
          </p:nvCxnSpPr>
          <p:spPr>
            <a:xfrm>
              <a:off x="8883841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3B91699-7461-4715-A13B-0B6AA4744DE5}"/>
                </a:ext>
              </a:extLst>
            </p:cNvPr>
            <p:cNvCxnSpPr/>
            <p:nvPr/>
          </p:nvCxnSpPr>
          <p:spPr>
            <a:xfrm>
              <a:off x="9691303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3EF5A50-A019-4B2B-A7FC-B275A85CF123}"/>
                </a:ext>
              </a:extLst>
            </p:cNvPr>
            <p:cNvSpPr txBox="1"/>
            <p:nvPr/>
          </p:nvSpPr>
          <p:spPr>
            <a:xfrm>
              <a:off x="9691303" y="4561484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1.8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03CCD7CA-8345-4AC0-9234-3CEE48C83854}"/>
              </a:ext>
            </a:extLst>
          </p:cNvPr>
          <p:cNvCxnSpPr>
            <a:cxnSpLocks/>
          </p:cNvCxnSpPr>
          <p:nvPr/>
        </p:nvCxnSpPr>
        <p:spPr>
          <a:xfrm flipV="1">
            <a:off x="8072325" y="3452138"/>
            <a:ext cx="0" cy="875722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125C4D13-9C2B-4B51-838C-D3E91A0F1AD8}"/>
              </a:ext>
            </a:extLst>
          </p:cNvPr>
          <p:cNvSpPr txBox="1"/>
          <p:nvPr/>
        </p:nvSpPr>
        <p:spPr>
          <a:xfrm>
            <a:off x="6064730" y="3552421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0CBBFE3-8642-43EB-AE40-A1E364C81DC5}"/>
              </a:ext>
            </a:extLst>
          </p:cNvPr>
          <p:cNvSpPr txBox="1"/>
          <p:nvPr/>
        </p:nvSpPr>
        <p:spPr>
          <a:xfrm>
            <a:off x="10111668" y="3547249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7D0C056-BEB8-49C4-AFB8-06181E6B8CBC}"/>
              </a:ext>
            </a:extLst>
          </p:cNvPr>
          <p:cNvSpPr txBox="1"/>
          <p:nvPr/>
        </p:nvSpPr>
        <p:spPr>
          <a:xfrm>
            <a:off x="7680230" y="4268115"/>
            <a:ext cx="784189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1.75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86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9" grpId="0"/>
      <p:bldP spid="22" grpId="0"/>
      <p:bldP spid="23" grpId="0"/>
      <p:bldP spid="24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64" grpId="0"/>
      <p:bldP spid="84" grpId="0"/>
      <p:bldP spid="85" grpId="0"/>
      <p:bldP spid="8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582E5B-7DAE-4806-AD54-E8F7A8D1E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40" y="1077218"/>
            <a:ext cx="5725551" cy="5675397"/>
          </a:xfrm>
          <a:prstGeom prst="rect">
            <a:avLst/>
          </a:prstGeom>
        </p:spPr>
      </p:pic>
      <p:sp>
        <p:nvSpPr>
          <p:cNvPr id="30" name="L-Shape 29">
            <a:extLst>
              <a:ext uri="{FF2B5EF4-FFF2-40B4-BE49-F238E27FC236}">
                <a16:creationId xmlns:a16="http://schemas.microsoft.com/office/drawing/2014/main" id="{1B236108-0147-415E-BA30-36965AB09391}"/>
              </a:ext>
            </a:extLst>
          </p:cNvPr>
          <p:cNvSpPr/>
          <p:nvPr/>
        </p:nvSpPr>
        <p:spPr>
          <a:xfrm rot="3598230" flipV="1">
            <a:off x="2240989" y="5552810"/>
            <a:ext cx="385440" cy="368814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L-Shape 28">
            <a:extLst>
              <a:ext uri="{FF2B5EF4-FFF2-40B4-BE49-F238E27FC236}">
                <a16:creationId xmlns:a16="http://schemas.microsoft.com/office/drawing/2014/main" id="{B19A9C80-424A-4EEB-87F4-D72981610782}"/>
              </a:ext>
            </a:extLst>
          </p:cNvPr>
          <p:cNvSpPr/>
          <p:nvPr/>
        </p:nvSpPr>
        <p:spPr>
          <a:xfrm rot="9003779" flipV="1">
            <a:off x="1028965" y="3172626"/>
            <a:ext cx="385440" cy="368814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04FC7B-CB75-4DF0-8951-01AA06E7DF93}"/>
              </a:ext>
            </a:extLst>
          </p:cNvPr>
          <p:cNvSpPr/>
          <p:nvPr/>
        </p:nvSpPr>
        <p:spPr>
          <a:xfrm>
            <a:off x="103032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diagram shows a shaded octagon on a square grid.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Line A joins two vertices of the octagon.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9013E3-31F1-4F23-8F25-FEF96072477C}"/>
              </a:ext>
            </a:extLst>
          </p:cNvPr>
          <p:cNvSpPr/>
          <p:nvPr/>
        </p:nvSpPr>
        <p:spPr>
          <a:xfrm>
            <a:off x="5950631" y="1169411"/>
            <a:ext cx="65555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Join two vertices to draw a line perpendicular to line A.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0C2215-A22E-4339-B088-7C65BF30E655}"/>
              </a:ext>
            </a:extLst>
          </p:cNvPr>
          <p:cNvSpPr/>
          <p:nvPr/>
        </p:nvSpPr>
        <p:spPr>
          <a:xfrm>
            <a:off x="5902094" y="2351782"/>
            <a:ext cx="66040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Join two other vertices to draw a line parallel to line A.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A165B0B-1E2F-4254-973A-4BC120D21C29}"/>
              </a:ext>
            </a:extLst>
          </p:cNvPr>
          <p:cNvCxnSpPr>
            <a:cxnSpLocks/>
          </p:cNvCxnSpPr>
          <p:nvPr/>
        </p:nvCxnSpPr>
        <p:spPr>
          <a:xfrm flipH="1" flipV="1">
            <a:off x="962651" y="3279996"/>
            <a:ext cx="1358518" cy="271635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E5B7329-A915-4A2D-AFAC-9C1F5A14095D}"/>
              </a:ext>
            </a:extLst>
          </p:cNvPr>
          <p:cNvCxnSpPr>
            <a:cxnSpLocks/>
          </p:cNvCxnSpPr>
          <p:nvPr/>
        </p:nvCxnSpPr>
        <p:spPr>
          <a:xfrm flipV="1">
            <a:off x="962651" y="1856096"/>
            <a:ext cx="2722245" cy="1423901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DCD74C8-EC0F-4414-9325-531CB05EF443}"/>
              </a:ext>
            </a:extLst>
          </p:cNvPr>
          <p:cNvCxnSpPr>
            <a:cxnSpLocks/>
          </p:cNvCxnSpPr>
          <p:nvPr/>
        </p:nvCxnSpPr>
        <p:spPr>
          <a:xfrm flipV="1">
            <a:off x="2323773" y="4572453"/>
            <a:ext cx="2722245" cy="1423901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5B65A06-3BA9-4E20-B401-C2FA40B0D4C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919058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3 -0.00556 L 0.22356 -0.2034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98" y="-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9" grpId="0" animBg="1"/>
      <p:bldP spid="29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79996A-B265-47BB-820E-BBEB8771D79D}"/>
              </a:ext>
            </a:extLst>
          </p:cNvPr>
          <p:cNvSpPr/>
          <p:nvPr/>
        </p:nvSpPr>
        <p:spPr>
          <a:xfrm>
            <a:off x="56122" y="50000"/>
            <a:ext cx="676377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Round 124,531</a:t>
            </a:r>
          </a:p>
          <a:p>
            <a:endParaRPr lang="en-GB" sz="3200" b="1" dirty="0"/>
          </a:p>
          <a:p>
            <a:r>
              <a:rPr lang="en-GB" sz="3200" b="1" dirty="0"/>
              <a:t>   to the nearest 10,000 __________</a:t>
            </a:r>
          </a:p>
          <a:p>
            <a:endParaRPr lang="en-GB" sz="3200" b="1" dirty="0"/>
          </a:p>
          <a:p>
            <a:r>
              <a:rPr lang="en-GB" sz="3200" b="1" dirty="0"/>
              <a:t>   to the nearest 1,000 __________</a:t>
            </a:r>
          </a:p>
          <a:p>
            <a:endParaRPr lang="en-GB" sz="3200" b="1" dirty="0"/>
          </a:p>
          <a:p>
            <a:r>
              <a:rPr lang="en-GB" sz="3200" b="1" dirty="0"/>
              <a:t>   to the nearest 100 __________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5C24F6-9AFE-427C-8448-2426420D214A}"/>
              </a:ext>
            </a:extLst>
          </p:cNvPr>
          <p:cNvSpPr/>
          <p:nvPr/>
        </p:nvSpPr>
        <p:spPr>
          <a:xfrm>
            <a:off x="6503395" y="1034825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1 2 4 5 3 1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16CE41-850F-4DD1-A652-715EF18D80FC}"/>
              </a:ext>
            </a:extLst>
          </p:cNvPr>
          <p:cNvSpPr/>
          <p:nvPr/>
        </p:nvSpPr>
        <p:spPr>
          <a:xfrm>
            <a:off x="6825650" y="1109932"/>
            <a:ext cx="323851" cy="419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29AC96-A7EF-481A-9425-14176251B432}"/>
              </a:ext>
            </a:extLst>
          </p:cNvPr>
          <p:cNvCxnSpPr>
            <a:cxnSpLocks/>
          </p:cNvCxnSpPr>
          <p:nvPr/>
        </p:nvCxnSpPr>
        <p:spPr>
          <a:xfrm>
            <a:off x="7149501" y="1529752"/>
            <a:ext cx="3152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6A8D903D-966C-4310-83E7-A99774698D91}"/>
              </a:ext>
            </a:extLst>
          </p:cNvPr>
          <p:cNvSpPr/>
          <p:nvPr/>
        </p:nvSpPr>
        <p:spPr>
          <a:xfrm>
            <a:off x="4418217" y="1034825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120 000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F835F0-0420-4AE7-88F9-44566BDD1C7A}"/>
              </a:ext>
            </a:extLst>
          </p:cNvPr>
          <p:cNvSpPr/>
          <p:nvPr/>
        </p:nvSpPr>
        <p:spPr>
          <a:xfrm>
            <a:off x="6503395" y="2065698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1 2 4 5 3 1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3B9FD3-A650-429C-B84F-7998A7BAEB23}"/>
              </a:ext>
            </a:extLst>
          </p:cNvPr>
          <p:cNvSpPr/>
          <p:nvPr/>
        </p:nvSpPr>
        <p:spPr>
          <a:xfrm>
            <a:off x="7113748" y="2140805"/>
            <a:ext cx="323851" cy="419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9C92003-4F54-44D4-8849-6B593A9AEE35}"/>
              </a:ext>
            </a:extLst>
          </p:cNvPr>
          <p:cNvCxnSpPr>
            <a:cxnSpLocks/>
          </p:cNvCxnSpPr>
          <p:nvPr/>
        </p:nvCxnSpPr>
        <p:spPr>
          <a:xfrm>
            <a:off x="7437599" y="2560625"/>
            <a:ext cx="3152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2DCB8F0-96C9-42F2-AA34-115313C2C544}"/>
              </a:ext>
            </a:extLst>
          </p:cNvPr>
          <p:cNvSpPr/>
          <p:nvPr/>
        </p:nvSpPr>
        <p:spPr>
          <a:xfrm>
            <a:off x="4178541" y="2013428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125 000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C3C41B-B8D6-4737-9482-6EDA4D486AC5}"/>
              </a:ext>
            </a:extLst>
          </p:cNvPr>
          <p:cNvSpPr/>
          <p:nvPr/>
        </p:nvSpPr>
        <p:spPr>
          <a:xfrm>
            <a:off x="6509135" y="3004655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1 2 4 5 3 1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765363-DAC6-4C72-B550-93F14F5D0406}"/>
              </a:ext>
            </a:extLst>
          </p:cNvPr>
          <p:cNvSpPr/>
          <p:nvPr/>
        </p:nvSpPr>
        <p:spPr>
          <a:xfrm>
            <a:off x="7432638" y="3079762"/>
            <a:ext cx="323851" cy="419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8FF449-8D64-4287-8633-79FD9BC7ACEE}"/>
              </a:ext>
            </a:extLst>
          </p:cNvPr>
          <p:cNvCxnSpPr>
            <a:cxnSpLocks/>
          </p:cNvCxnSpPr>
          <p:nvPr/>
        </p:nvCxnSpPr>
        <p:spPr>
          <a:xfrm>
            <a:off x="7756489" y="3499582"/>
            <a:ext cx="3152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2CD5819-9417-4B04-B359-D598935F44AB}"/>
              </a:ext>
            </a:extLst>
          </p:cNvPr>
          <p:cNvSpPr/>
          <p:nvPr/>
        </p:nvSpPr>
        <p:spPr>
          <a:xfrm>
            <a:off x="3892784" y="2979603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124 500</a:t>
            </a:r>
          </a:p>
        </p:txBody>
      </p:sp>
    </p:spTree>
    <p:extLst>
      <p:ext uri="{BB962C8B-B14F-4D97-AF65-F5344CB8AC3E}">
        <p14:creationId xmlns:p14="http://schemas.microsoft.com/office/powerpoint/2010/main" val="51691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9" grpId="0"/>
      <p:bldP spid="10" grpId="0"/>
      <p:bldP spid="11" grpId="0" animBg="1"/>
      <p:bldP spid="13" grpId="0"/>
      <p:bldP spid="14" grpId="0"/>
      <p:bldP spid="15" grpId="0" animBg="1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2E3DEE-C466-4B4A-B7D8-0A3785345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398" y="3158782"/>
            <a:ext cx="10156090" cy="34946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37B91CC-E1F3-47EF-A714-CA8C1AFA71BF}"/>
              </a:ext>
            </a:extLst>
          </p:cNvPr>
          <p:cNvSpPr/>
          <p:nvPr/>
        </p:nvSpPr>
        <p:spPr>
          <a:xfrm>
            <a:off x="103032" y="51516"/>
            <a:ext cx="107474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shaded isosceles triangle is drawn inside a rectangle.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 the size of angle a.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FDA9C5-4825-4563-AA82-2A21BC823E95}"/>
              </a:ext>
            </a:extLst>
          </p:cNvPr>
          <p:cNvSpPr/>
          <p:nvPr/>
        </p:nvSpPr>
        <p:spPr>
          <a:xfrm>
            <a:off x="6668864" y="5896428"/>
            <a:ext cx="1125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38°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FD97E3-7726-4294-82AD-BF9691E19D5D}"/>
              </a:ext>
            </a:extLst>
          </p:cNvPr>
          <p:cNvSpPr/>
          <p:nvPr/>
        </p:nvSpPr>
        <p:spPr>
          <a:xfrm>
            <a:off x="1000592" y="1104076"/>
            <a:ext cx="8245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on a straight line add up to 180°.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2B2D2C-9089-4E17-A4CF-831D1CE65C8B}"/>
              </a:ext>
            </a:extLst>
          </p:cNvPr>
          <p:cNvSpPr/>
          <p:nvPr/>
        </p:nvSpPr>
        <p:spPr>
          <a:xfrm>
            <a:off x="1000592" y="1667769"/>
            <a:ext cx="5095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- 38° - 38° = 104°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F69076-0C73-4516-840D-6F3F1E8D7E22}"/>
              </a:ext>
            </a:extLst>
          </p:cNvPr>
          <p:cNvSpPr/>
          <p:nvPr/>
        </p:nvSpPr>
        <p:spPr>
          <a:xfrm>
            <a:off x="986970" y="2190728"/>
            <a:ext cx="5095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a = 104°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C5CFEE-8F36-4BEA-BF8F-D8AC28EAD80A}"/>
              </a:ext>
            </a:extLst>
          </p:cNvPr>
          <p:cNvSpPr/>
          <p:nvPr/>
        </p:nvSpPr>
        <p:spPr>
          <a:xfrm>
            <a:off x="5202920" y="4582941"/>
            <a:ext cx="14881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104°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FE6522-6CDD-4DBD-B3EA-1D65ECEBA0D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15527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9E56F5-B9F0-424B-8C83-3695678A35A4}"/>
              </a:ext>
            </a:extLst>
          </p:cNvPr>
          <p:cNvSpPr/>
          <p:nvPr/>
        </p:nvSpPr>
        <p:spPr>
          <a:xfrm>
            <a:off x="56122" y="50000"/>
            <a:ext cx="1180531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Large pizzas cost £8.50 each. </a:t>
            </a:r>
          </a:p>
          <a:p>
            <a:r>
              <a:rPr lang="en-US" sz="3200" b="1" dirty="0"/>
              <a:t>Small pizzas cost £6.75 each. </a:t>
            </a:r>
          </a:p>
          <a:p>
            <a:r>
              <a:rPr lang="en-US" sz="3200" b="1" dirty="0"/>
              <a:t>Five children together buy one large pizza and three small pizzas. </a:t>
            </a:r>
          </a:p>
          <a:p>
            <a:r>
              <a:rPr lang="en-US" sz="3200" b="1" dirty="0"/>
              <a:t>They share the cost equally. </a:t>
            </a:r>
          </a:p>
          <a:p>
            <a:r>
              <a:rPr lang="en-US" sz="3200" b="1" dirty="0"/>
              <a:t>How much does each child pay?</a:t>
            </a:r>
          </a:p>
          <a:p>
            <a:r>
              <a:rPr lang="en-US" sz="3200" b="1" dirty="0"/>
              <a:t> </a:t>
            </a:r>
            <a:endParaRPr lang="en-GB" sz="3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560AA4-BFC9-4A13-94B8-5C02A1C63380}"/>
              </a:ext>
            </a:extLst>
          </p:cNvPr>
          <p:cNvSpPr txBox="1"/>
          <p:nvPr/>
        </p:nvSpPr>
        <p:spPr>
          <a:xfrm>
            <a:off x="1469912" y="2878978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6.7 5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80DF3B-0A49-4744-A227-E4E962B8D6BD}"/>
              </a:ext>
            </a:extLst>
          </p:cNvPr>
          <p:cNvSpPr txBox="1"/>
          <p:nvPr/>
        </p:nvSpPr>
        <p:spPr>
          <a:xfrm>
            <a:off x="1006552" y="3298606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D75D4C-624F-4AC9-84CA-2FA54AC14985}"/>
              </a:ext>
            </a:extLst>
          </p:cNvPr>
          <p:cNvSpPr txBox="1"/>
          <p:nvPr/>
        </p:nvSpPr>
        <p:spPr>
          <a:xfrm>
            <a:off x="2364025" y="3295660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09F051B-5EDA-4EBE-8F68-AB7D88F12A56}"/>
              </a:ext>
            </a:extLst>
          </p:cNvPr>
          <p:cNvCxnSpPr>
            <a:cxnSpLocks/>
          </p:cNvCxnSpPr>
          <p:nvPr/>
        </p:nvCxnSpPr>
        <p:spPr>
          <a:xfrm>
            <a:off x="1043819" y="3835362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6EDCCF-06DD-4C84-ACFB-372158A6C824}"/>
              </a:ext>
            </a:extLst>
          </p:cNvPr>
          <p:cNvCxnSpPr>
            <a:cxnSpLocks/>
          </p:cNvCxnSpPr>
          <p:nvPr/>
        </p:nvCxnSpPr>
        <p:spPr>
          <a:xfrm>
            <a:off x="1043819" y="4277817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E93AD03-570C-42D9-B7B3-BC128829E251}"/>
              </a:ext>
            </a:extLst>
          </p:cNvPr>
          <p:cNvSpPr txBox="1"/>
          <p:nvPr/>
        </p:nvSpPr>
        <p:spPr>
          <a:xfrm>
            <a:off x="1784621" y="3753072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02A9EA-97B1-441D-BC16-535F43AEFA09}"/>
              </a:ext>
            </a:extLst>
          </p:cNvPr>
          <p:cNvSpPr txBox="1"/>
          <p:nvPr/>
        </p:nvSpPr>
        <p:spPr>
          <a:xfrm>
            <a:off x="2368165" y="374231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D0701F-8AD1-4A04-8096-3F08EEB7CEF3}"/>
              </a:ext>
            </a:extLst>
          </p:cNvPr>
          <p:cNvSpPr txBox="1"/>
          <p:nvPr/>
        </p:nvSpPr>
        <p:spPr>
          <a:xfrm>
            <a:off x="1949789" y="3753072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912824-C358-45FD-8F00-8E4DE5260C21}"/>
              </a:ext>
            </a:extLst>
          </p:cNvPr>
          <p:cNvSpPr txBox="1"/>
          <p:nvPr/>
        </p:nvSpPr>
        <p:spPr>
          <a:xfrm>
            <a:off x="1957956" y="2608569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4F2C04-8C7F-4D81-93C3-7B2FE9D8E700}"/>
              </a:ext>
            </a:extLst>
          </p:cNvPr>
          <p:cNvSpPr txBox="1"/>
          <p:nvPr/>
        </p:nvSpPr>
        <p:spPr>
          <a:xfrm>
            <a:off x="1035446" y="3761013"/>
            <a:ext cx="974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2 0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A9B69B-2D03-4924-9F37-519A29D38178}"/>
              </a:ext>
            </a:extLst>
          </p:cNvPr>
          <p:cNvSpPr txBox="1"/>
          <p:nvPr/>
        </p:nvSpPr>
        <p:spPr>
          <a:xfrm>
            <a:off x="1506560" y="2598538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A30322-4A95-455A-B0A6-6F2202AF3FE2}"/>
              </a:ext>
            </a:extLst>
          </p:cNvPr>
          <p:cNvSpPr txBox="1"/>
          <p:nvPr/>
        </p:nvSpPr>
        <p:spPr>
          <a:xfrm>
            <a:off x="675445" y="377640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D5EBDA-6609-4C85-AD7B-5C58DC56B3E2}"/>
              </a:ext>
            </a:extLst>
          </p:cNvPr>
          <p:cNvSpPr txBox="1"/>
          <p:nvPr/>
        </p:nvSpPr>
        <p:spPr>
          <a:xfrm>
            <a:off x="4043673" y="2882128"/>
            <a:ext cx="22878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2 0.2 5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67F123-183D-423C-A945-3CC19CE55E74}"/>
              </a:ext>
            </a:extLst>
          </p:cNvPr>
          <p:cNvSpPr txBox="1"/>
          <p:nvPr/>
        </p:nvSpPr>
        <p:spPr>
          <a:xfrm>
            <a:off x="4485206" y="3319262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8.5 0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5C4D7F-C72C-45FC-9C79-636CC087C7D6}"/>
              </a:ext>
            </a:extLst>
          </p:cNvPr>
          <p:cNvCxnSpPr>
            <a:cxnSpLocks/>
          </p:cNvCxnSpPr>
          <p:nvPr/>
        </p:nvCxnSpPr>
        <p:spPr>
          <a:xfrm>
            <a:off x="3612533" y="3830338"/>
            <a:ext cx="22300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92C4A00-634C-4A85-9B46-0961C0F82910}"/>
              </a:ext>
            </a:extLst>
          </p:cNvPr>
          <p:cNvCxnSpPr>
            <a:cxnSpLocks/>
          </p:cNvCxnSpPr>
          <p:nvPr/>
        </p:nvCxnSpPr>
        <p:spPr>
          <a:xfrm>
            <a:off x="3612533" y="4279343"/>
            <a:ext cx="22300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7CC6B0C-E917-49B2-B630-F74D0770B4DB}"/>
              </a:ext>
            </a:extLst>
          </p:cNvPr>
          <p:cNvSpPr txBox="1"/>
          <p:nvPr/>
        </p:nvSpPr>
        <p:spPr>
          <a:xfrm>
            <a:off x="3626464" y="3328245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A9DFE2-9E40-467E-ACFB-9AD50977121E}"/>
              </a:ext>
            </a:extLst>
          </p:cNvPr>
          <p:cNvSpPr txBox="1"/>
          <p:nvPr/>
        </p:nvSpPr>
        <p:spPr>
          <a:xfrm>
            <a:off x="4790071" y="375452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B983E68-B8D1-4252-AA8B-20A70BA8BC29}"/>
              </a:ext>
            </a:extLst>
          </p:cNvPr>
          <p:cNvSpPr txBox="1"/>
          <p:nvPr/>
        </p:nvSpPr>
        <p:spPr>
          <a:xfrm>
            <a:off x="5384982" y="375452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014922-623E-48CD-9495-74A3E26914F7}"/>
              </a:ext>
            </a:extLst>
          </p:cNvPr>
          <p:cNvSpPr txBox="1"/>
          <p:nvPr/>
        </p:nvSpPr>
        <p:spPr>
          <a:xfrm>
            <a:off x="4966885" y="375158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594710-F61B-4781-AECA-BE9096F6CF91}"/>
              </a:ext>
            </a:extLst>
          </p:cNvPr>
          <p:cNvSpPr txBox="1"/>
          <p:nvPr/>
        </p:nvSpPr>
        <p:spPr>
          <a:xfrm>
            <a:off x="4468647" y="375824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A1E0F9C-C9EB-4C75-809C-4ADD2B628903}"/>
              </a:ext>
            </a:extLst>
          </p:cNvPr>
          <p:cNvSpPr txBox="1"/>
          <p:nvPr/>
        </p:nvSpPr>
        <p:spPr>
          <a:xfrm>
            <a:off x="4070069" y="375158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4408EC-2F6D-4087-BA3E-26E420C27ED6}"/>
              </a:ext>
            </a:extLst>
          </p:cNvPr>
          <p:cNvSpPr txBox="1"/>
          <p:nvPr/>
        </p:nvSpPr>
        <p:spPr>
          <a:xfrm>
            <a:off x="3689789" y="375571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30EBB84-3680-4471-85C4-753011CC7A58}"/>
              </a:ext>
            </a:extLst>
          </p:cNvPr>
          <p:cNvSpPr txBox="1"/>
          <p:nvPr/>
        </p:nvSpPr>
        <p:spPr>
          <a:xfrm>
            <a:off x="6820094" y="3758242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2 8.7 5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4AAA39F-7826-4BBA-8562-D551B95DEC87}"/>
              </a:ext>
            </a:extLst>
          </p:cNvPr>
          <p:cNvSpPr txBox="1"/>
          <p:nvPr/>
        </p:nvSpPr>
        <p:spPr>
          <a:xfrm>
            <a:off x="6333540" y="376481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5ADCE74-B967-4262-875A-95700DA21A5C}"/>
              </a:ext>
            </a:extLst>
          </p:cNvPr>
          <p:cNvSpPr txBox="1"/>
          <p:nvPr/>
        </p:nvSpPr>
        <p:spPr>
          <a:xfrm>
            <a:off x="7243937" y="330050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7BF7F4F-7847-4EAB-BB26-4532D1F3035A}"/>
              </a:ext>
            </a:extLst>
          </p:cNvPr>
          <p:cNvSpPr txBox="1"/>
          <p:nvPr/>
        </p:nvSpPr>
        <p:spPr>
          <a:xfrm>
            <a:off x="7696398" y="330426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AF9E521-BE33-48C8-8827-07471B5C09E2}"/>
              </a:ext>
            </a:extLst>
          </p:cNvPr>
          <p:cNvSpPr txBox="1"/>
          <p:nvPr/>
        </p:nvSpPr>
        <p:spPr>
          <a:xfrm>
            <a:off x="8136377" y="330753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A2439FF-9F58-43D4-862A-298165002CA8}"/>
              </a:ext>
            </a:extLst>
          </p:cNvPr>
          <p:cNvSpPr txBox="1"/>
          <p:nvPr/>
        </p:nvSpPr>
        <p:spPr>
          <a:xfrm>
            <a:off x="7556622" y="378005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8C0B431-C024-4EB8-8E0A-8E6FC5D787D2}"/>
              </a:ext>
            </a:extLst>
          </p:cNvPr>
          <p:cNvCxnSpPr>
            <a:cxnSpLocks/>
          </p:cNvCxnSpPr>
          <p:nvPr/>
        </p:nvCxnSpPr>
        <p:spPr>
          <a:xfrm>
            <a:off x="6827109" y="379833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A35F75A-2837-4E4C-9394-88E13F89E1BA}"/>
              </a:ext>
            </a:extLst>
          </p:cNvPr>
          <p:cNvCxnSpPr>
            <a:cxnSpLocks/>
          </p:cNvCxnSpPr>
          <p:nvPr/>
        </p:nvCxnSpPr>
        <p:spPr>
          <a:xfrm>
            <a:off x="6808157" y="3814375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9F57485-CC32-432F-AE56-3E6165029645}"/>
              </a:ext>
            </a:extLst>
          </p:cNvPr>
          <p:cNvSpPr txBox="1"/>
          <p:nvPr/>
        </p:nvSpPr>
        <p:spPr>
          <a:xfrm>
            <a:off x="7541655" y="330167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5195281-3E2A-4E49-8A07-2115F7916CD3}"/>
              </a:ext>
            </a:extLst>
          </p:cNvPr>
          <p:cNvSpPr txBox="1"/>
          <p:nvPr/>
        </p:nvSpPr>
        <p:spPr>
          <a:xfrm>
            <a:off x="6941957" y="330050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B0DB88E-F12B-4DB2-9061-29EEEC50C8DC}"/>
              </a:ext>
            </a:extLst>
          </p:cNvPr>
          <p:cNvSpPr/>
          <p:nvPr/>
        </p:nvSpPr>
        <p:spPr>
          <a:xfrm>
            <a:off x="5644528" y="2021585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£5.75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3F96F80-AC46-477F-9DCC-D54CE649E365}"/>
              </a:ext>
            </a:extLst>
          </p:cNvPr>
          <p:cNvSpPr txBox="1"/>
          <p:nvPr/>
        </p:nvSpPr>
        <p:spPr>
          <a:xfrm>
            <a:off x="8004673" y="378436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9243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0" grpId="0"/>
      <p:bldP spid="21" grpId="0"/>
      <p:bldP spid="22" grpId="0"/>
      <p:bldP spid="23" grpId="0"/>
      <p:bldP spid="24" grpId="0"/>
      <p:bldP spid="26" grpId="0"/>
      <p:bldP spid="29" grpId="0"/>
      <p:bldP spid="33" grpId="0"/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  <p:bldP spid="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AE2FF6-95DD-491D-AEBC-4EBC67D70315}"/>
              </a:ext>
            </a:extLst>
          </p:cNvPr>
          <p:cNvSpPr/>
          <p:nvPr/>
        </p:nvSpPr>
        <p:spPr>
          <a:xfrm>
            <a:off x="56122" y="50000"/>
            <a:ext cx="78515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Seven children measured their heights.</a:t>
            </a:r>
          </a:p>
          <a:p>
            <a:r>
              <a:rPr lang="en-GB" sz="3200" b="1" dirty="0"/>
              <a:t>What is the mean height of the children?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1298BC-6FD8-4928-8229-785D5E3A0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660" y="1127218"/>
            <a:ext cx="4495238" cy="533333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36D672-5CC2-4ADA-A095-9223B94BEB63}"/>
              </a:ext>
            </a:extLst>
          </p:cNvPr>
          <p:cNvSpPr/>
          <p:nvPr/>
        </p:nvSpPr>
        <p:spPr>
          <a:xfrm>
            <a:off x="3160563" y="2826703"/>
            <a:ext cx="1146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280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45039A-15E9-4A28-A846-A7D618F529FC}"/>
              </a:ext>
            </a:extLst>
          </p:cNvPr>
          <p:cNvSpPr/>
          <p:nvPr/>
        </p:nvSpPr>
        <p:spPr>
          <a:xfrm>
            <a:off x="3160563" y="3501496"/>
            <a:ext cx="1146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422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08C90E-A0AF-433B-9D27-2795F6957E0A}"/>
              </a:ext>
            </a:extLst>
          </p:cNvPr>
          <p:cNvSpPr/>
          <p:nvPr/>
        </p:nvSpPr>
        <p:spPr>
          <a:xfrm>
            <a:off x="3160563" y="4141783"/>
            <a:ext cx="1146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565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DFF0A8-2C99-488C-A937-2473C702F224}"/>
              </a:ext>
            </a:extLst>
          </p:cNvPr>
          <p:cNvSpPr/>
          <p:nvPr/>
        </p:nvSpPr>
        <p:spPr>
          <a:xfrm>
            <a:off x="3160563" y="4795571"/>
            <a:ext cx="1146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717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A7611B-7232-49E1-B624-7B4B9B31E133}"/>
              </a:ext>
            </a:extLst>
          </p:cNvPr>
          <p:cNvSpPr/>
          <p:nvPr/>
        </p:nvSpPr>
        <p:spPr>
          <a:xfrm>
            <a:off x="3160563" y="5438394"/>
            <a:ext cx="1146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865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B94D76-780B-42DB-BC80-30C5F192F617}"/>
              </a:ext>
            </a:extLst>
          </p:cNvPr>
          <p:cNvSpPr/>
          <p:nvPr/>
        </p:nvSpPr>
        <p:spPr>
          <a:xfrm>
            <a:off x="2965029" y="6094467"/>
            <a:ext cx="1146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0BC114-8ABA-4593-A1D1-28068BB2668F}"/>
              </a:ext>
            </a:extLst>
          </p:cNvPr>
          <p:cNvSpPr txBox="1"/>
          <p:nvPr/>
        </p:nvSpPr>
        <p:spPr>
          <a:xfrm>
            <a:off x="5613843" y="1887072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1 0 1 5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2716A2-1034-40FD-BB8E-4D1256548407}"/>
              </a:ext>
            </a:extLst>
          </p:cNvPr>
          <p:cNvSpPr txBox="1"/>
          <p:nvPr/>
        </p:nvSpPr>
        <p:spPr>
          <a:xfrm>
            <a:off x="5127289" y="189364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1E7868-8FEA-43CF-8C2D-E66AC654B1BE}"/>
              </a:ext>
            </a:extLst>
          </p:cNvPr>
          <p:cNvSpPr txBox="1"/>
          <p:nvPr/>
        </p:nvSpPr>
        <p:spPr>
          <a:xfrm>
            <a:off x="6037686" y="142933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90BF87-3AF5-4FDB-BC24-03459B075CD5}"/>
              </a:ext>
            </a:extLst>
          </p:cNvPr>
          <p:cNvSpPr txBox="1"/>
          <p:nvPr/>
        </p:nvSpPr>
        <p:spPr>
          <a:xfrm>
            <a:off x="6490147" y="14330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64488B-57D0-49AA-BD94-85A2DE402A5B}"/>
              </a:ext>
            </a:extLst>
          </p:cNvPr>
          <p:cNvSpPr txBox="1"/>
          <p:nvPr/>
        </p:nvSpPr>
        <p:spPr>
          <a:xfrm>
            <a:off x="6930126" y="143636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F45B5D-FF75-4DB8-9A6E-FAFC11BA89C0}"/>
              </a:ext>
            </a:extLst>
          </p:cNvPr>
          <p:cNvSpPr txBox="1"/>
          <p:nvPr/>
        </p:nvSpPr>
        <p:spPr>
          <a:xfrm>
            <a:off x="6350371" y="190888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AACC110-2C91-4A82-BDBB-92D5FF326F5B}"/>
              </a:ext>
            </a:extLst>
          </p:cNvPr>
          <p:cNvCxnSpPr>
            <a:cxnSpLocks/>
          </p:cNvCxnSpPr>
          <p:nvPr/>
        </p:nvCxnSpPr>
        <p:spPr>
          <a:xfrm>
            <a:off x="5620858" y="192716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5A223D6-F7BB-4FF4-9E60-3BB3E579B4EB}"/>
              </a:ext>
            </a:extLst>
          </p:cNvPr>
          <p:cNvCxnSpPr>
            <a:cxnSpLocks/>
          </p:cNvCxnSpPr>
          <p:nvPr/>
        </p:nvCxnSpPr>
        <p:spPr>
          <a:xfrm>
            <a:off x="5601906" y="1943205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16CEA4C-5B3B-4B43-9E1E-0D3987AD50DE}"/>
              </a:ext>
            </a:extLst>
          </p:cNvPr>
          <p:cNvSpPr txBox="1"/>
          <p:nvPr/>
        </p:nvSpPr>
        <p:spPr>
          <a:xfrm>
            <a:off x="6783218" y="191220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B3CBCC3-29E7-48B7-9419-DDD137582065}"/>
              </a:ext>
            </a:extLst>
          </p:cNvPr>
          <p:cNvSpPr txBox="1"/>
          <p:nvPr/>
        </p:nvSpPr>
        <p:spPr>
          <a:xfrm>
            <a:off x="7293229" y="1422321"/>
            <a:ext cx="10173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3B42DF-6EF8-47AC-A9C1-159D82B53169}"/>
              </a:ext>
            </a:extLst>
          </p:cNvPr>
          <p:cNvSpPr/>
          <p:nvPr/>
        </p:nvSpPr>
        <p:spPr>
          <a:xfrm>
            <a:off x="7039225" y="548549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145 cm</a:t>
            </a:r>
          </a:p>
        </p:txBody>
      </p:sp>
    </p:spTree>
    <p:extLst>
      <p:ext uri="{BB962C8B-B14F-4D97-AF65-F5344CB8AC3E}">
        <p14:creationId xmlns:p14="http://schemas.microsoft.com/office/powerpoint/2010/main" val="178593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21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63812A-2C3A-473E-9260-D965BE57E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066" y="195527"/>
            <a:ext cx="6465581" cy="3809686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A819E5-E6EF-44A4-BC0A-342793392024}"/>
              </a:ext>
            </a:extLst>
          </p:cNvPr>
          <p:cNvSpPr/>
          <p:nvPr/>
        </p:nvSpPr>
        <p:spPr>
          <a:xfrm>
            <a:off x="56122" y="50000"/>
            <a:ext cx="5450944" cy="4455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150" b="1" dirty="0"/>
              <a:t>100 girls and 50 boys were asked which kind of chocolate they like best. These two pie charts show the results. </a:t>
            </a:r>
          </a:p>
          <a:p>
            <a:r>
              <a:rPr lang="en-US" sz="3150" b="1" dirty="0"/>
              <a:t>Dev says, ‘The pie charts show that more girls than boys liked milk chocolate best.’ </a:t>
            </a:r>
          </a:p>
          <a:p>
            <a:r>
              <a:rPr lang="en-US" sz="3150" b="1" dirty="0"/>
              <a:t>Dev is correct. </a:t>
            </a:r>
          </a:p>
          <a:p>
            <a:r>
              <a:rPr lang="en-US" sz="3150" b="1" dirty="0"/>
              <a:t>Explain how you know.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DFD51A5-7256-45BB-B297-9060DA6C2574}"/>
              </a:ext>
            </a:extLst>
          </p:cNvPr>
          <p:cNvGrpSpPr/>
          <p:nvPr/>
        </p:nvGrpSpPr>
        <p:grpSpPr>
          <a:xfrm>
            <a:off x="9594752" y="4149222"/>
            <a:ext cx="1963058" cy="1019177"/>
            <a:chOff x="4761298" y="5637096"/>
            <a:chExt cx="1963058" cy="101917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0487100-EB1F-4035-ADCF-6E55433C8B17}"/>
                </a:ext>
              </a:extLst>
            </p:cNvPr>
            <p:cNvGrpSpPr/>
            <p:nvPr/>
          </p:nvGrpSpPr>
          <p:grpSpPr>
            <a:xfrm>
              <a:off x="4761298" y="5637096"/>
              <a:ext cx="556325" cy="1019177"/>
              <a:chOff x="5219069" y="3295747"/>
              <a:chExt cx="556325" cy="1019177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33B3F629-AFCC-4F99-83AE-F414B31350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9069" y="3802804"/>
                <a:ext cx="49454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1892144-9219-4D0F-B6AC-BAB1D471DE44}"/>
                  </a:ext>
                </a:extLst>
              </p:cNvPr>
              <p:cNvSpPr txBox="1"/>
              <p:nvPr/>
            </p:nvSpPr>
            <p:spPr>
              <a:xfrm>
                <a:off x="5263093" y="3683982"/>
                <a:ext cx="47093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3251AED-24DB-4AB0-BB18-84F4F5C4017B}"/>
                  </a:ext>
                </a:extLst>
              </p:cNvPr>
              <p:cNvSpPr txBox="1"/>
              <p:nvPr/>
            </p:nvSpPr>
            <p:spPr>
              <a:xfrm>
                <a:off x="5273156" y="3295747"/>
                <a:ext cx="5022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8FD675D-2095-4021-B4AD-A938EFBFE578}"/>
                </a:ext>
              </a:extLst>
            </p:cNvPr>
            <p:cNvSpPr/>
            <p:nvPr/>
          </p:nvSpPr>
          <p:spPr>
            <a:xfrm flipH="1">
              <a:off x="5262892" y="5851765"/>
              <a:ext cx="146146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of 50 = </a:t>
              </a:r>
              <a:endParaRPr lang="en-GB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4E7B5683-E86E-4E88-B0ED-1476DDB49EFA}"/>
              </a:ext>
            </a:extLst>
          </p:cNvPr>
          <p:cNvSpPr/>
          <p:nvPr/>
        </p:nvSpPr>
        <p:spPr>
          <a:xfrm>
            <a:off x="9594752" y="5308161"/>
            <a:ext cx="1868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</a:t>
            </a:r>
            <a:r>
              <a:rPr lang="en-GB" sz="3200" b="1" dirty="0">
                <a:solidFill>
                  <a:srgbClr val="FF0000"/>
                </a:solidFill>
              </a:rPr>
              <a:t> ÷ 2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55BCC2-EE39-407F-9561-141D7E890470}"/>
              </a:ext>
            </a:extLst>
          </p:cNvPr>
          <p:cNvSpPr/>
          <p:nvPr/>
        </p:nvSpPr>
        <p:spPr>
          <a:xfrm>
            <a:off x="11039168" y="5308161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B208BF-D13D-4ECA-8361-ADB71997FC4D}"/>
              </a:ext>
            </a:extLst>
          </p:cNvPr>
          <p:cNvSpPr/>
          <p:nvPr/>
        </p:nvSpPr>
        <p:spPr>
          <a:xfrm>
            <a:off x="11346313" y="4361118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A6D2D3C-11CE-456D-99D2-3C1C46CA8D90}"/>
              </a:ext>
            </a:extLst>
          </p:cNvPr>
          <p:cNvGrpSpPr/>
          <p:nvPr/>
        </p:nvGrpSpPr>
        <p:grpSpPr>
          <a:xfrm>
            <a:off x="6183590" y="4146690"/>
            <a:ext cx="2641096" cy="1019177"/>
            <a:chOff x="4761298" y="5637096"/>
            <a:chExt cx="2641096" cy="101917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0526F5F-81C7-47D2-B13B-CB24FB12CE26}"/>
                </a:ext>
              </a:extLst>
            </p:cNvPr>
            <p:cNvGrpSpPr/>
            <p:nvPr/>
          </p:nvGrpSpPr>
          <p:grpSpPr>
            <a:xfrm>
              <a:off x="4761298" y="5637096"/>
              <a:ext cx="556325" cy="1019177"/>
              <a:chOff x="5219069" y="3295747"/>
              <a:chExt cx="556325" cy="1019177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083CE3B-2636-4B14-9147-2ABDDE1D70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9069" y="3802804"/>
                <a:ext cx="49454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E90C8D7-104A-4B5C-94A6-A5989FEA68B2}"/>
                  </a:ext>
                </a:extLst>
              </p:cNvPr>
              <p:cNvSpPr txBox="1"/>
              <p:nvPr/>
            </p:nvSpPr>
            <p:spPr>
              <a:xfrm>
                <a:off x="5263093" y="3683982"/>
                <a:ext cx="47093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4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8D55E56-A01A-4826-851A-AA755C3820F5}"/>
                  </a:ext>
                </a:extLst>
              </p:cNvPr>
              <p:cNvSpPr txBox="1"/>
              <p:nvPr/>
            </p:nvSpPr>
            <p:spPr>
              <a:xfrm>
                <a:off x="5273156" y="3295747"/>
                <a:ext cx="5022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3276CD-08CF-4BBA-8FC8-63DD8BAFC0FB}"/>
                </a:ext>
              </a:extLst>
            </p:cNvPr>
            <p:cNvSpPr/>
            <p:nvPr/>
          </p:nvSpPr>
          <p:spPr>
            <a:xfrm flipH="1">
              <a:off x="5262892" y="5851765"/>
              <a:ext cx="213950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of 100 = 25 </a:t>
              </a:r>
              <a:endParaRPr lang="en-GB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1" name="Partial Circle 20">
            <a:extLst>
              <a:ext uri="{FF2B5EF4-FFF2-40B4-BE49-F238E27FC236}">
                <a16:creationId xmlns:a16="http://schemas.microsoft.com/office/drawing/2014/main" id="{B757EE9A-4AD9-4257-887B-508346D74F0D}"/>
              </a:ext>
            </a:extLst>
          </p:cNvPr>
          <p:cNvSpPr/>
          <p:nvPr/>
        </p:nvSpPr>
        <p:spPr>
          <a:xfrm>
            <a:off x="5559228" y="250853"/>
            <a:ext cx="3363718" cy="3351350"/>
          </a:xfrm>
          <a:prstGeom prst="pie">
            <a:avLst>
              <a:gd name="adj1" fmla="val 5402769"/>
              <a:gd name="adj2" fmla="val 108017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082586-E2C4-4D5B-92AF-F3EC6FC526C4}"/>
              </a:ext>
            </a:extLst>
          </p:cNvPr>
          <p:cNvSpPr/>
          <p:nvPr/>
        </p:nvSpPr>
        <p:spPr>
          <a:xfrm>
            <a:off x="214261" y="4866610"/>
            <a:ext cx="4774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Half of 50 = 25 boys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94A8296-0CF6-4D59-A917-27B71D044B80}"/>
              </a:ext>
            </a:extLst>
          </p:cNvPr>
          <p:cNvSpPr/>
          <p:nvPr/>
        </p:nvSpPr>
        <p:spPr>
          <a:xfrm>
            <a:off x="213816" y="5476206"/>
            <a:ext cx="64643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Over a quarter of 100 = over 25 girls</a:t>
            </a:r>
          </a:p>
        </p:txBody>
      </p:sp>
    </p:spTree>
    <p:extLst>
      <p:ext uri="{BB962C8B-B14F-4D97-AF65-F5344CB8AC3E}">
        <p14:creationId xmlns:p14="http://schemas.microsoft.com/office/powerpoint/2010/main" val="3928099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21" grpId="0" animBg="1"/>
      <p:bldP spid="23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E127296-77A9-4727-884F-790B1C218016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6629F3A-DCD1-4550-9A23-99A9860799D0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2A52952-6F75-4EC3-A438-01CA667B2A6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1103063-5CC3-43DF-A080-FBF106A59F7A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521DEC2-86FC-4878-B6CC-CA8C51DE27CC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547F4EC-2EA9-45C5-AE59-CB3BDB8C8C41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A6546DC-3593-49B5-B80E-77C81EE0B40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734FE94-B65F-4CFF-9E0B-1C33FFF96AB5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4E26A3C-D1F3-44E2-888F-1909928DFF01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BF6BE01-30A2-4358-A875-F72E8C588349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E1987CF-7BFC-459E-A7C5-9E171C83D958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CD172C3-D14D-4F07-B493-006CAC13C3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A716002-1EB1-4D92-B04D-0A3A1E6FEE99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AEF971D-9097-4642-B5D0-92771598668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FE73E90-6F14-43C6-AAA7-C3F6AB22DAD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6E74C53-689A-4134-BADC-DAD7AC4E267A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D69BFCA-6369-4C25-8CF3-64422A0B9DA2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E26E50A-74D7-4AE5-A3A9-488A15694679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1DBFA8F-E685-4AAD-938F-863E25A5D7CB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8367A3F-0C19-462C-AC05-B17D17B9F2E1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4639332-1AA9-4C7C-BDE0-CBFC912E32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982A568-40EC-494B-82AB-CAAC349DD84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27B526B-A7D5-4816-A250-6F59287EB03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8A6FAC2-F617-4FF4-A839-C4509917F611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FA23A14-97CC-4139-8649-CAAB7FB1CBF7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BE98856-B52A-467F-AE84-CD4F38C301D3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A2B24CD-B9E5-4E86-B4A2-8A635952DF6F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EC1B624-D995-4627-9AD2-562E01431D27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6485155-EAF1-4334-9D23-871AE8C75C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4AB2E61-D70B-40C6-81AB-E36F839C06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83C60D0-F1A8-4229-A667-FDC8965B44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5BEF185-D5F3-4478-8F60-BF6599C1F8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B211575-6A59-4351-AFD9-6F0141193A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064C29D-E68A-489F-BD9B-5131FBAC25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92B1C3FE-06A6-4A2E-8462-F0C632A67C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CE4D135-DB6A-421C-8727-446221967E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94A81D6-3D64-47B0-B13C-9CF25BB027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8AC2745-6D28-463D-93A5-DDBF6C5889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48BF7737-7DAF-4894-8273-74CD7BD659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1974C0B-6FD4-4B9C-B08C-986D4B008D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EE47C2A-6305-43D3-B32D-6425EFA1A8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D4B0E5F-3ABE-413E-AA95-54930A1462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A923E78-9139-4ED4-B279-4B225E62AF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6905057E-8C4B-414D-AD2D-B57E728186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24BC55F-AC73-4E8B-8F91-25FC05A358E4}"/>
              </a:ext>
            </a:extLst>
          </p:cNvPr>
          <p:cNvSpPr/>
          <p:nvPr/>
        </p:nvSpPr>
        <p:spPr>
          <a:xfrm>
            <a:off x="56122" y="50000"/>
            <a:ext cx="12079318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One gram of gold costs £32.94</a:t>
            </a:r>
          </a:p>
          <a:p>
            <a:r>
              <a:rPr lang="en-US" sz="3200" b="1" dirty="0"/>
              <a:t>What is the cost of half a kilogram of gold?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3D996B-61A7-445A-9348-CE6305822B1F}"/>
              </a:ext>
            </a:extLst>
          </p:cNvPr>
          <p:cNvSpPr/>
          <p:nvPr/>
        </p:nvSpPr>
        <p:spPr>
          <a:xfrm>
            <a:off x="936512" y="1327110"/>
            <a:ext cx="43568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kilogram = 1000 grams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229B8C-3C44-40FE-8556-652363A66249}"/>
              </a:ext>
            </a:extLst>
          </p:cNvPr>
          <p:cNvSpPr/>
          <p:nvPr/>
        </p:nvSpPr>
        <p:spPr>
          <a:xfrm>
            <a:off x="870240" y="1780420"/>
            <a:ext cx="43568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½ kilogram = 500 grams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EADCD3-F2A9-429E-A7A5-247D48B23D9E}"/>
              </a:ext>
            </a:extLst>
          </p:cNvPr>
          <p:cNvSpPr/>
          <p:nvPr/>
        </p:nvSpPr>
        <p:spPr>
          <a:xfrm>
            <a:off x="842104" y="2204119"/>
            <a:ext cx="43568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£32.94 x 500 =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284AF1-8482-4C4A-8DE9-2B949A104333}"/>
              </a:ext>
            </a:extLst>
          </p:cNvPr>
          <p:cNvSpPr/>
          <p:nvPr/>
        </p:nvSpPr>
        <p:spPr>
          <a:xfrm>
            <a:off x="2099200" y="2702020"/>
            <a:ext cx="3257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 1000 to find 1 kg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060DB4F-5CA7-4CCC-A491-4B436537AA6A}"/>
              </a:ext>
            </a:extLst>
          </p:cNvPr>
          <p:cNvSpPr/>
          <p:nvPr/>
        </p:nvSpPr>
        <p:spPr>
          <a:xfrm>
            <a:off x="2071379" y="3134287"/>
            <a:ext cx="38915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then</a:t>
            </a:r>
            <a:r>
              <a:rPr lang="en-GB" sz="2800" b="1" dirty="0">
                <a:solidFill>
                  <a:srgbClr val="FF0000"/>
                </a:solidFill>
              </a:rPr>
              <a:t> ÷ 2</a:t>
            </a: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to find ½ kg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41AB82D-A2B8-470D-8DB2-5B1278BDB323}"/>
              </a:ext>
            </a:extLst>
          </p:cNvPr>
          <p:cNvSpPr txBox="1"/>
          <p:nvPr/>
        </p:nvSpPr>
        <p:spPr>
          <a:xfrm>
            <a:off x="7589033" y="2181035"/>
            <a:ext cx="21027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3 2.9 4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614895B-295C-449F-9E6E-4E4E07D0BE90}"/>
              </a:ext>
            </a:extLst>
          </p:cNvPr>
          <p:cNvSpPr txBox="1"/>
          <p:nvPr/>
        </p:nvSpPr>
        <p:spPr>
          <a:xfrm>
            <a:off x="8335332" y="2648159"/>
            <a:ext cx="4554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E7834FF-27F5-461E-8778-A7C6FE01A8B0}"/>
              </a:ext>
            </a:extLst>
          </p:cNvPr>
          <p:cNvSpPr txBox="1"/>
          <p:nvPr/>
        </p:nvSpPr>
        <p:spPr>
          <a:xfrm>
            <a:off x="6284696" y="2645213"/>
            <a:ext cx="490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F8E505C-A028-4738-832E-6F23319817EB}"/>
              </a:ext>
            </a:extLst>
          </p:cNvPr>
          <p:cNvSpPr txBox="1"/>
          <p:nvPr/>
        </p:nvSpPr>
        <p:spPr>
          <a:xfrm>
            <a:off x="6724564" y="2642267"/>
            <a:ext cx="490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2E04D5B-BB6E-4B69-B78B-583761AAABB2}"/>
              </a:ext>
            </a:extLst>
          </p:cNvPr>
          <p:cNvSpPr txBox="1"/>
          <p:nvPr/>
        </p:nvSpPr>
        <p:spPr>
          <a:xfrm>
            <a:off x="7191328" y="2642267"/>
            <a:ext cx="490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E1B27ED-75E7-42F2-A3B2-B438014E15AE}"/>
              </a:ext>
            </a:extLst>
          </p:cNvPr>
          <p:cNvSpPr txBox="1"/>
          <p:nvPr/>
        </p:nvSpPr>
        <p:spPr>
          <a:xfrm>
            <a:off x="7588060" y="2642267"/>
            <a:ext cx="490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C855039-CA44-45CB-BDE3-7353B9F9EB9C}"/>
              </a:ext>
            </a:extLst>
          </p:cNvPr>
          <p:cNvSpPr/>
          <p:nvPr/>
        </p:nvSpPr>
        <p:spPr>
          <a:xfrm>
            <a:off x="4918484" y="2697941"/>
            <a:ext cx="13803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£32940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6A3DD09-1C14-4B82-B22E-66A23AD60DF5}"/>
              </a:ext>
            </a:extLst>
          </p:cNvPr>
          <p:cNvSpPr txBox="1"/>
          <p:nvPr/>
        </p:nvSpPr>
        <p:spPr>
          <a:xfrm>
            <a:off x="6696331" y="4009129"/>
            <a:ext cx="2407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3 2 9 4 0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B5A8216-347A-43FF-A981-0A5A411C2040}"/>
              </a:ext>
            </a:extLst>
          </p:cNvPr>
          <p:cNvSpPr txBox="1"/>
          <p:nvPr/>
        </p:nvSpPr>
        <p:spPr>
          <a:xfrm>
            <a:off x="6209778" y="401570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47711CE-BF59-44D9-94EB-B989D313533E}"/>
              </a:ext>
            </a:extLst>
          </p:cNvPr>
          <p:cNvSpPr txBox="1"/>
          <p:nvPr/>
        </p:nvSpPr>
        <p:spPr>
          <a:xfrm>
            <a:off x="7120175" y="35513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D76442B-2513-4E8C-BBFE-3F32AE52A1D5}"/>
              </a:ext>
            </a:extLst>
          </p:cNvPr>
          <p:cNvSpPr txBox="1"/>
          <p:nvPr/>
        </p:nvSpPr>
        <p:spPr>
          <a:xfrm>
            <a:off x="7572636" y="355515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25F66E7-D3C5-47EC-820B-BF248D7E8236}"/>
              </a:ext>
            </a:extLst>
          </p:cNvPr>
          <p:cNvSpPr txBox="1"/>
          <p:nvPr/>
        </p:nvSpPr>
        <p:spPr>
          <a:xfrm>
            <a:off x="8012615" y="355842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EE5B3BDF-5889-40C1-9576-9484E3229948}"/>
              </a:ext>
            </a:extLst>
          </p:cNvPr>
          <p:cNvCxnSpPr>
            <a:cxnSpLocks/>
          </p:cNvCxnSpPr>
          <p:nvPr/>
        </p:nvCxnSpPr>
        <p:spPr>
          <a:xfrm>
            <a:off x="6703347" y="404921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F80DCF1-F926-48C0-9C91-8502F4BE86B8}"/>
              </a:ext>
            </a:extLst>
          </p:cNvPr>
          <p:cNvCxnSpPr>
            <a:cxnSpLocks/>
          </p:cNvCxnSpPr>
          <p:nvPr/>
        </p:nvCxnSpPr>
        <p:spPr>
          <a:xfrm>
            <a:off x="6684395" y="4065262"/>
            <a:ext cx="225349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90EC8E65-51FE-4057-82C2-AAB172A70BA7}"/>
              </a:ext>
            </a:extLst>
          </p:cNvPr>
          <p:cNvSpPr txBox="1"/>
          <p:nvPr/>
        </p:nvSpPr>
        <p:spPr>
          <a:xfrm>
            <a:off x="7890587" y="403426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689EEB4-CD22-40F4-B6D9-413E45C7F1BF}"/>
              </a:ext>
            </a:extLst>
          </p:cNvPr>
          <p:cNvSpPr txBox="1"/>
          <p:nvPr/>
        </p:nvSpPr>
        <p:spPr>
          <a:xfrm>
            <a:off x="6263115" y="3558421"/>
            <a:ext cx="10173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8DC8549-5E7E-4F4E-ADCE-D4D010B5E5CF}"/>
              </a:ext>
            </a:extLst>
          </p:cNvPr>
          <p:cNvSpPr txBox="1"/>
          <p:nvPr/>
        </p:nvSpPr>
        <p:spPr>
          <a:xfrm>
            <a:off x="6687286" y="355471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C9268F7-967F-496E-B5A0-DBB88FBA071C}"/>
              </a:ext>
            </a:extLst>
          </p:cNvPr>
          <p:cNvSpPr txBox="1"/>
          <p:nvPr/>
        </p:nvSpPr>
        <p:spPr>
          <a:xfrm>
            <a:off x="7006191" y="404048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7E0FEDC-8E42-4706-A6B1-C8FFFA24087E}"/>
              </a:ext>
            </a:extLst>
          </p:cNvPr>
          <p:cNvSpPr/>
          <p:nvPr/>
        </p:nvSpPr>
        <p:spPr>
          <a:xfrm>
            <a:off x="5151659" y="3160247"/>
            <a:ext cx="14912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£16470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3A05051-83CE-4A88-BAD3-2E63D00FAE3E}"/>
              </a:ext>
            </a:extLst>
          </p:cNvPr>
          <p:cNvSpPr/>
          <p:nvPr/>
        </p:nvSpPr>
        <p:spPr>
          <a:xfrm>
            <a:off x="7409438" y="552146"/>
            <a:ext cx="15329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£16470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88FA4D6-58BA-452B-8AD6-534BBC9C13A5}"/>
              </a:ext>
            </a:extLst>
          </p:cNvPr>
          <p:cNvSpPr/>
          <p:nvPr/>
        </p:nvSpPr>
        <p:spPr>
          <a:xfrm>
            <a:off x="2093195" y="4918189"/>
            <a:ext cx="3257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 100 to find 100 g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2EFDAE4-C4FB-4554-BCD2-3A19AF941079}"/>
              </a:ext>
            </a:extLst>
          </p:cNvPr>
          <p:cNvSpPr/>
          <p:nvPr/>
        </p:nvSpPr>
        <p:spPr>
          <a:xfrm>
            <a:off x="2101027" y="5347606"/>
            <a:ext cx="36092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then x 5 to find 500 g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BB3B42A-4098-47A6-A961-86D0E971FB37}"/>
              </a:ext>
            </a:extLst>
          </p:cNvPr>
          <p:cNvSpPr txBox="1"/>
          <p:nvPr/>
        </p:nvSpPr>
        <p:spPr>
          <a:xfrm>
            <a:off x="6713167" y="4884939"/>
            <a:ext cx="21027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3 2.9 4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42A1C59-6F48-49C2-A772-8B8F0F5ACA6F}"/>
              </a:ext>
            </a:extLst>
          </p:cNvPr>
          <p:cNvSpPr txBox="1"/>
          <p:nvPr/>
        </p:nvSpPr>
        <p:spPr>
          <a:xfrm>
            <a:off x="7459466" y="5352063"/>
            <a:ext cx="4554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D60CCD4-B36A-4DA3-B34F-1BB64C874857}"/>
              </a:ext>
            </a:extLst>
          </p:cNvPr>
          <p:cNvSpPr txBox="1"/>
          <p:nvPr/>
        </p:nvSpPr>
        <p:spPr>
          <a:xfrm>
            <a:off x="5768291" y="5340571"/>
            <a:ext cx="490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DB59D38-499B-4FD6-A427-0F3735DB0831}"/>
              </a:ext>
            </a:extLst>
          </p:cNvPr>
          <p:cNvSpPr txBox="1"/>
          <p:nvPr/>
        </p:nvSpPr>
        <p:spPr>
          <a:xfrm>
            <a:off x="6208159" y="5337625"/>
            <a:ext cx="490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7D2D37C-DF9C-4EF3-88C2-9B89AABE1B82}"/>
              </a:ext>
            </a:extLst>
          </p:cNvPr>
          <p:cNvSpPr txBox="1"/>
          <p:nvPr/>
        </p:nvSpPr>
        <p:spPr>
          <a:xfrm>
            <a:off x="6649285" y="5337625"/>
            <a:ext cx="490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E267031-92D3-4132-9936-D00932EE31D1}"/>
              </a:ext>
            </a:extLst>
          </p:cNvPr>
          <p:cNvSpPr txBox="1"/>
          <p:nvPr/>
        </p:nvSpPr>
        <p:spPr>
          <a:xfrm>
            <a:off x="7105839" y="5337625"/>
            <a:ext cx="490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304039D-EFFC-43DB-91F7-17BF33F42899}"/>
              </a:ext>
            </a:extLst>
          </p:cNvPr>
          <p:cNvSpPr txBox="1"/>
          <p:nvPr/>
        </p:nvSpPr>
        <p:spPr>
          <a:xfrm>
            <a:off x="11175377" y="5332364"/>
            <a:ext cx="5324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4C2CA54-767B-40FA-84AC-D8BEF2649D42}"/>
              </a:ext>
            </a:extLst>
          </p:cNvPr>
          <p:cNvSpPr txBox="1"/>
          <p:nvPr/>
        </p:nvSpPr>
        <p:spPr>
          <a:xfrm>
            <a:off x="9841709" y="4903976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3 2 9 4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314F0A2-052C-4141-9511-E185210E8580}"/>
              </a:ext>
            </a:extLst>
          </p:cNvPr>
          <p:cNvSpPr txBox="1"/>
          <p:nvPr/>
        </p:nvSpPr>
        <p:spPr>
          <a:xfrm>
            <a:off x="9401803" y="531592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DE4E97A-14F7-4E9F-BEEA-08658A75CC9A}"/>
              </a:ext>
            </a:extLst>
          </p:cNvPr>
          <p:cNvCxnSpPr>
            <a:cxnSpLocks/>
          </p:cNvCxnSpPr>
          <p:nvPr/>
        </p:nvCxnSpPr>
        <p:spPr>
          <a:xfrm flipV="1">
            <a:off x="9378454" y="5836432"/>
            <a:ext cx="2247982" cy="28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BDD6C7F7-6AF0-40AE-BB47-AA42810B3725}"/>
              </a:ext>
            </a:extLst>
          </p:cNvPr>
          <p:cNvCxnSpPr>
            <a:cxnSpLocks/>
          </p:cNvCxnSpPr>
          <p:nvPr/>
        </p:nvCxnSpPr>
        <p:spPr>
          <a:xfrm>
            <a:off x="9378454" y="6296375"/>
            <a:ext cx="22497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C2CBCFC0-F3B0-425A-8634-6AEA6E344EBA}"/>
              </a:ext>
            </a:extLst>
          </p:cNvPr>
          <p:cNvSpPr txBox="1"/>
          <p:nvPr/>
        </p:nvSpPr>
        <p:spPr>
          <a:xfrm>
            <a:off x="11185980" y="577895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453BE09-2ACB-4BFA-BFF8-25C93AD3FCC7}"/>
              </a:ext>
            </a:extLst>
          </p:cNvPr>
          <p:cNvSpPr txBox="1"/>
          <p:nvPr/>
        </p:nvSpPr>
        <p:spPr>
          <a:xfrm>
            <a:off x="10726395" y="577926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2DC91EC-36D6-468A-B8AE-F53E85DBF769}"/>
              </a:ext>
            </a:extLst>
          </p:cNvPr>
          <p:cNvSpPr txBox="1"/>
          <p:nvPr/>
        </p:nvSpPr>
        <p:spPr>
          <a:xfrm>
            <a:off x="10278603" y="577895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AA11449-6B17-4B79-90EC-514192ECFEC8}"/>
              </a:ext>
            </a:extLst>
          </p:cNvPr>
          <p:cNvSpPr txBox="1"/>
          <p:nvPr/>
        </p:nvSpPr>
        <p:spPr>
          <a:xfrm>
            <a:off x="10789879" y="4621730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725C135-DF38-45FA-A25D-BF0B6D9E1134}"/>
              </a:ext>
            </a:extLst>
          </p:cNvPr>
          <p:cNvSpPr txBox="1"/>
          <p:nvPr/>
        </p:nvSpPr>
        <p:spPr>
          <a:xfrm>
            <a:off x="9402655" y="5779269"/>
            <a:ext cx="963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719AB83-9F4B-42F1-88CE-970FB60BB2B0}"/>
              </a:ext>
            </a:extLst>
          </p:cNvPr>
          <p:cNvSpPr txBox="1"/>
          <p:nvPr/>
        </p:nvSpPr>
        <p:spPr>
          <a:xfrm>
            <a:off x="10329758" y="4620502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4CA7E6A-82C8-40A1-A36D-2039D264EFBC}"/>
              </a:ext>
            </a:extLst>
          </p:cNvPr>
          <p:cNvSpPr txBox="1"/>
          <p:nvPr/>
        </p:nvSpPr>
        <p:spPr>
          <a:xfrm>
            <a:off x="9884157" y="4625174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422B9B3-41FE-414F-98E6-CB7ADA3550DF}"/>
              </a:ext>
            </a:extLst>
          </p:cNvPr>
          <p:cNvSpPr txBox="1"/>
          <p:nvPr/>
        </p:nvSpPr>
        <p:spPr>
          <a:xfrm>
            <a:off x="8937888" y="5781054"/>
            <a:ext cx="500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9191375-3DA3-4380-9622-723BC3C67E3F}"/>
              </a:ext>
            </a:extLst>
          </p:cNvPr>
          <p:cNvSpPr txBox="1"/>
          <p:nvPr/>
        </p:nvSpPr>
        <p:spPr>
          <a:xfrm>
            <a:off x="8012210" y="2640451"/>
            <a:ext cx="490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D0A0B25-1A0C-4339-81CB-CFADEB5B0B14}"/>
              </a:ext>
            </a:extLst>
          </p:cNvPr>
          <p:cNvSpPr txBox="1"/>
          <p:nvPr/>
        </p:nvSpPr>
        <p:spPr>
          <a:xfrm>
            <a:off x="8461083" y="355071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14165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95" grpId="0"/>
      <p:bldP spid="96" grpId="0"/>
      <p:bldP spid="97" grpId="0"/>
      <p:bldP spid="100" grpId="0"/>
      <p:bldP spid="101" grpId="0"/>
      <p:bldP spid="102" grpId="0"/>
      <p:bldP spid="103" grpId="0"/>
      <p:bldP spid="104" grpId="0"/>
      <p:bldP spid="105" grpId="0"/>
      <p:bldP spid="107" grpId="0"/>
      <p:bldP spid="108" grpId="0"/>
      <p:bldP spid="110" grpId="0"/>
      <p:bldP spid="1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EF4F15-7825-44AC-B40A-08DDF61E7CE9}"/>
              </a:ext>
            </a:extLst>
          </p:cNvPr>
          <p:cNvSpPr/>
          <p:nvPr/>
        </p:nvSpPr>
        <p:spPr>
          <a:xfrm>
            <a:off x="56123" y="204548"/>
            <a:ext cx="113416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On Saturday Lara read      of her book.</a:t>
            </a:r>
          </a:p>
          <a:p>
            <a:r>
              <a:rPr lang="en-GB" sz="3200" b="1" dirty="0"/>
              <a:t>On Sunday she read the other 90 pages to finish the book.</a:t>
            </a:r>
          </a:p>
          <a:p>
            <a:r>
              <a:rPr lang="en-GB" sz="3200" b="1" dirty="0"/>
              <a:t>How many pages are there in Lara’s book?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F5FB6-39C9-4C5C-8F08-75459270A6DC}"/>
              </a:ext>
            </a:extLst>
          </p:cNvPr>
          <p:cNvSpPr/>
          <p:nvPr/>
        </p:nvSpPr>
        <p:spPr>
          <a:xfrm>
            <a:off x="3953811" y="-131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C6BF0F-149E-40C8-96E9-F271B931E3EB}"/>
              </a:ext>
            </a:extLst>
          </p:cNvPr>
          <p:cNvSpPr/>
          <p:nvPr/>
        </p:nvSpPr>
        <p:spPr>
          <a:xfrm>
            <a:off x="3953811" y="35814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5447660-F9DF-4D4B-8F62-AEC611A76137}"/>
              </a:ext>
            </a:extLst>
          </p:cNvPr>
          <p:cNvCxnSpPr/>
          <p:nvPr/>
        </p:nvCxnSpPr>
        <p:spPr>
          <a:xfrm>
            <a:off x="3970780" y="474895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450F2DB8-5E9F-4039-8FBE-B4750C32417B}"/>
              </a:ext>
            </a:extLst>
          </p:cNvPr>
          <p:cNvSpPr/>
          <p:nvPr/>
        </p:nvSpPr>
        <p:spPr>
          <a:xfrm>
            <a:off x="673768" y="2697966"/>
            <a:ext cx="180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55DCC4-90ED-40E8-A58F-018E64569182}"/>
              </a:ext>
            </a:extLst>
          </p:cNvPr>
          <p:cNvSpPr/>
          <p:nvPr/>
        </p:nvSpPr>
        <p:spPr>
          <a:xfrm>
            <a:off x="2473768" y="2697966"/>
            <a:ext cx="180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6883BD-D0A8-427F-9FAD-0E312AF3CE28}"/>
              </a:ext>
            </a:extLst>
          </p:cNvPr>
          <p:cNvSpPr/>
          <p:nvPr/>
        </p:nvSpPr>
        <p:spPr>
          <a:xfrm>
            <a:off x="4273768" y="2698666"/>
            <a:ext cx="180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8A89E3-3C15-414D-BA04-173F8EBF1817}"/>
              </a:ext>
            </a:extLst>
          </p:cNvPr>
          <p:cNvSpPr/>
          <p:nvPr/>
        </p:nvSpPr>
        <p:spPr>
          <a:xfrm>
            <a:off x="6073768" y="2698666"/>
            <a:ext cx="180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17A6D7-2AD9-4C3F-9C47-188E0CBABD62}"/>
              </a:ext>
            </a:extLst>
          </p:cNvPr>
          <p:cNvSpPr/>
          <p:nvPr/>
        </p:nvSpPr>
        <p:spPr>
          <a:xfrm>
            <a:off x="7875959" y="2697966"/>
            <a:ext cx="180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BB8644-D582-423D-B76B-6A4A4D27B327}"/>
              </a:ext>
            </a:extLst>
          </p:cNvPr>
          <p:cNvSpPr/>
          <p:nvPr/>
        </p:nvSpPr>
        <p:spPr>
          <a:xfrm>
            <a:off x="819574" y="2697966"/>
            <a:ext cx="960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Sat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779335-5CC3-48B3-9AC8-994FF69C29C9}"/>
              </a:ext>
            </a:extLst>
          </p:cNvPr>
          <p:cNvSpPr/>
          <p:nvPr/>
        </p:nvSpPr>
        <p:spPr>
          <a:xfrm>
            <a:off x="2602143" y="2706356"/>
            <a:ext cx="960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Sat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834B8D-F127-4D8F-9B68-BBAC80A1DF85}"/>
              </a:ext>
            </a:extLst>
          </p:cNvPr>
          <p:cNvSpPr/>
          <p:nvPr/>
        </p:nvSpPr>
        <p:spPr>
          <a:xfrm>
            <a:off x="4396845" y="2697966"/>
            <a:ext cx="960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Sun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742D29-E20A-43AF-9B4B-FF9CF6981980}"/>
              </a:ext>
            </a:extLst>
          </p:cNvPr>
          <p:cNvSpPr/>
          <p:nvPr/>
        </p:nvSpPr>
        <p:spPr>
          <a:xfrm>
            <a:off x="6206478" y="2706356"/>
            <a:ext cx="960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Sun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271780-A4EA-4948-B7CF-8A09849599C3}"/>
              </a:ext>
            </a:extLst>
          </p:cNvPr>
          <p:cNvSpPr/>
          <p:nvPr/>
        </p:nvSpPr>
        <p:spPr>
          <a:xfrm>
            <a:off x="7996902" y="2697966"/>
            <a:ext cx="960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Sun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CEE6B1AE-5F3B-4CCD-B2BC-3E5913442387}"/>
              </a:ext>
            </a:extLst>
          </p:cNvPr>
          <p:cNvSpPr/>
          <p:nvPr/>
        </p:nvSpPr>
        <p:spPr>
          <a:xfrm rot="16200000">
            <a:off x="6818470" y="-151133"/>
            <a:ext cx="322261" cy="5392716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2DF78C5-CF13-4B66-95AA-59CEB65F00C8}"/>
              </a:ext>
            </a:extLst>
          </p:cNvPr>
          <p:cNvSpPr/>
          <p:nvPr/>
        </p:nvSpPr>
        <p:spPr>
          <a:xfrm>
            <a:off x="6690977" y="1750924"/>
            <a:ext cx="960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3D034E-C554-410D-8546-EF676A09ADD4}"/>
              </a:ext>
            </a:extLst>
          </p:cNvPr>
          <p:cNvSpPr/>
          <p:nvPr/>
        </p:nvSpPr>
        <p:spPr>
          <a:xfrm>
            <a:off x="8426809" y="4196199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 </a:t>
            </a:r>
            <a:r>
              <a:rPr lang="en-GB" sz="3200" b="1" dirty="0">
                <a:solidFill>
                  <a:srgbClr val="FF0000"/>
                </a:solidFill>
              </a:rPr>
              <a:t>÷ 3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1D9970-A0F0-48CF-A95E-6FF2D2EC8C13}"/>
              </a:ext>
            </a:extLst>
          </p:cNvPr>
          <p:cNvSpPr/>
          <p:nvPr/>
        </p:nvSpPr>
        <p:spPr>
          <a:xfrm>
            <a:off x="9890625" y="4190627"/>
            <a:ext cx="132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A49B1F-65ED-4E32-AB89-B3BA0D0E6B5A}"/>
              </a:ext>
            </a:extLst>
          </p:cNvPr>
          <p:cNvSpPr/>
          <p:nvPr/>
        </p:nvSpPr>
        <p:spPr>
          <a:xfrm>
            <a:off x="1442786" y="2717186"/>
            <a:ext cx="6999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1EB146-4A2D-497E-BF3E-ED168298185E}"/>
              </a:ext>
            </a:extLst>
          </p:cNvPr>
          <p:cNvSpPr/>
          <p:nvPr/>
        </p:nvSpPr>
        <p:spPr>
          <a:xfrm>
            <a:off x="3145793" y="2706356"/>
            <a:ext cx="6999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E06648-C56C-4DA8-B678-22DCDFCFF0FA}"/>
              </a:ext>
            </a:extLst>
          </p:cNvPr>
          <p:cNvSpPr/>
          <p:nvPr/>
        </p:nvSpPr>
        <p:spPr>
          <a:xfrm>
            <a:off x="5019162" y="2711614"/>
            <a:ext cx="6999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D749902-9E72-4EB9-8042-40587022E7C8}"/>
              </a:ext>
            </a:extLst>
          </p:cNvPr>
          <p:cNvSpPr/>
          <p:nvPr/>
        </p:nvSpPr>
        <p:spPr>
          <a:xfrm>
            <a:off x="6928467" y="2714046"/>
            <a:ext cx="6999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C7D6E5-4DDB-4C56-9531-8DB7E9213220}"/>
              </a:ext>
            </a:extLst>
          </p:cNvPr>
          <p:cNvSpPr/>
          <p:nvPr/>
        </p:nvSpPr>
        <p:spPr>
          <a:xfrm>
            <a:off x="8616806" y="2720004"/>
            <a:ext cx="6999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8A7F14D-F418-40EC-866F-D861DEB2ECBF}"/>
              </a:ext>
            </a:extLst>
          </p:cNvPr>
          <p:cNvSpPr/>
          <p:nvPr/>
        </p:nvSpPr>
        <p:spPr>
          <a:xfrm>
            <a:off x="8426809" y="4709667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 x 5 =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006653-B991-49D2-A2B0-F62CBA41E007}"/>
              </a:ext>
            </a:extLst>
          </p:cNvPr>
          <p:cNvSpPr/>
          <p:nvPr/>
        </p:nvSpPr>
        <p:spPr>
          <a:xfrm>
            <a:off x="9890625" y="4704095"/>
            <a:ext cx="132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153C19-DCBE-431B-9A9E-09A229934394}"/>
              </a:ext>
            </a:extLst>
          </p:cNvPr>
          <p:cNvSpPr/>
          <p:nvPr/>
        </p:nvSpPr>
        <p:spPr>
          <a:xfrm>
            <a:off x="7213651" y="1184408"/>
            <a:ext cx="24623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150 pages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659FF1D-8D59-42A8-862E-C7810014DBDE}"/>
              </a:ext>
            </a:extLst>
          </p:cNvPr>
          <p:cNvSpPr/>
          <p:nvPr/>
        </p:nvSpPr>
        <p:spPr>
          <a:xfrm>
            <a:off x="2094337" y="5927333"/>
            <a:ext cx="455696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F8B7F9-88C2-4FD0-9825-5830415B4D02}"/>
              </a:ext>
            </a:extLst>
          </p:cNvPr>
          <p:cNvSpPr/>
          <p:nvPr/>
        </p:nvSpPr>
        <p:spPr>
          <a:xfrm>
            <a:off x="856166" y="4003081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B78F09F-6BDE-4E9C-B945-7D7665150A57}"/>
              </a:ext>
            </a:extLst>
          </p:cNvPr>
          <p:cNvSpPr/>
          <p:nvPr/>
        </p:nvSpPr>
        <p:spPr>
          <a:xfrm>
            <a:off x="2102132" y="5481164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8E1E1A4-0664-4DB4-8D95-D1AC17494AC1}"/>
              </a:ext>
            </a:extLst>
          </p:cNvPr>
          <p:cNvSpPr/>
          <p:nvPr/>
        </p:nvSpPr>
        <p:spPr>
          <a:xfrm>
            <a:off x="3372964" y="4222993"/>
            <a:ext cx="55580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D0EDC3A-520C-40EE-9DA2-F6486159096C}"/>
              </a:ext>
            </a:extLst>
          </p:cNvPr>
          <p:cNvSpPr/>
          <p:nvPr/>
        </p:nvSpPr>
        <p:spPr>
          <a:xfrm>
            <a:off x="762558" y="5482546"/>
            <a:ext cx="89199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BE8364B-F54A-48BC-9DBB-9ECC2496F8A0}"/>
              </a:ext>
            </a:extLst>
          </p:cNvPr>
          <p:cNvSpPr/>
          <p:nvPr/>
        </p:nvSpPr>
        <p:spPr>
          <a:xfrm>
            <a:off x="854829" y="4452827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588C05C-0348-41DD-BB7A-D37D5A1DC573}"/>
              </a:ext>
            </a:extLst>
          </p:cNvPr>
          <p:cNvSpPr/>
          <p:nvPr/>
        </p:nvSpPr>
        <p:spPr>
          <a:xfrm>
            <a:off x="1983569" y="3814446"/>
            <a:ext cx="1062146" cy="11447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D779BAC-C73C-4890-AC7B-530AF4346B1D}"/>
              </a:ext>
            </a:extLst>
          </p:cNvPr>
          <p:cNvGrpSpPr/>
          <p:nvPr/>
        </p:nvGrpSpPr>
        <p:grpSpPr>
          <a:xfrm>
            <a:off x="867009" y="3926299"/>
            <a:ext cx="533629" cy="1032867"/>
            <a:chOff x="2724738" y="5471319"/>
            <a:chExt cx="533629" cy="103286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5D0202D-98F3-4E4A-A62C-FD1446B7C383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D0E0FBB-6598-4249-9223-0FDD6D326B7A}"/>
                </a:ext>
              </a:extLst>
            </p:cNvPr>
            <p:cNvSpPr txBox="1"/>
            <p:nvPr/>
          </p:nvSpPr>
          <p:spPr>
            <a:xfrm>
              <a:off x="2724738" y="5857855"/>
              <a:ext cx="5336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3ACC59E-31AF-42A3-8DC4-2729FC4D567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A98CAAB6-E107-477C-A9A0-66462227D5CA}"/>
              </a:ext>
            </a:extLst>
          </p:cNvPr>
          <p:cNvSpPr txBox="1"/>
          <p:nvPr/>
        </p:nvSpPr>
        <p:spPr>
          <a:xfrm>
            <a:off x="1380327" y="4119569"/>
            <a:ext cx="2621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ea typeface="Cambria Math" panose="02040503050406030204" pitchFamily="18" charset="0"/>
              </a:rPr>
              <a:t>of            = 90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7A1B531-F9AF-44F1-B8B1-43854F93C56D}"/>
              </a:ext>
            </a:extLst>
          </p:cNvPr>
          <p:cNvSpPr txBox="1"/>
          <p:nvPr/>
        </p:nvSpPr>
        <p:spPr>
          <a:xfrm>
            <a:off x="1974230" y="4126391"/>
            <a:ext cx="10991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150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95B04A7-C5F9-46F8-BC88-D59BC1D99E82}"/>
              </a:ext>
            </a:extLst>
          </p:cNvPr>
          <p:cNvSpPr txBox="1"/>
          <p:nvPr/>
        </p:nvSpPr>
        <p:spPr>
          <a:xfrm>
            <a:off x="732935" y="5423384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3 = 3 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DD7DA4A-5CE8-44E8-8A8C-745B4D3DF42D}"/>
              </a:ext>
            </a:extLst>
          </p:cNvPr>
          <p:cNvSpPr txBox="1"/>
          <p:nvPr/>
        </p:nvSpPr>
        <p:spPr>
          <a:xfrm>
            <a:off x="736494" y="5868913"/>
            <a:ext cx="48576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 x 5 = 1 5 0</a:t>
            </a:r>
          </a:p>
        </p:txBody>
      </p:sp>
    </p:spTree>
    <p:extLst>
      <p:ext uri="{BB962C8B-B14F-4D97-AF65-F5344CB8AC3E}">
        <p14:creationId xmlns:p14="http://schemas.microsoft.com/office/powerpoint/2010/main" val="393399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40" grpId="0"/>
      <p:bldP spid="41" grpId="0"/>
      <p:bldP spid="42" grpId="0"/>
      <p:bldP spid="4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4F85C1-68A3-4323-8869-E61449694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849" y="1181777"/>
            <a:ext cx="7710623" cy="290082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CBA002-E9C2-4C94-AFA6-834592A26DD1}"/>
              </a:ext>
            </a:extLst>
          </p:cNvPr>
          <p:cNvSpPr/>
          <p:nvPr/>
        </p:nvSpPr>
        <p:spPr>
          <a:xfrm>
            <a:off x="56123" y="50000"/>
            <a:ext cx="82507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diagram for sorting numbers. </a:t>
            </a:r>
          </a:p>
          <a:p>
            <a:r>
              <a:rPr lang="en-US" sz="3200" b="1" dirty="0"/>
              <a:t>Write one number in each box.</a:t>
            </a:r>
          </a:p>
          <a:p>
            <a:r>
              <a:rPr lang="en-US" sz="3200" b="1" dirty="0"/>
              <a:t>One is done for you. </a:t>
            </a:r>
            <a:endParaRPr lang="en-GB" sz="32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529660-41F5-44E7-9097-AE9A8F96707C}"/>
              </a:ext>
            </a:extLst>
          </p:cNvPr>
          <p:cNvSpPr txBox="1"/>
          <p:nvPr/>
        </p:nvSpPr>
        <p:spPr>
          <a:xfrm>
            <a:off x="7649308" y="2281548"/>
            <a:ext cx="7866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AF509D-46A9-4805-85BF-55AD61ACAAB7}"/>
              </a:ext>
            </a:extLst>
          </p:cNvPr>
          <p:cNvSpPr txBox="1"/>
          <p:nvPr/>
        </p:nvSpPr>
        <p:spPr>
          <a:xfrm>
            <a:off x="5079502" y="3232247"/>
            <a:ext cx="7866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0D2445-F3D4-468C-8769-6A0D48D9B3AF}"/>
              </a:ext>
            </a:extLst>
          </p:cNvPr>
          <p:cNvSpPr txBox="1"/>
          <p:nvPr/>
        </p:nvSpPr>
        <p:spPr>
          <a:xfrm>
            <a:off x="7649307" y="3232247"/>
            <a:ext cx="6575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85641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954968-0A14-4329-B7BF-64D263688DE8}"/>
              </a:ext>
            </a:extLst>
          </p:cNvPr>
          <p:cNvSpPr/>
          <p:nvPr/>
        </p:nvSpPr>
        <p:spPr>
          <a:xfrm>
            <a:off x="56123" y="50000"/>
            <a:ext cx="708065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 </a:t>
            </a:r>
          </a:p>
          <a:p>
            <a:r>
              <a:rPr lang="en-US" sz="3200" b="1" dirty="0"/>
              <a:t>Write the missing numbers in the boxes.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85AAC6-C582-4532-BFA4-088A28F9D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756" y="1127218"/>
            <a:ext cx="9742487" cy="305313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276F7C4-EA42-4440-8926-24FE4E97F32A}"/>
              </a:ext>
            </a:extLst>
          </p:cNvPr>
          <p:cNvGrpSpPr/>
          <p:nvPr/>
        </p:nvGrpSpPr>
        <p:grpSpPr>
          <a:xfrm>
            <a:off x="8674953" y="2410567"/>
            <a:ext cx="189378" cy="494964"/>
            <a:chOff x="7010015" y="926763"/>
            <a:chExt cx="189378" cy="49496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6D8DA74-87CE-40C7-A5AD-C02141C9462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DC769F4-4911-473E-AB13-96FEDD46A8A9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BE32241-FA5B-4F8E-9BC2-1BE411E15DC9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54AE58F-7BD9-44F3-841F-43FDCCA303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91">
            <a:extLst>
              <a:ext uri="{FF2B5EF4-FFF2-40B4-BE49-F238E27FC236}">
                <a16:creationId xmlns:a16="http://schemas.microsoft.com/office/drawing/2014/main" id="{3F4CC47C-4B1B-4F80-BAB1-F11EEA322482}"/>
              </a:ext>
            </a:extLst>
          </p:cNvPr>
          <p:cNvGrpSpPr/>
          <p:nvPr/>
        </p:nvGrpSpPr>
        <p:grpSpPr>
          <a:xfrm>
            <a:off x="6118302" y="1897458"/>
            <a:ext cx="2713422" cy="479154"/>
            <a:chOff x="7395283" y="5821043"/>
            <a:chExt cx="205894" cy="512761"/>
          </a:xfrm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1DBD7670-EA0D-476B-8C17-3398C345F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03FE2A-3D11-48FD-97A1-84B176A9BEEF}"/>
                </a:ext>
              </a:extLst>
            </p:cNvPr>
            <p:cNvSpPr/>
            <p:nvPr/>
          </p:nvSpPr>
          <p:spPr>
            <a:xfrm>
              <a:off x="7483414" y="5821043"/>
              <a:ext cx="3361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</a:t>
              </a:r>
            </a:p>
          </p:txBody>
        </p: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FE558315-A471-4999-8FBB-A7F03D9A4216}"/>
              </a:ext>
            </a:extLst>
          </p:cNvPr>
          <p:cNvGrpSpPr/>
          <p:nvPr/>
        </p:nvGrpSpPr>
        <p:grpSpPr>
          <a:xfrm>
            <a:off x="8831726" y="1893027"/>
            <a:ext cx="1059405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7D9DDE1-704D-4090-96C8-A48244BB1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695DED2-94D6-4745-8101-01EE35180D8D}"/>
                </a:ext>
              </a:extLst>
            </p:cNvPr>
            <p:cNvSpPr/>
            <p:nvPr/>
          </p:nvSpPr>
          <p:spPr>
            <a:xfrm>
              <a:off x="7453251" y="5821043"/>
              <a:ext cx="11880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</a:t>
              </a: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4CB28034-5141-4731-8720-A2B1975E7161}"/>
              </a:ext>
            </a:extLst>
          </p:cNvPr>
          <p:cNvSpPr/>
          <p:nvPr/>
        </p:nvSpPr>
        <p:spPr>
          <a:xfrm>
            <a:off x="6052286" y="221010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CED2A4-5714-4D57-9EAA-B1FFC773AF6D}"/>
              </a:ext>
            </a:extLst>
          </p:cNvPr>
          <p:cNvSpPr txBox="1"/>
          <p:nvPr/>
        </p:nvSpPr>
        <p:spPr>
          <a:xfrm>
            <a:off x="9638596" y="3338717"/>
            <a:ext cx="7866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B4CA85B-2C0C-4E60-9488-E108204A76FB}"/>
              </a:ext>
            </a:extLst>
          </p:cNvPr>
          <p:cNvSpPr txBox="1"/>
          <p:nvPr/>
        </p:nvSpPr>
        <p:spPr>
          <a:xfrm>
            <a:off x="1762030" y="3336667"/>
            <a:ext cx="10164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-12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21F1A05-F535-4CB9-B122-83061885EE49}"/>
              </a:ext>
            </a:extLst>
          </p:cNvPr>
          <p:cNvGrpSpPr/>
          <p:nvPr/>
        </p:nvGrpSpPr>
        <p:grpSpPr>
          <a:xfrm>
            <a:off x="9222202" y="2414215"/>
            <a:ext cx="189378" cy="494964"/>
            <a:chOff x="7010015" y="926763"/>
            <a:chExt cx="189378" cy="494964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9CA07F5-BC73-4A4C-900F-2D39E51815C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E103DF5-C190-49FA-A064-20CC09D7A329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9AE7974-3A09-4158-9FA8-17DC789FDFC0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</a:t>
                </a:r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586D02F6-E4ED-4EFD-A521-207AE36549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C0DABE0-F823-4682-90DE-9B2A1FBA3604}"/>
              </a:ext>
            </a:extLst>
          </p:cNvPr>
          <p:cNvGrpSpPr/>
          <p:nvPr/>
        </p:nvGrpSpPr>
        <p:grpSpPr>
          <a:xfrm>
            <a:off x="8074165" y="2390589"/>
            <a:ext cx="473825" cy="494964"/>
            <a:chOff x="6989973" y="926763"/>
            <a:chExt cx="473825" cy="49496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9C5714D-A311-4C31-AD94-2FADB321616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0183804-9625-4EF5-9812-A2E5D70F3E54}"/>
                </a:ext>
              </a:extLst>
            </p:cNvPr>
            <p:cNvGrpSpPr/>
            <p:nvPr/>
          </p:nvGrpSpPr>
          <p:grpSpPr>
            <a:xfrm>
              <a:off x="6989973" y="928608"/>
              <a:ext cx="473825" cy="493119"/>
              <a:chOff x="6989973" y="928608"/>
              <a:chExt cx="473825" cy="493119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DC32CDA-EFC0-46EC-80C4-4C4B3A78B678}"/>
                  </a:ext>
                </a:extLst>
              </p:cNvPr>
              <p:cNvSpPr txBox="1"/>
              <p:nvPr/>
            </p:nvSpPr>
            <p:spPr>
              <a:xfrm>
                <a:off x="6989973" y="1021617"/>
                <a:ext cx="4738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-1</a:t>
                </a:r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FF9EBC5A-D694-4CCF-BEAA-9A7E09F9F2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2ED5819-0339-4510-9CD5-8958E35B4CB1}"/>
              </a:ext>
            </a:extLst>
          </p:cNvPr>
          <p:cNvGrpSpPr/>
          <p:nvPr/>
        </p:nvGrpSpPr>
        <p:grpSpPr>
          <a:xfrm>
            <a:off x="7511838" y="2390589"/>
            <a:ext cx="473825" cy="494964"/>
            <a:chOff x="6989973" y="926763"/>
            <a:chExt cx="473825" cy="49496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5D7B664-5512-4872-9BAE-A6553C6218D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60FBC92-6929-446C-A429-29E8A51AA530}"/>
                </a:ext>
              </a:extLst>
            </p:cNvPr>
            <p:cNvGrpSpPr/>
            <p:nvPr/>
          </p:nvGrpSpPr>
          <p:grpSpPr>
            <a:xfrm>
              <a:off x="6989973" y="928608"/>
              <a:ext cx="473825" cy="493119"/>
              <a:chOff x="6989973" y="928608"/>
              <a:chExt cx="473825" cy="493119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C4EC9CD-2B7E-4B1C-A6C3-CE245F5E0C41}"/>
                  </a:ext>
                </a:extLst>
              </p:cNvPr>
              <p:cNvSpPr txBox="1"/>
              <p:nvPr/>
            </p:nvSpPr>
            <p:spPr>
              <a:xfrm>
                <a:off x="6989973" y="1021617"/>
                <a:ext cx="4738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-2</a:t>
                </a:r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AAAA2923-FA48-4737-8167-8D6569F21B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379C679-8CAC-40EA-BA59-6E7019801DC9}"/>
              </a:ext>
            </a:extLst>
          </p:cNvPr>
          <p:cNvGrpSpPr/>
          <p:nvPr/>
        </p:nvGrpSpPr>
        <p:grpSpPr>
          <a:xfrm>
            <a:off x="6969023" y="2406302"/>
            <a:ext cx="473825" cy="494964"/>
            <a:chOff x="6989973" y="926763"/>
            <a:chExt cx="473825" cy="4949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4EEF43B-758D-4378-877A-70E052944F9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68BF0DEA-8D8C-47CC-9A70-98437ED85415}"/>
                </a:ext>
              </a:extLst>
            </p:cNvPr>
            <p:cNvGrpSpPr/>
            <p:nvPr/>
          </p:nvGrpSpPr>
          <p:grpSpPr>
            <a:xfrm>
              <a:off x="6989973" y="928608"/>
              <a:ext cx="473825" cy="493119"/>
              <a:chOff x="6989973" y="928608"/>
              <a:chExt cx="473825" cy="493119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2B126A8-5FC1-4AC2-94E1-39BE011853F2}"/>
                  </a:ext>
                </a:extLst>
              </p:cNvPr>
              <p:cNvSpPr txBox="1"/>
              <p:nvPr/>
            </p:nvSpPr>
            <p:spPr>
              <a:xfrm>
                <a:off x="6989973" y="1021617"/>
                <a:ext cx="4738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-3</a:t>
                </a: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53429948-E6D2-4CF5-817A-8E1D23D7ED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7BCA51F-6920-49A7-8FA9-23980A5FB3F2}"/>
              </a:ext>
            </a:extLst>
          </p:cNvPr>
          <p:cNvGrpSpPr/>
          <p:nvPr/>
        </p:nvGrpSpPr>
        <p:grpSpPr>
          <a:xfrm>
            <a:off x="6417038" y="2406302"/>
            <a:ext cx="473825" cy="494964"/>
            <a:chOff x="6989973" y="926763"/>
            <a:chExt cx="473825" cy="494964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674CE51-48B0-43DE-944E-AC532A75D0A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75D4E95-819D-47A0-A722-8728012B1801}"/>
                </a:ext>
              </a:extLst>
            </p:cNvPr>
            <p:cNvGrpSpPr/>
            <p:nvPr/>
          </p:nvGrpSpPr>
          <p:grpSpPr>
            <a:xfrm>
              <a:off x="6989973" y="928608"/>
              <a:ext cx="473825" cy="493119"/>
              <a:chOff x="6989973" y="928608"/>
              <a:chExt cx="473825" cy="493119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702C54E-C8B4-4FA7-90A9-A0D15F363CF2}"/>
                  </a:ext>
                </a:extLst>
              </p:cNvPr>
              <p:cNvSpPr txBox="1"/>
              <p:nvPr/>
            </p:nvSpPr>
            <p:spPr>
              <a:xfrm>
                <a:off x="6989973" y="1021617"/>
                <a:ext cx="4738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-4</a:t>
                </a:r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A3E93376-BB4D-4018-B83C-EEBB4FF406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C6313C3-D744-4779-B59F-5F45ED399699}"/>
              </a:ext>
            </a:extLst>
          </p:cNvPr>
          <p:cNvGrpSpPr/>
          <p:nvPr/>
        </p:nvGrpSpPr>
        <p:grpSpPr>
          <a:xfrm>
            <a:off x="4898977" y="2410567"/>
            <a:ext cx="405320" cy="494964"/>
            <a:chOff x="6990965" y="926763"/>
            <a:chExt cx="405320" cy="494964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A3ACBF9-A81E-4D88-B739-5EB69D89551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A857E99-EF3E-4AFF-96F6-DBB21B7CDFBC}"/>
                </a:ext>
              </a:extLst>
            </p:cNvPr>
            <p:cNvGrpSpPr/>
            <p:nvPr/>
          </p:nvGrpSpPr>
          <p:grpSpPr>
            <a:xfrm>
              <a:off x="6990965" y="928608"/>
              <a:ext cx="405320" cy="493119"/>
              <a:chOff x="6990965" y="928608"/>
              <a:chExt cx="405320" cy="493119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84C93F2-B35A-477F-91D4-3327B25FDB42}"/>
                  </a:ext>
                </a:extLst>
              </p:cNvPr>
              <p:cNvSpPr txBox="1"/>
              <p:nvPr/>
            </p:nvSpPr>
            <p:spPr>
              <a:xfrm>
                <a:off x="6990965" y="1021617"/>
                <a:ext cx="4053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-7</a:t>
                </a:r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61FBAFDA-A603-4CD4-82F7-3CAB5773EA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95458FA-DCBE-4CB6-9303-238AF170996C}"/>
              </a:ext>
            </a:extLst>
          </p:cNvPr>
          <p:cNvGrpSpPr/>
          <p:nvPr/>
        </p:nvGrpSpPr>
        <p:grpSpPr>
          <a:xfrm>
            <a:off x="5436700" y="2414215"/>
            <a:ext cx="458295" cy="494964"/>
            <a:chOff x="6981439" y="926763"/>
            <a:chExt cx="458295" cy="494964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F44C69BA-F761-4203-A4BB-666A74E1655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16ACED5-1144-4ABA-ADF6-C79C9E7A9C02}"/>
                </a:ext>
              </a:extLst>
            </p:cNvPr>
            <p:cNvGrpSpPr/>
            <p:nvPr/>
          </p:nvGrpSpPr>
          <p:grpSpPr>
            <a:xfrm>
              <a:off x="6981439" y="928608"/>
              <a:ext cx="458295" cy="493119"/>
              <a:chOff x="6981439" y="928608"/>
              <a:chExt cx="458295" cy="493119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02C3164-E3CC-46F7-AFBD-5E761F4D1136}"/>
                  </a:ext>
                </a:extLst>
              </p:cNvPr>
              <p:cNvSpPr txBox="1"/>
              <p:nvPr/>
            </p:nvSpPr>
            <p:spPr>
              <a:xfrm>
                <a:off x="6981439" y="1021617"/>
                <a:ext cx="4582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-6</a:t>
                </a:r>
              </a:p>
            </p:txBody>
          </p: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4C95A93-8704-4EE2-B131-5BD9B46743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AE1D924-2282-49A5-B2D0-15A465F3BB1D}"/>
              </a:ext>
            </a:extLst>
          </p:cNvPr>
          <p:cNvGrpSpPr/>
          <p:nvPr/>
        </p:nvGrpSpPr>
        <p:grpSpPr>
          <a:xfrm>
            <a:off x="4317239" y="2390589"/>
            <a:ext cx="473825" cy="494964"/>
            <a:chOff x="6989973" y="926763"/>
            <a:chExt cx="473825" cy="494964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C5049F5-A236-40BF-96F4-616F6633B32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392EE537-4748-42D1-A219-D8D6C5883BDB}"/>
                </a:ext>
              </a:extLst>
            </p:cNvPr>
            <p:cNvGrpSpPr/>
            <p:nvPr/>
          </p:nvGrpSpPr>
          <p:grpSpPr>
            <a:xfrm>
              <a:off x="6989973" y="928608"/>
              <a:ext cx="473825" cy="493119"/>
              <a:chOff x="6989973" y="928608"/>
              <a:chExt cx="473825" cy="493119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BC899C5-7172-41AA-BFD7-A2E19C11C4C2}"/>
                  </a:ext>
                </a:extLst>
              </p:cNvPr>
              <p:cNvSpPr txBox="1"/>
              <p:nvPr/>
            </p:nvSpPr>
            <p:spPr>
              <a:xfrm>
                <a:off x="6989973" y="1021617"/>
                <a:ext cx="4738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-8</a:t>
                </a:r>
              </a:p>
            </p:txBody>
          </p: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E4870610-4B90-4CF7-9066-24EADDE72E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D64C69A-4411-4B5E-89CF-71164E177811}"/>
              </a:ext>
            </a:extLst>
          </p:cNvPr>
          <p:cNvGrpSpPr/>
          <p:nvPr/>
        </p:nvGrpSpPr>
        <p:grpSpPr>
          <a:xfrm>
            <a:off x="3754912" y="2390589"/>
            <a:ext cx="473825" cy="494964"/>
            <a:chOff x="6989973" y="926763"/>
            <a:chExt cx="473825" cy="494964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BBD6D3B1-A1CD-436E-A245-65FD36636BE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D88CF925-B42A-47BA-B5D5-BAA859B2E451}"/>
                </a:ext>
              </a:extLst>
            </p:cNvPr>
            <p:cNvGrpSpPr/>
            <p:nvPr/>
          </p:nvGrpSpPr>
          <p:grpSpPr>
            <a:xfrm>
              <a:off x="6989973" y="928608"/>
              <a:ext cx="473825" cy="493119"/>
              <a:chOff x="6989973" y="928608"/>
              <a:chExt cx="473825" cy="493119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8F2BD68-24F9-4762-916D-911ED47E3C97}"/>
                  </a:ext>
                </a:extLst>
              </p:cNvPr>
              <p:cNvSpPr txBox="1"/>
              <p:nvPr/>
            </p:nvSpPr>
            <p:spPr>
              <a:xfrm>
                <a:off x="6989973" y="1021617"/>
                <a:ext cx="4738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-9</a:t>
                </a:r>
              </a:p>
            </p:txBody>
          </p: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D3E2FA06-B2F3-4261-92C4-FA71015902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101165C-7D62-4616-B099-3A1F6468ED64}"/>
              </a:ext>
            </a:extLst>
          </p:cNvPr>
          <p:cNvGrpSpPr/>
          <p:nvPr/>
        </p:nvGrpSpPr>
        <p:grpSpPr>
          <a:xfrm>
            <a:off x="3111140" y="2406302"/>
            <a:ext cx="565258" cy="494964"/>
            <a:chOff x="6889016" y="926763"/>
            <a:chExt cx="565258" cy="494964"/>
          </a:xfrm>
        </p:grpSpPr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919B04A2-0B7E-4AA7-9C28-3CDFEBE4CD2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50ACCDC4-8D65-47DB-9070-7259F8A437A0}"/>
                </a:ext>
              </a:extLst>
            </p:cNvPr>
            <p:cNvGrpSpPr/>
            <p:nvPr/>
          </p:nvGrpSpPr>
          <p:grpSpPr>
            <a:xfrm>
              <a:off x="6889016" y="928608"/>
              <a:ext cx="565258" cy="493119"/>
              <a:chOff x="6889016" y="928608"/>
              <a:chExt cx="565258" cy="493119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BB28CD9E-DEFF-44BD-A984-6E11CB97CED5}"/>
                  </a:ext>
                </a:extLst>
              </p:cNvPr>
              <p:cNvSpPr txBox="1"/>
              <p:nvPr/>
            </p:nvSpPr>
            <p:spPr>
              <a:xfrm>
                <a:off x="6889016" y="1021617"/>
                <a:ext cx="5652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-10</a:t>
                </a:r>
              </a:p>
            </p:txBody>
          </p: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64CAD4C0-C307-4429-9011-A4651981C2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E44ACCE-1B83-47E3-8EE2-8CDE61F5A326}"/>
              </a:ext>
            </a:extLst>
          </p:cNvPr>
          <p:cNvGrpSpPr/>
          <p:nvPr/>
        </p:nvGrpSpPr>
        <p:grpSpPr>
          <a:xfrm>
            <a:off x="2558801" y="2406302"/>
            <a:ext cx="565611" cy="494964"/>
            <a:chOff x="6888662" y="926763"/>
            <a:chExt cx="565611" cy="494964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3EB9866-43B2-44F5-AFD3-E62C8296C3E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994C1671-CA63-4709-99F7-4509E99F2A81}"/>
                </a:ext>
              </a:extLst>
            </p:cNvPr>
            <p:cNvGrpSpPr/>
            <p:nvPr/>
          </p:nvGrpSpPr>
          <p:grpSpPr>
            <a:xfrm>
              <a:off x="6888662" y="928608"/>
              <a:ext cx="565611" cy="493119"/>
              <a:chOff x="6888662" y="928608"/>
              <a:chExt cx="565611" cy="493119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63272CC-29FA-4BB3-B4E7-05E117F3709E}"/>
                  </a:ext>
                </a:extLst>
              </p:cNvPr>
              <p:cNvSpPr txBox="1"/>
              <p:nvPr/>
            </p:nvSpPr>
            <p:spPr>
              <a:xfrm>
                <a:off x="6888662" y="1021617"/>
                <a:ext cx="5656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-11</a:t>
                </a:r>
              </a:p>
            </p:txBody>
          </p: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E0D0BCC4-C698-48CB-B594-FCDD3A13B8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26AD7F43-9DFD-4578-A89C-3A84DEEA10C8}"/>
              </a:ext>
            </a:extLst>
          </p:cNvPr>
          <p:cNvSpPr/>
          <p:nvPr/>
        </p:nvSpPr>
        <p:spPr>
          <a:xfrm>
            <a:off x="1224952" y="4323363"/>
            <a:ext cx="15535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-5 – 7 = 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A524F6C6-9420-448B-B54C-66133542C0A6}"/>
              </a:ext>
            </a:extLst>
          </p:cNvPr>
          <p:cNvSpPr/>
          <p:nvPr/>
        </p:nvSpPr>
        <p:spPr>
          <a:xfrm>
            <a:off x="2572939" y="4322264"/>
            <a:ext cx="8688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-12 </a:t>
            </a:r>
          </a:p>
        </p:txBody>
      </p:sp>
    </p:spTree>
    <p:extLst>
      <p:ext uri="{BB962C8B-B14F-4D97-AF65-F5344CB8AC3E}">
        <p14:creationId xmlns:p14="http://schemas.microsoft.com/office/powerpoint/2010/main" val="350563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07407E-6 L 0.05807 -0.03797 C 0.07018 -0.0463 0.08841 -0.0507 0.10807 -0.0507 C 0.12969 -0.0507 0.14739 -0.0463 0.15976 -0.03797 L 0.21953 4.07407E-6 " pathEditMode="relative" rAng="0" ptsTypes="AAAAA">
                                      <p:cBhvr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77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953 4.07407E-6 L 0.2418 -0.03704 C 0.24675 -0.04537 0.25417 -0.04977 0.26159 -0.04977 C 0.27045 -0.04977 0.27709 -0.04537 0.28216 -0.03704 L 0.30638 4.07407E-6 " pathEditMode="relative" rAng="0" ptsTypes="AAAAA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6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26" grpId="0"/>
      <p:bldP spid="27" grpId="0"/>
      <p:bldP spid="84" grpId="0"/>
      <p:bldP spid="8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3DD658-DF84-4928-8177-8D342F5C05DC}"/>
              </a:ext>
            </a:extLst>
          </p:cNvPr>
          <p:cNvSpPr/>
          <p:nvPr/>
        </p:nvSpPr>
        <p:spPr>
          <a:xfrm>
            <a:off x="56122" y="50000"/>
            <a:ext cx="1029849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this number.</a:t>
            </a:r>
            <a:r>
              <a:rPr lang="en-US" sz="3200" dirty="0"/>
              <a:t> </a:t>
            </a:r>
          </a:p>
          <a:p>
            <a:endParaRPr lang="en-US" sz="1200" dirty="0"/>
          </a:p>
          <a:p>
            <a:r>
              <a:rPr lang="en-US" sz="3200" dirty="0"/>
              <a:t>   23,451.96</a:t>
            </a:r>
            <a:endParaRPr lang="en-US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37374A-329C-433B-97CA-25C0120B293C}"/>
              </a:ext>
            </a:extLst>
          </p:cNvPr>
          <p:cNvSpPr/>
          <p:nvPr/>
        </p:nvSpPr>
        <p:spPr>
          <a:xfrm>
            <a:off x="56122" y="1522458"/>
            <a:ext cx="102984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digit that is in the hundreds place.</a:t>
            </a:r>
          </a:p>
          <a:p>
            <a:endParaRPr lang="en-US" sz="3200" b="1" dirty="0"/>
          </a:p>
          <a:p>
            <a:r>
              <a:rPr lang="en-US" sz="3200" b="1" dirty="0"/>
              <a:t>Write the digit that is in the hundredths place.</a:t>
            </a:r>
            <a:endParaRPr lang="en-GB" sz="32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4AA8E76-F1F1-4072-9D2C-CCE05DB17969}"/>
              </a:ext>
            </a:extLst>
          </p:cNvPr>
          <p:cNvGrpSpPr/>
          <p:nvPr/>
        </p:nvGrpSpPr>
        <p:grpSpPr>
          <a:xfrm>
            <a:off x="941894" y="3428454"/>
            <a:ext cx="9412719" cy="2672217"/>
            <a:chOff x="941894" y="3428454"/>
            <a:chExt cx="9412719" cy="267221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1FC7AD2-E5C9-4F54-A918-31A130B0C612}"/>
                </a:ext>
              </a:extLst>
            </p:cNvPr>
            <p:cNvSpPr/>
            <p:nvPr/>
          </p:nvSpPr>
          <p:spPr>
            <a:xfrm>
              <a:off x="7613155" y="4317893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30FC6F6-301B-41A9-92DF-0ABDA3670549}"/>
                </a:ext>
              </a:extLst>
            </p:cNvPr>
            <p:cNvSpPr/>
            <p:nvPr/>
          </p:nvSpPr>
          <p:spPr>
            <a:xfrm>
              <a:off x="8949285" y="4315926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C977727-5137-49F0-ABE9-23D18BDF9B61}"/>
                </a:ext>
              </a:extLst>
            </p:cNvPr>
            <p:cNvSpPr/>
            <p:nvPr/>
          </p:nvSpPr>
          <p:spPr>
            <a:xfrm>
              <a:off x="3602558" y="4316910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CFC5504-60A0-4820-B185-65306FCC56D2}"/>
                </a:ext>
              </a:extLst>
            </p:cNvPr>
            <p:cNvSpPr/>
            <p:nvPr/>
          </p:nvSpPr>
          <p:spPr>
            <a:xfrm>
              <a:off x="4938688" y="4317519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36D71ED-D4CA-47BA-AFFF-F0D3FD6B8859}"/>
                </a:ext>
              </a:extLst>
            </p:cNvPr>
            <p:cNvSpPr/>
            <p:nvPr/>
          </p:nvSpPr>
          <p:spPr>
            <a:xfrm>
              <a:off x="6276098" y="4317264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2A06875-4E28-4401-BC3C-3BDF6A54C606}"/>
                </a:ext>
              </a:extLst>
            </p:cNvPr>
            <p:cNvSpPr/>
            <p:nvPr/>
          </p:nvSpPr>
          <p:spPr>
            <a:xfrm>
              <a:off x="950477" y="4320096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3FFFA89-514D-41C7-BCFA-3B912EBBF6C6}"/>
                </a:ext>
              </a:extLst>
            </p:cNvPr>
            <p:cNvSpPr/>
            <p:nvPr/>
          </p:nvSpPr>
          <p:spPr>
            <a:xfrm>
              <a:off x="2286607" y="4320705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B432E47-0BB9-4000-B0DA-759C116FD073}"/>
                </a:ext>
              </a:extLst>
            </p:cNvPr>
            <p:cNvSpPr/>
            <p:nvPr/>
          </p:nvSpPr>
          <p:spPr>
            <a:xfrm>
              <a:off x="7613155" y="3430421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B42AF9E-F400-4357-AFB6-FD7C5484F0D7}"/>
                </a:ext>
              </a:extLst>
            </p:cNvPr>
            <p:cNvSpPr/>
            <p:nvPr/>
          </p:nvSpPr>
          <p:spPr>
            <a:xfrm>
              <a:off x="8949285" y="3428454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10B2B7E-76B0-4864-A171-55420B7FF474}"/>
                </a:ext>
              </a:extLst>
            </p:cNvPr>
            <p:cNvSpPr/>
            <p:nvPr/>
          </p:nvSpPr>
          <p:spPr>
            <a:xfrm>
              <a:off x="3602558" y="3429438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D2BB602-2553-4AEB-AA5B-35720CC47E16}"/>
                </a:ext>
              </a:extLst>
            </p:cNvPr>
            <p:cNvSpPr/>
            <p:nvPr/>
          </p:nvSpPr>
          <p:spPr>
            <a:xfrm>
              <a:off x="4938688" y="3430047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9AACF89-2F24-4077-B12F-6975B41DFA31}"/>
                </a:ext>
              </a:extLst>
            </p:cNvPr>
            <p:cNvSpPr/>
            <p:nvPr/>
          </p:nvSpPr>
          <p:spPr>
            <a:xfrm>
              <a:off x="6276098" y="3429792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7854226-7BA0-4657-B3B8-48B4824579A0}"/>
                </a:ext>
              </a:extLst>
            </p:cNvPr>
            <p:cNvSpPr/>
            <p:nvPr/>
          </p:nvSpPr>
          <p:spPr>
            <a:xfrm>
              <a:off x="950477" y="3432624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824D0F9-3B35-4124-BFBB-97FA3FDBF734}"/>
                </a:ext>
              </a:extLst>
            </p:cNvPr>
            <p:cNvSpPr/>
            <p:nvPr/>
          </p:nvSpPr>
          <p:spPr>
            <a:xfrm>
              <a:off x="2286607" y="3433233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542804D-07E3-448C-89B4-E9FE0E4B9B3F}"/>
                </a:ext>
              </a:extLst>
            </p:cNvPr>
            <p:cNvGrpSpPr/>
            <p:nvPr/>
          </p:nvGrpSpPr>
          <p:grpSpPr>
            <a:xfrm>
              <a:off x="7991362" y="4248706"/>
              <a:ext cx="702512" cy="1032867"/>
              <a:chOff x="2616558" y="5471319"/>
              <a:chExt cx="702512" cy="1032867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F0EB1E5-83C7-4B1C-B653-960EDCDFB9FA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425FA00-A8BD-485A-BBDC-91585A1424D7}"/>
                  </a:ext>
                </a:extLst>
              </p:cNvPr>
              <p:cNvSpPr txBox="1"/>
              <p:nvPr/>
            </p:nvSpPr>
            <p:spPr>
              <a:xfrm>
                <a:off x="2616558" y="5857855"/>
                <a:ext cx="70251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10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9F2AD0CC-305B-4DEF-AC7C-0CCA197877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CF9DC4A-E2E1-403C-A9C5-89F053515B7E}"/>
                </a:ext>
              </a:extLst>
            </p:cNvPr>
            <p:cNvGrpSpPr/>
            <p:nvPr/>
          </p:nvGrpSpPr>
          <p:grpSpPr>
            <a:xfrm>
              <a:off x="9196971" y="4259009"/>
              <a:ext cx="1003446" cy="1032867"/>
              <a:chOff x="2643963" y="5471319"/>
              <a:chExt cx="675107" cy="1032867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A32A34B-0618-468D-AC5F-85E0E4E0059B}"/>
                  </a:ext>
                </a:extLst>
              </p:cNvPr>
              <p:cNvSpPr txBox="1"/>
              <p:nvPr/>
            </p:nvSpPr>
            <p:spPr>
              <a:xfrm>
                <a:off x="2798712" y="5471319"/>
                <a:ext cx="35265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6F59BD0-4F1B-4D05-9AE5-02043B81C6E6}"/>
                  </a:ext>
                </a:extLst>
              </p:cNvPr>
              <p:cNvSpPr txBox="1"/>
              <p:nvPr/>
            </p:nvSpPr>
            <p:spPr>
              <a:xfrm>
                <a:off x="2643963" y="5857855"/>
                <a:ext cx="67510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100</a:t>
                </a:r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3FC85621-39CA-4B0B-9571-78499B2CF6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0A43B3-8A7E-4595-B7E9-F8D9DFEFC063}"/>
                </a:ext>
              </a:extLst>
            </p:cNvPr>
            <p:cNvSpPr txBox="1"/>
            <p:nvPr/>
          </p:nvSpPr>
          <p:spPr>
            <a:xfrm>
              <a:off x="6665613" y="4442891"/>
              <a:ext cx="59984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B949111-7875-42D9-AFEE-3080D9C65AD3}"/>
                </a:ext>
              </a:extLst>
            </p:cNvPr>
            <p:cNvSpPr txBox="1"/>
            <p:nvPr/>
          </p:nvSpPr>
          <p:spPr>
            <a:xfrm>
              <a:off x="5174743" y="4435674"/>
              <a:ext cx="83388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CEAA584-74C6-4E07-83C1-A670995DFABE}"/>
                </a:ext>
              </a:extLst>
            </p:cNvPr>
            <p:cNvSpPr txBox="1"/>
            <p:nvPr/>
          </p:nvSpPr>
          <p:spPr>
            <a:xfrm>
              <a:off x="3733758" y="4452918"/>
              <a:ext cx="106792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100s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038FD7A-917A-4901-AB0E-233B107E6A32}"/>
                </a:ext>
              </a:extLst>
            </p:cNvPr>
            <p:cNvSpPr txBox="1"/>
            <p:nvPr/>
          </p:nvSpPr>
          <p:spPr>
            <a:xfrm>
              <a:off x="2519170" y="4618643"/>
              <a:ext cx="8643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ea typeface="Cambria Math" panose="02040503050406030204" pitchFamily="18" charset="0"/>
                </a:rPr>
                <a:t>1 000s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215EE5E-EE3F-45D4-8925-EAB85C10F316}"/>
                </a:ext>
              </a:extLst>
            </p:cNvPr>
            <p:cNvSpPr txBox="1"/>
            <p:nvPr/>
          </p:nvSpPr>
          <p:spPr>
            <a:xfrm>
              <a:off x="1124700" y="4624320"/>
              <a:ext cx="9941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ea typeface="Cambria Math" panose="02040503050406030204" pitchFamily="18" charset="0"/>
                </a:rPr>
                <a:t>10 000s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12B8D39-E3DF-43C9-803E-80A2ABDA5784}"/>
                </a:ext>
              </a:extLst>
            </p:cNvPr>
            <p:cNvSpPr/>
            <p:nvPr/>
          </p:nvSpPr>
          <p:spPr>
            <a:xfrm>
              <a:off x="7498461" y="4777305"/>
              <a:ext cx="228906" cy="23067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A7167B3-2712-42E9-8867-B513C69DCD09}"/>
                </a:ext>
              </a:extLst>
            </p:cNvPr>
            <p:cNvSpPr/>
            <p:nvPr/>
          </p:nvSpPr>
          <p:spPr>
            <a:xfrm>
              <a:off x="7502165" y="3903618"/>
              <a:ext cx="228906" cy="23067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A1091E7-D58E-45BE-B5DA-FFB974A2EC67}"/>
                </a:ext>
              </a:extLst>
            </p:cNvPr>
            <p:cNvSpPr txBox="1"/>
            <p:nvPr/>
          </p:nvSpPr>
          <p:spPr>
            <a:xfrm>
              <a:off x="941894" y="3538107"/>
              <a:ext cx="132126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ea typeface="Cambria Math" panose="02040503050406030204" pitchFamily="18" charset="0"/>
                </a:rPr>
                <a:t>Ten thousands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C69A97E-CC3A-4525-A7EF-B4A58228943D}"/>
                </a:ext>
              </a:extLst>
            </p:cNvPr>
            <p:cNvSpPr txBox="1"/>
            <p:nvPr/>
          </p:nvSpPr>
          <p:spPr>
            <a:xfrm>
              <a:off x="2306543" y="3678213"/>
              <a:ext cx="13212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ea typeface="Cambria Math" panose="02040503050406030204" pitchFamily="18" charset="0"/>
                </a:rPr>
                <a:t>Thousands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8F030AE-8BB7-4A0C-BAEA-B51A8BE01FFB}"/>
                </a:ext>
              </a:extLst>
            </p:cNvPr>
            <p:cNvSpPr txBox="1"/>
            <p:nvPr/>
          </p:nvSpPr>
          <p:spPr>
            <a:xfrm>
              <a:off x="3645680" y="3694273"/>
              <a:ext cx="13212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ea typeface="Cambria Math" panose="02040503050406030204" pitchFamily="18" charset="0"/>
                </a:rPr>
                <a:t>Hundreds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68EC316-752C-4D53-AE81-DA4810649BE6}"/>
                </a:ext>
              </a:extLst>
            </p:cNvPr>
            <p:cNvSpPr txBox="1"/>
            <p:nvPr/>
          </p:nvSpPr>
          <p:spPr>
            <a:xfrm>
              <a:off x="4934915" y="3673290"/>
              <a:ext cx="13212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ea typeface="Cambria Math" panose="02040503050406030204" pitchFamily="18" charset="0"/>
                </a:rPr>
                <a:t>Tens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2FCC885-A343-4DE3-9E6D-EC1486E6C6D0}"/>
                </a:ext>
              </a:extLst>
            </p:cNvPr>
            <p:cNvSpPr txBox="1"/>
            <p:nvPr/>
          </p:nvSpPr>
          <p:spPr>
            <a:xfrm>
              <a:off x="6236726" y="3692110"/>
              <a:ext cx="13212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ea typeface="Cambria Math" panose="02040503050406030204" pitchFamily="18" charset="0"/>
                </a:rPr>
                <a:t>Ones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ABF5059-27C4-4E7A-853F-C7E213B86A9B}"/>
                </a:ext>
              </a:extLst>
            </p:cNvPr>
            <p:cNvSpPr txBox="1"/>
            <p:nvPr/>
          </p:nvSpPr>
          <p:spPr>
            <a:xfrm>
              <a:off x="7635255" y="3663400"/>
              <a:ext cx="13212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ea typeface="Cambria Math" panose="02040503050406030204" pitchFamily="18" charset="0"/>
                </a:rPr>
                <a:t>Tenths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022662B-AF83-4232-9628-7EB0BD17ACCA}"/>
                </a:ext>
              </a:extLst>
            </p:cNvPr>
            <p:cNvSpPr txBox="1"/>
            <p:nvPr/>
          </p:nvSpPr>
          <p:spPr>
            <a:xfrm>
              <a:off x="8879077" y="3690571"/>
              <a:ext cx="14755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ea typeface="Cambria Math" panose="02040503050406030204" pitchFamily="18" charset="0"/>
                </a:rPr>
                <a:t>Hundredths</a:t>
              </a: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F0A788E-F69B-4C7D-B213-70CC57D267E8}"/>
                </a:ext>
              </a:extLst>
            </p:cNvPr>
            <p:cNvGrpSpPr/>
            <p:nvPr/>
          </p:nvGrpSpPr>
          <p:grpSpPr>
            <a:xfrm>
              <a:off x="1209902" y="4159048"/>
              <a:ext cx="892821" cy="428686"/>
              <a:chOff x="4484935" y="944175"/>
              <a:chExt cx="892821" cy="428686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BC41B151-5DAF-45BB-9EDE-2F4F13F9E97A}"/>
                  </a:ext>
                </a:extLst>
              </p:cNvPr>
              <p:cNvSpPr/>
              <p:nvPr/>
            </p:nvSpPr>
            <p:spPr>
              <a:xfrm>
                <a:off x="4484935" y="944175"/>
                <a:ext cx="892821" cy="428686"/>
              </a:xfrm>
              <a:prstGeom prst="ellipse">
                <a:avLst/>
              </a:prstGeom>
              <a:solidFill>
                <a:srgbClr val="CC66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8D44763-F23F-4F75-AC69-A2AF9DEE4E16}"/>
                  </a:ext>
                </a:extLst>
              </p:cNvPr>
              <p:cNvSpPr txBox="1"/>
              <p:nvPr/>
            </p:nvSpPr>
            <p:spPr>
              <a:xfrm>
                <a:off x="4501222" y="985955"/>
                <a:ext cx="8659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b="1" dirty="0">
                    <a:latin typeface="Arial Black" panose="020B0A04020102020204" pitchFamily="34" charset="0"/>
                  </a:rPr>
                  <a:t>10000</a:t>
                </a:r>
                <a:endParaRPr lang="en-GB" sz="2000" b="1" dirty="0">
                  <a:latin typeface="Arial Black" panose="020B0A04020102020204" pitchFamily="34" charset="0"/>
                </a:endParaRP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1088BE43-9A15-406B-85FA-9C0E45E2803F}"/>
                </a:ext>
              </a:extLst>
            </p:cNvPr>
            <p:cNvGrpSpPr/>
            <p:nvPr/>
          </p:nvGrpSpPr>
          <p:grpSpPr>
            <a:xfrm>
              <a:off x="2532113" y="4154816"/>
              <a:ext cx="892821" cy="428686"/>
              <a:chOff x="3143479" y="934501"/>
              <a:chExt cx="892821" cy="428686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389BA228-1C22-4639-BE76-A1E1CB05FA7D}"/>
                  </a:ext>
                </a:extLst>
              </p:cNvPr>
              <p:cNvSpPr/>
              <p:nvPr/>
            </p:nvSpPr>
            <p:spPr>
              <a:xfrm>
                <a:off x="3143479" y="934501"/>
                <a:ext cx="892821" cy="42868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9D2497A-4DD8-47C9-8A24-DAD7E8C84E35}"/>
                  </a:ext>
                </a:extLst>
              </p:cNvPr>
              <p:cNvSpPr txBox="1"/>
              <p:nvPr/>
            </p:nvSpPr>
            <p:spPr>
              <a:xfrm>
                <a:off x="3216709" y="976281"/>
                <a:ext cx="7297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b="1" dirty="0">
                    <a:latin typeface="Arial Black" panose="020B0A04020102020204" pitchFamily="34" charset="0"/>
                  </a:rPr>
                  <a:t>1000</a:t>
                </a:r>
                <a:endParaRPr lang="en-GB" sz="2000" b="1" dirty="0">
                  <a:latin typeface="Arial Black" panose="020B0A04020102020204" pitchFamily="34" charset="0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520BE7A7-B72A-4258-9F8D-C1737B6C3717}"/>
                </a:ext>
              </a:extLst>
            </p:cNvPr>
            <p:cNvGrpSpPr/>
            <p:nvPr/>
          </p:nvGrpSpPr>
          <p:grpSpPr>
            <a:xfrm>
              <a:off x="3959399" y="4149437"/>
              <a:ext cx="593466" cy="428686"/>
              <a:chOff x="2176723" y="934501"/>
              <a:chExt cx="593466" cy="428686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65DF38D7-7074-43B8-8EEE-2E67D6830445}"/>
                  </a:ext>
                </a:extLst>
              </p:cNvPr>
              <p:cNvSpPr/>
              <p:nvPr/>
            </p:nvSpPr>
            <p:spPr>
              <a:xfrm>
                <a:off x="2250028" y="934501"/>
                <a:ext cx="446399" cy="428686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BEE961A-3E05-42C5-A2BF-A02981989DF0}"/>
                  </a:ext>
                </a:extLst>
              </p:cNvPr>
              <p:cNvSpPr txBox="1"/>
              <p:nvPr/>
            </p:nvSpPr>
            <p:spPr>
              <a:xfrm>
                <a:off x="2176723" y="979009"/>
                <a:ext cx="5934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b="1" dirty="0">
                    <a:latin typeface="Arial Black" panose="020B0A04020102020204" pitchFamily="34" charset="0"/>
                  </a:rPr>
                  <a:t>100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AAB11C64-0F3A-4B47-926A-9A2EB2A2D423}"/>
                </a:ext>
              </a:extLst>
            </p:cNvPr>
            <p:cNvGrpSpPr/>
            <p:nvPr/>
          </p:nvGrpSpPr>
          <p:grpSpPr>
            <a:xfrm>
              <a:off x="5316535" y="4149437"/>
              <a:ext cx="492471" cy="428686"/>
              <a:chOff x="1333467" y="934501"/>
              <a:chExt cx="492471" cy="428686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FC59D77B-BD42-4C1A-BF0A-016D267420E4}"/>
                  </a:ext>
                </a:extLst>
              </p:cNvPr>
              <p:cNvSpPr/>
              <p:nvPr/>
            </p:nvSpPr>
            <p:spPr>
              <a:xfrm>
                <a:off x="1356471" y="934501"/>
                <a:ext cx="446399" cy="428686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BE8EFE6-7930-4887-A3C4-6E28793BB83B}"/>
                  </a:ext>
                </a:extLst>
              </p:cNvPr>
              <p:cNvSpPr txBox="1"/>
              <p:nvPr/>
            </p:nvSpPr>
            <p:spPr>
              <a:xfrm>
                <a:off x="1333467" y="963620"/>
                <a:ext cx="492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>
                    <a:latin typeface="Arial Black" panose="020B0A04020102020204" pitchFamily="34" charset="0"/>
                  </a:rPr>
                  <a:t>10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56CAAC7-053B-4470-B48F-7EBD9DA2C7D9}"/>
                </a:ext>
              </a:extLst>
            </p:cNvPr>
            <p:cNvGrpSpPr/>
            <p:nvPr/>
          </p:nvGrpSpPr>
          <p:grpSpPr>
            <a:xfrm>
              <a:off x="8088064" y="3937828"/>
              <a:ext cx="558936" cy="517996"/>
              <a:chOff x="7154565" y="884953"/>
              <a:chExt cx="558936" cy="517996"/>
            </a:xfrm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7E6778A1-586B-44D8-94B9-26A997650EEE}"/>
                  </a:ext>
                </a:extLst>
              </p:cNvPr>
              <p:cNvSpPr/>
              <p:nvPr/>
            </p:nvSpPr>
            <p:spPr>
              <a:xfrm>
                <a:off x="7154565" y="934501"/>
                <a:ext cx="446399" cy="428686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9732954-E9FB-4CAA-8443-FFB452AB7BB4}"/>
                  </a:ext>
                </a:extLst>
              </p:cNvPr>
              <p:cNvSpPr txBox="1"/>
              <p:nvPr/>
            </p:nvSpPr>
            <p:spPr>
              <a:xfrm>
                <a:off x="7164471" y="1095172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10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55BCEE40-BF51-4467-84AF-526EFF6BFA8E}"/>
                  </a:ext>
                </a:extLst>
              </p:cNvPr>
              <p:cNvSpPr txBox="1"/>
              <p:nvPr/>
            </p:nvSpPr>
            <p:spPr>
              <a:xfrm>
                <a:off x="7221030" y="884953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8C6D6BB5-F2BE-4714-AF52-E5D8BD25CFFF}"/>
                  </a:ext>
                </a:extLst>
              </p:cNvPr>
              <p:cNvCxnSpPr/>
              <p:nvPr/>
            </p:nvCxnSpPr>
            <p:spPr>
              <a:xfrm>
                <a:off x="7224963" y="1137699"/>
                <a:ext cx="310227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65F98BE4-010A-4C22-A990-E518386DF38E}"/>
                </a:ext>
              </a:extLst>
            </p:cNvPr>
            <p:cNvGrpSpPr/>
            <p:nvPr/>
          </p:nvGrpSpPr>
          <p:grpSpPr>
            <a:xfrm>
              <a:off x="9381252" y="3955337"/>
              <a:ext cx="591105" cy="470388"/>
              <a:chOff x="8024949" y="901783"/>
              <a:chExt cx="591105" cy="470388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E016F80B-74CE-4954-802E-25CE60CD5B80}"/>
                  </a:ext>
                </a:extLst>
              </p:cNvPr>
              <p:cNvSpPr/>
              <p:nvPr/>
            </p:nvSpPr>
            <p:spPr>
              <a:xfrm>
                <a:off x="8048122" y="934501"/>
                <a:ext cx="446399" cy="428686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BFF309A-CD64-4214-8769-0A8011080F8F}"/>
                  </a:ext>
                </a:extLst>
              </p:cNvPr>
              <p:cNvSpPr txBox="1"/>
              <p:nvPr/>
            </p:nvSpPr>
            <p:spPr>
              <a:xfrm>
                <a:off x="8024949" y="1095172"/>
                <a:ext cx="49247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dirty="0">
                    <a:latin typeface="Arial Black" panose="020B0A04020102020204" pitchFamily="34" charset="0"/>
                  </a:rPr>
                  <a:t>100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F94AFFA-7670-462A-96B2-DF274BAC0529}"/>
                  </a:ext>
                </a:extLst>
              </p:cNvPr>
              <p:cNvSpPr txBox="1"/>
              <p:nvPr/>
            </p:nvSpPr>
            <p:spPr>
              <a:xfrm>
                <a:off x="8123583" y="901783"/>
                <a:ext cx="49247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92612253-78EE-4811-8659-0C8FEE639712}"/>
                  </a:ext>
                </a:extLst>
              </p:cNvPr>
              <p:cNvCxnSpPr/>
              <p:nvPr/>
            </p:nvCxnSpPr>
            <p:spPr>
              <a:xfrm>
                <a:off x="8119101" y="1132089"/>
                <a:ext cx="310227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7FD2255-0EA5-401C-A252-D067B04B070D}"/>
                </a:ext>
              </a:extLst>
            </p:cNvPr>
            <p:cNvGrpSpPr/>
            <p:nvPr/>
          </p:nvGrpSpPr>
          <p:grpSpPr>
            <a:xfrm>
              <a:off x="6714277" y="4156580"/>
              <a:ext cx="446399" cy="428686"/>
              <a:chOff x="463698" y="934501"/>
              <a:chExt cx="446399" cy="428686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B7E45D6C-5A77-459E-A2DB-A84853A6AEC5}"/>
                  </a:ext>
                </a:extLst>
              </p:cNvPr>
              <p:cNvSpPr/>
              <p:nvPr/>
            </p:nvSpPr>
            <p:spPr>
              <a:xfrm>
                <a:off x="463698" y="934501"/>
                <a:ext cx="446399" cy="42868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8451FEF3-1F23-4647-B3C4-205DF436DA34}"/>
                  </a:ext>
                </a:extLst>
              </p:cNvPr>
              <p:cNvSpPr txBox="1"/>
              <p:nvPr/>
            </p:nvSpPr>
            <p:spPr>
              <a:xfrm>
                <a:off x="515934" y="963620"/>
                <a:ext cx="3385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5EE6477-F5B3-4056-A73A-84BC196C27A1}"/>
                </a:ext>
              </a:extLst>
            </p:cNvPr>
            <p:cNvSpPr/>
            <p:nvPr/>
          </p:nvSpPr>
          <p:spPr>
            <a:xfrm>
              <a:off x="7613129" y="5209397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AD8A11AF-F7A1-42EA-BC5A-F77CB058104F}"/>
                </a:ext>
              </a:extLst>
            </p:cNvPr>
            <p:cNvSpPr/>
            <p:nvPr/>
          </p:nvSpPr>
          <p:spPr>
            <a:xfrm>
              <a:off x="8949259" y="5207430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A8033F6-22C0-4CE4-9E24-E214A231881A}"/>
                </a:ext>
              </a:extLst>
            </p:cNvPr>
            <p:cNvSpPr/>
            <p:nvPr/>
          </p:nvSpPr>
          <p:spPr>
            <a:xfrm>
              <a:off x="3602532" y="5208414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77338DB-A155-49D3-8ACD-3BF2D26EEACA}"/>
                </a:ext>
              </a:extLst>
            </p:cNvPr>
            <p:cNvSpPr/>
            <p:nvPr/>
          </p:nvSpPr>
          <p:spPr>
            <a:xfrm>
              <a:off x="4938662" y="5209023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8A18D52F-9C72-4CC3-A611-68B735B52507}"/>
                </a:ext>
              </a:extLst>
            </p:cNvPr>
            <p:cNvSpPr/>
            <p:nvPr/>
          </p:nvSpPr>
          <p:spPr>
            <a:xfrm>
              <a:off x="6276072" y="5208768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E10D3B98-55E7-4126-B7E3-51CA2F6D6430}"/>
                </a:ext>
              </a:extLst>
            </p:cNvPr>
            <p:cNvSpPr/>
            <p:nvPr/>
          </p:nvSpPr>
          <p:spPr>
            <a:xfrm>
              <a:off x="950451" y="5206221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975744E5-5DA8-4EEB-A6FA-2E98EC2ADFA8}"/>
                </a:ext>
              </a:extLst>
            </p:cNvPr>
            <p:cNvSpPr/>
            <p:nvPr/>
          </p:nvSpPr>
          <p:spPr>
            <a:xfrm>
              <a:off x="2286581" y="5206830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49172195-3151-4A45-A653-1F51A4ADF1F1}"/>
                </a:ext>
              </a:extLst>
            </p:cNvPr>
            <p:cNvSpPr/>
            <p:nvPr/>
          </p:nvSpPr>
          <p:spPr>
            <a:xfrm>
              <a:off x="7498435" y="5668809"/>
              <a:ext cx="228906" cy="23067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A791437C-8322-4932-BA9E-6966EC82F85E}"/>
              </a:ext>
            </a:extLst>
          </p:cNvPr>
          <p:cNvSpPr txBox="1"/>
          <p:nvPr/>
        </p:nvSpPr>
        <p:spPr>
          <a:xfrm>
            <a:off x="1423435" y="5364654"/>
            <a:ext cx="8725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2       3       4       5       1       9       6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9A494EF-A621-4A7C-B563-73DF2361B1BC}"/>
              </a:ext>
            </a:extLst>
          </p:cNvPr>
          <p:cNvSpPr txBox="1"/>
          <p:nvPr/>
        </p:nvSpPr>
        <p:spPr>
          <a:xfrm>
            <a:off x="7578644" y="1482811"/>
            <a:ext cx="825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1D42B40-0085-4D20-A75D-C019CD5FDC3C}"/>
              </a:ext>
            </a:extLst>
          </p:cNvPr>
          <p:cNvSpPr txBox="1"/>
          <p:nvPr/>
        </p:nvSpPr>
        <p:spPr>
          <a:xfrm>
            <a:off x="7929900" y="2488691"/>
            <a:ext cx="825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10534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98" grpId="0"/>
      <p:bldP spid="9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787BD0-AA45-4E74-8D53-EF07495BA964}"/>
              </a:ext>
            </a:extLst>
          </p:cNvPr>
          <p:cNvSpPr/>
          <p:nvPr/>
        </p:nvSpPr>
        <p:spPr>
          <a:xfrm>
            <a:off x="56123" y="50000"/>
            <a:ext cx="1207931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school plans to collect £200 between January and May. </a:t>
            </a:r>
          </a:p>
          <a:p>
            <a:r>
              <a:rPr lang="en-US" sz="3200" b="1" dirty="0"/>
              <a:t>This chart shows how much they collected by the end of April.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Write the name of each month where they collected more than £50</a:t>
            </a:r>
          </a:p>
          <a:p>
            <a:r>
              <a:rPr lang="en-US" sz="3200" b="1" dirty="0"/>
              <a:t>  </a:t>
            </a:r>
          </a:p>
          <a:p>
            <a:endParaRPr lang="en-US" sz="1400" b="1" dirty="0"/>
          </a:p>
          <a:p>
            <a:r>
              <a:rPr lang="en-US" sz="3200" b="1" dirty="0"/>
              <a:t>How much money did they collect in February and March altogether?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094110-0F40-405A-A9CD-2FECEBBF2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413" y="997829"/>
            <a:ext cx="6833818" cy="301826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C647673-35CE-48DB-9375-683997575D1D}"/>
              </a:ext>
            </a:extLst>
          </p:cNvPr>
          <p:cNvSpPr/>
          <p:nvPr/>
        </p:nvSpPr>
        <p:spPr>
          <a:xfrm>
            <a:off x="701077" y="2427888"/>
            <a:ext cx="680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BBE90CA-5172-4A52-938D-6DF5CC7FAFF2}"/>
              </a:ext>
            </a:extLst>
          </p:cNvPr>
          <p:cNvGrpSpPr/>
          <p:nvPr/>
        </p:nvGrpSpPr>
        <p:grpSpPr>
          <a:xfrm>
            <a:off x="2590799" y="3098446"/>
            <a:ext cx="542673" cy="494964"/>
            <a:chOff x="6930650" y="926763"/>
            <a:chExt cx="542673" cy="49496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2904D9C-34B5-4B97-9720-BC2C887602C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24493D5-C441-4427-875C-BA02F828ECF9}"/>
                </a:ext>
              </a:extLst>
            </p:cNvPr>
            <p:cNvGrpSpPr/>
            <p:nvPr/>
          </p:nvGrpSpPr>
          <p:grpSpPr>
            <a:xfrm>
              <a:off x="6930650" y="928608"/>
              <a:ext cx="542673" cy="493119"/>
              <a:chOff x="6930650" y="928608"/>
              <a:chExt cx="542673" cy="49311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3ADA54A-6EB5-4D9A-807E-44B47C8140C5}"/>
                  </a:ext>
                </a:extLst>
              </p:cNvPr>
              <p:cNvSpPr txBox="1"/>
              <p:nvPr/>
            </p:nvSpPr>
            <p:spPr>
              <a:xfrm>
                <a:off x="6930650" y="1021617"/>
                <a:ext cx="5426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70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7EFB6D5F-B652-47F0-876F-327FA1BC67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C6C6CE6B-2E5E-4033-837D-6467B6241DA1}"/>
              </a:ext>
            </a:extLst>
          </p:cNvPr>
          <p:cNvSpPr/>
          <p:nvPr/>
        </p:nvSpPr>
        <p:spPr>
          <a:xfrm>
            <a:off x="1805977" y="2427888"/>
            <a:ext cx="680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7A816-B84F-4236-9973-F5647A2E3B00}"/>
              </a:ext>
            </a:extLst>
          </p:cNvPr>
          <p:cNvSpPr/>
          <p:nvPr/>
        </p:nvSpPr>
        <p:spPr>
          <a:xfrm>
            <a:off x="3097782" y="2427888"/>
            <a:ext cx="680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27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601E78F-C82A-4CCE-A8A6-C42797A9ED36}"/>
              </a:ext>
            </a:extLst>
          </p:cNvPr>
          <p:cNvGrpSpPr/>
          <p:nvPr/>
        </p:nvGrpSpPr>
        <p:grpSpPr>
          <a:xfrm>
            <a:off x="5619749" y="3098446"/>
            <a:ext cx="695314" cy="744219"/>
            <a:chOff x="6883025" y="926763"/>
            <a:chExt cx="695314" cy="744219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F24D72B-C510-4A2F-A90B-E0FFF6C9F4A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DA0A5AC-8892-4822-94DE-D6B6B0E0AF58}"/>
                </a:ext>
              </a:extLst>
            </p:cNvPr>
            <p:cNvGrpSpPr/>
            <p:nvPr/>
          </p:nvGrpSpPr>
          <p:grpSpPr>
            <a:xfrm>
              <a:off x="6883025" y="933655"/>
              <a:ext cx="695314" cy="737327"/>
              <a:chOff x="6883025" y="933655"/>
              <a:chExt cx="695314" cy="737327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60EAEB6-647B-47C6-B16C-A6D83A6EA292}"/>
                  </a:ext>
                </a:extLst>
              </p:cNvPr>
              <p:cNvSpPr txBox="1"/>
              <p:nvPr/>
            </p:nvSpPr>
            <p:spPr>
              <a:xfrm>
                <a:off x="6883025" y="1270872"/>
                <a:ext cx="6953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170</a:t>
                </a: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75F9B85-F8C2-457B-BD50-37A4232C03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352" y="933655"/>
                <a:ext cx="0" cy="43154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756ED748-5101-48EF-9FAB-71C74F2A60DA}"/>
              </a:ext>
            </a:extLst>
          </p:cNvPr>
          <p:cNvSpPr/>
          <p:nvPr/>
        </p:nvSpPr>
        <p:spPr>
          <a:xfrm>
            <a:off x="4389587" y="2427888"/>
            <a:ext cx="680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AD6CAD-29B3-43A5-863B-6A9AC22D517B}"/>
              </a:ext>
            </a:extLst>
          </p:cNvPr>
          <p:cNvSpPr/>
          <p:nvPr/>
        </p:nvSpPr>
        <p:spPr>
          <a:xfrm>
            <a:off x="1669580" y="4527088"/>
            <a:ext cx="3080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February, April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558E02C-87C5-454B-998B-6A069F7E8E9C}"/>
              </a:ext>
            </a:extLst>
          </p:cNvPr>
          <p:cNvCxnSpPr/>
          <p:nvPr/>
        </p:nvCxnSpPr>
        <p:spPr>
          <a:xfrm>
            <a:off x="1286106" y="2285686"/>
            <a:ext cx="0" cy="9196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3F33A57-941A-45CF-9E65-971930A24594}"/>
              </a:ext>
            </a:extLst>
          </p:cNvPr>
          <p:cNvCxnSpPr/>
          <p:nvPr/>
        </p:nvCxnSpPr>
        <p:spPr>
          <a:xfrm>
            <a:off x="3744559" y="2285686"/>
            <a:ext cx="0" cy="9196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BDEE8954-5830-4D7A-BD6B-362890431078}"/>
              </a:ext>
            </a:extLst>
          </p:cNvPr>
          <p:cNvSpPr/>
          <p:nvPr/>
        </p:nvSpPr>
        <p:spPr>
          <a:xfrm>
            <a:off x="1669579" y="5788881"/>
            <a:ext cx="20749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– 20 =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F745EAC-F903-4321-A2E2-D59958D18A5F}"/>
              </a:ext>
            </a:extLst>
          </p:cNvPr>
          <p:cNvSpPr/>
          <p:nvPr/>
        </p:nvSpPr>
        <p:spPr>
          <a:xfrm>
            <a:off x="3514869" y="5787782"/>
            <a:ext cx="8688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£80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ADCD32E-0BD9-478D-A4F0-F7E65DC4EDE5}"/>
              </a:ext>
            </a:extLst>
          </p:cNvPr>
          <p:cNvSpPr/>
          <p:nvPr/>
        </p:nvSpPr>
        <p:spPr>
          <a:xfrm>
            <a:off x="4923500" y="5787781"/>
            <a:ext cx="20749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53 + 27 =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6C5C35E-3DA2-4491-B26B-DAA5B8FC0A77}"/>
              </a:ext>
            </a:extLst>
          </p:cNvPr>
          <p:cNvSpPr/>
          <p:nvPr/>
        </p:nvSpPr>
        <p:spPr>
          <a:xfrm>
            <a:off x="6550754" y="5780890"/>
            <a:ext cx="8688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£80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B6EF67C-A45D-41EE-86B9-4511062C361B}"/>
              </a:ext>
            </a:extLst>
          </p:cNvPr>
          <p:cNvSpPr/>
          <p:nvPr/>
        </p:nvSpPr>
        <p:spPr>
          <a:xfrm>
            <a:off x="7967238" y="5780889"/>
            <a:ext cx="3631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They collected £80</a:t>
            </a:r>
          </a:p>
        </p:txBody>
      </p:sp>
    </p:spTree>
    <p:extLst>
      <p:ext uri="{BB962C8B-B14F-4D97-AF65-F5344CB8AC3E}">
        <p14:creationId xmlns:p14="http://schemas.microsoft.com/office/powerpoint/2010/main" val="393370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22" grpId="0"/>
      <p:bldP spid="23" grpId="0"/>
      <p:bldP spid="27" grpId="0"/>
      <p:bldP spid="28" grpId="0"/>
      <p:bldP spid="29" grpId="0"/>
      <p:bldP spid="31" grpId="0"/>
      <p:bldP spid="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42B8D2E-63D7-437E-8D84-92890AEC5699}"/>
              </a:ext>
            </a:extLst>
          </p:cNvPr>
          <p:cNvSpPr/>
          <p:nvPr/>
        </p:nvSpPr>
        <p:spPr>
          <a:xfrm>
            <a:off x="6095999" y="50000"/>
            <a:ext cx="582058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Chen pours 165 millilitres of milk into a measuring jug.</a:t>
            </a:r>
          </a:p>
          <a:p>
            <a:r>
              <a:rPr lang="en-GB" sz="3200" b="1" dirty="0"/>
              <a:t>Draw an arrow on the jug to show the level of the milk.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7D1ADA-A5D8-4D47-A56A-973250769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2" y="144379"/>
            <a:ext cx="5677686" cy="65073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CB5724C-1D1C-4C9C-BA4A-763F51BE663B}"/>
              </a:ext>
            </a:extLst>
          </p:cNvPr>
          <p:cNvSpPr/>
          <p:nvPr/>
        </p:nvSpPr>
        <p:spPr>
          <a:xfrm>
            <a:off x="2492483" y="1801060"/>
            <a:ext cx="6800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170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264D116-97E5-40F7-B6F0-327D7C076B23}"/>
              </a:ext>
            </a:extLst>
          </p:cNvPr>
          <p:cNvCxnSpPr/>
          <p:nvPr/>
        </p:nvCxnSpPr>
        <p:spPr>
          <a:xfrm flipH="1">
            <a:off x="3207203" y="2172779"/>
            <a:ext cx="99841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37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FE6EBB3-3A7A-4539-9881-CDB27948F4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17DC57F-3CBC-4192-983F-A783EFC55FB5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0B1BCEF-ED3F-46C5-A25C-D2AC525EF041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4AD570E-0D2B-4242-8996-C2656B819E64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64D5503-4893-4A61-BA5B-6111DFE05A7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3634F51-0362-4FA9-AA5C-3E7B8D422DB9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A8B5B62-C731-4D92-B554-3ECC9718CA2E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0D685F7-57D6-4D26-8A50-DFFE952AB747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AACA8C0-B27E-4D13-9F77-2A9B39F4FB16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33951A0-D30F-4B2F-9B48-BEF737ADDB3A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7C67EB8-17AF-4F74-99B6-D8710FEE5DCA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6B2922F-AE2A-4DDF-BB14-F5C01BA2B758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379275A-3E0C-4F62-8346-5BA74D273C84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1EE373A-1A26-482C-A536-9EB51B4E155E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D31B2B6-7C61-4E21-9B6C-407BBBA862AC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1971734-1BD2-4A7F-A157-D6C978BD5255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118F593-A6EA-443F-9D46-E80E6031801A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2CC0C0-8075-431C-AE87-6E68828F32C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EA85440-6B84-46E6-A86D-C54E88391C0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1C05A25-0405-4EC8-A544-42ED47AC4EB7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D4DAF72-0361-4F5F-9C37-4375E8F3DD15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7077074-F160-4ABC-B669-3756EF63428C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B18B4E2-A358-49C1-B712-1B8A0FC62118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863474C-C1A5-41B8-9BD8-1501BE5893D5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4CA2E0B-61E5-4E67-986B-B053DE4D6910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096B2B1-48B2-4134-84BC-1C888BB9786D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6972F1C-41A2-4DE2-ABF2-CCD5B55915C7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F736DB8-9BA3-4114-97B2-FE8E01182A7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A547396-118E-486B-9642-23843F2A19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7019F3-EC13-4A3E-8AF1-81C948132F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B002C08-6F5C-436A-A26D-15AFCE18A6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B114CA0-1246-4337-95C9-C47B433A00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65A954E-5000-48C1-8B51-E60F001F10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DB1A064-0DFB-4F26-8B3F-CBFC0356D9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D46469C-2C5C-4D7C-9A59-36B05D96D9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A702659-8203-41DE-9CD3-523575DE29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ACB8C37-205E-43DF-9C67-FEADFD85D3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EB88CE2-A35C-4652-B90F-742C68E685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819EAA3-AC4A-4BA3-A765-6DBD785137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D7411D0-F82E-4B54-B7A1-2AFF540983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8FF10D3-AF73-4BD3-A98A-5FEBC862A4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1480C69-8669-491D-8164-02DC5086C2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06AD87D-F1A2-445C-BCFF-37372A85A9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F21A3A0-5339-4665-827D-252F133C91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D6478EE-2E3C-44F1-B7D9-A5C8CC139A7D}"/>
              </a:ext>
            </a:extLst>
          </p:cNvPr>
          <p:cNvSpPr/>
          <p:nvPr/>
        </p:nvSpPr>
        <p:spPr>
          <a:xfrm>
            <a:off x="56123" y="50000"/>
            <a:ext cx="3285836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3200" b="1" dirty="0"/>
              <a:t>Here are six cards.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01C7A8-9C69-4508-A824-E82F515B7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88" y="634775"/>
            <a:ext cx="5898311" cy="25213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B17CCD-67A7-49A3-89B1-2202E1DE38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2799" y="1091134"/>
            <a:ext cx="4009021" cy="445530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610B4C8-648C-475C-845B-3F2E3DB97A8E}"/>
              </a:ext>
            </a:extLst>
          </p:cNvPr>
          <p:cNvSpPr/>
          <p:nvPr/>
        </p:nvSpPr>
        <p:spPr>
          <a:xfrm>
            <a:off x="7997631" y="50000"/>
            <a:ext cx="4137810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Use a card to complete each calculation.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E65F004-B010-4A9E-9C13-FDA77A4CA79C}"/>
              </a:ext>
            </a:extLst>
          </p:cNvPr>
          <p:cNvSpPr txBox="1"/>
          <p:nvPr/>
        </p:nvSpPr>
        <p:spPr>
          <a:xfrm>
            <a:off x="899598" y="3541968"/>
            <a:ext cx="1457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A96D717-8594-4A7B-8ECF-FA5DA8DFDC3B}"/>
              </a:ext>
            </a:extLst>
          </p:cNvPr>
          <p:cNvSpPr txBox="1"/>
          <p:nvPr/>
        </p:nvSpPr>
        <p:spPr>
          <a:xfrm>
            <a:off x="894389" y="4003734"/>
            <a:ext cx="14355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0.5 3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BFFC0D3-AE38-48C1-AD3B-1C498D679C7B}"/>
              </a:ext>
            </a:extLst>
          </p:cNvPr>
          <p:cNvSpPr/>
          <p:nvPr/>
        </p:nvSpPr>
        <p:spPr>
          <a:xfrm>
            <a:off x="9252210" y="1398964"/>
            <a:ext cx="14085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÷10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9C5C35A-79AF-4ACA-801F-B365433BE977}"/>
              </a:ext>
            </a:extLst>
          </p:cNvPr>
          <p:cNvSpPr txBox="1"/>
          <p:nvPr/>
        </p:nvSpPr>
        <p:spPr>
          <a:xfrm>
            <a:off x="4009383" y="3556522"/>
            <a:ext cx="1457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B0FBD0F-BC41-42AD-9CA6-A9BC768CD27B}"/>
              </a:ext>
            </a:extLst>
          </p:cNvPr>
          <p:cNvSpPr txBox="1"/>
          <p:nvPr/>
        </p:nvSpPr>
        <p:spPr>
          <a:xfrm>
            <a:off x="2677269" y="4003734"/>
            <a:ext cx="18753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5 3 0 0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51837EE-0AA4-4AE0-A10D-46D945FDEC18}"/>
              </a:ext>
            </a:extLst>
          </p:cNvPr>
          <p:cNvSpPr txBox="1"/>
          <p:nvPr/>
        </p:nvSpPr>
        <p:spPr>
          <a:xfrm>
            <a:off x="4314724" y="3992219"/>
            <a:ext cx="4711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4FBA6D6-1614-4B74-8184-C470B2BDDFC3}"/>
              </a:ext>
            </a:extLst>
          </p:cNvPr>
          <p:cNvSpPr/>
          <p:nvPr/>
        </p:nvSpPr>
        <p:spPr>
          <a:xfrm>
            <a:off x="8960886" y="3047402"/>
            <a:ext cx="1792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x1000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544D45-53C8-4899-AAA6-EB9CCD82732C}"/>
              </a:ext>
            </a:extLst>
          </p:cNvPr>
          <p:cNvSpPr txBox="1"/>
          <p:nvPr/>
        </p:nvSpPr>
        <p:spPr>
          <a:xfrm>
            <a:off x="5810754" y="3544411"/>
            <a:ext cx="1457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5.3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BCFC190-8470-4181-B786-842735FB0954}"/>
              </a:ext>
            </a:extLst>
          </p:cNvPr>
          <p:cNvSpPr txBox="1"/>
          <p:nvPr/>
        </p:nvSpPr>
        <p:spPr>
          <a:xfrm>
            <a:off x="5815794" y="4006269"/>
            <a:ext cx="19723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0.0 5 3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6A12886-EC80-4441-A621-85206A37B518}"/>
              </a:ext>
            </a:extLst>
          </p:cNvPr>
          <p:cNvSpPr/>
          <p:nvPr/>
        </p:nvSpPr>
        <p:spPr>
          <a:xfrm>
            <a:off x="9071610" y="4723849"/>
            <a:ext cx="14085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÷100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42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A95BD6-FA0E-4E08-ACE3-0EF9684D889C}"/>
              </a:ext>
            </a:extLst>
          </p:cNvPr>
          <p:cNvSpPr/>
          <p:nvPr/>
        </p:nvSpPr>
        <p:spPr>
          <a:xfrm>
            <a:off x="56123" y="5000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Write the number 53,148 in words.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D196E8-D916-4F1E-B460-00D52B53C19A}"/>
              </a:ext>
            </a:extLst>
          </p:cNvPr>
          <p:cNvSpPr/>
          <p:nvPr/>
        </p:nvSpPr>
        <p:spPr>
          <a:xfrm>
            <a:off x="389420" y="800908"/>
            <a:ext cx="24522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Fifty-three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3AE8E0-FD60-4BE2-A61B-523C2735E252}"/>
              </a:ext>
            </a:extLst>
          </p:cNvPr>
          <p:cNvSpPr/>
          <p:nvPr/>
        </p:nvSpPr>
        <p:spPr>
          <a:xfrm>
            <a:off x="2268042" y="800908"/>
            <a:ext cx="21914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thousand,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679EDD-EECD-455F-B0C2-837308A22591}"/>
              </a:ext>
            </a:extLst>
          </p:cNvPr>
          <p:cNvSpPr/>
          <p:nvPr/>
        </p:nvSpPr>
        <p:spPr>
          <a:xfrm>
            <a:off x="4053417" y="795994"/>
            <a:ext cx="54659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one hundred and forty-eight</a:t>
            </a:r>
          </a:p>
        </p:txBody>
      </p:sp>
    </p:spTree>
    <p:extLst>
      <p:ext uri="{BB962C8B-B14F-4D97-AF65-F5344CB8AC3E}">
        <p14:creationId xmlns:p14="http://schemas.microsoft.com/office/powerpoint/2010/main" val="257011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3DD656-C9B6-40E3-889E-7E118E5AD7F0}"/>
              </a:ext>
            </a:extLst>
          </p:cNvPr>
          <p:cNvSpPr/>
          <p:nvPr/>
        </p:nvSpPr>
        <p:spPr>
          <a:xfrm>
            <a:off x="103032" y="51516"/>
            <a:ext cx="43624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shaded shape on a grid. The shape is translated so that point A moves to point B. Draw the shape in its new position.</a:t>
            </a:r>
          </a:p>
        </p:txBody>
      </p:sp>
      <p:pic>
        <p:nvPicPr>
          <p:cNvPr id="3" name="Picture 2" descr="https://app.doublestruck.eu/content/K2_REAS/HTML/Q/QT308_files/image001.jpg">
            <a:extLst>
              <a:ext uri="{FF2B5EF4-FFF2-40B4-BE49-F238E27FC236}">
                <a16:creationId xmlns:a16="http://schemas.microsoft.com/office/drawing/2014/main" id="{1B0A878F-D62E-4D3F-BEEF-4E495FE88BB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512" y="90969"/>
            <a:ext cx="7196138" cy="663368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99F7E0-55C6-4355-9C02-CC5EE062AD8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DD452B6-5CFB-4E68-8802-2C863D76A709}"/>
              </a:ext>
            </a:extLst>
          </p:cNvPr>
          <p:cNvGrpSpPr/>
          <p:nvPr/>
        </p:nvGrpSpPr>
        <p:grpSpPr>
          <a:xfrm>
            <a:off x="7103625" y="1786072"/>
            <a:ext cx="1117429" cy="1114706"/>
            <a:chOff x="6214610" y="4480147"/>
            <a:chExt cx="2176356" cy="759655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DF31FAE-1334-4BD6-A470-D1658861AF70}"/>
                </a:ext>
              </a:extLst>
            </p:cNvPr>
            <p:cNvCxnSpPr>
              <a:cxnSpLocks/>
            </p:cNvCxnSpPr>
            <p:nvPr/>
          </p:nvCxnSpPr>
          <p:spPr>
            <a:xfrm>
              <a:off x="6214610" y="4480147"/>
              <a:ext cx="0" cy="759655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017FF8C-920A-4A97-AF45-E4B7131588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4610" y="5218286"/>
              <a:ext cx="2176356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20616D74-E7DF-4359-8755-7769FA15C0B7}"/>
              </a:ext>
            </a:extLst>
          </p:cNvPr>
          <p:cNvSpPr/>
          <p:nvPr/>
        </p:nvSpPr>
        <p:spPr>
          <a:xfrm>
            <a:off x="7030173" y="1710868"/>
            <a:ext cx="146903" cy="1504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451A934-FC52-4EC8-A210-CB78C17BEB71}"/>
              </a:ext>
            </a:extLst>
          </p:cNvPr>
          <p:cNvGrpSpPr/>
          <p:nvPr/>
        </p:nvGrpSpPr>
        <p:grpSpPr>
          <a:xfrm>
            <a:off x="9811217" y="2869206"/>
            <a:ext cx="1117429" cy="1114706"/>
            <a:chOff x="6214610" y="4480147"/>
            <a:chExt cx="2176356" cy="759655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5962E4C-6535-45AA-80BC-70A1C9A4EA64}"/>
                </a:ext>
              </a:extLst>
            </p:cNvPr>
            <p:cNvCxnSpPr>
              <a:cxnSpLocks/>
            </p:cNvCxnSpPr>
            <p:nvPr/>
          </p:nvCxnSpPr>
          <p:spPr>
            <a:xfrm>
              <a:off x="6214610" y="4480147"/>
              <a:ext cx="0" cy="759655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6CA4037-5363-44D3-8368-6F3F6DD32C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4610" y="5218286"/>
              <a:ext cx="2176356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985E51C6-E9DC-486D-8BB7-FB790571E90B}"/>
              </a:ext>
            </a:extLst>
          </p:cNvPr>
          <p:cNvSpPr/>
          <p:nvPr/>
        </p:nvSpPr>
        <p:spPr>
          <a:xfrm>
            <a:off x="9737765" y="2794002"/>
            <a:ext cx="146903" cy="1504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5E19122-C6D8-4F59-AF42-05D051AD943C}"/>
              </a:ext>
            </a:extLst>
          </p:cNvPr>
          <p:cNvGrpSpPr/>
          <p:nvPr/>
        </p:nvGrpSpPr>
        <p:grpSpPr>
          <a:xfrm flipH="1">
            <a:off x="5476418" y="1786072"/>
            <a:ext cx="1627201" cy="557353"/>
            <a:chOff x="6214610" y="4480147"/>
            <a:chExt cx="2176356" cy="75965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3BC3B23-5705-4132-A455-12437AF5C385}"/>
                </a:ext>
              </a:extLst>
            </p:cNvPr>
            <p:cNvCxnSpPr>
              <a:cxnSpLocks/>
            </p:cNvCxnSpPr>
            <p:nvPr/>
          </p:nvCxnSpPr>
          <p:spPr>
            <a:xfrm>
              <a:off x="6214610" y="4480147"/>
              <a:ext cx="0" cy="759655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3255AC9-7D0D-4D57-8E53-D96CAEAEB3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4610" y="5218286"/>
              <a:ext cx="2176356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14E8D69-2DA2-49B3-9C1F-912B84405C05}"/>
              </a:ext>
            </a:extLst>
          </p:cNvPr>
          <p:cNvGrpSpPr/>
          <p:nvPr/>
        </p:nvGrpSpPr>
        <p:grpSpPr>
          <a:xfrm flipH="1">
            <a:off x="8189719" y="2850456"/>
            <a:ext cx="1627201" cy="557353"/>
            <a:chOff x="6214610" y="4480147"/>
            <a:chExt cx="2176356" cy="759655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EE3C84D-54A8-4E07-BE03-BBD4772658F0}"/>
                </a:ext>
              </a:extLst>
            </p:cNvPr>
            <p:cNvCxnSpPr>
              <a:cxnSpLocks/>
            </p:cNvCxnSpPr>
            <p:nvPr/>
          </p:nvCxnSpPr>
          <p:spPr>
            <a:xfrm>
              <a:off x="6214610" y="4480147"/>
              <a:ext cx="0" cy="759655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875675A-EAF7-46B6-848B-341D5D28D2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4610" y="5218286"/>
              <a:ext cx="2176356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64C9ABAF-2D7D-48A0-962B-6B4F201D0FBD}"/>
              </a:ext>
            </a:extLst>
          </p:cNvPr>
          <p:cNvSpPr/>
          <p:nvPr/>
        </p:nvSpPr>
        <p:spPr>
          <a:xfrm>
            <a:off x="5385788" y="2252435"/>
            <a:ext cx="146903" cy="1504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0973224-9C86-43D6-9F4A-291D8A85FF32}"/>
              </a:ext>
            </a:extLst>
          </p:cNvPr>
          <p:cNvSpPr/>
          <p:nvPr/>
        </p:nvSpPr>
        <p:spPr>
          <a:xfrm>
            <a:off x="8112492" y="3316819"/>
            <a:ext cx="146903" cy="1504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2602053-C702-4646-A0D4-BB2C6310EB4E}"/>
              </a:ext>
            </a:extLst>
          </p:cNvPr>
          <p:cNvGrpSpPr/>
          <p:nvPr/>
        </p:nvGrpSpPr>
        <p:grpSpPr>
          <a:xfrm>
            <a:off x="5457022" y="2327640"/>
            <a:ext cx="1117429" cy="2210772"/>
            <a:chOff x="6214610" y="4480147"/>
            <a:chExt cx="2176356" cy="75086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D47BBAF-9472-4225-B2CE-4B64FB92EB05}"/>
                </a:ext>
              </a:extLst>
            </p:cNvPr>
            <p:cNvCxnSpPr>
              <a:cxnSpLocks/>
            </p:cNvCxnSpPr>
            <p:nvPr/>
          </p:nvCxnSpPr>
          <p:spPr>
            <a:xfrm>
              <a:off x="6214610" y="4480147"/>
              <a:ext cx="0" cy="75086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415D3B5-4ECB-4393-9568-C8C06260A5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4610" y="5218286"/>
              <a:ext cx="2176356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8DCF1459-2473-4BA6-A85D-79FB81E4773D}"/>
              </a:ext>
            </a:extLst>
          </p:cNvPr>
          <p:cNvSpPr/>
          <p:nvPr/>
        </p:nvSpPr>
        <p:spPr>
          <a:xfrm>
            <a:off x="6501000" y="4425753"/>
            <a:ext cx="146903" cy="1504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6625C25-1A82-4F1D-90CF-6679B34D0C46}"/>
              </a:ext>
            </a:extLst>
          </p:cNvPr>
          <p:cNvGrpSpPr/>
          <p:nvPr/>
        </p:nvGrpSpPr>
        <p:grpSpPr>
          <a:xfrm>
            <a:off x="8162396" y="3427219"/>
            <a:ext cx="1117429" cy="2210772"/>
            <a:chOff x="6214610" y="4480147"/>
            <a:chExt cx="2176356" cy="750860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758D830-1130-47BF-BB47-9188FD90E08F}"/>
                </a:ext>
              </a:extLst>
            </p:cNvPr>
            <p:cNvCxnSpPr>
              <a:cxnSpLocks/>
            </p:cNvCxnSpPr>
            <p:nvPr/>
          </p:nvCxnSpPr>
          <p:spPr>
            <a:xfrm>
              <a:off x="6214610" y="4480147"/>
              <a:ext cx="0" cy="75086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5620A27-4A50-42D8-9781-EA4199D906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4610" y="5218286"/>
              <a:ext cx="2176356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E08291EB-2E68-4096-8FA8-8339866ECF56}"/>
              </a:ext>
            </a:extLst>
          </p:cNvPr>
          <p:cNvSpPr/>
          <p:nvPr/>
        </p:nvSpPr>
        <p:spPr>
          <a:xfrm>
            <a:off x="9206374" y="5525332"/>
            <a:ext cx="146903" cy="1504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D22BCE5-65F6-4CC8-83D3-47F216F6DCA2}"/>
              </a:ext>
            </a:extLst>
          </p:cNvPr>
          <p:cNvCxnSpPr>
            <a:cxnSpLocks/>
            <a:endCxn id="12" idx="5"/>
          </p:cNvCxnSpPr>
          <p:nvPr/>
        </p:nvCxnSpPr>
        <p:spPr>
          <a:xfrm flipH="1" flipV="1">
            <a:off x="9863155" y="2922383"/>
            <a:ext cx="1065492" cy="106379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F0AE591-1A6A-43B0-B0ED-AE11F0754B0A}"/>
              </a:ext>
            </a:extLst>
          </p:cNvPr>
          <p:cNvCxnSpPr>
            <a:cxnSpLocks/>
          </p:cNvCxnSpPr>
          <p:nvPr/>
        </p:nvCxnSpPr>
        <p:spPr>
          <a:xfrm flipH="1">
            <a:off x="8249870" y="2912858"/>
            <a:ext cx="1499883" cy="4696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209DC20-90D2-4834-8A3E-C65B21201916}"/>
              </a:ext>
            </a:extLst>
          </p:cNvPr>
          <p:cNvCxnSpPr>
            <a:cxnSpLocks/>
            <a:stCxn id="29" idx="1"/>
            <a:endCxn id="20" idx="5"/>
          </p:cNvCxnSpPr>
          <p:nvPr/>
        </p:nvCxnSpPr>
        <p:spPr>
          <a:xfrm flipH="1" flipV="1">
            <a:off x="8237882" y="3445200"/>
            <a:ext cx="990005" cy="210215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ABB0F42-BDE1-472D-823B-7D7DF0C6DBDB}"/>
              </a:ext>
            </a:extLst>
          </p:cNvPr>
          <p:cNvCxnSpPr>
            <a:cxnSpLocks/>
            <a:stCxn id="29" idx="7"/>
          </p:cNvCxnSpPr>
          <p:nvPr/>
        </p:nvCxnSpPr>
        <p:spPr>
          <a:xfrm flipV="1">
            <a:off x="9331764" y="3952341"/>
            <a:ext cx="1596882" cy="159501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367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9" grpId="0" animBg="1"/>
      <p:bldP spid="20" grpId="0" animBg="1"/>
      <p:bldP spid="25" grpId="0" animBg="1"/>
      <p:bldP spid="2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7373259B-E2DA-4D0A-8B10-46656DB04616}"/>
              </a:ext>
            </a:extLst>
          </p:cNvPr>
          <p:cNvSpPr txBox="1"/>
          <p:nvPr/>
        </p:nvSpPr>
        <p:spPr>
          <a:xfrm>
            <a:off x="7781681" y="4187326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B927FC-BA34-4DE0-B871-25EF8EA99CBB}"/>
              </a:ext>
            </a:extLst>
          </p:cNvPr>
          <p:cNvSpPr txBox="1"/>
          <p:nvPr/>
        </p:nvSpPr>
        <p:spPr>
          <a:xfrm>
            <a:off x="6924146" y="2291344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6.5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29F9B6-A3BF-4C74-ADC5-A736A75FDA29}"/>
              </a:ext>
            </a:extLst>
          </p:cNvPr>
          <p:cNvSpPr/>
          <p:nvPr/>
        </p:nvSpPr>
        <p:spPr>
          <a:xfrm>
            <a:off x="56123" y="50000"/>
            <a:ext cx="101053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mass of a 10p coin is 6.5g. </a:t>
            </a:r>
          </a:p>
          <a:p>
            <a:r>
              <a:rPr lang="en-US" sz="3200" b="1" dirty="0"/>
              <a:t>The mass of a 5p coin is half the mass of a 10p coin.</a:t>
            </a:r>
          </a:p>
          <a:p>
            <a:r>
              <a:rPr lang="en-US" sz="3200" b="1" dirty="0"/>
              <a:t>What is the mass of these six coins altogether?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5AC539-83E3-450A-BF01-DF36EE555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853" y="1619660"/>
            <a:ext cx="3806816" cy="272275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A18CE5B-C3D7-4124-8D92-9D1805FA2AF4}"/>
              </a:ext>
            </a:extLst>
          </p:cNvPr>
          <p:cNvGrpSpPr/>
          <p:nvPr/>
        </p:nvGrpSpPr>
        <p:grpSpPr>
          <a:xfrm>
            <a:off x="4516524" y="2053442"/>
            <a:ext cx="1861800" cy="1405123"/>
            <a:chOff x="2248666" y="1937292"/>
            <a:chExt cx="1861800" cy="140512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8DDAE08-3516-4D2E-8181-5107A8DFB837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6.5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4BFCA46-9B06-492C-AB77-5F8D73FCF287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CD80F8F-6774-44F2-9493-BEA389388276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FCB017A-0129-40DC-85A9-EFA8859145DE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034A0D2-E0EB-4472-B441-7AA0A3B62BA5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43AA0D4-71CF-4B50-8923-305CCFDA026E}"/>
              </a:ext>
            </a:extLst>
          </p:cNvPr>
          <p:cNvSpPr txBox="1"/>
          <p:nvPr/>
        </p:nvSpPr>
        <p:spPr>
          <a:xfrm>
            <a:off x="5411639" y="294501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94573D-C614-4C6B-B07D-16D6E38F90F7}"/>
              </a:ext>
            </a:extLst>
          </p:cNvPr>
          <p:cNvSpPr txBox="1"/>
          <p:nvPr/>
        </p:nvSpPr>
        <p:spPr>
          <a:xfrm>
            <a:off x="5020439" y="18212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443FF0-2877-4253-A764-A2AA4CCFF2B5}"/>
              </a:ext>
            </a:extLst>
          </p:cNvPr>
          <p:cNvSpPr txBox="1"/>
          <p:nvPr/>
        </p:nvSpPr>
        <p:spPr>
          <a:xfrm>
            <a:off x="4510821" y="2945019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92A51F-F935-472D-8A6E-22124F920BF2}"/>
              </a:ext>
            </a:extLst>
          </p:cNvPr>
          <p:cNvSpPr txBox="1"/>
          <p:nvPr/>
        </p:nvSpPr>
        <p:spPr>
          <a:xfrm>
            <a:off x="5269529" y="2929630"/>
            <a:ext cx="385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F2E107-9665-4BB3-8DE5-12A50D39063A}"/>
              </a:ext>
            </a:extLst>
          </p:cNvPr>
          <p:cNvSpPr txBox="1"/>
          <p:nvPr/>
        </p:nvSpPr>
        <p:spPr>
          <a:xfrm>
            <a:off x="6484706" y="230296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E31C02-E58E-4CB9-9E14-458AEAF30359}"/>
              </a:ext>
            </a:extLst>
          </p:cNvPr>
          <p:cNvCxnSpPr>
            <a:cxnSpLocks/>
          </p:cNvCxnSpPr>
          <p:nvPr/>
        </p:nvCxnSpPr>
        <p:spPr>
          <a:xfrm flipV="1">
            <a:off x="6947577" y="2364104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FAEFA32-5577-4B2C-9DF3-D5D56600C012}"/>
              </a:ext>
            </a:extLst>
          </p:cNvPr>
          <p:cNvCxnSpPr>
            <a:cxnSpLocks/>
          </p:cNvCxnSpPr>
          <p:nvPr/>
        </p:nvCxnSpPr>
        <p:spPr>
          <a:xfrm>
            <a:off x="6966529" y="234805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9E1748F-DD3E-456C-8B4B-9E244400F304}"/>
              </a:ext>
            </a:extLst>
          </p:cNvPr>
          <p:cNvSpPr txBox="1"/>
          <p:nvPr/>
        </p:nvSpPr>
        <p:spPr>
          <a:xfrm>
            <a:off x="6938970" y="183798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A3275-072A-45A9-97CB-F60009D853EF}"/>
              </a:ext>
            </a:extLst>
          </p:cNvPr>
          <p:cNvSpPr txBox="1"/>
          <p:nvPr/>
        </p:nvSpPr>
        <p:spPr>
          <a:xfrm>
            <a:off x="7387736" y="184769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17F4E5E-84E4-4B41-B0FB-5C9FE53DEA03}"/>
              </a:ext>
            </a:extLst>
          </p:cNvPr>
          <p:cNvCxnSpPr>
            <a:cxnSpLocks/>
          </p:cNvCxnSpPr>
          <p:nvPr/>
        </p:nvCxnSpPr>
        <p:spPr>
          <a:xfrm>
            <a:off x="7828726" y="2367392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43621BD-C3F6-4DD2-9156-3FF5AAADF598}"/>
              </a:ext>
            </a:extLst>
          </p:cNvPr>
          <p:cNvSpPr txBox="1"/>
          <p:nvPr/>
        </p:nvSpPr>
        <p:spPr>
          <a:xfrm>
            <a:off x="7236778" y="184769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4AE7B30-DAFF-4B30-98EC-A1FF29AA226E}"/>
              </a:ext>
            </a:extLst>
          </p:cNvPr>
          <p:cNvSpPr txBox="1"/>
          <p:nvPr/>
        </p:nvSpPr>
        <p:spPr>
          <a:xfrm>
            <a:off x="7811679" y="2303852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77734B-A8B0-4DE3-934A-52F7CC54F672}"/>
              </a:ext>
            </a:extLst>
          </p:cNvPr>
          <p:cNvSpPr txBox="1"/>
          <p:nvPr/>
        </p:nvSpPr>
        <p:spPr>
          <a:xfrm>
            <a:off x="7659427" y="234149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40B3B42-A4EC-4A75-B773-A07B1A4E0888}"/>
              </a:ext>
            </a:extLst>
          </p:cNvPr>
          <p:cNvSpPr txBox="1"/>
          <p:nvPr/>
        </p:nvSpPr>
        <p:spPr>
          <a:xfrm>
            <a:off x="7804091" y="184927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D28C680-5423-43DB-BF91-586FE768F4EC}"/>
              </a:ext>
            </a:extLst>
          </p:cNvPr>
          <p:cNvSpPr txBox="1"/>
          <p:nvPr/>
        </p:nvSpPr>
        <p:spPr>
          <a:xfrm>
            <a:off x="6910307" y="3726758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3.2 5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9909326-3030-4341-B165-994544D2D0F3}"/>
              </a:ext>
            </a:extLst>
          </p:cNvPr>
          <p:cNvSpPr txBox="1"/>
          <p:nvPr/>
        </p:nvSpPr>
        <p:spPr>
          <a:xfrm>
            <a:off x="6447043" y="4173879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A5111E4-85C0-4129-84F5-C55F24A020BA}"/>
              </a:ext>
            </a:extLst>
          </p:cNvPr>
          <p:cNvCxnSpPr>
            <a:cxnSpLocks/>
          </p:cNvCxnSpPr>
          <p:nvPr/>
        </p:nvCxnSpPr>
        <p:spPr>
          <a:xfrm>
            <a:off x="6471244" y="4705159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F25869F-9A5D-46C3-B6D6-64001BD42CA3}"/>
              </a:ext>
            </a:extLst>
          </p:cNvPr>
          <p:cNvCxnSpPr>
            <a:cxnSpLocks/>
          </p:cNvCxnSpPr>
          <p:nvPr/>
        </p:nvCxnSpPr>
        <p:spPr>
          <a:xfrm>
            <a:off x="6473018" y="5143937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6D39EC0-5840-407E-A5AB-76366A896151}"/>
              </a:ext>
            </a:extLst>
          </p:cNvPr>
          <p:cNvSpPr txBox="1"/>
          <p:nvPr/>
        </p:nvSpPr>
        <p:spPr>
          <a:xfrm>
            <a:off x="7789664" y="464452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A2723D0-160D-4520-9264-F4478712C59C}"/>
              </a:ext>
            </a:extLst>
          </p:cNvPr>
          <p:cNvSpPr txBox="1"/>
          <p:nvPr/>
        </p:nvSpPr>
        <p:spPr>
          <a:xfrm>
            <a:off x="7356941" y="46425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90FE99B-8EA3-4FAF-9318-D117AED14AF0}"/>
              </a:ext>
            </a:extLst>
          </p:cNvPr>
          <p:cNvSpPr txBox="1"/>
          <p:nvPr/>
        </p:nvSpPr>
        <p:spPr>
          <a:xfrm>
            <a:off x="6886189" y="4642540"/>
            <a:ext cx="586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0AEEB80-4ECB-425C-BD65-0B3D3FD5CAEE}"/>
              </a:ext>
            </a:extLst>
          </p:cNvPr>
          <p:cNvSpPr txBox="1"/>
          <p:nvPr/>
        </p:nvSpPr>
        <p:spPr>
          <a:xfrm>
            <a:off x="7409847" y="3448839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756D753-D718-462D-B6EA-41573A9C8B60}"/>
              </a:ext>
            </a:extLst>
          </p:cNvPr>
          <p:cNvSpPr txBox="1"/>
          <p:nvPr/>
        </p:nvSpPr>
        <p:spPr>
          <a:xfrm>
            <a:off x="7190675" y="463561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2CF1BFB-FD83-47AA-A04C-F22B7DB1B906}"/>
              </a:ext>
            </a:extLst>
          </p:cNvPr>
          <p:cNvSpPr txBox="1"/>
          <p:nvPr/>
        </p:nvSpPr>
        <p:spPr>
          <a:xfrm>
            <a:off x="9681690" y="2210821"/>
            <a:ext cx="13940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1 9.5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DFDA030-4884-46F8-AE74-154CBC1AC460}"/>
              </a:ext>
            </a:extLst>
          </p:cNvPr>
          <p:cNvSpPr txBox="1"/>
          <p:nvPr/>
        </p:nvSpPr>
        <p:spPr>
          <a:xfrm>
            <a:off x="10131632" y="2647315"/>
            <a:ext cx="13940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9.7 5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F9097B5-083E-40D2-94BE-B6B2AAFC49FD}"/>
              </a:ext>
            </a:extLst>
          </p:cNvPr>
          <p:cNvSpPr txBox="1"/>
          <p:nvPr/>
        </p:nvSpPr>
        <p:spPr>
          <a:xfrm>
            <a:off x="9255817" y="2647315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50D94AD-9D26-406F-ABF6-8BBFDDE2B739}"/>
              </a:ext>
            </a:extLst>
          </p:cNvPr>
          <p:cNvCxnSpPr>
            <a:cxnSpLocks/>
          </p:cNvCxnSpPr>
          <p:nvPr/>
        </p:nvCxnSpPr>
        <p:spPr>
          <a:xfrm>
            <a:off x="9262256" y="3158724"/>
            <a:ext cx="22200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D112C88-3BB4-4E25-B153-638BE2C2FA2B}"/>
              </a:ext>
            </a:extLst>
          </p:cNvPr>
          <p:cNvCxnSpPr>
            <a:cxnSpLocks/>
          </p:cNvCxnSpPr>
          <p:nvPr/>
        </p:nvCxnSpPr>
        <p:spPr>
          <a:xfrm>
            <a:off x="9262256" y="3601927"/>
            <a:ext cx="22200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7433191-342C-4D5D-B6CE-467581342889}"/>
              </a:ext>
            </a:extLst>
          </p:cNvPr>
          <p:cNvSpPr txBox="1"/>
          <p:nvPr/>
        </p:nvSpPr>
        <p:spPr>
          <a:xfrm>
            <a:off x="11028389" y="2198852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2BAEB73-B09B-4650-B360-E69597B874D2}"/>
              </a:ext>
            </a:extLst>
          </p:cNvPr>
          <p:cNvSpPr txBox="1"/>
          <p:nvPr/>
        </p:nvSpPr>
        <p:spPr>
          <a:xfrm>
            <a:off x="10427375" y="3095816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755FAE2-4B96-4298-BE22-B2FD1BA74154}"/>
              </a:ext>
            </a:extLst>
          </p:cNvPr>
          <p:cNvSpPr txBox="1"/>
          <p:nvPr/>
        </p:nvSpPr>
        <p:spPr>
          <a:xfrm>
            <a:off x="11021950" y="3065521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C7278F1-672E-44DA-91AA-65E81DB68BBE}"/>
              </a:ext>
            </a:extLst>
          </p:cNvPr>
          <p:cNvSpPr txBox="1"/>
          <p:nvPr/>
        </p:nvSpPr>
        <p:spPr>
          <a:xfrm>
            <a:off x="10182334" y="1913309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4FE4D4C-29CC-4438-8A3A-2B2F6DD49659}"/>
              </a:ext>
            </a:extLst>
          </p:cNvPr>
          <p:cNvSpPr txBox="1"/>
          <p:nvPr/>
        </p:nvSpPr>
        <p:spPr>
          <a:xfrm>
            <a:off x="10607437" y="3068479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E49B05C-3F02-4831-BCA6-9266DE58A453}"/>
              </a:ext>
            </a:extLst>
          </p:cNvPr>
          <p:cNvSpPr txBox="1"/>
          <p:nvPr/>
        </p:nvSpPr>
        <p:spPr>
          <a:xfrm>
            <a:off x="9711981" y="1910351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4B9E225-CC1D-4436-B995-0503AEFB0814}"/>
              </a:ext>
            </a:extLst>
          </p:cNvPr>
          <p:cNvSpPr txBox="1"/>
          <p:nvPr/>
        </p:nvSpPr>
        <p:spPr>
          <a:xfrm>
            <a:off x="10137084" y="3065521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68F74C7-977E-46E9-AB69-CB675F21F22D}"/>
              </a:ext>
            </a:extLst>
          </p:cNvPr>
          <p:cNvSpPr txBox="1"/>
          <p:nvPr/>
        </p:nvSpPr>
        <p:spPr>
          <a:xfrm>
            <a:off x="9691694" y="3083809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881057B-BABB-414B-B3BA-E9C6D262860A}"/>
              </a:ext>
            </a:extLst>
          </p:cNvPr>
          <p:cNvSpPr/>
          <p:nvPr/>
        </p:nvSpPr>
        <p:spPr>
          <a:xfrm>
            <a:off x="8055632" y="1030656"/>
            <a:ext cx="24522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29.25 g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027AA3C-06F1-41B5-ABF8-DFCE48F726FB}"/>
              </a:ext>
            </a:extLst>
          </p:cNvPr>
          <p:cNvSpPr/>
          <p:nvPr/>
        </p:nvSpPr>
        <p:spPr>
          <a:xfrm>
            <a:off x="1804319" y="1921501"/>
            <a:ext cx="796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6.5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8A1BD7C-C080-4E00-A0ED-0A6BD0D942C0}"/>
              </a:ext>
            </a:extLst>
          </p:cNvPr>
          <p:cNvSpPr/>
          <p:nvPr/>
        </p:nvSpPr>
        <p:spPr>
          <a:xfrm>
            <a:off x="461409" y="2117560"/>
            <a:ext cx="796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6.5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4FD8FF7-5A8C-4738-B4DE-FD24A2EB2E12}"/>
              </a:ext>
            </a:extLst>
          </p:cNvPr>
          <p:cNvSpPr/>
          <p:nvPr/>
        </p:nvSpPr>
        <p:spPr>
          <a:xfrm>
            <a:off x="832711" y="3404075"/>
            <a:ext cx="796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6.5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3BFF0AF-DB1E-496B-85AF-6B3BEF1D818C}"/>
              </a:ext>
            </a:extLst>
          </p:cNvPr>
          <p:cNvSpPr/>
          <p:nvPr/>
        </p:nvSpPr>
        <p:spPr>
          <a:xfrm>
            <a:off x="3002695" y="2449219"/>
            <a:ext cx="9414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3.25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412915A-A3CE-4291-AB99-C7F0FBD82DFE}"/>
              </a:ext>
            </a:extLst>
          </p:cNvPr>
          <p:cNvSpPr/>
          <p:nvPr/>
        </p:nvSpPr>
        <p:spPr>
          <a:xfrm>
            <a:off x="2031867" y="3240635"/>
            <a:ext cx="9414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3.25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0CD71B2-F078-4CBE-9B78-0113AD8F4582}"/>
              </a:ext>
            </a:extLst>
          </p:cNvPr>
          <p:cNvSpPr/>
          <p:nvPr/>
        </p:nvSpPr>
        <p:spPr>
          <a:xfrm>
            <a:off x="3277461" y="3682010"/>
            <a:ext cx="9414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3.25</a:t>
            </a:r>
          </a:p>
        </p:txBody>
      </p:sp>
    </p:spTree>
    <p:extLst>
      <p:ext uri="{BB962C8B-B14F-4D97-AF65-F5344CB8AC3E}">
        <p14:creationId xmlns:p14="http://schemas.microsoft.com/office/powerpoint/2010/main" val="110244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23" grpId="0"/>
      <p:bldP spid="11" grpId="0"/>
      <p:bldP spid="12" grpId="0"/>
      <p:bldP spid="13" grpId="0"/>
      <p:bldP spid="14" grpId="0"/>
      <p:bldP spid="15" grpId="0"/>
      <p:bldP spid="18" grpId="0"/>
      <p:bldP spid="19" grpId="0"/>
      <p:bldP spid="22" grpId="0"/>
      <p:bldP spid="24" grpId="0"/>
      <p:bldP spid="25" grpId="0"/>
      <p:bldP spid="26" grpId="0"/>
      <p:bldP spid="31" grpId="0"/>
      <p:bldP spid="32" grpId="0"/>
      <p:bldP spid="36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7" grpId="0"/>
      <p:bldP spid="48" grpId="0"/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A630E20-A5E7-4333-A8FD-786C0534C469}"/>
              </a:ext>
            </a:extLst>
          </p:cNvPr>
          <p:cNvSpPr txBox="1"/>
          <p:nvPr/>
        </p:nvSpPr>
        <p:spPr>
          <a:xfrm>
            <a:off x="2500172" y="3377809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1 8 0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9F3B3F-BCB9-428B-B08B-7F57B0A580E1}"/>
              </a:ext>
            </a:extLst>
          </p:cNvPr>
          <p:cNvSpPr/>
          <p:nvPr/>
        </p:nvSpPr>
        <p:spPr>
          <a:xfrm>
            <a:off x="56122" y="50000"/>
            <a:ext cx="103500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bag of 5 lemons costs £1 </a:t>
            </a:r>
          </a:p>
          <a:p>
            <a:r>
              <a:rPr lang="en-US" sz="3200" b="1" dirty="0"/>
              <a:t>A bag of 4 oranges costs £1.80</a:t>
            </a:r>
          </a:p>
          <a:p>
            <a:r>
              <a:rPr lang="en-US" sz="3200" b="1" dirty="0"/>
              <a:t>How much more does one orange cost than one lemon?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2A83D4-4D7D-4AE9-8D57-AE62A818EB43}"/>
              </a:ext>
            </a:extLst>
          </p:cNvPr>
          <p:cNvSpPr/>
          <p:nvPr/>
        </p:nvSpPr>
        <p:spPr>
          <a:xfrm>
            <a:off x="4610303" y="50000"/>
            <a:ext cx="1153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F42547-347F-4A36-9571-58FE39266BC3}"/>
              </a:ext>
            </a:extLst>
          </p:cNvPr>
          <p:cNvSpPr/>
          <p:nvPr/>
        </p:nvSpPr>
        <p:spPr>
          <a:xfrm>
            <a:off x="5274333" y="542442"/>
            <a:ext cx="1153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180p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9300DF-93CA-4A63-A825-5DA680B4B1DF}"/>
              </a:ext>
            </a:extLst>
          </p:cNvPr>
          <p:cNvSpPr/>
          <p:nvPr/>
        </p:nvSpPr>
        <p:spPr>
          <a:xfrm>
            <a:off x="409481" y="1625232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</a:t>
            </a:r>
            <a:r>
              <a:rPr lang="en-GB" sz="3200" b="1" dirty="0">
                <a:solidFill>
                  <a:srgbClr val="FF0000"/>
                </a:solidFill>
              </a:rPr>
              <a:t>÷ 5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CD49D0-2E6E-4E82-9824-3699E5845666}"/>
              </a:ext>
            </a:extLst>
          </p:cNvPr>
          <p:cNvSpPr/>
          <p:nvPr/>
        </p:nvSpPr>
        <p:spPr>
          <a:xfrm>
            <a:off x="2085570" y="1619660"/>
            <a:ext cx="30418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20p per lemon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234BA5-07FA-4EF8-A99E-A7BD1F1BF20F}"/>
              </a:ext>
            </a:extLst>
          </p:cNvPr>
          <p:cNvSpPr/>
          <p:nvPr/>
        </p:nvSpPr>
        <p:spPr>
          <a:xfrm>
            <a:off x="409480" y="2312157"/>
            <a:ext cx="20887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180 </a:t>
            </a:r>
            <a:r>
              <a:rPr lang="en-GB" sz="3200" b="1" dirty="0">
                <a:solidFill>
                  <a:srgbClr val="FF0000"/>
                </a:solidFill>
              </a:rPr>
              <a:t>÷ 4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677EA8-6F0B-4626-B8A8-196C6C27F67E}"/>
              </a:ext>
            </a:extLst>
          </p:cNvPr>
          <p:cNvSpPr txBox="1"/>
          <p:nvPr/>
        </p:nvSpPr>
        <p:spPr>
          <a:xfrm>
            <a:off x="2025902" y="338964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D24C7B-9C04-473E-B166-FF705D0047F7}"/>
              </a:ext>
            </a:extLst>
          </p:cNvPr>
          <p:cNvCxnSpPr>
            <a:cxnSpLocks/>
          </p:cNvCxnSpPr>
          <p:nvPr/>
        </p:nvCxnSpPr>
        <p:spPr>
          <a:xfrm>
            <a:off x="2500519" y="3439197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0CB5BF7-1EE5-45FD-BB19-7222C570FF24}"/>
              </a:ext>
            </a:extLst>
          </p:cNvPr>
          <p:cNvCxnSpPr>
            <a:cxnSpLocks/>
          </p:cNvCxnSpPr>
          <p:nvPr/>
        </p:nvCxnSpPr>
        <p:spPr>
          <a:xfrm>
            <a:off x="2519471" y="343919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BE5FAB0-AE86-4E3E-AD17-EB88F2154EE9}"/>
              </a:ext>
            </a:extLst>
          </p:cNvPr>
          <p:cNvSpPr txBox="1"/>
          <p:nvPr/>
        </p:nvSpPr>
        <p:spPr>
          <a:xfrm>
            <a:off x="2942478" y="29388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AC3E9D-C9BE-4AA2-ACB3-B430772CA564}"/>
              </a:ext>
            </a:extLst>
          </p:cNvPr>
          <p:cNvSpPr txBox="1"/>
          <p:nvPr/>
        </p:nvSpPr>
        <p:spPr>
          <a:xfrm>
            <a:off x="3365484" y="29388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939167-75DB-4DDF-AF83-A44BD06FA875}"/>
              </a:ext>
            </a:extLst>
          </p:cNvPr>
          <p:cNvSpPr txBox="1"/>
          <p:nvPr/>
        </p:nvSpPr>
        <p:spPr>
          <a:xfrm>
            <a:off x="3242914" y="3422721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B9E5A6-7134-4C59-8E25-0CF9A3FA8F77}"/>
              </a:ext>
            </a:extLst>
          </p:cNvPr>
          <p:cNvSpPr/>
          <p:nvPr/>
        </p:nvSpPr>
        <p:spPr>
          <a:xfrm>
            <a:off x="2085570" y="2310067"/>
            <a:ext cx="30418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45p per orange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EF773C-5389-48E7-82AE-EF8C13734564}"/>
              </a:ext>
            </a:extLst>
          </p:cNvPr>
          <p:cNvSpPr/>
          <p:nvPr/>
        </p:nvSpPr>
        <p:spPr>
          <a:xfrm>
            <a:off x="5274333" y="1914086"/>
            <a:ext cx="18820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45 – 20 =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3CCA77F-1FE9-4BC9-AA60-FC2D018DE4D1}"/>
              </a:ext>
            </a:extLst>
          </p:cNvPr>
          <p:cNvSpPr/>
          <p:nvPr/>
        </p:nvSpPr>
        <p:spPr>
          <a:xfrm>
            <a:off x="6915234" y="1912047"/>
            <a:ext cx="18820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25p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10398D-8C26-4DDC-BE8C-CBCF48613FA4}"/>
              </a:ext>
            </a:extLst>
          </p:cNvPr>
          <p:cNvSpPr/>
          <p:nvPr/>
        </p:nvSpPr>
        <p:spPr>
          <a:xfrm>
            <a:off x="9572107" y="1037671"/>
            <a:ext cx="18820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25p more</a:t>
            </a:r>
          </a:p>
        </p:txBody>
      </p:sp>
    </p:spTree>
    <p:extLst>
      <p:ext uri="{BB962C8B-B14F-4D97-AF65-F5344CB8AC3E}">
        <p14:creationId xmlns:p14="http://schemas.microsoft.com/office/powerpoint/2010/main" val="393850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5" grpId="0"/>
      <p:bldP spid="6" grpId="0"/>
      <p:bldP spid="7" grpId="0"/>
      <p:bldP spid="8" grpId="0"/>
      <p:bldP spid="12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72A3E9-CE26-4AC1-83B9-B3D4A0407D64}"/>
              </a:ext>
            </a:extLst>
          </p:cNvPr>
          <p:cNvSpPr/>
          <p:nvPr/>
        </p:nvSpPr>
        <p:spPr>
          <a:xfrm>
            <a:off x="56123" y="50000"/>
            <a:ext cx="100998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Write the four missing digits to make this addition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E0BDD1-B19E-47B5-9D37-8E725FD36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64" y="1333608"/>
            <a:ext cx="4175473" cy="48466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A559839-87C0-4E29-B5C1-00B48A21DD17}"/>
              </a:ext>
            </a:extLst>
          </p:cNvPr>
          <p:cNvSpPr/>
          <p:nvPr/>
        </p:nvSpPr>
        <p:spPr>
          <a:xfrm>
            <a:off x="3788229" y="944742"/>
            <a:ext cx="906716" cy="515638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814634-4DEA-46FF-ABEF-C1A86484B23D}"/>
              </a:ext>
            </a:extLst>
          </p:cNvPr>
          <p:cNvSpPr/>
          <p:nvPr/>
        </p:nvSpPr>
        <p:spPr>
          <a:xfrm>
            <a:off x="2886069" y="944741"/>
            <a:ext cx="906716" cy="515638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7A92D2-358A-4A37-A1D1-071E7C95D587}"/>
              </a:ext>
            </a:extLst>
          </p:cNvPr>
          <p:cNvSpPr/>
          <p:nvPr/>
        </p:nvSpPr>
        <p:spPr>
          <a:xfrm>
            <a:off x="1993857" y="944741"/>
            <a:ext cx="906716" cy="515638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EFB2F8-A2A3-4221-BBAE-98EF5AA001DD}"/>
              </a:ext>
            </a:extLst>
          </p:cNvPr>
          <p:cNvSpPr/>
          <p:nvPr/>
        </p:nvSpPr>
        <p:spPr>
          <a:xfrm>
            <a:off x="1093496" y="944740"/>
            <a:ext cx="906716" cy="515638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8A3DFD-0157-4AC6-81E2-05F373BDD526}"/>
              </a:ext>
            </a:extLst>
          </p:cNvPr>
          <p:cNvSpPr txBox="1"/>
          <p:nvPr/>
        </p:nvSpPr>
        <p:spPr>
          <a:xfrm>
            <a:off x="4000897" y="3360639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BD5CB2-DA49-4C73-8F35-674278C66027}"/>
              </a:ext>
            </a:extLst>
          </p:cNvPr>
          <p:cNvSpPr txBox="1"/>
          <p:nvPr/>
        </p:nvSpPr>
        <p:spPr>
          <a:xfrm>
            <a:off x="2216008" y="3360639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71E375-772F-446D-8357-0BAA4AE87A04}"/>
              </a:ext>
            </a:extLst>
          </p:cNvPr>
          <p:cNvSpPr txBox="1"/>
          <p:nvPr/>
        </p:nvSpPr>
        <p:spPr>
          <a:xfrm>
            <a:off x="2216008" y="944742"/>
            <a:ext cx="391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1AFEC5-8B18-4442-A7F1-626E0D316C90}"/>
              </a:ext>
            </a:extLst>
          </p:cNvPr>
          <p:cNvSpPr txBox="1"/>
          <p:nvPr/>
        </p:nvSpPr>
        <p:spPr>
          <a:xfrm>
            <a:off x="3114910" y="1777228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FD9108-C7C5-47C6-997D-9E5D97841A55}"/>
              </a:ext>
            </a:extLst>
          </p:cNvPr>
          <p:cNvSpPr txBox="1"/>
          <p:nvPr/>
        </p:nvSpPr>
        <p:spPr>
          <a:xfrm>
            <a:off x="1313848" y="944742"/>
            <a:ext cx="391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311C42-AA12-4E11-A22C-5751565C74B7}"/>
              </a:ext>
            </a:extLst>
          </p:cNvPr>
          <p:cNvSpPr txBox="1"/>
          <p:nvPr/>
        </p:nvSpPr>
        <p:spPr>
          <a:xfrm>
            <a:off x="1313848" y="1777228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4256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5" grpId="0"/>
      <p:bldP spid="9" grpId="0"/>
      <p:bldP spid="6" grpId="0"/>
      <p:bldP spid="7" grpId="0"/>
      <p:bldP spid="8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319D35-FC12-48E7-B1E6-0F5C03C262D0}"/>
              </a:ext>
            </a:extLst>
          </p:cNvPr>
          <p:cNvSpPr/>
          <p:nvPr/>
        </p:nvSpPr>
        <p:spPr>
          <a:xfrm>
            <a:off x="56122" y="50000"/>
            <a:ext cx="85212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Two decimal numbers add together to equal 1 </a:t>
            </a:r>
          </a:p>
          <a:p>
            <a:r>
              <a:rPr lang="en-US" sz="3200" b="1" dirty="0"/>
              <a:t>One of the numbers is 0.007</a:t>
            </a:r>
          </a:p>
          <a:p>
            <a:r>
              <a:rPr lang="en-US" sz="3200" b="1" dirty="0"/>
              <a:t>What is the other number?</a:t>
            </a:r>
            <a:endParaRPr lang="en-GB" sz="3200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7C066A1-A267-44B4-BE5F-4BB1E541C639}"/>
              </a:ext>
            </a:extLst>
          </p:cNvPr>
          <p:cNvGrpSpPr/>
          <p:nvPr/>
        </p:nvGrpSpPr>
        <p:grpSpPr>
          <a:xfrm>
            <a:off x="626502" y="1943736"/>
            <a:ext cx="4619140" cy="817087"/>
            <a:chOff x="255525" y="372323"/>
            <a:chExt cx="3458926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57B70FE1-A4B7-441A-A9A7-4A30B1D60550}"/>
                </a:ext>
              </a:extLst>
            </p:cNvPr>
            <p:cNvSpPr/>
            <p:nvPr/>
          </p:nvSpPr>
          <p:spPr>
            <a:xfrm>
              <a:off x="255525" y="372323"/>
              <a:ext cx="312465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2D42B83-627C-4E17-B454-EC984CBD1E35}"/>
                </a:ext>
              </a:extLst>
            </p:cNvPr>
            <p:cNvSpPr txBox="1"/>
            <p:nvPr/>
          </p:nvSpPr>
          <p:spPr>
            <a:xfrm>
              <a:off x="336434" y="485388"/>
              <a:ext cx="3378017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0.007 +                  = 1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91951784-39BA-4075-9FA9-77B6A67930A0}"/>
              </a:ext>
            </a:extLst>
          </p:cNvPr>
          <p:cNvSpPr/>
          <p:nvPr/>
        </p:nvSpPr>
        <p:spPr>
          <a:xfrm>
            <a:off x="2307263" y="2066750"/>
            <a:ext cx="162419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B337B8-DCFC-4C64-BF47-0FA9034DF467}"/>
              </a:ext>
            </a:extLst>
          </p:cNvPr>
          <p:cNvSpPr txBox="1"/>
          <p:nvPr/>
        </p:nvSpPr>
        <p:spPr>
          <a:xfrm>
            <a:off x="2323306" y="2055417"/>
            <a:ext cx="1866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0.993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FD4170-4D8B-488A-BB76-97382B8E310D}"/>
              </a:ext>
            </a:extLst>
          </p:cNvPr>
          <p:cNvSpPr txBox="1"/>
          <p:nvPr/>
        </p:nvSpPr>
        <p:spPr>
          <a:xfrm>
            <a:off x="1629849" y="3678210"/>
            <a:ext cx="4055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D352586-D94B-4C20-B186-74A00118782D}"/>
              </a:ext>
            </a:extLst>
          </p:cNvPr>
          <p:cNvSpPr txBox="1"/>
          <p:nvPr/>
        </p:nvSpPr>
        <p:spPr>
          <a:xfrm>
            <a:off x="1321207" y="4114919"/>
            <a:ext cx="22962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- 0.0 0 7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695321E-FA07-4BDF-8024-6435C7644598}"/>
              </a:ext>
            </a:extLst>
          </p:cNvPr>
          <p:cNvCxnSpPr>
            <a:cxnSpLocks/>
          </p:cNvCxnSpPr>
          <p:nvPr/>
        </p:nvCxnSpPr>
        <p:spPr>
          <a:xfrm>
            <a:off x="1197011" y="4625142"/>
            <a:ext cx="22130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18B0562-178D-4F4F-B6DA-B889276CF048}"/>
              </a:ext>
            </a:extLst>
          </p:cNvPr>
          <p:cNvCxnSpPr>
            <a:cxnSpLocks/>
          </p:cNvCxnSpPr>
          <p:nvPr/>
        </p:nvCxnSpPr>
        <p:spPr>
          <a:xfrm>
            <a:off x="1204695" y="5077220"/>
            <a:ext cx="22130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B597BF5-B9DF-4FA7-9C38-8B1BF0C88DC5}"/>
              </a:ext>
            </a:extLst>
          </p:cNvPr>
          <p:cNvSpPr txBox="1"/>
          <p:nvPr/>
        </p:nvSpPr>
        <p:spPr>
          <a:xfrm>
            <a:off x="1935929" y="3684112"/>
            <a:ext cx="1612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 0 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6B927CF-5EE8-4845-84F4-D3FF5164A05C}"/>
              </a:ext>
            </a:extLst>
          </p:cNvPr>
          <p:cNvSpPr txBox="1"/>
          <p:nvPr/>
        </p:nvSpPr>
        <p:spPr>
          <a:xfrm>
            <a:off x="1920561" y="4556263"/>
            <a:ext cx="2875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BC8D8A6-3E2B-48B0-9C80-14868A2B157E}"/>
              </a:ext>
            </a:extLst>
          </p:cNvPr>
          <p:cNvCxnSpPr>
            <a:cxnSpLocks/>
          </p:cNvCxnSpPr>
          <p:nvPr/>
        </p:nvCxnSpPr>
        <p:spPr>
          <a:xfrm flipV="1">
            <a:off x="1629849" y="375721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C01E3AA-2857-435F-A54D-CED6618B050F}"/>
              </a:ext>
            </a:extLst>
          </p:cNvPr>
          <p:cNvSpPr txBox="1"/>
          <p:nvPr/>
        </p:nvSpPr>
        <p:spPr>
          <a:xfrm>
            <a:off x="1666995" y="344147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398D270-5E76-4B9B-B946-8CC3C740D896}"/>
              </a:ext>
            </a:extLst>
          </p:cNvPr>
          <p:cNvSpPr txBox="1"/>
          <p:nvPr/>
        </p:nvSpPr>
        <p:spPr>
          <a:xfrm>
            <a:off x="1969608" y="3710769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F6CA8A8-2059-409F-9523-67AE6BBA7D60}"/>
              </a:ext>
            </a:extLst>
          </p:cNvPr>
          <p:cNvCxnSpPr>
            <a:cxnSpLocks/>
          </p:cNvCxnSpPr>
          <p:nvPr/>
        </p:nvCxnSpPr>
        <p:spPr>
          <a:xfrm flipV="1">
            <a:off x="2070329" y="375721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B017BE7-C9A3-4527-9085-B049255B47B7}"/>
              </a:ext>
            </a:extLst>
          </p:cNvPr>
          <p:cNvSpPr txBox="1"/>
          <p:nvPr/>
        </p:nvSpPr>
        <p:spPr>
          <a:xfrm>
            <a:off x="2107475" y="344147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B3C5A0-6F48-4922-B3F7-093EC6C127C7}"/>
              </a:ext>
            </a:extLst>
          </p:cNvPr>
          <p:cNvSpPr txBox="1"/>
          <p:nvPr/>
        </p:nvSpPr>
        <p:spPr>
          <a:xfrm>
            <a:off x="2410088" y="3710769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294670C-9FD3-494C-AFBB-F500591C0179}"/>
              </a:ext>
            </a:extLst>
          </p:cNvPr>
          <p:cNvCxnSpPr>
            <a:cxnSpLocks/>
          </p:cNvCxnSpPr>
          <p:nvPr/>
        </p:nvCxnSpPr>
        <p:spPr>
          <a:xfrm flipV="1">
            <a:off x="2520899" y="374474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6AF481C-7BB0-40D9-AF58-EA01A13DE4D4}"/>
              </a:ext>
            </a:extLst>
          </p:cNvPr>
          <p:cNvSpPr txBox="1"/>
          <p:nvPr/>
        </p:nvSpPr>
        <p:spPr>
          <a:xfrm>
            <a:off x="2558045" y="3429000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265A67A-3B9F-40E6-B0EC-CF619B556975}"/>
              </a:ext>
            </a:extLst>
          </p:cNvPr>
          <p:cNvSpPr txBox="1"/>
          <p:nvPr/>
        </p:nvSpPr>
        <p:spPr>
          <a:xfrm>
            <a:off x="2860658" y="3698294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74716F5-FAA4-472B-B503-6E7B6CBBFA70}"/>
              </a:ext>
            </a:extLst>
          </p:cNvPr>
          <p:cNvSpPr txBox="1"/>
          <p:nvPr/>
        </p:nvSpPr>
        <p:spPr>
          <a:xfrm>
            <a:off x="2947012" y="4556263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B87EC6-99BB-4A5E-A22F-35FE2F61C78F}"/>
              </a:ext>
            </a:extLst>
          </p:cNvPr>
          <p:cNvSpPr txBox="1"/>
          <p:nvPr/>
        </p:nvSpPr>
        <p:spPr>
          <a:xfrm>
            <a:off x="2504664" y="4556263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3FBAC73-3126-4E45-9315-2316E16CF3DD}"/>
              </a:ext>
            </a:extLst>
          </p:cNvPr>
          <p:cNvSpPr txBox="1"/>
          <p:nvPr/>
        </p:nvSpPr>
        <p:spPr>
          <a:xfrm>
            <a:off x="2107812" y="4557057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87BFA76-B68D-47D1-999B-CE90BF747BE9}"/>
              </a:ext>
            </a:extLst>
          </p:cNvPr>
          <p:cNvSpPr txBox="1"/>
          <p:nvPr/>
        </p:nvSpPr>
        <p:spPr>
          <a:xfrm>
            <a:off x="1612172" y="4556263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6EC3374-F112-4C62-9263-FDDACBFA7A81}"/>
              </a:ext>
            </a:extLst>
          </p:cNvPr>
          <p:cNvSpPr/>
          <p:nvPr/>
        </p:nvSpPr>
        <p:spPr>
          <a:xfrm>
            <a:off x="6055328" y="2467829"/>
            <a:ext cx="30418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 + 993 = 1000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A1E5EA9-551D-498B-B3BA-1F8E2F6A5255}"/>
              </a:ext>
            </a:extLst>
          </p:cNvPr>
          <p:cNvSpPr/>
          <p:nvPr/>
        </p:nvSpPr>
        <p:spPr>
          <a:xfrm>
            <a:off x="6055328" y="3172440"/>
            <a:ext cx="42946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so 0.007 + 0.993 = 1.000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8B04580-3DA7-4189-8911-504038233C6A}"/>
              </a:ext>
            </a:extLst>
          </p:cNvPr>
          <p:cNvSpPr/>
          <p:nvPr/>
        </p:nvSpPr>
        <p:spPr>
          <a:xfrm>
            <a:off x="4767307" y="1002335"/>
            <a:ext cx="30418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0.993</a:t>
            </a:r>
          </a:p>
        </p:txBody>
      </p:sp>
    </p:spTree>
    <p:extLst>
      <p:ext uri="{BB962C8B-B14F-4D97-AF65-F5344CB8AC3E}">
        <p14:creationId xmlns:p14="http://schemas.microsoft.com/office/powerpoint/2010/main" val="308221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24" grpId="0"/>
      <p:bldP spid="25" grpId="0"/>
      <p:bldP spid="28" grpId="0"/>
      <p:bldP spid="29" grpId="0"/>
      <p:bldP spid="31" grpId="0"/>
      <p:bldP spid="32" grpId="0"/>
      <p:bldP spid="34" grpId="0"/>
      <p:bldP spid="35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986456-72AF-463A-B7C1-0548695BFA05}"/>
              </a:ext>
            </a:extLst>
          </p:cNvPr>
          <p:cNvSpPr/>
          <p:nvPr/>
        </p:nvSpPr>
        <p:spPr>
          <a:xfrm>
            <a:off x="56123" y="50000"/>
            <a:ext cx="834090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four fraction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Use any three of the cards to make this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769DC1-20BA-4CA3-A9EE-57B6FCE82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26" y="591676"/>
            <a:ext cx="7801899" cy="18243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0D1F3A-804F-43D3-BCA5-DF5213915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056" y="3219688"/>
            <a:ext cx="5765630" cy="173280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FC084B2-5547-4D89-BEA9-0F041E3B7998}"/>
              </a:ext>
            </a:extLst>
          </p:cNvPr>
          <p:cNvCxnSpPr>
            <a:cxnSpLocks/>
          </p:cNvCxnSpPr>
          <p:nvPr/>
        </p:nvCxnSpPr>
        <p:spPr>
          <a:xfrm>
            <a:off x="9235586" y="2534796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CBF922-F8E1-40D4-9BA2-0FAA38148B09}"/>
              </a:ext>
            </a:extLst>
          </p:cNvPr>
          <p:cNvCxnSpPr>
            <a:cxnSpLocks/>
          </p:cNvCxnSpPr>
          <p:nvPr/>
        </p:nvCxnSpPr>
        <p:spPr>
          <a:xfrm>
            <a:off x="10114816" y="2534796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1DE1F29-F162-4403-99B2-4EBB2F0754CF}"/>
              </a:ext>
            </a:extLst>
          </p:cNvPr>
          <p:cNvSpPr txBox="1"/>
          <p:nvPr/>
        </p:nvSpPr>
        <p:spPr>
          <a:xfrm>
            <a:off x="9198213" y="202696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1667DF-A491-40D3-8C0D-C158ECC03A6B}"/>
              </a:ext>
            </a:extLst>
          </p:cNvPr>
          <p:cNvSpPr txBox="1"/>
          <p:nvPr/>
        </p:nvSpPr>
        <p:spPr>
          <a:xfrm>
            <a:off x="9208779" y="247300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CFE35A-E939-4FA5-80E7-E91B99138580}"/>
              </a:ext>
            </a:extLst>
          </p:cNvPr>
          <p:cNvSpPr txBox="1"/>
          <p:nvPr/>
        </p:nvSpPr>
        <p:spPr>
          <a:xfrm>
            <a:off x="10114815" y="247300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4299C4-3F1A-488C-A9B2-978E610323FD}"/>
              </a:ext>
            </a:extLst>
          </p:cNvPr>
          <p:cNvSpPr txBox="1"/>
          <p:nvPr/>
        </p:nvSpPr>
        <p:spPr>
          <a:xfrm>
            <a:off x="9667773" y="221932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C620EA66-DBDB-47CF-898A-5200182C0A66}"/>
              </a:ext>
            </a:extLst>
          </p:cNvPr>
          <p:cNvSpPr/>
          <p:nvPr/>
        </p:nvSpPr>
        <p:spPr>
          <a:xfrm rot="16200000">
            <a:off x="9600474" y="150483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F23D0B6D-049E-4299-B598-D04D355A6660}"/>
              </a:ext>
            </a:extLst>
          </p:cNvPr>
          <p:cNvSpPr/>
          <p:nvPr/>
        </p:nvSpPr>
        <p:spPr>
          <a:xfrm rot="5400000">
            <a:off x="9590187" y="243195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2E5C2A-4849-4288-A6E9-55FD3D2B0414}"/>
              </a:ext>
            </a:extLst>
          </p:cNvPr>
          <p:cNvSpPr txBox="1"/>
          <p:nvPr/>
        </p:nvSpPr>
        <p:spPr>
          <a:xfrm>
            <a:off x="9720777" y="296733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DF178D-11C1-4646-8294-5E2AE49F427C}"/>
              </a:ext>
            </a:extLst>
          </p:cNvPr>
          <p:cNvSpPr txBox="1"/>
          <p:nvPr/>
        </p:nvSpPr>
        <p:spPr>
          <a:xfrm>
            <a:off x="9720776" y="167302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C69753-A54D-43EF-BAD8-34634CE5EEC0}"/>
              </a:ext>
            </a:extLst>
          </p:cNvPr>
          <p:cNvSpPr txBox="1"/>
          <p:nvPr/>
        </p:nvSpPr>
        <p:spPr>
          <a:xfrm>
            <a:off x="10104250" y="2026962"/>
            <a:ext cx="9549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C5CC4D5-25A7-4AF2-B838-6F785BAAF4C3}"/>
              </a:ext>
            </a:extLst>
          </p:cNvPr>
          <p:cNvCxnSpPr>
            <a:cxnSpLocks/>
          </p:cNvCxnSpPr>
          <p:nvPr/>
        </p:nvCxnSpPr>
        <p:spPr>
          <a:xfrm>
            <a:off x="9235585" y="4581384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099B82A-7BCB-4074-923A-04A882A4AD31}"/>
              </a:ext>
            </a:extLst>
          </p:cNvPr>
          <p:cNvCxnSpPr>
            <a:cxnSpLocks/>
          </p:cNvCxnSpPr>
          <p:nvPr/>
        </p:nvCxnSpPr>
        <p:spPr>
          <a:xfrm>
            <a:off x="10114815" y="4581384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2C21260-255C-47C1-884E-615F45F82970}"/>
              </a:ext>
            </a:extLst>
          </p:cNvPr>
          <p:cNvSpPr txBox="1"/>
          <p:nvPr/>
        </p:nvSpPr>
        <p:spPr>
          <a:xfrm>
            <a:off x="9198212" y="407355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A6C58-9CE9-466C-B66E-F876B471B8FA}"/>
              </a:ext>
            </a:extLst>
          </p:cNvPr>
          <p:cNvSpPr txBox="1"/>
          <p:nvPr/>
        </p:nvSpPr>
        <p:spPr>
          <a:xfrm>
            <a:off x="9208778" y="451959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752C57-8362-43A6-9460-09C441319FDE}"/>
              </a:ext>
            </a:extLst>
          </p:cNvPr>
          <p:cNvSpPr txBox="1"/>
          <p:nvPr/>
        </p:nvSpPr>
        <p:spPr>
          <a:xfrm>
            <a:off x="10114814" y="451959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DD693D-2EF4-4071-9605-0905FE8CEFBC}"/>
              </a:ext>
            </a:extLst>
          </p:cNvPr>
          <p:cNvSpPr txBox="1"/>
          <p:nvPr/>
        </p:nvSpPr>
        <p:spPr>
          <a:xfrm>
            <a:off x="9667772" y="426591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73BACA4C-693A-435E-825C-D515F55F68B5}"/>
              </a:ext>
            </a:extLst>
          </p:cNvPr>
          <p:cNvSpPr/>
          <p:nvPr/>
        </p:nvSpPr>
        <p:spPr>
          <a:xfrm rot="16200000">
            <a:off x="9600473" y="355142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0E19E896-8311-4435-B929-815ED6D80C63}"/>
              </a:ext>
            </a:extLst>
          </p:cNvPr>
          <p:cNvSpPr/>
          <p:nvPr/>
        </p:nvSpPr>
        <p:spPr>
          <a:xfrm rot="5400000">
            <a:off x="9590186" y="447854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3F80B1-EB32-4869-844B-DB3C7F9F5D93}"/>
              </a:ext>
            </a:extLst>
          </p:cNvPr>
          <p:cNvSpPr txBox="1"/>
          <p:nvPr/>
        </p:nvSpPr>
        <p:spPr>
          <a:xfrm>
            <a:off x="9720776" y="501392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8CFD9CE-B967-4F5F-8C8A-C625E00B16E8}"/>
              </a:ext>
            </a:extLst>
          </p:cNvPr>
          <p:cNvSpPr txBox="1"/>
          <p:nvPr/>
        </p:nvSpPr>
        <p:spPr>
          <a:xfrm>
            <a:off x="9720775" y="371961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DE16601-2913-4C65-B9FA-E512C5EA4126}"/>
              </a:ext>
            </a:extLst>
          </p:cNvPr>
          <p:cNvSpPr txBox="1"/>
          <p:nvPr/>
        </p:nvSpPr>
        <p:spPr>
          <a:xfrm>
            <a:off x="10112693" y="4073550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06A26-0522-4A15-A683-526834D327D1}"/>
              </a:ext>
            </a:extLst>
          </p:cNvPr>
          <p:cNvGrpSpPr/>
          <p:nvPr/>
        </p:nvGrpSpPr>
        <p:grpSpPr>
          <a:xfrm>
            <a:off x="1817188" y="994545"/>
            <a:ext cx="957056" cy="1020512"/>
            <a:chOff x="1817188" y="994545"/>
            <a:chExt cx="957056" cy="1020512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67206E6-675A-4E2F-A751-A54FC048E181}"/>
                </a:ext>
              </a:extLst>
            </p:cNvPr>
            <p:cNvCxnSpPr>
              <a:cxnSpLocks/>
            </p:cNvCxnSpPr>
            <p:nvPr/>
          </p:nvCxnSpPr>
          <p:spPr>
            <a:xfrm>
              <a:off x="1926566" y="1508130"/>
              <a:ext cx="42557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D1DA0D1-7E69-4B34-8BAB-D6FB6F314C74}"/>
                </a:ext>
              </a:extLst>
            </p:cNvPr>
            <p:cNvSpPr txBox="1"/>
            <p:nvPr/>
          </p:nvSpPr>
          <p:spPr>
            <a:xfrm>
              <a:off x="1827753" y="138411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16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D2EB251-A0C0-4096-888D-D95F8066AA9A}"/>
                </a:ext>
              </a:extLst>
            </p:cNvPr>
            <p:cNvSpPr txBox="1"/>
            <p:nvPr/>
          </p:nvSpPr>
          <p:spPr>
            <a:xfrm>
              <a:off x="1817188" y="994545"/>
              <a:ext cx="95493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12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964B857-8AE4-499A-B7A9-ED307F9A4495}"/>
              </a:ext>
            </a:extLst>
          </p:cNvPr>
          <p:cNvGrpSpPr/>
          <p:nvPr/>
        </p:nvGrpSpPr>
        <p:grpSpPr>
          <a:xfrm>
            <a:off x="3943790" y="994545"/>
            <a:ext cx="957056" cy="1020512"/>
            <a:chOff x="1817188" y="994545"/>
            <a:chExt cx="957056" cy="1020512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789DD43-D779-4515-880C-B6AF661FFB06}"/>
                </a:ext>
              </a:extLst>
            </p:cNvPr>
            <p:cNvCxnSpPr>
              <a:cxnSpLocks/>
            </p:cNvCxnSpPr>
            <p:nvPr/>
          </p:nvCxnSpPr>
          <p:spPr>
            <a:xfrm>
              <a:off x="1926566" y="1508130"/>
              <a:ext cx="42557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BC3B495-92FB-4F02-B5F8-CD771B71C103}"/>
                </a:ext>
              </a:extLst>
            </p:cNvPr>
            <p:cNvSpPr txBox="1"/>
            <p:nvPr/>
          </p:nvSpPr>
          <p:spPr>
            <a:xfrm>
              <a:off x="1827753" y="138411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16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CAF6E3F-6751-4CEF-B3D1-2F0896BF36F6}"/>
                </a:ext>
              </a:extLst>
            </p:cNvPr>
            <p:cNvSpPr txBox="1"/>
            <p:nvPr/>
          </p:nvSpPr>
          <p:spPr>
            <a:xfrm>
              <a:off x="1817188" y="994545"/>
              <a:ext cx="95493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10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8A5EBA0-5720-4358-B4D4-A681360D6447}"/>
              </a:ext>
            </a:extLst>
          </p:cNvPr>
          <p:cNvGrpSpPr/>
          <p:nvPr/>
        </p:nvGrpSpPr>
        <p:grpSpPr>
          <a:xfrm>
            <a:off x="1657837" y="3604062"/>
            <a:ext cx="946491" cy="1076984"/>
            <a:chOff x="1646114" y="3627508"/>
            <a:chExt cx="946491" cy="107698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42B4F00-F84C-4F33-9FEA-FF91313C3DCA}"/>
                </a:ext>
              </a:extLst>
            </p:cNvPr>
            <p:cNvCxnSpPr>
              <a:cxnSpLocks/>
            </p:cNvCxnSpPr>
            <p:nvPr/>
          </p:nvCxnSpPr>
          <p:spPr>
            <a:xfrm>
              <a:off x="1646115" y="4135342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EDDACC0-20FD-4462-84C6-F89E0A68A686}"/>
                </a:ext>
              </a:extLst>
            </p:cNvPr>
            <p:cNvSpPr txBox="1"/>
            <p:nvPr/>
          </p:nvSpPr>
          <p:spPr>
            <a:xfrm>
              <a:off x="1646114" y="407355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1 6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8598129-B1DA-4E6C-90F2-1BA0EA4F8252}"/>
                </a:ext>
              </a:extLst>
            </p:cNvPr>
            <p:cNvSpPr txBox="1"/>
            <p:nvPr/>
          </p:nvSpPr>
          <p:spPr>
            <a:xfrm>
              <a:off x="1914843" y="3627508"/>
              <a:ext cx="67564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8978ECD-D363-4C62-A4A7-FE2A275EB9ED}"/>
              </a:ext>
            </a:extLst>
          </p:cNvPr>
          <p:cNvGrpSpPr/>
          <p:nvPr/>
        </p:nvGrpSpPr>
        <p:grpSpPr>
          <a:xfrm>
            <a:off x="4129791" y="3612394"/>
            <a:ext cx="502160" cy="1076984"/>
            <a:chOff x="9350612" y="4225950"/>
            <a:chExt cx="502160" cy="1076984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9275459-793F-44B2-AAD8-10C8145D651D}"/>
                </a:ext>
              </a:extLst>
            </p:cNvPr>
            <p:cNvCxnSpPr>
              <a:cxnSpLocks/>
            </p:cNvCxnSpPr>
            <p:nvPr/>
          </p:nvCxnSpPr>
          <p:spPr>
            <a:xfrm>
              <a:off x="9387985" y="4733784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0E70A7B-D584-404F-AD02-A2C285E909DF}"/>
                </a:ext>
              </a:extLst>
            </p:cNvPr>
            <p:cNvSpPr txBox="1"/>
            <p:nvPr/>
          </p:nvSpPr>
          <p:spPr>
            <a:xfrm>
              <a:off x="9350612" y="4225950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A8B4BEC-7D04-40FD-AB36-A8E8DBE2EC71}"/>
                </a:ext>
              </a:extLst>
            </p:cNvPr>
            <p:cNvSpPr txBox="1"/>
            <p:nvPr/>
          </p:nvSpPr>
          <p:spPr>
            <a:xfrm>
              <a:off x="9361178" y="4671992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40F7EF3-232A-45A1-9C2F-C142120C079A}"/>
              </a:ext>
            </a:extLst>
          </p:cNvPr>
          <p:cNvGrpSpPr/>
          <p:nvPr/>
        </p:nvGrpSpPr>
        <p:grpSpPr>
          <a:xfrm>
            <a:off x="6408120" y="3581736"/>
            <a:ext cx="502160" cy="1076984"/>
            <a:chOff x="9350613" y="2179362"/>
            <a:chExt cx="502160" cy="1076984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84DC85D-5E02-472C-BC1B-438E2D870255}"/>
                </a:ext>
              </a:extLst>
            </p:cNvPr>
            <p:cNvCxnSpPr>
              <a:cxnSpLocks/>
            </p:cNvCxnSpPr>
            <p:nvPr/>
          </p:nvCxnSpPr>
          <p:spPr>
            <a:xfrm>
              <a:off x="9387986" y="2687196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7AC6F16-382E-4C02-AE59-D80533974771}"/>
                </a:ext>
              </a:extLst>
            </p:cNvPr>
            <p:cNvSpPr txBox="1"/>
            <p:nvPr/>
          </p:nvSpPr>
          <p:spPr>
            <a:xfrm>
              <a:off x="9350613" y="2179362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45DAB68-D59F-4F0C-AC5D-AFC84BB75622}"/>
                </a:ext>
              </a:extLst>
            </p:cNvPr>
            <p:cNvSpPr txBox="1"/>
            <p:nvPr/>
          </p:nvSpPr>
          <p:spPr>
            <a:xfrm>
              <a:off x="9361179" y="262540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229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9" grpId="0"/>
      <p:bldP spid="20" grpId="0"/>
      <p:bldP spid="21" grpId="0"/>
      <p:bldP spid="22" grpId="0"/>
      <p:bldP spid="23" grpId="0" animBg="1"/>
      <p:bldP spid="24" grpId="0" animBg="1"/>
      <p:bldP spid="25" grpId="0"/>
      <p:bldP spid="26" grpId="0"/>
      <p:bldP spid="2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986456-72AF-463A-B7C1-0548695BFA05}"/>
              </a:ext>
            </a:extLst>
          </p:cNvPr>
          <p:cNvSpPr/>
          <p:nvPr/>
        </p:nvSpPr>
        <p:spPr>
          <a:xfrm>
            <a:off x="56123" y="50000"/>
            <a:ext cx="834090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four fraction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Use any three of the cards to make this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769DC1-20BA-4CA3-A9EE-57B6FCE82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26" y="591676"/>
            <a:ext cx="7801899" cy="18243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0D1F3A-804F-43D3-BCA5-DF5213915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056" y="3219688"/>
            <a:ext cx="5765630" cy="173280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B33761-B7D5-42B8-B96A-C91C6A489642}"/>
              </a:ext>
            </a:extLst>
          </p:cNvPr>
          <p:cNvCxnSpPr>
            <a:cxnSpLocks/>
          </p:cNvCxnSpPr>
          <p:nvPr/>
        </p:nvCxnSpPr>
        <p:spPr>
          <a:xfrm>
            <a:off x="9341470" y="1234892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1E07E2A-9BD4-404E-942E-6504ED6323A9}"/>
              </a:ext>
            </a:extLst>
          </p:cNvPr>
          <p:cNvCxnSpPr>
            <a:cxnSpLocks/>
          </p:cNvCxnSpPr>
          <p:nvPr/>
        </p:nvCxnSpPr>
        <p:spPr>
          <a:xfrm>
            <a:off x="10220700" y="1234892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2C6A4BD-731C-4096-8530-8CAD134D6BEC}"/>
              </a:ext>
            </a:extLst>
          </p:cNvPr>
          <p:cNvSpPr txBox="1"/>
          <p:nvPr/>
        </p:nvSpPr>
        <p:spPr>
          <a:xfrm>
            <a:off x="9304097" y="72705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C322B1-DCD9-4FD2-8CD0-CD3965B672F9}"/>
              </a:ext>
            </a:extLst>
          </p:cNvPr>
          <p:cNvSpPr txBox="1"/>
          <p:nvPr/>
        </p:nvSpPr>
        <p:spPr>
          <a:xfrm>
            <a:off x="9314663" y="117310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75C0A-8D04-49DA-B147-43E39E739B35}"/>
              </a:ext>
            </a:extLst>
          </p:cNvPr>
          <p:cNvSpPr txBox="1"/>
          <p:nvPr/>
        </p:nvSpPr>
        <p:spPr>
          <a:xfrm>
            <a:off x="10220699" y="117310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2DBAC3-2029-4D1D-AB3B-946296E62D41}"/>
              </a:ext>
            </a:extLst>
          </p:cNvPr>
          <p:cNvSpPr txBox="1"/>
          <p:nvPr/>
        </p:nvSpPr>
        <p:spPr>
          <a:xfrm>
            <a:off x="9773657" y="91942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9880F800-FC17-4730-9261-2AA24D61F652}"/>
              </a:ext>
            </a:extLst>
          </p:cNvPr>
          <p:cNvSpPr/>
          <p:nvPr/>
        </p:nvSpPr>
        <p:spPr>
          <a:xfrm rot="16200000">
            <a:off x="9706358" y="20493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BF6990F7-46D0-4A3E-A87C-62E27905D5C9}"/>
              </a:ext>
            </a:extLst>
          </p:cNvPr>
          <p:cNvSpPr/>
          <p:nvPr/>
        </p:nvSpPr>
        <p:spPr>
          <a:xfrm rot="5400000">
            <a:off x="9696071" y="113205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8722D1-18BA-4A35-9EE9-F39E8FD7E65A}"/>
              </a:ext>
            </a:extLst>
          </p:cNvPr>
          <p:cNvSpPr txBox="1"/>
          <p:nvPr/>
        </p:nvSpPr>
        <p:spPr>
          <a:xfrm>
            <a:off x="9826661" y="166743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5A682B-7F97-4CA6-9EF6-1FA53D9E6F4A}"/>
              </a:ext>
            </a:extLst>
          </p:cNvPr>
          <p:cNvSpPr txBox="1"/>
          <p:nvPr/>
        </p:nvSpPr>
        <p:spPr>
          <a:xfrm>
            <a:off x="9826660" y="37311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60B3E6-CCD9-409B-B6C3-0591D11769D2}"/>
              </a:ext>
            </a:extLst>
          </p:cNvPr>
          <p:cNvSpPr txBox="1"/>
          <p:nvPr/>
        </p:nvSpPr>
        <p:spPr>
          <a:xfrm>
            <a:off x="10210134" y="727058"/>
            <a:ext cx="9549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0D4A4EF-143B-4509-99BB-2D11CE5AA4F8}"/>
              </a:ext>
            </a:extLst>
          </p:cNvPr>
          <p:cNvCxnSpPr>
            <a:cxnSpLocks/>
          </p:cNvCxnSpPr>
          <p:nvPr/>
        </p:nvCxnSpPr>
        <p:spPr>
          <a:xfrm>
            <a:off x="9341469" y="3281480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F56BC5C-0D28-4C50-8652-727CBB75EF98}"/>
              </a:ext>
            </a:extLst>
          </p:cNvPr>
          <p:cNvCxnSpPr>
            <a:cxnSpLocks/>
          </p:cNvCxnSpPr>
          <p:nvPr/>
        </p:nvCxnSpPr>
        <p:spPr>
          <a:xfrm>
            <a:off x="10220699" y="3281480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100DFF2-159E-4D81-991D-F738F8F7326D}"/>
              </a:ext>
            </a:extLst>
          </p:cNvPr>
          <p:cNvSpPr txBox="1"/>
          <p:nvPr/>
        </p:nvSpPr>
        <p:spPr>
          <a:xfrm>
            <a:off x="9304096" y="277364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CA3FA5B-1D6E-4BE8-AD3C-9A1EA9699BE3}"/>
              </a:ext>
            </a:extLst>
          </p:cNvPr>
          <p:cNvSpPr txBox="1"/>
          <p:nvPr/>
        </p:nvSpPr>
        <p:spPr>
          <a:xfrm>
            <a:off x="9314662" y="321968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0446B6-989B-4E88-88E3-F412FAB1BE08}"/>
              </a:ext>
            </a:extLst>
          </p:cNvPr>
          <p:cNvSpPr txBox="1"/>
          <p:nvPr/>
        </p:nvSpPr>
        <p:spPr>
          <a:xfrm>
            <a:off x="10220698" y="321968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95D328-86F6-41A9-BA4F-5DD0D015380B}"/>
              </a:ext>
            </a:extLst>
          </p:cNvPr>
          <p:cNvSpPr txBox="1"/>
          <p:nvPr/>
        </p:nvSpPr>
        <p:spPr>
          <a:xfrm>
            <a:off x="9773656" y="296600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53106703-8CD3-48BE-9CA2-FF01D382533F}"/>
              </a:ext>
            </a:extLst>
          </p:cNvPr>
          <p:cNvSpPr/>
          <p:nvPr/>
        </p:nvSpPr>
        <p:spPr>
          <a:xfrm rot="16200000">
            <a:off x="9706357" y="225152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3D103BCB-3ABB-48F1-A87F-AE3093ECD58D}"/>
              </a:ext>
            </a:extLst>
          </p:cNvPr>
          <p:cNvSpPr/>
          <p:nvPr/>
        </p:nvSpPr>
        <p:spPr>
          <a:xfrm rot="5400000">
            <a:off x="9696070" y="317864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124E7C-6C06-47E3-A38A-890BA48E2883}"/>
              </a:ext>
            </a:extLst>
          </p:cNvPr>
          <p:cNvSpPr txBox="1"/>
          <p:nvPr/>
        </p:nvSpPr>
        <p:spPr>
          <a:xfrm>
            <a:off x="9826660" y="371401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9FCE57-029C-4E5A-8376-6F22140584A6}"/>
              </a:ext>
            </a:extLst>
          </p:cNvPr>
          <p:cNvSpPr txBox="1"/>
          <p:nvPr/>
        </p:nvSpPr>
        <p:spPr>
          <a:xfrm>
            <a:off x="9826659" y="241970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AF2C912-A16B-4DFE-A29B-9B88F60E5F48}"/>
              </a:ext>
            </a:extLst>
          </p:cNvPr>
          <p:cNvSpPr txBox="1"/>
          <p:nvPr/>
        </p:nvSpPr>
        <p:spPr>
          <a:xfrm>
            <a:off x="10218577" y="2773646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663220A-076C-4C03-9996-799E54BB381D}"/>
              </a:ext>
            </a:extLst>
          </p:cNvPr>
          <p:cNvCxnSpPr>
            <a:cxnSpLocks/>
          </p:cNvCxnSpPr>
          <p:nvPr/>
        </p:nvCxnSpPr>
        <p:spPr>
          <a:xfrm>
            <a:off x="8859766" y="538994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7B76283-E8EE-4C07-A8C2-C0DE4A6F05B4}"/>
              </a:ext>
            </a:extLst>
          </p:cNvPr>
          <p:cNvSpPr txBox="1"/>
          <p:nvPr/>
        </p:nvSpPr>
        <p:spPr>
          <a:xfrm>
            <a:off x="8859765" y="532815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17ED7DB-DADE-42BE-82C3-A46DC630AB66}"/>
              </a:ext>
            </a:extLst>
          </p:cNvPr>
          <p:cNvSpPr txBox="1"/>
          <p:nvPr/>
        </p:nvSpPr>
        <p:spPr>
          <a:xfrm>
            <a:off x="9099394" y="4882114"/>
            <a:ext cx="7047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28333B7-B027-44C7-B93A-2F229092FF02}"/>
              </a:ext>
            </a:extLst>
          </p:cNvPr>
          <p:cNvCxnSpPr>
            <a:cxnSpLocks/>
          </p:cNvCxnSpPr>
          <p:nvPr/>
        </p:nvCxnSpPr>
        <p:spPr>
          <a:xfrm>
            <a:off x="10255098" y="5374441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3FEA813E-9DD2-4F13-8B1F-9CFF22AF7766}"/>
              </a:ext>
            </a:extLst>
          </p:cNvPr>
          <p:cNvSpPr txBox="1"/>
          <p:nvPr/>
        </p:nvSpPr>
        <p:spPr>
          <a:xfrm>
            <a:off x="10255097" y="531264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A2C50F6-AFA7-4D91-A375-276C6D2914D1}"/>
              </a:ext>
            </a:extLst>
          </p:cNvPr>
          <p:cNvSpPr txBox="1"/>
          <p:nvPr/>
        </p:nvSpPr>
        <p:spPr>
          <a:xfrm>
            <a:off x="9808055" y="505897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3F3FA050-5936-44ED-9871-5262709F0EB4}"/>
              </a:ext>
            </a:extLst>
          </p:cNvPr>
          <p:cNvSpPr/>
          <p:nvPr/>
        </p:nvSpPr>
        <p:spPr>
          <a:xfrm rot="16200000">
            <a:off x="9642846" y="4211249"/>
            <a:ext cx="810037" cy="1411824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080B7C2D-5A63-4FF9-9F02-914A14AFBAC6}"/>
              </a:ext>
            </a:extLst>
          </p:cNvPr>
          <p:cNvSpPr/>
          <p:nvPr/>
        </p:nvSpPr>
        <p:spPr>
          <a:xfrm rot="5400000">
            <a:off x="9632558" y="5138370"/>
            <a:ext cx="810037" cy="1411824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3090D95-7BAD-477C-B920-DC058E0C99B0}"/>
              </a:ext>
            </a:extLst>
          </p:cNvPr>
          <p:cNvSpPr txBox="1"/>
          <p:nvPr/>
        </p:nvSpPr>
        <p:spPr>
          <a:xfrm>
            <a:off x="9804133" y="5816526"/>
            <a:ext cx="942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13CE630-A6D2-4B90-B19E-DC8BB36EDBCC}"/>
              </a:ext>
            </a:extLst>
          </p:cNvPr>
          <p:cNvSpPr txBox="1"/>
          <p:nvPr/>
        </p:nvSpPr>
        <p:spPr>
          <a:xfrm>
            <a:off x="9746813" y="4522213"/>
            <a:ext cx="999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89CB5E1-3F32-4028-89E1-483D719028E9}"/>
              </a:ext>
            </a:extLst>
          </p:cNvPr>
          <p:cNvSpPr txBox="1"/>
          <p:nvPr/>
        </p:nvSpPr>
        <p:spPr>
          <a:xfrm>
            <a:off x="10254329" y="4855624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B90F76D-2217-4FFC-AB06-BC35E98A561B}"/>
              </a:ext>
            </a:extLst>
          </p:cNvPr>
          <p:cNvGrpSpPr/>
          <p:nvPr/>
        </p:nvGrpSpPr>
        <p:grpSpPr>
          <a:xfrm>
            <a:off x="1657837" y="3604062"/>
            <a:ext cx="946491" cy="1076984"/>
            <a:chOff x="1646114" y="3627508"/>
            <a:chExt cx="946491" cy="1076984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854C43B-5CC1-43D2-A3D7-4E0627B9840F}"/>
                </a:ext>
              </a:extLst>
            </p:cNvPr>
            <p:cNvCxnSpPr>
              <a:cxnSpLocks/>
            </p:cNvCxnSpPr>
            <p:nvPr/>
          </p:nvCxnSpPr>
          <p:spPr>
            <a:xfrm>
              <a:off x="1646115" y="4135342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CB86805-4E27-4333-8962-99E376A20D8B}"/>
                </a:ext>
              </a:extLst>
            </p:cNvPr>
            <p:cNvSpPr txBox="1"/>
            <p:nvPr/>
          </p:nvSpPr>
          <p:spPr>
            <a:xfrm>
              <a:off x="1646114" y="407355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6BD8691-EC24-45AE-964D-8B1AC10E0B9A}"/>
                </a:ext>
              </a:extLst>
            </p:cNvPr>
            <p:cNvSpPr txBox="1"/>
            <p:nvPr/>
          </p:nvSpPr>
          <p:spPr>
            <a:xfrm>
              <a:off x="1914843" y="3627508"/>
              <a:ext cx="67564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42698B0-94ED-4B20-8C4B-8FE408AD2C48}"/>
              </a:ext>
            </a:extLst>
          </p:cNvPr>
          <p:cNvGrpSpPr/>
          <p:nvPr/>
        </p:nvGrpSpPr>
        <p:grpSpPr>
          <a:xfrm>
            <a:off x="4129791" y="3612394"/>
            <a:ext cx="502160" cy="1076984"/>
            <a:chOff x="9350612" y="4225950"/>
            <a:chExt cx="502160" cy="1076984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D8365FA-E1C7-48C7-989A-F0D405648665}"/>
                </a:ext>
              </a:extLst>
            </p:cNvPr>
            <p:cNvCxnSpPr>
              <a:cxnSpLocks/>
            </p:cNvCxnSpPr>
            <p:nvPr/>
          </p:nvCxnSpPr>
          <p:spPr>
            <a:xfrm>
              <a:off x="9387985" y="4733784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D272CB-ECEA-452C-BC32-C4957E2DC5C3}"/>
                </a:ext>
              </a:extLst>
            </p:cNvPr>
            <p:cNvSpPr txBox="1"/>
            <p:nvPr/>
          </p:nvSpPr>
          <p:spPr>
            <a:xfrm>
              <a:off x="9350612" y="4225950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8A1BC4C-D1A1-4DD2-80AE-AC354CD3B187}"/>
                </a:ext>
              </a:extLst>
            </p:cNvPr>
            <p:cNvSpPr txBox="1"/>
            <p:nvPr/>
          </p:nvSpPr>
          <p:spPr>
            <a:xfrm>
              <a:off x="9361178" y="4671992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CA84552-E4D3-43BD-84F7-0D996DB4E948}"/>
              </a:ext>
            </a:extLst>
          </p:cNvPr>
          <p:cNvGrpSpPr/>
          <p:nvPr/>
        </p:nvGrpSpPr>
        <p:grpSpPr>
          <a:xfrm>
            <a:off x="6408120" y="3581736"/>
            <a:ext cx="502160" cy="1076984"/>
            <a:chOff x="9350613" y="2179362"/>
            <a:chExt cx="502160" cy="1076984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507CFE7-644C-40A8-B348-7545307977FB}"/>
                </a:ext>
              </a:extLst>
            </p:cNvPr>
            <p:cNvCxnSpPr>
              <a:cxnSpLocks/>
            </p:cNvCxnSpPr>
            <p:nvPr/>
          </p:nvCxnSpPr>
          <p:spPr>
            <a:xfrm>
              <a:off x="9387986" y="2687196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487DE3B-45DC-4B9A-9FFC-AAF9BCE6C4AD}"/>
                </a:ext>
              </a:extLst>
            </p:cNvPr>
            <p:cNvSpPr txBox="1"/>
            <p:nvPr/>
          </p:nvSpPr>
          <p:spPr>
            <a:xfrm>
              <a:off x="9350613" y="2179362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F2FCDAA-19E5-40F8-85C4-53B42F4082F0}"/>
                </a:ext>
              </a:extLst>
            </p:cNvPr>
            <p:cNvSpPr txBox="1"/>
            <p:nvPr/>
          </p:nvSpPr>
          <p:spPr>
            <a:xfrm>
              <a:off x="9361179" y="262540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760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9" grpId="0"/>
      <p:bldP spid="20" grpId="0"/>
      <p:bldP spid="21" grpId="0"/>
      <p:bldP spid="22" grpId="0"/>
      <p:bldP spid="23" grpId="0" animBg="1"/>
      <p:bldP spid="24" grpId="0" animBg="1"/>
      <p:bldP spid="25" grpId="0"/>
      <p:bldP spid="26" grpId="0"/>
      <p:bldP spid="27" grpId="0"/>
      <p:bldP spid="29" grpId="0"/>
      <p:bldP spid="30" grpId="0"/>
      <p:bldP spid="35" grpId="0"/>
      <p:bldP spid="36" grpId="0"/>
      <p:bldP spid="37" grpId="0" animBg="1"/>
      <p:bldP spid="38" grpId="0" animBg="1"/>
      <p:bldP spid="39" grpId="0"/>
      <p:bldP spid="40" grpId="0"/>
      <p:bldP spid="4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986456-72AF-463A-B7C1-0548695BFA05}"/>
              </a:ext>
            </a:extLst>
          </p:cNvPr>
          <p:cNvSpPr/>
          <p:nvPr/>
        </p:nvSpPr>
        <p:spPr>
          <a:xfrm>
            <a:off x="56123" y="50000"/>
            <a:ext cx="834090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four fraction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Use any three of the cards to make this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769DC1-20BA-4CA3-A9EE-57B6FCE82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26" y="591676"/>
            <a:ext cx="7801899" cy="18243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0D1F3A-804F-43D3-BCA5-DF5213915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056" y="3219688"/>
            <a:ext cx="5765630" cy="1732806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2B90F76D-2217-4FFC-AB06-BC35E98A561B}"/>
              </a:ext>
            </a:extLst>
          </p:cNvPr>
          <p:cNvGrpSpPr/>
          <p:nvPr/>
        </p:nvGrpSpPr>
        <p:grpSpPr>
          <a:xfrm>
            <a:off x="1657837" y="3604062"/>
            <a:ext cx="946491" cy="1076984"/>
            <a:chOff x="1646114" y="3627508"/>
            <a:chExt cx="946491" cy="1076984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854C43B-5CC1-43D2-A3D7-4E0627B9840F}"/>
                </a:ext>
              </a:extLst>
            </p:cNvPr>
            <p:cNvCxnSpPr>
              <a:cxnSpLocks/>
            </p:cNvCxnSpPr>
            <p:nvPr/>
          </p:nvCxnSpPr>
          <p:spPr>
            <a:xfrm>
              <a:off x="1646115" y="4135342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CB86805-4E27-4333-8962-99E376A20D8B}"/>
                </a:ext>
              </a:extLst>
            </p:cNvPr>
            <p:cNvSpPr txBox="1"/>
            <p:nvPr/>
          </p:nvSpPr>
          <p:spPr>
            <a:xfrm>
              <a:off x="1646114" y="407355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1 6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6BD8691-EC24-45AE-964D-8B1AC10E0B9A}"/>
                </a:ext>
              </a:extLst>
            </p:cNvPr>
            <p:cNvSpPr txBox="1"/>
            <p:nvPr/>
          </p:nvSpPr>
          <p:spPr>
            <a:xfrm>
              <a:off x="1914843" y="3627508"/>
              <a:ext cx="67564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7C2A2070-21F0-455D-9048-C1848314FFEA}"/>
              </a:ext>
            </a:extLst>
          </p:cNvPr>
          <p:cNvSpPr/>
          <p:nvPr/>
        </p:nvSpPr>
        <p:spPr>
          <a:xfrm>
            <a:off x="1615920" y="1211471"/>
            <a:ext cx="1317746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over ½ 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A76A5C1-24A0-4460-AE17-90F489B29D80}"/>
              </a:ext>
            </a:extLst>
          </p:cNvPr>
          <p:cNvSpPr/>
          <p:nvPr/>
        </p:nvSpPr>
        <p:spPr>
          <a:xfrm>
            <a:off x="6165260" y="1297213"/>
            <a:ext cx="7182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½ 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11322CD-072A-425C-BC82-AFA127A22AB4}"/>
              </a:ext>
            </a:extLst>
          </p:cNvPr>
          <p:cNvSpPr/>
          <p:nvPr/>
        </p:nvSpPr>
        <p:spPr>
          <a:xfrm>
            <a:off x="8503799" y="1297213"/>
            <a:ext cx="17505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under ½ 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F615D0C-A52D-4898-AF03-80DEF7F1B0F7}"/>
              </a:ext>
            </a:extLst>
          </p:cNvPr>
          <p:cNvGrpSpPr/>
          <p:nvPr/>
        </p:nvGrpSpPr>
        <p:grpSpPr>
          <a:xfrm>
            <a:off x="3929133" y="3604062"/>
            <a:ext cx="946491" cy="1076984"/>
            <a:chOff x="1646114" y="3627508"/>
            <a:chExt cx="946491" cy="1076984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6E54E77-5D64-4C2D-9970-A007883F6656}"/>
                </a:ext>
              </a:extLst>
            </p:cNvPr>
            <p:cNvCxnSpPr>
              <a:cxnSpLocks/>
            </p:cNvCxnSpPr>
            <p:nvPr/>
          </p:nvCxnSpPr>
          <p:spPr>
            <a:xfrm>
              <a:off x="1646115" y="4135342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03A22BA-FFB5-44A1-B5E0-B4816F5D8701}"/>
                </a:ext>
              </a:extLst>
            </p:cNvPr>
            <p:cNvSpPr txBox="1"/>
            <p:nvPr/>
          </p:nvSpPr>
          <p:spPr>
            <a:xfrm>
              <a:off x="1646114" y="407355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8189E81-D008-4066-8811-2E41D5F783C1}"/>
                </a:ext>
              </a:extLst>
            </p:cNvPr>
            <p:cNvSpPr txBox="1"/>
            <p:nvPr/>
          </p:nvSpPr>
          <p:spPr>
            <a:xfrm>
              <a:off x="1914843" y="3627508"/>
              <a:ext cx="67564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1ED63B9-4AC6-441B-8496-AC9EF27195E2}"/>
              </a:ext>
            </a:extLst>
          </p:cNvPr>
          <p:cNvGrpSpPr/>
          <p:nvPr/>
        </p:nvGrpSpPr>
        <p:grpSpPr>
          <a:xfrm>
            <a:off x="6408120" y="3581736"/>
            <a:ext cx="502160" cy="1076984"/>
            <a:chOff x="9350613" y="2179362"/>
            <a:chExt cx="502160" cy="1076984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009C0D6-A587-4291-B1DB-7C6BAF97107B}"/>
                </a:ext>
              </a:extLst>
            </p:cNvPr>
            <p:cNvCxnSpPr>
              <a:cxnSpLocks/>
            </p:cNvCxnSpPr>
            <p:nvPr/>
          </p:nvCxnSpPr>
          <p:spPr>
            <a:xfrm>
              <a:off x="9387986" y="2687196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191C7C1-1D2A-48E6-B2F5-413DCE5222FE}"/>
                </a:ext>
              </a:extLst>
            </p:cNvPr>
            <p:cNvSpPr txBox="1"/>
            <p:nvPr/>
          </p:nvSpPr>
          <p:spPr>
            <a:xfrm>
              <a:off x="9350613" y="2179362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7829506-9C63-423C-95D9-F91D4BB4B0B8}"/>
                </a:ext>
              </a:extLst>
            </p:cNvPr>
            <p:cNvSpPr txBox="1"/>
            <p:nvPr/>
          </p:nvSpPr>
          <p:spPr>
            <a:xfrm>
              <a:off x="9361179" y="262540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88846E2-7276-4C83-9634-876A2E123C86}"/>
              </a:ext>
            </a:extLst>
          </p:cNvPr>
          <p:cNvGrpSpPr/>
          <p:nvPr/>
        </p:nvGrpSpPr>
        <p:grpSpPr>
          <a:xfrm>
            <a:off x="6413243" y="3571404"/>
            <a:ext cx="502160" cy="1076984"/>
            <a:chOff x="9350612" y="4225950"/>
            <a:chExt cx="502160" cy="1076984"/>
          </a:xfrm>
        </p:grpSpPr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5FF6886-B259-4551-9AE8-7317F96244FE}"/>
                </a:ext>
              </a:extLst>
            </p:cNvPr>
            <p:cNvCxnSpPr>
              <a:cxnSpLocks/>
            </p:cNvCxnSpPr>
            <p:nvPr/>
          </p:nvCxnSpPr>
          <p:spPr>
            <a:xfrm>
              <a:off x="9387985" y="4733784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D047E7E-6D99-41C6-B747-6B70E7908548}"/>
                </a:ext>
              </a:extLst>
            </p:cNvPr>
            <p:cNvSpPr txBox="1"/>
            <p:nvPr/>
          </p:nvSpPr>
          <p:spPr>
            <a:xfrm>
              <a:off x="9350612" y="4225950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021B86D-B897-407C-B1D6-93BA2B4FBD5B}"/>
                </a:ext>
              </a:extLst>
            </p:cNvPr>
            <p:cNvSpPr txBox="1"/>
            <p:nvPr/>
          </p:nvSpPr>
          <p:spPr>
            <a:xfrm>
              <a:off x="9361178" y="4671992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025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/>
      <p:bldP spid="5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710F3D41-697A-4DD5-927C-EA6814097373}"/>
              </a:ext>
            </a:extLst>
          </p:cNvPr>
          <p:cNvSpPr txBox="1"/>
          <p:nvPr/>
        </p:nvSpPr>
        <p:spPr>
          <a:xfrm>
            <a:off x="5217078" y="4765306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6B25890-8ABB-428A-B517-2E6B82FB1208}"/>
              </a:ext>
            </a:extLst>
          </p:cNvPr>
          <p:cNvSpPr txBox="1"/>
          <p:nvPr/>
        </p:nvSpPr>
        <p:spPr>
          <a:xfrm>
            <a:off x="779682" y="5904501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C9F263-8950-4D5D-8551-16682EEBA96B}"/>
              </a:ext>
            </a:extLst>
          </p:cNvPr>
          <p:cNvSpPr txBox="1"/>
          <p:nvPr/>
        </p:nvSpPr>
        <p:spPr>
          <a:xfrm>
            <a:off x="4552040" y="300047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2 2.5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246AE3-C74F-4BC4-A1F6-CE14053C971B}"/>
              </a:ext>
            </a:extLst>
          </p:cNvPr>
          <p:cNvSpPr/>
          <p:nvPr/>
        </p:nvSpPr>
        <p:spPr>
          <a:xfrm>
            <a:off x="56123" y="50000"/>
            <a:ext cx="113674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number pyramid. </a:t>
            </a:r>
          </a:p>
          <a:p>
            <a:r>
              <a:rPr lang="en-US" sz="3200" b="1" dirty="0"/>
              <a:t>The number in a box is the product of the two numbers below it.</a:t>
            </a:r>
          </a:p>
          <a:p>
            <a:r>
              <a:rPr lang="en-US" sz="3200" b="1" dirty="0"/>
              <a:t>Write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4EB809-0B4F-471C-8282-5981D11E4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42" y="1783550"/>
            <a:ext cx="3576353" cy="36126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769D94-2A09-42D7-B680-8B6D352F6759}"/>
              </a:ext>
            </a:extLst>
          </p:cNvPr>
          <p:cNvSpPr txBox="1"/>
          <p:nvPr/>
        </p:nvSpPr>
        <p:spPr>
          <a:xfrm>
            <a:off x="4077423" y="301353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420E3F0-F013-452A-B8AF-1CE132559E4B}"/>
              </a:ext>
            </a:extLst>
          </p:cNvPr>
          <p:cNvCxnSpPr>
            <a:cxnSpLocks/>
          </p:cNvCxnSpPr>
          <p:nvPr/>
        </p:nvCxnSpPr>
        <p:spPr>
          <a:xfrm>
            <a:off x="4552040" y="3063094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595023A-10BC-40DD-8482-7DF296327CBB}"/>
              </a:ext>
            </a:extLst>
          </p:cNvPr>
          <p:cNvCxnSpPr>
            <a:cxnSpLocks/>
          </p:cNvCxnSpPr>
          <p:nvPr/>
        </p:nvCxnSpPr>
        <p:spPr>
          <a:xfrm>
            <a:off x="4570992" y="304705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E0A938D-BCA9-4C96-BB6E-FED94614092A}"/>
              </a:ext>
            </a:extLst>
          </p:cNvPr>
          <p:cNvSpPr txBox="1"/>
          <p:nvPr/>
        </p:nvSpPr>
        <p:spPr>
          <a:xfrm>
            <a:off x="4954269" y="25627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54C276-E046-465B-86D5-E1E308C278C8}"/>
              </a:ext>
            </a:extLst>
          </p:cNvPr>
          <p:cNvSpPr txBox="1"/>
          <p:nvPr/>
        </p:nvSpPr>
        <p:spPr>
          <a:xfrm>
            <a:off x="5315058" y="303778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9B940D-542E-4D6F-9604-8766946C230F}"/>
              </a:ext>
            </a:extLst>
          </p:cNvPr>
          <p:cNvSpPr txBox="1"/>
          <p:nvPr/>
        </p:nvSpPr>
        <p:spPr>
          <a:xfrm>
            <a:off x="5423918" y="255524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A584CD-4BBB-48A8-8B8E-04CFE13D3777}"/>
              </a:ext>
            </a:extLst>
          </p:cNvPr>
          <p:cNvSpPr txBox="1"/>
          <p:nvPr/>
        </p:nvSpPr>
        <p:spPr>
          <a:xfrm>
            <a:off x="5260930" y="255407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5580B3-2991-4AF3-8CA8-8E505CB8A2B3}"/>
              </a:ext>
            </a:extLst>
          </p:cNvPr>
          <p:cNvSpPr txBox="1"/>
          <p:nvPr/>
        </p:nvSpPr>
        <p:spPr>
          <a:xfrm>
            <a:off x="1055077" y="3301877"/>
            <a:ext cx="1013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D02F88-67E0-4F2E-8B42-BD41754F8306}"/>
              </a:ext>
            </a:extLst>
          </p:cNvPr>
          <p:cNvSpPr txBox="1"/>
          <p:nvPr/>
        </p:nvSpPr>
        <p:spPr>
          <a:xfrm>
            <a:off x="340242" y="591611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F731A04-0EFF-47FE-9CF2-C3C837D98E0E}"/>
              </a:ext>
            </a:extLst>
          </p:cNvPr>
          <p:cNvCxnSpPr>
            <a:cxnSpLocks/>
          </p:cNvCxnSpPr>
          <p:nvPr/>
        </p:nvCxnSpPr>
        <p:spPr>
          <a:xfrm flipV="1">
            <a:off x="803113" y="5977261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F5AC26B-C43E-48E5-9542-87B3D1AE1FEB}"/>
              </a:ext>
            </a:extLst>
          </p:cNvPr>
          <p:cNvCxnSpPr>
            <a:cxnSpLocks/>
          </p:cNvCxnSpPr>
          <p:nvPr/>
        </p:nvCxnSpPr>
        <p:spPr>
          <a:xfrm>
            <a:off x="822065" y="5961216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F0E228F-0FBB-4E4B-81F5-E35B866C394C}"/>
              </a:ext>
            </a:extLst>
          </p:cNvPr>
          <p:cNvSpPr txBox="1"/>
          <p:nvPr/>
        </p:nvSpPr>
        <p:spPr>
          <a:xfrm>
            <a:off x="794506" y="54511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0C7CEC-D8C8-4386-83A5-231B4F4A5C89}"/>
              </a:ext>
            </a:extLst>
          </p:cNvPr>
          <p:cNvSpPr txBox="1"/>
          <p:nvPr/>
        </p:nvSpPr>
        <p:spPr>
          <a:xfrm>
            <a:off x="1243272" y="546084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B691713-0D13-4AD7-A16C-FE6332F59E91}"/>
              </a:ext>
            </a:extLst>
          </p:cNvPr>
          <p:cNvCxnSpPr>
            <a:cxnSpLocks/>
          </p:cNvCxnSpPr>
          <p:nvPr/>
        </p:nvCxnSpPr>
        <p:spPr>
          <a:xfrm>
            <a:off x="1684262" y="5976215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22A6B60-B6D1-4D55-AEBF-17CCCB62BFDB}"/>
              </a:ext>
            </a:extLst>
          </p:cNvPr>
          <p:cNvSpPr txBox="1"/>
          <p:nvPr/>
        </p:nvSpPr>
        <p:spPr>
          <a:xfrm>
            <a:off x="1092314" y="546084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F1291F-56C4-42D2-B219-563F4F743367}"/>
              </a:ext>
            </a:extLst>
          </p:cNvPr>
          <p:cNvSpPr txBox="1"/>
          <p:nvPr/>
        </p:nvSpPr>
        <p:spPr>
          <a:xfrm>
            <a:off x="1667215" y="5917009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7AFB106-8DA0-4FFD-8D23-5DBC58AFCC1C}"/>
              </a:ext>
            </a:extLst>
          </p:cNvPr>
          <p:cNvSpPr txBox="1"/>
          <p:nvPr/>
        </p:nvSpPr>
        <p:spPr>
          <a:xfrm>
            <a:off x="1514963" y="595465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C8EC55-C5B3-437D-BB5D-3D3B7BDE2F20}"/>
              </a:ext>
            </a:extLst>
          </p:cNvPr>
          <p:cNvSpPr txBox="1"/>
          <p:nvPr/>
        </p:nvSpPr>
        <p:spPr>
          <a:xfrm>
            <a:off x="1659627" y="545810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5FAC0E2-8460-436A-A1E6-F2EB5D581034}"/>
              </a:ext>
            </a:extLst>
          </p:cNvPr>
          <p:cNvSpPr txBox="1"/>
          <p:nvPr/>
        </p:nvSpPr>
        <p:spPr>
          <a:xfrm>
            <a:off x="358067" y="4454427"/>
            <a:ext cx="1282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2.25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1E1FFA7-4BD3-4237-87FC-D34BCA870DA2}"/>
              </a:ext>
            </a:extLst>
          </p:cNvPr>
          <p:cNvSpPr txBox="1"/>
          <p:nvPr/>
        </p:nvSpPr>
        <p:spPr>
          <a:xfrm>
            <a:off x="4895403" y="4762472"/>
            <a:ext cx="6200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B0FE0B8-1979-409E-82D5-9683DF43CED2}"/>
              </a:ext>
            </a:extLst>
          </p:cNvPr>
          <p:cNvSpPr txBox="1"/>
          <p:nvPr/>
        </p:nvSpPr>
        <p:spPr>
          <a:xfrm>
            <a:off x="4418488" y="475607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39242CB-7816-4F57-88EC-4C049B8B389C}"/>
              </a:ext>
            </a:extLst>
          </p:cNvPr>
          <p:cNvCxnSpPr>
            <a:cxnSpLocks/>
          </p:cNvCxnSpPr>
          <p:nvPr/>
        </p:nvCxnSpPr>
        <p:spPr>
          <a:xfrm>
            <a:off x="4866390" y="4817224"/>
            <a:ext cx="4932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6D5F5D6-0052-44A1-A158-C31F4BAAB4C2}"/>
              </a:ext>
            </a:extLst>
          </p:cNvPr>
          <p:cNvCxnSpPr>
            <a:cxnSpLocks/>
          </p:cNvCxnSpPr>
          <p:nvPr/>
        </p:nvCxnSpPr>
        <p:spPr>
          <a:xfrm>
            <a:off x="4882948" y="480117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D96BF67-A172-4E11-8510-44F9C5AB3C06}"/>
              </a:ext>
            </a:extLst>
          </p:cNvPr>
          <p:cNvSpPr txBox="1"/>
          <p:nvPr/>
        </p:nvSpPr>
        <p:spPr>
          <a:xfrm>
            <a:off x="4902800" y="430334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B3F7039-E867-428B-8381-ACE8B8255536}"/>
              </a:ext>
            </a:extLst>
          </p:cNvPr>
          <p:cNvSpPr txBox="1"/>
          <p:nvPr/>
        </p:nvSpPr>
        <p:spPr>
          <a:xfrm>
            <a:off x="5371162" y="43110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D701239-E4AF-4358-B1AD-87D225D4F2F1}"/>
              </a:ext>
            </a:extLst>
          </p:cNvPr>
          <p:cNvSpPr txBox="1"/>
          <p:nvPr/>
        </p:nvSpPr>
        <p:spPr>
          <a:xfrm>
            <a:off x="5218741" y="477997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6D421F4-2F44-4848-B20E-F2DFC1993209}"/>
              </a:ext>
            </a:extLst>
          </p:cNvPr>
          <p:cNvCxnSpPr>
            <a:cxnSpLocks/>
          </p:cNvCxnSpPr>
          <p:nvPr/>
        </p:nvCxnSpPr>
        <p:spPr>
          <a:xfrm>
            <a:off x="5353920" y="4816914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48961FF2-ED17-45B6-8177-515FC81C8E37}"/>
              </a:ext>
            </a:extLst>
          </p:cNvPr>
          <p:cNvSpPr txBox="1"/>
          <p:nvPr/>
        </p:nvSpPr>
        <p:spPr>
          <a:xfrm>
            <a:off x="5200990" y="43110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3D02D43-98DB-45BD-964C-02CE44AF013C}"/>
              </a:ext>
            </a:extLst>
          </p:cNvPr>
          <p:cNvSpPr txBox="1"/>
          <p:nvPr/>
        </p:nvSpPr>
        <p:spPr>
          <a:xfrm>
            <a:off x="2854916" y="4454184"/>
            <a:ext cx="9840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2.5</a:t>
            </a:r>
          </a:p>
        </p:txBody>
      </p:sp>
    </p:spTree>
    <p:extLst>
      <p:ext uri="{BB962C8B-B14F-4D97-AF65-F5344CB8AC3E}">
        <p14:creationId xmlns:p14="http://schemas.microsoft.com/office/powerpoint/2010/main" val="400680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26" grpId="0"/>
      <p:bldP spid="8" grpId="0"/>
      <p:bldP spid="9" grpId="0"/>
      <p:bldP spid="12" grpId="0"/>
      <p:bldP spid="13" grpId="0"/>
      <p:bldP spid="14" grpId="0"/>
      <p:bldP spid="16" grpId="0"/>
      <p:bldP spid="17" grpId="0"/>
      <p:bldP spid="18" grpId="0"/>
      <p:bldP spid="21" grpId="0"/>
      <p:bldP spid="22" grpId="0"/>
      <p:bldP spid="25" grpId="0"/>
      <p:bldP spid="27" grpId="0"/>
      <p:bldP spid="28" grpId="0"/>
      <p:bldP spid="29" grpId="0"/>
      <p:bldP spid="30" grpId="0"/>
      <p:bldP spid="33" grpId="0"/>
      <p:bldP spid="34" grpId="0"/>
      <p:bldP spid="37" grpId="0"/>
      <p:bldP spid="38" grpId="0"/>
      <p:bldP spid="39" grpId="0"/>
      <p:bldP spid="42" grpId="0"/>
      <p:bldP spid="4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F6BA7-0BA8-43B4-A8B3-9414532C9C27}"/>
              </a:ext>
            </a:extLst>
          </p:cNvPr>
          <p:cNvSpPr/>
          <p:nvPr/>
        </p:nvSpPr>
        <p:spPr>
          <a:xfrm>
            <a:off x="56122" y="50000"/>
            <a:ext cx="11895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Join dots on the grid to make a quadrilateral that has 3 acute angles.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E8F278-52F4-4546-92C9-55CDACF49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49" y="1121387"/>
            <a:ext cx="5209524" cy="5200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7E82F9-FC73-49A2-99A4-6E6706BC2124}"/>
              </a:ext>
            </a:extLst>
          </p:cNvPr>
          <p:cNvCxnSpPr>
            <a:cxnSpLocks/>
          </p:cNvCxnSpPr>
          <p:nvPr/>
        </p:nvCxnSpPr>
        <p:spPr>
          <a:xfrm flipV="1">
            <a:off x="768096" y="1257301"/>
            <a:ext cx="1" cy="36987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D649F37-8D45-489C-895E-C4FADFF971D2}"/>
              </a:ext>
            </a:extLst>
          </p:cNvPr>
          <p:cNvCxnSpPr>
            <a:cxnSpLocks/>
          </p:cNvCxnSpPr>
          <p:nvPr/>
        </p:nvCxnSpPr>
        <p:spPr>
          <a:xfrm flipH="1" flipV="1">
            <a:off x="768096" y="1257301"/>
            <a:ext cx="4919473" cy="12298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20F62A-BE4D-4DC6-A54A-846DADC58C83}"/>
              </a:ext>
            </a:extLst>
          </p:cNvPr>
          <p:cNvCxnSpPr>
            <a:cxnSpLocks/>
          </p:cNvCxnSpPr>
          <p:nvPr/>
        </p:nvCxnSpPr>
        <p:spPr>
          <a:xfrm flipH="1">
            <a:off x="2029968" y="2487168"/>
            <a:ext cx="365760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BFC45C1-CF34-4D1C-86BE-8211DA126BF8}"/>
              </a:ext>
            </a:extLst>
          </p:cNvPr>
          <p:cNvCxnSpPr>
            <a:cxnSpLocks/>
          </p:cNvCxnSpPr>
          <p:nvPr/>
        </p:nvCxnSpPr>
        <p:spPr>
          <a:xfrm flipV="1">
            <a:off x="768096" y="2487168"/>
            <a:ext cx="1261872" cy="24640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91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4B5965-2D85-428F-A1AF-DC0D74002066}"/>
              </a:ext>
            </a:extLst>
          </p:cNvPr>
          <p:cNvSpPr/>
          <p:nvPr/>
        </p:nvSpPr>
        <p:spPr>
          <a:xfrm>
            <a:off x="56123" y="50000"/>
            <a:ext cx="980909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Lara chooses a number less than 100 </a:t>
            </a:r>
          </a:p>
          <a:p>
            <a:r>
              <a:rPr lang="en-US" sz="3200" b="1" dirty="0"/>
              <a:t>She divides it by 3 and then subtracts 11 </a:t>
            </a:r>
          </a:p>
          <a:p>
            <a:r>
              <a:rPr lang="en-US" sz="3200" b="1" dirty="0"/>
              <a:t>She then divides this result by 2 </a:t>
            </a:r>
          </a:p>
          <a:p>
            <a:r>
              <a:rPr lang="en-US" sz="3200" b="1" dirty="0"/>
              <a:t>Her answer is 10.5</a:t>
            </a:r>
          </a:p>
          <a:p>
            <a:r>
              <a:rPr lang="en-US" sz="3200" b="1" dirty="0"/>
              <a:t>What was the number she started with?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08F637-D174-4C53-B5FD-A2544B20F0A9}"/>
              </a:ext>
            </a:extLst>
          </p:cNvPr>
          <p:cNvSpPr/>
          <p:nvPr/>
        </p:nvSpPr>
        <p:spPr>
          <a:xfrm>
            <a:off x="895511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9B2D180-DD13-4317-88A5-FB276D6EAE59}"/>
              </a:ext>
            </a:extLst>
          </p:cNvPr>
          <p:cNvCxnSpPr>
            <a:cxnSpLocks/>
          </p:cNvCxnSpPr>
          <p:nvPr/>
        </p:nvCxnSpPr>
        <p:spPr>
          <a:xfrm>
            <a:off x="2183985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1F78681-5E3B-4885-A319-64464EB6FDE1}"/>
              </a:ext>
            </a:extLst>
          </p:cNvPr>
          <p:cNvSpPr txBox="1"/>
          <p:nvPr/>
        </p:nvSpPr>
        <p:spPr>
          <a:xfrm>
            <a:off x="2353592" y="282840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÷3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B9FDCC-3094-483E-A834-ED131EF5193B}"/>
              </a:ext>
            </a:extLst>
          </p:cNvPr>
          <p:cNvSpPr/>
          <p:nvPr/>
        </p:nvSpPr>
        <p:spPr>
          <a:xfrm>
            <a:off x="3112238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0BF05B4-3283-4E63-AD11-8ECA16DD9E79}"/>
              </a:ext>
            </a:extLst>
          </p:cNvPr>
          <p:cNvCxnSpPr>
            <a:cxnSpLocks/>
          </p:cNvCxnSpPr>
          <p:nvPr/>
        </p:nvCxnSpPr>
        <p:spPr>
          <a:xfrm>
            <a:off x="4422556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9D0FFFD-5F14-44FF-BDA3-CBC47C71BE9B}"/>
              </a:ext>
            </a:extLst>
          </p:cNvPr>
          <p:cNvSpPr txBox="1"/>
          <p:nvPr/>
        </p:nvSpPr>
        <p:spPr>
          <a:xfrm>
            <a:off x="4539512" y="2828408"/>
            <a:ext cx="590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-11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B47CA4-2F90-4D49-B199-6FEB9CB58732}"/>
              </a:ext>
            </a:extLst>
          </p:cNvPr>
          <p:cNvSpPr/>
          <p:nvPr/>
        </p:nvSpPr>
        <p:spPr>
          <a:xfrm>
            <a:off x="5350809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98EFABF-DD88-41E3-B36D-21C696ED8346}"/>
              </a:ext>
            </a:extLst>
          </p:cNvPr>
          <p:cNvCxnSpPr>
            <a:cxnSpLocks/>
          </p:cNvCxnSpPr>
          <p:nvPr/>
        </p:nvCxnSpPr>
        <p:spPr>
          <a:xfrm>
            <a:off x="6646634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50D674E-AEDE-4B85-AC14-D8C290E475E9}"/>
              </a:ext>
            </a:extLst>
          </p:cNvPr>
          <p:cNvSpPr txBox="1"/>
          <p:nvPr/>
        </p:nvSpPr>
        <p:spPr>
          <a:xfrm>
            <a:off x="6797093" y="282840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÷2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D82944-CA3E-45F9-A894-DAC564DD88C9}"/>
              </a:ext>
            </a:extLst>
          </p:cNvPr>
          <p:cNvSpPr/>
          <p:nvPr/>
        </p:nvSpPr>
        <p:spPr>
          <a:xfrm>
            <a:off x="7574887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74A08C9-A8BB-4C31-BAD0-F333A0F0D2BD}"/>
              </a:ext>
            </a:extLst>
          </p:cNvPr>
          <p:cNvSpPr txBox="1"/>
          <p:nvPr/>
        </p:nvSpPr>
        <p:spPr>
          <a:xfrm>
            <a:off x="7717991" y="2932287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10.5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FA536E7-1418-4755-A533-BDCD786DBE05}"/>
              </a:ext>
            </a:extLst>
          </p:cNvPr>
          <p:cNvSpPr txBox="1"/>
          <p:nvPr/>
        </p:nvSpPr>
        <p:spPr>
          <a:xfrm>
            <a:off x="5705123" y="2928579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CCC888C-93F4-4BE0-AEAC-FFD36BE09D3D}"/>
              </a:ext>
            </a:extLst>
          </p:cNvPr>
          <p:cNvSpPr txBox="1"/>
          <p:nvPr/>
        </p:nvSpPr>
        <p:spPr>
          <a:xfrm>
            <a:off x="3452038" y="2911608"/>
            <a:ext cx="8045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296304D-FD43-46A5-A6AE-9681B869B662}"/>
              </a:ext>
            </a:extLst>
          </p:cNvPr>
          <p:cNvSpPr txBox="1"/>
          <p:nvPr/>
        </p:nvSpPr>
        <p:spPr>
          <a:xfrm>
            <a:off x="1224451" y="2909786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594FB11-130F-4A48-AAA0-E1CDE59B0313}"/>
              </a:ext>
            </a:extLst>
          </p:cNvPr>
          <p:cNvSpPr txBox="1"/>
          <p:nvPr/>
        </p:nvSpPr>
        <p:spPr>
          <a:xfrm>
            <a:off x="7745205" y="453144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71067B8-34D7-4335-83AF-F55E950E33E2}"/>
              </a:ext>
            </a:extLst>
          </p:cNvPr>
          <p:cNvSpPr txBox="1"/>
          <p:nvPr/>
        </p:nvSpPr>
        <p:spPr>
          <a:xfrm>
            <a:off x="6873831" y="4070879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1 0.5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6D742E8-CF13-44E3-9FCE-4D890B95DCA4}"/>
              </a:ext>
            </a:extLst>
          </p:cNvPr>
          <p:cNvSpPr txBox="1"/>
          <p:nvPr/>
        </p:nvSpPr>
        <p:spPr>
          <a:xfrm>
            <a:off x="6410567" y="451800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A14F5E1-AC10-47B2-922C-237D20D7D5E4}"/>
              </a:ext>
            </a:extLst>
          </p:cNvPr>
          <p:cNvCxnSpPr>
            <a:cxnSpLocks/>
          </p:cNvCxnSpPr>
          <p:nvPr/>
        </p:nvCxnSpPr>
        <p:spPr>
          <a:xfrm>
            <a:off x="6434768" y="5049280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2825BA1-FF71-494A-8253-C5A7EC667DE6}"/>
              </a:ext>
            </a:extLst>
          </p:cNvPr>
          <p:cNvCxnSpPr>
            <a:cxnSpLocks/>
          </p:cNvCxnSpPr>
          <p:nvPr/>
        </p:nvCxnSpPr>
        <p:spPr>
          <a:xfrm>
            <a:off x="6436542" y="5488058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76210DD8-AB2B-429D-B4D5-06B8610BFC21}"/>
              </a:ext>
            </a:extLst>
          </p:cNvPr>
          <p:cNvSpPr txBox="1"/>
          <p:nvPr/>
        </p:nvSpPr>
        <p:spPr>
          <a:xfrm>
            <a:off x="7753188" y="498864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A7232E2-29B1-4FAB-8E3A-D7B913340110}"/>
              </a:ext>
            </a:extLst>
          </p:cNvPr>
          <p:cNvSpPr txBox="1"/>
          <p:nvPr/>
        </p:nvSpPr>
        <p:spPr>
          <a:xfrm>
            <a:off x="7320465" y="49866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B021757-0042-4A31-840E-076ED31E41EA}"/>
              </a:ext>
            </a:extLst>
          </p:cNvPr>
          <p:cNvSpPr txBox="1"/>
          <p:nvPr/>
        </p:nvSpPr>
        <p:spPr>
          <a:xfrm>
            <a:off x="6893961" y="4986661"/>
            <a:ext cx="548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A3B9D71-ADB0-4E8B-8CE5-2DB666D9AA6C}"/>
              </a:ext>
            </a:extLst>
          </p:cNvPr>
          <p:cNvSpPr txBox="1"/>
          <p:nvPr/>
        </p:nvSpPr>
        <p:spPr>
          <a:xfrm>
            <a:off x="7354711" y="3792960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EF53A7A-3145-48E5-BC71-440AFB36C40A}"/>
              </a:ext>
            </a:extLst>
          </p:cNvPr>
          <p:cNvSpPr txBox="1"/>
          <p:nvPr/>
        </p:nvSpPr>
        <p:spPr>
          <a:xfrm>
            <a:off x="7589622" y="49797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3C24F26-700B-4812-9DF7-E73FD4520833}"/>
              </a:ext>
            </a:extLst>
          </p:cNvPr>
          <p:cNvSpPr/>
          <p:nvPr/>
        </p:nvSpPr>
        <p:spPr>
          <a:xfrm>
            <a:off x="3452038" y="3731404"/>
            <a:ext cx="17764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21 + 11 = 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BECA271-B128-43D8-81F4-463E526C6720}"/>
              </a:ext>
            </a:extLst>
          </p:cNvPr>
          <p:cNvSpPr/>
          <p:nvPr/>
        </p:nvSpPr>
        <p:spPr>
          <a:xfrm>
            <a:off x="5094569" y="3731404"/>
            <a:ext cx="9801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224C63F-3186-4290-A5AD-369AAC18D013}"/>
              </a:ext>
            </a:extLst>
          </p:cNvPr>
          <p:cNvGrpSpPr/>
          <p:nvPr/>
        </p:nvGrpSpPr>
        <p:grpSpPr>
          <a:xfrm>
            <a:off x="1445893" y="4090658"/>
            <a:ext cx="1861800" cy="1405123"/>
            <a:chOff x="2248666" y="1937292"/>
            <a:chExt cx="1861800" cy="140512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0232FC5-0041-4FBB-B8FB-65A679720421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3 2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A3014E6-C2D9-4F59-AE35-FE45A6E2AB45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3C7E1A1-AA66-4D27-9E97-898BEA1537E3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F896A47-6AA8-4D95-B1D8-42FD38DBDD54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6412B60-55EC-467E-930A-A9407A5EFB0C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F02E96DB-DED3-46B5-B67C-7E4FC4217096}"/>
              </a:ext>
            </a:extLst>
          </p:cNvPr>
          <p:cNvSpPr txBox="1"/>
          <p:nvPr/>
        </p:nvSpPr>
        <p:spPr>
          <a:xfrm>
            <a:off x="2341008" y="498223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4E2D971-99A4-4E10-9053-840CE5588828}"/>
              </a:ext>
            </a:extLst>
          </p:cNvPr>
          <p:cNvSpPr txBox="1"/>
          <p:nvPr/>
        </p:nvSpPr>
        <p:spPr>
          <a:xfrm>
            <a:off x="1923245" y="4982235"/>
            <a:ext cx="4900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5B8DF7C-C701-4684-8975-83BC73AC2870}"/>
              </a:ext>
            </a:extLst>
          </p:cNvPr>
          <p:cNvSpPr/>
          <p:nvPr/>
        </p:nvSpPr>
        <p:spPr>
          <a:xfrm>
            <a:off x="7044116" y="1992184"/>
            <a:ext cx="9801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96</a:t>
            </a:r>
          </a:p>
        </p:txBody>
      </p:sp>
    </p:spTree>
    <p:extLst>
      <p:ext uri="{BB962C8B-B14F-4D97-AF65-F5344CB8AC3E}">
        <p14:creationId xmlns:p14="http://schemas.microsoft.com/office/powerpoint/2010/main" val="84291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9" grpId="0"/>
      <p:bldP spid="10" grpId="0" animBg="1"/>
      <p:bldP spid="12" grpId="0"/>
      <p:bldP spid="13" grpId="0" animBg="1"/>
      <p:bldP spid="29" grpId="0"/>
      <p:bldP spid="32" grpId="0"/>
      <p:bldP spid="45" grpId="0"/>
      <p:bldP spid="48" grpId="0"/>
      <p:bldP spid="49" grpId="0"/>
      <p:bldP spid="51" grpId="0"/>
      <p:bldP spid="52" grpId="0"/>
      <p:bldP spid="55" grpId="0"/>
      <p:bldP spid="57" grpId="0"/>
      <p:bldP spid="58" grpId="0"/>
      <p:bldP spid="59" grpId="0"/>
      <p:bldP spid="60" grpId="0"/>
      <p:bldP spid="61" grpId="0"/>
      <p:bldP spid="62" grpId="0"/>
      <p:bldP spid="69" grpId="0"/>
      <p:bldP spid="71" grpId="0"/>
      <p:bldP spid="7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B52B97-9C66-4936-B919-76B038D73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137" y="1253455"/>
            <a:ext cx="3993865" cy="487689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FFFCEA-3F73-4FAB-9BFF-2F404089D665}"/>
              </a:ext>
            </a:extLst>
          </p:cNvPr>
          <p:cNvSpPr/>
          <p:nvPr/>
        </p:nvSpPr>
        <p:spPr>
          <a:xfrm>
            <a:off x="56122" y="50000"/>
            <a:ext cx="94742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model is made with 20 cubes.</a:t>
            </a:r>
          </a:p>
          <a:p>
            <a:r>
              <a:rPr lang="en-GB" sz="3200" b="1" dirty="0"/>
              <a:t>What percentage of the cubes in the model is black?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8F7974-35D1-4864-A2E8-BE7BF01C0C36}"/>
              </a:ext>
            </a:extLst>
          </p:cNvPr>
          <p:cNvSpPr/>
          <p:nvPr/>
        </p:nvSpPr>
        <p:spPr>
          <a:xfrm>
            <a:off x="4539580" y="1672237"/>
            <a:ext cx="36766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 black cubes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 cubes altogether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E8D04E4-E92B-4B05-B2FB-56E4EB3ED0EE}"/>
              </a:ext>
            </a:extLst>
          </p:cNvPr>
          <p:cNvCxnSpPr>
            <a:cxnSpLocks/>
          </p:cNvCxnSpPr>
          <p:nvPr/>
        </p:nvCxnSpPr>
        <p:spPr>
          <a:xfrm>
            <a:off x="8216504" y="2171132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6E4FBF5-6240-4463-AFFE-446F4AD0C427}"/>
              </a:ext>
            </a:extLst>
          </p:cNvPr>
          <p:cNvSpPr txBox="1"/>
          <p:nvPr/>
        </p:nvSpPr>
        <p:spPr>
          <a:xfrm>
            <a:off x="8447870" y="1642175"/>
            <a:ext cx="7604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5390D7-3F3B-4F09-BA56-7CFCCC855596}"/>
              </a:ext>
            </a:extLst>
          </p:cNvPr>
          <p:cNvSpPr txBox="1"/>
          <p:nvPr/>
        </p:nvSpPr>
        <p:spPr>
          <a:xfrm>
            <a:off x="8181277" y="2118513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74727DB-586C-4CF7-8A7B-80DFA33AF3A1}"/>
              </a:ext>
            </a:extLst>
          </p:cNvPr>
          <p:cNvGrpSpPr/>
          <p:nvPr/>
        </p:nvGrpSpPr>
        <p:grpSpPr>
          <a:xfrm>
            <a:off x="8196812" y="3520299"/>
            <a:ext cx="2855341" cy="1078616"/>
            <a:chOff x="893472" y="2650705"/>
            <a:chExt cx="2855341" cy="107861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E672D0F-1F57-474C-B25A-CEFB07AC9AF6}"/>
                </a:ext>
              </a:extLst>
            </p:cNvPr>
            <p:cNvCxnSpPr>
              <a:cxnSpLocks/>
            </p:cNvCxnSpPr>
            <p:nvPr/>
          </p:nvCxnSpPr>
          <p:spPr>
            <a:xfrm>
              <a:off x="898136" y="3165033"/>
              <a:ext cx="89219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9662A3-55B8-4FA6-8B45-A2D08BC31478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FC33C02-481D-4295-994B-08C85B55DE87}"/>
                </a:ext>
              </a:extLst>
            </p:cNvPr>
            <p:cNvSpPr txBox="1"/>
            <p:nvPr/>
          </p:nvSpPr>
          <p:spPr>
            <a:xfrm>
              <a:off x="1132089" y="2650705"/>
              <a:ext cx="7617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6077DA6-6E9E-4AF0-8FA2-A2B9F19FCFFF}"/>
                </a:ext>
              </a:extLst>
            </p:cNvPr>
            <p:cNvSpPr txBox="1"/>
            <p:nvPr/>
          </p:nvSpPr>
          <p:spPr>
            <a:xfrm>
              <a:off x="893472" y="3098379"/>
              <a:ext cx="12587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B8968FE-405C-4E56-911A-B8CE9CA4D3E4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F33BBD9-872D-489A-9F0D-6B7A4505A426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6" name="Arc 15">
            <a:extLst>
              <a:ext uri="{FF2B5EF4-FFF2-40B4-BE49-F238E27FC236}">
                <a16:creationId xmlns:a16="http://schemas.microsoft.com/office/drawing/2014/main" id="{4DB74AAD-7252-44EF-94C9-EEE346D6C0B4}"/>
              </a:ext>
            </a:extLst>
          </p:cNvPr>
          <p:cNvSpPr/>
          <p:nvPr/>
        </p:nvSpPr>
        <p:spPr>
          <a:xfrm rot="16200000">
            <a:off x="9030688" y="2770912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CAFE4515-7893-4DE1-B320-13C3B610A058}"/>
              </a:ext>
            </a:extLst>
          </p:cNvPr>
          <p:cNvSpPr/>
          <p:nvPr/>
        </p:nvSpPr>
        <p:spPr>
          <a:xfrm rot="5400000">
            <a:off x="9024735" y="3703984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2D82C4-296B-425C-AA61-1B9D507D6A5F}"/>
              </a:ext>
            </a:extLst>
          </p:cNvPr>
          <p:cNvSpPr txBox="1"/>
          <p:nvPr/>
        </p:nvSpPr>
        <p:spPr>
          <a:xfrm>
            <a:off x="9139513" y="4467166"/>
            <a:ext cx="79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7A7FE5-A916-4682-B117-4C22033D07C3}"/>
              </a:ext>
            </a:extLst>
          </p:cNvPr>
          <p:cNvSpPr txBox="1"/>
          <p:nvPr/>
        </p:nvSpPr>
        <p:spPr>
          <a:xfrm>
            <a:off x="9139513" y="3172853"/>
            <a:ext cx="1150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5F19BE-246E-45F5-A1F9-7CC97B9A4C99}"/>
              </a:ext>
            </a:extLst>
          </p:cNvPr>
          <p:cNvSpPr txBox="1"/>
          <p:nvPr/>
        </p:nvSpPr>
        <p:spPr>
          <a:xfrm>
            <a:off x="9748806" y="3516854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B8324D6-FE25-4278-9BD6-B64A8A658125}"/>
              </a:ext>
            </a:extLst>
          </p:cNvPr>
          <p:cNvSpPr/>
          <p:nvPr/>
        </p:nvSpPr>
        <p:spPr>
          <a:xfrm>
            <a:off x="9087875" y="540953"/>
            <a:ext cx="21860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 percent</a:t>
            </a:r>
          </a:p>
        </p:txBody>
      </p:sp>
    </p:spTree>
    <p:extLst>
      <p:ext uri="{BB962C8B-B14F-4D97-AF65-F5344CB8AC3E}">
        <p14:creationId xmlns:p14="http://schemas.microsoft.com/office/powerpoint/2010/main" val="11962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6" grpId="0" animBg="1"/>
      <p:bldP spid="17" grpId="0" animBg="1"/>
      <p:bldP spid="18" grpId="0"/>
      <p:bldP spid="19" grpId="0"/>
      <p:bldP spid="20" grpId="0"/>
      <p:bldP spid="2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67304D-0C47-4D75-82C3-E85AE16C4AEB}"/>
              </a:ext>
            </a:extLst>
          </p:cNvPr>
          <p:cNvSpPr/>
          <p:nvPr/>
        </p:nvSpPr>
        <p:spPr>
          <a:xfrm>
            <a:off x="56122" y="50000"/>
            <a:ext cx="446689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the ingredients for chocolate ice cream.</a:t>
            </a:r>
          </a:p>
          <a:p>
            <a:r>
              <a:rPr lang="en-US" sz="3200" dirty="0"/>
              <a:t>  cream 400 ml</a:t>
            </a:r>
          </a:p>
          <a:p>
            <a:r>
              <a:rPr lang="en-US" sz="3200" dirty="0"/>
              <a:t>  milk 500 ml</a:t>
            </a:r>
          </a:p>
          <a:p>
            <a:r>
              <a:rPr lang="en-US" sz="3200" dirty="0"/>
              <a:t>  egg yolks 4</a:t>
            </a:r>
          </a:p>
          <a:p>
            <a:r>
              <a:rPr lang="en-US" sz="3200" dirty="0"/>
              <a:t>  chocolate 120 g</a:t>
            </a:r>
          </a:p>
          <a:p>
            <a:r>
              <a:rPr lang="en-US" sz="3200" dirty="0"/>
              <a:t>  sugar 100 g  </a:t>
            </a:r>
          </a:p>
          <a:p>
            <a:r>
              <a:rPr lang="en-US" sz="3200" b="1" dirty="0"/>
              <a:t>Stefan has only 300ml of cream to make chocolate ice cream.</a:t>
            </a:r>
          </a:p>
          <a:p>
            <a:r>
              <a:rPr lang="en-US" sz="3200" b="1" dirty="0"/>
              <a:t>How much chocolate should he use?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BE8BA4-69EA-4E22-BCD0-3BE52483E68B}"/>
              </a:ext>
            </a:extLst>
          </p:cNvPr>
          <p:cNvSpPr/>
          <p:nvPr/>
        </p:nvSpPr>
        <p:spPr>
          <a:xfrm>
            <a:off x="5207772" y="808590"/>
            <a:ext cx="48996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400 cream = 120 chocolate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B5BE8E-5B20-49E9-8190-FF1CE9F18C6E}"/>
              </a:ext>
            </a:extLst>
          </p:cNvPr>
          <p:cNvSpPr/>
          <p:nvPr/>
        </p:nvSpPr>
        <p:spPr>
          <a:xfrm>
            <a:off x="5207771" y="1728432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cream =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48691DA-BFCC-4F50-BCC6-C8F54CCFCD0E}"/>
              </a:ext>
            </a:extLst>
          </p:cNvPr>
          <p:cNvCxnSpPr/>
          <p:nvPr/>
        </p:nvCxnSpPr>
        <p:spPr>
          <a:xfrm>
            <a:off x="5713993" y="1425074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AABA116-A9B9-4BFD-B3C5-94B7131DF46A}"/>
              </a:ext>
            </a:extLst>
          </p:cNvPr>
          <p:cNvSpPr/>
          <p:nvPr/>
        </p:nvSpPr>
        <p:spPr>
          <a:xfrm>
            <a:off x="5797867" y="1331947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9705ECC-3BF1-43C4-813B-CAA2A8882F7F}"/>
              </a:ext>
            </a:extLst>
          </p:cNvPr>
          <p:cNvCxnSpPr/>
          <p:nvPr/>
        </p:nvCxnSpPr>
        <p:spPr>
          <a:xfrm>
            <a:off x="8175209" y="1425074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3A913EE-8107-46EA-9973-D6B6AA11CB2B}"/>
              </a:ext>
            </a:extLst>
          </p:cNvPr>
          <p:cNvSpPr/>
          <p:nvPr/>
        </p:nvSpPr>
        <p:spPr>
          <a:xfrm>
            <a:off x="8259083" y="1331947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44AC4C-9C16-4C03-B29B-EEA206EF3A5C}"/>
              </a:ext>
            </a:extLst>
          </p:cNvPr>
          <p:cNvSpPr/>
          <p:nvPr/>
        </p:nvSpPr>
        <p:spPr>
          <a:xfrm>
            <a:off x="7353578" y="1728432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 chocolate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E9240C-8028-4CE1-88B5-C03D44139286}"/>
              </a:ext>
            </a:extLst>
          </p:cNvPr>
          <p:cNvSpPr/>
          <p:nvPr/>
        </p:nvSpPr>
        <p:spPr>
          <a:xfrm>
            <a:off x="5207771" y="2648274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300 cream =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1A50A8B-9F87-4980-BD38-A04EEF2E3C96}"/>
              </a:ext>
            </a:extLst>
          </p:cNvPr>
          <p:cNvCxnSpPr/>
          <p:nvPr/>
        </p:nvCxnSpPr>
        <p:spPr>
          <a:xfrm>
            <a:off x="5713993" y="2344916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CDE77E1-6CDA-4D39-B2E7-1A7878AEC706}"/>
              </a:ext>
            </a:extLst>
          </p:cNvPr>
          <p:cNvSpPr/>
          <p:nvPr/>
        </p:nvSpPr>
        <p:spPr>
          <a:xfrm>
            <a:off x="5797867" y="2251789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x3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8D5CACA-0A91-46A2-B4B6-0B35BB73667E}"/>
              </a:ext>
            </a:extLst>
          </p:cNvPr>
          <p:cNvCxnSpPr/>
          <p:nvPr/>
        </p:nvCxnSpPr>
        <p:spPr>
          <a:xfrm>
            <a:off x="8175209" y="2344916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734C8BBE-B2C4-4A12-8663-D8600082581C}"/>
              </a:ext>
            </a:extLst>
          </p:cNvPr>
          <p:cNvSpPr/>
          <p:nvPr/>
        </p:nvSpPr>
        <p:spPr>
          <a:xfrm>
            <a:off x="8259083" y="2251789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x3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91E652-5A42-405C-843A-B31CD5D1FCD2}"/>
              </a:ext>
            </a:extLst>
          </p:cNvPr>
          <p:cNvSpPr/>
          <p:nvPr/>
        </p:nvSpPr>
        <p:spPr>
          <a:xfrm>
            <a:off x="7353578" y="2648274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 chocolate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375EBC-7DC5-4948-BF9B-CCE51163BA91}"/>
              </a:ext>
            </a:extLst>
          </p:cNvPr>
          <p:cNvSpPr/>
          <p:nvPr/>
        </p:nvSpPr>
        <p:spPr>
          <a:xfrm>
            <a:off x="2736544" y="5420191"/>
            <a:ext cx="28593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 g chocolate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05AD73-3C16-4B1A-8E88-23E893B583EF}"/>
              </a:ext>
            </a:extLst>
          </p:cNvPr>
          <p:cNvSpPr/>
          <p:nvPr/>
        </p:nvSpPr>
        <p:spPr>
          <a:xfrm>
            <a:off x="6363622" y="3686369"/>
            <a:ext cx="48996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400 cream = 120 chocolate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9973F4-2BAB-40CB-9BF5-E5DAE186FCAD}"/>
              </a:ext>
            </a:extLst>
          </p:cNvPr>
          <p:cNvSpPr/>
          <p:nvPr/>
        </p:nvSpPr>
        <p:spPr>
          <a:xfrm>
            <a:off x="6161317" y="4606211"/>
            <a:ext cx="27288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1200 cream =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442C8A7-8794-44FD-9831-3789B6631EC4}"/>
              </a:ext>
            </a:extLst>
          </p:cNvPr>
          <p:cNvCxnSpPr/>
          <p:nvPr/>
        </p:nvCxnSpPr>
        <p:spPr>
          <a:xfrm>
            <a:off x="6869843" y="4302853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0210B9D-6FE6-4D0E-ABD9-B2678CFACD90}"/>
              </a:ext>
            </a:extLst>
          </p:cNvPr>
          <p:cNvSpPr/>
          <p:nvPr/>
        </p:nvSpPr>
        <p:spPr>
          <a:xfrm>
            <a:off x="6953717" y="4209726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x3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7B8DE27-5252-426E-9D45-3D570F55E150}"/>
              </a:ext>
            </a:extLst>
          </p:cNvPr>
          <p:cNvCxnSpPr/>
          <p:nvPr/>
        </p:nvCxnSpPr>
        <p:spPr>
          <a:xfrm>
            <a:off x="9331059" y="4302853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2252E410-A7D6-49AE-AB4C-491B935EEE7E}"/>
              </a:ext>
            </a:extLst>
          </p:cNvPr>
          <p:cNvSpPr/>
          <p:nvPr/>
        </p:nvSpPr>
        <p:spPr>
          <a:xfrm>
            <a:off x="9414933" y="4209726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x3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1B3B7C6-D5CD-4318-8FEF-BB9435BB85EB}"/>
              </a:ext>
            </a:extLst>
          </p:cNvPr>
          <p:cNvSpPr/>
          <p:nvPr/>
        </p:nvSpPr>
        <p:spPr>
          <a:xfrm>
            <a:off x="8509428" y="4606211"/>
            <a:ext cx="27275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360 chocolate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BBA2361-84FE-447B-8195-425F83027B01}"/>
              </a:ext>
            </a:extLst>
          </p:cNvPr>
          <p:cNvSpPr/>
          <p:nvPr/>
        </p:nvSpPr>
        <p:spPr>
          <a:xfrm>
            <a:off x="6363621" y="5526053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300 cream =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07EF8EA-6E3B-45AD-8EDB-45A6B989353C}"/>
              </a:ext>
            </a:extLst>
          </p:cNvPr>
          <p:cNvCxnSpPr/>
          <p:nvPr/>
        </p:nvCxnSpPr>
        <p:spPr>
          <a:xfrm>
            <a:off x="6869843" y="5222695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7282A366-4D2A-4E56-A72B-3DCB6C3DD7C2}"/>
              </a:ext>
            </a:extLst>
          </p:cNvPr>
          <p:cNvSpPr/>
          <p:nvPr/>
        </p:nvSpPr>
        <p:spPr>
          <a:xfrm>
            <a:off x="6953717" y="5129568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37C6137-34B1-41CD-8DD5-C1BB27215CE4}"/>
              </a:ext>
            </a:extLst>
          </p:cNvPr>
          <p:cNvCxnSpPr/>
          <p:nvPr/>
        </p:nvCxnSpPr>
        <p:spPr>
          <a:xfrm>
            <a:off x="9331059" y="5222695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83CABC22-FEAE-46A4-9DFB-1D141A82E74A}"/>
              </a:ext>
            </a:extLst>
          </p:cNvPr>
          <p:cNvSpPr/>
          <p:nvPr/>
        </p:nvSpPr>
        <p:spPr>
          <a:xfrm>
            <a:off x="9414933" y="5129568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A618128-1E3E-48D1-BE96-374C81AB251C}"/>
              </a:ext>
            </a:extLst>
          </p:cNvPr>
          <p:cNvSpPr/>
          <p:nvPr/>
        </p:nvSpPr>
        <p:spPr>
          <a:xfrm>
            <a:off x="8509428" y="5526053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 chocolate</a:t>
            </a:r>
          </a:p>
        </p:txBody>
      </p:sp>
    </p:spTree>
    <p:extLst>
      <p:ext uri="{BB962C8B-B14F-4D97-AF65-F5344CB8AC3E}">
        <p14:creationId xmlns:p14="http://schemas.microsoft.com/office/powerpoint/2010/main" val="55103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0" grpId="0"/>
      <p:bldP spid="11" grpId="0"/>
      <p:bldP spid="13" grpId="0"/>
      <p:bldP spid="15" grpId="0"/>
      <p:bldP spid="16" grpId="0"/>
      <p:bldP spid="17" grpId="0"/>
      <p:bldP spid="18" grpId="0"/>
      <p:bldP spid="19" grpId="0"/>
      <p:bldP spid="21" grpId="0"/>
      <p:bldP spid="23" grpId="0"/>
      <p:bldP spid="24" grpId="0"/>
      <p:bldP spid="25" grpId="0"/>
      <p:bldP spid="27" grpId="0"/>
      <p:bldP spid="29" grpId="0"/>
      <p:bldP spid="3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31A7116-AFED-49E8-8519-54A68B61BEF7}"/>
              </a:ext>
            </a:extLst>
          </p:cNvPr>
          <p:cNvSpPr/>
          <p:nvPr/>
        </p:nvSpPr>
        <p:spPr>
          <a:xfrm>
            <a:off x="56123" y="72821"/>
            <a:ext cx="115706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area of a rugby pitch is 6,108 square </a:t>
            </a:r>
            <a:r>
              <a:rPr lang="en-US" sz="32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metres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 football pitch measures 112 </a:t>
            </a:r>
            <a:r>
              <a:rPr lang="en-US" sz="32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metres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long and 82 </a:t>
            </a:r>
            <a:r>
              <a:rPr lang="en-US" sz="32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metres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wide. How much larger is the area of the football pitch than the area of the rugby pitch?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257884-FEA9-4AF6-9170-729F267EEF4E}"/>
              </a:ext>
            </a:extLst>
          </p:cNvPr>
          <p:cNvSpPr/>
          <p:nvPr/>
        </p:nvSpPr>
        <p:spPr>
          <a:xfrm>
            <a:off x="6839485" y="3190298"/>
            <a:ext cx="4886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The area of the football pitch is 3076 square metres larger. 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B7B9554-E2F0-42B6-B596-D2360D5B5A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0362A24-194D-4F09-B90D-9A3EB1E719C1}"/>
              </a:ext>
            </a:extLst>
          </p:cNvPr>
          <p:cNvGrpSpPr/>
          <p:nvPr/>
        </p:nvGrpSpPr>
        <p:grpSpPr>
          <a:xfrm>
            <a:off x="804941" y="2274216"/>
            <a:ext cx="2740059" cy="1127609"/>
            <a:chOff x="804941" y="2274216"/>
            <a:chExt cx="2740059" cy="112760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0229153-FD9D-4AC0-98FE-AFC016108567}"/>
                </a:ext>
              </a:extLst>
            </p:cNvPr>
            <p:cNvCxnSpPr>
              <a:cxnSpLocks/>
            </p:cNvCxnSpPr>
            <p:nvPr/>
          </p:nvCxnSpPr>
          <p:spPr>
            <a:xfrm>
              <a:off x="1265735" y="3256986"/>
              <a:ext cx="222588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E438BB8-01D6-4346-A5FA-82AF95C2A0C9}"/>
                </a:ext>
              </a:extLst>
            </p:cNvPr>
            <p:cNvSpPr/>
            <p:nvPr/>
          </p:nvSpPr>
          <p:spPr>
            <a:xfrm>
              <a:off x="3091323" y="2393161"/>
              <a:ext cx="345379" cy="4001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F064F29-F7B4-4DFD-A652-B459403CA4C0}"/>
                </a:ext>
              </a:extLst>
            </p:cNvPr>
            <p:cNvSpPr/>
            <p:nvPr/>
          </p:nvSpPr>
          <p:spPr>
            <a:xfrm>
              <a:off x="3091323" y="2838460"/>
              <a:ext cx="345379" cy="3554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1F2CB97-0E3A-47B7-9FAE-79CB00EAF5A8}"/>
                </a:ext>
              </a:extLst>
            </p:cNvPr>
            <p:cNvSpPr/>
            <p:nvPr/>
          </p:nvSpPr>
          <p:spPr>
            <a:xfrm>
              <a:off x="2644683" y="2845069"/>
              <a:ext cx="345379" cy="3554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0DAB30B-BF9D-4766-B9FF-D7EB8F98B449}"/>
                </a:ext>
              </a:extLst>
            </p:cNvPr>
            <p:cNvSpPr/>
            <p:nvPr/>
          </p:nvSpPr>
          <p:spPr>
            <a:xfrm>
              <a:off x="2649018" y="2426197"/>
              <a:ext cx="345379" cy="3554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E89CC60-75CF-42D4-9D09-DF940AD75092}"/>
                </a:ext>
              </a:extLst>
            </p:cNvPr>
            <p:cNvSpPr/>
            <p:nvPr/>
          </p:nvSpPr>
          <p:spPr>
            <a:xfrm>
              <a:off x="2170745" y="2422607"/>
              <a:ext cx="345379" cy="3554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0AAA3F1-1043-41BC-BCD1-F295D799A389}"/>
                </a:ext>
              </a:extLst>
            </p:cNvPr>
            <p:cNvSpPr txBox="1"/>
            <p:nvPr/>
          </p:nvSpPr>
          <p:spPr>
            <a:xfrm>
              <a:off x="2170745" y="2280760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F4CA490-4A94-4AC9-B053-31E4502F23BE}"/>
                </a:ext>
              </a:extLst>
            </p:cNvPr>
            <p:cNvSpPr txBox="1"/>
            <p:nvPr/>
          </p:nvSpPr>
          <p:spPr>
            <a:xfrm>
              <a:off x="2611651" y="2274216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8DB93E5-AD07-43F6-AA09-332B4413BFFB}"/>
                </a:ext>
              </a:extLst>
            </p:cNvPr>
            <p:cNvSpPr txBox="1"/>
            <p:nvPr/>
          </p:nvSpPr>
          <p:spPr>
            <a:xfrm>
              <a:off x="2611651" y="2705831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D4AE36A-01CE-4702-8E71-B55FDB4A49E5}"/>
                </a:ext>
              </a:extLst>
            </p:cNvPr>
            <p:cNvSpPr txBox="1"/>
            <p:nvPr/>
          </p:nvSpPr>
          <p:spPr>
            <a:xfrm>
              <a:off x="3052557" y="2713715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5FA70FF-39A0-4D27-A4AA-2F674CFAE995}"/>
                </a:ext>
              </a:extLst>
            </p:cNvPr>
            <p:cNvSpPr txBox="1"/>
            <p:nvPr/>
          </p:nvSpPr>
          <p:spPr>
            <a:xfrm>
              <a:off x="3052557" y="2276840"/>
              <a:ext cx="440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79BD35D-EFD0-4D37-B936-55D58D0D74E7}"/>
                </a:ext>
              </a:extLst>
            </p:cNvPr>
            <p:cNvSpPr txBox="1"/>
            <p:nvPr/>
          </p:nvSpPr>
          <p:spPr>
            <a:xfrm>
              <a:off x="804941" y="2755494"/>
              <a:ext cx="555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x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63810BDE-9A25-4EC1-B043-BA684106010A}"/>
              </a:ext>
            </a:extLst>
          </p:cNvPr>
          <p:cNvSpPr txBox="1"/>
          <p:nvPr/>
        </p:nvSpPr>
        <p:spPr>
          <a:xfrm>
            <a:off x="3049523" y="319981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6DA1C3C-5854-4EDF-9096-6BD92746A896}"/>
              </a:ext>
            </a:extLst>
          </p:cNvPr>
          <p:cNvSpPr txBox="1"/>
          <p:nvPr/>
        </p:nvSpPr>
        <p:spPr>
          <a:xfrm>
            <a:off x="2601823" y="319981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6E2F572-24AC-47D0-AA0C-E65D1D461204}"/>
              </a:ext>
            </a:extLst>
          </p:cNvPr>
          <p:cNvSpPr txBox="1"/>
          <p:nvPr/>
        </p:nvSpPr>
        <p:spPr>
          <a:xfrm>
            <a:off x="2163951" y="3199818"/>
            <a:ext cx="5791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2EB128C-8EEA-4A61-81CD-C55C8350BA74}"/>
              </a:ext>
            </a:extLst>
          </p:cNvPr>
          <p:cNvSpPr txBox="1"/>
          <p:nvPr/>
        </p:nvSpPr>
        <p:spPr>
          <a:xfrm>
            <a:off x="3047280" y="363222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70B0BC8-B280-4A08-BF88-2AF432B99937}"/>
              </a:ext>
            </a:extLst>
          </p:cNvPr>
          <p:cNvSpPr txBox="1"/>
          <p:nvPr/>
        </p:nvSpPr>
        <p:spPr>
          <a:xfrm>
            <a:off x="2689240" y="2034714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E468520-422C-483C-8044-E2BD1B53F71B}"/>
              </a:ext>
            </a:extLst>
          </p:cNvPr>
          <p:cNvSpPr txBox="1"/>
          <p:nvPr/>
        </p:nvSpPr>
        <p:spPr>
          <a:xfrm>
            <a:off x="2601823" y="363627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5D86536-BE4D-4092-9DE6-1B10971C920F}"/>
              </a:ext>
            </a:extLst>
          </p:cNvPr>
          <p:cNvSpPr txBox="1"/>
          <p:nvPr/>
        </p:nvSpPr>
        <p:spPr>
          <a:xfrm>
            <a:off x="2165624" y="363222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E9A5C42-8AE8-4349-92A5-E1ABF0C3AB4C}"/>
              </a:ext>
            </a:extLst>
          </p:cNvPr>
          <p:cNvSpPr txBox="1"/>
          <p:nvPr/>
        </p:nvSpPr>
        <p:spPr>
          <a:xfrm>
            <a:off x="1712006" y="3636274"/>
            <a:ext cx="5402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D52B228-F569-48A5-8E4E-0F96BEA6DEC9}"/>
              </a:ext>
            </a:extLst>
          </p:cNvPr>
          <p:cNvCxnSpPr>
            <a:cxnSpLocks/>
          </p:cNvCxnSpPr>
          <p:nvPr/>
        </p:nvCxnSpPr>
        <p:spPr>
          <a:xfrm>
            <a:off x="1278562" y="4144405"/>
            <a:ext cx="2214978" cy="92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4CFB7F2-772A-477E-8332-E2CAA9FBD3CD}"/>
              </a:ext>
            </a:extLst>
          </p:cNvPr>
          <p:cNvSpPr txBox="1"/>
          <p:nvPr/>
        </p:nvSpPr>
        <p:spPr>
          <a:xfrm>
            <a:off x="3056391" y="408669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BF5C024-8C55-42FF-B938-911F84D7729A}"/>
              </a:ext>
            </a:extLst>
          </p:cNvPr>
          <p:cNvSpPr txBox="1"/>
          <p:nvPr/>
        </p:nvSpPr>
        <p:spPr>
          <a:xfrm>
            <a:off x="2599175" y="407848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F97EF8C-89A2-492D-9E3B-390AEE3F9D03}"/>
              </a:ext>
            </a:extLst>
          </p:cNvPr>
          <p:cNvSpPr txBox="1"/>
          <p:nvPr/>
        </p:nvSpPr>
        <p:spPr>
          <a:xfrm>
            <a:off x="1747295" y="3181430"/>
            <a:ext cx="493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F95D55A-7FEF-408A-AECB-407E66E4E1EB}"/>
              </a:ext>
            </a:extLst>
          </p:cNvPr>
          <p:cNvSpPr txBox="1"/>
          <p:nvPr/>
        </p:nvSpPr>
        <p:spPr>
          <a:xfrm>
            <a:off x="2134626" y="406836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AEF9484-8473-4206-A7F7-D1EC955E19D3}"/>
              </a:ext>
            </a:extLst>
          </p:cNvPr>
          <p:cNvSpPr txBox="1"/>
          <p:nvPr/>
        </p:nvSpPr>
        <p:spPr>
          <a:xfrm>
            <a:off x="1704501" y="406463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D7654D1-7DE6-43A1-AAA0-F6B9ED70D8DE}"/>
              </a:ext>
            </a:extLst>
          </p:cNvPr>
          <p:cNvGrpSpPr/>
          <p:nvPr/>
        </p:nvGrpSpPr>
        <p:grpSpPr>
          <a:xfrm>
            <a:off x="4297129" y="2292912"/>
            <a:ext cx="2296634" cy="1404405"/>
            <a:chOff x="1371600" y="1941038"/>
            <a:chExt cx="2296634" cy="140440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296D08-6678-4ED5-BCEB-54D50F579712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9 1 8 4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1652845-AA16-4B47-A677-75C9C494F186}"/>
                </a:ext>
              </a:extLst>
            </p:cNvPr>
            <p:cNvSpPr txBox="1"/>
            <p:nvPr/>
          </p:nvSpPr>
          <p:spPr>
            <a:xfrm>
              <a:off x="1812182" y="2373230"/>
              <a:ext cx="185605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6 1 0 8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5FB5E3D-C584-4039-B30F-3530D265EF50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58618F8-6954-471E-B711-642A5E29A5F3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88"/>
              <a:ext cx="222532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60248CA3-03EA-4784-9AAE-A6D0771F1F33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45443"/>
              <a:ext cx="222229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0ABEEC33-DC07-4A3F-B151-6A2F921207E2}"/>
              </a:ext>
            </a:extLst>
          </p:cNvPr>
          <p:cNvSpPr txBox="1"/>
          <p:nvPr/>
        </p:nvSpPr>
        <p:spPr>
          <a:xfrm>
            <a:off x="6064544" y="318624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4E9D336-6336-42FD-A8B7-BAC81A45A14B}"/>
              </a:ext>
            </a:extLst>
          </p:cNvPr>
          <p:cNvSpPr txBox="1"/>
          <p:nvPr/>
        </p:nvSpPr>
        <p:spPr>
          <a:xfrm>
            <a:off x="5625031" y="318353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A723AE8E-485C-461E-A9CD-1DA0CB3BEEDA}"/>
              </a:ext>
            </a:extLst>
          </p:cNvPr>
          <p:cNvCxnSpPr>
            <a:cxnSpLocks/>
          </p:cNvCxnSpPr>
          <p:nvPr/>
        </p:nvCxnSpPr>
        <p:spPr>
          <a:xfrm flipV="1">
            <a:off x="5623358" y="236713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FF812855-68EE-4361-849A-5D7A5E99FD71}"/>
              </a:ext>
            </a:extLst>
          </p:cNvPr>
          <p:cNvSpPr txBox="1"/>
          <p:nvPr/>
        </p:nvSpPr>
        <p:spPr>
          <a:xfrm>
            <a:off x="5696146" y="207145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54A4E63-5DE9-4951-B4E8-0DFBA320E9EA}"/>
              </a:ext>
            </a:extLst>
          </p:cNvPr>
          <p:cNvSpPr txBox="1"/>
          <p:nvPr/>
        </p:nvSpPr>
        <p:spPr>
          <a:xfrm>
            <a:off x="5948366" y="2326158"/>
            <a:ext cx="301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4B09A62-4C77-454D-BD36-F774A45EA856}"/>
              </a:ext>
            </a:extLst>
          </p:cNvPr>
          <p:cNvSpPr txBox="1"/>
          <p:nvPr/>
        </p:nvSpPr>
        <p:spPr>
          <a:xfrm>
            <a:off x="5164236" y="318496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1AF8FC5-8198-40CC-A55D-7B94AFD875B0}"/>
              </a:ext>
            </a:extLst>
          </p:cNvPr>
          <p:cNvSpPr txBox="1"/>
          <p:nvPr/>
        </p:nvSpPr>
        <p:spPr>
          <a:xfrm>
            <a:off x="4714082" y="318556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1076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1" grpId="0"/>
      <p:bldP spid="43" grpId="0"/>
      <p:bldP spid="45" grpId="0"/>
      <p:bldP spid="48" grpId="0"/>
      <p:bldP spid="49" grpId="0"/>
      <p:bldP spid="50" grpId="0"/>
      <p:bldP spid="52" grpId="0"/>
      <p:bldP spid="53" grpId="0"/>
      <p:bldP spid="55" grpId="0"/>
      <p:bldP spid="56" grpId="0"/>
      <p:bldP spid="57" grpId="0"/>
      <p:bldP spid="58" grpId="0"/>
      <p:bldP spid="59" grpId="0"/>
      <p:bldP spid="66" grpId="0"/>
      <p:bldP spid="67" grpId="0"/>
      <p:bldP spid="69" grpId="0"/>
      <p:bldP spid="70" grpId="0"/>
      <p:bldP spid="71" grpId="0"/>
      <p:bldP spid="7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T320_files/image001.jpg">
            <a:extLst>
              <a:ext uri="{FF2B5EF4-FFF2-40B4-BE49-F238E27FC236}">
                <a16:creationId xmlns:a16="http://schemas.microsoft.com/office/drawing/2014/main" id="{F1D50D14-79D2-45B9-8F89-DD5532849C7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50" y="584775"/>
            <a:ext cx="6065733" cy="61962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0DBF694-5AC7-41C4-88CF-DF06FE7415BB}"/>
              </a:ext>
            </a:extLst>
          </p:cNvPr>
          <p:cNvSpPr/>
          <p:nvPr/>
        </p:nvSpPr>
        <p:spPr>
          <a:xfrm>
            <a:off x="128790" y="51516"/>
            <a:ext cx="102594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are two identical shaded triangles on coordinate axes.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DEACE5-BFBD-4586-A0FC-CD215C9237A4}"/>
              </a:ext>
            </a:extLst>
          </p:cNvPr>
          <p:cNvSpPr/>
          <p:nvPr/>
        </p:nvSpPr>
        <p:spPr>
          <a:xfrm>
            <a:off x="5102087" y="1643270"/>
            <a:ext cx="1421746" cy="10336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77CEF9-3C4E-42B8-90B7-603CCD7735EA}"/>
              </a:ext>
            </a:extLst>
          </p:cNvPr>
          <p:cNvSpPr/>
          <p:nvPr/>
        </p:nvSpPr>
        <p:spPr>
          <a:xfrm>
            <a:off x="3565623" y="584775"/>
            <a:ext cx="801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the coordinates of points A and B.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A1CCC5-27B5-4C5C-A42A-9AB7C14869AD}"/>
              </a:ext>
            </a:extLst>
          </p:cNvPr>
          <p:cNvCxnSpPr>
            <a:cxnSpLocks/>
          </p:cNvCxnSpPr>
          <p:nvPr/>
        </p:nvCxnSpPr>
        <p:spPr>
          <a:xfrm>
            <a:off x="2062040" y="1643270"/>
            <a:ext cx="0" cy="2261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55D9CCDC-8B29-46DF-9609-F896BC24C1F4}"/>
              </a:ext>
            </a:extLst>
          </p:cNvPr>
          <p:cNvSpPr/>
          <p:nvPr/>
        </p:nvSpPr>
        <p:spPr>
          <a:xfrm>
            <a:off x="1877388" y="3905026"/>
            <a:ext cx="3693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A922C7-1C74-4D2E-AF78-569130EB2C61}"/>
              </a:ext>
            </a:extLst>
          </p:cNvPr>
          <p:cNvSpPr/>
          <p:nvPr/>
        </p:nvSpPr>
        <p:spPr>
          <a:xfrm>
            <a:off x="3716782" y="3905026"/>
            <a:ext cx="3693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E2FF315-DFF4-4FBE-9772-566581CFB1B7}"/>
              </a:ext>
            </a:extLst>
          </p:cNvPr>
          <p:cNvCxnSpPr>
            <a:cxnSpLocks/>
          </p:cNvCxnSpPr>
          <p:nvPr/>
        </p:nvCxnSpPr>
        <p:spPr>
          <a:xfrm flipH="1">
            <a:off x="1155560" y="1643270"/>
            <a:ext cx="906481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9DEB852-E428-44CC-B57B-1CB23A3F00F8}"/>
              </a:ext>
            </a:extLst>
          </p:cNvPr>
          <p:cNvSpPr/>
          <p:nvPr/>
        </p:nvSpPr>
        <p:spPr>
          <a:xfrm>
            <a:off x="1459617" y="1286951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EBDBC9B-231F-42E0-9BAE-73CC805E38E8}"/>
              </a:ext>
            </a:extLst>
          </p:cNvPr>
          <p:cNvCxnSpPr>
            <a:cxnSpLocks/>
          </p:cNvCxnSpPr>
          <p:nvPr/>
        </p:nvCxnSpPr>
        <p:spPr>
          <a:xfrm flipH="1">
            <a:off x="3930565" y="3905026"/>
            <a:ext cx="906481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B0FD8A1-7642-42FC-96FB-075527326DF4}"/>
              </a:ext>
            </a:extLst>
          </p:cNvPr>
          <p:cNvSpPr/>
          <p:nvPr/>
        </p:nvSpPr>
        <p:spPr>
          <a:xfrm>
            <a:off x="4234622" y="3548707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629D91-0440-4770-8F74-9256B76AC5D6}"/>
              </a:ext>
            </a:extLst>
          </p:cNvPr>
          <p:cNvSpPr/>
          <p:nvPr/>
        </p:nvSpPr>
        <p:spPr>
          <a:xfrm>
            <a:off x="4469257" y="3905026"/>
            <a:ext cx="6469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B21BD4-04E3-4627-9237-20DC5111C285}"/>
              </a:ext>
            </a:extLst>
          </p:cNvPr>
          <p:cNvSpPr/>
          <p:nvPr/>
        </p:nvSpPr>
        <p:spPr>
          <a:xfrm>
            <a:off x="7108432" y="2721045"/>
            <a:ext cx="263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A: (12,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1C4919-2E92-4B14-8BAC-2CA54B0764D9}"/>
              </a:ext>
            </a:extLst>
          </p:cNvPr>
          <p:cNvSpPr/>
          <p:nvPr/>
        </p:nvSpPr>
        <p:spPr>
          <a:xfrm>
            <a:off x="8346944" y="2721045"/>
            <a:ext cx="1362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E3E8AC2-4327-4774-8CB1-BECDD1928DB4}"/>
              </a:ext>
            </a:extLst>
          </p:cNvPr>
          <p:cNvCxnSpPr>
            <a:cxnSpLocks/>
          </p:cNvCxnSpPr>
          <p:nvPr/>
        </p:nvCxnSpPr>
        <p:spPr>
          <a:xfrm flipH="1" flipV="1">
            <a:off x="1150334" y="1643270"/>
            <a:ext cx="5226" cy="226175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4B69B4D1-4F9E-42CE-B8D6-AB2A47F11261}"/>
              </a:ext>
            </a:extLst>
          </p:cNvPr>
          <p:cNvSpPr/>
          <p:nvPr/>
        </p:nvSpPr>
        <p:spPr>
          <a:xfrm>
            <a:off x="1127268" y="2521167"/>
            <a:ext cx="4094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FFFD8E6-137B-4883-A27F-DF3DDF2B43A4}"/>
              </a:ext>
            </a:extLst>
          </p:cNvPr>
          <p:cNvCxnSpPr>
            <a:cxnSpLocks/>
          </p:cNvCxnSpPr>
          <p:nvPr/>
        </p:nvCxnSpPr>
        <p:spPr>
          <a:xfrm>
            <a:off x="1150334" y="6182007"/>
            <a:ext cx="27258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79DA2C40-29A1-4B98-96B6-DDEDE3239D66}"/>
              </a:ext>
            </a:extLst>
          </p:cNvPr>
          <p:cNvSpPr/>
          <p:nvPr/>
        </p:nvSpPr>
        <p:spPr>
          <a:xfrm>
            <a:off x="7108432" y="3535348"/>
            <a:ext cx="263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B: (9,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C24751D-162B-4F76-8C63-E8A3778E8709}"/>
              </a:ext>
            </a:extLst>
          </p:cNvPr>
          <p:cNvCxnSpPr>
            <a:cxnSpLocks/>
          </p:cNvCxnSpPr>
          <p:nvPr/>
        </p:nvCxnSpPr>
        <p:spPr>
          <a:xfrm flipH="1" flipV="1">
            <a:off x="1150334" y="3920251"/>
            <a:ext cx="5226" cy="226175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7CF4965F-31B3-41A6-90F4-CA19A8E3D3B1}"/>
              </a:ext>
            </a:extLst>
          </p:cNvPr>
          <p:cNvSpPr/>
          <p:nvPr/>
        </p:nvSpPr>
        <p:spPr>
          <a:xfrm>
            <a:off x="1127268" y="4798148"/>
            <a:ext cx="4094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3313A05-356A-4C4B-B39C-7C09456BEE7F}"/>
              </a:ext>
            </a:extLst>
          </p:cNvPr>
          <p:cNvSpPr/>
          <p:nvPr/>
        </p:nvSpPr>
        <p:spPr>
          <a:xfrm>
            <a:off x="1172650" y="5893101"/>
            <a:ext cx="6812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-8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B697CFA-188A-408B-B7C9-E0FA96E54A7A}"/>
              </a:ext>
            </a:extLst>
          </p:cNvPr>
          <p:cNvSpPr/>
          <p:nvPr/>
        </p:nvSpPr>
        <p:spPr>
          <a:xfrm>
            <a:off x="8157603" y="3548996"/>
            <a:ext cx="1362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-8)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84B8393-DFB7-4E1E-8D71-FF82881263F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96251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4" grpId="0"/>
      <p:bldP spid="15" grpId="0"/>
      <p:bldP spid="16" grpId="0"/>
      <p:bldP spid="17" grpId="0"/>
      <p:bldP spid="19" grpId="0"/>
      <p:bldP spid="25" grpId="0"/>
      <p:bldP spid="27" grpId="0"/>
      <p:bldP spid="28" grpId="0"/>
      <p:bldP spid="2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87A24-1CB9-4A38-9403-52511468C1CB}"/>
              </a:ext>
            </a:extLst>
          </p:cNvPr>
          <p:cNvSpPr/>
          <p:nvPr/>
        </p:nvSpPr>
        <p:spPr>
          <a:xfrm>
            <a:off x="56122" y="50000"/>
            <a:ext cx="118568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Ali puts these five numbers in their correct places on a number line.</a:t>
            </a:r>
          </a:p>
          <a:p>
            <a:endParaRPr lang="en-GB" sz="3200" dirty="0"/>
          </a:p>
          <a:p>
            <a:r>
              <a:rPr lang="en-GB" sz="3200" dirty="0"/>
              <a:t>       511              499              502                555              455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BB31D3-B57D-42C1-9710-BEE8632F43F5}"/>
              </a:ext>
            </a:extLst>
          </p:cNvPr>
          <p:cNvSpPr/>
          <p:nvPr/>
        </p:nvSpPr>
        <p:spPr>
          <a:xfrm>
            <a:off x="56123" y="3601608"/>
            <a:ext cx="64462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number closest to 500</a:t>
            </a:r>
          </a:p>
          <a:p>
            <a:r>
              <a:rPr lang="en-GB" sz="3200" b="1" dirty="0"/>
              <a:t> </a:t>
            </a:r>
          </a:p>
          <a:p>
            <a:r>
              <a:rPr lang="en-GB" sz="3200" b="1" dirty="0"/>
              <a:t>Write the number furthest from 500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7DE6BA4-102F-4E03-8535-499E2739A126}"/>
              </a:ext>
            </a:extLst>
          </p:cNvPr>
          <p:cNvCxnSpPr>
            <a:cxnSpLocks/>
          </p:cNvCxnSpPr>
          <p:nvPr/>
        </p:nvCxnSpPr>
        <p:spPr>
          <a:xfrm flipV="1">
            <a:off x="1079292" y="1678060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10B8000-B0F3-4CE4-84AF-6AD1BBF515BD}"/>
              </a:ext>
            </a:extLst>
          </p:cNvPr>
          <p:cNvSpPr/>
          <p:nvPr/>
        </p:nvSpPr>
        <p:spPr>
          <a:xfrm>
            <a:off x="299803" y="2613826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3CE7CCA-37A0-44FF-AFD3-FC6B59CB7717}"/>
              </a:ext>
            </a:extLst>
          </p:cNvPr>
          <p:cNvCxnSpPr>
            <a:cxnSpLocks/>
          </p:cNvCxnSpPr>
          <p:nvPr/>
        </p:nvCxnSpPr>
        <p:spPr>
          <a:xfrm flipV="1">
            <a:off x="3033103" y="170094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556C3D6-70F6-40E1-A19B-1A67B865BF21}"/>
              </a:ext>
            </a:extLst>
          </p:cNvPr>
          <p:cNvSpPr/>
          <p:nvPr/>
        </p:nvSpPr>
        <p:spPr>
          <a:xfrm>
            <a:off x="2400568" y="2636708"/>
            <a:ext cx="15619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3C46404-6EC0-40D4-87EC-7819B3F5D7FB}"/>
              </a:ext>
            </a:extLst>
          </p:cNvPr>
          <p:cNvCxnSpPr>
            <a:cxnSpLocks/>
          </p:cNvCxnSpPr>
          <p:nvPr/>
        </p:nvCxnSpPr>
        <p:spPr>
          <a:xfrm flipV="1">
            <a:off x="4901302" y="170094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E27DE0A-1C45-4335-AED9-A8D1E390319A}"/>
              </a:ext>
            </a:extLst>
          </p:cNvPr>
          <p:cNvSpPr/>
          <p:nvPr/>
        </p:nvSpPr>
        <p:spPr>
          <a:xfrm>
            <a:off x="4204049" y="2636708"/>
            <a:ext cx="1626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8EEA51E-73DE-4261-A1B1-5C435F3E2685}"/>
              </a:ext>
            </a:extLst>
          </p:cNvPr>
          <p:cNvCxnSpPr>
            <a:cxnSpLocks/>
          </p:cNvCxnSpPr>
          <p:nvPr/>
        </p:nvCxnSpPr>
        <p:spPr>
          <a:xfrm flipV="1">
            <a:off x="7002067" y="172382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856DD71-F963-4B90-993D-7A3D24478659}"/>
              </a:ext>
            </a:extLst>
          </p:cNvPr>
          <p:cNvSpPr/>
          <p:nvPr/>
        </p:nvSpPr>
        <p:spPr>
          <a:xfrm>
            <a:off x="6222578" y="262961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55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88B37BE-B1A4-4C11-9A8A-25FB1248C6EA}"/>
              </a:ext>
            </a:extLst>
          </p:cNvPr>
          <p:cNvCxnSpPr>
            <a:cxnSpLocks/>
          </p:cNvCxnSpPr>
          <p:nvPr/>
        </p:nvCxnSpPr>
        <p:spPr>
          <a:xfrm flipV="1">
            <a:off x="8955876" y="172382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155DD7D8-E830-4D17-A0C8-324A6F0D2BE6}"/>
              </a:ext>
            </a:extLst>
          </p:cNvPr>
          <p:cNvSpPr/>
          <p:nvPr/>
        </p:nvSpPr>
        <p:spPr>
          <a:xfrm>
            <a:off x="8176387" y="262961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 less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24367DB-9A7E-45A8-B039-44C5587C4D63}"/>
              </a:ext>
            </a:extLst>
          </p:cNvPr>
          <p:cNvSpPr/>
          <p:nvPr/>
        </p:nvSpPr>
        <p:spPr>
          <a:xfrm>
            <a:off x="2363642" y="962158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71D0F6-B61E-4957-9BDF-B79A7D43F48B}"/>
              </a:ext>
            </a:extLst>
          </p:cNvPr>
          <p:cNvSpPr/>
          <p:nvPr/>
        </p:nvSpPr>
        <p:spPr>
          <a:xfrm>
            <a:off x="5689079" y="3572474"/>
            <a:ext cx="1626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499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6276E87-74E7-4BDE-995C-30C21A28D360}"/>
              </a:ext>
            </a:extLst>
          </p:cNvPr>
          <p:cNvSpPr/>
          <p:nvPr/>
        </p:nvSpPr>
        <p:spPr>
          <a:xfrm>
            <a:off x="6338760" y="982818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F916679-996C-42E7-A5C1-67A8098E1395}"/>
              </a:ext>
            </a:extLst>
          </p:cNvPr>
          <p:cNvSpPr/>
          <p:nvPr/>
        </p:nvSpPr>
        <p:spPr>
          <a:xfrm>
            <a:off x="6392699" y="4582424"/>
            <a:ext cx="1626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555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932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6" grpId="0" animBg="1"/>
      <p:bldP spid="16" grpId="1" animBg="1"/>
      <p:bldP spid="17" grpId="0"/>
      <p:bldP spid="18" grpId="0" animBg="1"/>
      <p:bldP spid="1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96D98A2-3F42-4DA9-92A7-1B6FDB830430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68D4FFA-F51A-4ECC-A30E-77EDAD351AF2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98BF876-E922-498F-81B8-92F4149C5370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B713C9D-B290-4883-B4C7-633214252CEF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6F40D54-2BF4-4EB0-82A2-BDA7C1582EBA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B6CDACB-B347-4108-9A06-B853F39F692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7AEE3D3-3D36-47DD-B012-0642FA82609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CD550B4-0395-4FF5-A29B-83BF411274BE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8D76D2C-9C4D-4F6B-89F3-0E8F0A984860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2E0EA73-9E78-4762-8C8D-97060E998E8F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E9C0B1B-9493-494A-B08E-9D6FA1CFBD9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BFF0B9-BE25-46E1-8608-27289B66F485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DB40853-1D92-4BE4-9318-76F14CA80008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2E6496-EE5A-4B80-93BD-C9D9688C2D25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8F0543E-7C95-48D4-A7E0-F26AA29AD413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2F681F-9391-4FB6-A281-CF9A17E9D558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7F94159-60A4-4399-90F4-48F54DABA8F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C62035D-6A6D-4323-97BC-4132B4FF6C7B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4EB0F38-6732-4EEF-85DD-1064E1E45F8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EE9CCCE-694C-4839-B1DE-52CDA861F9FB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7813380-15C2-4481-972C-BB263873AFF2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1FBC7C2-BD38-4BD4-B038-B1826E29BCF8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68ABEC0-9B00-4DA8-A275-735511509DA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26DD6E6-D86E-40C6-9148-00F383C06BE3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312C14E-0791-4D8A-B6E5-4D3BB4A148F0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E885B70-428B-45D8-A6FC-9A5C907EEB9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A82BD4F-70CD-4C14-B190-DC1CFD936D0B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1F7FEED-4B0A-4155-A1B0-7FD37AACD69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4EF401A-22BB-4489-BE39-000E61BAC9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71A86BE-8691-4416-9034-EBF9CF96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22651CD-D41A-46C7-BF2B-E5B2D83475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AC4E540-780E-4FD4-AD7D-AE8AA68ABC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DBF1E53-3DD5-417D-8C9E-F54780A621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4888DAD-A1AF-4504-A8FC-31DFE66DE7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4B46261-9C0B-4284-A2CD-E0DC42AA32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C2FB70C-54EB-45F8-9AB3-BBAA6C5F2D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D725710-3FC1-4CDA-8926-9DBFBCE9A3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EFAACC6-50E3-4F33-A7C1-4EF3771D94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3F7BB7F-E013-40AC-B54F-94224AB3AD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575C684-4DA4-4904-9933-C6F552938A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B79DBF3-CECF-452F-9949-E660D025EF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888CA43-3842-40A8-A6D7-35D5AECCF6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108365B-9EBA-4EC9-8D8D-D11CB87D24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B1ED03C7-E9C5-455A-8585-00660CD724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A4DD4B8-402E-408B-8963-BA4DE3AF16F7}"/>
              </a:ext>
            </a:extLst>
          </p:cNvPr>
          <p:cNvSpPr/>
          <p:nvPr/>
        </p:nvSpPr>
        <p:spPr>
          <a:xfrm>
            <a:off x="56122" y="50000"/>
            <a:ext cx="12067637" cy="38472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Put these houses in order of price starting with the lowest price.</a:t>
            </a:r>
          </a:p>
          <a:p>
            <a:r>
              <a:rPr lang="en-GB" sz="3200" b="1" dirty="0"/>
              <a:t>One has been done for you.</a:t>
            </a:r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  <a:p>
            <a:endParaRPr lang="en-GB" sz="1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31BC2D-3DB9-46D9-86C2-1636E954A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31" y="3768011"/>
            <a:ext cx="6504059" cy="10181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740A62-156D-4DF9-8E13-50DFE0BB5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31" y="1127218"/>
            <a:ext cx="6851497" cy="2322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F3CED8-0B64-457F-B0AF-7656F82CB4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6432" y="1127218"/>
            <a:ext cx="4394955" cy="2322438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F98ACDC-50EF-4F79-A773-FD1ABCC2EF5F}"/>
              </a:ext>
            </a:extLst>
          </p:cNvPr>
          <p:cNvSpPr txBox="1"/>
          <p:nvPr/>
        </p:nvSpPr>
        <p:spPr>
          <a:xfrm>
            <a:off x="7620232" y="3994857"/>
            <a:ext cx="36397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1 3 5 3 0 0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212A0D0-E707-4A6F-9F68-B35C46A92520}"/>
              </a:ext>
            </a:extLst>
          </p:cNvPr>
          <p:cNvSpPr txBox="1"/>
          <p:nvPr/>
        </p:nvSpPr>
        <p:spPr>
          <a:xfrm>
            <a:off x="7620232" y="4436825"/>
            <a:ext cx="36397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1 1 9 1 2 5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675D59F-F8D3-418D-99C4-DD2D9F926AB0}"/>
              </a:ext>
            </a:extLst>
          </p:cNvPr>
          <p:cNvSpPr txBox="1"/>
          <p:nvPr/>
        </p:nvSpPr>
        <p:spPr>
          <a:xfrm>
            <a:off x="7614403" y="4902276"/>
            <a:ext cx="36397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1 3 0 5 0 0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F0192AF-5BB2-4C1D-A7A2-66C87B2C207E}"/>
              </a:ext>
            </a:extLst>
          </p:cNvPr>
          <p:cNvSpPr txBox="1"/>
          <p:nvPr/>
        </p:nvSpPr>
        <p:spPr>
          <a:xfrm>
            <a:off x="7614403" y="5344244"/>
            <a:ext cx="36397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1 3 1 5 0 0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E21512C-D802-41B9-8044-E4038F9F1A79}"/>
              </a:ext>
            </a:extLst>
          </p:cNvPr>
          <p:cNvSpPr txBox="1"/>
          <p:nvPr/>
        </p:nvSpPr>
        <p:spPr>
          <a:xfrm>
            <a:off x="8046289" y="5781110"/>
            <a:ext cx="31043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9 1 5 0 0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96ABD0B-9AD1-4028-BEC1-44F4CD085835}"/>
              </a:ext>
            </a:extLst>
          </p:cNvPr>
          <p:cNvSpPr txBox="1"/>
          <p:nvPr/>
        </p:nvSpPr>
        <p:spPr>
          <a:xfrm>
            <a:off x="592255" y="3683831"/>
            <a:ext cx="677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F76281-E145-456A-8551-B780D9DC0A1F}"/>
              </a:ext>
            </a:extLst>
          </p:cNvPr>
          <p:cNvSpPr txBox="1"/>
          <p:nvPr/>
        </p:nvSpPr>
        <p:spPr>
          <a:xfrm>
            <a:off x="3332508" y="3707097"/>
            <a:ext cx="677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4FACAEB-0859-436B-A1AF-1B83A74156A2}"/>
              </a:ext>
            </a:extLst>
          </p:cNvPr>
          <p:cNvSpPr txBox="1"/>
          <p:nvPr/>
        </p:nvSpPr>
        <p:spPr>
          <a:xfrm>
            <a:off x="4676816" y="3714187"/>
            <a:ext cx="677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D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4FC6D53-3F75-4C09-B08B-452E531139E6}"/>
              </a:ext>
            </a:extLst>
          </p:cNvPr>
          <p:cNvSpPr txBox="1"/>
          <p:nvPr/>
        </p:nvSpPr>
        <p:spPr>
          <a:xfrm>
            <a:off x="5964371" y="3714187"/>
            <a:ext cx="677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29868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2" grpId="1"/>
      <p:bldP spid="53" grpId="0"/>
      <p:bldP spid="53" grpId="1"/>
      <p:bldP spid="54" grpId="0"/>
      <p:bldP spid="54" grpId="1"/>
      <p:bldP spid="55" grpId="0"/>
      <p:bldP spid="55" grpId="1"/>
      <p:bldP spid="56" grpId="0"/>
      <p:bldP spid="56" grpId="1"/>
      <p:bldP spid="57" grpId="0"/>
      <p:bldP spid="58" grpId="0"/>
      <p:bldP spid="59" grpId="0"/>
      <p:bldP spid="6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632442-02C3-48B7-9840-2B7D792A3821}"/>
              </a:ext>
            </a:extLst>
          </p:cNvPr>
          <p:cNvSpPr/>
          <p:nvPr/>
        </p:nvSpPr>
        <p:spPr>
          <a:xfrm>
            <a:off x="56123" y="50000"/>
            <a:ext cx="103066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Write the three missing digits to make this addition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724E19-1328-4600-909B-F96366547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48" y="1186143"/>
            <a:ext cx="3971429" cy="448571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E5C9FB0-1AE7-4238-92BF-5DC52A890F9A}"/>
              </a:ext>
            </a:extLst>
          </p:cNvPr>
          <p:cNvSpPr/>
          <p:nvPr/>
        </p:nvSpPr>
        <p:spPr>
          <a:xfrm>
            <a:off x="3281082" y="773140"/>
            <a:ext cx="1039906" cy="4898717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B628F1-D64A-4A29-8B86-4AB555C88380}"/>
              </a:ext>
            </a:extLst>
          </p:cNvPr>
          <p:cNvSpPr/>
          <p:nvPr/>
        </p:nvSpPr>
        <p:spPr>
          <a:xfrm>
            <a:off x="2212148" y="773139"/>
            <a:ext cx="1039906" cy="4898717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AFA29C-306B-456F-BDBD-0CD18D05529A}"/>
              </a:ext>
            </a:extLst>
          </p:cNvPr>
          <p:cNvSpPr/>
          <p:nvPr/>
        </p:nvSpPr>
        <p:spPr>
          <a:xfrm>
            <a:off x="2502415" y="3113529"/>
            <a:ext cx="4593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7B2460-5EE7-4CE7-9DC4-F5519CC97363}"/>
              </a:ext>
            </a:extLst>
          </p:cNvPr>
          <p:cNvSpPr/>
          <p:nvPr/>
        </p:nvSpPr>
        <p:spPr>
          <a:xfrm>
            <a:off x="1143214" y="773139"/>
            <a:ext cx="1039906" cy="4898717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127652-97BD-487B-AD71-FBD778B745C2}"/>
              </a:ext>
            </a:extLst>
          </p:cNvPr>
          <p:cNvSpPr/>
          <p:nvPr/>
        </p:nvSpPr>
        <p:spPr>
          <a:xfrm>
            <a:off x="1463847" y="4735017"/>
            <a:ext cx="4593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793C63-5509-4781-AAE2-43A4F10D51DE}"/>
              </a:ext>
            </a:extLst>
          </p:cNvPr>
          <p:cNvSpPr/>
          <p:nvPr/>
        </p:nvSpPr>
        <p:spPr>
          <a:xfrm>
            <a:off x="3571349" y="1480145"/>
            <a:ext cx="4593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1A41F1-8679-4FF8-97F9-E8C1B975EAE5}"/>
              </a:ext>
            </a:extLst>
          </p:cNvPr>
          <p:cNvSpPr/>
          <p:nvPr/>
        </p:nvSpPr>
        <p:spPr>
          <a:xfrm>
            <a:off x="1494062" y="773139"/>
            <a:ext cx="459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0437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15" grpId="0"/>
      <p:bldP spid="16" grpId="0" animBg="1"/>
      <p:bldP spid="16" grpId="1" animBg="1"/>
      <p:bldP spid="17" grpId="0"/>
      <p:bldP spid="7" grpId="0"/>
      <p:bldP spid="1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0E0BED-25E6-49FF-A0AF-15DE67E12392}"/>
              </a:ext>
            </a:extLst>
          </p:cNvPr>
          <p:cNvSpPr/>
          <p:nvPr/>
        </p:nvSpPr>
        <p:spPr>
          <a:xfrm>
            <a:off x="56123" y="50000"/>
            <a:ext cx="56363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table shows the number of people living in various towns in England.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0620F8-EF7B-4D19-B375-61D5F0F2D71D}"/>
              </a:ext>
            </a:extLst>
          </p:cNvPr>
          <p:cNvSpPr/>
          <p:nvPr/>
        </p:nvSpPr>
        <p:spPr>
          <a:xfrm>
            <a:off x="5866169" y="50000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What is the total of the numbers of people living in Formby and in Telford?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199627-1C32-4EAA-B7E7-9C12A679F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31" y="1521428"/>
            <a:ext cx="4952381" cy="5000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5645B70-8A31-4E68-8B69-DC7E52A83C6F}"/>
              </a:ext>
            </a:extLst>
          </p:cNvPr>
          <p:cNvGrpSpPr/>
          <p:nvPr/>
        </p:nvGrpSpPr>
        <p:grpSpPr>
          <a:xfrm>
            <a:off x="7268773" y="1317868"/>
            <a:ext cx="3302639" cy="1404405"/>
            <a:chOff x="1817358" y="1941038"/>
            <a:chExt cx="3302639" cy="140440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B646D6A-6C90-4F49-A4F7-6F0481867322}"/>
                </a:ext>
              </a:extLst>
            </p:cNvPr>
            <p:cNvSpPr txBox="1"/>
            <p:nvPr/>
          </p:nvSpPr>
          <p:spPr>
            <a:xfrm>
              <a:off x="2271398" y="1941038"/>
              <a:ext cx="282272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1 6 6 6 4 0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7384A7-1CA7-404C-A612-5E720E67289A}"/>
                </a:ext>
              </a:extLst>
            </p:cNvPr>
            <p:cNvSpPr txBox="1"/>
            <p:nvPr/>
          </p:nvSpPr>
          <p:spPr>
            <a:xfrm>
              <a:off x="2574395" y="2373230"/>
              <a:ext cx="254560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2 4 4 7 8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F149D53-52EE-47FD-8DFE-587EFDF98698}"/>
                </a:ext>
              </a:extLst>
            </p:cNvPr>
            <p:cNvSpPr txBox="1"/>
            <p:nvPr/>
          </p:nvSpPr>
          <p:spPr>
            <a:xfrm>
              <a:off x="1817358" y="2393458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40A53A9-1D75-40FF-9A9A-0B97ADAF1946}"/>
                </a:ext>
              </a:extLst>
            </p:cNvPr>
            <p:cNvCxnSpPr>
              <a:cxnSpLocks/>
            </p:cNvCxnSpPr>
            <p:nvPr/>
          </p:nvCxnSpPr>
          <p:spPr>
            <a:xfrm>
              <a:off x="1817358" y="2902688"/>
              <a:ext cx="312036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CC9E98E-B2F9-4032-8ED0-C7EE4F508189}"/>
                </a:ext>
              </a:extLst>
            </p:cNvPr>
            <p:cNvCxnSpPr>
              <a:cxnSpLocks/>
            </p:cNvCxnSpPr>
            <p:nvPr/>
          </p:nvCxnSpPr>
          <p:spPr>
            <a:xfrm>
              <a:off x="1817358" y="3345443"/>
              <a:ext cx="312036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DFAE78C-9376-4716-A040-75E13563C7B2}"/>
              </a:ext>
            </a:extLst>
          </p:cNvPr>
          <p:cNvSpPr txBox="1"/>
          <p:nvPr/>
        </p:nvSpPr>
        <p:spPr>
          <a:xfrm>
            <a:off x="9947434" y="221120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4A8A2A-82C3-489E-9F13-E0306F2FA564}"/>
              </a:ext>
            </a:extLst>
          </p:cNvPr>
          <p:cNvSpPr txBox="1"/>
          <p:nvPr/>
        </p:nvSpPr>
        <p:spPr>
          <a:xfrm>
            <a:off x="9507921" y="220977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AB880D-AC6D-4CE6-ADD3-64CB2C13569A}"/>
              </a:ext>
            </a:extLst>
          </p:cNvPr>
          <p:cNvSpPr txBox="1"/>
          <p:nvPr/>
        </p:nvSpPr>
        <p:spPr>
          <a:xfrm>
            <a:off x="9127293" y="109927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741713-7862-4169-A988-C60841820014}"/>
              </a:ext>
            </a:extLst>
          </p:cNvPr>
          <p:cNvSpPr txBox="1"/>
          <p:nvPr/>
        </p:nvSpPr>
        <p:spPr>
          <a:xfrm>
            <a:off x="8669213" y="1094211"/>
            <a:ext cx="355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44E105-FD7E-41AB-8A77-06B67C308F32}"/>
              </a:ext>
            </a:extLst>
          </p:cNvPr>
          <p:cNvSpPr txBox="1"/>
          <p:nvPr/>
        </p:nvSpPr>
        <p:spPr>
          <a:xfrm>
            <a:off x="9051519" y="2209924"/>
            <a:ext cx="5552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357B64-8981-4B2B-955C-D1BBF0CC9AF0}"/>
              </a:ext>
            </a:extLst>
          </p:cNvPr>
          <p:cNvSpPr txBox="1"/>
          <p:nvPr/>
        </p:nvSpPr>
        <p:spPr>
          <a:xfrm>
            <a:off x="8600975" y="220504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57D010-EA16-4C41-A072-9DAAAF7B99F8}"/>
              </a:ext>
            </a:extLst>
          </p:cNvPr>
          <p:cNvSpPr txBox="1"/>
          <p:nvPr/>
        </p:nvSpPr>
        <p:spPr>
          <a:xfrm>
            <a:off x="8220347" y="109454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6785FF-DE87-49EF-98BB-6506A5FA5E4D}"/>
              </a:ext>
            </a:extLst>
          </p:cNvPr>
          <p:cNvSpPr txBox="1"/>
          <p:nvPr/>
        </p:nvSpPr>
        <p:spPr>
          <a:xfrm>
            <a:off x="8159823" y="220141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A9570A-5D8C-4645-8244-F260038B013E}"/>
              </a:ext>
            </a:extLst>
          </p:cNvPr>
          <p:cNvSpPr txBox="1"/>
          <p:nvPr/>
        </p:nvSpPr>
        <p:spPr>
          <a:xfrm>
            <a:off x="7713815" y="219289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9F393C-F334-4BC1-A3AE-D2E528A344B7}"/>
              </a:ext>
            </a:extLst>
          </p:cNvPr>
          <p:cNvSpPr/>
          <p:nvPr/>
        </p:nvSpPr>
        <p:spPr>
          <a:xfrm>
            <a:off x="5866169" y="2909980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What is the difference between the numbers of people living in Bedford and in Dover?</a:t>
            </a:r>
            <a:endParaRPr lang="en-GB" sz="32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811A89-58EF-4833-916F-D239339E3C02}"/>
              </a:ext>
            </a:extLst>
          </p:cNvPr>
          <p:cNvSpPr txBox="1"/>
          <p:nvPr/>
        </p:nvSpPr>
        <p:spPr>
          <a:xfrm>
            <a:off x="7831068" y="4672627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8 2 4 4 8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7F1866-7761-4603-9569-D604AC966C66}"/>
              </a:ext>
            </a:extLst>
          </p:cNvPr>
          <p:cNvSpPr txBox="1"/>
          <p:nvPr/>
        </p:nvSpPr>
        <p:spPr>
          <a:xfrm>
            <a:off x="7466452" y="5102734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EA8B28-A627-4208-88AA-4A6FF8CCC051}"/>
              </a:ext>
            </a:extLst>
          </p:cNvPr>
          <p:cNvSpPr txBox="1"/>
          <p:nvPr/>
        </p:nvSpPr>
        <p:spPr>
          <a:xfrm>
            <a:off x="7831068" y="5113492"/>
            <a:ext cx="28236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3 4 0 8 7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30DC4BB-6042-460A-AD65-3C945BA9DA3E}"/>
              </a:ext>
            </a:extLst>
          </p:cNvPr>
          <p:cNvCxnSpPr>
            <a:cxnSpLocks/>
          </p:cNvCxnSpPr>
          <p:nvPr/>
        </p:nvCxnSpPr>
        <p:spPr>
          <a:xfrm flipV="1">
            <a:off x="7382225" y="5639631"/>
            <a:ext cx="2680329" cy="30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99711D2-2AE2-47FA-9E6E-B728C597FC2C}"/>
              </a:ext>
            </a:extLst>
          </p:cNvPr>
          <p:cNvCxnSpPr>
            <a:cxnSpLocks/>
          </p:cNvCxnSpPr>
          <p:nvPr/>
        </p:nvCxnSpPr>
        <p:spPr>
          <a:xfrm>
            <a:off x="7382225" y="6084869"/>
            <a:ext cx="2684532" cy="38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B5F3154-7A07-4065-B2A1-5AC5082930F5}"/>
              </a:ext>
            </a:extLst>
          </p:cNvPr>
          <p:cNvSpPr txBox="1"/>
          <p:nvPr/>
        </p:nvSpPr>
        <p:spPr>
          <a:xfrm>
            <a:off x="9575278" y="556430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F2BCE29-C03C-4837-ABEF-AC2E38AB98B4}"/>
              </a:ext>
            </a:extLst>
          </p:cNvPr>
          <p:cNvSpPr txBox="1"/>
          <p:nvPr/>
        </p:nvSpPr>
        <p:spPr>
          <a:xfrm>
            <a:off x="9150080" y="557272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8B697BC-2777-4D1D-90F4-416FB419CC48}"/>
              </a:ext>
            </a:extLst>
          </p:cNvPr>
          <p:cNvCxnSpPr>
            <a:cxnSpLocks/>
          </p:cNvCxnSpPr>
          <p:nvPr/>
        </p:nvCxnSpPr>
        <p:spPr>
          <a:xfrm flipV="1">
            <a:off x="8728550" y="476974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CB054EC-D525-4442-BEE3-59C87BE5F540}"/>
              </a:ext>
            </a:extLst>
          </p:cNvPr>
          <p:cNvSpPr txBox="1"/>
          <p:nvPr/>
        </p:nvSpPr>
        <p:spPr>
          <a:xfrm>
            <a:off x="8774955" y="445222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0AEB749-2BF6-476D-B041-CA8713109A13}"/>
              </a:ext>
            </a:extLst>
          </p:cNvPr>
          <p:cNvSpPr txBox="1"/>
          <p:nvPr/>
        </p:nvSpPr>
        <p:spPr>
          <a:xfrm>
            <a:off x="9051519" y="4695005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4DC613E-7FB7-4AB4-8D30-59D782EE6F6D}"/>
              </a:ext>
            </a:extLst>
          </p:cNvPr>
          <p:cNvSpPr txBox="1"/>
          <p:nvPr/>
        </p:nvSpPr>
        <p:spPr>
          <a:xfrm>
            <a:off x="8699779" y="556361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07DC1DF-EACB-48E4-AD5B-4FF442C17E7B}"/>
              </a:ext>
            </a:extLst>
          </p:cNvPr>
          <p:cNvSpPr txBox="1"/>
          <p:nvPr/>
        </p:nvSpPr>
        <p:spPr>
          <a:xfrm>
            <a:off x="8274581" y="557203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13BF5E0-BF70-4DDB-A5E8-165CFD771C99}"/>
              </a:ext>
            </a:extLst>
          </p:cNvPr>
          <p:cNvCxnSpPr>
            <a:cxnSpLocks/>
          </p:cNvCxnSpPr>
          <p:nvPr/>
        </p:nvCxnSpPr>
        <p:spPr>
          <a:xfrm flipV="1">
            <a:off x="7836700" y="476947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C87B925-1A45-4AC9-BBA9-572D8154941B}"/>
              </a:ext>
            </a:extLst>
          </p:cNvPr>
          <p:cNvSpPr txBox="1"/>
          <p:nvPr/>
        </p:nvSpPr>
        <p:spPr>
          <a:xfrm>
            <a:off x="7883105" y="445195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208EA82-2E08-4898-A85C-2814FD9B2521}"/>
              </a:ext>
            </a:extLst>
          </p:cNvPr>
          <p:cNvSpPr txBox="1"/>
          <p:nvPr/>
        </p:nvSpPr>
        <p:spPr>
          <a:xfrm>
            <a:off x="8157076" y="4711625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42795DB-7FD6-4D14-8DEC-7348DD099C4C}"/>
              </a:ext>
            </a:extLst>
          </p:cNvPr>
          <p:cNvSpPr txBox="1"/>
          <p:nvPr/>
        </p:nvSpPr>
        <p:spPr>
          <a:xfrm>
            <a:off x="7837578" y="557203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29977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3" grpId="0"/>
      <p:bldP spid="24" grpId="0"/>
      <p:bldP spid="25" grpId="0"/>
      <p:bldP spid="28" grpId="0"/>
      <p:bldP spid="32" grpId="0"/>
      <p:bldP spid="34" grpId="0"/>
      <p:bldP spid="35" grpId="0"/>
      <p:bldP spid="36" grpId="0"/>
      <p:bldP spid="37" grpId="0"/>
      <p:bldP spid="39" grpId="0"/>
      <p:bldP spid="40" grpId="0"/>
      <p:bldP spid="4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5717C3-5926-47A9-98FF-2A4701BF99D7}"/>
              </a:ext>
            </a:extLst>
          </p:cNvPr>
          <p:cNvSpPr/>
          <p:nvPr/>
        </p:nvSpPr>
        <p:spPr>
          <a:xfrm>
            <a:off x="56123" y="50000"/>
            <a:ext cx="1028561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each number in its correct place on the diagram.</a:t>
            </a:r>
          </a:p>
          <a:p>
            <a:endParaRPr lang="en-GB" sz="900" dirty="0"/>
          </a:p>
          <a:p>
            <a:r>
              <a:rPr lang="en-GB" sz="3200" dirty="0"/>
              <a:t>                       16      17      18      19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C4227D-5ABA-4063-A2E1-49995B734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28" y="1443796"/>
            <a:ext cx="7227424" cy="46479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3AA138-3F8B-4A18-B878-96F67DCB1530}"/>
              </a:ext>
            </a:extLst>
          </p:cNvPr>
          <p:cNvSpPr txBox="1"/>
          <p:nvPr/>
        </p:nvSpPr>
        <p:spPr>
          <a:xfrm>
            <a:off x="4934856" y="3647510"/>
            <a:ext cx="10051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C85EE3-423E-4DB3-AE7D-DBDC114B1C1D}"/>
              </a:ext>
            </a:extLst>
          </p:cNvPr>
          <p:cNvSpPr txBox="1"/>
          <p:nvPr/>
        </p:nvSpPr>
        <p:spPr>
          <a:xfrm>
            <a:off x="1342571" y="2609738"/>
            <a:ext cx="10051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AF9D91-9B7D-4AF3-B565-C2396C9D1F7C}"/>
              </a:ext>
            </a:extLst>
          </p:cNvPr>
          <p:cNvSpPr txBox="1"/>
          <p:nvPr/>
        </p:nvSpPr>
        <p:spPr>
          <a:xfrm>
            <a:off x="3455892" y="3647510"/>
            <a:ext cx="10051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7E5A90-246C-4A75-B5A2-47FCAF709B1B}"/>
              </a:ext>
            </a:extLst>
          </p:cNvPr>
          <p:cNvSpPr txBox="1"/>
          <p:nvPr/>
        </p:nvSpPr>
        <p:spPr>
          <a:xfrm>
            <a:off x="721995" y="3240680"/>
            <a:ext cx="10051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90712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16206_files/img01.jpg">
            <a:extLst>
              <a:ext uri="{FF2B5EF4-FFF2-40B4-BE49-F238E27FC236}">
                <a16:creationId xmlns:a16="http://schemas.microsoft.com/office/drawing/2014/main" id="{A1706B84-04C4-4558-8C51-9C8DEA485D1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557" y="0"/>
            <a:ext cx="7088893" cy="6713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68252A-7278-422C-BD6B-FCD2B09613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6617" y="809469"/>
            <a:ext cx="2912843" cy="47219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A1B883-F6A7-482A-AF7A-DEA5883783BB}"/>
              </a:ext>
            </a:extLst>
          </p:cNvPr>
          <p:cNvSpPr/>
          <p:nvPr/>
        </p:nvSpPr>
        <p:spPr>
          <a:xfrm>
            <a:off x="103032" y="51516"/>
            <a:ext cx="432020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diagram shows a shaded shape inside a border of squares. Draw the reflection of the shape in the mirror line.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55A8FDB-6C02-49CB-82A2-AC10E150FF2C}"/>
              </a:ext>
            </a:extLst>
          </p:cNvPr>
          <p:cNvCxnSpPr>
            <a:cxnSpLocks/>
          </p:cNvCxnSpPr>
          <p:nvPr/>
        </p:nvCxnSpPr>
        <p:spPr>
          <a:xfrm flipH="1">
            <a:off x="6096000" y="809469"/>
            <a:ext cx="2373444" cy="472190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05ECA07-EC9D-4141-8DFA-55B10532F7C0}"/>
              </a:ext>
            </a:extLst>
          </p:cNvPr>
          <p:cNvCxnSpPr>
            <a:cxnSpLocks/>
          </p:cNvCxnSpPr>
          <p:nvPr/>
        </p:nvCxnSpPr>
        <p:spPr>
          <a:xfrm flipH="1">
            <a:off x="5499652" y="809469"/>
            <a:ext cx="1790349" cy="472190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1741DB7-E463-4713-B801-032C13A1D8AE}"/>
              </a:ext>
            </a:extLst>
          </p:cNvPr>
          <p:cNvCxnSpPr>
            <a:cxnSpLocks/>
          </p:cNvCxnSpPr>
          <p:nvPr/>
        </p:nvCxnSpPr>
        <p:spPr>
          <a:xfrm>
            <a:off x="6110559" y="809469"/>
            <a:ext cx="2350444" cy="416726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EB72728-B509-4D7E-B164-C39BDF3CB095}"/>
              </a:ext>
            </a:extLst>
          </p:cNvPr>
          <p:cNvCxnSpPr>
            <a:cxnSpLocks/>
          </p:cNvCxnSpPr>
          <p:nvPr/>
        </p:nvCxnSpPr>
        <p:spPr>
          <a:xfrm>
            <a:off x="5510068" y="1985189"/>
            <a:ext cx="2935945" cy="356117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542DE327-C4F6-4CB6-91B3-6813914E9D8B}"/>
              </a:ext>
            </a:extLst>
          </p:cNvPr>
          <p:cNvSpPr/>
          <p:nvPr/>
        </p:nvSpPr>
        <p:spPr>
          <a:xfrm>
            <a:off x="8384681" y="734519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097E4B6-F840-4E0D-B101-D550905176EF}"/>
              </a:ext>
            </a:extLst>
          </p:cNvPr>
          <p:cNvSpPr/>
          <p:nvPr/>
        </p:nvSpPr>
        <p:spPr>
          <a:xfrm>
            <a:off x="8372019" y="4826833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B47AD06-4383-4D10-8BE0-5E8DAC561CD3}"/>
              </a:ext>
            </a:extLst>
          </p:cNvPr>
          <p:cNvSpPr/>
          <p:nvPr/>
        </p:nvSpPr>
        <p:spPr>
          <a:xfrm>
            <a:off x="8349743" y="5413682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67B421B-9BEC-4F7D-B8B6-04F9F108C01F}"/>
              </a:ext>
            </a:extLst>
          </p:cNvPr>
          <p:cNvSpPr/>
          <p:nvPr/>
        </p:nvSpPr>
        <p:spPr>
          <a:xfrm>
            <a:off x="9532230" y="714267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B854E67-CFB9-4B11-A33D-3009FE79DD25}"/>
              </a:ext>
            </a:extLst>
          </p:cNvPr>
          <p:cNvSpPr/>
          <p:nvPr/>
        </p:nvSpPr>
        <p:spPr>
          <a:xfrm>
            <a:off x="7186264" y="711374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0B59381-D76C-4134-847D-D4215D73B393}"/>
              </a:ext>
            </a:extLst>
          </p:cNvPr>
          <p:cNvSpPr/>
          <p:nvPr/>
        </p:nvSpPr>
        <p:spPr>
          <a:xfrm>
            <a:off x="10718349" y="711374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590E5A1-40B3-449B-A4B1-4C62453BF700}"/>
              </a:ext>
            </a:extLst>
          </p:cNvPr>
          <p:cNvSpPr/>
          <p:nvPr/>
        </p:nvSpPr>
        <p:spPr>
          <a:xfrm>
            <a:off x="6000646" y="734519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3F05A75-3AA2-44B0-9B46-E590CDC1108B}"/>
              </a:ext>
            </a:extLst>
          </p:cNvPr>
          <p:cNvSpPr/>
          <p:nvPr/>
        </p:nvSpPr>
        <p:spPr>
          <a:xfrm>
            <a:off x="11306685" y="1907417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DDBE42F-FEA3-433D-A7BC-812D36D2F416}"/>
              </a:ext>
            </a:extLst>
          </p:cNvPr>
          <p:cNvSpPr/>
          <p:nvPr/>
        </p:nvSpPr>
        <p:spPr>
          <a:xfrm>
            <a:off x="5408599" y="1879752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159A52A-31AC-436C-9E06-4DD885B53E4D}"/>
              </a:ext>
            </a:extLst>
          </p:cNvPr>
          <p:cNvSpPr/>
          <p:nvPr/>
        </p:nvSpPr>
        <p:spPr>
          <a:xfrm>
            <a:off x="11304762" y="5424315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424A47F-C859-4ABD-9189-85AFDD0D3BC6}"/>
              </a:ext>
            </a:extLst>
          </p:cNvPr>
          <p:cNvSpPr/>
          <p:nvPr/>
        </p:nvSpPr>
        <p:spPr>
          <a:xfrm>
            <a:off x="5412739" y="5424315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AAA8092-35A3-476D-AF82-4970ADEA94F9}"/>
              </a:ext>
            </a:extLst>
          </p:cNvPr>
          <p:cNvSpPr/>
          <p:nvPr/>
        </p:nvSpPr>
        <p:spPr>
          <a:xfrm>
            <a:off x="10713735" y="5424315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BEDB022-743D-43FD-87FF-868AFB68F287}"/>
              </a:ext>
            </a:extLst>
          </p:cNvPr>
          <p:cNvSpPr/>
          <p:nvPr/>
        </p:nvSpPr>
        <p:spPr>
          <a:xfrm>
            <a:off x="6007016" y="5424315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60E6BA2-8087-4D78-BFC2-34A510C01DB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67850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FA4FA8-5A5E-476B-A3F5-465B2514295F}"/>
              </a:ext>
            </a:extLst>
          </p:cNvPr>
          <p:cNvSpPr/>
          <p:nvPr/>
        </p:nvSpPr>
        <p:spPr>
          <a:xfrm>
            <a:off x="56123" y="50000"/>
            <a:ext cx="67439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two missing values to make these equivalent fractions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0C1DCB-B42D-4768-980E-231D741FA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397" y="1879818"/>
            <a:ext cx="4931373" cy="1945664"/>
          </a:xfrm>
          <a:prstGeom prst="rect">
            <a:avLst/>
          </a:prstGeom>
        </p:spPr>
      </p:pic>
      <p:sp>
        <p:nvSpPr>
          <p:cNvPr id="11" name="Arc 10">
            <a:extLst>
              <a:ext uri="{FF2B5EF4-FFF2-40B4-BE49-F238E27FC236}">
                <a16:creationId xmlns:a16="http://schemas.microsoft.com/office/drawing/2014/main" id="{CAABBB22-8BEC-4F97-A3D5-272D580A2F59}"/>
              </a:ext>
            </a:extLst>
          </p:cNvPr>
          <p:cNvSpPr/>
          <p:nvPr/>
        </p:nvSpPr>
        <p:spPr>
          <a:xfrm rot="5400000">
            <a:off x="2081903" y="3062300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5C86ED-B478-4605-B1E8-05F26371E6CA}"/>
              </a:ext>
            </a:extLst>
          </p:cNvPr>
          <p:cNvSpPr txBox="1"/>
          <p:nvPr/>
        </p:nvSpPr>
        <p:spPr>
          <a:xfrm>
            <a:off x="2196681" y="3825482"/>
            <a:ext cx="79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7FD8211B-B9FC-4BC9-8754-70305E4CB8FD}"/>
              </a:ext>
            </a:extLst>
          </p:cNvPr>
          <p:cNvSpPr/>
          <p:nvPr/>
        </p:nvSpPr>
        <p:spPr>
          <a:xfrm rot="16200000">
            <a:off x="2087854" y="1027205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C999F2-C05D-498C-9D8D-1B3AED9D5F43}"/>
              </a:ext>
            </a:extLst>
          </p:cNvPr>
          <p:cNvSpPr txBox="1"/>
          <p:nvPr/>
        </p:nvSpPr>
        <p:spPr>
          <a:xfrm>
            <a:off x="2196679" y="1429146"/>
            <a:ext cx="1150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84F3A8-E610-4768-ADA4-7EBA547FD5FB}"/>
              </a:ext>
            </a:extLst>
          </p:cNvPr>
          <p:cNvSpPr txBox="1"/>
          <p:nvPr/>
        </p:nvSpPr>
        <p:spPr>
          <a:xfrm>
            <a:off x="1248141" y="204884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198A291-3DF5-496C-A369-73559759F161}"/>
              </a:ext>
            </a:extLst>
          </p:cNvPr>
          <p:cNvSpPr/>
          <p:nvPr/>
        </p:nvSpPr>
        <p:spPr>
          <a:xfrm rot="16200000">
            <a:off x="4025121" y="1027204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07368B-5304-48A4-A74B-1B820A269AE2}"/>
              </a:ext>
            </a:extLst>
          </p:cNvPr>
          <p:cNvSpPr txBox="1"/>
          <p:nvPr/>
        </p:nvSpPr>
        <p:spPr>
          <a:xfrm>
            <a:off x="4133946" y="1429145"/>
            <a:ext cx="1150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÷2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8158E214-179C-43C4-B633-ADF664FEF422}"/>
              </a:ext>
            </a:extLst>
          </p:cNvPr>
          <p:cNvSpPr/>
          <p:nvPr/>
        </p:nvSpPr>
        <p:spPr>
          <a:xfrm rot="5400000">
            <a:off x="4019170" y="3087099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C3FD00-C825-418E-AD24-5FF5F77F88ED}"/>
              </a:ext>
            </a:extLst>
          </p:cNvPr>
          <p:cNvSpPr txBox="1"/>
          <p:nvPr/>
        </p:nvSpPr>
        <p:spPr>
          <a:xfrm>
            <a:off x="4133948" y="3850281"/>
            <a:ext cx="79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÷2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7754F5-FE79-4609-A257-BB9904C4440F}"/>
              </a:ext>
            </a:extLst>
          </p:cNvPr>
          <p:cNvSpPr txBox="1"/>
          <p:nvPr/>
        </p:nvSpPr>
        <p:spPr>
          <a:xfrm>
            <a:off x="5117309" y="306213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6341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  <p:bldP spid="15" grpId="0"/>
      <p:bldP spid="16" grpId="0" animBg="1"/>
      <p:bldP spid="17" grpId="0"/>
      <p:bldP spid="18" grpId="0" animBg="1"/>
      <p:bldP spid="19" grpId="0"/>
      <p:bldP spid="2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7571256-EB50-4A5E-87BA-12A31AF5A510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3E7D31A-B317-4691-8740-CFFDCC1EDC5C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9E5542C-7611-41F7-BD7C-E08A24B545F0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EB5D231-F258-43B3-92DE-8D373FAE5E1B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83AD4FC-0F7F-41D6-8EE1-61EF4D5BA1A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197D94E-E129-4899-B8B3-480142F59DC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3D45E38-FDA5-4986-AFF6-B90CBA0308D7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C1BF49F-C1CD-48DA-97F5-F1211364165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F779141-BC03-487A-9778-AA5254DEC6C1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9BD3026-0D0B-43FD-AC2F-8B0ED564DC0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ED0BDCA-EC5E-4764-AC6F-E8ABA685D8D3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51D88D1-6D43-46B9-88E5-D10CA72E05EC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E774BEF-661B-481F-B9A9-86867F4F88A6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8FBE2AF-8C31-4B29-A0BF-69FABCDB4B02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9D381DB-D53C-4157-BD2A-51C84409CCE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F997C78-BD65-4602-9525-697D7E5BA367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DF45FF0-E106-465B-B567-D93B0341073A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B05C52B-FCF9-42AB-9395-F38557385AA5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E01F77D-9E55-4DD4-AA7B-187372BFE18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384FA3F-9F41-4935-B25C-B63478132AF2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D6B7343-4AE0-4237-A339-E48B50FC678E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8AB13B7-0CBA-4E0B-B534-FF4AFD3C798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3D28F9-620B-4146-B5DB-93279C3ADB91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F7E67FE-82BC-49BF-A47D-9484E2185768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B6983CB-F870-49B3-A25F-7B3839A7F834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1E17219-6F08-4DB0-ADD0-155B5C298A1E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4A20B66-B239-44D6-8337-B820A5873421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48671EA-BC94-4564-BFCE-3369D8AC697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4281C4A-8EC8-4AF1-BA42-496621338A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8EDA873-1B7E-400D-9BBA-E970C042F7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87D4062-FC03-470C-89BA-8254DAE86B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A7DA99A-95DE-47B8-A188-C5B203A0E0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1990647-0A1A-4447-ACF8-79B6F88939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87A4F5-9F8B-4093-9D93-74A3310915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0816547-68CB-4C36-9241-F5D386AD7C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97CD796-97C7-4088-BA56-6E5804128B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34FDE43-5F64-41EC-9D66-E0673F65D1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B144DBD-820A-4FDE-BC2E-137C7389EA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436B910-AB72-4CC1-B20B-5F4C30F3A7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F09311C-03B5-4718-BBEA-8DA8744EFD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8AEE1A4-E2CD-4A22-8521-3CE6031C5B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799189-6F2F-4B12-BF36-3B585AE546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5E1A2FC-09BD-41FC-8B02-57EC6213E2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98F3452-F576-4370-972F-D33416875D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280E8A4-111D-40CD-BC18-A72190E10937}"/>
              </a:ext>
            </a:extLst>
          </p:cNvPr>
          <p:cNvSpPr/>
          <p:nvPr/>
        </p:nvSpPr>
        <p:spPr>
          <a:xfrm>
            <a:off x="56122" y="50000"/>
            <a:ext cx="12079318" cy="169277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Circle two numbers that add together to equal 0.25</a:t>
            </a:r>
          </a:p>
          <a:p>
            <a:endParaRPr lang="en-GB" sz="1600" b="1" dirty="0"/>
          </a:p>
          <a:p>
            <a:r>
              <a:rPr lang="en-GB" sz="3200" dirty="0"/>
              <a:t>      0.05          0.23          0.2          0.5</a:t>
            </a:r>
          </a:p>
          <a:p>
            <a:endParaRPr lang="en-GB" sz="20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393E266-C6C6-4320-BBA9-058E4F781903}"/>
              </a:ext>
            </a:extLst>
          </p:cNvPr>
          <p:cNvSpPr/>
          <p:nvPr/>
        </p:nvSpPr>
        <p:spPr>
          <a:xfrm>
            <a:off x="420621" y="723622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BEC01D4-00C0-4821-887F-3139A1B5FBAE}"/>
              </a:ext>
            </a:extLst>
          </p:cNvPr>
          <p:cNvSpPr/>
          <p:nvPr/>
        </p:nvSpPr>
        <p:spPr>
          <a:xfrm>
            <a:off x="3588936" y="723622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D6029F9-76E7-4F3F-8EEF-72B97874113C}"/>
              </a:ext>
            </a:extLst>
          </p:cNvPr>
          <p:cNvSpPr txBox="1"/>
          <p:nvPr/>
        </p:nvSpPr>
        <p:spPr>
          <a:xfrm>
            <a:off x="1789976" y="2212825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3C85DCC-98C7-493C-80AB-565D5E3A07A4}"/>
              </a:ext>
            </a:extLst>
          </p:cNvPr>
          <p:cNvSpPr txBox="1"/>
          <p:nvPr/>
        </p:nvSpPr>
        <p:spPr>
          <a:xfrm>
            <a:off x="1780085" y="2649959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0.0 5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2AD1BFD-7C78-4E81-AF10-C0B0235DB850}"/>
              </a:ext>
            </a:extLst>
          </p:cNvPr>
          <p:cNvCxnSpPr>
            <a:cxnSpLocks/>
          </p:cNvCxnSpPr>
          <p:nvPr/>
        </p:nvCxnSpPr>
        <p:spPr>
          <a:xfrm>
            <a:off x="1355338" y="3161035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655031A-3FA7-480B-9D65-B8C005D82AFA}"/>
              </a:ext>
            </a:extLst>
          </p:cNvPr>
          <p:cNvCxnSpPr>
            <a:cxnSpLocks/>
          </p:cNvCxnSpPr>
          <p:nvPr/>
        </p:nvCxnSpPr>
        <p:spPr>
          <a:xfrm>
            <a:off x="1355338" y="3610040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16E25AB-80AD-4A4F-A9A9-2D420A3B4B2A}"/>
              </a:ext>
            </a:extLst>
          </p:cNvPr>
          <p:cNvSpPr txBox="1"/>
          <p:nvPr/>
        </p:nvSpPr>
        <p:spPr>
          <a:xfrm>
            <a:off x="1362775" y="2658942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FFC2939-70AD-44B4-86CA-4FD889F65414}"/>
              </a:ext>
            </a:extLst>
          </p:cNvPr>
          <p:cNvSpPr txBox="1"/>
          <p:nvPr/>
        </p:nvSpPr>
        <p:spPr>
          <a:xfrm>
            <a:off x="2671663" y="220987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B6AEC56-443A-42ED-B1AA-5853249F1A8D}"/>
              </a:ext>
            </a:extLst>
          </p:cNvPr>
          <p:cNvSpPr txBox="1"/>
          <p:nvPr/>
        </p:nvSpPr>
        <p:spPr>
          <a:xfrm>
            <a:off x="2084950" y="308522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69157A3-F6A2-4C0D-A713-275CAD5F9BDA}"/>
              </a:ext>
            </a:extLst>
          </p:cNvPr>
          <p:cNvSpPr txBox="1"/>
          <p:nvPr/>
        </p:nvSpPr>
        <p:spPr>
          <a:xfrm>
            <a:off x="2679861" y="308522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FA88484-0E98-4320-85E5-D5E24F8CDF32}"/>
              </a:ext>
            </a:extLst>
          </p:cNvPr>
          <p:cNvSpPr txBox="1"/>
          <p:nvPr/>
        </p:nvSpPr>
        <p:spPr>
          <a:xfrm>
            <a:off x="2261764" y="308227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2D3D3A1-BDEA-44F0-A123-39619BB41D30}"/>
              </a:ext>
            </a:extLst>
          </p:cNvPr>
          <p:cNvSpPr txBox="1"/>
          <p:nvPr/>
        </p:nvSpPr>
        <p:spPr>
          <a:xfrm>
            <a:off x="1763526" y="308893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CF76CDD-A0A6-46E0-A685-AD808CBBE3D0}"/>
              </a:ext>
            </a:extLst>
          </p:cNvPr>
          <p:cNvSpPr txBox="1"/>
          <p:nvPr/>
        </p:nvSpPr>
        <p:spPr>
          <a:xfrm>
            <a:off x="5350188" y="2216073"/>
            <a:ext cx="14089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0.2 3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985F8DC-DF1F-4CEB-A3B1-E2D349193EB1}"/>
              </a:ext>
            </a:extLst>
          </p:cNvPr>
          <p:cNvSpPr txBox="1"/>
          <p:nvPr/>
        </p:nvSpPr>
        <p:spPr>
          <a:xfrm>
            <a:off x="5340297" y="2653207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412B559E-3D5F-4C7F-9CBC-0939D4F005FE}"/>
              </a:ext>
            </a:extLst>
          </p:cNvPr>
          <p:cNvCxnSpPr>
            <a:cxnSpLocks/>
          </p:cNvCxnSpPr>
          <p:nvPr/>
        </p:nvCxnSpPr>
        <p:spPr>
          <a:xfrm>
            <a:off x="4915550" y="3164283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46AB782C-F798-4088-8378-A0A1321E9EC8}"/>
              </a:ext>
            </a:extLst>
          </p:cNvPr>
          <p:cNvCxnSpPr>
            <a:cxnSpLocks/>
          </p:cNvCxnSpPr>
          <p:nvPr/>
        </p:nvCxnSpPr>
        <p:spPr>
          <a:xfrm>
            <a:off x="4915550" y="3613288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13D25DB4-5D48-4D18-9B76-ECFB1A6248F0}"/>
              </a:ext>
            </a:extLst>
          </p:cNvPr>
          <p:cNvSpPr txBox="1"/>
          <p:nvPr/>
        </p:nvSpPr>
        <p:spPr>
          <a:xfrm>
            <a:off x="4922987" y="2662190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3EA5046-7EE3-4D66-8C2F-7DA5C9D009A1}"/>
              </a:ext>
            </a:extLst>
          </p:cNvPr>
          <p:cNvSpPr txBox="1"/>
          <p:nvPr/>
        </p:nvSpPr>
        <p:spPr>
          <a:xfrm>
            <a:off x="6240073" y="263912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217356C-0CBF-4EA9-A1CE-143C10E8E0C7}"/>
              </a:ext>
            </a:extLst>
          </p:cNvPr>
          <p:cNvSpPr txBox="1"/>
          <p:nvPr/>
        </p:nvSpPr>
        <p:spPr>
          <a:xfrm>
            <a:off x="5645162" y="308847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A717FAB-0DC6-4A46-B707-81A9C2678EE6}"/>
              </a:ext>
            </a:extLst>
          </p:cNvPr>
          <p:cNvSpPr txBox="1"/>
          <p:nvPr/>
        </p:nvSpPr>
        <p:spPr>
          <a:xfrm>
            <a:off x="6240073" y="308847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BC5A4F-B84D-4E91-86B6-937A4E625CA8}"/>
              </a:ext>
            </a:extLst>
          </p:cNvPr>
          <p:cNvSpPr txBox="1"/>
          <p:nvPr/>
        </p:nvSpPr>
        <p:spPr>
          <a:xfrm>
            <a:off x="5821976" y="308552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6F9BE87-CD37-4892-A286-53B605A8EE55}"/>
              </a:ext>
            </a:extLst>
          </p:cNvPr>
          <p:cNvSpPr txBox="1"/>
          <p:nvPr/>
        </p:nvSpPr>
        <p:spPr>
          <a:xfrm>
            <a:off x="5323738" y="309218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BC061CD-81F6-475A-BC7D-C1D206AB719B}"/>
              </a:ext>
            </a:extLst>
          </p:cNvPr>
          <p:cNvSpPr/>
          <p:nvPr/>
        </p:nvSpPr>
        <p:spPr>
          <a:xfrm>
            <a:off x="3031833" y="306327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8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1" grpId="0"/>
      <p:bldP spid="52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5" grpId="0"/>
      <p:bldP spid="66" grpId="0"/>
      <p:bldP spid="67" grpId="0"/>
      <p:bldP spid="68" grpId="0"/>
      <p:bldP spid="69" grpId="0"/>
      <p:bldP spid="70" grpId="0"/>
      <p:bldP spid="7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15BB89-4032-4872-B625-A82114A7614E}"/>
              </a:ext>
            </a:extLst>
          </p:cNvPr>
          <p:cNvSpPr/>
          <p:nvPr/>
        </p:nvSpPr>
        <p:spPr>
          <a:xfrm>
            <a:off x="56123" y="50000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6 pencils cost £1.68</a:t>
            </a:r>
          </a:p>
          <a:p>
            <a:r>
              <a:rPr lang="en-US" sz="3200" b="1" dirty="0"/>
              <a:t>3 pencils and 1 rubber cost £1.09</a:t>
            </a:r>
          </a:p>
          <a:p>
            <a:r>
              <a:rPr lang="en-US" sz="3200" b="1" dirty="0"/>
              <a:t>What is the cost of 1 rubber?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6D1957-0824-4502-BCF1-2009A1250B6C}"/>
              </a:ext>
            </a:extLst>
          </p:cNvPr>
          <p:cNvSpPr/>
          <p:nvPr/>
        </p:nvSpPr>
        <p:spPr>
          <a:xfrm>
            <a:off x="1210917" y="2126194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B92B56-D85C-4922-85FB-F619BA8D22AB}"/>
              </a:ext>
            </a:extLst>
          </p:cNvPr>
          <p:cNvSpPr/>
          <p:nvPr/>
        </p:nvSpPr>
        <p:spPr>
          <a:xfrm>
            <a:off x="1658275" y="212737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29E6FA-02B5-41DE-B478-88206989885F}"/>
              </a:ext>
            </a:extLst>
          </p:cNvPr>
          <p:cNvSpPr/>
          <p:nvPr/>
        </p:nvSpPr>
        <p:spPr>
          <a:xfrm>
            <a:off x="2101776" y="212737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AE185E-7BD1-4B28-930C-A4F4E949CE51}"/>
              </a:ext>
            </a:extLst>
          </p:cNvPr>
          <p:cNvSpPr txBox="1"/>
          <p:nvPr/>
        </p:nvSpPr>
        <p:spPr>
          <a:xfrm>
            <a:off x="1196333" y="206388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1.6 8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E8FCF1-E16F-47AF-A5F4-73E298A5A568}"/>
              </a:ext>
            </a:extLst>
          </p:cNvPr>
          <p:cNvSpPr txBox="1"/>
          <p:nvPr/>
        </p:nvSpPr>
        <p:spPr>
          <a:xfrm>
            <a:off x="721716" y="207694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6E0D651-4947-4FA9-A39F-F0EEA02FDB28}"/>
              </a:ext>
            </a:extLst>
          </p:cNvPr>
          <p:cNvCxnSpPr>
            <a:cxnSpLocks/>
          </p:cNvCxnSpPr>
          <p:nvPr/>
        </p:nvCxnSpPr>
        <p:spPr>
          <a:xfrm>
            <a:off x="1196333" y="2126501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613B16E-6833-40AC-A29D-688577535DCF}"/>
              </a:ext>
            </a:extLst>
          </p:cNvPr>
          <p:cNvCxnSpPr>
            <a:cxnSpLocks/>
          </p:cNvCxnSpPr>
          <p:nvPr/>
        </p:nvCxnSpPr>
        <p:spPr>
          <a:xfrm>
            <a:off x="1215285" y="211045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BE99651-6FE2-4F64-A38A-3A700F29865A}"/>
              </a:ext>
            </a:extLst>
          </p:cNvPr>
          <p:cNvSpPr txBox="1"/>
          <p:nvPr/>
        </p:nvSpPr>
        <p:spPr>
          <a:xfrm>
            <a:off x="1204668" y="162619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C5AF0D-725F-44E7-BA3D-D556B739DB5E}"/>
              </a:ext>
            </a:extLst>
          </p:cNvPr>
          <p:cNvSpPr txBox="1"/>
          <p:nvPr/>
        </p:nvSpPr>
        <p:spPr>
          <a:xfrm>
            <a:off x="1501085" y="210119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8FEACB-3270-4297-AE87-DEA91C78B19F}"/>
              </a:ext>
            </a:extLst>
          </p:cNvPr>
          <p:cNvSpPr txBox="1"/>
          <p:nvPr/>
        </p:nvSpPr>
        <p:spPr>
          <a:xfrm>
            <a:off x="1664387" y="163272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13CF15-E1D9-496B-AE24-5627AD6F0BE6}"/>
              </a:ext>
            </a:extLst>
          </p:cNvPr>
          <p:cNvSpPr txBox="1"/>
          <p:nvPr/>
        </p:nvSpPr>
        <p:spPr>
          <a:xfrm>
            <a:off x="2084574" y="161966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C1EB2C-3995-4743-A924-1DB6EDED689D}"/>
              </a:ext>
            </a:extLst>
          </p:cNvPr>
          <p:cNvSpPr txBox="1"/>
          <p:nvPr/>
        </p:nvSpPr>
        <p:spPr>
          <a:xfrm>
            <a:off x="1496861" y="162291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26B746-937E-441A-A7C6-62AFB6246A39}"/>
              </a:ext>
            </a:extLst>
          </p:cNvPr>
          <p:cNvSpPr txBox="1"/>
          <p:nvPr/>
        </p:nvSpPr>
        <p:spPr>
          <a:xfrm>
            <a:off x="916828" y="16283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713F3E-AA7D-4ADA-A0B3-139285CC41B6}"/>
              </a:ext>
            </a:extLst>
          </p:cNvPr>
          <p:cNvSpPr txBox="1"/>
          <p:nvPr/>
        </p:nvSpPr>
        <p:spPr>
          <a:xfrm>
            <a:off x="1930427" y="210119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46FEE5-88C8-47F7-BE08-99B4556483C3}"/>
              </a:ext>
            </a:extLst>
          </p:cNvPr>
          <p:cNvSpPr/>
          <p:nvPr/>
        </p:nvSpPr>
        <p:spPr>
          <a:xfrm>
            <a:off x="3460080" y="52702"/>
            <a:ext cx="3676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pencil costs 28p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8F64A68-5BEE-4ECE-8AC7-D036E0737C50}"/>
              </a:ext>
            </a:extLst>
          </p:cNvPr>
          <p:cNvGrpSpPr/>
          <p:nvPr/>
        </p:nvGrpSpPr>
        <p:grpSpPr>
          <a:xfrm>
            <a:off x="3481125" y="1886847"/>
            <a:ext cx="1854081" cy="1405123"/>
            <a:chOff x="2256385" y="1937292"/>
            <a:chExt cx="1854081" cy="140512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7F6885A-9AE8-4834-B652-5913E42F2A16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2 8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C912755-5023-4BD5-8BA7-4459CA6C4774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8721E4E-5C48-47F0-85F3-CA81572F6B16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DCC5B39-3A49-4CDF-BBA8-4FA5CE1BD001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2CA0F4B-1E05-4F82-9F5E-750E5D3DFB2F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D834D78-D46C-4FB0-A743-84CE5CEB9586}"/>
              </a:ext>
            </a:extLst>
          </p:cNvPr>
          <p:cNvSpPr txBox="1"/>
          <p:nvPr/>
        </p:nvSpPr>
        <p:spPr>
          <a:xfrm>
            <a:off x="3993434" y="163272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F4E6EA7-E59D-4F91-8FB1-5DFFA9B63BB4}"/>
              </a:ext>
            </a:extLst>
          </p:cNvPr>
          <p:cNvSpPr txBox="1"/>
          <p:nvPr/>
        </p:nvSpPr>
        <p:spPr>
          <a:xfrm>
            <a:off x="4354483" y="2769546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38731B9-B782-44C5-8065-3FCFABE67D60}"/>
              </a:ext>
            </a:extLst>
          </p:cNvPr>
          <p:cNvSpPr txBox="1"/>
          <p:nvPr/>
        </p:nvSpPr>
        <p:spPr>
          <a:xfrm>
            <a:off x="3920655" y="2769546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3B89D9A-69CD-4973-A768-D7CD2AA6B8FA}"/>
              </a:ext>
            </a:extLst>
          </p:cNvPr>
          <p:cNvSpPr/>
          <p:nvPr/>
        </p:nvSpPr>
        <p:spPr>
          <a:xfrm>
            <a:off x="5746080" y="542442"/>
            <a:ext cx="3676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pencils costs 84p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78604A8-5F3E-4E35-AA3B-72B4CA3BCCAE}"/>
              </a:ext>
            </a:extLst>
          </p:cNvPr>
          <p:cNvGrpSpPr/>
          <p:nvPr/>
        </p:nvGrpSpPr>
        <p:grpSpPr>
          <a:xfrm>
            <a:off x="5386511" y="1879677"/>
            <a:ext cx="1885499" cy="1414081"/>
            <a:chOff x="1371600" y="1941038"/>
            <a:chExt cx="1885499" cy="141408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FF6BA1F-353C-4289-A5A9-654BA6B8E5EF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1.0 9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2B123F2-BA4D-41B3-BC09-776FB7805E23}"/>
                </a:ext>
              </a:extLst>
            </p:cNvPr>
            <p:cNvSpPr txBox="1"/>
            <p:nvPr/>
          </p:nvSpPr>
          <p:spPr>
            <a:xfrm>
              <a:off x="1796125" y="2373230"/>
              <a:ext cx="146097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0.8 4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10D223F-2336-41EB-B73A-0F5B6DEF0724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83EBD2D-16D9-4DA2-9438-37E5983BBC71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8B6B77E-F044-43DB-B6A9-2FB3B70240C8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EF38DAF-6548-482D-9276-8AD8A48CCBA0}"/>
              </a:ext>
            </a:extLst>
          </p:cNvPr>
          <p:cNvSpPr txBox="1"/>
          <p:nvPr/>
        </p:nvSpPr>
        <p:spPr>
          <a:xfrm>
            <a:off x="6714413" y="276514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93FE43C-707D-46DD-825C-9DA1469B3791}"/>
              </a:ext>
            </a:extLst>
          </p:cNvPr>
          <p:cNvCxnSpPr>
            <a:cxnSpLocks/>
          </p:cNvCxnSpPr>
          <p:nvPr/>
        </p:nvCxnSpPr>
        <p:spPr>
          <a:xfrm flipV="1">
            <a:off x="5817670" y="1963732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6245F47-D0EF-4320-BDE2-40690103EA85}"/>
              </a:ext>
            </a:extLst>
          </p:cNvPr>
          <p:cNvSpPr txBox="1"/>
          <p:nvPr/>
        </p:nvSpPr>
        <p:spPr>
          <a:xfrm>
            <a:off x="5847745" y="166630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8A22FA2-CB2F-41B5-8E59-D3626A1B62F6}"/>
              </a:ext>
            </a:extLst>
          </p:cNvPr>
          <p:cNvSpPr txBox="1"/>
          <p:nvPr/>
        </p:nvSpPr>
        <p:spPr>
          <a:xfrm>
            <a:off x="6138980" y="19123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BDFA01-B3BD-4827-8B42-AF6937725C10}"/>
              </a:ext>
            </a:extLst>
          </p:cNvPr>
          <p:cNvSpPr txBox="1"/>
          <p:nvPr/>
        </p:nvSpPr>
        <p:spPr>
          <a:xfrm>
            <a:off x="6253618" y="277173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8925A41-B970-4E7B-B142-8A136D5D6637}"/>
              </a:ext>
            </a:extLst>
          </p:cNvPr>
          <p:cNvSpPr txBox="1"/>
          <p:nvPr/>
        </p:nvSpPr>
        <p:spPr>
          <a:xfrm>
            <a:off x="5803464" y="277233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3CAC0EA-1BAE-441F-9334-4EABA18D905A}"/>
              </a:ext>
            </a:extLst>
          </p:cNvPr>
          <p:cNvSpPr txBox="1"/>
          <p:nvPr/>
        </p:nvSpPr>
        <p:spPr>
          <a:xfrm>
            <a:off x="6112957" y="2756071"/>
            <a:ext cx="3606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3C7DAED-25B4-4C4B-9A25-33E6CC23F1E6}"/>
              </a:ext>
            </a:extLst>
          </p:cNvPr>
          <p:cNvSpPr txBox="1"/>
          <p:nvPr/>
        </p:nvSpPr>
        <p:spPr>
          <a:xfrm>
            <a:off x="5479610" y="276514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036B5D5-C155-4469-A56C-ECC9849941C5}"/>
              </a:ext>
            </a:extLst>
          </p:cNvPr>
          <p:cNvSpPr/>
          <p:nvPr/>
        </p:nvSpPr>
        <p:spPr>
          <a:xfrm>
            <a:off x="5044549" y="1033366"/>
            <a:ext cx="3676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25p</a:t>
            </a:r>
          </a:p>
        </p:txBody>
      </p:sp>
    </p:spTree>
    <p:extLst>
      <p:ext uri="{BB962C8B-B14F-4D97-AF65-F5344CB8AC3E}">
        <p14:creationId xmlns:p14="http://schemas.microsoft.com/office/powerpoint/2010/main" val="10761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/>
      <p:bldP spid="8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5" grpId="0"/>
      <p:bldP spid="26" grpId="0"/>
      <p:bldP spid="27" grpId="0"/>
      <p:bldP spid="28" grpId="0"/>
      <p:bldP spid="35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0263CA-7201-465B-ACB0-24824EFECF97}"/>
              </a:ext>
            </a:extLst>
          </p:cNvPr>
          <p:cNvSpPr/>
          <p:nvPr/>
        </p:nvSpPr>
        <p:spPr>
          <a:xfrm>
            <a:off x="56123" y="50000"/>
            <a:ext cx="102212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Each diagram below is divided into equal sections.</a:t>
            </a:r>
          </a:p>
          <a:p>
            <a:r>
              <a:rPr lang="en-GB" sz="3200" b="1" dirty="0"/>
              <a:t>Shade three-quarters of each diagram.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2D442A-A3A9-4DF9-8F44-FC316D31B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286" y="1355818"/>
            <a:ext cx="9239055" cy="2880303"/>
          </a:xfrm>
          <a:prstGeom prst="rect">
            <a:avLst/>
          </a:prstGeom>
        </p:spPr>
      </p:pic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6B1AC892-B968-41A3-A655-D4C4315E114E}"/>
              </a:ext>
            </a:extLst>
          </p:cNvPr>
          <p:cNvSpPr/>
          <p:nvPr/>
        </p:nvSpPr>
        <p:spPr>
          <a:xfrm>
            <a:off x="1127138" y="2358778"/>
            <a:ext cx="1803098" cy="89200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7178DF6E-BD10-4351-AE01-8C134412F8F1}"/>
              </a:ext>
            </a:extLst>
          </p:cNvPr>
          <p:cNvSpPr/>
          <p:nvPr/>
        </p:nvSpPr>
        <p:spPr>
          <a:xfrm rot="5400000">
            <a:off x="671592" y="1903233"/>
            <a:ext cx="1803098" cy="89200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DAA243EE-A1CB-4C98-A977-0D12B9E54D9B}"/>
              </a:ext>
            </a:extLst>
          </p:cNvPr>
          <p:cNvSpPr/>
          <p:nvPr/>
        </p:nvSpPr>
        <p:spPr>
          <a:xfrm rot="10800000">
            <a:off x="1127138" y="1447687"/>
            <a:ext cx="1803098" cy="89200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76E5A42-DC8C-4915-B33F-B192B19FF06C}"/>
              </a:ext>
            </a:extLst>
          </p:cNvPr>
          <p:cNvCxnSpPr>
            <a:cxnSpLocks/>
          </p:cNvCxnSpPr>
          <p:nvPr/>
        </p:nvCxnSpPr>
        <p:spPr>
          <a:xfrm>
            <a:off x="3836393" y="5336565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D3E72A-8E63-4DC0-A037-593E368EC318}"/>
              </a:ext>
            </a:extLst>
          </p:cNvPr>
          <p:cNvCxnSpPr>
            <a:cxnSpLocks/>
          </p:cNvCxnSpPr>
          <p:nvPr/>
        </p:nvCxnSpPr>
        <p:spPr>
          <a:xfrm>
            <a:off x="4715623" y="5336565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892CD21-F8A7-40C0-8C32-061F0507346B}"/>
              </a:ext>
            </a:extLst>
          </p:cNvPr>
          <p:cNvSpPr txBox="1"/>
          <p:nvPr/>
        </p:nvSpPr>
        <p:spPr>
          <a:xfrm>
            <a:off x="3799020" y="482873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76947A-695C-4812-BFAE-089072041C23}"/>
              </a:ext>
            </a:extLst>
          </p:cNvPr>
          <p:cNvSpPr txBox="1"/>
          <p:nvPr/>
        </p:nvSpPr>
        <p:spPr>
          <a:xfrm>
            <a:off x="3809586" y="527477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2E3488-4FC4-4CB4-87D1-F461F6E1C0EA}"/>
              </a:ext>
            </a:extLst>
          </p:cNvPr>
          <p:cNvSpPr txBox="1"/>
          <p:nvPr/>
        </p:nvSpPr>
        <p:spPr>
          <a:xfrm>
            <a:off x="4715622" y="527477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29F92C-884F-4411-BE54-DA7E5C9CEC2C}"/>
              </a:ext>
            </a:extLst>
          </p:cNvPr>
          <p:cNvSpPr txBox="1"/>
          <p:nvPr/>
        </p:nvSpPr>
        <p:spPr>
          <a:xfrm>
            <a:off x="4268580" y="502109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38A3C868-5B44-4DD0-8D74-85C3B9096035}"/>
              </a:ext>
            </a:extLst>
          </p:cNvPr>
          <p:cNvSpPr/>
          <p:nvPr/>
        </p:nvSpPr>
        <p:spPr>
          <a:xfrm rot="16200000">
            <a:off x="4201281" y="430660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1F371224-EE90-4B76-AF8B-8726C37415F5}"/>
              </a:ext>
            </a:extLst>
          </p:cNvPr>
          <p:cNvSpPr/>
          <p:nvPr/>
        </p:nvSpPr>
        <p:spPr>
          <a:xfrm rot="5400000">
            <a:off x="4190994" y="523372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218D37-6E87-42A6-8D88-A7321A75452A}"/>
              </a:ext>
            </a:extLst>
          </p:cNvPr>
          <p:cNvSpPr txBox="1"/>
          <p:nvPr/>
        </p:nvSpPr>
        <p:spPr>
          <a:xfrm>
            <a:off x="4321584" y="576910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DDB6C1-DF43-4433-A758-C10DE3C6852F}"/>
              </a:ext>
            </a:extLst>
          </p:cNvPr>
          <p:cNvSpPr txBox="1"/>
          <p:nvPr/>
        </p:nvSpPr>
        <p:spPr>
          <a:xfrm>
            <a:off x="4321583" y="447479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595D6B-DFCB-4095-B385-BFD485559A30}"/>
              </a:ext>
            </a:extLst>
          </p:cNvPr>
          <p:cNvSpPr txBox="1"/>
          <p:nvPr/>
        </p:nvSpPr>
        <p:spPr>
          <a:xfrm>
            <a:off x="4929511" y="4828731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400FF61-D834-4701-9F88-583474CEDB0F}"/>
              </a:ext>
            </a:extLst>
          </p:cNvPr>
          <p:cNvGrpSpPr/>
          <p:nvPr/>
        </p:nvGrpSpPr>
        <p:grpSpPr>
          <a:xfrm>
            <a:off x="3885250" y="1453949"/>
            <a:ext cx="1800496" cy="2721047"/>
            <a:chOff x="3885250" y="1453949"/>
            <a:chExt cx="1800496" cy="2721047"/>
          </a:xfrm>
          <a:solidFill>
            <a:srgbClr val="FF0000"/>
          </a:solidFill>
        </p:grpSpPr>
        <p:sp>
          <p:nvSpPr>
            <p:cNvPr id="20" name="Right Triangle 19">
              <a:extLst>
                <a:ext uri="{FF2B5EF4-FFF2-40B4-BE49-F238E27FC236}">
                  <a16:creationId xmlns:a16="http://schemas.microsoft.com/office/drawing/2014/main" id="{4AD18A06-0903-4E49-A268-C72D669A0042}"/>
                </a:ext>
              </a:extLst>
            </p:cNvPr>
            <p:cNvSpPr/>
            <p:nvPr/>
          </p:nvSpPr>
          <p:spPr>
            <a:xfrm rot="5400000">
              <a:off x="4774046" y="1453949"/>
              <a:ext cx="892007" cy="892007"/>
            </a:xfrm>
            <a:prstGeom prst="rtTriangl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3FCC584-20B1-474E-BC0E-0CDA8EACD0EE}"/>
                </a:ext>
              </a:extLst>
            </p:cNvPr>
            <p:cNvSpPr/>
            <p:nvPr/>
          </p:nvSpPr>
          <p:spPr>
            <a:xfrm>
              <a:off x="3885250" y="1454126"/>
              <a:ext cx="892007" cy="2720870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BC7F174-62B2-472B-8331-D5DD3E5C13E4}"/>
                </a:ext>
              </a:extLst>
            </p:cNvPr>
            <p:cNvSpPr/>
            <p:nvPr/>
          </p:nvSpPr>
          <p:spPr>
            <a:xfrm>
              <a:off x="4768619" y="2352573"/>
              <a:ext cx="917127" cy="921218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1A71D10-A52F-4697-BEBA-53B82E8A889B}"/>
              </a:ext>
            </a:extLst>
          </p:cNvPr>
          <p:cNvCxnSpPr>
            <a:cxnSpLocks/>
          </p:cNvCxnSpPr>
          <p:nvPr/>
        </p:nvCxnSpPr>
        <p:spPr>
          <a:xfrm>
            <a:off x="7695477" y="5336565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D85720C-E5B0-4A7F-A7E8-67E4A32A5E94}"/>
              </a:ext>
            </a:extLst>
          </p:cNvPr>
          <p:cNvCxnSpPr>
            <a:cxnSpLocks/>
          </p:cNvCxnSpPr>
          <p:nvPr/>
        </p:nvCxnSpPr>
        <p:spPr>
          <a:xfrm>
            <a:off x="8574707" y="5336565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C3BB591-E0FA-4CDF-92A5-6F79E3570CB7}"/>
              </a:ext>
            </a:extLst>
          </p:cNvPr>
          <p:cNvSpPr txBox="1"/>
          <p:nvPr/>
        </p:nvSpPr>
        <p:spPr>
          <a:xfrm>
            <a:off x="7658104" y="482873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E4571D5-3A99-409E-8FC5-B915794EA247}"/>
              </a:ext>
            </a:extLst>
          </p:cNvPr>
          <p:cNvSpPr txBox="1"/>
          <p:nvPr/>
        </p:nvSpPr>
        <p:spPr>
          <a:xfrm>
            <a:off x="7668670" y="527477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926793-7156-4584-B336-AC9E47AB04D0}"/>
              </a:ext>
            </a:extLst>
          </p:cNvPr>
          <p:cNvSpPr txBox="1"/>
          <p:nvPr/>
        </p:nvSpPr>
        <p:spPr>
          <a:xfrm>
            <a:off x="8555250" y="5274773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C9FE900-7F2E-4776-973D-0EF458068CCF}"/>
              </a:ext>
            </a:extLst>
          </p:cNvPr>
          <p:cNvSpPr txBox="1"/>
          <p:nvPr/>
        </p:nvSpPr>
        <p:spPr>
          <a:xfrm>
            <a:off x="8127664" y="502109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50C55545-9399-46E0-ABB1-96D46AB04574}"/>
              </a:ext>
            </a:extLst>
          </p:cNvPr>
          <p:cNvSpPr/>
          <p:nvPr/>
        </p:nvSpPr>
        <p:spPr>
          <a:xfrm rot="16200000">
            <a:off x="7946465" y="4420505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299D804B-3742-40E0-A723-261F52315491}"/>
              </a:ext>
            </a:extLst>
          </p:cNvPr>
          <p:cNvSpPr/>
          <p:nvPr/>
        </p:nvSpPr>
        <p:spPr>
          <a:xfrm rot="5400000">
            <a:off x="7936177" y="5354159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F72A3C0-A64F-4BFB-B88D-DB908E229F7F}"/>
              </a:ext>
            </a:extLst>
          </p:cNvPr>
          <p:cNvSpPr txBox="1"/>
          <p:nvPr/>
        </p:nvSpPr>
        <p:spPr>
          <a:xfrm>
            <a:off x="8054207" y="577563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F2E56C1-C7A2-41B5-8BE7-96855FB6D9D2}"/>
              </a:ext>
            </a:extLst>
          </p:cNvPr>
          <p:cNvSpPr txBox="1"/>
          <p:nvPr/>
        </p:nvSpPr>
        <p:spPr>
          <a:xfrm>
            <a:off x="8039618" y="4474791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4C6F3C-71D8-4358-B8F6-9315E2B99FFD}"/>
              </a:ext>
            </a:extLst>
          </p:cNvPr>
          <p:cNvSpPr txBox="1"/>
          <p:nvPr/>
        </p:nvSpPr>
        <p:spPr>
          <a:xfrm>
            <a:off x="8544651" y="4828731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6" name="Partial Circle 25">
            <a:extLst>
              <a:ext uri="{FF2B5EF4-FFF2-40B4-BE49-F238E27FC236}">
                <a16:creationId xmlns:a16="http://schemas.microsoft.com/office/drawing/2014/main" id="{DE2F8A26-5DB2-463B-BC38-F40177C26A38}"/>
              </a:ext>
            </a:extLst>
          </p:cNvPr>
          <p:cNvSpPr/>
          <p:nvPr/>
        </p:nvSpPr>
        <p:spPr>
          <a:xfrm>
            <a:off x="7509863" y="1455213"/>
            <a:ext cx="2668853" cy="2683237"/>
          </a:xfrm>
          <a:prstGeom prst="pi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94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29" grpId="0"/>
      <p:bldP spid="30" grpId="0"/>
      <p:bldP spid="31" grpId="0"/>
      <p:bldP spid="32" grpId="0"/>
      <p:bldP spid="33" grpId="0" animBg="1"/>
      <p:bldP spid="34" grpId="0" animBg="1"/>
      <p:bldP spid="35" grpId="0"/>
      <p:bldP spid="36" grpId="0"/>
      <p:bldP spid="37" grpId="0"/>
      <p:bldP spid="2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ED3B41-BC1B-4209-9D6C-090A310DBF52}"/>
              </a:ext>
            </a:extLst>
          </p:cNvPr>
          <p:cNvSpPr/>
          <p:nvPr/>
        </p:nvSpPr>
        <p:spPr>
          <a:xfrm>
            <a:off x="56123" y="50000"/>
            <a:ext cx="111356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packet contains 1.5 kg of oats.</a:t>
            </a:r>
          </a:p>
          <a:p>
            <a:r>
              <a:rPr lang="en-US" sz="3200" b="1" dirty="0"/>
              <a:t>Every day Maria uses 50 g of oats to make porridge.</a:t>
            </a:r>
          </a:p>
          <a:p>
            <a:r>
              <a:rPr lang="en-US" sz="3200" b="1" dirty="0"/>
              <a:t>How many days does the packet of oats last?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89FD3A-175D-4E96-A52D-A21F0277941D}"/>
              </a:ext>
            </a:extLst>
          </p:cNvPr>
          <p:cNvSpPr/>
          <p:nvPr/>
        </p:nvSpPr>
        <p:spPr>
          <a:xfrm>
            <a:off x="724319" y="1762746"/>
            <a:ext cx="48996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kilogram = 1000 grams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F37141-5048-4DFE-91FD-AFE8AB54CD61}"/>
              </a:ext>
            </a:extLst>
          </p:cNvPr>
          <p:cNvSpPr/>
          <p:nvPr/>
        </p:nvSpPr>
        <p:spPr>
          <a:xfrm>
            <a:off x="724318" y="2516310"/>
            <a:ext cx="48996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1.5 kilograms = 1500 grams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A59CDF-1DA6-4F7C-BFE2-44C2DD46EF44}"/>
              </a:ext>
            </a:extLst>
          </p:cNvPr>
          <p:cNvSpPr/>
          <p:nvPr/>
        </p:nvSpPr>
        <p:spPr>
          <a:xfrm>
            <a:off x="724318" y="3275446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1500 </a:t>
            </a:r>
            <a:r>
              <a:rPr lang="en-GB" sz="3200" b="1" dirty="0">
                <a:solidFill>
                  <a:srgbClr val="FF0000"/>
                </a:solidFill>
              </a:rPr>
              <a:t>÷ 50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59D9D1-AF22-4E93-93F8-0E2E172B341F}"/>
              </a:ext>
            </a:extLst>
          </p:cNvPr>
          <p:cNvSpPr/>
          <p:nvPr/>
        </p:nvSpPr>
        <p:spPr>
          <a:xfrm>
            <a:off x="2848707" y="3269874"/>
            <a:ext cx="2775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1DD3BFE-5231-4451-8A26-EF5A3B90DCC6}"/>
              </a:ext>
            </a:extLst>
          </p:cNvPr>
          <p:cNvCxnSpPr>
            <a:cxnSpLocks/>
          </p:cNvCxnSpPr>
          <p:nvPr/>
        </p:nvCxnSpPr>
        <p:spPr>
          <a:xfrm flipH="1">
            <a:off x="1466335" y="3360434"/>
            <a:ext cx="140043" cy="4036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DCF3062-00BD-4FC6-AB19-7BF92A70C9ED}"/>
              </a:ext>
            </a:extLst>
          </p:cNvPr>
          <p:cNvCxnSpPr>
            <a:cxnSpLocks/>
          </p:cNvCxnSpPr>
          <p:nvPr/>
        </p:nvCxnSpPr>
        <p:spPr>
          <a:xfrm flipH="1">
            <a:off x="2266271" y="3360434"/>
            <a:ext cx="140043" cy="4036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45B3E1B-0F2A-49B4-8440-C2CCAFE59997}"/>
              </a:ext>
            </a:extLst>
          </p:cNvPr>
          <p:cNvSpPr/>
          <p:nvPr/>
        </p:nvSpPr>
        <p:spPr>
          <a:xfrm>
            <a:off x="7716033" y="1034885"/>
            <a:ext cx="15657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 days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AACDCC-EF63-4730-9A9B-B99F0680E96A}"/>
              </a:ext>
            </a:extLst>
          </p:cNvPr>
          <p:cNvSpPr/>
          <p:nvPr/>
        </p:nvSpPr>
        <p:spPr>
          <a:xfrm>
            <a:off x="6916826" y="2001923"/>
            <a:ext cx="25537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day = 50 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F45705-ECDF-408B-8B46-E2BDEB034301}"/>
              </a:ext>
            </a:extLst>
          </p:cNvPr>
          <p:cNvSpPr/>
          <p:nvPr/>
        </p:nvSpPr>
        <p:spPr>
          <a:xfrm>
            <a:off x="6750612" y="2913272"/>
            <a:ext cx="2719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days = 100 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CD3138-7159-4EFF-BCF3-32167A001C46}"/>
              </a:ext>
            </a:extLst>
          </p:cNvPr>
          <p:cNvSpPr/>
          <p:nvPr/>
        </p:nvSpPr>
        <p:spPr>
          <a:xfrm>
            <a:off x="6551742" y="3812295"/>
            <a:ext cx="29188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days = 500 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C3FCDD-DA6C-4C5A-9375-96FC5E74A7C1}"/>
              </a:ext>
            </a:extLst>
          </p:cNvPr>
          <p:cNvSpPr/>
          <p:nvPr/>
        </p:nvSpPr>
        <p:spPr>
          <a:xfrm>
            <a:off x="6551743" y="4687434"/>
            <a:ext cx="3223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 days = 1500 g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7C229E5-22B7-4D4D-A506-91BD839E817B}"/>
              </a:ext>
            </a:extLst>
          </p:cNvPr>
          <p:cNvCxnSpPr/>
          <p:nvPr/>
        </p:nvCxnSpPr>
        <p:spPr>
          <a:xfrm>
            <a:off x="7809882" y="260943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C2872753-B574-445C-A777-8AE30C8526A8}"/>
              </a:ext>
            </a:extLst>
          </p:cNvPr>
          <p:cNvSpPr/>
          <p:nvPr/>
        </p:nvSpPr>
        <p:spPr>
          <a:xfrm>
            <a:off x="7893756" y="2516310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F2FA488-5E0E-4096-BEC4-CB5328E7A7AC}"/>
              </a:ext>
            </a:extLst>
          </p:cNvPr>
          <p:cNvCxnSpPr/>
          <p:nvPr/>
        </p:nvCxnSpPr>
        <p:spPr>
          <a:xfrm>
            <a:off x="7809882" y="3527782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38277966-C26A-42F8-8E67-1D70A8615BA1}"/>
              </a:ext>
            </a:extLst>
          </p:cNvPr>
          <p:cNvSpPr/>
          <p:nvPr/>
        </p:nvSpPr>
        <p:spPr>
          <a:xfrm>
            <a:off x="7893756" y="3434655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x5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B9E5725-B76D-4C6E-86AE-645A11726517}"/>
              </a:ext>
            </a:extLst>
          </p:cNvPr>
          <p:cNvCxnSpPr/>
          <p:nvPr/>
        </p:nvCxnSpPr>
        <p:spPr>
          <a:xfrm>
            <a:off x="7809882" y="4425065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77D30208-F1A6-4ABB-B896-E374F6AD9FAC}"/>
              </a:ext>
            </a:extLst>
          </p:cNvPr>
          <p:cNvSpPr/>
          <p:nvPr/>
        </p:nvSpPr>
        <p:spPr>
          <a:xfrm>
            <a:off x="7893756" y="4331938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x3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29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3" grpId="0"/>
      <p:bldP spid="14" grpId="0"/>
      <p:bldP spid="15" grpId="0"/>
      <p:bldP spid="16" grpId="0"/>
      <p:bldP spid="17" grpId="0"/>
      <p:bldP spid="19" grpId="0"/>
      <p:bldP spid="21" grpId="0"/>
      <p:bldP spid="2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219EBC-4B90-4905-855B-3CE57408AAEB}"/>
              </a:ext>
            </a:extLst>
          </p:cNvPr>
          <p:cNvSpPr/>
          <p:nvPr/>
        </p:nvSpPr>
        <p:spPr>
          <a:xfrm>
            <a:off x="56123" y="5000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n = 22</a:t>
            </a:r>
          </a:p>
          <a:p>
            <a:r>
              <a:rPr lang="en-US" sz="3200" b="1" dirty="0"/>
              <a:t>What is 2n + 9?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E8C44-0527-4E10-97A4-EF0F475701F8}"/>
              </a:ext>
            </a:extLst>
          </p:cNvPr>
          <p:cNvSpPr/>
          <p:nvPr/>
        </p:nvSpPr>
        <p:spPr>
          <a:xfrm>
            <a:off x="56123" y="2352158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2q + 4 = 100</a:t>
            </a:r>
          </a:p>
          <a:p>
            <a:r>
              <a:rPr lang="en-GB" sz="3200" b="1" dirty="0"/>
              <a:t>Work out the value of q.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38A9C1-375E-4B7B-9CAA-B46F7857C0A3}"/>
              </a:ext>
            </a:extLst>
          </p:cNvPr>
          <p:cNvSpPr/>
          <p:nvPr/>
        </p:nvSpPr>
        <p:spPr>
          <a:xfrm>
            <a:off x="427758" y="1127218"/>
            <a:ext cx="15931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x 22 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B4113C-9421-48C7-8BFD-11CCD374DA28}"/>
              </a:ext>
            </a:extLst>
          </p:cNvPr>
          <p:cNvSpPr/>
          <p:nvPr/>
        </p:nvSpPr>
        <p:spPr>
          <a:xfrm>
            <a:off x="1813433" y="1126460"/>
            <a:ext cx="8860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E50B7C-7BD7-4391-A672-28DCB5E0BB30}"/>
              </a:ext>
            </a:extLst>
          </p:cNvPr>
          <p:cNvSpPr/>
          <p:nvPr/>
        </p:nvSpPr>
        <p:spPr>
          <a:xfrm>
            <a:off x="427758" y="1618143"/>
            <a:ext cx="15931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44 + 9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2926F1-18BC-498A-91FE-010B0C1B2C6E}"/>
              </a:ext>
            </a:extLst>
          </p:cNvPr>
          <p:cNvSpPr/>
          <p:nvPr/>
        </p:nvSpPr>
        <p:spPr>
          <a:xfrm>
            <a:off x="1828801" y="1617385"/>
            <a:ext cx="15931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B034F5-486E-42FA-B8DE-913D5828A360}"/>
              </a:ext>
            </a:extLst>
          </p:cNvPr>
          <p:cNvSpPr/>
          <p:nvPr/>
        </p:nvSpPr>
        <p:spPr>
          <a:xfrm>
            <a:off x="2724882" y="537227"/>
            <a:ext cx="15931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5A2DC7-B14F-45CB-BFC9-A855299A3D73}"/>
              </a:ext>
            </a:extLst>
          </p:cNvPr>
          <p:cNvSpPr/>
          <p:nvPr/>
        </p:nvSpPr>
        <p:spPr>
          <a:xfrm>
            <a:off x="427758" y="3427100"/>
            <a:ext cx="1777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– 4 =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A0DA46-BC82-460C-8F81-C1A357501840}"/>
              </a:ext>
            </a:extLst>
          </p:cNvPr>
          <p:cNvSpPr/>
          <p:nvPr/>
        </p:nvSpPr>
        <p:spPr>
          <a:xfrm>
            <a:off x="2020902" y="3427100"/>
            <a:ext cx="1777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E5AE59-9F35-4330-89E5-80DCD561500F}"/>
              </a:ext>
            </a:extLst>
          </p:cNvPr>
          <p:cNvSpPr/>
          <p:nvPr/>
        </p:nvSpPr>
        <p:spPr>
          <a:xfrm>
            <a:off x="427758" y="3919543"/>
            <a:ext cx="1777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96</a:t>
            </a:r>
            <a:r>
              <a:rPr lang="en-GB" sz="3200" b="1" dirty="0">
                <a:solidFill>
                  <a:srgbClr val="FF0000"/>
                </a:solidFill>
              </a:rPr>
              <a:t> ÷ 2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CB72D3-3561-4706-9951-7057AA366611}"/>
              </a:ext>
            </a:extLst>
          </p:cNvPr>
          <p:cNvSpPr txBox="1"/>
          <p:nvPr/>
        </p:nvSpPr>
        <p:spPr>
          <a:xfrm>
            <a:off x="1482776" y="505905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64B353-E719-4334-B640-8F4B85430359}"/>
              </a:ext>
            </a:extLst>
          </p:cNvPr>
          <p:cNvSpPr txBox="1"/>
          <p:nvPr/>
        </p:nvSpPr>
        <p:spPr>
          <a:xfrm>
            <a:off x="1008159" y="507211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5CF5D1F-86AD-409B-AE2A-B63146C84491}"/>
              </a:ext>
            </a:extLst>
          </p:cNvPr>
          <p:cNvCxnSpPr>
            <a:cxnSpLocks/>
          </p:cNvCxnSpPr>
          <p:nvPr/>
        </p:nvCxnSpPr>
        <p:spPr>
          <a:xfrm>
            <a:off x="1482776" y="512167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F79D5E4-6F5F-4DB2-ABDF-F9145BDB6CCD}"/>
              </a:ext>
            </a:extLst>
          </p:cNvPr>
          <p:cNvCxnSpPr>
            <a:cxnSpLocks/>
          </p:cNvCxnSpPr>
          <p:nvPr/>
        </p:nvCxnSpPr>
        <p:spPr>
          <a:xfrm>
            <a:off x="1501728" y="512167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05A1ABF-25DF-4DF4-9EA6-10EE6C8C71BB}"/>
              </a:ext>
            </a:extLst>
          </p:cNvPr>
          <p:cNvSpPr txBox="1"/>
          <p:nvPr/>
        </p:nvSpPr>
        <p:spPr>
          <a:xfrm>
            <a:off x="1483147" y="46213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42548E-3CD8-47AE-A6C0-5D0C3343716D}"/>
              </a:ext>
            </a:extLst>
          </p:cNvPr>
          <p:cNvSpPr txBox="1"/>
          <p:nvPr/>
        </p:nvSpPr>
        <p:spPr>
          <a:xfrm>
            <a:off x="1906153" y="46213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7CFC88-BFF3-4667-BF1B-8B8A68519D58}"/>
              </a:ext>
            </a:extLst>
          </p:cNvPr>
          <p:cNvSpPr txBox="1"/>
          <p:nvPr/>
        </p:nvSpPr>
        <p:spPr>
          <a:xfrm>
            <a:off x="1778326" y="509557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7488AB-3482-448C-8B2D-197C7AEB4C5C}"/>
              </a:ext>
            </a:extLst>
          </p:cNvPr>
          <p:cNvSpPr/>
          <p:nvPr/>
        </p:nvSpPr>
        <p:spPr>
          <a:xfrm>
            <a:off x="1813433" y="3919542"/>
            <a:ext cx="8926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48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8CBC70-49BC-4210-AA6D-1760E9A80C62}"/>
              </a:ext>
            </a:extLst>
          </p:cNvPr>
          <p:cNvSpPr/>
          <p:nvPr/>
        </p:nvSpPr>
        <p:spPr>
          <a:xfrm>
            <a:off x="4217254" y="2830213"/>
            <a:ext cx="8926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266644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7" grpId="0"/>
      <p:bldP spid="18" grpId="0"/>
      <p:bldP spid="19" grpId="0"/>
      <p:bldP spid="20" grpId="0"/>
      <p:bldP spid="2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28E37E-03B6-4B38-9735-BC7DB2D2D3C4}"/>
              </a:ext>
            </a:extLst>
          </p:cNvPr>
          <p:cNvSpPr/>
          <p:nvPr/>
        </p:nvSpPr>
        <p:spPr>
          <a:xfrm>
            <a:off x="56123" y="50000"/>
            <a:ext cx="92553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stack of 20 identical boxes is 140 cm tall.</a:t>
            </a:r>
          </a:p>
          <a:p>
            <a:r>
              <a:rPr lang="en-US" sz="3200" b="1" dirty="0"/>
              <a:t>Stefan takes three boxes off the top.</a:t>
            </a:r>
          </a:p>
          <a:p>
            <a:r>
              <a:rPr lang="en-US" sz="3200" b="1" dirty="0"/>
              <a:t>How tall is the stack now?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E6C54B-0B3F-4CD3-A9D3-F869DD3B2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51" y="1619660"/>
            <a:ext cx="3476190" cy="496190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F06A954-24FE-415F-B002-14589878CC3A}"/>
              </a:ext>
            </a:extLst>
          </p:cNvPr>
          <p:cNvSpPr/>
          <p:nvPr/>
        </p:nvSpPr>
        <p:spPr>
          <a:xfrm>
            <a:off x="4404426" y="2113692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140 </a:t>
            </a:r>
            <a:r>
              <a:rPr lang="en-GB" sz="3200" b="1" dirty="0">
                <a:solidFill>
                  <a:srgbClr val="FF0000"/>
                </a:solidFill>
              </a:rPr>
              <a:t>÷ 20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2AA8D7-85C7-4CE9-AAF1-DA99F1239A05}"/>
              </a:ext>
            </a:extLst>
          </p:cNvPr>
          <p:cNvSpPr/>
          <p:nvPr/>
        </p:nvSpPr>
        <p:spPr>
          <a:xfrm>
            <a:off x="6235513" y="2108120"/>
            <a:ext cx="2795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 cm each box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BAC9E9-0943-43DE-8EAB-78F5D7803B26}"/>
              </a:ext>
            </a:extLst>
          </p:cNvPr>
          <p:cNvCxnSpPr>
            <a:cxnSpLocks/>
          </p:cNvCxnSpPr>
          <p:nvPr/>
        </p:nvCxnSpPr>
        <p:spPr>
          <a:xfrm flipH="1">
            <a:off x="4933656" y="2198680"/>
            <a:ext cx="140043" cy="4036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1DFDF1-521C-49A5-9860-4117BD0EB540}"/>
              </a:ext>
            </a:extLst>
          </p:cNvPr>
          <p:cNvCxnSpPr>
            <a:cxnSpLocks/>
          </p:cNvCxnSpPr>
          <p:nvPr/>
        </p:nvCxnSpPr>
        <p:spPr>
          <a:xfrm flipH="1">
            <a:off x="5733592" y="2198680"/>
            <a:ext cx="140043" cy="4036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36526CA-8C76-496B-9A13-54EE28C68AE2}"/>
              </a:ext>
            </a:extLst>
          </p:cNvPr>
          <p:cNvSpPr/>
          <p:nvPr/>
        </p:nvSpPr>
        <p:spPr>
          <a:xfrm>
            <a:off x="4405640" y="2771346"/>
            <a:ext cx="2795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x 7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E0AC63-FAA9-4354-98AA-96256D0EFDCD}"/>
              </a:ext>
            </a:extLst>
          </p:cNvPr>
          <p:cNvSpPr/>
          <p:nvPr/>
        </p:nvSpPr>
        <p:spPr>
          <a:xfrm>
            <a:off x="5692648" y="2765774"/>
            <a:ext cx="2795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21 cm taken off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9728D7-3F3F-4FC8-B92B-5ED1602F5B55}"/>
              </a:ext>
            </a:extLst>
          </p:cNvPr>
          <p:cNvSpPr/>
          <p:nvPr/>
        </p:nvSpPr>
        <p:spPr>
          <a:xfrm>
            <a:off x="4409115" y="3429000"/>
            <a:ext cx="2795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140 – 21 =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412AE1-25C5-4117-A92F-EF74AA2EC0F1}"/>
              </a:ext>
            </a:extLst>
          </p:cNvPr>
          <p:cNvSpPr/>
          <p:nvPr/>
        </p:nvSpPr>
        <p:spPr>
          <a:xfrm>
            <a:off x="6235513" y="3428999"/>
            <a:ext cx="2795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119 cm left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DBF4A2-4476-4A66-9D30-B5B067273CD8}"/>
              </a:ext>
            </a:extLst>
          </p:cNvPr>
          <p:cNvSpPr/>
          <p:nvPr/>
        </p:nvSpPr>
        <p:spPr>
          <a:xfrm>
            <a:off x="4651569" y="1034885"/>
            <a:ext cx="2795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119 cm</a:t>
            </a:r>
          </a:p>
        </p:txBody>
      </p:sp>
    </p:spTree>
    <p:extLst>
      <p:ext uri="{BB962C8B-B14F-4D97-AF65-F5344CB8AC3E}">
        <p14:creationId xmlns:p14="http://schemas.microsoft.com/office/powerpoint/2010/main" val="285433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  <p:bldP spid="14" grpId="0"/>
      <p:bldP spid="15" grpId="0"/>
      <p:bldP spid="1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D8A99F-DD51-43A2-AD2E-DAECF75E49B1}"/>
              </a:ext>
            </a:extLst>
          </p:cNvPr>
          <p:cNvSpPr/>
          <p:nvPr/>
        </p:nvSpPr>
        <p:spPr>
          <a:xfrm>
            <a:off x="56123" y="50000"/>
            <a:ext cx="114575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all the common multiples of 3 and 8 that are less than 50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98D7C6-CBA4-48A5-9713-4A84EB72FB9D}"/>
              </a:ext>
            </a:extLst>
          </p:cNvPr>
          <p:cNvSpPr/>
          <p:nvPr/>
        </p:nvSpPr>
        <p:spPr>
          <a:xfrm>
            <a:off x="687991" y="1468965"/>
            <a:ext cx="81993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Multiples of 8: 8, 16, 24, 32, 40, 48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C607138-2B3A-4256-86FA-B9129ECD96FC}"/>
              </a:ext>
            </a:extLst>
          </p:cNvPr>
          <p:cNvCxnSpPr>
            <a:cxnSpLocks/>
          </p:cNvCxnSpPr>
          <p:nvPr/>
        </p:nvCxnSpPr>
        <p:spPr>
          <a:xfrm flipV="1">
            <a:off x="4573145" y="192928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B33E07B0-4150-43BF-ABB4-E80971FF67AC}"/>
              </a:ext>
            </a:extLst>
          </p:cNvPr>
          <p:cNvSpPr/>
          <p:nvPr/>
        </p:nvSpPr>
        <p:spPr>
          <a:xfrm>
            <a:off x="4052904" y="2865048"/>
            <a:ext cx="10805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x 3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2082B6F-E563-40F3-B3DF-F09BB5647223}"/>
              </a:ext>
            </a:extLst>
          </p:cNvPr>
          <p:cNvCxnSpPr>
            <a:cxnSpLocks/>
          </p:cNvCxnSpPr>
          <p:nvPr/>
        </p:nvCxnSpPr>
        <p:spPr>
          <a:xfrm flipV="1">
            <a:off x="6379027" y="192928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840C109-DB8C-4F0C-95ED-9AC32AE1C59F}"/>
              </a:ext>
            </a:extLst>
          </p:cNvPr>
          <p:cNvSpPr txBox="1"/>
          <p:nvPr/>
        </p:nvSpPr>
        <p:spPr>
          <a:xfrm>
            <a:off x="6096000" y="433951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023871-DA43-47C2-B5E1-69FF0C909059}"/>
              </a:ext>
            </a:extLst>
          </p:cNvPr>
          <p:cNvSpPr txBox="1"/>
          <p:nvPr/>
        </p:nvSpPr>
        <p:spPr>
          <a:xfrm>
            <a:off x="5621383" y="435257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41E445B-8DF7-4305-B200-27E1DFDFF3AD}"/>
              </a:ext>
            </a:extLst>
          </p:cNvPr>
          <p:cNvCxnSpPr>
            <a:cxnSpLocks/>
          </p:cNvCxnSpPr>
          <p:nvPr/>
        </p:nvCxnSpPr>
        <p:spPr>
          <a:xfrm>
            <a:off x="6096000" y="440213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B035714-7E9D-44D5-B985-82DCF62ACF39}"/>
              </a:ext>
            </a:extLst>
          </p:cNvPr>
          <p:cNvCxnSpPr>
            <a:cxnSpLocks/>
          </p:cNvCxnSpPr>
          <p:nvPr/>
        </p:nvCxnSpPr>
        <p:spPr>
          <a:xfrm>
            <a:off x="6114952" y="440213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191D0B8-35B2-4E24-9585-45430C455D09}"/>
              </a:ext>
            </a:extLst>
          </p:cNvPr>
          <p:cNvSpPr txBox="1"/>
          <p:nvPr/>
        </p:nvSpPr>
        <p:spPr>
          <a:xfrm>
            <a:off x="6096371" y="390182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F28CC1-89DF-498A-9025-5524137F9004}"/>
              </a:ext>
            </a:extLst>
          </p:cNvPr>
          <p:cNvSpPr txBox="1"/>
          <p:nvPr/>
        </p:nvSpPr>
        <p:spPr>
          <a:xfrm>
            <a:off x="6519377" y="390182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8F018F-A515-42E3-A549-C7ED886C6F14}"/>
              </a:ext>
            </a:extLst>
          </p:cNvPr>
          <p:cNvSpPr txBox="1"/>
          <p:nvPr/>
        </p:nvSpPr>
        <p:spPr>
          <a:xfrm>
            <a:off x="6391550" y="437603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B1C341-4327-47FE-B6F4-05E656C3C0F0}"/>
              </a:ext>
            </a:extLst>
          </p:cNvPr>
          <p:cNvSpPr/>
          <p:nvPr/>
        </p:nvSpPr>
        <p:spPr>
          <a:xfrm>
            <a:off x="5696192" y="2868172"/>
            <a:ext cx="13042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 x 3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CECF72-68A5-4E8F-BECC-6C0090BF30CB}"/>
              </a:ext>
            </a:extLst>
          </p:cNvPr>
          <p:cNvSpPr/>
          <p:nvPr/>
        </p:nvSpPr>
        <p:spPr>
          <a:xfrm>
            <a:off x="9972003" y="634775"/>
            <a:ext cx="21634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 and 48</a:t>
            </a:r>
          </a:p>
        </p:txBody>
      </p:sp>
    </p:spTree>
    <p:extLst>
      <p:ext uri="{BB962C8B-B14F-4D97-AF65-F5344CB8AC3E}">
        <p14:creationId xmlns:p14="http://schemas.microsoft.com/office/powerpoint/2010/main" val="368528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2" grpId="0"/>
      <p:bldP spid="13" grpId="0"/>
      <p:bldP spid="14" grpId="0"/>
      <p:bldP spid="15" grpId="0"/>
      <p:bldP spid="1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29CA1D86-DC72-494D-B9B5-4CA705C60CEA}"/>
              </a:ext>
            </a:extLst>
          </p:cNvPr>
          <p:cNvSpPr txBox="1"/>
          <p:nvPr/>
        </p:nvSpPr>
        <p:spPr>
          <a:xfrm>
            <a:off x="3309791" y="3991445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1 5 4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161D3A-600F-4BDA-B49E-FB403B40BF51}"/>
              </a:ext>
            </a:extLst>
          </p:cNvPr>
          <p:cNvSpPr/>
          <p:nvPr/>
        </p:nvSpPr>
        <p:spPr>
          <a:xfrm>
            <a:off x="56122" y="50000"/>
            <a:ext cx="113030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thermometer shows temperatures in both °C and °F.</a:t>
            </a:r>
          </a:p>
          <a:p>
            <a:r>
              <a:rPr lang="en-GB" sz="3200" b="1" dirty="0"/>
              <a:t>Work out what 25 °C is in °F.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747ACE-1CF5-43BD-ACB0-7CA40D0C4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5783" y="538524"/>
            <a:ext cx="1609524" cy="578095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A2795F-0F50-48A7-8CB9-3EA5BE14E5CF}"/>
              </a:ext>
            </a:extLst>
          </p:cNvPr>
          <p:cNvCxnSpPr>
            <a:cxnSpLocks/>
          </p:cNvCxnSpPr>
          <p:nvPr/>
        </p:nvCxnSpPr>
        <p:spPr>
          <a:xfrm>
            <a:off x="10049164" y="2592727"/>
            <a:ext cx="150860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D6334B7-BFA7-4455-8F68-01205F46857F}"/>
              </a:ext>
            </a:extLst>
          </p:cNvPr>
          <p:cNvSpPr/>
          <p:nvPr/>
        </p:nvSpPr>
        <p:spPr>
          <a:xfrm>
            <a:off x="461132" y="1496184"/>
            <a:ext cx="54102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Half-way between 68 and 86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7FFE2F-76D9-4A42-A907-D7323B3CF50F}"/>
              </a:ext>
            </a:extLst>
          </p:cNvPr>
          <p:cNvSpPr/>
          <p:nvPr/>
        </p:nvSpPr>
        <p:spPr>
          <a:xfrm>
            <a:off x="461132" y="2080959"/>
            <a:ext cx="41910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Add, then divide by 2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A98F320-0C3B-4943-B1CD-C5D72E2BA1E8}"/>
              </a:ext>
            </a:extLst>
          </p:cNvPr>
          <p:cNvGrpSpPr/>
          <p:nvPr/>
        </p:nvGrpSpPr>
        <p:grpSpPr>
          <a:xfrm>
            <a:off x="736102" y="3088226"/>
            <a:ext cx="1856052" cy="1404405"/>
            <a:chOff x="1812181" y="1941038"/>
            <a:chExt cx="1856052" cy="140440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0C1E254-650D-467A-9168-7EF8598E40F9}"/>
                </a:ext>
              </a:extLst>
            </p:cNvPr>
            <p:cNvSpPr txBox="1"/>
            <p:nvPr/>
          </p:nvSpPr>
          <p:spPr>
            <a:xfrm>
              <a:off x="2698703" y="1941038"/>
              <a:ext cx="9588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8 6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53C9ABB-4877-43E3-9180-7E088DA1435C}"/>
                </a:ext>
              </a:extLst>
            </p:cNvPr>
            <p:cNvSpPr txBox="1"/>
            <p:nvPr/>
          </p:nvSpPr>
          <p:spPr>
            <a:xfrm>
              <a:off x="2698703" y="237323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6 8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D3AD6D1-302F-45A4-AAED-EF4872F35436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869DEAB-B5C1-45CA-9D2D-7B29157B6E2C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18BEDA2-D0C8-4D2A-86A9-9B570EEF2799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F4F3AB3-D893-4D62-BBAA-535C57CD21D0}"/>
              </a:ext>
            </a:extLst>
          </p:cNvPr>
          <p:cNvSpPr txBox="1"/>
          <p:nvPr/>
        </p:nvSpPr>
        <p:spPr>
          <a:xfrm>
            <a:off x="2051660" y="397605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20D258-AD16-4D17-A83C-545A62AE6DC3}"/>
              </a:ext>
            </a:extLst>
          </p:cNvPr>
          <p:cNvSpPr txBox="1"/>
          <p:nvPr/>
        </p:nvSpPr>
        <p:spPr>
          <a:xfrm>
            <a:off x="1673898" y="28736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6A8C06-3FA5-469C-B05B-86B111AAAE7E}"/>
              </a:ext>
            </a:extLst>
          </p:cNvPr>
          <p:cNvSpPr txBox="1"/>
          <p:nvPr/>
        </p:nvSpPr>
        <p:spPr>
          <a:xfrm>
            <a:off x="1153509" y="3976057"/>
            <a:ext cx="958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BDB97F8-4FD2-447C-8832-1B26EB2F3D84}"/>
              </a:ext>
            </a:extLst>
          </p:cNvPr>
          <p:cNvSpPr txBox="1"/>
          <p:nvPr/>
        </p:nvSpPr>
        <p:spPr>
          <a:xfrm>
            <a:off x="2835174" y="400450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A792637-42FD-4B0C-BC4F-7BFB20022354}"/>
              </a:ext>
            </a:extLst>
          </p:cNvPr>
          <p:cNvCxnSpPr>
            <a:cxnSpLocks/>
          </p:cNvCxnSpPr>
          <p:nvPr/>
        </p:nvCxnSpPr>
        <p:spPr>
          <a:xfrm>
            <a:off x="3309791" y="4054065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AF43C88-F279-48C4-AFA5-B7FAE270CB24}"/>
              </a:ext>
            </a:extLst>
          </p:cNvPr>
          <p:cNvCxnSpPr>
            <a:cxnSpLocks/>
          </p:cNvCxnSpPr>
          <p:nvPr/>
        </p:nvCxnSpPr>
        <p:spPr>
          <a:xfrm>
            <a:off x="3328743" y="403802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D198D32-3713-4129-B68B-E9B93BDD44BA}"/>
              </a:ext>
            </a:extLst>
          </p:cNvPr>
          <p:cNvSpPr txBox="1"/>
          <p:nvPr/>
        </p:nvSpPr>
        <p:spPr>
          <a:xfrm>
            <a:off x="3777845" y="35602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58EC1C8-8DE5-4410-BD80-899EA8CDFC10}"/>
              </a:ext>
            </a:extLst>
          </p:cNvPr>
          <p:cNvSpPr txBox="1"/>
          <p:nvPr/>
        </p:nvSpPr>
        <p:spPr>
          <a:xfrm>
            <a:off x="4198032" y="354722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5AEBA98-FF8C-4968-99EF-86E0763096C2}"/>
              </a:ext>
            </a:extLst>
          </p:cNvPr>
          <p:cNvSpPr txBox="1"/>
          <p:nvPr/>
        </p:nvSpPr>
        <p:spPr>
          <a:xfrm>
            <a:off x="4043885" y="402875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B6EE8A9-4853-4E27-BFD3-741FCED859F8}"/>
              </a:ext>
            </a:extLst>
          </p:cNvPr>
          <p:cNvSpPr/>
          <p:nvPr/>
        </p:nvSpPr>
        <p:spPr>
          <a:xfrm>
            <a:off x="4899904" y="536600"/>
            <a:ext cx="54102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77 </a:t>
            </a:r>
            <a:r>
              <a:rPr lang="en-GB" sz="3200" b="1" dirty="0">
                <a:solidFill>
                  <a:srgbClr val="FF0000"/>
                </a:solidFill>
              </a:rPr>
              <a:t>°F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CF823F2-90DE-417D-9DF0-40F0EBE4200F}"/>
              </a:ext>
            </a:extLst>
          </p:cNvPr>
          <p:cNvCxnSpPr>
            <a:cxnSpLocks/>
          </p:cNvCxnSpPr>
          <p:nvPr/>
        </p:nvCxnSpPr>
        <p:spPr>
          <a:xfrm>
            <a:off x="5203123" y="5395831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2AD3389-85C8-4EDF-89DE-CD944EC89C98}"/>
              </a:ext>
            </a:extLst>
          </p:cNvPr>
          <p:cNvCxnSpPr>
            <a:cxnSpLocks/>
          </p:cNvCxnSpPr>
          <p:nvPr/>
        </p:nvCxnSpPr>
        <p:spPr>
          <a:xfrm>
            <a:off x="5649938" y="5400546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027DDB3-2098-4252-ADDB-ACE7B8E0627F}"/>
              </a:ext>
            </a:extLst>
          </p:cNvPr>
          <p:cNvCxnSpPr>
            <a:cxnSpLocks/>
          </p:cNvCxnSpPr>
          <p:nvPr/>
        </p:nvCxnSpPr>
        <p:spPr>
          <a:xfrm>
            <a:off x="6098732" y="5399219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DD61922-A57C-4984-8AE2-C188B909A6A1}"/>
              </a:ext>
            </a:extLst>
          </p:cNvPr>
          <p:cNvCxnSpPr>
            <a:cxnSpLocks/>
          </p:cNvCxnSpPr>
          <p:nvPr/>
        </p:nvCxnSpPr>
        <p:spPr>
          <a:xfrm>
            <a:off x="6543166" y="5399172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325D28B-9E6E-445B-AE6C-F723B2D8108F}"/>
              </a:ext>
            </a:extLst>
          </p:cNvPr>
          <p:cNvCxnSpPr>
            <a:cxnSpLocks/>
          </p:cNvCxnSpPr>
          <p:nvPr/>
        </p:nvCxnSpPr>
        <p:spPr>
          <a:xfrm>
            <a:off x="6991506" y="5397158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7EDAC6F-8FA4-4069-9AAA-71B5C847452E}"/>
              </a:ext>
            </a:extLst>
          </p:cNvPr>
          <p:cNvCxnSpPr>
            <a:cxnSpLocks/>
          </p:cNvCxnSpPr>
          <p:nvPr/>
        </p:nvCxnSpPr>
        <p:spPr>
          <a:xfrm>
            <a:off x="7437919" y="5398212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6F03230-4A2B-41A0-B585-F274D400BEB7}"/>
              </a:ext>
            </a:extLst>
          </p:cNvPr>
          <p:cNvCxnSpPr>
            <a:cxnSpLocks/>
          </p:cNvCxnSpPr>
          <p:nvPr/>
        </p:nvCxnSpPr>
        <p:spPr>
          <a:xfrm>
            <a:off x="7884734" y="5398165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749170F-CACE-402E-8F44-63BB79C101EE}"/>
              </a:ext>
            </a:extLst>
          </p:cNvPr>
          <p:cNvCxnSpPr>
            <a:cxnSpLocks/>
          </p:cNvCxnSpPr>
          <p:nvPr/>
        </p:nvCxnSpPr>
        <p:spPr>
          <a:xfrm>
            <a:off x="8330291" y="5398532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4601B73-BA8B-4630-B5A6-C56840A5747A}"/>
              </a:ext>
            </a:extLst>
          </p:cNvPr>
          <p:cNvCxnSpPr>
            <a:cxnSpLocks/>
          </p:cNvCxnSpPr>
          <p:nvPr/>
        </p:nvCxnSpPr>
        <p:spPr>
          <a:xfrm>
            <a:off x="8776704" y="5397205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BEA4C28-3FD9-4DFB-8C1B-5F9DBE526FE5}"/>
              </a:ext>
            </a:extLst>
          </p:cNvPr>
          <p:cNvCxnSpPr>
            <a:cxnSpLocks/>
          </p:cNvCxnSpPr>
          <p:nvPr/>
        </p:nvCxnSpPr>
        <p:spPr>
          <a:xfrm>
            <a:off x="9223519" y="5397158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C3F8BE9C-5ED3-456D-B194-90F4D7AAD915}"/>
              </a:ext>
            </a:extLst>
          </p:cNvPr>
          <p:cNvSpPr txBox="1"/>
          <p:nvPr/>
        </p:nvSpPr>
        <p:spPr>
          <a:xfrm>
            <a:off x="4970900" y="5490252"/>
            <a:ext cx="521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77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3CDE5E7-9F1A-4C61-97A8-59600867E615}"/>
              </a:ext>
            </a:extLst>
          </p:cNvPr>
          <p:cNvSpPr txBox="1"/>
          <p:nvPr/>
        </p:nvSpPr>
        <p:spPr>
          <a:xfrm>
            <a:off x="5440520" y="549263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78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07422B2-6149-452F-B9CC-4135ECF91970}"/>
              </a:ext>
            </a:extLst>
          </p:cNvPr>
          <p:cNvSpPr txBox="1"/>
          <p:nvPr/>
        </p:nvSpPr>
        <p:spPr>
          <a:xfrm>
            <a:off x="5886957" y="548963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79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D4C852C-DFBA-46DF-90F2-7192883282B7}"/>
              </a:ext>
            </a:extLst>
          </p:cNvPr>
          <p:cNvSpPr txBox="1"/>
          <p:nvPr/>
        </p:nvSpPr>
        <p:spPr>
          <a:xfrm>
            <a:off x="6333282" y="5492012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80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C0E3BE8-7956-4BF0-A23A-772618270053}"/>
              </a:ext>
            </a:extLst>
          </p:cNvPr>
          <p:cNvSpPr txBox="1"/>
          <p:nvPr/>
        </p:nvSpPr>
        <p:spPr>
          <a:xfrm>
            <a:off x="6780827" y="5490437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81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F8C97D2-FB20-4612-8DF5-0D3D2708E90E}"/>
              </a:ext>
            </a:extLst>
          </p:cNvPr>
          <p:cNvSpPr txBox="1"/>
          <p:nvPr/>
        </p:nvSpPr>
        <p:spPr>
          <a:xfrm>
            <a:off x="7227152" y="5492818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82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FDE54FF-449B-4FE9-9C52-2721D86E6BF0}"/>
              </a:ext>
            </a:extLst>
          </p:cNvPr>
          <p:cNvSpPr txBox="1"/>
          <p:nvPr/>
        </p:nvSpPr>
        <p:spPr>
          <a:xfrm>
            <a:off x="7673589" y="5489816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83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99D83DB-33EC-4197-A523-2DADACC83F76}"/>
              </a:ext>
            </a:extLst>
          </p:cNvPr>
          <p:cNvSpPr txBox="1"/>
          <p:nvPr/>
        </p:nvSpPr>
        <p:spPr>
          <a:xfrm>
            <a:off x="8119914" y="5492197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84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A6C6893-4CB3-4377-9BDF-B03BAE3D3BFB}"/>
              </a:ext>
            </a:extLst>
          </p:cNvPr>
          <p:cNvSpPr txBox="1"/>
          <p:nvPr/>
        </p:nvSpPr>
        <p:spPr>
          <a:xfrm>
            <a:off x="8566720" y="5490252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85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FF69677-732E-4E5D-A3BC-1329AB49B327}"/>
              </a:ext>
            </a:extLst>
          </p:cNvPr>
          <p:cNvSpPr txBox="1"/>
          <p:nvPr/>
        </p:nvSpPr>
        <p:spPr>
          <a:xfrm>
            <a:off x="9010776" y="548963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86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352292F-22AB-4EB5-8A07-D6814C640C3B}"/>
              </a:ext>
            </a:extLst>
          </p:cNvPr>
          <p:cNvCxnSpPr>
            <a:cxnSpLocks/>
          </p:cNvCxnSpPr>
          <p:nvPr/>
        </p:nvCxnSpPr>
        <p:spPr>
          <a:xfrm>
            <a:off x="729975" y="5415269"/>
            <a:ext cx="897107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25405B02-B3E5-4315-840B-9C511CB50C46}"/>
              </a:ext>
            </a:extLst>
          </p:cNvPr>
          <p:cNvCxnSpPr>
            <a:cxnSpLocks/>
          </p:cNvCxnSpPr>
          <p:nvPr/>
        </p:nvCxnSpPr>
        <p:spPr>
          <a:xfrm>
            <a:off x="1176375" y="5399629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FA296A9C-6CE9-43C0-B711-59988C633F02}"/>
              </a:ext>
            </a:extLst>
          </p:cNvPr>
          <p:cNvCxnSpPr>
            <a:cxnSpLocks/>
          </p:cNvCxnSpPr>
          <p:nvPr/>
        </p:nvCxnSpPr>
        <p:spPr>
          <a:xfrm>
            <a:off x="1625169" y="5398302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8D4DF24C-6027-4353-9374-2402BA40BF83}"/>
              </a:ext>
            </a:extLst>
          </p:cNvPr>
          <p:cNvCxnSpPr>
            <a:cxnSpLocks/>
          </p:cNvCxnSpPr>
          <p:nvPr/>
        </p:nvCxnSpPr>
        <p:spPr>
          <a:xfrm>
            <a:off x="2069603" y="5398255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5715C3B-A64B-42D5-9A2A-40307A0043E0}"/>
              </a:ext>
            </a:extLst>
          </p:cNvPr>
          <p:cNvCxnSpPr>
            <a:cxnSpLocks/>
          </p:cNvCxnSpPr>
          <p:nvPr/>
        </p:nvCxnSpPr>
        <p:spPr>
          <a:xfrm>
            <a:off x="2517943" y="5396241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57A59B38-7253-4E84-ADE1-5BD1768725F9}"/>
              </a:ext>
            </a:extLst>
          </p:cNvPr>
          <p:cNvCxnSpPr>
            <a:cxnSpLocks/>
          </p:cNvCxnSpPr>
          <p:nvPr/>
        </p:nvCxnSpPr>
        <p:spPr>
          <a:xfrm>
            <a:off x="2964356" y="5397295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ED790BF-C0CA-4403-954E-FF3532D1AE72}"/>
              </a:ext>
            </a:extLst>
          </p:cNvPr>
          <p:cNvCxnSpPr>
            <a:cxnSpLocks/>
          </p:cNvCxnSpPr>
          <p:nvPr/>
        </p:nvCxnSpPr>
        <p:spPr>
          <a:xfrm>
            <a:off x="3411171" y="5397248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7F1C981B-0995-47D7-965A-EB716A79B9B6}"/>
              </a:ext>
            </a:extLst>
          </p:cNvPr>
          <p:cNvCxnSpPr>
            <a:cxnSpLocks/>
          </p:cNvCxnSpPr>
          <p:nvPr/>
        </p:nvCxnSpPr>
        <p:spPr>
          <a:xfrm>
            <a:off x="3856728" y="5397615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405CE20B-42D0-443E-B19A-F84D65EC5096}"/>
              </a:ext>
            </a:extLst>
          </p:cNvPr>
          <p:cNvCxnSpPr>
            <a:cxnSpLocks/>
          </p:cNvCxnSpPr>
          <p:nvPr/>
        </p:nvCxnSpPr>
        <p:spPr>
          <a:xfrm>
            <a:off x="4303141" y="5396288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81686236-162F-4F37-A36C-0EB521B217A0}"/>
              </a:ext>
            </a:extLst>
          </p:cNvPr>
          <p:cNvCxnSpPr>
            <a:cxnSpLocks/>
          </p:cNvCxnSpPr>
          <p:nvPr/>
        </p:nvCxnSpPr>
        <p:spPr>
          <a:xfrm>
            <a:off x="4749956" y="5396241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03A9AEC1-6296-49E7-87AF-2C64C1CB13F7}"/>
              </a:ext>
            </a:extLst>
          </p:cNvPr>
          <p:cNvSpPr txBox="1"/>
          <p:nvPr/>
        </p:nvSpPr>
        <p:spPr>
          <a:xfrm>
            <a:off x="926497" y="5491716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68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CEEB5FA-2FBA-4125-8384-BE8D3B556CD5}"/>
              </a:ext>
            </a:extLst>
          </p:cNvPr>
          <p:cNvSpPr txBox="1"/>
          <p:nvPr/>
        </p:nvSpPr>
        <p:spPr>
          <a:xfrm>
            <a:off x="1372934" y="5488714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69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39F87E6-9FD3-4D92-B48D-DA9DC470CAC4}"/>
              </a:ext>
            </a:extLst>
          </p:cNvPr>
          <p:cNvSpPr txBox="1"/>
          <p:nvPr/>
        </p:nvSpPr>
        <p:spPr>
          <a:xfrm>
            <a:off x="1819259" y="5491095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331E1E8-08F3-4AAD-BC23-CE086DCC8622}"/>
              </a:ext>
            </a:extLst>
          </p:cNvPr>
          <p:cNvSpPr txBox="1"/>
          <p:nvPr/>
        </p:nvSpPr>
        <p:spPr>
          <a:xfrm>
            <a:off x="2266804" y="5489520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71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B27C3B2-DD8D-453B-AA46-50CE6F92D7A7}"/>
              </a:ext>
            </a:extLst>
          </p:cNvPr>
          <p:cNvSpPr txBox="1"/>
          <p:nvPr/>
        </p:nvSpPr>
        <p:spPr>
          <a:xfrm>
            <a:off x="2713129" y="549190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72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58D912C-E752-454C-9443-0C97D9A6EE8B}"/>
              </a:ext>
            </a:extLst>
          </p:cNvPr>
          <p:cNvSpPr txBox="1"/>
          <p:nvPr/>
        </p:nvSpPr>
        <p:spPr>
          <a:xfrm>
            <a:off x="3159566" y="5488899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73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AAF9D91-51B0-492D-84E1-77852914A08F}"/>
              </a:ext>
            </a:extLst>
          </p:cNvPr>
          <p:cNvSpPr txBox="1"/>
          <p:nvPr/>
        </p:nvSpPr>
        <p:spPr>
          <a:xfrm>
            <a:off x="3605891" y="5491280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74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1F36487-2569-4107-82D2-EF1FA5E13D71}"/>
              </a:ext>
            </a:extLst>
          </p:cNvPr>
          <p:cNvSpPr txBox="1"/>
          <p:nvPr/>
        </p:nvSpPr>
        <p:spPr>
          <a:xfrm>
            <a:off x="4052697" y="5489335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75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77B6707-CC26-4B76-9857-848E94075645}"/>
              </a:ext>
            </a:extLst>
          </p:cNvPr>
          <p:cNvSpPr txBox="1"/>
          <p:nvPr/>
        </p:nvSpPr>
        <p:spPr>
          <a:xfrm>
            <a:off x="4496753" y="5488714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76</a:t>
            </a: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F5FB01BA-DF5C-46B3-9035-74740048A76B}"/>
              </a:ext>
            </a:extLst>
          </p:cNvPr>
          <p:cNvCxnSpPr/>
          <p:nvPr/>
        </p:nvCxnSpPr>
        <p:spPr>
          <a:xfrm>
            <a:off x="5202694" y="4764919"/>
            <a:ext cx="0" cy="63091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Group 91">
            <a:extLst>
              <a:ext uri="{FF2B5EF4-FFF2-40B4-BE49-F238E27FC236}">
                <a16:creationId xmlns:a16="http://schemas.microsoft.com/office/drawing/2014/main" id="{C1850FA0-FF48-41BF-8065-673796EDCEE6}"/>
              </a:ext>
            </a:extLst>
          </p:cNvPr>
          <p:cNvGrpSpPr/>
          <p:nvPr/>
        </p:nvGrpSpPr>
        <p:grpSpPr>
          <a:xfrm>
            <a:off x="1172791" y="4868873"/>
            <a:ext cx="2238379" cy="479154"/>
            <a:chOff x="7395283" y="5821043"/>
            <a:chExt cx="205894" cy="512761"/>
          </a:xfrm>
        </p:grpSpPr>
        <p:sp>
          <p:nvSpPr>
            <p:cNvPr id="87" name="Freeform 11">
              <a:extLst>
                <a:ext uri="{FF2B5EF4-FFF2-40B4-BE49-F238E27FC236}">
                  <a16:creationId xmlns:a16="http://schemas.microsoft.com/office/drawing/2014/main" id="{2191A0FC-38CE-4048-98B3-AB76ADFE9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39C1BE7A-BB7E-4437-A5F9-B3A6057B031A}"/>
                </a:ext>
              </a:extLst>
            </p:cNvPr>
            <p:cNvSpPr/>
            <p:nvPr/>
          </p:nvSpPr>
          <p:spPr>
            <a:xfrm>
              <a:off x="7474808" y="5821043"/>
              <a:ext cx="931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</a:t>
              </a:r>
            </a:p>
          </p:txBody>
        </p:sp>
      </p:grpSp>
      <p:grpSp>
        <p:nvGrpSpPr>
          <p:cNvPr id="89" name="Group 91">
            <a:extLst>
              <a:ext uri="{FF2B5EF4-FFF2-40B4-BE49-F238E27FC236}">
                <a16:creationId xmlns:a16="http://schemas.microsoft.com/office/drawing/2014/main" id="{E6448EDF-CDA4-4410-97CC-0277D09EC8CB}"/>
              </a:ext>
            </a:extLst>
          </p:cNvPr>
          <p:cNvGrpSpPr/>
          <p:nvPr/>
        </p:nvGrpSpPr>
        <p:grpSpPr>
          <a:xfrm flipH="1">
            <a:off x="6990546" y="4880859"/>
            <a:ext cx="2231720" cy="479154"/>
            <a:chOff x="7395283" y="5821043"/>
            <a:chExt cx="205894" cy="512761"/>
          </a:xfrm>
        </p:grpSpPr>
        <p:sp>
          <p:nvSpPr>
            <p:cNvPr id="90" name="Freeform 11">
              <a:extLst>
                <a:ext uri="{FF2B5EF4-FFF2-40B4-BE49-F238E27FC236}">
                  <a16:creationId xmlns:a16="http://schemas.microsoft.com/office/drawing/2014/main" id="{8F6AF605-3C24-4EA9-8FE8-B63F8B78E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5F2C4A1D-55D2-4623-842C-95C48DEF08E9}"/>
                </a:ext>
              </a:extLst>
            </p:cNvPr>
            <p:cNvSpPr/>
            <p:nvPr/>
          </p:nvSpPr>
          <p:spPr>
            <a:xfrm>
              <a:off x="7473448" y="5821043"/>
              <a:ext cx="4467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-5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0BD46B8-1B93-468D-8FF7-8EB3D6DE5B1C}"/>
              </a:ext>
            </a:extLst>
          </p:cNvPr>
          <p:cNvGrpSpPr/>
          <p:nvPr/>
        </p:nvGrpSpPr>
        <p:grpSpPr>
          <a:xfrm>
            <a:off x="3411169" y="4874289"/>
            <a:ext cx="1786929" cy="479154"/>
            <a:chOff x="7395283" y="5821043"/>
            <a:chExt cx="205894" cy="512761"/>
          </a:xfrm>
        </p:grpSpPr>
        <p:sp>
          <p:nvSpPr>
            <p:cNvPr id="93" name="Freeform 11">
              <a:extLst>
                <a:ext uri="{FF2B5EF4-FFF2-40B4-BE49-F238E27FC236}">
                  <a16:creationId xmlns:a16="http://schemas.microsoft.com/office/drawing/2014/main" id="{F51D5F5A-D4F3-4047-970E-BD9CA177A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0780EFF6-9CE0-4D05-9E5E-522002AA777E}"/>
                </a:ext>
              </a:extLst>
            </p:cNvPr>
            <p:cNvSpPr/>
            <p:nvPr/>
          </p:nvSpPr>
          <p:spPr>
            <a:xfrm>
              <a:off x="7474808" y="5821043"/>
              <a:ext cx="931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95" name="Group 91">
            <a:extLst>
              <a:ext uri="{FF2B5EF4-FFF2-40B4-BE49-F238E27FC236}">
                <a16:creationId xmlns:a16="http://schemas.microsoft.com/office/drawing/2014/main" id="{677C771D-EB8E-40E0-A9E9-4CBE35BC44DB}"/>
              </a:ext>
            </a:extLst>
          </p:cNvPr>
          <p:cNvGrpSpPr/>
          <p:nvPr/>
        </p:nvGrpSpPr>
        <p:grpSpPr>
          <a:xfrm flipH="1">
            <a:off x="5200341" y="4876833"/>
            <a:ext cx="1786929" cy="479154"/>
            <a:chOff x="7395283" y="5821043"/>
            <a:chExt cx="205894" cy="512761"/>
          </a:xfrm>
        </p:grpSpPr>
        <p:sp>
          <p:nvSpPr>
            <p:cNvPr id="96" name="Freeform 11">
              <a:extLst>
                <a:ext uri="{FF2B5EF4-FFF2-40B4-BE49-F238E27FC236}">
                  <a16:creationId xmlns:a16="http://schemas.microsoft.com/office/drawing/2014/main" id="{55DC4E62-974D-4673-B10C-425BA905F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9D95C964-F4A5-4215-9574-B649A0454537}"/>
                </a:ext>
              </a:extLst>
            </p:cNvPr>
            <p:cNvSpPr/>
            <p:nvPr/>
          </p:nvSpPr>
          <p:spPr>
            <a:xfrm>
              <a:off x="7473448" y="5821043"/>
              <a:ext cx="4467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363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9" grpId="0"/>
      <p:bldP spid="10" grpId="0"/>
      <p:bldP spid="17" grpId="0"/>
      <p:bldP spid="18" grpId="0"/>
      <p:bldP spid="19" grpId="0"/>
      <p:bldP spid="25" grpId="0"/>
      <p:bldP spid="30" grpId="0"/>
      <p:bldP spid="31" grpId="0"/>
      <p:bldP spid="34" grpId="0"/>
      <p:bldP spid="35" grpId="0"/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74337B-D0BD-4135-9480-41BD0F999E01}"/>
              </a:ext>
            </a:extLst>
          </p:cNvPr>
          <p:cNvSpPr/>
          <p:nvPr/>
        </p:nvSpPr>
        <p:spPr>
          <a:xfrm>
            <a:off x="56122" y="50000"/>
            <a:ext cx="12079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number that is five less than ten million.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EFAE15-ADED-45C8-ABB5-BBA1E8054983}"/>
              </a:ext>
            </a:extLst>
          </p:cNvPr>
          <p:cNvSpPr/>
          <p:nvPr/>
        </p:nvSpPr>
        <p:spPr>
          <a:xfrm>
            <a:off x="56122" y="2516679"/>
            <a:ext cx="12079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number that is one hundred thousand less than six million.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17F695-5106-473B-885A-D300C42FF730}"/>
              </a:ext>
            </a:extLst>
          </p:cNvPr>
          <p:cNvSpPr/>
          <p:nvPr/>
        </p:nvSpPr>
        <p:spPr>
          <a:xfrm>
            <a:off x="8936621" y="535066"/>
            <a:ext cx="2795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9,999,995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85DF36-2C87-4A28-9042-2D7C5B488BA5}"/>
              </a:ext>
            </a:extLst>
          </p:cNvPr>
          <p:cNvSpPr txBox="1"/>
          <p:nvPr/>
        </p:nvSpPr>
        <p:spPr>
          <a:xfrm>
            <a:off x="1337652" y="850813"/>
            <a:ext cx="36144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1 0 0 0 0 0 0 0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81FBC5-7A10-411E-9282-7E3627164EA7}"/>
              </a:ext>
            </a:extLst>
          </p:cNvPr>
          <p:cNvSpPr txBox="1"/>
          <p:nvPr/>
        </p:nvSpPr>
        <p:spPr>
          <a:xfrm>
            <a:off x="973037" y="1280920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48C24D-2A33-4EBB-A135-24758F2276F7}"/>
              </a:ext>
            </a:extLst>
          </p:cNvPr>
          <p:cNvSpPr txBox="1"/>
          <p:nvPr/>
        </p:nvSpPr>
        <p:spPr>
          <a:xfrm>
            <a:off x="4459446" y="1291678"/>
            <a:ext cx="5775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E20C6C-DF1F-4FDF-912D-ACA2EB4F7EE2}"/>
              </a:ext>
            </a:extLst>
          </p:cNvPr>
          <p:cNvCxnSpPr>
            <a:cxnSpLocks/>
          </p:cNvCxnSpPr>
          <p:nvPr/>
        </p:nvCxnSpPr>
        <p:spPr>
          <a:xfrm flipV="1">
            <a:off x="888810" y="1820844"/>
            <a:ext cx="3979025" cy="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D134DE1-73F5-48DC-9474-230DB46F09AC}"/>
              </a:ext>
            </a:extLst>
          </p:cNvPr>
          <p:cNvCxnSpPr>
            <a:cxnSpLocks/>
          </p:cNvCxnSpPr>
          <p:nvPr/>
        </p:nvCxnSpPr>
        <p:spPr>
          <a:xfrm>
            <a:off x="888810" y="2263055"/>
            <a:ext cx="39924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500BC65-CDE1-493E-9B4E-951067AEFE66}"/>
              </a:ext>
            </a:extLst>
          </p:cNvPr>
          <p:cNvSpPr txBox="1"/>
          <p:nvPr/>
        </p:nvSpPr>
        <p:spPr>
          <a:xfrm>
            <a:off x="4006534" y="174249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629A25-775B-45B2-80D3-5368440C3664}"/>
              </a:ext>
            </a:extLst>
          </p:cNvPr>
          <p:cNvSpPr txBox="1"/>
          <p:nvPr/>
        </p:nvSpPr>
        <p:spPr>
          <a:xfrm>
            <a:off x="3566744" y="175090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97C2B2-A741-43B1-8834-9B7FC0479628}"/>
              </a:ext>
            </a:extLst>
          </p:cNvPr>
          <p:cNvSpPr txBox="1"/>
          <p:nvPr/>
        </p:nvSpPr>
        <p:spPr>
          <a:xfrm>
            <a:off x="3111579" y="174180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2A05D7-25AF-4863-ACA9-C281E3AD61AA}"/>
              </a:ext>
            </a:extLst>
          </p:cNvPr>
          <p:cNvSpPr txBox="1"/>
          <p:nvPr/>
        </p:nvSpPr>
        <p:spPr>
          <a:xfrm>
            <a:off x="2686381" y="175021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F70D3FC-D162-466A-A103-CCBE5101080E}"/>
              </a:ext>
            </a:extLst>
          </p:cNvPr>
          <p:cNvCxnSpPr>
            <a:cxnSpLocks/>
          </p:cNvCxnSpPr>
          <p:nvPr/>
        </p:nvCxnSpPr>
        <p:spPr>
          <a:xfrm flipV="1">
            <a:off x="1339679" y="95019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256205F-0B5D-479A-AAA3-FD6E6A3E403D}"/>
              </a:ext>
            </a:extLst>
          </p:cNvPr>
          <p:cNvSpPr txBox="1"/>
          <p:nvPr/>
        </p:nvSpPr>
        <p:spPr>
          <a:xfrm>
            <a:off x="1405540" y="63754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DCBBAB-A719-4707-AB0C-E392A16ABDFA}"/>
              </a:ext>
            </a:extLst>
          </p:cNvPr>
          <p:cNvSpPr txBox="1"/>
          <p:nvPr/>
        </p:nvSpPr>
        <p:spPr>
          <a:xfrm>
            <a:off x="1660055" y="892344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2FA726E-00B3-4A33-B275-95664D1D88CB}"/>
              </a:ext>
            </a:extLst>
          </p:cNvPr>
          <p:cNvCxnSpPr>
            <a:cxnSpLocks/>
          </p:cNvCxnSpPr>
          <p:nvPr/>
        </p:nvCxnSpPr>
        <p:spPr>
          <a:xfrm flipV="1">
            <a:off x="1793543" y="94743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4CB23AA-11EB-48FC-81B7-5E89066B517C}"/>
              </a:ext>
            </a:extLst>
          </p:cNvPr>
          <p:cNvSpPr txBox="1"/>
          <p:nvPr/>
        </p:nvSpPr>
        <p:spPr>
          <a:xfrm>
            <a:off x="1839948" y="63477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6EAB87-4F30-4B7B-BCD9-702230AF8B27}"/>
              </a:ext>
            </a:extLst>
          </p:cNvPr>
          <p:cNvSpPr txBox="1"/>
          <p:nvPr/>
        </p:nvSpPr>
        <p:spPr>
          <a:xfrm>
            <a:off x="2113919" y="889577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E970C6A-4FAF-4119-8127-952F9E71EA21}"/>
              </a:ext>
            </a:extLst>
          </p:cNvPr>
          <p:cNvCxnSpPr>
            <a:cxnSpLocks/>
          </p:cNvCxnSpPr>
          <p:nvPr/>
        </p:nvCxnSpPr>
        <p:spPr>
          <a:xfrm flipV="1">
            <a:off x="2231285" y="94376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0BEB6CE-D72F-4683-A62F-11921E0D6900}"/>
              </a:ext>
            </a:extLst>
          </p:cNvPr>
          <p:cNvSpPr txBox="1"/>
          <p:nvPr/>
        </p:nvSpPr>
        <p:spPr>
          <a:xfrm>
            <a:off x="2277690" y="63596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F507B0-20E0-4C12-A499-EF8D014F6A3D}"/>
              </a:ext>
            </a:extLst>
          </p:cNvPr>
          <p:cNvSpPr txBox="1"/>
          <p:nvPr/>
        </p:nvSpPr>
        <p:spPr>
          <a:xfrm>
            <a:off x="2551661" y="885906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854AA7F-8C3F-4E2F-9218-C7B13944498B}"/>
              </a:ext>
            </a:extLst>
          </p:cNvPr>
          <p:cNvCxnSpPr>
            <a:cxnSpLocks/>
          </p:cNvCxnSpPr>
          <p:nvPr/>
        </p:nvCxnSpPr>
        <p:spPr>
          <a:xfrm flipV="1">
            <a:off x="2685347" y="94896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5DD9AF6-94D5-46CA-B5A9-4D01180C143C}"/>
              </a:ext>
            </a:extLst>
          </p:cNvPr>
          <p:cNvSpPr txBox="1"/>
          <p:nvPr/>
        </p:nvSpPr>
        <p:spPr>
          <a:xfrm>
            <a:off x="2731752" y="63631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7DD5A4B-59FA-41E1-BD98-FFB6CEF55165}"/>
              </a:ext>
            </a:extLst>
          </p:cNvPr>
          <p:cNvSpPr txBox="1"/>
          <p:nvPr/>
        </p:nvSpPr>
        <p:spPr>
          <a:xfrm>
            <a:off x="3005723" y="891114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13D0E61-D508-47AD-BB77-80A8B374E7B0}"/>
              </a:ext>
            </a:extLst>
          </p:cNvPr>
          <p:cNvCxnSpPr>
            <a:cxnSpLocks/>
          </p:cNvCxnSpPr>
          <p:nvPr/>
        </p:nvCxnSpPr>
        <p:spPr>
          <a:xfrm flipV="1">
            <a:off x="3123089" y="94529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89D1203-BA5A-47CF-9D8C-82BF57476445}"/>
              </a:ext>
            </a:extLst>
          </p:cNvPr>
          <p:cNvSpPr txBox="1"/>
          <p:nvPr/>
        </p:nvSpPr>
        <p:spPr>
          <a:xfrm>
            <a:off x="3169494" y="63750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170DDB6-16C1-4FF0-B7EF-4C55AB799E84}"/>
              </a:ext>
            </a:extLst>
          </p:cNvPr>
          <p:cNvSpPr txBox="1"/>
          <p:nvPr/>
        </p:nvSpPr>
        <p:spPr>
          <a:xfrm>
            <a:off x="3422603" y="881777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1B5A310-28CB-4F09-8846-2D1BB1143C2E}"/>
              </a:ext>
            </a:extLst>
          </p:cNvPr>
          <p:cNvCxnSpPr>
            <a:cxnSpLocks/>
          </p:cNvCxnSpPr>
          <p:nvPr/>
        </p:nvCxnSpPr>
        <p:spPr>
          <a:xfrm flipV="1">
            <a:off x="3556289" y="94483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00286B20-631C-416B-AAED-35B0E101C1B9}"/>
              </a:ext>
            </a:extLst>
          </p:cNvPr>
          <p:cNvSpPr txBox="1"/>
          <p:nvPr/>
        </p:nvSpPr>
        <p:spPr>
          <a:xfrm>
            <a:off x="3602694" y="63218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E063E65-6675-4A4F-8F17-5F67BEAF2E06}"/>
              </a:ext>
            </a:extLst>
          </p:cNvPr>
          <p:cNvSpPr txBox="1"/>
          <p:nvPr/>
        </p:nvSpPr>
        <p:spPr>
          <a:xfrm>
            <a:off x="3876665" y="886985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D6E23AB-5B31-4354-9801-EEBD9B756413}"/>
              </a:ext>
            </a:extLst>
          </p:cNvPr>
          <p:cNvSpPr txBox="1"/>
          <p:nvPr/>
        </p:nvSpPr>
        <p:spPr>
          <a:xfrm>
            <a:off x="2231216" y="174249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3457D6-E06B-4852-A2F6-52869112829D}"/>
              </a:ext>
            </a:extLst>
          </p:cNvPr>
          <p:cNvSpPr txBox="1"/>
          <p:nvPr/>
        </p:nvSpPr>
        <p:spPr>
          <a:xfrm>
            <a:off x="1776051" y="173339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B8C4362-D795-4683-8E11-EC34E3901EC7}"/>
              </a:ext>
            </a:extLst>
          </p:cNvPr>
          <p:cNvSpPr txBox="1"/>
          <p:nvPr/>
        </p:nvSpPr>
        <p:spPr>
          <a:xfrm>
            <a:off x="1350853" y="174180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E4DA95-388A-4324-98EA-039C88D2C824}"/>
              </a:ext>
            </a:extLst>
          </p:cNvPr>
          <p:cNvSpPr/>
          <p:nvPr/>
        </p:nvSpPr>
        <p:spPr>
          <a:xfrm>
            <a:off x="9720393" y="3136612"/>
            <a:ext cx="20312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5,900,000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2D33319-AE38-4BE6-A685-36D3F94A5017}"/>
              </a:ext>
            </a:extLst>
          </p:cNvPr>
          <p:cNvSpPr txBox="1"/>
          <p:nvPr/>
        </p:nvSpPr>
        <p:spPr>
          <a:xfrm>
            <a:off x="1337652" y="3493830"/>
            <a:ext cx="3225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6 0 0 0 0 0 0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AAD998-FCB7-4010-975E-9394CD133914}"/>
              </a:ext>
            </a:extLst>
          </p:cNvPr>
          <p:cNvSpPr txBox="1"/>
          <p:nvPr/>
        </p:nvSpPr>
        <p:spPr>
          <a:xfrm>
            <a:off x="973037" y="3923937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87A803D-F850-4843-A1EA-041545639F78}"/>
              </a:ext>
            </a:extLst>
          </p:cNvPr>
          <p:cNvSpPr txBox="1"/>
          <p:nvPr/>
        </p:nvSpPr>
        <p:spPr>
          <a:xfrm>
            <a:off x="1762852" y="3934695"/>
            <a:ext cx="28303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1 0 0 0 0 0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D138652-F01E-4EE8-875E-7D431B87035A}"/>
              </a:ext>
            </a:extLst>
          </p:cNvPr>
          <p:cNvCxnSpPr>
            <a:cxnSpLocks/>
          </p:cNvCxnSpPr>
          <p:nvPr/>
        </p:nvCxnSpPr>
        <p:spPr>
          <a:xfrm flipV="1">
            <a:off x="888810" y="4463860"/>
            <a:ext cx="3628050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58EE30C-948C-4BE5-98B0-6C3B3482C0F7}"/>
              </a:ext>
            </a:extLst>
          </p:cNvPr>
          <p:cNvCxnSpPr>
            <a:cxnSpLocks/>
          </p:cNvCxnSpPr>
          <p:nvPr/>
        </p:nvCxnSpPr>
        <p:spPr>
          <a:xfrm>
            <a:off x="888810" y="4906072"/>
            <a:ext cx="3628050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4AB045DE-726C-4709-88BE-DAFE8A8E4D84}"/>
              </a:ext>
            </a:extLst>
          </p:cNvPr>
          <p:cNvSpPr txBox="1"/>
          <p:nvPr/>
        </p:nvSpPr>
        <p:spPr>
          <a:xfrm>
            <a:off x="4006534" y="438551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41ED22B-1932-4325-9A2B-B159489FF110}"/>
              </a:ext>
            </a:extLst>
          </p:cNvPr>
          <p:cNvSpPr txBox="1"/>
          <p:nvPr/>
        </p:nvSpPr>
        <p:spPr>
          <a:xfrm>
            <a:off x="3566744" y="439392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901BCEB-9C0E-4BE5-A64E-9DDD456B15C4}"/>
              </a:ext>
            </a:extLst>
          </p:cNvPr>
          <p:cNvSpPr txBox="1"/>
          <p:nvPr/>
        </p:nvSpPr>
        <p:spPr>
          <a:xfrm>
            <a:off x="3111579" y="438482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B78CAA6-BD39-4A0D-89DD-56DAC1A36EDE}"/>
              </a:ext>
            </a:extLst>
          </p:cNvPr>
          <p:cNvSpPr txBox="1"/>
          <p:nvPr/>
        </p:nvSpPr>
        <p:spPr>
          <a:xfrm>
            <a:off x="2686381" y="439323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A447487-D178-4760-BA2F-9D46A9758F3A}"/>
              </a:ext>
            </a:extLst>
          </p:cNvPr>
          <p:cNvCxnSpPr>
            <a:cxnSpLocks/>
          </p:cNvCxnSpPr>
          <p:nvPr/>
        </p:nvCxnSpPr>
        <p:spPr>
          <a:xfrm flipV="1">
            <a:off x="1339679" y="359321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38585712-0D9D-47F9-B01C-9ADBA6A4A2F4}"/>
              </a:ext>
            </a:extLst>
          </p:cNvPr>
          <p:cNvSpPr txBox="1"/>
          <p:nvPr/>
        </p:nvSpPr>
        <p:spPr>
          <a:xfrm>
            <a:off x="1405540" y="328055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2BD15AD-EB4D-4E77-B09E-9421EA736A2F}"/>
              </a:ext>
            </a:extLst>
          </p:cNvPr>
          <p:cNvSpPr txBox="1"/>
          <p:nvPr/>
        </p:nvSpPr>
        <p:spPr>
          <a:xfrm>
            <a:off x="1660055" y="3535361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F92CC86-B160-42EA-8077-92ED7E66AA7E}"/>
              </a:ext>
            </a:extLst>
          </p:cNvPr>
          <p:cNvSpPr txBox="1"/>
          <p:nvPr/>
        </p:nvSpPr>
        <p:spPr>
          <a:xfrm>
            <a:off x="2231216" y="438551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9C18A89-20D4-4836-976F-020F2169074C}"/>
              </a:ext>
            </a:extLst>
          </p:cNvPr>
          <p:cNvSpPr txBox="1"/>
          <p:nvPr/>
        </p:nvSpPr>
        <p:spPr>
          <a:xfrm>
            <a:off x="1776051" y="437640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A059FDB-38E5-4ECD-8168-E4262310103C}"/>
              </a:ext>
            </a:extLst>
          </p:cNvPr>
          <p:cNvSpPr txBox="1"/>
          <p:nvPr/>
        </p:nvSpPr>
        <p:spPr>
          <a:xfrm>
            <a:off x="1350853" y="438482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E86A93E-BC98-4B0A-9370-EEAA1379597E}"/>
              </a:ext>
            </a:extLst>
          </p:cNvPr>
          <p:cNvCxnSpPr>
            <a:cxnSpLocks/>
          </p:cNvCxnSpPr>
          <p:nvPr/>
        </p:nvCxnSpPr>
        <p:spPr>
          <a:xfrm flipV="1">
            <a:off x="3994713" y="941573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DB83A20F-A93A-4995-9AAA-0F4FDCC9BD7E}"/>
              </a:ext>
            </a:extLst>
          </p:cNvPr>
          <p:cNvSpPr txBox="1"/>
          <p:nvPr/>
        </p:nvSpPr>
        <p:spPr>
          <a:xfrm>
            <a:off x="4041118" y="62891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0048244-9FC3-4F93-8702-EB8CA73F5C72}"/>
              </a:ext>
            </a:extLst>
          </p:cNvPr>
          <p:cNvSpPr txBox="1"/>
          <p:nvPr/>
        </p:nvSpPr>
        <p:spPr>
          <a:xfrm>
            <a:off x="4315089" y="883719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B1F873E-E0AA-449A-A5B0-AFD4EB0C3068}"/>
              </a:ext>
            </a:extLst>
          </p:cNvPr>
          <p:cNvSpPr txBox="1"/>
          <p:nvPr/>
        </p:nvSpPr>
        <p:spPr>
          <a:xfrm>
            <a:off x="4459446" y="1741380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A20C0DD-23C6-4FB9-ACC8-3070AFE84DC0}"/>
              </a:ext>
            </a:extLst>
          </p:cNvPr>
          <p:cNvSpPr/>
          <p:nvPr/>
        </p:nvSpPr>
        <p:spPr>
          <a:xfrm>
            <a:off x="6013789" y="536584"/>
            <a:ext cx="3231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10,000,000 – 5 =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C42BEB9-1D51-4525-B127-E66D213D3236}"/>
              </a:ext>
            </a:extLst>
          </p:cNvPr>
          <p:cNvSpPr/>
          <p:nvPr/>
        </p:nvSpPr>
        <p:spPr>
          <a:xfrm>
            <a:off x="5892188" y="3136612"/>
            <a:ext cx="40053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6,000,000 – 100,000 =</a:t>
            </a:r>
          </a:p>
        </p:txBody>
      </p:sp>
    </p:spTree>
    <p:extLst>
      <p:ext uri="{BB962C8B-B14F-4D97-AF65-F5344CB8AC3E}">
        <p14:creationId xmlns:p14="http://schemas.microsoft.com/office/powerpoint/2010/main" val="407839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2" grpId="0"/>
      <p:bldP spid="13" grpId="0"/>
      <p:bldP spid="14" grpId="0"/>
      <p:bldP spid="16" grpId="0"/>
      <p:bldP spid="17" grpId="0"/>
      <p:bldP spid="19" grpId="0"/>
      <p:bldP spid="20" grpId="0"/>
      <p:bldP spid="22" grpId="0"/>
      <p:bldP spid="23" grpId="0"/>
      <p:bldP spid="29" grpId="0"/>
      <p:bldP spid="30" grpId="0"/>
      <p:bldP spid="32" grpId="0"/>
      <p:bldP spid="33" grpId="0"/>
      <p:bldP spid="35" grpId="0"/>
      <p:bldP spid="36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8" grpId="0"/>
      <p:bldP spid="49" grpId="0"/>
      <p:bldP spid="51" grpId="0"/>
      <p:bldP spid="52" grpId="0"/>
      <p:bldP spid="54" grpId="0"/>
      <p:bldP spid="55" grpId="0"/>
      <p:bldP spid="71" grpId="0"/>
      <p:bldP spid="72" grpId="0"/>
      <p:bldP spid="73" grpId="0"/>
      <p:bldP spid="57" grpId="0"/>
      <p:bldP spid="58" grpId="0"/>
      <p:bldP spid="59" grpId="0"/>
      <p:bldP spid="60" grpId="0"/>
      <p:bldP spid="61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D388AE-5470-4EF0-AA9D-B3A83B840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21" y="584775"/>
            <a:ext cx="7945090" cy="53236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FE856AE-1130-42D7-A3E9-58CE2989B7D6}"/>
              </a:ext>
            </a:extLst>
          </p:cNvPr>
          <p:cNvSpPr/>
          <p:nvPr/>
        </p:nvSpPr>
        <p:spPr>
          <a:xfrm>
            <a:off x="103032" y="51516"/>
            <a:ext cx="61971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size of angles a and b.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130338-5B93-4571-891C-CBD903CE7F77}"/>
              </a:ext>
            </a:extLst>
          </p:cNvPr>
          <p:cNvSpPr/>
          <p:nvPr/>
        </p:nvSpPr>
        <p:spPr>
          <a:xfrm>
            <a:off x="1103085" y="5230757"/>
            <a:ext cx="8966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Vertically opposite angles are the same size.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2C49E38-F771-4716-9CA6-562EF5B97FDC}"/>
              </a:ext>
            </a:extLst>
          </p:cNvPr>
          <p:cNvGrpSpPr/>
          <p:nvPr/>
        </p:nvGrpSpPr>
        <p:grpSpPr>
          <a:xfrm>
            <a:off x="1362774" y="2504803"/>
            <a:ext cx="529575" cy="1639388"/>
            <a:chOff x="2093343" y="1645210"/>
            <a:chExt cx="2430889" cy="1218761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3DC6BDC-0A5E-4412-920B-D8807067915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85358" y="1674630"/>
              <a:ext cx="2338874" cy="118934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5533A34-8EC0-4F3C-A442-FC519D06DB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93343" y="1645210"/>
              <a:ext cx="2430888" cy="121876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615BDF90-3E46-4760-A301-5DC4A2682DC4}"/>
              </a:ext>
            </a:extLst>
          </p:cNvPr>
          <p:cNvSpPr/>
          <p:nvPr/>
        </p:nvSpPr>
        <p:spPr>
          <a:xfrm>
            <a:off x="7669896" y="5230757"/>
            <a:ext cx="1943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a = 160°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F9687E-EB83-479F-A4A1-27FFBB692675}"/>
              </a:ext>
            </a:extLst>
          </p:cNvPr>
          <p:cNvSpPr/>
          <p:nvPr/>
        </p:nvSpPr>
        <p:spPr>
          <a:xfrm>
            <a:off x="2202856" y="1767593"/>
            <a:ext cx="1943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C218E3-0C7D-4F7B-B9A2-FD023A6CB179}"/>
              </a:ext>
            </a:extLst>
          </p:cNvPr>
          <p:cNvSpPr/>
          <p:nvPr/>
        </p:nvSpPr>
        <p:spPr>
          <a:xfrm>
            <a:off x="2371298" y="4305578"/>
            <a:ext cx="1943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E939BD-9D12-4135-8635-6E15676247A1}"/>
              </a:ext>
            </a:extLst>
          </p:cNvPr>
          <p:cNvSpPr/>
          <p:nvPr/>
        </p:nvSpPr>
        <p:spPr>
          <a:xfrm>
            <a:off x="2168617" y="2821064"/>
            <a:ext cx="1943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160°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D65AE1-14C2-4026-B145-49190E4EDE93}"/>
              </a:ext>
            </a:extLst>
          </p:cNvPr>
          <p:cNvSpPr/>
          <p:nvPr/>
        </p:nvSpPr>
        <p:spPr>
          <a:xfrm>
            <a:off x="1043488" y="5753977"/>
            <a:ext cx="75390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quadrilateral add up to 360°.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D390A5-942D-4BE7-8827-2E51F6BF0992}"/>
              </a:ext>
            </a:extLst>
          </p:cNvPr>
          <p:cNvSpPr/>
          <p:nvPr/>
        </p:nvSpPr>
        <p:spPr>
          <a:xfrm>
            <a:off x="1103085" y="6280321"/>
            <a:ext cx="59231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b = 360° - 160° - 90° - 90° =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D25353-E362-48B8-B0EF-DBB9FF4489CF}"/>
              </a:ext>
            </a:extLst>
          </p:cNvPr>
          <p:cNvSpPr/>
          <p:nvPr/>
        </p:nvSpPr>
        <p:spPr>
          <a:xfrm>
            <a:off x="6351694" y="6273225"/>
            <a:ext cx="27292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20°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31B206-CEEA-4DE2-B7AB-407D05E45FBF}"/>
              </a:ext>
            </a:extLst>
          </p:cNvPr>
          <p:cNvSpPr/>
          <p:nvPr/>
        </p:nvSpPr>
        <p:spPr>
          <a:xfrm>
            <a:off x="6047872" y="3062886"/>
            <a:ext cx="1943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20°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C641F8-C0A1-48A2-ADD9-F9C787C9FB8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98860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C96643-0702-49F2-A27E-F9D60EA1AB8F}"/>
              </a:ext>
            </a:extLst>
          </p:cNvPr>
          <p:cNvSpPr/>
          <p:nvPr/>
        </p:nvSpPr>
        <p:spPr>
          <a:xfrm>
            <a:off x="56123" y="50000"/>
            <a:ext cx="4678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Write the missing number.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1D0916-8C92-47B8-8EF8-01232605F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237" y="634775"/>
            <a:ext cx="6029048" cy="11308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17381E-4AF3-4F9A-8500-DC58FCCF6657}"/>
              </a:ext>
            </a:extLst>
          </p:cNvPr>
          <p:cNvSpPr txBox="1"/>
          <p:nvPr/>
        </p:nvSpPr>
        <p:spPr>
          <a:xfrm>
            <a:off x="1782615" y="264917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D1CBA9-DA18-488A-8736-C755E53BBB14}"/>
              </a:ext>
            </a:extLst>
          </p:cNvPr>
          <p:cNvSpPr txBox="1"/>
          <p:nvPr/>
        </p:nvSpPr>
        <p:spPr>
          <a:xfrm>
            <a:off x="883113" y="2662234"/>
            <a:ext cx="9516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3.5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4B33D7-94D3-45DA-BEBD-2B73CBAEC977}"/>
              </a:ext>
            </a:extLst>
          </p:cNvPr>
          <p:cNvCxnSpPr>
            <a:cxnSpLocks/>
          </p:cNvCxnSpPr>
          <p:nvPr/>
        </p:nvCxnSpPr>
        <p:spPr>
          <a:xfrm>
            <a:off x="1782615" y="271179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C70E10-1497-4450-AFE7-58C42A7F6003}"/>
              </a:ext>
            </a:extLst>
          </p:cNvPr>
          <p:cNvCxnSpPr>
            <a:cxnSpLocks/>
          </p:cNvCxnSpPr>
          <p:nvPr/>
        </p:nvCxnSpPr>
        <p:spPr>
          <a:xfrm>
            <a:off x="1801567" y="271179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238C52D-7E90-4261-AF15-5A2DAA466534}"/>
              </a:ext>
            </a:extLst>
          </p:cNvPr>
          <p:cNvSpPr txBox="1"/>
          <p:nvPr/>
        </p:nvSpPr>
        <p:spPr>
          <a:xfrm>
            <a:off x="1782986" y="22114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BC04C8-5C47-4775-B99E-D063C5C2748A}"/>
              </a:ext>
            </a:extLst>
          </p:cNvPr>
          <p:cNvSpPr txBox="1"/>
          <p:nvPr/>
        </p:nvSpPr>
        <p:spPr>
          <a:xfrm>
            <a:off x="2205992" y="22114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6752CA-884C-45BE-9D6F-AF5F7083C5D4}"/>
              </a:ext>
            </a:extLst>
          </p:cNvPr>
          <p:cNvSpPr txBox="1"/>
          <p:nvPr/>
        </p:nvSpPr>
        <p:spPr>
          <a:xfrm>
            <a:off x="4450706" y="2661403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2F650D-751C-4952-9BE3-046F441AB462}"/>
              </a:ext>
            </a:extLst>
          </p:cNvPr>
          <p:cNvSpPr txBox="1"/>
          <p:nvPr/>
        </p:nvSpPr>
        <p:spPr>
          <a:xfrm>
            <a:off x="4459421" y="3090234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EED263-F456-43AF-842D-F92034C84006}"/>
              </a:ext>
            </a:extLst>
          </p:cNvPr>
          <p:cNvSpPr txBox="1"/>
          <p:nvPr/>
        </p:nvSpPr>
        <p:spPr>
          <a:xfrm>
            <a:off x="4017733" y="3062098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32179D1-FEA8-471A-9D74-F0F80C69DF5E}"/>
              </a:ext>
            </a:extLst>
          </p:cNvPr>
          <p:cNvCxnSpPr>
            <a:cxnSpLocks/>
          </p:cNvCxnSpPr>
          <p:nvPr/>
        </p:nvCxnSpPr>
        <p:spPr>
          <a:xfrm>
            <a:off x="4033680" y="3604446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0AF0772-D44A-4ECC-A0CE-B204BA5F021D}"/>
              </a:ext>
            </a:extLst>
          </p:cNvPr>
          <p:cNvCxnSpPr>
            <a:cxnSpLocks/>
          </p:cNvCxnSpPr>
          <p:nvPr/>
        </p:nvCxnSpPr>
        <p:spPr>
          <a:xfrm>
            <a:off x="4033680" y="4046901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4F215CC-CB6C-4C3B-9521-80D3056EAE3E}"/>
              </a:ext>
            </a:extLst>
          </p:cNvPr>
          <p:cNvSpPr txBox="1"/>
          <p:nvPr/>
        </p:nvSpPr>
        <p:spPr>
          <a:xfrm>
            <a:off x="4764783" y="2661403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19D97C-F50F-4D19-889F-B07541B3537E}"/>
              </a:ext>
            </a:extLst>
          </p:cNvPr>
          <p:cNvSpPr txBox="1"/>
          <p:nvPr/>
        </p:nvSpPr>
        <p:spPr>
          <a:xfrm>
            <a:off x="4757181" y="3536422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ABF5F7-C515-429E-B66D-103D5D624DF9}"/>
              </a:ext>
            </a:extLst>
          </p:cNvPr>
          <p:cNvSpPr txBox="1"/>
          <p:nvPr/>
        </p:nvSpPr>
        <p:spPr>
          <a:xfrm>
            <a:off x="4913263" y="3524925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7188C0-40DC-40BE-A0CA-1429E4510CDB}"/>
              </a:ext>
            </a:extLst>
          </p:cNvPr>
          <p:cNvSpPr txBox="1"/>
          <p:nvPr/>
        </p:nvSpPr>
        <p:spPr>
          <a:xfrm>
            <a:off x="4452628" y="352146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6A41D1-826B-4BDF-A80F-B59955418601}"/>
              </a:ext>
            </a:extLst>
          </p:cNvPr>
          <p:cNvSpPr txBox="1"/>
          <p:nvPr/>
        </p:nvSpPr>
        <p:spPr>
          <a:xfrm>
            <a:off x="4513515" y="2386648"/>
            <a:ext cx="425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E3FBCF-991A-4A2C-B7EA-5D9F0160AAB3}"/>
              </a:ext>
            </a:extLst>
          </p:cNvPr>
          <p:cNvSpPr txBox="1"/>
          <p:nvPr/>
        </p:nvSpPr>
        <p:spPr>
          <a:xfrm>
            <a:off x="5541469" y="3539368"/>
            <a:ext cx="34868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so 2 x 3.5 = 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B2BA151-640B-421E-BBA2-FC75674E3B0C}"/>
              </a:ext>
            </a:extLst>
          </p:cNvPr>
          <p:cNvSpPr txBox="1"/>
          <p:nvPr/>
        </p:nvSpPr>
        <p:spPr>
          <a:xfrm>
            <a:off x="2807899" y="899260"/>
            <a:ext cx="9151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9F73EC8-592F-461E-956E-FEB45BE56CE3}"/>
              </a:ext>
            </a:extLst>
          </p:cNvPr>
          <p:cNvSpPr/>
          <p:nvPr/>
        </p:nvSpPr>
        <p:spPr>
          <a:xfrm>
            <a:off x="7223252" y="750649"/>
            <a:ext cx="3996607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If 2 x 3.5 = 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Then 2</a:t>
            </a:r>
            <a:r>
              <a:rPr lang="en-GB" sz="3500" b="1" u="sng" dirty="0">
                <a:solidFill>
                  <a:srgbClr val="FF0000"/>
                </a:solidFill>
                <a:ea typeface="Cambria Math" panose="02040503050406030204" pitchFamily="18" charset="0"/>
              </a:rPr>
              <a:t>0</a:t>
            </a: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 x 3.5 = 7</a:t>
            </a:r>
            <a:r>
              <a:rPr lang="en-GB" sz="3500" b="1" u="sng" dirty="0">
                <a:solidFill>
                  <a:srgbClr val="FF0000"/>
                </a:solidFill>
                <a:ea typeface="Cambria Math" panose="02040503050406030204" pitchFamily="18" charset="0"/>
              </a:rPr>
              <a:t>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So 70 </a:t>
            </a:r>
            <a:r>
              <a:rPr lang="en-GB" sz="3500" b="1" dirty="0">
                <a:solidFill>
                  <a:srgbClr val="FF0000"/>
                </a:solidFill>
              </a:rPr>
              <a:t>÷ 3.5 = 20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And 70 </a:t>
            </a:r>
            <a:r>
              <a:rPr lang="en-GB" sz="3500" b="1" dirty="0">
                <a:solidFill>
                  <a:srgbClr val="FF0000"/>
                </a:solidFill>
              </a:rPr>
              <a:t>÷ 20 = 3.5</a:t>
            </a:r>
            <a:endParaRPr lang="en-GB" sz="35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05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4" grpId="0"/>
      <p:bldP spid="17" grpId="0"/>
      <p:bldP spid="18" grpId="0"/>
      <p:bldP spid="18" grpId="1"/>
      <p:bldP spid="19" grpId="0"/>
      <p:bldP spid="19" grpId="1"/>
      <p:bldP spid="20" grpId="0"/>
      <p:bldP spid="21" grpId="0"/>
      <p:bldP spid="22" grpId="0"/>
      <p:bldP spid="2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68C08F-8890-4BDE-B70B-2ABEBD529697}"/>
              </a:ext>
            </a:extLst>
          </p:cNvPr>
          <p:cNvSpPr/>
          <p:nvPr/>
        </p:nvSpPr>
        <p:spPr>
          <a:xfrm>
            <a:off x="56123" y="50000"/>
            <a:ext cx="585230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Miss Mills is making jam to sell at the school fair.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Strawberries cost £7.50 per kg.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Sugar costs 79p per kg.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10 glass jars cost £6.90 </a:t>
            </a:r>
          </a:p>
          <a:p>
            <a:r>
              <a:rPr lang="en-US" sz="3200" b="1" dirty="0"/>
              <a:t>She uses 12 kg of strawberries and 10 kg of sugar </a:t>
            </a:r>
          </a:p>
          <a:p>
            <a:r>
              <a:rPr lang="en-US" sz="3200" b="1" dirty="0"/>
              <a:t>to make 20 jars full of jam. </a:t>
            </a:r>
          </a:p>
          <a:p>
            <a:r>
              <a:rPr lang="en-US" sz="3200" b="1" dirty="0"/>
              <a:t>Calculate the total cost to make 20 jars full of jam.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4E1C0F-E45E-4E89-AEB8-A47B35771984}"/>
              </a:ext>
            </a:extLst>
          </p:cNvPr>
          <p:cNvSpPr txBox="1"/>
          <p:nvPr/>
        </p:nvSpPr>
        <p:spPr>
          <a:xfrm>
            <a:off x="8509467" y="1216747"/>
            <a:ext cx="10116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9BEFC0-573A-45B6-AC66-2FEF542D484C}"/>
              </a:ext>
            </a:extLst>
          </p:cNvPr>
          <p:cNvSpPr txBox="1"/>
          <p:nvPr/>
        </p:nvSpPr>
        <p:spPr>
          <a:xfrm>
            <a:off x="8062833" y="756179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7.5 0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976B57-60FB-4EDE-B8E4-AF56F71244FA}"/>
              </a:ext>
            </a:extLst>
          </p:cNvPr>
          <p:cNvSpPr txBox="1"/>
          <p:nvPr/>
        </p:nvSpPr>
        <p:spPr>
          <a:xfrm>
            <a:off x="7599569" y="120330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F0F5237-B04A-448A-99CC-B436A5B16CB5}"/>
              </a:ext>
            </a:extLst>
          </p:cNvPr>
          <p:cNvCxnSpPr>
            <a:cxnSpLocks/>
          </p:cNvCxnSpPr>
          <p:nvPr/>
        </p:nvCxnSpPr>
        <p:spPr>
          <a:xfrm>
            <a:off x="7623770" y="1734580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062F7A2-913B-4988-B5C1-AC3C88300C98}"/>
              </a:ext>
            </a:extLst>
          </p:cNvPr>
          <p:cNvCxnSpPr>
            <a:cxnSpLocks/>
          </p:cNvCxnSpPr>
          <p:nvPr/>
        </p:nvCxnSpPr>
        <p:spPr>
          <a:xfrm>
            <a:off x="7625544" y="2173358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4AC15E5-9DD6-4612-9C11-5844519CC57A}"/>
              </a:ext>
            </a:extLst>
          </p:cNvPr>
          <p:cNvSpPr txBox="1"/>
          <p:nvPr/>
        </p:nvSpPr>
        <p:spPr>
          <a:xfrm>
            <a:off x="8942190" y="167394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1E3C49-CD4F-43D3-84C5-13976EC3A8B1}"/>
              </a:ext>
            </a:extLst>
          </p:cNvPr>
          <p:cNvSpPr txBox="1"/>
          <p:nvPr/>
        </p:nvSpPr>
        <p:spPr>
          <a:xfrm>
            <a:off x="8498316" y="16719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345C39-A545-4F01-9077-185E9CFD1B3A}"/>
              </a:ext>
            </a:extLst>
          </p:cNvPr>
          <p:cNvSpPr txBox="1"/>
          <p:nvPr/>
        </p:nvSpPr>
        <p:spPr>
          <a:xfrm>
            <a:off x="7623771" y="1671961"/>
            <a:ext cx="10080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AFB08E-8804-40F5-913D-021B5A3C26F8}"/>
              </a:ext>
            </a:extLst>
          </p:cNvPr>
          <p:cNvSpPr txBox="1"/>
          <p:nvPr/>
        </p:nvSpPr>
        <p:spPr>
          <a:xfrm>
            <a:off x="8119965" y="478260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68105E-10C3-4F99-8A34-7F15CA1A6E26}"/>
              </a:ext>
            </a:extLst>
          </p:cNvPr>
          <p:cNvSpPr txBox="1"/>
          <p:nvPr/>
        </p:nvSpPr>
        <p:spPr>
          <a:xfrm>
            <a:off x="8366030" y="16650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1DC960-EB46-4E4D-B947-571F3AE172D8}"/>
              </a:ext>
            </a:extLst>
          </p:cNvPr>
          <p:cNvSpPr/>
          <p:nvPr/>
        </p:nvSpPr>
        <p:spPr>
          <a:xfrm>
            <a:off x="5264079" y="2491471"/>
            <a:ext cx="8988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£90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089161-4B74-4F95-8BC8-8BC541FAE39E}"/>
              </a:ext>
            </a:extLst>
          </p:cNvPr>
          <p:cNvSpPr txBox="1"/>
          <p:nvPr/>
        </p:nvSpPr>
        <p:spPr>
          <a:xfrm>
            <a:off x="6572092" y="2485329"/>
            <a:ext cx="28500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9 x 1 0 =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8CEEC4-7589-4B66-8A26-6F4F1C4226D0}"/>
              </a:ext>
            </a:extLst>
          </p:cNvPr>
          <p:cNvSpPr txBox="1"/>
          <p:nvPr/>
        </p:nvSpPr>
        <p:spPr>
          <a:xfrm>
            <a:off x="9521132" y="2485329"/>
            <a:ext cx="15324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7 9 0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9BEBB9-ED32-482D-BCE3-4E80930CC991}"/>
              </a:ext>
            </a:extLst>
          </p:cNvPr>
          <p:cNvSpPr txBox="1"/>
          <p:nvPr/>
        </p:nvSpPr>
        <p:spPr>
          <a:xfrm>
            <a:off x="9197100" y="2485329"/>
            <a:ext cx="15324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  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49ABF2-4F04-4B5E-90DA-7B388EDC2E15}"/>
              </a:ext>
            </a:extLst>
          </p:cNvPr>
          <p:cNvSpPr txBox="1"/>
          <p:nvPr/>
        </p:nvSpPr>
        <p:spPr>
          <a:xfrm>
            <a:off x="2979398" y="5351598"/>
            <a:ext cx="60289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£90 + £7.90 + £13.80 =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A5624E-AB34-43F1-9BF4-9BFB751BBFC7}"/>
              </a:ext>
            </a:extLst>
          </p:cNvPr>
          <p:cNvSpPr txBox="1"/>
          <p:nvPr/>
        </p:nvSpPr>
        <p:spPr>
          <a:xfrm>
            <a:off x="8632959" y="5363746"/>
            <a:ext cx="24206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£111.70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656FD0-EF7D-4E6E-8DB0-432DD732860C}"/>
              </a:ext>
            </a:extLst>
          </p:cNvPr>
          <p:cNvSpPr/>
          <p:nvPr/>
        </p:nvSpPr>
        <p:spPr>
          <a:xfrm>
            <a:off x="3268501" y="2991891"/>
            <a:ext cx="13319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£7.90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C1707C-8AE5-4BF9-9800-390A682DB15E}"/>
              </a:ext>
            </a:extLst>
          </p:cNvPr>
          <p:cNvSpPr/>
          <p:nvPr/>
        </p:nvSpPr>
        <p:spPr>
          <a:xfrm>
            <a:off x="3268501" y="4443883"/>
            <a:ext cx="1637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£111.70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C0478E-053E-4A7F-A3CC-9C53F851A3C5}"/>
              </a:ext>
            </a:extLst>
          </p:cNvPr>
          <p:cNvSpPr txBox="1"/>
          <p:nvPr/>
        </p:nvSpPr>
        <p:spPr>
          <a:xfrm>
            <a:off x="6572092" y="3401111"/>
            <a:ext cx="28500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£6.90 x 2 =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1A0AED-0AB0-4668-B60B-249748114563}"/>
              </a:ext>
            </a:extLst>
          </p:cNvPr>
          <p:cNvSpPr txBox="1"/>
          <p:nvPr/>
        </p:nvSpPr>
        <p:spPr>
          <a:xfrm>
            <a:off x="9389593" y="3396248"/>
            <a:ext cx="22883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£13.80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8C7CAF-481A-401F-A15A-4DFC7A0AFE74}"/>
              </a:ext>
            </a:extLst>
          </p:cNvPr>
          <p:cNvSpPr/>
          <p:nvPr/>
        </p:nvSpPr>
        <p:spPr>
          <a:xfrm>
            <a:off x="4598120" y="3461080"/>
            <a:ext cx="13319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£13.80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2AB0598-DD3D-49DF-90E5-A6893B5D5C6E}"/>
              </a:ext>
            </a:extLst>
          </p:cNvPr>
          <p:cNvSpPr txBox="1"/>
          <p:nvPr/>
        </p:nvSpPr>
        <p:spPr>
          <a:xfrm>
            <a:off x="7234041" y="1665040"/>
            <a:ext cx="10080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</p:spTree>
    <p:extLst>
      <p:ext uri="{BB962C8B-B14F-4D97-AF65-F5344CB8AC3E}">
        <p14:creationId xmlns:p14="http://schemas.microsoft.com/office/powerpoint/2010/main" val="365040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16220_files/img01.jpg">
            <a:extLst>
              <a:ext uri="{FF2B5EF4-FFF2-40B4-BE49-F238E27FC236}">
                <a16:creationId xmlns:a16="http://schemas.microsoft.com/office/drawing/2014/main" id="{CB5EECAC-CE1D-4F1E-B3E0-05004F2E3AF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147" y="0"/>
            <a:ext cx="6260123" cy="677947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8A14410-ED7B-414D-8036-4E293D10A8DE}"/>
              </a:ext>
            </a:extLst>
          </p:cNvPr>
          <p:cNvSpPr/>
          <p:nvPr/>
        </p:nvSpPr>
        <p:spPr>
          <a:xfrm>
            <a:off x="103032" y="50526"/>
            <a:ext cx="63875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are two triangles drawn on coordinate axes.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F74D07-FB72-4CD3-9751-F9B564DFA576}"/>
              </a:ext>
            </a:extLst>
          </p:cNvPr>
          <p:cNvSpPr/>
          <p:nvPr/>
        </p:nvSpPr>
        <p:spPr>
          <a:xfrm>
            <a:off x="103032" y="1127744"/>
            <a:ext cx="516834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Triangle B is a reflection of triangle A in the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-axis.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Two of the new vertices of triangle B are (10, −10) and (20, −30).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coordinates of the third vertex of triangle B?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B828D8-1D54-4DAB-B572-525C19CFE885}"/>
              </a:ext>
            </a:extLst>
          </p:cNvPr>
          <p:cNvSpPr/>
          <p:nvPr/>
        </p:nvSpPr>
        <p:spPr>
          <a:xfrm>
            <a:off x="9190390" y="3820584"/>
            <a:ext cx="14879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(10, -10)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0E64AB-A4EB-46B3-B98E-38676500C78D}"/>
              </a:ext>
            </a:extLst>
          </p:cNvPr>
          <p:cNvSpPr/>
          <p:nvPr/>
        </p:nvSpPr>
        <p:spPr>
          <a:xfrm>
            <a:off x="9980855" y="5108101"/>
            <a:ext cx="14879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(20, -30)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EDEACC-B26A-476B-AF3F-0CC9B7AE54FE}"/>
              </a:ext>
            </a:extLst>
          </p:cNvPr>
          <p:cNvSpPr/>
          <p:nvPr/>
        </p:nvSpPr>
        <p:spPr>
          <a:xfrm>
            <a:off x="7599617" y="5867409"/>
            <a:ext cx="8617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(-10,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21D32E-3680-45E9-B6C3-2CBAFE262BF8}"/>
              </a:ext>
            </a:extLst>
          </p:cNvPr>
          <p:cNvSpPr/>
          <p:nvPr/>
        </p:nvSpPr>
        <p:spPr>
          <a:xfrm>
            <a:off x="8114660" y="5867409"/>
            <a:ext cx="8617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-40)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02924D-9B3B-400D-8DC2-F10D74451BD6}"/>
              </a:ext>
            </a:extLst>
          </p:cNvPr>
          <p:cNvSpPr/>
          <p:nvPr/>
        </p:nvSpPr>
        <p:spPr>
          <a:xfrm>
            <a:off x="723203" y="4723381"/>
            <a:ext cx="30849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(-10, -40)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5B5380-A8C9-44A3-A18C-0909A588D94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43135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352ACF-9718-4994-AC72-E190D4013870}"/>
              </a:ext>
            </a:extLst>
          </p:cNvPr>
          <p:cNvSpPr/>
          <p:nvPr/>
        </p:nvSpPr>
        <p:spPr>
          <a:xfrm>
            <a:off x="56123" y="50000"/>
            <a:ext cx="106333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 numbers in this sequence increase by 14 each time.</a:t>
            </a:r>
          </a:p>
          <a:p>
            <a:r>
              <a:rPr lang="en-GB" sz="3200" b="1" dirty="0"/>
              <a:t>Write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F04D5A-2533-4D66-98BE-0277F0B0B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94" y="1127218"/>
            <a:ext cx="10942857" cy="12190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C1E993-CF38-42E2-BF84-DC1099519FC5}"/>
              </a:ext>
            </a:extLst>
          </p:cNvPr>
          <p:cNvSpPr txBox="1"/>
          <p:nvPr/>
        </p:nvSpPr>
        <p:spPr>
          <a:xfrm>
            <a:off x="1884652" y="268969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8 2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CB24C2C-EAFF-4DBF-BB3C-BC812BDCA975}"/>
              </a:ext>
            </a:extLst>
          </p:cNvPr>
          <p:cNvCxnSpPr>
            <a:cxnSpLocks/>
          </p:cNvCxnSpPr>
          <p:nvPr/>
        </p:nvCxnSpPr>
        <p:spPr>
          <a:xfrm flipV="1">
            <a:off x="1881864" y="276484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EDC0F3D-C923-4E79-A919-6EB20622E63F}"/>
              </a:ext>
            </a:extLst>
          </p:cNvPr>
          <p:cNvSpPr txBox="1"/>
          <p:nvPr/>
        </p:nvSpPr>
        <p:spPr>
          <a:xfrm>
            <a:off x="1961395" y="250404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EB4CE6-75D4-4E6F-BF1C-56F868D1B401}"/>
              </a:ext>
            </a:extLst>
          </p:cNvPr>
          <p:cNvSpPr txBox="1"/>
          <p:nvPr/>
        </p:nvSpPr>
        <p:spPr>
          <a:xfrm>
            <a:off x="2200475" y="2722407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C3E152-15E4-4FD0-845F-F27F42603636}"/>
              </a:ext>
            </a:extLst>
          </p:cNvPr>
          <p:cNvSpPr txBox="1"/>
          <p:nvPr/>
        </p:nvSpPr>
        <p:spPr>
          <a:xfrm>
            <a:off x="1876304" y="313435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A68E58-56CA-4985-B9BB-A899A8C3B82F}"/>
              </a:ext>
            </a:extLst>
          </p:cNvPr>
          <p:cNvSpPr txBox="1"/>
          <p:nvPr/>
        </p:nvSpPr>
        <p:spPr>
          <a:xfrm>
            <a:off x="1425466" y="3158460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623148A-E0DA-4C47-8473-62BCF2E8E809}"/>
              </a:ext>
            </a:extLst>
          </p:cNvPr>
          <p:cNvCxnSpPr>
            <a:cxnSpLocks/>
          </p:cNvCxnSpPr>
          <p:nvPr/>
        </p:nvCxnSpPr>
        <p:spPr>
          <a:xfrm>
            <a:off x="1438276" y="3648607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33F85D3-375B-4A30-BE3F-8D6A853789B6}"/>
              </a:ext>
            </a:extLst>
          </p:cNvPr>
          <p:cNvCxnSpPr>
            <a:cxnSpLocks/>
          </p:cNvCxnSpPr>
          <p:nvPr/>
        </p:nvCxnSpPr>
        <p:spPr>
          <a:xfrm>
            <a:off x="1438276" y="4091464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69269B7-B002-472A-B56E-6C0C3B077E1D}"/>
              </a:ext>
            </a:extLst>
          </p:cNvPr>
          <p:cNvSpPr txBox="1"/>
          <p:nvPr/>
        </p:nvSpPr>
        <p:spPr>
          <a:xfrm>
            <a:off x="2314333" y="358117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DDB7AE-27C5-48E5-94D4-5F7B342A4EC0}"/>
              </a:ext>
            </a:extLst>
          </p:cNvPr>
          <p:cNvSpPr txBox="1"/>
          <p:nvPr/>
        </p:nvSpPr>
        <p:spPr>
          <a:xfrm>
            <a:off x="1874447" y="357823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6E2B83-70D9-4CDF-B199-C9168ED212FE}"/>
              </a:ext>
            </a:extLst>
          </p:cNvPr>
          <p:cNvSpPr txBox="1"/>
          <p:nvPr/>
        </p:nvSpPr>
        <p:spPr>
          <a:xfrm>
            <a:off x="885568" y="1453382"/>
            <a:ext cx="10481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8ACB0A-FD4D-40E2-9534-9C8718E06369}"/>
              </a:ext>
            </a:extLst>
          </p:cNvPr>
          <p:cNvSpPr txBox="1"/>
          <p:nvPr/>
        </p:nvSpPr>
        <p:spPr>
          <a:xfrm>
            <a:off x="4376127" y="269217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C19EC4-F76F-4331-82D4-716609DDF7A8}"/>
              </a:ext>
            </a:extLst>
          </p:cNvPr>
          <p:cNvSpPr txBox="1"/>
          <p:nvPr/>
        </p:nvSpPr>
        <p:spPr>
          <a:xfrm>
            <a:off x="4367779" y="314493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30C654-1B3B-459A-8B5E-102983CD635D}"/>
              </a:ext>
            </a:extLst>
          </p:cNvPr>
          <p:cNvSpPr txBox="1"/>
          <p:nvPr/>
        </p:nvSpPr>
        <p:spPr>
          <a:xfrm>
            <a:off x="3916941" y="316094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A5DE710-A6CE-48EC-A64D-239CB27EFE52}"/>
              </a:ext>
            </a:extLst>
          </p:cNvPr>
          <p:cNvCxnSpPr>
            <a:cxnSpLocks/>
          </p:cNvCxnSpPr>
          <p:nvPr/>
        </p:nvCxnSpPr>
        <p:spPr>
          <a:xfrm>
            <a:off x="3929751" y="3651096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73A3C95-4C6C-43F3-B257-96F9AA96C712}"/>
              </a:ext>
            </a:extLst>
          </p:cNvPr>
          <p:cNvCxnSpPr>
            <a:cxnSpLocks/>
          </p:cNvCxnSpPr>
          <p:nvPr/>
        </p:nvCxnSpPr>
        <p:spPr>
          <a:xfrm>
            <a:off x="3929751" y="409395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4BD2262-BD28-47EF-ACE6-A1E06BF35450}"/>
              </a:ext>
            </a:extLst>
          </p:cNvPr>
          <p:cNvSpPr txBox="1"/>
          <p:nvPr/>
        </p:nvSpPr>
        <p:spPr>
          <a:xfrm>
            <a:off x="4805808" y="358366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D5EB3E3-FE7C-46DB-A367-E3964F0FA021}"/>
              </a:ext>
            </a:extLst>
          </p:cNvPr>
          <p:cNvSpPr txBox="1"/>
          <p:nvPr/>
        </p:nvSpPr>
        <p:spPr>
          <a:xfrm>
            <a:off x="3933492" y="3580722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C62B10-5D69-4021-BE82-1646414A434E}"/>
              </a:ext>
            </a:extLst>
          </p:cNvPr>
          <p:cNvSpPr txBox="1"/>
          <p:nvPr/>
        </p:nvSpPr>
        <p:spPr>
          <a:xfrm>
            <a:off x="4461719" y="2481572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E0482C-0F6F-4356-83C2-EEE5139AC3AA}"/>
              </a:ext>
            </a:extLst>
          </p:cNvPr>
          <p:cNvSpPr txBox="1"/>
          <p:nvPr/>
        </p:nvSpPr>
        <p:spPr>
          <a:xfrm>
            <a:off x="4956624" y="1453382"/>
            <a:ext cx="12057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110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55CE639-F6A0-4EAF-B428-E67D2D77B20C}"/>
              </a:ext>
            </a:extLst>
          </p:cNvPr>
          <p:cNvGrpSpPr/>
          <p:nvPr/>
        </p:nvGrpSpPr>
        <p:grpSpPr>
          <a:xfrm>
            <a:off x="8267242" y="2660568"/>
            <a:ext cx="1856052" cy="1404405"/>
            <a:chOff x="1812181" y="1941038"/>
            <a:chExt cx="1856052" cy="140440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6C76C1B-1992-4290-88F4-CEF0E523983A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1 3 8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E794788-BF0B-4194-9D3E-7D9003288E6D}"/>
                </a:ext>
              </a:extLst>
            </p:cNvPr>
            <p:cNvSpPr txBox="1"/>
            <p:nvPr/>
          </p:nvSpPr>
          <p:spPr>
            <a:xfrm>
              <a:off x="2698703" y="237323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6A349B3-CB85-4F76-88BE-EC06EC88ED03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F39D6D7-B253-41EF-976D-9A08AA508D01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C453817-3EE3-4783-9AE7-A4621FC4B61B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85314E74-2E4F-4B6E-A3FD-FFD1EC1CB0C0}"/>
              </a:ext>
            </a:extLst>
          </p:cNvPr>
          <p:cNvSpPr txBox="1"/>
          <p:nvPr/>
        </p:nvSpPr>
        <p:spPr>
          <a:xfrm>
            <a:off x="9582800" y="354839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6374B91-7DC7-4516-B0A6-6DC7AE809568}"/>
              </a:ext>
            </a:extLst>
          </p:cNvPr>
          <p:cNvSpPr txBox="1"/>
          <p:nvPr/>
        </p:nvSpPr>
        <p:spPr>
          <a:xfrm>
            <a:off x="9218117" y="243952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68339A1-560E-4E74-BCD8-3623BECED429}"/>
              </a:ext>
            </a:extLst>
          </p:cNvPr>
          <p:cNvSpPr txBox="1"/>
          <p:nvPr/>
        </p:nvSpPr>
        <p:spPr>
          <a:xfrm>
            <a:off x="9137327" y="354839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8275FA4-5A6B-492F-8210-92E1C5F28B1C}"/>
              </a:ext>
            </a:extLst>
          </p:cNvPr>
          <p:cNvSpPr txBox="1"/>
          <p:nvPr/>
        </p:nvSpPr>
        <p:spPr>
          <a:xfrm>
            <a:off x="8715752" y="355838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240C0E9-CF8C-481C-9DFE-A060A16E83A7}"/>
              </a:ext>
            </a:extLst>
          </p:cNvPr>
          <p:cNvSpPr txBox="1"/>
          <p:nvPr/>
        </p:nvSpPr>
        <p:spPr>
          <a:xfrm>
            <a:off x="9841761" y="1445687"/>
            <a:ext cx="11444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152</a:t>
            </a:r>
          </a:p>
        </p:txBody>
      </p:sp>
    </p:spTree>
    <p:extLst>
      <p:ext uri="{BB962C8B-B14F-4D97-AF65-F5344CB8AC3E}">
        <p14:creationId xmlns:p14="http://schemas.microsoft.com/office/powerpoint/2010/main" val="241817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21" grpId="0"/>
      <p:bldP spid="22" grpId="0"/>
      <p:bldP spid="23" grpId="0"/>
      <p:bldP spid="24" grpId="0"/>
      <p:bldP spid="31" grpId="0"/>
      <p:bldP spid="32" grpId="0"/>
      <p:bldP spid="33" grpId="0"/>
      <p:bldP spid="35" grpId="0"/>
      <p:bldP spid="3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772776-5507-4D62-B98B-269C6E416B9B}"/>
              </a:ext>
            </a:extLst>
          </p:cNvPr>
          <p:cNvSpPr/>
          <p:nvPr/>
        </p:nvSpPr>
        <p:spPr>
          <a:xfrm>
            <a:off x="56123" y="50000"/>
            <a:ext cx="11637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table shows the temperature at 9am on three days in January.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D18098-0138-4785-8A81-EF8B7214F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38" y="634776"/>
            <a:ext cx="6677101" cy="16226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00BAED-DCEE-4B91-97E9-1082ED2090D8}"/>
              </a:ext>
            </a:extLst>
          </p:cNvPr>
          <p:cNvSpPr/>
          <p:nvPr/>
        </p:nvSpPr>
        <p:spPr>
          <a:xfrm>
            <a:off x="56122" y="2257474"/>
            <a:ext cx="117666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difference between the temperature on 1st January and the temperature on 8th January?</a:t>
            </a:r>
            <a:endParaRPr lang="en-GB" sz="3200" b="1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D784377-6D3C-4BB5-A1AF-A6FC5844320E}"/>
              </a:ext>
            </a:extLst>
          </p:cNvPr>
          <p:cNvGrpSpPr/>
          <p:nvPr/>
        </p:nvGrpSpPr>
        <p:grpSpPr>
          <a:xfrm>
            <a:off x="2267841" y="3776068"/>
            <a:ext cx="522900" cy="492950"/>
            <a:chOff x="3807856" y="928777"/>
            <a:chExt cx="522900" cy="49295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452C25A-EB8E-46B9-8A3D-388E3290B6C4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52BF34F-93FC-4A66-A027-657C0152D555}"/>
                </a:ext>
              </a:extLst>
            </p:cNvPr>
            <p:cNvSpPr txBox="1"/>
            <p:nvPr/>
          </p:nvSpPr>
          <p:spPr>
            <a:xfrm>
              <a:off x="3807856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-4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AC582CD-1D10-49E4-80F0-E9E549641B80}"/>
              </a:ext>
            </a:extLst>
          </p:cNvPr>
          <p:cNvGrpSpPr/>
          <p:nvPr/>
        </p:nvGrpSpPr>
        <p:grpSpPr>
          <a:xfrm>
            <a:off x="3244626" y="3773315"/>
            <a:ext cx="189378" cy="494964"/>
            <a:chOff x="7010015" y="926763"/>
            <a:chExt cx="189378" cy="49496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8C6B8E5-C150-4A80-A3FA-5B651FDC10A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F030BB4-7BD0-4DD4-982A-49ECD371D52B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D936277-03DD-4DF6-8034-6F27CEFAE36C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11DF86F3-67E5-40DC-BA01-53B4F8AD1D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91">
            <a:extLst>
              <a:ext uri="{FF2B5EF4-FFF2-40B4-BE49-F238E27FC236}">
                <a16:creationId xmlns:a16="http://schemas.microsoft.com/office/drawing/2014/main" id="{7F805E42-CCCB-4E96-8E23-8F0DEE2EBDC5}"/>
              </a:ext>
            </a:extLst>
          </p:cNvPr>
          <p:cNvGrpSpPr/>
          <p:nvPr/>
        </p:nvGrpSpPr>
        <p:grpSpPr>
          <a:xfrm>
            <a:off x="2491413" y="3277443"/>
            <a:ext cx="893612" cy="479154"/>
            <a:chOff x="7395283" y="5821043"/>
            <a:chExt cx="205894" cy="512761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79CA3C91-01FC-4CFE-9E4F-91555CF8E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C9040A1-F3C6-4234-BA77-E5F205876DC7}"/>
                </a:ext>
              </a:extLst>
            </p:cNvPr>
            <p:cNvSpPr/>
            <p:nvPr/>
          </p:nvSpPr>
          <p:spPr>
            <a:xfrm>
              <a:off x="7447313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17" name="Group 91">
            <a:extLst>
              <a:ext uri="{FF2B5EF4-FFF2-40B4-BE49-F238E27FC236}">
                <a16:creationId xmlns:a16="http://schemas.microsoft.com/office/drawing/2014/main" id="{27FC55EC-1D4D-4E55-AF63-2A2822176DEC}"/>
              </a:ext>
            </a:extLst>
          </p:cNvPr>
          <p:cNvGrpSpPr/>
          <p:nvPr/>
        </p:nvGrpSpPr>
        <p:grpSpPr>
          <a:xfrm>
            <a:off x="3387925" y="3273012"/>
            <a:ext cx="889897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B58085B6-2EB5-47B9-8EEC-7FFA07775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E9CD76E-3F30-45C7-BC48-204FE0226F01}"/>
                </a:ext>
              </a:extLst>
            </p:cNvPr>
            <p:cNvSpPr/>
            <p:nvPr/>
          </p:nvSpPr>
          <p:spPr>
            <a:xfrm>
              <a:off x="7451233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4F5DA08-A5B7-4BF1-99EE-06BB07DFDA06}"/>
              </a:ext>
            </a:extLst>
          </p:cNvPr>
          <p:cNvGrpSpPr/>
          <p:nvPr/>
        </p:nvGrpSpPr>
        <p:grpSpPr>
          <a:xfrm>
            <a:off x="4125017" y="3770933"/>
            <a:ext cx="446400" cy="494964"/>
            <a:chOff x="6999307" y="926763"/>
            <a:chExt cx="446400" cy="49496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AE18B12-080D-4F43-9854-B788BBBA555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537016A-33DD-402B-8182-F783C8699D63}"/>
                </a:ext>
              </a:extLst>
            </p:cNvPr>
            <p:cNvGrpSpPr/>
            <p:nvPr/>
          </p:nvGrpSpPr>
          <p:grpSpPr>
            <a:xfrm>
              <a:off x="6999307" y="928608"/>
              <a:ext cx="446400" cy="493119"/>
              <a:chOff x="6999307" y="928608"/>
              <a:chExt cx="446400" cy="4931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0A212C1-74F1-4E63-BB5A-0DDE95750E13}"/>
                  </a:ext>
                </a:extLst>
              </p:cNvPr>
              <p:cNvSpPr txBox="1"/>
              <p:nvPr/>
            </p:nvSpPr>
            <p:spPr>
              <a:xfrm>
                <a:off x="6999307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1254D27B-57D1-455C-8DAB-D145C9CB83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B070DB2-11A1-409E-952E-CD3D82A002B1}"/>
              </a:ext>
            </a:extLst>
          </p:cNvPr>
          <p:cNvCxnSpPr>
            <a:cxnSpLocks/>
          </p:cNvCxnSpPr>
          <p:nvPr/>
        </p:nvCxnSpPr>
        <p:spPr>
          <a:xfrm>
            <a:off x="2158882" y="3789112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5761689D-8821-4649-9714-86E2F2E05332}"/>
              </a:ext>
            </a:extLst>
          </p:cNvPr>
          <p:cNvSpPr/>
          <p:nvPr/>
        </p:nvSpPr>
        <p:spPr>
          <a:xfrm>
            <a:off x="2425397" y="362354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EEB7462-B761-4D65-A372-08DBFA170964}"/>
              </a:ext>
            </a:extLst>
          </p:cNvPr>
          <p:cNvSpPr/>
          <p:nvPr/>
        </p:nvSpPr>
        <p:spPr>
          <a:xfrm>
            <a:off x="5281521" y="3429000"/>
            <a:ext cx="38532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The difference is 9°C.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9945BAB-3D3C-46B7-9607-0E42D0B1EAF9}"/>
              </a:ext>
            </a:extLst>
          </p:cNvPr>
          <p:cNvSpPr/>
          <p:nvPr/>
        </p:nvSpPr>
        <p:spPr>
          <a:xfrm>
            <a:off x="56122" y="4234558"/>
            <a:ext cx="117666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 22nd January the temperature was 7 degrees lower than on  15th January. What was the temperature on 22nd January?</a:t>
            </a:r>
            <a:endParaRPr lang="en-GB" sz="3200" b="1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1C69304-A0B4-4C39-8789-047E80D0681C}"/>
              </a:ext>
            </a:extLst>
          </p:cNvPr>
          <p:cNvGrpSpPr/>
          <p:nvPr/>
        </p:nvGrpSpPr>
        <p:grpSpPr>
          <a:xfrm>
            <a:off x="4094834" y="5873758"/>
            <a:ext cx="446956" cy="492950"/>
            <a:chOff x="3894489" y="928777"/>
            <a:chExt cx="446956" cy="49295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DE890E1-63B2-4B8A-902C-4C15D0488A98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92D5A75-095B-4DF2-9EA8-54241E7A01D1}"/>
                </a:ext>
              </a:extLst>
            </p:cNvPr>
            <p:cNvSpPr txBox="1"/>
            <p:nvPr/>
          </p:nvSpPr>
          <p:spPr>
            <a:xfrm>
              <a:off x="3894489" y="1021617"/>
              <a:ext cx="446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8C52DB6-5D6A-412D-A3F5-12A27FE9A085}"/>
              </a:ext>
            </a:extLst>
          </p:cNvPr>
          <p:cNvGrpSpPr/>
          <p:nvPr/>
        </p:nvGrpSpPr>
        <p:grpSpPr>
          <a:xfrm>
            <a:off x="3180254" y="5869454"/>
            <a:ext cx="197768" cy="494964"/>
            <a:chOff x="7000776" y="926763"/>
            <a:chExt cx="197768" cy="494964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590BF27-2805-4C9A-8E85-C8FE166DE00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CE36873-C21B-48F5-A2F0-64753C1E4A6A}"/>
                </a:ext>
              </a:extLst>
            </p:cNvPr>
            <p:cNvGrpSpPr/>
            <p:nvPr/>
          </p:nvGrpSpPr>
          <p:grpSpPr>
            <a:xfrm>
              <a:off x="7000776" y="928608"/>
              <a:ext cx="197768" cy="493119"/>
              <a:chOff x="7000776" y="928608"/>
              <a:chExt cx="197768" cy="493119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791E3D1-2C0F-4121-A6EF-81BF7C03BC68}"/>
                  </a:ext>
                </a:extLst>
              </p:cNvPr>
              <p:cNvSpPr txBox="1"/>
              <p:nvPr/>
            </p:nvSpPr>
            <p:spPr>
              <a:xfrm>
                <a:off x="7000776" y="1021617"/>
                <a:ext cx="1977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4792713B-5C8B-4A43-8D54-C182527E3D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Group 91">
            <a:extLst>
              <a:ext uri="{FF2B5EF4-FFF2-40B4-BE49-F238E27FC236}">
                <a16:creationId xmlns:a16="http://schemas.microsoft.com/office/drawing/2014/main" id="{F522E577-AAA3-45BD-8E43-ECA31C389A11}"/>
              </a:ext>
            </a:extLst>
          </p:cNvPr>
          <p:cNvGrpSpPr/>
          <p:nvPr/>
        </p:nvGrpSpPr>
        <p:grpSpPr>
          <a:xfrm flipH="1">
            <a:off x="3346406" y="5395476"/>
            <a:ext cx="904715" cy="479154"/>
            <a:chOff x="7395283" y="5821043"/>
            <a:chExt cx="205894" cy="512761"/>
          </a:xfrm>
        </p:grpSpPr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5107A81D-CD6D-442B-9C3B-BCA285159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5DE0D5C-EC25-4DB0-B7B6-D6F02565C424}"/>
                </a:ext>
              </a:extLst>
            </p:cNvPr>
            <p:cNvSpPr/>
            <p:nvPr/>
          </p:nvSpPr>
          <p:spPr>
            <a:xfrm>
              <a:off x="7424233" y="5821043"/>
              <a:ext cx="11985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-1</a:t>
              </a: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53B0DB9-3388-4FA1-AFF2-AA3384102EF3}"/>
              </a:ext>
            </a:extLst>
          </p:cNvPr>
          <p:cNvCxnSpPr>
            <a:cxnSpLocks/>
          </p:cNvCxnSpPr>
          <p:nvPr/>
        </p:nvCxnSpPr>
        <p:spPr>
          <a:xfrm>
            <a:off x="2113211" y="5859577"/>
            <a:ext cx="2855937" cy="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91">
            <a:extLst>
              <a:ext uri="{FF2B5EF4-FFF2-40B4-BE49-F238E27FC236}">
                <a16:creationId xmlns:a16="http://schemas.microsoft.com/office/drawing/2014/main" id="{3BC81EE5-60F4-47D8-A207-E60B92DB809D}"/>
              </a:ext>
            </a:extLst>
          </p:cNvPr>
          <p:cNvGrpSpPr/>
          <p:nvPr/>
        </p:nvGrpSpPr>
        <p:grpSpPr>
          <a:xfrm flipH="1">
            <a:off x="2443787" y="5391916"/>
            <a:ext cx="880880" cy="479154"/>
            <a:chOff x="7395283" y="5821043"/>
            <a:chExt cx="205894" cy="512761"/>
          </a:xfrm>
        </p:grpSpPr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583103E9-A2B4-4D1A-9964-40C6B6D6F3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669EEC7-13AA-4D1D-9421-57E9A3431756}"/>
                </a:ext>
              </a:extLst>
            </p:cNvPr>
            <p:cNvSpPr/>
            <p:nvPr/>
          </p:nvSpPr>
          <p:spPr>
            <a:xfrm>
              <a:off x="7430536" y="5821043"/>
              <a:ext cx="1203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-6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D73BF80-8561-4700-90B4-39E4D1CAE333}"/>
              </a:ext>
            </a:extLst>
          </p:cNvPr>
          <p:cNvGrpSpPr/>
          <p:nvPr/>
        </p:nvGrpSpPr>
        <p:grpSpPr>
          <a:xfrm>
            <a:off x="2275588" y="5866638"/>
            <a:ext cx="446949" cy="494964"/>
            <a:chOff x="6993672" y="926763"/>
            <a:chExt cx="446949" cy="494964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68BB549-8C6A-4A1A-B5A9-EF744FFBD5A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C48F4A4-4156-4CB5-850B-C5597178DC94}"/>
                </a:ext>
              </a:extLst>
            </p:cNvPr>
            <p:cNvGrpSpPr/>
            <p:nvPr/>
          </p:nvGrpSpPr>
          <p:grpSpPr>
            <a:xfrm>
              <a:off x="6993672" y="928608"/>
              <a:ext cx="446949" cy="493119"/>
              <a:chOff x="6993672" y="928608"/>
              <a:chExt cx="446949" cy="49311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59BBDBC-8D96-4583-AD07-D693372C0E16}"/>
                  </a:ext>
                </a:extLst>
              </p:cNvPr>
              <p:cNvSpPr txBox="1"/>
              <p:nvPr/>
            </p:nvSpPr>
            <p:spPr>
              <a:xfrm>
                <a:off x="6993672" y="1021617"/>
                <a:ext cx="4469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-6</a:t>
                </a: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7C4D40D9-7616-4F80-BEE6-2245CF75BE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" name="Oval 48">
            <a:extLst>
              <a:ext uri="{FF2B5EF4-FFF2-40B4-BE49-F238E27FC236}">
                <a16:creationId xmlns:a16="http://schemas.microsoft.com/office/drawing/2014/main" id="{DF19D559-DA82-47AD-BEEE-A6A2F5981207}"/>
              </a:ext>
            </a:extLst>
          </p:cNvPr>
          <p:cNvSpPr/>
          <p:nvPr/>
        </p:nvSpPr>
        <p:spPr>
          <a:xfrm>
            <a:off x="4175405" y="5696131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FCCBE9A-4631-4B02-B1C0-EC454C5B17CB}"/>
              </a:ext>
            </a:extLst>
          </p:cNvPr>
          <p:cNvSpPr/>
          <p:nvPr/>
        </p:nvSpPr>
        <p:spPr>
          <a:xfrm>
            <a:off x="5281521" y="5540648"/>
            <a:ext cx="48049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The temperature was -6°C. 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79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0.01927 -0.03797 C 0.0233 -0.0463 0.02929 -0.0507 0.0358 -0.0507 C 0.04297 -0.0507 0.04883 -0.0463 0.05286 -0.03797 L 0.07252 4.07407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4.07407E-6 L 0.09179 -0.03704 C 0.09596 -0.04537 0.10221 -0.04977 0.10846 -0.04977 C 0.11588 -0.04977 0.12174 -0.04537 0.12578 -0.03704 L 0.14583 4.07407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7.40741E-7 L -0.01992 -0.03796 C -0.02396 -0.0463 -0.03008 -0.0507 -0.03685 -0.0507 C -0.04427 -0.0507 -0.05013 -0.0463 -0.05417 -0.03796 L -0.07383 7.40741E-7 " pathEditMode="relative" rAng="0" ptsTypes="AAAAA">
                                      <p:cBhvr>
                                        <p:cTn id="6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3 7.40741E-7 L -0.09349 -0.03773 C -0.0974 -0.04607 -0.10378 -0.05023 -0.1099 -0.05023 C -0.11732 -0.05023 -0.12292 -0.04607 -0.12696 -0.03773 L -0.1461 7.40741E-7 " pathEditMode="relative" rAng="0" ptsTypes="AAAAA">
                                      <p:cBhvr>
                                        <p:cTn id="8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27" grpId="0"/>
      <p:bldP spid="49" grpId="0" animBg="1"/>
      <p:bldP spid="49" grpId="1" animBg="1"/>
      <p:bldP spid="49" grpId="2" animBg="1"/>
      <p:bldP spid="51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936C96-B075-4F23-9A6F-7E81F798448E}"/>
              </a:ext>
            </a:extLst>
          </p:cNvPr>
          <p:cNvSpPr/>
          <p:nvPr/>
        </p:nvSpPr>
        <p:spPr>
          <a:xfrm>
            <a:off x="56123" y="50000"/>
            <a:ext cx="62497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A clock shows this time twice a day.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35EC58-5F13-4527-8BD9-C3BB9239E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891" y="634775"/>
            <a:ext cx="3314286" cy="332380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6C2195-05EA-44A9-9B49-A29C2928539B}"/>
              </a:ext>
            </a:extLst>
          </p:cNvPr>
          <p:cNvSpPr/>
          <p:nvPr/>
        </p:nvSpPr>
        <p:spPr>
          <a:xfrm>
            <a:off x="3897739" y="771591"/>
            <a:ext cx="80495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Tick the two digital clocks that show this time.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2554DF-158A-4C23-969F-FA2FAFBE99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933" y="4983197"/>
            <a:ext cx="2234703" cy="11805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D68B81-CE23-4B32-ACCF-5930D72797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5389" y="3324328"/>
            <a:ext cx="2234703" cy="11805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9E87DB-E93C-4AF5-AEDA-ECC9C012FD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8648" y="3324328"/>
            <a:ext cx="2234703" cy="11805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BA260E-3D2C-4D07-887F-E618412204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8648" y="1663941"/>
            <a:ext cx="2234703" cy="11805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F7B36A-BBBD-4FEF-B104-6A772EF4BC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35390" y="1663941"/>
            <a:ext cx="2234703" cy="118059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3A78D14-C257-4C3F-A771-AF9BECAB54F4}"/>
              </a:ext>
            </a:extLst>
          </p:cNvPr>
          <p:cNvSpPr/>
          <p:nvPr/>
        </p:nvSpPr>
        <p:spPr>
          <a:xfrm>
            <a:off x="5870376" y="158879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C6F427-F1EA-43D7-A124-D45FE08356AA}"/>
              </a:ext>
            </a:extLst>
          </p:cNvPr>
          <p:cNvSpPr/>
          <p:nvPr/>
        </p:nvSpPr>
        <p:spPr>
          <a:xfrm>
            <a:off x="9108876" y="3269748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4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6A3DE7-BA0E-4BA6-9AAD-ECA2BB336EE4}"/>
              </a:ext>
            </a:extLst>
          </p:cNvPr>
          <p:cNvSpPr/>
          <p:nvPr/>
        </p:nvSpPr>
        <p:spPr>
          <a:xfrm>
            <a:off x="56123" y="5000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Each shape stands for a number.</a:t>
            </a:r>
          </a:p>
          <a:p>
            <a:r>
              <a:rPr lang="en-GB" sz="3200" b="1" dirty="0"/>
              <a:t>Work out the value of each shape.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EB5469-2F59-4BF1-9BEF-EC7408EF3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724" y="1127219"/>
            <a:ext cx="4974070" cy="36134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05B434-E8EF-4E36-86B1-325326B1B8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2795" y="4607493"/>
            <a:ext cx="2432481" cy="179708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428584-5B9A-4A34-BF73-CCC9A9443D15}"/>
              </a:ext>
            </a:extLst>
          </p:cNvPr>
          <p:cNvSpPr/>
          <p:nvPr/>
        </p:nvSpPr>
        <p:spPr>
          <a:xfrm>
            <a:off x="1652183" y="3552392"/>
            <a:ext cx="27703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 triangles = 96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AD20DF-5676-4B3D-8089-3376300ACC76}"/>
              </a:ext>
            </a:extLst>
          </p:cNvPr>
          <p:cNvSpPr/>
          <p:nvPr/>
        </p:nvSpPr>
        <p:spPr>
          <a:xfrm>
            <a:off x="1652182" y="4109699"/>
            <a:ext cx="26535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 triangle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22AC8A-EEB8-4FF4-B579-9F61D798B1B9}"/>
              </a:ext>
            </a:extLst>
          </p:cNvPr>
          <p:cNvSpPr txBox="1"/>
          <p:nvPr/>
        </p:nvSpPr>
        <p:spPr>
          <a:xfrm>
            <a:off x="3252455" y="517833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B046EE-3E54-48C1-80F0-E5A9A21D1553}"/>
              </a:ext>
            </a:extLst>
          </p:cNvPr>
          <p:cNvSpPr txBox="1"/>
          <p:nvPr/>
        </p:nvSpPr>
        <p:spPr>
          <a:xfrm>
            <a:off x="2777838" y="519139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39D8831-BCB9-44A4-8EAD-75813AA36315}"/>
              </a:ext>
            </a:extLst>
          </p:cNvPr>
          <p:cNvCxnSpPr>
            <a:cxnSpLocks/>
          </p:cNvCxnSpPr>
          <p:nvPr/>
        </p:nvCxnSpPr>
        <p:spPr>
          <a:xfrm>
            <a:off x="3252455" y="524095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DBA1A37-894B-41AD-8BC3-EBC0A39CDC80}"/>
              </a:ext>
            </a:extLst>
          </p:cNvPr>
          <p:cNvCxnSpPr>
            <a:cxnSpLocks/>
          </p:cNvCxnSpPr>
          <p:nvPr/>
        </p:nvCxnSpPr>
        <p:spPr>
          <a:xfrm>
            <a:off x="3271407" y="524095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A3AB896-2E17-49FE-8F47-F15DB51E16D6}"/>
              </a:ext>
            </a:extLst>
          </p:cNvPr>
          <p:cNvSpPr txBox="1"/>
          <p:nvPr/>
        </p:nvSpPr>
        <p:spPr>
          <a:xfrm>
            <a:off x="3252826" y="47406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924410-B8BD-47D9-86AC-EDB61C01A77C}"/>
              </a:ext>
            </a:extLst>
          </p:cNvPr>
          <p:cNvSpPr txBox="1"/>
          <p:nvPr/>
        </p:nvSpPr>
        <p:spPr>
          <a:xfrm>
            <a:off x="3675832" y="47406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6A9EC8-1985-45AC-9257-22463A93424E}"/>
              </a:ext>
            </a:extLst>
          </p:cNvPr>
          <p:cNvSpPr/>
          <p:nvPr/>
        </p:nvSpPr>
        <p:spPr>
          <a:xfrm>
            <a:off x="3663844" y="414651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DE7044-FE6C-48E4-B2FC-77FBE6FA594E}"/>
              </a:ext>
            </a:extLst>
          </p:cNvPr>
          <p:cNvSpPr/>
          <p:nvPr/>
        </p:nvSpPr>
        <p:spPr>
          <a:xfrm>
            <a:off x="775778" y="3241452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AEA35B-3848-49D5-9488-1544C9C80E8A}"/>
              </a:ext>
            </a:extLst>
          </p:cNvPr>
          <p:cNvSpPr/>
          <p:nvPr/>
        </p:nvSpPr>
        <p:spPr>
          <a:xfrm>
            <a:off x="786051" y="2346860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0299CE-2F88-4E15-B9A5-551B45B0F804}"/>
              </a:ext>
            </a:extLst>
          </p:cNvPr>
          <p:cNvSpPr/>
          <p:nvPr/>
        </p:nvSpPr>
        <p:spPr>
          <a:xfrm>
            <a:off x="786051" y="1485704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2A2CC84-B18A-4312-A4E3-9E84327FA489}"/>
              </a:ext>
            </a:extLst>
          </p:cNvPr>
          <p:cNvSpPr/>
          <p:nvPr/>
        </p:nvSpPr>
        <p:spPr>
          <a:xfrm>
            <a:off x="3414416" y="2346860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C404CB-9800-4470-852C-AEA9E4CE2319}"/>
              </a:ext>
            </a:extLst>
          </p:cNvPr>
          <p:cNvSpPr/>
          <p:nvPr/>
        </p:nvSpPr>
        <p:spPr>
          <a:xfrm>
            <a:off x="5726533" y="2173943"/>
            <a:ext cx="49916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32 + circle + circle + 32 = 100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E315A8-BF5F-418E-B836-BB5280270800}"/>
              </a:ext>
            </a:extLst>
          </p:cNvPr>
          <p:cNvSpPr/>
          <p:nvPr/>
        </p:nvSpPr>
        <p:spPr>
          <a:xfrm>
            <a:off x="5726533" y="2656677"/>
            <a:ext cx="17075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32 + 32 =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83B2D6B-7DBB-4964-8AED-C4EF60398D9D}"/>
              </a:ext>
            </a:extLst>
          </p:cNvPr>
          <p:cNvSpPr/>
          <p:nvPr/>
        </p:nvSpPr>
        <p:spPr>
          <a:xfrm>
            <a:off x="7368584" y="265667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64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819080-3EBD-4A85-8500-78BB46741ADE}"/>
              </a:ext>
            </a:extLst>
          </p:cNvPr>
          <p:cNvSpPr/>
          <p:nvPr/>
        </p:nvSpPr>
        <p:spPr>
          <a:xfrm>
            <a:off x="5726532" y="3136612"/>
            <a:ext cx="33656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64 + 2 circles = 100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A81D29-E936-4760-A407-C36097D1510C}"/>
              </a:ext>
            </a:extLst>
          </p:cNvPr>
          <p:cNvSpPr/>
          <p:nvPr/>
        </p:nvSpPr>
        <p:spPr>
          <a:xfrm>
            <a:off x="5726531" y="3616547"/>
            <a:ext cx="20088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100 – 64 =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A6092E1-EF7B-4974-B34C-256CACD98968}"/>
              </a:ext>
            </a:extLst>
          </p:cNvPr>
          <p:cNvSpPr/>
          <p:nvPr/>
        </p:nvSpPr>
        <p:spPr>
          <a:xfrm>
            <a:off x="7512418" y="361654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36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B2536D-FF75-4509-910A-E12195855171}"/>
              </a:ext>
            </a:extLst>
          </p:cNvPr>
          <p:cNvSpPr/>
          <p:nvPr/>
        </p:nvSpPr>
        <p:spPr>
          <a:xfrm>
            <a:off x="5726530" y="4096480"/>
            <a:ext cx="23492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2 circles = 36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4F20F15-FAA9-4A42-B944-AEDF0727FAB6}"/>
              </a:ext>
            </a:extLst>
          </p:cNvPr>
          <p:cNvSpPr/>
          <p:nvPr/>
        </p:nvSpPr>
        <p:spPr>
          <a:xfrm>
            <a:off x="5725972" y="4576413"/>
            <a:ext cx="1676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 circle =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EB35DD-E02A-4B1F-B2F7-51ABA32E3E8C}"/>
              </a:ext>
            </a:extLst>
          </p:cNvPr>
          <p:cNvSpPr txBox="1"/>
          <p:nvPr/>
        </p:nvSpPr>
        <p:spPr>
          <a:xfrm>
            <a:off x="6557669" y="5700743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1DF8C5F-6BA5-44F8-B118-CF01B8FBD1BA}"/>
              </a:ext>
            </a:extLst>
          </p:cNvPr>
          <p:cNvSpPr txBox="1"/>
          <p:nvPr/>
        </p:nvSpPr>
        <p:spPr>
          <a:xfrm>
            <a:off x="6083052" y="571380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EC13B8C-E491-4C69-969D-2A17072E7201}"/>
              </a:ext>
            </a:extLst>
          </p:cNvPr>
          <p:cNvCxnSpPr>
            <a:cxnSpLocks/>
          </p:cNvCxnSpPr>
          <p:nvPr/>
        </p:nvCxnSpPr>
        <p:spPr>
          <a:xfrm>
            <a:off x="6557669" y="5763363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DB8F043-ACC0-48AE-8354-C586E44CB5CD}"/>
              </a:ext>
            </a:extLst>
          </p:cNvPr>
          <p:cNvCxnSpPr>
            <a:cxnSpLocks/>
          </p:cNvCxnSpPr>
          <p:nvPr/>
        </p:nvCxnSpPr>
        <p:spPr>
          <a:xfrm>
            <a:off x="6576621" y="5763363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0726FDB-26CB-4723-8EDB-ECCFDFE1E9E0}"/>
              </a:ext>
            </a:extLst>
          </p:cNvPr>
          <p:cNvSpPr txBox="1"/>
          <p:nvPr/>
        </p:nvSpPr>
        <p:spPr>
          <a:xfrm>
            <a:off x="6558040" y="52630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7EFC58-E7E9-40C4-97E1-7A91A6C239B6}"/>
              </a:ext>
            </a:extLst>
          </p:cNvPr>
          <p:cNvSpPr txBox="1"/>
          <p:nvPr/>
        </p:nvSpPr>
        <p:spPr>
          <a:xfrm>
            <a:off x="6981046" y="52630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218F7B0-41A8-465F-9BE8-AEA4AC5B33DC}"/>
              </a:ext>
            </a:extLst>
          </p:cNvPr>
          <p:cNvSpPr txBox="1"/>
          <p:nvPr/>
        </p:nvSpPr>
        <p:spPr>
          <a:xfrm>
            <a:off x="6853219" y="5737270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599F750-7A50-4B0B-9E79-16FC671401D0}"/>
              </a:ext>
            </a:extLst>
          </p:cNvPr>
          <p:cNvSpPr/>
          <p:nvPr/>
        </p:nvSpPr>
        <p:spPr>
          <a:xfrm>
            <a:off x="7284851" y="459355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3558B52-81AB-49BC-9AE6-7D2E379176C1}"/>
              </a:ext>
            </a:extLst>
          </p:cNvPr>
          <p:cNvSpPr/>
          <p:nvPr/>
        </p:nvSpPr>
        <p:spPr>
          <a:xfrm>
            <a:off x="1662246" y="2205922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02F82D7-1DFE-490F-9323-4D918C1A7FD7}"/>
              </a:ext>
            </a:extLst>
          </p:cNvPr>
          <p:cNvSpPr/>
          <p:nvPr/>
        </p:nvSpPr>
        <p:spPr>
          <a:xfrm>
            <a:off x="2538011" y="2204013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73BA90D-4281-4051-8AA0-C1B966F511E0}"/>
              </a:ext>
            </a:extLst>
          </p:cNvPr>
          <p:cNvSpPr txBox="1"/>
          <p:nvPr/>
        </p:nvSpPr>
        <p:spPr>
          <a:xfrm>
            <a:off x="10590065" y="4694474"/>
            <a:ext cx="7905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A696109-265B-49E0-9BA2-852703989183}"/>
              </a:ext>
            </a:extLst>
          </p:cNvPr>
          <p:cNvSpPr txBox="1"/>
          <p:nvPr/>
        </p:nvSpPr>
        <p:spPr>
          <a:xfrm>
            <a:off x="10590065" y="5802121"/>
            <a:ext cx="7905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98516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  <p:bldP spid="28" grpId="0"/>
      <p:bldP spid="29" grpId="0"/>
      <p:bldP spid="32" grpId="0"/>
      <p:bldP spid="33" grpId="0"/>
      <p:bldP spid="34" grpId="0"/>
      <p:bldP spid="38" grpId="0"/>
      <p:bldP spid="39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7ED2B43-A668-4883-88AB-2DEB30F8CB1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1C20197-0477-409B-9ECB-A7541AF9D663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3E65ED6-7883-4D47-851A-6F7479A7C62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0A2C16B-AECB-4A2D-AF96-FAD77100741D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14646EB-228D-4094-8A93-17F73BD8661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779B77C-C527-4731-9707-7530CA4EFA3C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92251BE-6B62-4CCB-922B-F9770C7789A2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7E6C1CE-5D7E-4680-B4A7-CAC37B74EC85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A5E351D-E32B-41BE-8D8F-3217DFDEB206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634B1AF-5ABD-4585-9A29-5555C5E1C86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601A849-84CB-4A1F-AF88-9BF12815C2DC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5E77C96-D526-4F0C-A363-99559621502C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1FCCF28-9AA6-46DE-9D20-9B87D9A69FC8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EAFF8BD-2CAC-446A-9F26-A80955368765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8E6F5FF-2E18-4807-A3F6-D849A5B7DC8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1981CFA-849E-42D3-A42D-A4E7BB308D73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9CACFFC-F6D2-48ED-A97F-61E8D73C11B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FFE11AF-38D9-4620-954D-BC94E8984E99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F04D5DF-B877-42F1-B8CF-6BCC008292A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9044130-34AE-4ECC-B4A2-73776EBA5CD8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5B6E466-C758-4441-BCB1-CD5571509DC1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E04B953-A050-4DB4-86EA-F7DE2B32184D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38D7368-6EBB-498B-8C93-65320FCD48F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5F1CA56-EBDE-41D3-8C7A-FD1CF8873CBD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BACE245-E2BB-4244-89D2-CCF0CD668708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6439B6E-D52C-4D4B-A91F-A414402FECAE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5AB3AC2-1D32-49F2-A72B-BC8B06FF55A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067F79A-036A-4F2B-917C-081FC14C3FA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0184FBE-831C-497E-B916-1BFE9BECD2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223EF24-9921-4D94-A257-CA0FDCB7E2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19517CB-99A9-43C3-A9BA-047E7CE0D4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10F9589-CA13-46A1-87F1-B77B2D7F4A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DFB7E94-5525-4EC5-BC17-8D237F9184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BF86648-2003-4B35-A29C-CFDBD24130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A702C3F-A51D-4DB3-A73E-DEF0A74945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076B38E-1757-4D45-8C1A-0AE3F1210C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55B8882-7BF1-4350-A0EC-9F6F031C46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F1124EC-A797-4AFE-AFAA-70D72DD4AB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C75180E-AA32-43ED-B679-1FEEC0BDF9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7FDCE78-76D0-4CD7-985B-9954A70168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A37B46-4432-445C-8F81-1BD6EEF29D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01B3CD8-F3B9-405F-9C9B-878DDAA549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7135ECB-10BA-4AA7-8A78-AB7842BFC0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2284BF9-6366-4E10-8DF5-C7EE156374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4719360-D198-4286-9B83-D5086F64A031}"/>
              </a:ext>
            </a:extLst>
          </p:cNvPr>
          <p:cNvSpPr/>
          <p:nvPr/>
        </p:nvSpPr>
        <p:spPr>
          <a:xfrm>
            <a:off x="56122" y="50000"/>
            <a:ext cx="12079318" cy="140038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Write these numbers in order, starting with the smallest.</a:t>
            </a:r>
          </a:p>
          <a:p>
            <a:endParaRPr lang="en-GB" sz="1050" dirty="0"/>
          </a:p>
          <a:p>
            <a:r>
              <a:rPr lang="en-GB" sz="3200" dirty="0"/>
              <a:t>    0.78         0.607         5.6         0.098         4.003</a:t>
            </a:r>
          </a:p>
          <a:p>
            <a:endParaRPr lang="en-GB" sz="105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1D25E5-B267-4798-933E-8D45DD08E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199" y="4299062"/>
            <a:ext cx="10933333" cy="172381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0423A1C-199C-48C0-B753-422AE9344379}"/>
              </a:ext>
            </a:extLst>
          </p:cNvPr>
          <p:cNvSpPr txBox="1"/>
          <p:nvPr/>
        </p:nvSpPr>
        <p:spPr>
          <a:xfrm>
            <a:off x="2238765" y="1757755"/>
            <a:ext cx="1468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0.7 8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BB20156-E9EE-4FB0-B9C9-AC4447C1464C}"/>
              </a:ext>
            </a:extLst>
          </p:cNvPr>
          <p:cNvSpPr txBox="1"/>
          <p:nvPr/>
        </p:nvSpPr>
        <p:spPr>
          <a:xfrm>
            <a:off x="2230217" y="2201283"/>
            <a:ext cx="19230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0.6 0 7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995E528-0276-4933-A710-6588B9F15467}"/>
              </a:ext>
            </a:extLst>
          </p:cNvPr>
          <p:cNvSpPr txBox="1"/>
          <p:nvPr/>
        </p:nvSpPr>
        <p:spPr>
          <a:xfrm>
            <a:off x="2230217" y="2648784"/>
            <a:ext cx="1030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9589B30-4CB9-4355-9076-5F26B4961CA6}"/>
              </a:ext>
            </a:extLst>
          </p:cNvPr>
          <p:cNvSpPr txBox="1"/>
          <p:nvPr/>
        </p:nvSpPr>
        <p:spPr>
          <a:xfrm>
            <a:off x="2238025" y="3085597"/>
            <a:ext cx="21927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0.0 9 8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EE0AFE5-7CB3-4726-AAF7-414CC62C58B4}"/>
              </a:ext>
            </a:extLst>
          </p:cNvPr>
          <p:cNvSpPr txBox="1"/>
          <p:nvPr/>
        </p:nvSpPr>
        <p:spPr>
          <a:xfrm>
            <a:off x="2238025" y="3546052"/>
            <a:ext cx="21927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4.0 0 3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6DD428B-A72B-4E11-AF4F-77732B9C62F2}"/>
              </a:ext>
            </a:extLst>
          </p:cNvPr>
          <p:cNvSpPr txBox="1"/>
          <p:nvPr/>
        </p:nvSpPr>
        <p:spPr>
          <a:xfrm>
            <a:off x="3563260" y="1746397"/>
            <a:ext cx="52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A6779F7-5CC9-4FA1-80C1-1FB5EA13B166}"/>
              </a:ext>
            </a:extLst>
          </p:cNvPr>
          <p:cNvSpPr txBox="1"/>
          <p:nvPr/>
        </p:nvSpPr>
        <p:spPr>
          <a:xfrm>
            <a:off x="3117338" y="2651065"/>
            <a:ext cx="12362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22FA42D-9E52-48F0-9A89-E14CB56E094D}"/>
              </a:ext>
            </a:extLst>
          </p:cNvPr>
          <p:cNvSpPr txBox="1"/>
          <p:nvPr/>
        </p:nvSpPr>
        <p:spPr>
          <a:xfrm>
            <a:off x="10037904" y="4631557"/>
            <a:ext cx="1132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1C0B7C9-496F-4926-9ADC-372002D0C5B0}"/>
              </a:ext>
            </a:extLst>
          </p:cNvPr>
          <p:cNvSpPr txBox="1"/>
          <p:nvPr/>
        </p:nvSpPr>
        <p:spPr>
          <a:xfrm>
            <a:off x="7516430" y="4631557"/>
            <a:ext cx="16894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4.003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A468A0A-8666-4735-9EEC-7543D2AC486B}"/>
              </a:ext>
            </a:extLst>
          </p:cNvPr>
          <p:cNvSpPr txBox="1"/>
          <p:nvPr/>
        </p:nvSpPr>
        <p:spPr>
          <a:xfrm>
            <a:off x="826649" y="4628285"/>
            <a:ext cx="16894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0.098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EA149E6-6EB8-4220-A07E-051EF9E7B181}"/>
              </a:ext>
            </a:extLst>
          </p:cNvPr>
          <p:cNvSpPr txBox="1"/>
          <p:nvPr/>
        </p:nvSpPr>
        <p:spPr>
          <a:xfrm>
            <a:off x="3059204" y="4628285"/>
            <a:ext cx="16894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0.607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43E2B9F-2F65-4AC2-8D83-A67918B48E28}"/>
              </a:ext>
            </a:extLst>
          </p:cNvPr>
          <p:cNvSpPr txBox="1"/>
          <p:nvPr/>
        </p:nvSpPr>
        <p:spPr>
          <a:xfrm>
            <a:off x="5438728" y="4628285"/>
            <a:ext cx="16894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0.78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3F3E399-6E5B-45D1-A119-A9E854A9070D}"/>
              </a:ext>
            </a:extLst>
          </p:cNvPr>
          <p:cNvSpPr/>
          <p:nvPr/>
        </p:nvSpPr>
        <p:spPr>
          <a:xfrm>
            <a:off x="1146418" y="706222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9EED194-DB87-4BB2-9A43-E0CE8F87463B}"/>
              </a:ext>
            </a:extLst>
          </p:cNvPr>
          <p:cNvSpPr/>
          <p:nvPr/>
        </p:nvSpPr>
        <p:spPr>
          <a:xfrm>
            <a:off x="4246027" y="704069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281428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90C27C-3733-441A-9509-7C372035BDD1}"/>
              </a:ext>
            </a:extLst>
          </p:cNvPr>
          <p:cNvSpPr/>
          <p:nvPr/>
        </p:nvSpPr>
        <p:spPr>
          <a:xfrm>
            <a:off x="56123" y="50000"/>
            <a:ext cx="1095531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Jacob cuts 4 </a:t>
            </a:r>
            <a:r>
              <a:rPr lang="en-US" sz="3200" b="1" dirty="0" err="1"/>
              <a:t>metres</a:t>
            </a:r>
            <a:r>
              <a:rPr lang="en-US" sz="3200" b="1" dirty="0"/>
              <a:t> of ribbon into three pieces.</a:t>
            </a:r>
          </a:p>
          <a:p>
            <a:r>
              <a:rPr lang="en-US" sz="3200" b="1" dirty="0"/>
              <a:t>The length of the first piece is 1.28 </a:t>
            </a:r>
            <a:r>
              <a:rPr lang="en-US" sz="3200" b="1" dirty="0" err="1"/>
              <a:t>metres</a:t>
            </a:r>
            <a:r>
              <a:rPr lang="en-US" sz="3200" b="1" dirty="0"/>
              <a:t>. </a:t>
            </a:r>
          </a:p>
          <a:p>
            <a:r>
              <a:rPr lang="en-US" sz="3200" b="1" dirty="0"/>
              <a:t>The length of the second piece is 1.65 </a:t>
            </a:r>
            <a:r>
              <a:rPr lang="en-US" sz="3200" b="1" dirty="0" err="1"/>
              <a:t>metres</a:t>
            </a:r>
            <a:r>
              <a:rPr lang="en-US" sz="3200" b="1" dirty="0"/>
              <a:t>. </a:t>
            </a:r>
          </a:p>
          <a:p>
            <a:r>
              <a:rPr lang="en-US" sz="3200" b="1" dirty="0"/>
              <a:t>Work out the length of the third piece.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DB1F27-96A7-4D79-A86E-7C86E903B444}"/>
              </a:ext>
            </a:extLst>
          </p:cNvPr>
          <p:cNvSpPr txBox="1"/>
          <p:nvPr/>
        </p:nvSpPr>
        <p:spPr>
          <a:xfrm>
            <a:off x="1381182" y="2395692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1.6 5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AECC89-258D-4014-B95B-F4F4672F93BD}"/>
              </a:ext>
            </a:extLst>
          </p:cNvPr>
          <p:cNvSpPr txBox="1"/>
          <p:nvPr/>
        </p:nvSpPr>
        <p:spPr>
          <a:xfrm>
            <a:off x="1371291" y="2832826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1.2 8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64DAC6C-8EA1-420A-8E97-7AAB0E4E0A22}"/>
              </a:ext>
            </a:extLst>
          </p:cNvPr>
          <p:cNvCxnSpPr>
            <a:cxnSpLocks/>
          </p:cNvCxnSpPr>
          <p:nvPr/>
        </p:nvCxnSpPr>
        <p:spPr>
          <a:xfrm>
            <a:off x="946544" y="3343902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CCE1B69-D92E-40C4-BDDF-8E257353C01E}"/>
              </a:ext>
            </a:extLst>
          </p:cNvPr>
          <p:cNvCxnSpPr>
            <a:cxnSpLocks/>
          </p:cNvCxnSpPr>
          <p:nvPr/>
        </p:nvCxnSpPr>
        <p:spPr>
          <a:xfrm>
            <a:off x="946544" y="3792907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D0AAE3E-C7B1-474B-82CA-9D7881A00A56}"/>
              </a:ext>
            </a:extLst>
          </p:cNvPr>
          <p:cNvSpPr txBox="1"/>
          <p:nvPr/>
        </p:nvSpPr>
        <p:spPr>
          <a:xfrm>
            <a:off x="953981" y="2841809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5F3122-B882-4B78-BB7B-82965C23F31B}"/>
              </a:ext>
            </a:extLst>
          </p:cNvPr>
          <p:cNvSpPr txBox="1"/>
          <p:nvPr/>
        </p:nvSpPr>
        <p:spPr>
          <a:xfrm>
            <a:off x="1663456" y="326808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BE3B7D-DC50-460F-8767-1F01718D7888}"/>
              </a:ext>
            </a:extLst>
          </p:cNvPr>
          <p:cNvSpPr txBox="1"/>
          <p:nvPr/>
        </p:nvSpPr>
        <p:spPr>
          <a:xfrm>
            <a:off x="2271067" y="326808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5F3DB6-E457-46FC-8492-ABBF8FF994A7}"/>
              </a:ext>
            </a:extLst>
          </p:cNvPr>
          <p:cNvSpPr txBox="1"/>
          <p:nvPr/>
        </p:nvSpPr>
        <p:spPr>
          <a:xfrm>
            <a:off x="1827570" y="3265144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2BC11A-8721-43B0-8283-2ACD3AD8DD14}"/>
              </a:ext>
            </a:extLst>
          </p:cNvPr>
          <p:cNvSpPr txBox="1"/>
          <p:nvPr/>
        </p:nvSpPr>
        <p:spPr>
          <a:xfrm>
            <a:off x="1354732" y="3271806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56178C-5928-4964-AC16-FA79DC9AB162}"/>
              </a:ext>
            </a:extLst>
          </p:cNvPr>
          <p:cNvSpPr txBox="1"/>
          <p:nvPr/>
        </p:nvSpPr>
        <p:spPr>
          <a:xfrm>
            <a:off x="1865286" y="2112103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B1BA8-C6C9-442B-A742-E9B36F93DAD5}"/>
              </a:ext>
            </a:extLst>
          </p:cNvPr>
          <p:cNvSpPr txBox="1"/>
          <p:nvPr/>
        </p:nvSpPr>
        <p:spPr>
          <a:xfrm>
            <a:off x="3535962" y="2371712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4.0 0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A2E2C-9BC9-45F9-8054-010A2D0A3213}"/>
              </a:ext>
            </a:extLst>
          </p:cNvPr>
          <p:cNvSpPr txBox="1"/>
          <p:nvPr/>
        </p:nvSpPr>
        <p:spPr>
          <a:xfrm>
            <a:off x="3171346" y="2801819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7DDDEC-2CB0-40AF-9B7F-4AD100853E90}"/>
              </a:ext>
            </a:extLst>
          </p:cNvPr>
          <p:cNvSpPr txBox="1"/>
          <p:nvPr/>
        </p:nvSpPr>
        <p:spPr>
          <a:xfrm>
            <a:off x="3535961" y="2812577"/>
            <a:ext cx="13798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2.9 3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0234A56-29AC-44B0-A16E-21E611C643A5}"/>
              </a:ext>
            </a:extLst>
          </p:cNvPr>
          <p:cNvCxnSpPr>
            <a:cxnSpLocks/>
          </p:cNvCxnSpPr>
          <p:nvPr/>
        </p:nvCxnSpPr>
        <p:spPr>
          <a:xfrm flipV="1">
            <a:off x="3087119" y="3326042"/>
            <a:ext cx="1811262" cy="157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19F1AA2-3654-4978-BED5-6FFC9461B533}"/>
              </a:ext>
            </a:extLst>
          </p:cNvPr>
          <p:cNvCxnSpPr>
            <a:cxnSpLocks/>
          </p:cNvCxnSpPr>
          <p:nvPr/>
        </p:nvCxnSpPr>
        <p:spPr>
          <a:xfrm flipV="1">
            <a:off x="3087119" y="3774241"/>
            <a:ext cx="1793039" cy="97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A0EF029-7676-4B6B-99B6-309CC1C4C328}"/>
              </a:ext>
            </a:extLst>
          </p:cNvPr>
          <p:cNvSpPr txBox="1"/>
          <p:nvPr/>
        </p:nvSpPr>
        <p:spPr>
          <a:xfrm>
            <a:off x="3837826" y="326339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1A3168-BFEE-4C2B-9817-018FCCF996F3}"/>
              </a:ext>
            </a:extLst>
          </p:cNvPr>
          <p:cNvSpPr txBox="1"/>
          <p:nvPr/>
        </p:nvSpPr>
        <p:spPr>
          <a:xfrm>
            <a:off x="4404673" y="326270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A408BBF-6DB4-43E7-84C8-01BFE2740501}"/>
              </a:ext>
            </a:extLst>
          </p:cNvPr>
          <p:cNvSpPr txBox="1"/>
          <p:nvPr/>
        </p:nvSpPr>
        <p:spPr>
          <a:xfrm>
            <a:off x="3974096" y="326573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4873FB-335D-45AB-BE84-981EACD9EBEC}"/>
              </a:ext>
            </a:extLst>
          </p:cNvPr>
          <p:cNvCxnSpPr>
            <a:cxnSpLocks/>
          </p:cNvCxnSpPr>
          <p:nvPr/>
        </p:nvCxnSpPr>
        <p:spPr>
          <a:xfrm flipV="1">
            <a:off x="3537988" y="247109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B1A8FC1-DEEB-4B72-AA5A-E514777E871E}"/>
              </a:ext>
            </a:extLst>
          </p:cNvPr>
          <p:cNvSpPr txBox="1"/>
          <p:nvPr/>
        </p:nvSpPr>
        <p:spPr>
          <a:xfrm>
            <a:off x="3603849" y="215844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92BF24-C817-4D14-AEB4-0495255C7A12}"/>
              </a:ext>
            </a:extLst>
          </p:cNvPr>
          <p:cNvSpPr txBox="1"/>
          <p:nvPr/>
        </p:nvSpPr>
        <p:spPr>
          <a:xfrm>
            <a:off x="3858364" y="2413243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15726CE-C7DD-451F-BB5E-4685BDAD566A}"/>
              </a:ext>
            </a:extLst>
          </p:cNvPr>
          <p:cNvCxnSpPr>
            <a:cxnSpLocks/>
          </p:cNvCxnSpPr>
          <p:nvPr/>
        </p:nvCxnSpPr>
        <p:spPr>
          <a:xfrm flipV="1">
            <a:off x="3991852" y="246833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9C9A0CE-AB78-461C-ADF8-13CCBD08B448}"/>
              </a:ext>
            </a:extLst>
          </p:cNvPr>
          <p:cNvSpPr txBox="1"/>
          <p:nvPr/>
        </p:nvSpPr>
        <p:spPr>
          <a:xfrm>
            <a:off x="4038257" y="215567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3370F60-DA2A-4CBF-BEE9-9ED0EDFD0571}"/>
              </a:ext>
            </a:extLst>
          </p:cNvPr>
          <p:cNvSpPr txBox="1"/>
          <p:nvPr/>
        </p:nvSpPr>
        <p:spPr>
          <a:xfrm>
            <a:off x="4312228" y="2410476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E049617-70D3-40EA-85E2-83C25F8FFEEA}"/>
              </a:ext>
            </a:extLst>
          </p:cNvPr>
          <p:cNvSpPr txBox="1"/>
          <p:nvPr/>
        </p:nvSpPr>
        <p:spPr>
          <a:xfrm>
            <a:off x="3559583" y="327180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D87098-3009-4942-9B77-8CE1FE141F4B}"/>
              </a:ext>
            </a:extLst>
          </p:cNvPr>
          <p:cNvSpPr txBox="1"/>
          <p:nvPr/>
        </p:nvSpPr>
        <p:spPr>
          <a:xfrm>
            <a:off x="4809639" y="326226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D840D31-F7C8-439D-8C95-862D67DDB5D7}"/>
              </a:ext>
            </a:extLst>
          </p:cNvPr>
          <p:cNvSpPr/>
          <p:nvPr/>
        </p:nvSpPr>
        <p:spPr>
          <a:xfrm>
            <a:off x="6656670" y="1527328"/>
            <a:ext cx="22034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1.07 metres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9AAE02C-76A7-4F00-84AB-7F0470EA6663}"/>
              </a:ext>
            </a:extLst>
          </p:cNvPr>
          <p:cNvSpPr/>
          <p:nvPr/>
        </p:nvSpPr>
        <p:spPr>
          <a:xfrm>
            <a:off x="6656670" y="1942276"/>
            <a:ext cx="33922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or 107 centimetres</a:t>
            </a:r>
          </a:p>
        </p:txBody>
      </p:sp>
    </p:spTree>
    <p:extLst>
      <p:ext uri="{BB962C8B-B14F-4D97-AF65-F5344CB8AC3E}">
        <p14:creationId xmlns:p14="http://schemas.microsoft.com/office/powerpoint/2010/main" val="156314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1" grpId="0"/>
      <p:bldP spid="22" grpId="0"/>
      <p:bldP spid="24" grpId="0"/>
      <p:bldP spid="25" grpId="0"/>
      <p:bldP spid="27" grpId="0"/>
      <p:bldP spid="28" grpId="0"/>
      <p:bldP spid="32" grpId="0"/>
      <p:bldP spid="35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B1C32E-845D-4050-B027-3A18CF140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101" y="1457822"/>
            <a:ext cx="8183798" cy="516115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FCDD470-E350-40FC-88E6-3375F766B3ED}"/>
              </a:ext>
            </a:extLst>
          </p:cNvPr>
          <p:cNvSpPr/>
          <p:nvPr/>
        </p:nvSpPr>
        <p:spPr>
          <a:xfrm>
            <a:off x="103032" y="51516"/>
            <a:ext cx="1219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the letters of the angles that are obtuse.</a:t>
            </a:r>
          </a:p>
          <a:p>
            <a:pPr>
              <a:spcAft>
                <a:spcPts val="0"/>
              </a:spcAft>
            </a:pP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the letters of the angles that are acute.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L-Shape 3">
            <a:extLst>
              <a:ext uri="{FF2B5EF4-FFF2-40B4-BE49-F238E27FC236}">
                <a16:creationId xmlns:a16="http://schemas.microsoft.com/office/drawing/2014/main" id="{2F0E00BF-2EB6-4B02-A1A1-E493B6D0B0AB}"/>
              </a:ext>
            </a:extLst>
          </p:cNvPr>
          <p:cNvSpPr/>
          <p:nvPr/>
        </p:nvSpPr>
        <p:spPr>
          <a:xfrm rot="4245867" flipH="1">
            <a:off x="2957900" y="4962154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L-Shape 4">
            <a:extLst>
              <a:ext uri="{FF2B5EF4-FFF2-40B4-BE49-F238E27FC236}">
                <a16:creationId xmlns:a16="http://schemas.microsoft.com/office/drawing/2014/main" id="{8CA3F722-8717-4D5C-A095-8DC79AF0007A}"/>
              </a:ext>
            </a:extLst>
          </p:cNvPr>
          <p:cNvSpPr/>
          <p:nvPr/>
        </p:nvSpPr>
        <p:spPr>
          <a:xfrm rot="2727012" flipH="1">
            <a:off x="4816577" y="2917138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L-Shape 5">
            <a:extLst>
              <a:ext uri="{FF2B5EF4-FFF2-40B4-BE49-F238E27FC236}">
                <a16:creationId xmlns:a16="http://schemas.microsoft.com/office/drawing/2014/main" id="{9E08E623-B3A7-401B-985C-5B03F6888272}"/>
              </a:ext>
            </a:extLst>
          </p:cNvPr>
          <p:cNvSpPr/>
          <p:nvPr/>
        </p:nvSpPr>
        <p:spPr>
          <a:xfrm rot="8055050" flipH="1">
            <a:off x="5187181" y="4274230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L-Shape 6">
            <a:extLst>
              <a:ext uri="{FF2B5EF4-FFF2-40B4-BE49-F238E27FC236}">
                <a16:creationId xmlns:a16="http://schemas.microsoft.com/office/drawing/2014/main" id="{C2711B6F-5176-4A21-85D0-F0D648E871E4}"/>
              </a:ext>
            </a:extLst>
          </p:cNvPr>
          <p:cNvSpPr/>
          <p:nvPr/>
        </p:nvSpPr>
        <p:spPr>
          <a:xfrm rot="5400000" flipH="1">
            <a:off x="7106037" y="4026278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L-Shape 7">
            <a:extLst>
              <a:ext uri="{FF2B5EF4-FFF2-40B4-BE49-F238E27FC236}">
                <a16:creationId xmlns:a16="http://schemas.microsoft.com/office/drawing/2014/main" id="{638286ED-BDC0-4C7D-A286-104432B1505A}"/>
              </a:ext>
            </a:extLst>
          </p:cNvPr>
          <p:cNvSpPr/>
          <p:nvPr/>
        </p:nvSpPr>
        <p:spPr>
          <a:xfrm rot="13466158" flipH="1">
            <a:off x="7856401" y="5651902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500A84-53B4-4919-8BBD-780207CA2602}"/>
              </a:ext>
            </a:extLst>
          </p:cNvPr>
          <p:cNvSpPr/>
          <p:nvPr/>
        </p:nvSpPr>
        <p:spPr>
          <a:xfrm>
            <a:off x="7851066" y="790931"/>
            <a:ext cx="3866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2D8C36-B295-4F3B-9452-3B794213BB40}"/>
              </a:ext>
            </a:extLst>
          </p:cNvPr>
          <p:cNvSpPr/>
          <p:nvPr/>
        </p:nvSpPr>
        <p:spPr>
          <a:xfrm>
            <a:off x="8086066" y="51375"/>
            <a:ext cx="3561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5F78DB-035E-41FA-BD44-D4BEEBE2ABAC}"/>
              </a:ext>
            </a:extLst>
          </p:cNvPr>
          <p:cNvSpPr/>
          <p:nvPr/>
        </p:nvSpPr>
        <p:spPr>
          <a:xfrm>
            <a:off x="8081833" y="803336"/>
            <a:ext cx="6030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, 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72BF94-675D-4FDE-8BDF-C791421736B3}"/>
              </a:ext>
            </a:extLst>
          </p:cNvPr>
          <p:cNvSpPr/>
          <p:nvPr/>
        </p:nvSpPr>
        <p:spPr>
          <a:xfrm>
            <a:off x="8264160" y="77501"/>
            <a:ext cx="5902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, 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15DF8A-5218-4400-8E2B-DF2F5075A4C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98372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2DC317-5EC9-4159-86BD-35589D2D8BD0}"/>
              </a:ext>
            </a:extLst>
          </p:cNvPr>
          <p:cNvSpPr/>
          <p:nvPr/>
        </p:nvSpPr>
        <p:spPr>
          <a:xfrm>
            <a:off x="56123" y="50000"/>
            <a:ext cx="103757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Olivia buys three packets of nuts.</a:t>
            </a:r>
          </a:p>
          <a:p>
            <a:r>
              <a:rPr lang="en-US" sz="3200" b="1" dirty="0"/>
              <a:t>She pays with a £2 coin. </a:t>
            </a:r>
          </a:p>
          <a:p>
            <a:r>
              <a:rPr lang="en-US" sz="3200" b="1" dirty="0"/>
              <a:t>This is her change.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What is the cost of one packet of nuts?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C49695-0F1F-41A2-BC3C-A3369D7B8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931" y="1508972"/>
            <a:ext cx="6931328" cy="15480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C2D47B-F678-4203-863A-6BDC14C82BAC}"/>
              </a:ext>
            </a:extLst>
          </p:cNvPr>
          <p:cNvSpPr txBox="1"/>
          <p:nvPr/>
        </p:nvSpPr>
        <p:spPr>
          <a:xfrm>
            <a:off x="1658177" y="3830749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2.0 0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943260-9C7B-40C1-8DC2-712EB42004F4}"/>
              </a:ext>
            </a:extLst>
          </p:cNvPr>
          <p:cNvSpPr txBox="1"/>
          <p:nvPr/>
        </p:nvSpPr>
        <p:spPr>
          <a:xfrm>
            <a:off x="1293561" y="4260856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DB5902-D9F9-431A-9CFC-BF307031D55E}"/>
              </a:ext>
            </a:extLst>
          </p:cNvPr>
          <p:cNvSpPr txBox="1"/>
          <p:nvPr/>
        </p:nvSpPr>
        <p:spPr>
          <a:xfrm>
            <a:off x="1658176" y="4271614"/>
            <a:ext cx="13798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0.9 5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B52A03-07A8-4126-985B-A1D9454F140E}"/>
              </a:ext>
            </a:extLst>
          </p:cNvPr>
          <p:cNvCxnSpPr>
            <a:cxnSpLocks/>
          </p:cNvCxnSpPr>
          <p:nvPr/>
        </p:nvCxnSpPr>
        <p:spPr>
          <a:xfrm flipV="1">
            <a:off x="1209334" y="4785079"/>
            <a:ext cx="1811262" cy="157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8E32ECE-8B7A-47DE-BB23-82856DFF5165}"/>
              </a:ext>
            </a:extLst>
          </p:cNvPr>
          <p:cNvCxnSpPr>
            <a:cxnSpLocks/>
          </p:cNvCxnSpPr>
          <p:nvPr/>
        </p:nvCxnSpPr>
        <p:spPr>
          <a:xfrm flipV="1">
            <a:off x="1209334" y="5233278"/>
            <a:ext cx="1793039" cy="97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EE083B4-E4A3-4193-82A8-5BCF3616BF94}"/>
              </a:ext>
            </a:extLst>
          </p:cNvPr>
          <p:cNvSpPr txBox="1"/>
          <p:nvPr/>
        </p:nvSpPr>
        <p:spPr>
          <a:xfrm>
            <a:off x="1960041" y="4722430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ADDA00-1837-43E9-ACEF-4064738FE533}"/>
              </a:ext>
            </a:extLst>
          </p:cNvPr>
          <p:cNvSpPr txBox="1"/>
          <p:nvPr/>
        </p:nvSpPr>
        <p:spPr>
          <a:xfrm>
            <a:off x="2526888" y="4721740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3B5665-80B4-4BA2-A5B4-4E0524F4CA08}"/>
              </a:ext>
            </a:extLst>
          </p:cNvPr>
          <p:cNvSpPr txBox="1"/>
          <p:nvPr/>
        </p:nvSpPr>
        <p:spPr>
          <a:xfrm>
            <a:off x="2096311" y="472477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1FFB2A-8EDB-4D73-8C89-EA1D3A92352E}"/>
              </a:ext>
            </a:extLst>
          </p:cNvPr>
          <p:cNvCxnSpPr>
            <a:cxnSpLocks/>
          </p:cNvCxnSpPr>
          <p:nvPr/>
        </p:nvCxnSpPr>
        <p:spPr>
          <a:xfrm flipV="1">
            <a:off x="1660203" y="393013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1F21064-3A60-4A6B-B200-293E565318FE}"/>
              </a:ext>
            </a:extLst>
          </p:cNvPr>
          <p:cNvSpPr txBox="1"/>
          <p:nvPr/>
        </p:nvSpPr>
        <p:spPr>
          <a:xfrm>
            <a:off x="1726064" y="361747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1211B9-EFBA-44C3-8C60-95FA0C30C396}"/>
              </a:ext>
            </a:extLst>
          </p:cNvPr>
          <p:cNvSpPr txBox="1"/>
          <p:nvPr/>
        </p:nvSpPr>
        <p:spPr>
          <a:xfrm>
            <a:off x="1980579" y="3872280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355E8F0-BD4C-4AAA-9F15-D19CE67ADA26}"/>
              </a:ext>
            </a:extLst>
          </p:cNvPr>
          <p:cNvCxnSpPr>
            <a:cxnSpLocks/>
          </p:cNvCxnSpPr>
          <p:nvPr/>
        </p:nvCxnSpPr>
        <p:spPr>
          <a:xfrm flipV="1">
            <a:off x="2114067" y="392736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445B5ED-1EFF-4181-987B-4512DF5233B8}"/>
              </a:ext>
            </a:extLst>
          </p:cNvPr>
          <p:cNvSpPr txBox="1"/>
          <p:nvPr/>
        </p:nvSpPr>
        <p:spPr>
          <a:xfrm>
            <a:off x="2160472" y="361471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3EE79A-20DA-480E-9724-637162BCF284}"/>
              </a:ext>
            </a:extLst>
          </p:cNvPr>
          <p:cNvSpPr txBox="1"/>
          <p:nvPr/>
        </p:nvSpPr>
        <p:spPr>
          <a:xfrm>
            <a:off x="2434443" y="3869513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F2B6BB1-66CD-442D-93DF-9D859E27A3D7}"/>
              </a:ext>
            </a:extLst>
          </p:cNvPr>
          <p:cNvSpPr txBox="1"/>
          <p:nvPr/>
        </p:nvSpPr>
        <p:spPr>
          <a:xfrm>
            <a:off x="1681798" y="473084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0D9C0E-51DA-4E8A-981B-FC8BDE9FF448}"/>
              </a:ext>
            </a:extLst>
          </p:cNvPr>
          <p:cNvSpPr txBox="1"/>
          <p:nvPr/>
        </p:nvSpPr>
        <p:spPr>
          <a:xfrm>
            <a:off x="1379758" y="473018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EBA436-550F-4A7A-AD8D-823DF75A2D79}"/>
              </a:ext>
            </a:extLst>
          </p:cNvPr>
          <p:cNvSpPr/>
          <p:nvPr/>
        </p:nvSpPr>
        <p:spPr>
          <a:xfrm>
            <a:off x="7130203" y="2056579"/>
            <a:ext cx="8210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95p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DCFD7A-2533-4176-9916-73C9D6AF502F}"/>
              </a:ext>
            </a:extLst>
          </p:cNvPr>
          <p:cNvSpPr txBox="1"/>
          <p:nvPr/>
        </p:nvSpPr>
        <p:spPr>
          <a:xfrm>
            <a:off x="2970384" y="4730181"/>
            <a:ext cx="47229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for 3 packets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6E1F84-AC9F-4510-8414-11C721BAC722}"/>
              </a:ext>
            </a:extLst>
          </p:cNvPr>
          <p:cNvSpPr txBox="1"/>
          <p:nvPr/>
        </p:nvSpPr>
        <p:spPr>
          <a:xfrm>
            <a:off x="7204731" y="4737089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1.0 5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99BD4C-D55C-4BCE-B460-0E936AFA78BE}"/>
              </a:ext>
            </a:extLst>
          </p:cNvPr>
          <p:cNvSpPr txBox="1"/>
          <p:nvPr/>
        </p:nvSpPr>
        <p:spPr>
          <a:xfrm>
            <a:off x="6738464" y="474896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84DE2F6-979C-4CE8-A41E-A53EFEA383F3}"/>
              </a:ext>
            </a:extLst>
          </p:cNvPr>
          <p:cNvCxnSpPr>
            <a:cxnSpLocks/>
          </p:cNvCxnSpPr>
          <p:nvPr/>
        </p:nvCxnSpPr>
        <p:spPr>
          <a:xfrm>
            <a:off x="7213081" y="4798520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D6324A-903B-4D04-A0D3-B3402E3DA973}"/>
              </a:ext>
            </a:extLst>
          </p:cNvPr>
          <p:cNvCxnSpPr>
            <a:cxnSpLocks/>
          </p:cNvCxnSpPr>
          <p:nvPr/>
        </p:nvCxnSpPr>
        <p:spPr>
          <a:xfrm flipH="1">
            <a:off x="7228235" y="4798520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3700D79-E241-4593-AA94-9C1E5F63B91B}"/>
              </a:ext>
            </a:extLst>
          </p:cNvPr>
          <p:cNvSpPr txBox="1"/>
          <p:nvPr/>
        </p:nvSpPr>
        <p:spPr>
          <a:xfrm>
            <a:off x="7497077" y="42823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1965847-B73C-4B18-A31C-AF4F40C28713}"/>
              </a:ext>
            </a:extLst>
          </p:cNvPr>
          <p:cNvSpPr txBox="1"/>
          <p:nvPr/>
        </p:nvSpPr>
        <p:spPr>
          <a:xfrm>
            <a:off x="7660023" y="42834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000F8-FE71-49BA-8554-EC77CFBD4501}"/>
              </a:ext>
            </a:extLst>
          </p:cNvPr>
          <p:cNvSpPr txBox="1"/>
          <p:nvPr/>
        </p:nvSpPr>
        <p:spPr>
          <a:xfrm>
            <a:off x="7528685" y="4773803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19674A-098B-4C91-B2A1-8C3E7FEFF5C3}"/>
              </a:ext>
            </a:extLst>
          </p:cNvPr>
          <p:cNvSpPr txBox="1"/>
          <p:nvPr/>
        </p:nvSpPr>
        <p:spPr>
          <a:xfrm>
            <a:off x="7185708" y="42823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70BCA38-F3E6-4E4A-87DF-D160C4724228}"/>
              </a:ext>
            </a:extLst>
          </p:cNvPr>
          <p:cNvSpPr txBox="1"/>
          <p:nvPr/>
        </p:nvSpPr>
        <p:spPr>
          <a:xfrm>
            <a:off x="8073747" y="42834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B9019BC-DE32-4349-9353-5E59005D214E}"/>
              </a:ext>
            </a:extLst>
          </p:cNvPr>
          <p:cNvSpPr txBox="1"/>
          <p:nvPr/>
        </p:nvSpPr>
        <p:spPr>
          <a:xfrm>
            <a:off x="7942409" y="4773803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5398A46-C055-4836-9C81-6453133BC5B2}"/>
              </a:ext>
            </a:extLst>
          </p:cNvPr>
          <p:cNvSpPr txBox="1"/>
          <p:nvPr/>
        </p:nvSpPr>
        <p:spPr>
          <a:xfrm>
            <a:off x="6855207" y="42823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83915F8-13BD-46A9-9EFE-C3ECFEA47343}"/>
              </a:ext>
            </a:extLst>
          </p:cNvPr>
          <p:cNvSpPr/>
          <p:nvPr/>
        </p:nvSpPr>
        <p:spPr>
          <a:xfrm>
            <a:off x="6714757" y="2994556"/>
            <a:ext cx="8210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35p</a:t>
            </a:r>
          </a:p>
        </p:txBody>
      </p:sp>
    </p:spTree>
    <p:extLst>
      <p:ext uri="{BB962C8B-B14F-4D97-AF65-F5344CB8AC3E}">
        <p14:creationId xmlns:p14="http://schemas.microsoft.com/office/powerpoint/2010/main" val="3649199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4" grpId="0"/>
      <p:bldP spid="15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5B3AE3-A9DC-4EC3-95B6-D3FB05EE5007}"/>
              </a:ext>
            </a:extLst>
          </p:cNvPr>
          <p:cNvSpPr/>
          <p:nvPr/>
        </p:nvSpPr>
        <p:spPr>
          <a:xfrm>
            <a:off x="56122" y="50000"/>
            <a:ext cx="111484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is part of the bus timetable from Riverdale to Mott Haven.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9AEBA0-F4BE-466A-93C9-6CFED29A0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171" y="634775"/>
            <a:ext cx="8217370" cy="273206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31D4FA-D016-4F98-A006-AE03BFB0F7B3}"/>
              </a:ext>
            </a:extLst>
          </p:cNvPr>
          <p:cNvSpPr/>
          <p:nvPr/>
        </p:nvSpPr>
        <p:spPr>
          <a:xfrm>
            <a:off x="56121" y="3353959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minutes does it take the 10:31 bus from Riverdale to reach Mott Haven?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F839F61-25B6-49FC-88E3-5CA338FB48DE}"/>
              </a:ext>
            </a:extLst>
          </p:cNvPr>
          <p:cNvSpPr/>
          <p:nvPr/>
        </p:nvSpPr>
        <p:spPr>
          <a:xfrm>
            <a:off x="5805492" y="702890"/>
            <a:ext cx="1203158" cy="4640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D5B6E18-4410-4C1B-8265-CD0958DA8F7C}"/>
              </a:ext>
            </a:extLst>
          </p:cNvPr>
          <p:cNvSpPr/>
          <p:nvPr/>
        </p:nvSpPr>
        <p:spPr>
          <a:xfrm>
            <a:off x="5805492" y="2837585"/>
            <a:ext cx="1203158" cy="4640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A40D79E-F5A1-4E86-8940-83FCCA2460AA}"/>
              </a:ext>
            </a:extLst>
          </p:cNvPr>
          <p:cNvGrpSpPr/>
          <p:nvPr/>
        </p:nvGrpSpPr>
        <p:grpSpPr>
          <a:xfrm>
            <a:off x="2831688" y="4611946"/>
            <a:ext cx="791845" cy="492950"/>
            <a:chOff x="3639031" y="928777"/>
            <a:chExt cx="791845" cy="49295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76A924E-368C-43A5-B0D6-0B6F514BE6A6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E31CFD3-9801-4C3C-AD08-A9B13B9A3AC7}"/>
                </a:ext>
              </a:extLst>
            </p:cNvPr>
            <p:cNvSpPr txBox="1"/>
            <p:nvPr/>
          </p:nvSpPr>
          <p:spPr>
            <a:xfrm>
              <a:off x="3639031" y="1021617"/>
              <a:ext cx="7918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10:31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F66182E-5201-48C8-941B-4E60A7072B8A}"/>
              </a:ext>
            </a:extLst>
          </p:cNvPr>
          <p:cNvGrpSpPr/>
          <p:nvPr/>
        </p:nvGrpSpPr>
        <p:grpSpPr>
          <a:xfrm>
            <a:off x="3742846" y="4609193"/>
            <a:ext cx="827560" cy="494964"/>
            <a:chOff x="6775563" y="926763"/>
            <a:chExt cx="827560" cy="49496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F644296-D3B6-4FC4-9D9E-E6101B68617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F4AC91B-CE9B-4967-9228-B54BC66BE8E4}"/>
                </a:ext>
              </a:extLst>
            </p:cNvPr>
            <p:cNvGrpSpPr/>
            <p:nvPr/>
          </p:nvGrpSpPr>
          <p:grpSpPr>
            <a:xfrm>
              <a:off x="6775563" y="928608"/>
              <a:ext cx="827560" cy="493119"/>
              <a:chOff x="6775563" y="928608"/>
              <a:chExt cx="827560" cy="49311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08CA577-6B52-4393-A3CF-A4C46975F286}"/>
                  </a:ext>
                </a:extLst>
              </p:cNvPr>
              <p:cNvSpPr txBox="1"/>
              <p:nvPr/>
            </p:nvSpPr>
            <p:spPr>
              <a:xfrm>
                <a:off x="6775563" y="1021617"/>
                <a:ext cx="8275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11:00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6021C2E0-8EB6-4670-A718-9DFF382EB7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965F0DBF-3A24-4DCE-8926-D54B9F8385DB}"/>
              </a:ext>
            </a:extLst>
          </p:cNvPr>
          <p:cNvGrpSpPr/>
          <p:nvPr/>
        </p:nvGrpSpPr>
        <p:grpSpPr>
          <a:xfrm>
            <a:off x="3224085" y="4113321"/>
            <a:ext cx="893612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EF1B3FE-C059-4A42-AB32-6132AC9BA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B815AD0-1E8E-4AEB-8398-5F24A42BA4B3}"/>
                </a:ext>
              </a:extLst>
            </p:cNvPr>
            <p:cNvSpPr/>
            <p:nvPr/>
          </p:nvSpPr>
          <p:spPr>
            <a:xfrm>
              <a:off x="7409494" y="5821043"/>
              <a:ext cx="175424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+29m</a:t>
              </a:r>
            </a:p>
          </p:txBody>
        </p:sp>
      </p:grpSp>
      <p:grpSp>
        <p:nvGrpSpPr>
          <p:cNvPr id="19" name="Group 91">
            <a:extLst>
              <a:ext uri="{FF2B5EF4-FFF2-40B4-BE49-F238E27FC236}">
                <a16:creationId xmlns:a16="http://schemas.microsoft.com/office/drawing/2014/main" id="{EEEC0F6A-D307-4979-9EDF-A22E64C6BF90}"/>
              </a:ext>
            </a:extLst>
          </p:cNvPr>
          <p:cNvGrpSpPr/>
          <p:nvPr/>
        </p:nvGrpSpPr>
        <p:grpSpPr>
          <a:xfrm>
            <a:off x="4120634" y="4108890"/>
            <a:ext cx="889898" cy="479154"/>
            <a:chOff x="7395283" y="5821043"/>
            <a:chExt cx="205894" cy="512761"/>
          </a:xfrm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E9277D50-33B2-47A0-91C9-BB8DBD767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83D3B95-9B76-4166-BA72-21E394475C54}"/>
                </a:ext>
              </a:extLst>
            </p:cNvPr>
            <p:cNvSpPr/>
            <p:nvPr/>
          </p:nvSpPr>
          <p:spPr>
            <a:xfrm>
              <a:off x="7413207" y="5821043"/>
              <a:ext cx="17121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+17m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7516CFB-4AF6-4A8B-9E9E-3995C6C12E51}"/>
              </a:ext>
            </a:extLst>
          </p:cNvPr>
          <p:cNvGrpSpPr/>
          <p:nvPr/>
        </p:nvGrpSpPr>
        <p:grpSpPr>
          <a:xfrm>
            <a:off x="4654219" y="4606811"/>
            <a:ext cx="791845" cy="494964"/>
            <a:chOff x="6795837" y="926763"/>
            <a:chExt cx="791845" cy="49496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4ABB0CC-AFBD-4146-AA88-5F37901E6FE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0838FB0-4CC0-4079-9A02-2A12A8AEECA0}"/>
                </a:ext>
              </a:extLst>
            </p:cNvPr>
            <p:cNvGrpSpPr/>
            <p:nvPr/>
          </p:nvGrpSpPr>
          <p:grpSpPr>
            <a:xfrm>
              <a:off x="6795837" y="928608"/>
              <a:ext cx="791845" cy="493119"/>
              <a:chOff x="6795837" y="928608"/>
              <a:chExt cx="791845" cy="49311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83F4EBA-3F2F-4209-ACA9-AAC61D5B1DE0}"/>
                  </a:ext>
                </a:extLst>
              </p:cNvPr>
              <p:cNvSpPr txBox="1"/>
              <p:nvPr/>
            </p:nvSpPr>
            <p:spPr>
              <a:xfrm>
                <a:off x="6795837" y="1021617"/>
                <a:ext cx="7918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11:17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8D96A11-FFF7-4076-A8EA-A333615E1E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DEAEA8A-8C19-4736-A2EC-6725905251B4}"/>
              </a:ext>
            </a:extLst>
          </p:cNvPr>
          <p:cNvCxnSpPr>
            <a:cxnSpLocks/>
          </p:cNvCxnSpPr>
          <p:nvPr/>
        </p:nvCxnSpPr>
        <p:spPr>
          <a:xfrm>
            <a:off x="2891554" y="4624990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28402DC6-2F06-46B0-A739-7CD421AAE420}"/>
              </a:ext>
            </a:extLst>
          </p:cNvPr>
          <p:cNvSpPr/>
          <p:nvPr/>
        </p:nvSpPr>
        <p:spPr>
          <a:xfrm>
            <a:off x="3158069" y="4459422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165FBE0-3FC4-4719-B01B-7A9C776F6E16}"/>
              </a:ext>
            </a:extLst>
          </p:cNvPr>
          <p:cNvSpPr/>
          <p:nvPr/>
        </p:nvSpPr>
        <p:spPr>
          <a:xfrm>
            <a:off x="5975338" y="4332602"/>
            <a:ext cx="17257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29 + 17 =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CE1242B-C0DE-4083-A680-4595DCA1FA65}"/>
              </a:ext>
            </a:extLst>
          </p:cNvPr>
          <p:cNvSpPr/>
          <p:nvPr/>
        </p:nvSpPr>
        <p:spPr>
          <a:xfrm>
            <a:off x="7581915" y="4332602"/>
            <a:ext cx="6773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46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388BDF5-C919-446E-9DB9-11ED75B80E9C}"/>
              </a:ext>
            </a:extLst>
          </p:cNvPr>
          <p:cNvSpPr/>
          <p:nvPr/>
        </p:nvSpPr>
        <p:spPr>
          <a:xfrm>
            <a:off x="5975338" y="4986639"/>
            <a:ext cx="5763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It takes 46 minutes. </a:t>
            </a:r>
          </a:p>
        </p:txBody>
      </p:sp>
    </p:spTree>
    <p:extLst>
      <p:ext uri="{BB962C8B-B14F-4D97-AF65-F5344CB8AC3E}">
        <p14:creationId xmlns:p14="http://schemas.microsoft.com/office/powerpoint/2010/main" val="35349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0.01927 -0.03797 C 0.02331 -0.0463 0.0293 -0.0507 0.03581 -0.0507 C 0.04297 -0.0507 0.04883 -0.0463 0.05287 -0.03797 L 0.07253 4.81481E-6 " pathEditMode="relative" rAng="0" ptsTypes="AAAAA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4.81481E-6 L 0.0918 -0.03704 C 0.09597 -0.04538 0.10222 -0.04977 0.10847 -0.04977 C 0.11589 -0.04977 0.12175 -0.04538 0.12578 -0.03704 L 0.14584 4.81481E-6 " pathEditMode="relative" rAng="0" ptsTypes="AAAAA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28" grpId="0" animBg="1"/>
      <p:bldP spid="28" grpId="1" animBg="1"/>
      <p:bldP spid="28" grpId="2" animBg="1"/>
      <p:bldP spid="29" grpId="0"/>
      <p:bldP spid="30" grpId="0"/>
      <p:bldP spid="31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5B3AE3-A9DC-4EC3-95B6-D3FB05EE5007}"/>
              </a:ext>
            </a:extLst>
          </p:cNvPr>
          <p:cNvSpPr/>
          <p:nvPr/>
        </p:nvSpPr>
        <p:spPr>
          <a:xfrm>
            <a:off x="56122" y="50000"/>
            <a:ext cx="111484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is part of the bus timetable from Riverdale to Mott Haven.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9AEBA0-F4BE-466A-93C9-6CFED29A0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171" y="634775"/>
            <a:ext cx="8217370" cy="273206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31D4FA-D016-4F98-A006-AE03BFB0F7B3}"/>
              </a:ext>
            </a:extLst>
          </p:cNvPr>
          <p:cNvSpPr/>
          <p:nvPr/>
        </p:nvSpPr>
        <p:spPr>
          <a:xfrm>
            <a:off x="56121" y="3353959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Mr</a:t>
            </a:r>
            <a:r>
              <a:rPr lang="en-US" sz="3200" b="1" dirty="0"/>
              <a:t> Evans is at Fordham at 10:30 </a:t>
            </a:r>
          </a:p>
          <a:p>
            <a:r>
              <a:rPr lang="en-US" sz="3200" b="1" dirty="0"/>
              <a:t>What is the earliest time he can reach Tremont on the bus?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FB6EFA3-EE47-4540-81CD-AA04F06AF5B0}"/>
              </a:ext>
            </a:extLst>
          </p:cNvPr>
          <p:cNvSpPr/>
          <p:nvPr/>
        </p:nvSpPr>
        <p:spPr>
          <a:xfrm>
            <a:off x="4477255" y="1768780"/>
            <a:ext cx="1203158" cy="4640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560EC1-9B58-42B6-89EF-FB8E9CB92EE9}"/>
              </a:ext>
            </a:extLst>
          </p:cNvPr>
          <p:cNvSpPr/>
          <p:nvPr/>
        </p:nvSpPr>
        <p:spPr>
          <a:xfrm>
            <a:off x="10117847" y="3846402"/>
            <a:ext cx="17257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10:44</a:t>
            </a:r>
          </a:p>
        </p:txBody>
      </p:sp>
    </p:spTree>
    <p:extLst>
      <p:ext uri="{BB962C8B-B14F-4D97-AF65-F5344CB8AC3E}">
        <p14:creationId xmlns:p14="http://schemas.microsoft.com/office/powerpoint/2010/main" val="43865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33333E-6 L -0.00026 0.0782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pp.doublestruck.eu/content/K2_REAS/HTML/Q/Q16310_files/img01.jpg">
            <a:extLst>
              <a:ext uri="{FF2B5EF4-FFF2-40B4-BE49-F238E27FC236}">
                <a16:creationId xmlns:a16="http://schemas.microsoft.com/office/drawing/2014/main" id="{F4CF6404-EAA5-4B2F-AAE0-FE828F79E2F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70" y="1508905"/>
            <a:ext cx="1050819" cy="1738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ttps://app.doublestruck.eu/content/K2_REAS/HTML/Q/Q16310_files/img02.jpg">
            <a:extLst>
              <a:ext uri="{FF2B5EF4-FFF2-40B4-BE49-F238E27FC236}">
                <a16:creationId xmlns:a16="http://schemas.microsoft.com/office/drawing/2014/main" id="{7B5EF89E-1A8B-4B58-892C-CBC9D6EF87A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419" y="746883"/>
            <a:ext cx="7007866" cy="536423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1318DBC-EAA9-41F6-A254-7A9975001A24}"/>
              </a:ext>
            </a:extLst>
          </p:cNvPr>
          <p:cNvSpPr/>
          <p:nvPr/>
        </p:nvSpPr>
        <p:spPr>
          <a:xfrm>
            <a:off x="103032" y="51516"/>
            <a:ext cx="379012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Emma makes a cuboid using 12 cubes.</a:t>
            </a:r>
          </a:p>
          <a:p>
            <a:pPr>
              <a:spcAft>
                <a:spcPts val="0"/>
              </a:spcAft>
            </a:pPr>
            <a:endParaRPr lang="en-US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the letter of the cuboid that has a different volume from Emma’s cuboid.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CE0E0E-534E-4D2E-BED9-8CE3BF691C68}"/>
              </a:ext>
            </a:extLst>
          </p:cNvPr>
          <p:cNvSpPr/>
          <p:nvPr/>
        </p:nvSpPr>
        <p:spPr>
          <a:xfrm>
            <a:off x="4640946" y="3510645"/>
            <a:ext cx="6821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  <a:endParaRPr lang="en-GB" sz="2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1C3BBA-F2A0-4B5B-BAAA-ED7AFA75ADC4}"/>
              </a:ext>
            </a:extLst>
          </p:cNvPr>
          <p:cNvSpPr/>
          <p:nvPr/>
        </p:nvSpPr>
        <p:spPr>
          <a:xfrm>
            <a:off x="6556831" y="1719945"/>
            <a:ext cx="6821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  <a:endParaRPr lang="en-GB" sz="2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76003F-720A-450F-94F0-53D688A0FD08}"/>
              </a:ext>
            </a:extLst>
          </p:cNvPr>
          <p:cNvSpPr/>
          <p:nvPr/>
        </p:nvSpPr>
        <p:spPr>
          <a:xfrm>
            <a:off x="10810117" y="2339317"/>
            <a:ext cx="6821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18</a:t>
            </a:r>
            <a:endParaRPr lang="en-GB" sz="2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485190-B346-4246-8704-6AB45CA13426}"/>
              </a:ext>
            </a:extLst>
          </p:cNvPr>
          <p:cNvSpPr/>
          <p:nvPr/>
        </p:nvSpPr>
        <p:spPr>
          <a:xfrm>
            <a:off x="5533572" y="5555239"/>
            <a:ext cx="6821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  <a:endParaRPr lang="en-GB" sz="2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282FA5-5928-46B4-BFC5-03E5A8B6998D}"/>
              </a:ext>
            </a:extLst>
          </p:cNvPr>
          <p:cNvSpPr/>
          <p:nvPr/>
        </p:nvSpPr>
        <p:spPr>
          <a:xfrm>
            <a:off x="9523188" y="5511081"/>
            <a:ext cx="6821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  <a:endParaRPr lang="en-GB" sz="2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BD0ECD-18D3-4D20-A529-9ED26D7C21E6}"/>
              </a:ext>
            </a:extLst>
          </p:cNvPr>
          <p:cNvSpPr/>
          <p:nvPr/>
        </p:nvSpPr>
        <p:spPr>
          <a:xfrm>
            <a:off x="2998995" y="5293757"/>
            <a:ext cx="682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  <a:endParaRPr lang="en-GB" sz="2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72ED3F-2858-4724-8A86-F9BC596B12C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56765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ED265F-D6DB-4BA8-85DF-32A093A5DBF0}"/>
              </a:ext>
            </a:extLst>
          </p:cNvPr>
          <p:cNvSpPr/>
          <p:nvPr/>
        </p:nvSpPr>
        <p:spPr>
          <a:xfrm>
            <a:off x="56123" y="50000"/>
            <a:ext cx="880454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toy shop orders 11 boxes of marbles. </a:t>
            </a:r>
          </a:p>
          <a:p>
            <a:r>
              <a:rPr lang="en-US" sz="3200" b="1" dirty="0"/>
              <a:t>Each box contains 6 bags of marbles. </a:t>
            </a:r>
          </a:p>
          <a:p>
            <a:r>
              <a:rPr lang="en-US" sz="3200" b="1" dirty="0"/>
              <a:t>Each bag contains 45 marbles.</a:t>
            </a:r>
          </a:p>
          <a:p>
            <a:r>
              <a:rPr lang="en-US" sz="3200" b="1" dirty="0"/>
              <a:t>How many marbles does the shop order in total?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685D12-C53A-469F-85E1-E45417A530F6}"/>
              </a:ext>
            </a:extLst>
          </p:cNvPr>
          <p:cNvSpPr/>
          <p:nvPr/>
        </p:nvSpPr>
        <p:spPr>
          <a:xfrm>
            <a:off x="6351870" y="528933"/>
            <a:ext cx="14830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11 x 6 =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7D0C47-D5EF-4B85-9590-C45E7F035A4B}"/>
              </a:ext>
            </a:extLst>
          </p:cNvPr>
          <p:cNvSpPr/>
          <p:nvPr/>
        </p:nvSpPr>
        <p:spPr>
          <a:xfrm>
            <a:off x="7791426" y="528932"/>
            <a:ext cx="14734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66 bags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FA07CB-5A71-404E-B2DA-3CE52EEE1A09}"/>
              </a:ext>
            </a:extLst>
          </p:cNvPr>
          <p:cNvSpPr/>
          <p:nvPr/>
        </p:nvSpPr>
        <p:spPr>
          <a:xfrm>
            <a:off x="5210889" y="1049608"/>
            <a:ext cx="17844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66 x 45 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174E93-59E4-4C4E-A4E4-DBF3266093E1}"/>
              </a:ext>
            </a:extLst>
          </p:cNvPr>
          <p:cNvSpPr/>
          <p:nvPr/>
        </p:nvSpPr>
        <p:spPr>
          <a:xfrm>
            <a:off x="2555711" y="3169096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8E2FBA-ADEE-40E8-8CF0-60C817971D26}"/>
              </a:ext>
            </a:extLst>
          </p:cNvPr>
          <p:cNvSpPr/>
          <p:nvPr/>
        </p:nvSpPr>
        <p:spPr>
          <a:xfrm>
            <a:off x="2114071" y="3168641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5EA030-DC13-4582-A82E-681F87B20429}"/>
              </a:ext>
            </a:extLst>
          </p:cNvPr>
          <p:cNvSpPr/>
          <p:nvPr/>
        </p:nvSpPr>
        <p:spPr>
          <a:xfrm>
            <a:off x="2552196" y="2266997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1D98F3-5088-4A03-A156-FFD587288F8D}"/>
              </a:ext>
            </a:extLst>
          </p:cNvPr>
          <p:cNvSpPr/>
          <p:nvPr/>
        </p:nvSpPr>
        <p:spPr>
          <a:xfrm>
            <a:off x="2106587" y="2266542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00AFEF-F384-43CE-9861-2BCB4CE7FEE1}"/>
              </a:ext>
            </a:extLst>
          </p:cNvPr>
          <p:cNvCxnSpPr>
            <a:cxnSpLocks/>
          </p:cNvCxnSpPr>
          <p:nvPr/>
        </p:nvCxnSpPr>
        <p:spPr>
          <a:xfrm>
            <a:off x="1215658" y="3605152"/>
            <a:ext cx="17786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9B1AFBF-8E80-4826-B806-A97FE89006F0}"/>
              </a:ext>
            </a:extLst>
          </p:cNvPr>
          <p:cNvSpPr txBox="1"/>
          <p:nvPr/>
        </p:nvSpPr>
        <p:spPr>
          <a:xfrm>
            <a:off x="2107233" y="2623902"/>
            <a:ext cx="41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768734-5164-4F4C-8335-8A7FEFBF0559}"/>
              </a:ext>
            </a:extLst>
          </p:cNvPr>
          <p:cNvSpPr txBox="1"/>
          <p:nvPr/>
        </p:nvSpPr>
        <p:spPr>
          <a:xfrm>
            <a:off x="2579669" y="2617358"/>
            <a:ext cx="475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07A473-80E2-4AA7-B025-18F785093AA6}"/>
              </a:ext>
            </a:extLst>
          </p:cNvPr>
          <p:cNvSpPr txBox="1"/>
          <p:nvPr/>
        </p:nvSpPr>
        <p:spPr>
          <a:xfrm>
            <a:off x="2125012" y="304897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AABFE0-0A3E-4F8F-8C86-52B1C9B635EB}"/>
              </a:ext>
            </a:extLst>
          </p:cNvPr>
          <p:cNvSpPr txBox="1"/>
          <p:nvPr/>
        </p:nvSpPr>
        <p:spPr>
          <a:xfrm>
            <a:off x="2568748" y="3056857"/>
            <a:ext cx="50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75471F-5A60-400E-A440-EC2C7224D14A}"/>
              </a:ext>
            </a:extLst>
          </p:cNvPr>
          <p:cNvSpPr txBox="1"/>
          <p:nvPr/>
        </p:nvSpPr>
        <p:spPr>
          <a:xfrm>
            <a:off x="826076" y="3098636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3D11CC-552E-4743-A72B-91889B56A618}"/>
              </a:ext>
            </a:extLst>
          </p:cNvPr>
          <p:cNvSpPr txBox="1"/>
          <p:nvPr/>
        </p:nvSpPr>
        <p:spPr>
          <a:xfrm>
            <a:off x="2156172" y="2431745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A1824C-DE25-4BC2-9116-B5C07C0ADA76}"/>
              </a:ext>
            </a:extLst>
          </p:cNvPr>
          <p:cNvSpPr txBox="1"/>
          <p:nvPr/>
        </p:nvSpPr>
        <p:spPr>
          <a:xfrm>
            <a:off x="2548586" y="3552359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83F068-2F9F-4CC2-B763-4F8AC43CDE70}"/>
              </a:ext>
            </a:extLst>
          </p:cNvPr>
          <p:cNvSpPr txBox="1"/>
          <p:nvPr/>
        </p:nvSpPr>
        <p:spPr>
          <a:xfrm>
            <a:off x="1648537" y="3552359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3 3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604F5FC-2E1B-41CF-972C-B43FC021794B}"/>
              </a:ext>
            </a:extLst>
          </p:cNvPr>
          <p:cNvCxnSpPr>
            <a:cxnSpLocks/>
          </p:cNvCxnSpPr>
          <p:nvPr/>
        </p:nvCxnSpPr>
        <p:spPr>
          <a:xfrm>
            <a:off x="2206037" y="2621606"/>
            <a:ext cx="236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FA0511F-C103-4EE2-9E4D-01786DEAACCD}"/>
              </a:ext>
            </a:extLst>
          </p:cNvPr>
          <p:cNvSpPr txBox="1"/>
          <p:nvPr/>
        </p:nvSpPr>
        <p:spPr>
          <a:xfrm>
            <a:off x="2546173" y="398371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26216B-FCE3-4F40-B882-F1706786983B}"/>
              </a:ext>
            </a:extLst>
          </p:cNvPr>
          <p:cNvSpPr txBox="1"/>
          <p:nvPr/>
        </p:nvSpPr>
        <p:spPr>
          <a:xfrm>
            <a:off x="2104642" y="398371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B9B6D5-64D4-4CAF-906B-42FAE3007EB6}"/>
              </a:ext>
            </a:extLst>
          </p:cNvPr>
          <p:cNvSpPr txBox="1"/>
          <p:nvPr/>
        </p:nvSpPr>
        <p:spPr>
          <a:xfrm>
            <a:off x="1219694" y="3983710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2 6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1801545-45B0-4C7D-A0D7-EE54F381547C}"/>
              </a:ext>
            </a:extLst>
          </p:cNvPr>
          <p:cNvCxnSpPr>
            <a:cxnSpLocks/>
          </p:cNvCxnSpPr>
          <p:nvPr/>
        </p:nvCxnSpPr>
        <p:spPr>
          <a:xfrm>
            <a:off x="1218739" y="4500702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34B13B5-D314-4C26-A6DF-6BC26213ED67}"/>
              </a:ext>
            </a:extLst>
          </p:cNvPr>
          <p:cNvSpPr txBox="1"/>
          <p:nvPr/>
        </p:nvSpPr>
        <p:spPr>
          <a:xfrm>
            <a:off x="2546173" y="442103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455A81C-94D4-450F-BBD9-07440ED44816}"/>
              </a:ext>
            </a:extLst>
          </p:cNvPr>
          <p:cNvSpPr txBox="1"/>
          <p:nvPr/>
        </p:nvSpPr>
        <p:spPr>
          <a:xfrm>
            <a:off x="2090776" y="443042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2835A12-D439-4AFE-91A9-7E4ED898F557}"/>
              </a:ext>
            </a:extLst>
          </p:cNvPr>
          <p:cNvSpPr txBox="1"/>
          <p:nvPr/>
        </p:nvSpPr>
        <p:spPr>
          <a:xfrm>
            <a:off x="1646832" y="4422479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E5B024E-8DD9-4DDF-ABE2-0422194CCA84}"/>
              </a:ext>
            </a:extLst>
          </p:cNvPr>
          <p:cNvSpPr txBox="1"/>
          <p:nvPr/>
        </p:nvSpPr>
        <p:spPr>
          <a:xfrm>
            <a:off x="1218488" y="443042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A2D8F6-6633-4CD0-A6BB-F402787B6992}"/>
              </a:ext>
            </a:extLst>
          </p:cNvPr>
          <p:cNvSpPr txBox="1"/>
          <p:nvPr/>
        </p:nvSpPr>
        <p:spPr>
          <a:xfrm>
            <a:off x="2152781" y="2204980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4281498-0F40-4E15-82D9-E470A8C6A156}"/>
              </a:ext>
            </a:extLst>
          </p:cNvPr>
          <p:cNvSpPr/>
          <p:nvPr/>
        </p:nvSpPr>
        <p:spPr>
          <a:xfrm>
            <a:off x="8395801" y="1527328"/>
            <a:ext cx="24833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2970 marbles</a:t>
            </a:r>
          </a:p>
        </p:txBody>
      </p:sp>
    </p:spTree>
    <p:extLst>
      <p:ext uri="{BB962C8B-B14F-4D97-AF65-F5344CB8AC3E}">
        <p14:creationId xmlns:p14="http://schemas.microsoft.com/office/powerpoint/2010/main" val="2354854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9" grpId="2" animBg="1"/>
      <p:bldP spid="9" grpId="3" animBg="1"/>
      <p:bldP spid="10" grpId="0" animBg="1"/>
      <p:bldP spid="10" grpId="1" animBg="1"/>
      <p:bldP spid="10" grpId="2" animBg="1"/>
      <p:bldP spid="10" grpId="3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5" grpId="0"/>
      <p:bldP spid="26" grpId="0"/>
      <p:bldP spid="27" grpId="0"/>
      <p:bldP spid="28" grpId="0"/>
      <p:bldP spid="29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EBDF78-C8E1-43EA-8C15-982EE3953C45}"/>
              </a:ext>
            </a:extLst>
          </p:cNvPr>
          <p:cNvSpPr/>
          <p:nvPr/>
        </p:nvSpPr>
        <p:spPr>
          <a:xfrm>
            <a:off x="56122" y="50000"/>
            <a:ext cx="102083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triangle is translated from position A to position B.</a:t>
            </a:r>
          </a:p>
          <a:p>
            <a:r>
              <a:rPr lang="en-US" sz="3200" b="1" dirty="0"/>
              <a:t>Complete the sentence.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8C8788-4BE8-4024-8247-4DE12F9AB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70" y="1101459"/>
            <a:ext cx="5471842" cy="18993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DD0754-04EA-47E9-A535-E56F308ED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1940" y="676619"/>
            <a:ext cx="6438095" cy="5504762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131285F-8079-4F94-B99E-16AAD52E9176}"/>
              </a:ext>
            </a:extLst>
          </p:cNvPr>
          <p:cNvSpPr/>
          <p:nvPr/>
        </p:nvSpPr>
        <p:spPr>
          <a:xfrm>
            <a:off x="6468565" y="2013778"/>
            <a:ext cx="146903" cy="1504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C055D2B-CF90-4B5B-98F9-D0E134A48361}"/>
              </a:ext>
            </a:extLst>
          </p:cNvPr>
          <p:cNvSpPr/>
          <p:nvPr/>
        </p:nvSpPr>
        <p:spPr>
          <a:xfrm>
            <a:off x="9158681" y="4251832"/>
            <a:ext cx="146903" cy="1504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79FD5D-24A5-4D65-A46B-775E64655ACB}"/>
              </a:ext>
            </a:extLst>
          </p:cNvPr>
          <p:cNvSpPr/>
          <p:nvPr/>
        </p:nvSpPr>
        <p:spPr>
          <a:xfrm>
            <a:off x="2853491" y="1215383"/>
            <a:ext cx="4885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5BCBDD-C16A-47F2-9AFB-BEFE4BB6E9AE}"/>
              </a:ext>
            </a:extLst>
          </p:cNvPr>
          <p:cNvSpPr/>
          <p:nvPr/>
        </p:nvSpPr>
        <p:spPr>
          <a:xfrm>
            <a:off x="2867559" y="2274251"/>
            <a:ext cx="4885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7275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0.22252 0.0016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20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252 0.00162 L 0.22031 0.3254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1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7" grpId="0" animBg="1"/>
      <p:bldP spid="8" grpId="0"/>
      <p:bldP spid="9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01569D-005C-4CF8-B6A9-CDB42D8862C6}"/>
              </a:ext>
            </a:extLst>
          </p:cNvPr>
          <p:cNvSpPr/>
          <p:nvPr/>
        </p:nvSpPr>
        <p:spPr>
          <a:xfrm>
            <a:off x="56123" y="50000"/>
            <a:ext cx="104015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Lara chooses a number less than 20 </a:t>
            </a:r>
          </a:p>
          <a:p>
            <a:r>
              <a:rPr lang="en-US" sz="3200" b="1" dirty="0"/>
              <a:t>She divides it by 2 and then adds 6 </a:t>
            </a:r>
          </a:p>
          <a:p>
            <a:r>
              <a:rPr lang="en-US" sz="3200" b="1" dirty="0"/>
              <a:t>She then divides this result by 3 </a:t>
            </a:r>
          </a:p>
          <a:p>
            <a:r>
              <a:rPr lang="en-US" sz="3200" b="1" dirty="0"/>
              <a:t>Her answer is 4.5</a:t>
            </a:r>
          </a:p>
          <a:p>
            <a:r>
              <a:rPr lang="en-US" sz="3200" b="1" dirty="0"/>
              <a:t>What was the number she started with?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9ACAD4-4832-40F9-AE2E-AA8D1BBCDD0E}"/>
              </a:ext>
            </a:extLst>
          </p:cNvPr>
          <p:cNvSpPr/>
          <p:nvPr/>
        </p:nvSpPr>
        <p:spPr>
          <a:xfrm>
            <a:off x="895511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6E49272-1AD0-4A44-85D0-15637CAD01DE}"/>
              </a:ext>
            </a:extLst>
          </p:cNvPr>
          <p:cNvCxnSpPr>
            <a:cxnSpLocks/>
          </p:cNvCxnSpPr>
          <p:nvPr/>
        </p:nvCxnSpPr>
        <p:spPr>
          <a:xfrm>
            <a:off x="2183985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3F5F49A-B41A-472C-9392-70DD24615FB0}"/>
              </a:ext>
            </a:extLst>
          </p:cNvPr>
          <p:cNvSpPr txBox="1"/>
          <p:nvPr/>
        </p:nvSpPr>
        <p:spPr>
          <a:xfrm>
            <a:off x="2353592" y="282840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÷2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43C0A6-F56F-404C-9062-E5902851A5A5}"/>
              </a:ext>
            </a:extLst>
          </p:cNvPr>
          <p:cNvSpPr/>
          <p:nvPr/>
        </p:nvSpPr>
        <p:spPr>
          <a:xfrm>
            <a:off x="3112238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68CF7B2-7D87-412D-B722-E16B674E8A53}"/>
              </a:ext>
            </a:extLst>
          </p:cNvPr>
          <p:cNvCxnSpPr>
            <a:cxnSpLocks/>
          </p:cNvCxnSpPr>
          <p:nvPr/>
        </p:nvCxnSpPr>
        <p:spPr>
          <a:xfrm>
            <a:off x="4422556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99D5F10-A115-49BF-95E3-3E2AE637D1C5}"/>
              </a:ext>
            </a:extLst>
          </p:cNvPr>
          <p:cNvSpPr txBox="1"/>
          <p:nvPr/>
        </p:nvSpPr>
        <p:spPr>
          <a:xfrm>
            <a:off x="4539512" y="282840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+6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6AA0DE-4B27-4A6F-AB1F-A82D8EA541C7}"/>
              </a:ext>
            </a:extLst>
          </p:cNvPr>
          <p:cNvSpPr/>
          <p:nvPr/>
        </p:nvSpPr>
        <p:spPr>
          <a:xfrm>
            <a:off x="5350809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A935524-F667-425B-B3B0-E435E8FD4CD7}"/>
              </a:ext>
            </a:extLst>
          </p:cNvPr>
          <p:cNvCxnSpPr>
            <a:cxnSpLocks/>
          </p:cNvCxnSpPr>
          <p:nvPr/>
        </p:nvCxnSpPr>
        <p:spPr>
          <a:xfrm>
            <a:off x="6646634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01E15BE-355B-46AA-9114-4C71061594DF}"/>
              </a:ext>
            </a:extLst>
          </p:cNvPr>
          <p:cNvSpPr txBox="1"/>
          <p:nvPr/>
        </p:nvSpPr>
        <p:spPr>
          <a:xfrm>
            <a:off x="6797093" y="282840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÷3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DA19A8-A643-4E58-8EB7-D8791DE52C97}"/>
              </a:ext>
            </a:extLst>
          </p:cNvPr>
          <p:cNvSpPr/>
          <p:nvPr/>
        </p:nvSpPr>
        <p:spPr>
          <a:xfrm>
            <a:off x="7574887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E11E29-7F08-4CA5-BCE3-D1AFD64D8B84}"/>
              </a:ext>
            </a:extLst>
          </p:cNvPr>
          <p:cNvSpPr txBox="1"/>
          <p:nvPr/>
        </p:nvSpPr>
        <p:spPr>
          <a:xfrm>
            <a:off x="7858635" y="2932287"/>
            <a:ext cx="8802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4.5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DDB346-CE1F-4B7A-9AC4-465074E79AC7}"/>
              </a:ext>
            </a:extLst>
          </p:cNvPr>
          <p:cNvSpPr txBox="1"/>
          <p:nvPr/>
        </p:nvSpPr>
        <p:spPr>
          <a:xfrm>
            <a:off x="5522241" y="2928579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13.5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99C3AF-53B0-4499-9F78-0B04687EC73F}"/>
              </a:ext>
            </a:extLst>
          </p:cNvPr>
          <p:cNvSpPr txBox="1"/>
          <p:nvPr/>
        </p:nvSpPr>
        <p:spPr>
          <a:xfrm>
            <a:off x="3452038" y="2911608"/>
            <a:ext cx="8045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7.5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C1C781-92BF-4FEF-A74B-73D3060F5034}"/>
              </a:ext>
            </a:extLst>
          </p:cNvPr>
          <p:cNvSpPr txBox="1"/>
          <p:nvPr/>
        </p:nvSpPr>
        <p:spPr>
          <a:xfrm>
            <a:off x="1224451" y="2909786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AB58AE-ECB9-4D8A-B899-FE2566A63FD0}"/>
              </a:ext>
            </a:extLst>
          </p:cNvPr>
          <p:cNvSpPr txBox="1"/>
          <p:nvPr/>
        </p:nvSpPr>
        <p:spPr>
          <a:xfrm>
            <a:off x="7745205" y="453144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BFC519-70C0-47E0-B280-A718757D8048}"/>
              </a:ext>
            </a:extLst>
          </p:cNvPr>
          <p:cNvSpPr txBox="1"/>
          <p:nvPr/>
        </p:nvSpPr>
        <p:spPr>
          <a:xfrm>
            <a:off x="7306610" y="4070879"/>
            <a:ext cx="1085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0CEB54-A6FA-462F-960D-525EFA0CB795}"/>
              </a:ext>
            </a:extLst>
          </p:cNvPr>
          <p:cNvSpPr txBox="1"/>
          <p:nvPr/>
        </p:nvSpPr>
        <p:spPr>
          <a:xfrm>
            <a:off x="6410567" y="451800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B837B11-3D83-4AB7-B196-647248FE998D}"/>
              </a:ext>
            </a:extLst>
          </p:cNvPr>
          <p:cNvCxnSpPr>
            <a:cxnSpLocks/>
          </p:cNvCxnSpPr>
          <p:nvPr/>
        </p:nvCxnSpPr>
        <p:spPr>
          <a:xfrm>
            <a:off x="6434768" y="5049280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BE62B1C-6C93-41FA-87D0-5576A04F58C7}"/>
              </a:ext>
            </a:extLst>
          </p:cNvPr>
          <p:cNvCxnSpPr>
            <a:cxnSpLocks/>
          </p:cNvCxnSpPr>
          <p:nvPr/>
        </p:nvCxnSpPr>
        <p:spPr>
          <a:xfrm>
            <a:off x="6436542" y="5488058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C042DB0-90F1-44B1-9F00-41FF62A8EE2A}"/>
              </a:ext>
            </a:extLst>
          </p:cNvPr>
          <p:cNvSpPr txBox="1"/>
          <p:nvPr/>
        </p:nvSpPr>
        <p:spPr>
          <a:xfrm>
            <a:off x="7753188" y="498864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0F8A8C5-B0DF-4037-8BE4-213F7CC7558D}"/>
              </a:ext>
            </a:extLst>
          </p:cNvPr>
          <p:cNvSpPr txBox="1"/>
          <p:nvPr/>
        </p:nvSpPr>
        <p:spPr>
          <a:xfrm>
            <a:off x="6839615" y="4986661"/>
            <a:ext cx="9282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6279FA-6116-4DFC-B9FD-D9E2CC55598E}"/>
              </a:ext>
            </a:extLst>
          </p:cNvPr>
          <p:cNvSpPr txBox="1"/>
          <p:nvPr/>
        </p:nvSpPr>
        <p:spPr>
          <a:xfrm>
            <a:off x="7354711" y="3792960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6BD2A5-1B1F-4486-A098-601B7CF8799C}"/>
              </a:ext>
            </a:extLst>
          </p:cNvPr>
          <p:cNvSpPr txBox="1"/>
          <p:nvPr/>
        </p:nvSpPr>
        <p:spPr>
          <a:xfrm>
            <a:off x="7589622" y="49797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2F003E9-63FF-4791-800D-F16F550BD966}"/>
              </a:ext>
            </a:extLst>
          </p:cNvPr>
          <p:cNvSpPr/>
          <p:nvPr/>
        </p:nvSpPr>
        <p:spPr>
          <a:xfrm>
            <a:off x="3373659" y="3731404"/>
            <a:ext cx="20615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13.5 – 6 =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8AD958A-1200-408C-BD3C-84BF3DC48A8B}"/>
              </a:ext>
            </a:extLst>
          </p:cNvPr>
          <p:cNvSpPr/>
          <p:nvPr/>
        </p:nvSpPr>
        <p:spPr>
          <a:xfrm>
            <a:off x="5094569" y="3731404"/>
            <a:ext cx="9801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7.5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CCB9FD8-9880-422D-8022-B1EAC468B242}"/>
              </a:ext>
            </a:extLst>
          </p:cNvPr>
          <p:cNvSpPr txBox="1"/>
          <p:nvPr/>
        </p:nvSpPr>
        <p:spPr>
          <a:xfrm>
            <a:off x="2394918" y="454451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944F638-590C-4C63-92E3-0E58D8EB5D27}"/>
              </a:ext>
            </a:extLst>
          </p:cNvPr>
          <p:cNvSpPr txBox="1"/>
          <p:nvPr/>
        </p:nvSpPr>
        <p:spPr>
          <a:xfrm>
            <a:off x="1956323" y="4083942"/>
            <a:ext cx="1085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7.5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7C020F7-0BB0-497E-A914-AFBCC3267012}"/>
              </a:ext>
            </a:extLst>
          </p:cNvPr>
          <p:cNvSpPr txBox="1"/>
          <p:nvPr/>
        </p:nvSpPr>
        <p:spPr>
          <a:xfrm>
            <a:off x="1060280" y="4531063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FA638AC-7996-44B5-8F37-ACDEEFE5AF17}"/>
              </a:ext>
            </a:extLst>
          </p:cNvPr>
          <p:cNvCxnSpPr>
            <a:cxnSpLocks/>
          </p:cNvCxnSpPr>
          <p:nvPr/>
        </p:nvCxnSpPr>
        <p:spPr>
          <a:xfrm>
            <a:off x="1084481" y="5062343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847F216-08C3-4E56-9E01-69F6A49C92AC}"/>
              </a:ext>
            </a:extLst>
          </p:cNvPr>
          <p:cNvCxnSpPr>
            <a:cxnSpLocks/>
          </p:cNvCxnSpPr>
          <p:nvPr/>
        </p:nvCxnSpPr>
        <p:spPr>
          <a:xfrm>
            <a:off x="1086255" y="5501121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E2627378-ED24-4D40-8524-A3CDB3D0254A}"/>
              </a:ext>
            </a:extLst>
          </p:cNvPr>
          <p:cNvSpPr txBox="1"/>
          <p:nvPr/>
        </p:nvSpPr>
        <p:spPr>
          <a:xfrm>
            <a:off x="2402901" y="500170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7F6E537-D0B8-4FCF-95AF-0C0CEA6376C8}"/>
              </a:ext>
            </a:extLst>
          </p:cNvPr>
          <p:cNvSpPr txBox="1"/>
          <p:nvPr/>
        </p:nvSpPr>
        <p:spPr>
          <a:xfrm>
            <a:off x="1489328" y="4999724"/>
            <a:ext cx="9282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EA10C9E-204D-4601-A586-E80EF7F5006C}"/>
              </a:ext>
            </a:extLst>
          </p:cNvPr>
          <p:cNvSpPr txBox="1"/>
          <p:nvPr/>
        </p:nvSpPr>
        <p:spPr>
          <a:xfrm>
            <a:off x="2004424" y="3806023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B12C450-52A3-4AC6-957A-70C8B283759B}"/>
              </a:ext>
            </a:extLst>
          </p:cNvPr>
          <p:cNvSpPr txBox="1"/>
          <p:nvPr/>
        </p:nvSpPr>
        <p:spPr>
          <a:xfrm>
            <a:off x="2239335" y="49928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51B3102-2A01-4203-879D-F6F8A111E75B}"/>
              </a:ext>
            </a:extLst>
          </p:cNvPr>
          <p:cNvSpPr/>
          <p:nvPr/>
        </p:nvSpPr>
        <p:spPr>
          <a:xfrm>
            <a:off x="7044116" y="1992184"/>
            <a:ext cx="9801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92238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9" grpId="0"/>
      <p:bldP spid="10" grpId="0" animBg="1"/>
      <p:bldP spid="12" grpId="0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3" grpId="0"/>
      <p:bldP spid="24" grpId="0"/>
      <p:bldP spid="26" grpId="0"/>
      <p:bldP spid="27" grpId="0"/>
      <p:bldP spid="28" grpId="0"/>
      <p:bldP spid="29" grpId="0"/>
      <p:bldP spid="38" grpId="0"/>
      <p:bldP spid="39" grpId="0"/>
      <p:bldP spid="40" grpId="0"/>
      <p:bldP spid="43" grpId="0"/>
      <p:bldP spid="44" grpId="0"/>
      <p:bldP spid="45" grpId="0"/>
      <p:bldP spid="46" grpId="0"/>
      <p:bldP spid="47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5AC7C8-202E-4729-924E-D005CE69B5CD}"/>
              </a:ext>
            </a:extLst>
          </p:cNvPr>
          <p:cNvSpPr/>
          <p:nvPr/>
        </p:nvSpPr>
        <p:spPr>
          <a:xfrm>
            <a:off x="56122" y="50000"/>
            <a:ext cx="1165077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Complete each sentence using a number from the list below.</a:t>
            </a:r>
          </a:p>
          <a:p>
            <a:r>
              <a:rPr lang="en-GB" sz="3200" dirty="0"/>
              <a:t>     120        240        600        1,440        3,600        6,000</a:t>
            </a:r>
          </a:p>
          <a:p>
            <a:endParaRPr lang="en-GB" sz="3200" b="1" dirty="0"/>
          </a:p>
          <a:p>
            <a:r>
              <a:rPr lang="en-GB" sz="3200" b="1" dirty="0"/>
              <a:t>There are _____ seconds in an hour.</a:t>
            </a:r>
          </a:p>
          <a:p>
            <a:endParaRPr lang="en-GB" sz="3200" b="1" dirty="0"/>
          </a:p>
          <a:p>
            <a:r>
              <a:rPr lang="en-GB" sz="3200" b="1" dirty="0"/>
              <a:t>There are _____ minutes in a day.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1C5DA8-70BD-4BAF-8506-AA28211C7283}"/>
              </a:ext>
            </a:extLst>
          </p:cNvPr>
          <p:cNvSpPr/>
          <p:nvPr/>
        </p:nvSpPr>
        <p:spPr>
          <a:xfrm>
            <a:off x="6978315" y="1281106"/>
            <a:ext cx="40310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 seconds = 1 minute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D429DA-09E9-4FC3-8717-BB1280E61BE3}"/>
              </a:ext>
            </a:extLst>
          </p:cNvPr>
          <p:cNvSpPr/>
          <p:nvPr/>
        </p:nvSpPr>
        <p:spPr>
          <a:xfrm>
            <a:off x="8961755" y="2172348"/>
            <a:ext cx="2338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1 hour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C7B581E-EFD2-4310-80BE-51039ABD1322}"/>
              </a:ext>
            </a:extLst>
          </p:cNvPr>
          <p:cNvCxnSpPr/>
          <p:nvPr/>
        </p:nvCxnSpPr>
        <p:spPr>
          <a:xfrm>
            <a:off x="9468664" y="1867331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A28F939-9EF7-4BDB-A567-12A19244D047}"/>
              </a:ext>
            </a:extLst>
          </p:cNvPr>
          <p:cNvSpPr/>
          <p:nvPr/>
        </p:nvSpPr>
        <p:spPr>
          <a:xfrm>
            <a:off x="9552538" y="1774204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x60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DABFE96-C9D7-4A20-A067-F0FA4C7C2A7F}"/>
              </a:ext>
            </a:extLst>
          </p:cNvPr>
          <p:cNvCxnSpPr/>
          <p:nvPr/>
        </p:nvCxnSpPr>
        <p:spPr>
          <a:xfrm>
            <a:off x="7275077" y="1867331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DB749485-26EE-4F7A-A37B-6DCC9A936B69}"/>
              </a:ext>
            </a:extLst>
          </p:cNvPr>
          <p:cNvSpPr/>
          <p:nvPr/>
        </p:nvSpPr>
        <p:spPr>
          <a:xfrm>
            <a:off x="7358951" y="1774204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x60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253DF9-3BA1-4991-B613-B057E2AD97F7}"/>
              </a:ext>
            </a:extLst>
          </p:cNvPr>
          <p:cNvSpPr/>
          <p:nvPr/>
        </p:nvSpPr>
        <p:spPr>
          <a:xfrm>
            <a:off x="7459290" y="2844225"/>
            <a:ext cx="30049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 x 60 = 3600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D8F1EA-E523-4744-813B-DCB63218FC7F}"/>
              </a:ext>
            </a:extLst>
          </p:cNvPr>
          <p:cNvSpPr/>
          <p:nvPr/>
        </p:nvSpPr>
        <p:spPr>
          <a:xfrm>
            <a:off x="6546155" y="2166323"/>
            <a:ext cx="24935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3600 seconds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A78CBB-4930-4D06-80E3-2D6AC4A20DF2}"/>
              </a:ext>
            </a:extLst>
          </p:cNvPr>
          <p:cNvSpPr/>
          <p:nvPr/>
        </p:nvSpPr>
        <p:spPr>
          <a:xfrm>
            <a:off x="1871625" y="1481816"/>
            <a:ext cx="12245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3600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4EA514-0D78-41AB-8BFC-6A652669EB54}"/>
              </a:ext>
            </a:extLst>
          </p:cNvPr>
          <p:cNvSpPr/>
          <p:nvPr/>
        </p:nvSpPr>
        <p:spPr>
          <a:xfrm>
            <a:off x="1275347" y="3453535"/>
            <a:ext cx="40310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 minutes = 1 hour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56A027-BC79-4FFA-9311-59CE1580E670}"/>
              </a:ext>
            </a:extLst>
          </p:cNvPr>
          <p:cNvSpPr/>
          <p:nvPr/>
        </p:nvSpPr>
        <p:spPr>
          <a:xfrm>
            <a:off x="3258787" y="4344777"/>
            <a:ext cx="2338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1 day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E7072B2-1464-4427-9508-3B1E188BCAB5}"/>
              </a:ext>
            </a:extLst>
          </p:cNvPr>
          <p:cNvCxnSpPr/>
          <p:nvPr/>
        </p:nvCxnSpPr>
        <p:spPr>
          <a:xfrm>
            <a:off x="3765696" y="4039760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46F23B0-5B47-43C6-8032-A4C2AEA1FF5D}"/>
              </a:ext>
            </a:extLst>
          </p:cNvPr>
          <p:cNvSpPr/>
          <p:nvPr/>
        </p:nvSpPr>
        <p:spPr>
          <a:xfrm>
            <a:off x="3849570" y="3946633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0BD945A-5F70-4915-A881-3DF9C9978ED8}"/>
              </a:ext>
            </a:extLst>
          </p:cNvPr>
          <p:cNvCxnSpPr/>
          <p:nvPr/>
        </p:nvCxnSpPr>
        <p:spPr>
          <a:xfrm>
            <a:off x="1572109" y="4039760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8343BEB-F562-4D9D-81B7-3C5024731C58}"/>
              </a:ext>
            </a:extLst>
          </p:cNvPr>
          <p:cNvSpPr/>
          <p:nvPr/>
        </p:nvSpPr>
        <p:spPr>
          <a:xfrm>
            <a:off x="1655983" y="3946633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2D8D31-DBC1-4F52-8893-3A6103BA7E68}"/>
              </a:ext>
            </a:extLst>
          </p:cNvPr>
          <p:cNvSpPr/>
          <p:nvPr/>
        </p:nvSpPr>
        <p:spPr>
          <a:xfrm>
            <a:off x="843187" y="4338752"/>
            <a:ext cx="24935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1440 minutes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7BA2E3B-2480-4D79-BB06-A837F5E16AC2}"/>
              </a:ext>
            </a:extLst>
          </p:cNvPr>
          <p:cNvGrpSpPr/>
          <p:nvPr/>
        </p:nvGrpSpPr>
        <p:grpSpPr>
          <a:xfrm>
            <a:off x="5420996" y="4376726"/>
            <a:ext cx="1854081" cy="1405123"/>
            <a:chOff x="2256385" y="1937292"/>
            <a:chExt cx="1854081" cy="140512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87953E6-BE27-4694-A0A0-D7FA256A800B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2 4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949A020-1C39-42CB-BA98-9ED2317FDE3B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2EEBA29-6C62-4BAC-80A7-E6227492C1D7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4BA1539-6B60-4C4C-BED5-A1BEE0D5C2EE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38AEE98-EA70-4A06-9EF3-3D899AA5D0CC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1CC9D9B-C609-440C-8DE6-F23E825CC8E6}"/>
              </a:ext>
            </a:extLst>
          </p:cNvPr>
          <p:cNvSpPr txBox="1"/>
          <p:nvPr/>
        </p:nvSpPr>
        <p:spPr>
          <a:xfrm>
            <a:off x="5933305" y="412260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C9A78F2-195F-4A6B-915E-922D88D229D2}"/>
              </a:ext>
            </a:extLst>
          </p:cNvPr>
          <p:cNvSpPr txBox="1"/>
          <p:nvPr/>
        </p:nvSpPr>
        <p:spPr>
          <a:xfrm>
            <a:off x="6300105" y="5259425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20981C-E2E8-4E58-AD2D-AA499845157C}"/>
              </a:ext>
            </a:extLst>
          </p:cNvPr>
          <p:cNvSpPr txBox="1"/>
          <p:nvPr/>
        </p:nvSpPr>
        <p:spPr>
          <a:xfrm>
            <a:off x="5357370" y="5259425"/>
            <a:ext cx="9695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9F7903-6E2C-484A-B894-68973A357DEF}"/>
              </a:ext>
            </a:extLst>
          </p:cNvPr>
          <p:cNvSpPr txBox="1"/>
          <p:nvPr/>
        </p:nvSpPr>
        <p:spPr>
          <a:xfrm>
            <a:off x="6750449" y="4811479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F67F82B-0E7B-48D3-ADFA-507B38906D3F}"/>
              </a:ext>
            </a:extLst>
          </p:cNvPr>
          <p:cNvSpPr txBox="1"/>
          <p:nvPr/>
        </p:nvSpPr>
        <p:spPr>
          <a:xfrm>
            <a:off x="6748271" y="5246732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0D968D8-956F-4A0D-8C48-9E05EB4F92C0}"/>
              </a:ext>
            </a:extLst>
          </p:cNvPr>
          <p:cNvSpPr/>
          <p:nvPr/>
        </p:nvSpPr>
        <p:spPr>
          <a:xfrm>
            <a:off x="1843766" y="2458710"/>
            <a:ext cx="1472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1440</a:t>
            </a:r>
          </a:p>
        </p:txBody>
      </p:sp>
    </p:spTree>
    <p:extLst>
      <p:ext uri="{BB962C8B-B14F-4D97-AF65-F5344CB8AC3E}">
        <p14:creationId xmlns:p14="http://schemas.microsoft.com/office/powerpoint/2010/main" val="277361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8" grpId="0"/>
      <p:bldP spid="20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DD5AAE6-017A-4D39-8F03-B14844A32F02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ECE7813-DC98-4F3C-A068-4FC6D942767D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A9B5679-C8B5-4D8C-813E-177C4CBAAF72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10324F3-3757-48A1-B05B-3E01C0412596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B499362-F6A7-4C13-98EC-7D978241AEB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E5F5784-0A57-407F-AC00-A2EA46DDB3F1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F765E8C-687C-498A-AA69-12C03460D6C2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3E67376-FD3A-4354-AB93-0306ECFD3135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CA1765C-AB72-47C8-BFD9-08242C9CA9B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703F5D5-7186-4FFF-9CF8-396471BFBABC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F9535FF-6F9E-4805-AAF6-BB4195CAEC4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2801ADF-607B-4384-A64A-C274FA967FE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A809088-D399-4EDF-9924-74C73E4C429A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1A11E70-9DE5-430C-B7A0-80C81A4D501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87D88E1-B780-4B44-A822-3772FE2D3921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758DF98-FA54-4E8B-B3BB-4F0AE9CD837D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5C61B28-44A0-4612-A575-FA20F885484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201757F-7F7B-4054-B3F8-830449FFF48D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CCF836B-322A-48FE-A6B8-075F0D0F6FE3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67EE519-F1CD-4177-8729-508066AC037B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A81634E-E025-45FB-B82D-6388E974D71A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BAF8CE0-C83E-4F74-BE74-3BB19A7D3AF7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DE8346-75F0-40C4-97E0-E495E5FD94A5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4BAB0DF-B7EF-4D49-B937-5049D2F33430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CB11EB9-4353-4B61-9A1A-059AC6D0BC5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ACD6FB5-C1CB-4248-8A15-A84B7D8E4291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8418AEF-7B71-457B-83C4-298BEEAFB0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0A17D3F-C7A4-40A5-BDFB-DA56EDFA5C1F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245B94D-7EA2-43F8-B1D3-3B7DB12C0E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16DF7A6-C449-4B4A-8BD4-31F420620E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4FCA4CD-E26A-458E-AE80-B4FFC2B600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9077EF2-4BF8-4539-99A4-8EF199839D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F62D634-D629-4917-B7FA-D993AB8416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A27AECD-E32B-4684-9011-1856A1ED55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E8C932B-003A-41B9-973C-DC263B1A57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F51553E-4099-40A7-BE71-328D2101F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CD183F9-0D17-46D9-8F1D-ED25737235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B85A47E-E8FC-4DC6-865C-E648378933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336D17F-1116-4DAF-A822-E3C20C3129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D33AB0E-E3DB-4CB6-8068-2EF9F9E1D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E4BDE3B-07F8-4F40-918D-58BEEDA2C1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4ACBE07-1D15-4EF6-A478-4855B59365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A81BEE8-8A34-4D62-88D0-835B36B36F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1A3CA3F-7EB9-4831-B25A-C2E0D5E268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4E52BF2-170A-459E-80F1-A7A9F774030B}"/>
              </a:ext>
            </a:extLst>
          </p:cNvPr>
          <p:cNvSpPr/>
          <p:nvPr/>
        </p:nvSpPr>
        <p:spPr>
          <a:xfrm>
            <a:off x="56122" y="50000"/>
            <a:ext cx="12011076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Complete this table by rounding the numbers to the nearest hundred.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3EECF0-F574-4F50-B7F6-F8F6393E1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60" y="634775"/>
            <a:ext cx="5638095" cy="4990476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3B8F694-023B-415D-9ACB-C77599D02E68}"/>
              </a:ext>
            </a:extLst>
          </p:cNvPr>
          <p:cNvSpPr txBox="1"/>
          <p:nvPr/>
        </p:nvSpPr>
        <p:spPr>
          <a:xfrm>
            <a:off x="6713484" y="2191826"/>
            <a:ext cx="24555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2 0 9 0 6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F77090-1C27-47EC-9218-0B7FB7336EA0}"/>
              </a:ext>
            </a:extLst>
          </p:cNvPr>
          <p:cNvSpPr/>
          <p:nvPr/>
        </p:nvSpPr>
        <p:spPr>
          <a:xfrm>
            <a:off x="7599761" y="2271177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1A09143-1F12-404F-BA78-E377E6ED637E}"/>
              </a:ext>
            </a:extLst>
          </p:cNvPr>
          <p:cNvCxnSpPr/>
          <p:nvPr/>
        </p:nvCxnSpPr>
        <p:spPr>
          <a:xfrm>
            <a:off x="8049419" y="2714630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0E08D08D-FF1A-45AD-A00A-00A29B372498}"/>
              </a:ext>
            </a:extLst>
          </p:cNvPr>
          <p:cNvSpPr txBox="1"/>
          <p:nvPr/>
        </p:nvSpPr>
        <p:spPr>
          <a:xfrm>
            <a:off x="3309563" y="2231586"/>
            <a:ext cx="24555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20 900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6313030-7DA6-4A3D-94A6-AE12D53C8019}"/>
              </a:ext>
            </a:extLst>
          </p:cNvPr>
          <p:cNvSpPr txBox="1"/>
          <p:nvPr/>
        </p:nvSpPr>
        <p:spPr>
          <a:xfrm>
            <a:off x="7163563" y="3531795"/>
            <a:ext cx="24555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2 0 9 0.6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BA6F6FD-DED6-4553-80E9-5916637B5CE9}"/>
              </a:ext>
            </a:extLst>
          </p:cNvPr>
          <p:cNvSpPr/>
          <p:nvPr/>
        </p:nvSpPr>
        <p:spPr>
          <a:xfrm>
            <a:off x="7608775" y="3611146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A5415FA2-0B91-42A2-AF69-C6A1AC04C8E3}"/>
              </a:ext>
            </a:extLst>
          </p:cNvPr>
          <p:cNvCxnSpPr/>
          <p:nvPr/>
        </p:nvCxnSpPr>
        <p:spPr>
          <a:xfrm>
            <a:off x="8058433" y="4054599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72D87058-7412-45F6-9ABB-C29C606FCDF4}"/>
              </a:ext>
            </a:extLst>
          </p:cNvPr>
          <p:cNvSpPr txBox="1"/>
          <p:nvPr/>
        </p:nvSpPr>
        <p:spPr>
          <a:xfrm>
            <a:off x="3401999" y="3422851"/>
            <a:ext cx="24555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2100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B18CD9B-C0E1-42EB-BF50-8A4D09D01AC8}"/>
              </a:ext>
            </a:extLst>
          </p:cNvPr>
          <p:cNvSpPr txBox="1"/>
          <p:nvPr/>
        </p:nvSpPr>
        <p:spPr>
          <a:xfrm>
            <a:off x="7593869" y="4883322"/>
            <a:ext cx="24555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2 0 9.0 6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4ABCCD7-960C-495E-AA98-341A524EBD3D}"/>
              </a:ext>
            </a:extLst>
          </p:cNvPr>
          <p:cNvSpPr/>
          <p:nvPr/>
        </p:nvSpPr>
        <p:spPr>
          <a:xfrm>
            <a:off x="7608775" y="4962673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A5086D0-56E9-4380-B45E-DC91939ECE6F}"/>
              </a:ext>
            </a:extLst>
          </p:cNvPr>
          <p:cNvCxnSpPr/>
          <p:nvPr/>
        </p:nvCxnSpPr>
        <p:spPr>
          <a:xfrm>
            <a:off x="8058433" y="5406126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E01E61FE-FC58-4706-BE52-DA765F766034}"/>
              </a:ext>
            </a:extLst>
          </p:cNvPr>
          <p:cNvSpPr txBox="1"/>
          <p:nvPr/>
        </p:nvSpPr>
        <p:spPr>
          <a:xfrm>
            <a:off x="3501523" y="4688941"/>
            <a:ext cx="24555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200</a:t>
            </a:r>
          </a:p>
        </p:txBody>
      </p:sp>
    </p:spTree>
    <p:extLst>
      <p:ext uri="{BB962C8B-B14F-4D97-AF65-F5344CB8AC3E}">
        <p14:creationId xmlns:p14="http://schemas.microsoft.com/office/powerpoint/2010/main" val="180152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" grpId="0" animBg="1"/>
      <p:bldP spid="53" grpId="0"/>
      <p:bldP spid="54" grpId="0"/>
      <p:bldP spid="55" grpId="0" animBg="1"/>
      <p:bldP spid="57" grpId="0"/>
      <p:bldP spid="58" grpId="0"/>
      <p:bldP spid="59" grpId="0" animBg="1"/>
      <p:bldP spid="61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710FFA-574A-4B41-873A-76504F593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588" y="224443"/>
            <a:ext cx="5422005" cy="186347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AD64CC7-D222-4443-B75F-FECBDFC70BA9}"/>
              </a:ext>
            </a:extLst>
          </p:cNvPr>
          <p:cNvSpPr/>
          <p:nvPr/>
        </p:nvSpPr>
        <p:spPr>
          <a:xfrm>
            <a:off x="56123" y="50000"/>
            <a:ext cx="93454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6 small bricks have the same mass as 5 large bricks.</a:t>
            </a:r>
          </a:p>
          <a:p>
            <a:r>
              <a:rPr lang="en-US" sz="3200" b="1" dirty="0"/>
              <a:t>The mass of one small brick is 2.5 kg.</a:t>
            </a:r>
          </a:p>
          <a:p>
            <a:r>
              <a:rPr lang="en-US" sz="3200" b="1" dirty="0"/>
              <a:t>What is the mass of one large brick?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BED21A-3BFF-4E32-857F-9359C028DDA8}"/>
              </a:ext>
            </a:extLst>
          </p:cNvPr>
          <p:cNvSpPr/>
          <p:nvPr/>
        </p:nvSpPr>
        <p:spPr>
          <a:xfrm>
            <a:off x="480868" y="2085052"/>
            <a:ext cx="4360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small bricks =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3980C8-3368-4B95-A0C7-639CDF26CAEE}"/>
              </a:ext>
            </a:extLst>
          </p:cNvPr>
          <p:cNvSpPr/>
          <p:nvPr/>
        </p:nvSpPr>
        <p:spPr>
          <a:xfrm>
            <a:off x="3241557" y="2079230"/>
            <a:ext cx="4360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x 2.5 =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FCBF0C-EA66-457F-BE85-A4728EEE7EED}"/>
              </a:ext>
            </a:extLst>
          </p:cNvPr>
          <p:cNvGrpSpPr/>
          <p:nvPr/>
        </p:nvGrpSpPr>
        <p:grpSpPr>
          <a:xfrm>
            <a:off x="1733416" y="2918129"/>
            <a:ext cx="1854081" cy="1405123"/>
            <a:chOff x="2256385" y="1937292"/>
            <a:chExt cx="1854081" cy="140512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9F3087-1967-44E4-9257-7AA879EC35B6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2.5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E3292B4-C342-4FB1-92B0-592D205B95EE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D7EE2C0-79A1-47F3-9FDB-E622ECD5F2EE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97CFEFB-AE03-4809-87B2-5DF4ADF268DD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973E111-8ABB-41CE-B3A8-B76E4144A8B1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C41B39B-C1AE-42CD-803C-3CCE5197A154}"/>
              </a:ext>
            </a:extLst>
          </p:cNvPr>
          <p:cNvSpPr txBox="1"/>
          <p:nvPr/>
        </p:nvSpPr>
        <p:spPr>
          <a:xfrm>
            <a:off x="2245725" y="266400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A89192-0B97-4E91-B62A-3E28DA604864}"/>
              </a:ext>
            </a:extLst>
          </p:cNvPr>
          <p:cNvSpPr txBox="1"/>
          <p:nvPr/>
        </p:nvSpPr>
        <p:spPr>
          <a:xfrm>
            <a:off x="2612525" y="3800828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F02802-FBAC-448D-9CA2-4A99F8CE2271}"/>
              </a:ext>
            </a:extLst>
          </p:cNvPr>
          <p:cNvSpPr txBox="1"/>
          <p:nvPr/>
        </p:nvSpPr>
        <p:spPr>
          <a:xfrm>
            <a:off x="1669790" y="3800828"/>
            <a:ext cx="9695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4B24AA-593A-40CC-87FE-DC0FAD73BE7E}"/>
              </a:ext>
            </a:extLst>
          </p:cNvPr>
          <p:cNvSpPr txBox="1"/>
          <p:nvPr/>
        </p:nvSpPr>
        <p:spPr>
          <a:xfrm>
            <a:off x="2427246" y="3815349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C1DB3C-89EE-46EB-84EF-458A578B9A40}"/>
              </a:ext>
            </a:extLst>
          </p:cNvPr>
          <p:cNvSpPr/>
          <p:nvPr/>
        </p:nvSpPr>
        <p:spPr>
          <a:xfrm>
            <a:off x="4806469" y="2073408"/>
            <a:ext cx="12311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kg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552480-0179-4900-A261-A19A26F149B5}"/>
              </a:ext>
            </a:extLst>
          </p:cNvPr>
          <p:cNvSpPr/>
          <p:nvPr/>
        </p:nvSpPr>
        <p:spPr>
          <a:xfrm>
            <a:off x="4613868" y="2733193"/>
            <a:ext cx="39906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large bricks = 15 kg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DDEC31-3181-415A-88D6-481F8A82DEB5}"/>
              </a:ext>
            </a:extLst>
          </p:cNvPr>
          <p:cNvSpPr/>
          <p:nvPr/>
        </p:nvSpPr>
        <p:spPr>
          <a:xfrm>
            <a:off x="4613869" y="3284741"/>
            <a:ext cx="27833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large brick =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B70CAC6-0BBE-4A93-B4CE-3D7A7FB85998}"/>
              </a:ext>
            </a:extLst>
          </p:cNvPr>
          <p:cNvSpPr/>
          <p:nvPr/>
        </p:nvSpPr>
        <p:spPr>
          <a:xfrm>
            <a:off x="7105377" y="3284741"/>
            <a:ext cx="14991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 ÷ 5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7F98980-B9F4-496F-AC87-DE7E4106FCE2}"/>
              </a:ext>
            </a:extLst>
          </p:cNvPr>
          <p:cNvSpPr/>
          <p:nvPr/>
        </p:nvSpPr>
        <p:spPr>
          <a:xfrm>
            <a:off x="8534641" y="3284740"/>
            <a:ext cx="8771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kg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6C87598-AB2C-4EDE-A138-5A43A498F4B3}"/>
              </a:ext>
            </a:extLst>
          </p:cNvPr>
          <p:cNvSpPr/>
          <p:nvPr/>
        </p:nvSpPr>
        <p:spPr>
          <a:xfrm>
            <a:off x="6248939" y="1182830"/>
            <a:ext cx="8771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kg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20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6" grpId="0"/>
      <p:bldP spid="17" grpId="0"/>
      <p:bldP spid="18" grpId="0"/>
      <p:bldP spid="20" grpId="0"/>
      <p:bldP spid="21" grpId="0"/>
      <p:bldP spid="22" grpId="0"/>
      <p:bldP spid="2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71FCA0-D3BF-46BC-8363-8B3FA1D36F8F}"/>
              </a:ext>
            </a:extLst>
          </p:cNvPr>
          <p:cNvSpPr/>
          <p:nvPr/>
        </p:nvSpPr>
        <p:spPr>
          <a:xfrm>
            <a:off x="140680" y="7034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are five triangles on a square grid. Four of the triangles have the same area. Which triangle has a different area?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FE39BF-F183-40F0-BBAF-34A91B633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12" y="1190625"/>
            <a:ext cx="6715189" cy="5495925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4C6F3861-1D53-4E45-B741-7E8ADF430D63}"/>
              </a:ext>
            </a:extLst>
          </p:cNvPr>
          <p:cNvSpPr/>
          <p:nvPr/>
        </p:nvSpPr>
        <p:spPr>
          <a:xfrm>
            <a:off x="8302692" y="584316"/>
            <a:ext cx="32304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8527575-5FCF-4D94-B91D-B1D9DB39ACEB}"/>
              </a:ext>
            </a:extLst>
          </p:cNvPr>
          <p:cNvSpPr/>
          <p:nvPr/>
        </p:nvSpPr>
        <p:spPr>
          <a:xfrm>
            <a:off x="6438360" y="1397786"/>
            <a:ext cx="469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94F8D7F-0560-4D3E-A062-B7DF7EBC90DD}"/>
              </a:ext>
            </a:extLst>
          </p:cNvPr>
          <p:cNvSpPr/>
          <p:nvPr/>
        </p:nvSpPr>
        <p:spPr>
          <a:xfrm>
            <a:off x="6422038" y="2601659"/>
            <a:ext cx="469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B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C7CF1A6-7DDB-4176-A0AB-6C365357E8A8}"/>
              </a:ext>
            </a:extLst>
          </p:cNvPr>
          <p:cNvSpPr/>
          <p:nvPr/>
        </p:nvSpPr>
        <p:spPr>
          <a:xfrm>
            <a:off x="6448690" y="3817467"/>
            <a:ext cx="469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537BE72-9937-45E7-8488-71EEAB2E01B2}"/>
              </a:ext>
            </a:extLst>
          </p:cNvPr>
          <p:cNvSpPr/>
          <p:nvPr/>
        </p:nvSpPr>
        <p:spPr>
          <a:xfrm>
            <a:off x="6447584" y="5012808"/>
            <a:ext cx="469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D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D560D79-16A8-42B5-B775-B8E833D38FC8}"/>
              </a:ext>
            </a:extLst>
          </p:cNvPr>
          <p:cNvSpPr/>
          <p:nvPr/>
        </p:nvSpPr>
        <p:spPr>
          <a:xfrm>
            <a:off x="5819355" y="4171275"/>
            <a:ext cx="11783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and 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4628992-2B3D-475D-BF8C-680DB4FFCD1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CB79465-2DFD-433B-884C-1C45CE0BE289}"/>
              </a:ext>
            </a:extLst>
          </p:cNvPr>
          <p:cNvSpPr/>
          <p:nvPr/>
        </p:nvSpPr>
        <p:spPr>
          <a:xfrm>
            <a:off x="7018374" y="1393926"/>
            <a:ext cx="32304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 cm x 1 cm ÷ 2 =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5B9040E-7372-404D-A4F2-B7EA748CB188}"/>
              </a:ext>
            </a:extLst>
          </p:cNvPr>
          <p:cNvSpPr/>
          <p:nvPr/>
        </p:nvSpPr>
        <p:spPr>
          <a:xfrm>
            <a:off x="10003291" y="1393926"/>
            <a:ext cx="1580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 ½ cm²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C0B05-8F9B-4826-B24E-59ABB47FAF8B}"/>
              </a:ext>
            </a:extLst>
          </p:cNvPr>
          <p:cNvSpPr/>
          <p:nvPr/>
        </p:nvSpPr>
        <p:spPr>
          <a:xfrm>
            <a:off x="6967601" y="2585469"/>
            <a:ext cx="32304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 cm x 1 cm ÷ 2 =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F1FBE75-2B71-4006-82FF-C680195EFA63}"/>
              </a:ext>
            </a:extLst>
          </p:cNvPr>
          <p:cNvSpPr/>
          <p:nvPr/>
        </p:nvSpPr>
        <p:spPr>
          <a:xfrm>
            <a:off x="9952518" y="2585469"/>
            <a:ext cx="1580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 cm²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87AFBA5-7BA8-41F6-93EF-2F6318CFA70A}"/>
              </a:ext>
            </a:extLst>
          </p:cNvPr>
          <p:cNvSpPr/>
          <p:nvPr/>
        </p:nvSpPr>
        <p:spPr>
          <a:xfrm>
            <a:off x="7018374" y="3817467"/>
            <a:ext cx="32304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 cm x 3 cm ÷ 2 =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524CE95-0C52-4DBA-BFE7-44B0A6EF1F10}"/>
              </a:ext>
            </a:extLst>
          </p:cNvPr>
          <p:cNvSpPr/>
          <p:nvPr/>
        </p:nvSpPr>
        <p:spPr>
          <a:xfrm>
            <a:off x="10003291" y="3817467"/>
            <a:ext cx="1580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 cm²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A9C63E8-C992-45D5-A51E-B9F6FA8A28F2}"/>
              </a:ext>
            </a:extLst>
          </p:cNvPr>
          <p:cNvSpPr/>
          <p:nvPr/>
        </p:nvSpPr>
        <p:spPr>
          <a:xfrm>
            <a:off x="7018374" y="5009010"/>
            <a:ext cx="32304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 cm x 2 cm ÷ 2 =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E9EED63-8FE7-420F-A968-E4C6B7E7F720}"/>
              </a:ext>
            </a:extLst>
          </p:cNvPr>
          <p:cNvSpPr/>
          <p:nvPr/>
        </p:nvSpPr>
        <p:spPr>
          <a:xfrm>
            <a:off x="10003291" y="5009010"/>
            <a:ext cx="1580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 cm²</a:t>
            </a:r>
          </a:p>
        </p:txBody>
      </p:sp>
    </p:spTree>
    <p:extLst>
      <p:ext uri="{BB962C8B-B14F-4D97-AF65-F5344CB8AC3E}">
        <p14:creationId xmlns:p14="http://schemas.microsoft.com/office/powerpoint/2010/main" val="414012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04D024-323E-4B98-B648-9C35354FE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9902"/>
            <a:ext cx="4025568" cy="21568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DB98F5-62DE-49AE-8910-0852B25FCF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3999" y="0"/>
            <a:ext cx="6858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C91C343-4977-46CB-AC47-A8CE775F78FF}"/>
              </a:ext>
            </a:extLst>
          </p:cNvPr>
          <p:cNvSpPr/>
          <p:nvPr/>
        </p:nvSpPr>
        <p:spPr>
          <a:xfrm>
            <a:off x="103033" y="51516"/>
            <a:ext cx="52258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diagonals of this quadrilateral cross at right angles.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BC3900-1962-4E9D-B5A5-06133012D608}"/>
              </a:ext>
            </a:extLst>
          </p:cNvPr>
          <p:cNvSpPr/>
          <p:nvPr/>
        </p:nvSpPr>
        <p:spPr>
          <a:xfrm>
            <a:off x="103032" y="4044852"/>
            <a:ext cx="420272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Tick all the quadrilaterals that have diagonals which cross at right angles.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B091AD-CCBF-415B-8788-40E77CA70885}"/>
              </a:ext>
            </a:extLst>
          </p:cNvPr>
          <p:cNvCxnSpPr>
            <a:cxnSpLocks/>
          </p:cNvCxnSpPr>
          <p:nvPr/>
        </p:nvCxnSpPr>
        <p:spPr>
          <a:xfrm flipV="1">
            <a:off x="6842971" y="613770"/>
            <a:ext cx="0" cy="23095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AA4557-B770-43D9-9403-6F6BA526D6D4}"/>
              </a:ext>
            </a:extLst>
          </p:cNvPr>
          <p:cNvCxnSpPr>
            <a:cxnSpLocks/>
          </p:cNvCxnSpPr>
          <p:nvPr/>
        </p:nvCxnSpPr>
        <p:spPr>
          <a:xfrm>
            <a:off x="5943600" y="1052945"/>
            <a:ext cx="18422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7A2C9A2-2325-414C-9672-F7338DE85DDF}"/>
              </a:ext>
            </a:extLst>
          </p:cNvPr>
          <p:cNvSpPr/>
          <p:nvPr/>
        </p:nvSpPr>
        <p:spPr>
          <a:xfrm>
            <a:off x="6951094" y="121571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8833043-6E73-4A87-B557-7EB8FC5FFAA8}"/>
              </a:ext>
            </a:extLst>
          </p:cNvPr>
          <p:cNvCxnSpPr>
            <a:cxnSpLocks/>
          </p:cNvCxnSpPr>
          <p:nvPr/>
        </p:nvCxnSpPr>
        <p:spPr>
          <a:xfrm>
            <a:off x="9717175" y="596677"/>
            <a:ext cx="1392358" cy="23266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42F5395-4BA8-4963-831F-2175C2FA435A}"/>
              </a:ext>
            </a:extLst>
          </p:cNvPr>
          <p:cNvCxnSpPr>
            <a:cxnSpLocks/>
          </p:cNvCxnSpPr>
          <p:nvPr/>
        </p:nvCxnSpPr>
        <p:spPr>
          <a:xfrm flipH="1">
            <a:off x="9717175" y="613770"/>
            <a:ext cx="1392358" cy="23095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AE3CB48-3C12-4231-8037-409F36A41F6E}"/>
              </a:ext>
            </a:extLst>
          </p:cNvPr>
          <p:cNvCxnSpPr>
            <a:cxnSpLocks/>
          </p:cNvCxnSpPr>
          <p:nvPr/>
        </p:nvCxnSpPr>
        <p:spPr>
          <a:xfrm>
            <a:off x="5903844" y="4386355"/>
            <a:ext cx="1396865" cy="13790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5AAECB6-5C15-4DA3-B024-D0C7A0CCC611}"/>
              </a:ext>
            </a:extLst>
          </p:cNvPr>
          <p:cNvCxnSpPr>
            <a:cxnSpLocks/>
          </p:cNvCxnSpPr>
          <p:nvPr/>
        </p:nvCxnSpPr>
        <p:spPr>
          <a:xfrm flipH="1">
            <a:off x="5903844" y="4386355"/>
            <a:ext cx="1396865" cy="14187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L-Shape 22">
            <a:extLst>
              <a:ext uri="{FF2B5EF4-FFF2-40B4-BE49-F238E27FC236}">
                <a16:creationId xmlns:a16="http://schemas.microsoft.com/office/drawing/2014/main" id="{42E09B54-F114-4F57-AFE7-78197D608E86}"/>
              </a:ext>
            </a:extLst>
          </p:cNvPr>
          <p:cNvSpPr/>
          <p:nvPr/>
        </p:nvSpPr>
        <p:spPr>
          <a:xfrm rot="13523999" flipH="1">
            <a:off x="6470658" y="4758153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L-Shape 23">
            <a:extLst>
              <a:ext uri="{FF2B5EF4-FFF2-40B4-BE49-F238E27FC236}">
                <a16:creationId xmlns:a16="http://schemas.microsoft.com/office/drawing/2014/main" id="{9F62B2BA-275E-401C-ABEB-76013969714E}"/>
              </a:ext>
            </a:extLst>
          </p:cNvPr>
          <p:cNvSpPr/>
          <p:nvPr/>
        </p:nvSpPr>
        <p:spPr>
          <a:xfrm rot="18828476" flipH="1">
            <a:off x="6656790" y="4945899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L-Shape 24">
            <a:extLst>
              <a:ext uri="{FF2B5EF4-FFF2-40B4-BE49-F238E27FC236}">
                <a16:creationId xmlns:a16="http://schemas.microsoft.com/office/drawing/2014/main" id="{4602F67C-E775-453D-B8C9-F378FAC37778}"/>
              </a:ext>
            </a:extLst>
          </p:cNvPr>
          <p:cNvSpPr/>
          <p:nvPr/>
        </p:nvSpPr>
        <p:spPr>
          <a:xfrm rot="2656837" flipH="1">
            <a:off x="6470757" y="5133744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L-Shape 25">
            <a:extLst>
              <a:ext uri="{FF2B5EF4-FFF2-40B4-BE49-F238E27FC236}">
                <a16:creationId xmlns:a16="http://schemas.microsoft.com/office/drawing/2014/main" id="{F64A946B-E2F8-420E-82D9-A56AE633F17A}"/>
              </a:ext>
            </a:extLst>
          </p:cNvPr>
          <p:cNvSpPr/>
          <p:nvPr/>
        </p:nvSpPr>
        <p:spPr>
          <a:xfrm rot="8067008" flipH="1">
            <a:off x="6280919" y="4945868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AB9DBE-BC96-4A76-BD61-DFFC36DE1708}"/>
              </a:ext>
            </a:extLst>
          </p:cNvPr>
          <p:cNvSpPr/>
          <p:nvPr/>
        </p:nvSpPr>
        <p:spPr>
          <a:xfrm>
            <a:off x="6298753" y="522696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ABF6DE7-9B4E-468C-AE11-98E65670AC17}"/>
              </a:ext>
            </a:extLst>
          </p:cNvPr>
          <p:cNvCxnSpPr>
            <a:cxnSpLocks/>
          </p:cNvCxnSpPr>
          <p:nvPr/>
        </p:nvCxnSpPr>
        <p:spPr>
          <a:xfrm>
            <a:off x="9201538" y="4386355"/>
            <a:ext cx="1907995" cy="14187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CB04400-C9F4-4DC1-9314-D6F8DEF26FD0}"/>
              </a:ext>
            </a:extLst>
          </p:cNvPr>
          <p:cNvCxnSpPr>
            <a:cxnSpLocks/>
          </p:cNvCxnSpPr>
          <p:nvPr/>
        </p:nvCxnSpPr>
        <p:spPr>
          <a:xfrm flipV="1">
            <a:off x="8762999" y="4386355"/>
            <a:ext cx="2823755" cy="14187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CB08C806-1F84-4036-BDEF-4E0BBDDA04D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47516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3" grpId="0" animBg="1"/>
      <p:bldP spid="24" grpId="0" animBg="1"/>
      <p:bldP spid="25" grpId="0" animBg="1"/>
      <p:bldP spid="26" grpId="0" animBg="1"/>
      <p:bldP spid="27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E053724D-8691-42A1-896A-F69FF07177B7}"/>
              </a:ext>
            </a:extLst>
          </p:cNvPr>
          <p:cNvSpPr/>
          <p:nvPr/>
        </p:nvSpPr>
        <p:spPr>
          <a:xfrm>
            <a:off x="916065" y="2719099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F57CD4E-74C3-4F09-A7E1-76B771EED94B}"/>
              </a:ext>
            </a:extLst>
          </p:cNvPr>
          <p:cNvSpPr/>
          <p:nvPr/>
        </p:nvSpPr>
        <p:spPr>
          <a:xfrm>
            <a:off x="1358390" y="2716710"/>
            <a:ext cx="1334409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E2AEB8E-660E-48C6-85C2-8616ED75D4F6}"/>
              </a:ext>
            </a:extLst>
          </p:cNvPr>
          <p:cNvSpPr/>
          <p:nvPr/>
        </p:nvSpPr>
        <p:spPr>
          <a:xfrm>
            <a:off x="3144999" y="2715212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AE9B4D7-6EF9-46FD-A47A-79D0951CB017}"/>
              </a:ext>
            </a:extLst>
          </p:cNvPr>
          <p:cNvSpPr/>
          <p:nvPr/>
        </p:nvSpPr>
        <p:spPr>
          <a:xfrm>
            <a:off x="3584732" y="2716152"/>
            <a:ext cx="893667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F05BFBD-5FB6-4B9E-8C11-D8AD5FECA7F4}"/>
              </a:ext>
            </a:extLst>
          </p:cNvPr>
          <p:cNvSpPr/>
          <p:nvPr/>
        </p:nvSpPr>
        <p:spPr>
          <a:xfrm>
            <a:off x="4934324" y="2719099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E19F7E1-71F0-46E7-AE20-0B31496D9E0D}"/>
              </a:ext>
            </a:extLst>
          </p:cNvPr>
          <p:cNvSpPr/>
          <p:nvPr/>
        </p:nvSpPr>
        <p:spPr>
          <a:xfrm>
            <a:off x="5813843" y="2716152"/>
            <a:ext cx="223574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D80A245-B642-40FB-9F59-875A79607EE3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CBBA44D-9C1A-42F5-B2F9-6645E0B3BE48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10393AE-EA3A-47CF-A895-8BE135EF5A42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E29A7A2-F1A9-4E7E-B9F6-22A3C572981D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358DB1F-458A-4EE3-9365-D3F41FC11A1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00089B7-D401-4C95-9F2F-E0DB34017F4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C953694-3327-4765-93B7-7D8E33298274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956C86D-33A6-4D21-BE32-DFDAF85B379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967776E-1301-4D25-8481-852B3A8A0263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AE19594-B823-4519-86BD-E39292BF3DB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05552E7-BEA5-44C8-8B68-127A98FDD45D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F03BA74-4F24-4D5F-B7CF-06F9A4D4A35B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57ABB12-C883-4BD5-8821-EAFC49E5E45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3A9358E-AC81-4035-B6C1-AF7CBCB2D663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469F829-5637-4C52-B5EB-95EB694E9C32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CACA7FF-0D70-44D3-AE72-9DF7C0D2579B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8469218-0570-4152-AE34-61098B3510CF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B3BC89F-69BB-427D-BF7D-BC6FD50B66E6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658FFD6-3C3E-41C9-90F1-0B4B66F25693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3BF5CAE-4C1E-41D7-8DDD-924C88DC6327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189575A-12C5-4B96-8D19-9971F5F296A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B4A5D25-E141-41C1-93F2-80FEE9D2F9B7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4B6EEA7-FDAC-4DE2-9AC1-7C42AB713E1C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FAD3CC8-CCCC-4982-84A4-0FC39DE284F8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345933A-BD1F-4B19-AD18-59315711B37E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0EA1AF7-B7CA-4CBD-83C0-58EAA05B0F4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EB075DA-EC35-4EA8-B458-FA6F2C5C3048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9CB3B9D-32DE-4765-AECC-4134E6B6CDA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C0EA270-9B8E-4CBF-9902-47F9361E3B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F145C45-4304-49E2-A55A-ADE02A966D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7C5B3C-7847-4159-B0F0-49611776A4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8CD0CF-ECBE-47AF-9DA1-C42B681FF7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6F78124-F052-433E-AE86-F1C41E1E03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BE25451-0028-48EE-A73F-6AE8871611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3D739A5-5CF3-49AA-9536-49ADA9594B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AEA57D7-5384-4635-9FF1-21C6E7980F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35AA1A0-FFEF-45E2-AB33-5BAF745105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D06B74D-AB5A-4341-9759-90BAEF0228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7F3C09E-7FF0-4D98-A344-2E588420D9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C14939A-2558-42E8-80A1-B118C2A05D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4ABBC42-20A5-47F2-A642-CDE66486F9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47653D1-E1B4-449B-AED4-281890CDB0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1C6E340-16F6-43D8-9DF5-0BF908112E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F5C81B6-9D15-4799-8FAF-CDAFE6F923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D63EAAE-4176-4452-95B6-BFCD918B94AD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Circle two numbers that multiply together to equal 1 million.</a:t>
            </a:r>
          </a:p>
          <a:p>
            <a:endParaRPr lang="en-GB" sz="3200" b="1" dirty="0"/>
          </a:p>
          <a:p>
            <a:r>
              <a:rPr lang="en-GB" sz="3200" dirty="0"/>
              <a:t>       200          2,000          5,000          50,000</a:t>
            </a:r>
          </a:p>
          <a:p>
            <a:endParaRPr lang="en-GB" sz="32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0F344D6-DCF2-4E9F-ADBC-C32855E4829F}"/>
              </a:ext>
            </a:extLst>
          </p:cNvPr>
          <p:cNvSpPr/>
          <p:nvPr/>
        </p:nvSpPr>
        <p:spPr>
          <a:xfrm>
            <a:off x="489341" y="964397"/>
            <a:ext cx="1203158" cy="7013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CD8BF4D5-4DA7-45ED-ACF5-290283612621}"/>
              </a:ext>
            </a:extLst>
          </p:cNvPr>
          <p:cNvSpPr/>
          <p:nvPr/>
        </p:nvSpPr>
        <p:spPr>
          <a:xfrm>
            <a:off x="3876064" y="960222"/>
            <a:ext cx="1494695" cy="7013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423747A-3B1C-4069-8EC2-6ADBCB5490F9}"/>
              </a:ext>
            </a:extLst>
          </p:cNvPr>
          <p:cNvSpPr txBox="1"/>
          <p:nvPr/>
        </p:nvSpPr>
        <p:spPr>
          <a:xfrm>
            <a:off x="4924800" y="2652711"/>
            <a:ext cx="4193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1 0 0 0 0 0 0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67CB08F-47D1-40D6-8CB0-7DFB6EC7C197}"/>
              </a:ext>
            </a:extLst>
          </p:cNvPr>
          <p:cNvSpPr txBox="1"/>
          <p:nvPr/>
        </p:nvSpPr>
        <p:spPr>
          <a:xfrm>
            <a:off x="905688" y="2655657"/>
            <a:ext cx="4193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0 0 0 x 2 0 0 =</a:t>
            </a:r>
          </a:p>
        </p:txBody>
      </p:sp>
    </p:spTree>
    <p:extLst>
      <p:ext uri="{BB962C8B-B14F-4D97-AF65-F5344CB8AC3E}">
        <p14:creationId xmlns:p14="http://schemas.microsoft.com/office/powerpoint/2010/main" val="189160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6" grpId="0" animBg="1"/>
      <p:bldP spid="56" grpId="1" animBg="1"/>
      <p:bldP spid="54" grpId="0" animBg="1"/>
      <p:bldP spid="54" grpId="1" animBg="1"/>
      <p:bldP spid="57" grpId="0" animBg="1"/>
      <p:bldP spid="57" grpId="1" animBg="1"/>
      <p:bldP spid="55" grpId="0" animBg="1"/>
      <p:bldP spid="55" grpId="1" animBg="1"/>
      <p:bldP spid="58" grpId="0" animBg="1"/>
      <p:bldP spid="58" grpId="1" animBg="1"/>
      <p:bldP spid="48" grpId="0" animBg="1"/>
      <p:bldP spid="49" grpId="0" animBg="1"/>
      <p:bldP spid="52" grpId="0"/>
      <p:bldP spid="51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5A7E45-9717-416E-B57A-4705416DA60D}"/>
              </a:ext>
            </a:extLst>
          </p:cNvPr>
          <p:cNvSpPr/>
          <p:nvPr/>
        </p:nvSpPr>
        <p:spPr>
          <a:xfrm>
            <a:off x="56123" y="50000"/>
            <a:ext cx="89204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Lara had some money. </a:t>
            </a:r>
          </a:p>
          <a:p>
            <a:r>
              <a:rPr lang="en-US" sz="3200" b="1" dirty="0"/>
              <a:t>She spent £1.25 on a drink. </a:t>
            </a:r>
          </a:p>
          <a:p>
            <a:r>
              <a:rPr lang="en-US" sz="3200" b="1" dirty="0"/>
              <a:t>She spent £1.60 on a sandwich. </a:t>
            </a:r>
          </a:p>
          <a:p>
            <a:r>
              <a:rPr lang="en-US" sz="3200" b="1" dirty="0"/>
              <a:t>She has three-quarters of her money left. </a:t>
            </a:r>
          </a:p>
          <a:p>
            <a:r>
              <a:rPr lang="en-US" sz="3200" b="1" dirty="0"/>
              <a:t>How much money did Lara have to start with?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0AA89C-F03A-4D8F-818A-6BD5D518C378}"/>
              </a:ext>
            </a:extLst>
          </p:cNvPr>
          <p:cNvSpPr/>
          <p:nvPr/>
        </p:nvSpPr>
        <p:spPr>
          <a:xfrm>
            <a:off x="5528269" y="733541"/>
            <a:ext cx="27833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£1.60 + £1.25 =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190151-4010-4A00-98BF-C7E56B72E390}"/>
              </a:ext>
            </a:extLst>
          </p:cNvPr>
          <p:cNvSpPr/>
          <p:nvPr/>
        </p:nvSpPr>
        <p:spPr>
          <a:xfrm>
            <a:off x="8230018" y="733541"/>
            <a:ext cx="13458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£2.85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27F39E-4E33-4202-8928-64242FCB8B90}"/>
              </a:ext>
            </a:extLst>
          </p:cNvPr>
          <p:cNvSpPr/>
          <p:nvPr/>
        </p:nvSpPr>
        <p:spPr>
          <a:xfrm>
            <a:off x="505851" y="2851112"/>
            <a:ext cx="115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212A89-7E8A-4D1B-9695-DC640DA164C6}"/>
              </a:ext>
            </a:extLst>
          </p:cNvPr>
          <p:cNvSpPr/>
          <p:nvPr/>
        </p:nvSpPr>
        <p:spPr>
          <a:xfrm>
            <a:off x="1657851" y="2851112"/>
            <a:ext cx="90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E30954-3420-451B-B6C4-3E68F601294B}"/>
              </a:ext>
            </a:extLst>
          </p:cNvPr>
          <p:cNvSpPr/>
          <p:nvPr/>
        </p:nvSpPr>
        <p:spPr>
          <a:xfrm>
            <a:off x="630687" y="2887440"/>
            <a:ext cx="13458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£1.60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800FF5-2CCB-4A13-ABC2-45F06999E2CC}"/>
              </a:ext>
            </a:extLst>
          </p:cNvPr>
          <p:cNvSpPr/>
          <p:nvPr/>
        </p:nvSpPr>
        <p:spPr>
          <a:xfrm>
            <a:off x="1681724" y="2894349"/>
            <a:ext cx="13458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£1.25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8EEC6-C971-40F4-927C-26A00787380F}"/>
              </a:ext>
            </a:extLst>
          </p:cNvPr>
          <p:cNvSpPr/>
          <p:nvPr/>
        </p:nvSpPr>
        <p:spPr>
          <a:xfrm>
            <a:off x="505851" y="3392343"/>
            <a:ext cx="205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B9E046-A15C-4BD6-9919-266B05C70472}"/>
              </a:ext>
            </a:extLst>
          </p:cNvPr>
          <p:cNvSpPr/>
          <p:nvPr/>
        </p:nvSpPr>
        <p:spPr>
          <a:xfrm>
            <a:off x="2557851" y="3392068"/>
            <a:ext cx="205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A28BE7-6BF2-4039-95AA-1E3E64AE8630}"/>
              </a:ext>
            </a:extLst>
          </p:cNvPr>
          <p:cNvSpPr/>
          <p:nvPr/>
        </p:nvSpPr>
        <p:spPr>
          <a:xfrm>
            <a:off x="4609851" y="3392068"/>
            <a:ext cx="205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D614FA-B2AC-4C02-9B11-B04FCA5D35B8}"/>
              </a:ext>
            </a:extLst>
          </p:cNvPr>
          <p:cNvSpPr/>
          <p:nvPr/>
        </p:nvSpPr>
        <p:spPr>
          <a:xfrm>
            <a:off x="6661851" y="3392068"/>
            <a:ext cx="205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3A0A58-905F-44F6-8879-4CB488D4FA92}"/>
              </a:ext>
            </a:extLst>
          </p:cNvPr>
          <p:cNvSpPr/>
          <p:nvPr/>
        </p:nvSpPr>
        <p:spPr>
          <a:xfrm>
            <a:off x="511866" y="3437647"/>
            <a:ext cx="9781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spent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7524DA-1BA6-404F-843E-6111F416DFBE}"/>
              </a:ext>
            </a:extLst>
          </p:cNvPr>
          <p:cNvSpPr/>
          <p:nvPr/>
        </p:nvSpPr>
        <p:spPr>
          <a:xfrm>
            <a:off x="2590917" y="3427145"/>
            <a:ext cx="7773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left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505DE-DA28-4EE2-BCFC-B4B4C565FF84}"/>
              </a:ext>
            </a:extLst>
          </p:cNvPr>
          <p:cNvSpPr/>
          <p:nvPr/>
        </p:nvSpPr>
        <p:spPr>
          <a:xfrm>
            <a:off x="4628901" y="3429099"/>
            <a:ext cx="8193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left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2A3C98-2169-49A3-9D03-E9A8C41C3176}"/>
              </a:ext>
            </a:extLst>
          </p:cNvPr>
          <p:cNvSpPr/>
          <p:nvPr/>
        </p:nvSpPr>
        <p:spPr>
          <a:xfrm>
            <a:off x="6688903" y="3428122"/>
            <a:ext cx="8113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left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D33788-8C77-4F81-89FF-48BD390FDA36}"/>
              </a:ext>
            </a:extLst>
          </p:cNvPr>
          <p:cNvSpPr/>
          <p:nvPr/>
        </p:nvSpPr>
        <p:spPr>
          <a:xfrm>
            <a:off x="1487421" y="3427145"/>
            <a:ext cx="9781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£2.85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D6FB7C-614E-4E99-8233-D034ECA0AEDB}"/>
              </a:ext>
            </a:extLst>
          </p:cNvPr>
          <p:cNvSpPr/>
          <p:nvPr/>
        </p:nvSpPr>
        <p:spPr>
          <a:xfrm>
            <a:off x="3566472" y="3429000"/>
            <a:ext cx="8982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£2.85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B936FB-B107-4329-AE99-08CE060748DC}"/>
              </a:ext>
            </a:extLst>
          </p:cNvPr>
          <p:cNvSpPr/>
          <p:nvPr/>
        </p:nvSpPr>
        <p:spPr>
          <a:xfrm>
            <a:off x="5604456" y="3430954"/>
            <a:ext cx="893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£2.85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04A2124-7777-4943-BF00-3DD62C9A465A}"/>
              </a:ext>
            </a:extLst>
          </p:cNvPr>
          <p:cNvSpPr/>
          <p:nvPr/>
        </p:nvSpPr>
        <p:spPr>
          <a:xfrm>
            <a:off x="7664458" y="3429977"/>
            <a:ext cx="8852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£2.85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34E70F5-C46D-41C1-97A1-72B73D782358}"/>
              </a:ext>
            </a:extLst>
          </p:cNvPr>
          <p:cNvSpPr txBox="1"/>
          <p:nvPr/>
        </p:nvSpPr>
        <p:spPr>
          <a:xfrm>
            <a:off x="9844173" y="3131552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2.8 5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AD0BAE8-5313-4D51-A7F0-D0514643A902}"/>
              </a:ext>
            </a:extLst>
          </p:cNvPr>
          <p:cNvSpPr txBox="1"/>
          <p:nvPr/>
        </p:nvSpPr>
        <p:spPr>
          <a:xfrm>
            <a:off x="9380813" y="3551180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9D12F87-E5F3-446A-B4EC-338C1B049C6F}"/>
              </a:ext>
            </a:extLst>
          </p:cNvPr>
          <p:cNvSpPr txBox="1"/>
          <p:nvPr/>
        </p:nvSpPr>
        <p:spPr>
          <a:xfrm>
            <a:off x="10738286" y="3548234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E283242-41CC-4BC1-8861-1A52CF814D7A}"/>
              </a:ext>
            </a:extLst>
          </p:cNvPr>
          <p:cNvCxnSpPr>
            <a:cxnSpLocks/>
          </p:cNvCxnSpPr>
          <p:nvPr/>
        </p:nvCxnSpPr>
        <p:spPr>
          <a:xfrm>
            <a:off x="9418080" y="4087936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36F4F58-532B-458B-BBAA-8ADF0ADBB553}"/>
              </a:ext>
            </a:extLst>
          </p:cNvPr>
          <p:cNvCxnSpPr>
            <a:cxnSpLocks/>
          </p:cNvCxnSpPr>
          <p:nvPr/>
        </p:nvCxnSpPr>
        <p:spPr>
          <a:xfrm>
            <a:off x="9418080" y="4530391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FD26916-D557-408C-9ACA-D920CDEF4363}"/>
              </a:ext>
            </a:extLst>
          </p:cNvPr>
          <p:cNvSpPr txBox="1"/>
          <p:nvPr/>
        </p:nvSpPr>
        <p:spPr>
          <a:xfrm>
            <a:off x="10158882" y="4005646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CCA73C-BE8B-44D9-8F7B-472F725C3858}"/>
              </a:ext>
            </a:extLst>
          </p:cNvPr>
          <p:cNvSpPr txBox="1"/>
          <p:nvPr/>
        </p:nvSpPr>
        <p:spPr>
          <a:xfrm>
            <a:off x="10742426" y="3994888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471063D-43F1-44A7-A0D6-A0EC5DA78F6B}"/>
              </a:ext>
            </a:extLst>
          </p:cNvPr>
          <p:cNvSpPr txBox="1"/>
          <p:nvPr/>
        </p:nvSpPr>
        <p:spPr>
          <a:xfrm>
            <a:off x="10324050" y="4005646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7DB14B6-AEE5-43F6-AA7A-E6252BF5F765}"/>
              </a:ext>
            </a:extLst>
          </p:cNvPr>
          <p:cNvSpPr txBox="1"/>
          <p:nvPr/>
        </p:nvSpPr>
        <p:spPr>
          <a:xfrm>
            <a:off x="10332217" y="2861143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A6E9E7D-294F-4704-8687-CA762B6C12A1}"/>
              </a:ext>
            </a:extLst>
          </p:cNvPr>
          <p:cNvSpPr txBox="1"/>
          <p:nvPr/>
        </p:nvSpPr>
        <p:spPr>
          <a:xfrm>
            <a:off x="9364271" y="4006863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1 1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00D0EA6-94F1-45F6-B554-CE4E968081FD}"/>
              </a:ext>
            </a:extLst>
          </p:cNvPr>
          <p:cNvSpPr txBox="1"/>
          <p:nvPr/>
        </p:nvSpPr>
        <p:spPr>
          <a:xfrm>
            <a:off x="9880821" y="2851112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C333EEC-DF15-410A-A084-1145D4B41AC2}"/>
              </a:ext>
            </a:extLst>
          </p:cNvPr>
          <p:cNvSpPr txBox="1"/>
          <p:nvPr/>
        </p:nvSpPr>
        <p:spPr>
          <a:xfrm>
            <a:off x="9026173" y="4005645"/>
            <a:ext cx="445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1EC2282-29B9-42E1-9E69-5F1255FD4268}"/>
              </a:ext>
            </a:extLst>
          </p:cNvPr>
          <p:cNvSpPr/>
          <p:nvPr/>
        </p:nvSpPr>
        <p:spPr>
          <a:xfrm>
            <a:off x="7925328" y="2000339"/>
            <a:ext cx="27833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£11.40</a:t>
            </a:r>
          </a:p>
        </p:txBody>
      </p:sp>
    </p:spTree>
    <p:extLst>
      <p:ext uri="{BB962C8B-B14F-4D97-AF65-F5344CB8AC3E}">
        <p14:creationId xmlns:p14="http://schemas.microsoft.com/office/powerpoint/2010/main" val="168579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 animBg="1"/>
      <p:bldP spid="7" grpId="0" animBg="1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F0D711-EA25-44AB-861B-6A54BF63DC3C}"/>
              </a:ext>
            </a:extLst>
          </p:cNvPr>
          <p:cNvSpPr/>
          <p:nvPr/>
        </p:nvSpPr>
        <p:spPr>
          <a:xfrm>
            <a:off x="56123" y="50000"/>
            <a:ext cx="112000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5,542 ÷ 17 = 326</a:t>
            </a:r>
          </a:p>
          <a:p>
            <a:r>
              <a:rPr lang="en-GB" sz="3200" b="1" dirty="0"/>
              <a:t>Explain how you can use this fact to find the answer to 18 × 326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2F6469-50A9-4BBB-87DD-06C5BE70E7A3}"/>
              </a:ext>
            </a:extLst>
          </p:cNvPr>
          <p:cNvSpPr/>
          <p:nvPr/>
        </p:nvSpPr>
        <p:spPr>
          <a:xfrm>
            <a:off x="513525" y="1252295"/>
            <a:ext cx="10742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This shows that 17 x 326 = 5542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E20D76-B1AE-41AD-83E5-0CD4AF28E684}"/>
              </a:ext>
            </a:extLst>
          </p:cNvPr>
          <p:cNvSpPr/>
          <p:nvPr/>
        </p:nvSpPr>
        <p:spPr>
          <a:xfrm>
            <a:off x="513525" y="1837070"/>
            <a:ext cx="10742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so you can work out 326 + 5542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41CE24-AEB7-4F1B-BF2A-80AB9F07059F}"/>
              </a:ext>
            </a:extLst>
          </p:cNvPr>
          <p:cNvSpPr/>
          <p:nvPr/>
        </p:nvSpPr>
        <p:spPr>
          <a:xfrm>
            <a:off x="513525" y="2443133"/>
            <a:ext cx="10742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because 1 x 326 = 326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F448BC-407E-40B2-879F-4F50FBC5A0B6}"/>
              </a:ext>
            </a:extLst>
          </p:cNvPr>
          <p:cNvSpPr/>
          <p:nvPr/>
        </p:nvSpPr>
        <p:spPr>
          <a:xfrm>
            <a:off x="513525" y="3049196"/>
            <a:ext cx="107426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and if you add 1 times a number to 17 times a number, 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you get 18 times that number. </a:t>
            </a:r>
          </a:p>
        </p:txBody>
      </p:sp>
    </p:spTree>
    <p:extLst>
      <p:ext uri="{BB962C8B-B14F-4D97-AF65-F5344CB8AC3E}">
        <p14:creationId xmlns:p14="http://schemas.microsoft.com/office/powerpoint/2010/main" val="1242607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F7A0CF-8A1A-41BF-B519-C72D29484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208" y="711141"/>
            <a:ext cx="7857143" cy="5152381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D0CB1F-2DBD-4432-BA3A-44F29D027AE3}"/>
              </a:ext>
            </a:extLst>
          </p:cNvPr>
          <p:cNvSpPr/>
          <p:nvPr/>
        </p:nvSpPr>
        <p:spPr>
          <a:xfrm>
            <a:off x="56122" y="50000"/>
            <a:ext cx="119212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William asks the children in Year 2 and Year 6 if they walk to school. </a:t>
            </a:r>
          </a:p>
          <a:p>
            <a:r>
              <a:rPr lang="en-US" sz="3200" b="1" dirty="0"/>
              <a:t>This graph shows the results.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06CC2F-3B1D-49A3-8D5D-42C237998CA5}"/>
              </a:ext>
            </a:extLst>
          </p:cNvPr>
          <p:cNvSpPr/>
          <p:nvPr/>
        </p:nvSpPr>
        <p:spPr>
          <a:xfrm>
            <a:off x="56122" y="1127218"/>
            <a:ext cx="53748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Altogether, how many children don’t walk to school?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A5B0873-3EDB-4945-B5A9-4BBF15E8D706}"/>
              </a:ext>
            </a:extLst>
          </p:cNvPr>
          <p:cNvCxnSpPr/>
          <p:nvPr/>
        </p:nvCxnSpPr>
        <p:spPr>
          <a:xfrm flipH="1">
            <a:off x="5895833" y="2705147"/>
            <a:ext cx="178785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14FDE9F-65EC-402F-9D40-5EDCF2D610B7}"/>
              </a:ext>
            </a:extLst>
          </p:cNvPr>
          <p:cNvCxnSpPr>
            <a:cxnSpLocks/>
          </p:cNvCxnSpPr>
          <p:nvPr/>
        </p:nvCxnSpPr>
        <p:spPr>
          <a:xfrm flipH="1">
            <a:off x="5895833" y="3204280"/>
            <a:ext cx="38981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4639547A-8F71-4FA2-A175-E4FC4DD5D65C}"/>
              </a:ext>
            </a:extLst>
          </p:cNvPr>
          <p:cNvSpPr/>
          <p:nvPr/>
        </p:nvSpPr>
        <p:spPr>
          <a:xfrm>
            <a:off x="5211554" y="2460666"/>
            <a:ext cx="8844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A392B2-76CA-4293-9CA3-324B3CE7875A}"/>
              </a:ext>
            </a:extLst>
          </p:cNvPr>
          <p:cNvSpPr/>
          <p:nvPr/>
        </p:nvSpPr>
        <p:spPr>
          <a:xfrm>
            <a:off x="5358426" y="2972073"/>
            <a:ext cx="8844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00701D-FF71-4569-9BD1-D44477C56139}"/>
              </a:ext>
            </a:extLst>
          </p:cNvPr>
          <p:cNvSpPr/>
          <p:nvPr/>
        </p:nvSpPr>
        <p:spPr>
          <a:xfrm>
            <a:off x="214649" y="2202918"/>
            <a:ext cx="22427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110 + 90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C3EFD6-3FF3-4CEF-8875-2B4DA5B1C8AC}"/>
              </a:ext>
            </a:extLst>
          </p:cNvPr>
          <p:cNvSpPr/>
          <p:nvPr/>
        </p:nvSpPr>
        <p:spPr>
          <a:xfrm>
            <a:off x="2094971" y="2202918"/>
            <a:ext cx="23695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 children</a:t>
            </a:r>
          </a:p>
        </p:txBody>
      </p:sp>
    </p:spTree>
    <p:extLst>
      <p:ext uri="{BB962C8B-B14F-4D97-AF65-F5344CB8AC3E}">
        <p14:creationId xmlns:p14="http://schemas.microsoft.com/office/powerpoint/2010/main" val="22683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F7A0CF-8A1A-41BF-B519-C72D29484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208" y="711141"/>
            <a:ext cx="7857143" cy="5152381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D0CB1F-2DBD-4432-BA3A-44F29D027AE3}"/>
              </a:ext>
            </a:extLst>
          </p:cNvPr>
          <p:cNvSpPr/>
          <p:nvPr/>
        </p:nvSpPr>
        <p:spPr>
          <a:xfrm>
            <a:off x="56122" y="50000"/>
            <a:ext cx="119212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William asks the children in Year 2 and Year 6 if they walk to school. </a:t>
            </a:r>
          </a:p>
          <a:p>
            <a:r>
              <a:rPr lang="en-US" sz="3200" b="1" dirty="0"/>
              <a:t>This graph shows the results.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5BEA64-540D-4487-9116-F11BFE050282}"/>
              </a:ext>
            </a:extLst>
          </p:cNvPr>
          <p:cNvSpPr/>
          <p:nvPr/>
        </p:nvSpPr>
        <p:spPr>
          <a:xfrm>
            <a:off x="56122" y="1127218"/>
            <a:ext cx="53748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Year 6 children than Year 2 children walk to school?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B6DA60-42AA-48A9-B984-51D09EEB0F9B}"/>
              </a:ext>
            </a:extLst>
          </p:cNvPr>
          <p:cNvCxnSpPr>
            <a:cxnSpLocks/>
          </p:cNvCxnSpPr>
          <p:nvPr/>
        </p:nvCxnSpPr>
        <p:spPr>
          <a:xfrm flipH="1">
            <a:off x="5895833" y="2433570"/>
            <a:ext cx="32974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3C44F7-54DF-409D-939D-1B69912E7E43}"/>
              </a:ext>
            </a:extLst>
          </p:cNvPr>
          <p:cNvCxnSpPr>
            <a:cxnSpLocks/>
          </p:cNvCxnSpPr>
          <p:nvPr/>
        </p:nvCxnSpPr>
        <p:spPr>
          <a:xfrm flipH="1">
            <a:off x="5895833" y="3711582"/>
            <a:ext cx="11802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97C895E2-B683-468D-A89F-2C9E1CB65414}"/>
              </a:ext>
            </a:extLst>
          </p:cNvPr>
          <p:cNvSpPr/>
          <p:nvPr/>
        </p:nvSpPr>
        <p:spPr>
          <a:xfrm>
            <a:off x="5358426" y="3486409"/>
            <a:ext cx="8844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2B357F-9C9E-4AC1-9B69-9FB5BB97B681}"/>
              </a:ext>
            </a:extLst>
          </p:cNvPr>
          <p:cNvSpPr/>
          <p:nvPr/>
        </p:nvSpPr>
        <p:spPr>
          <a:xfrm>
            <a:off x="214649" y="2678406"/>
            <a:ext cx="22427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120 – 70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14F15C-54B8-4D7A-8FDC-5FE54C8355A7}"/>
              </a:ext>
            </a:extLst>
          </p:cNvPr>
          <p:cNvSpPr/>
          <p:nvPr/>
        </p:nvSpPr>
        <p:spPr>
          <a:xfrm>
            <a:off x="2094971" y="2678406"/>
            <a:ext cx="23695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 children</a:t>
            </a:r>
          </a:p>
        </p:txBody>
      </p:sp>
    </p:spTree>
    <p:extLst>
      <p:ext uri="{BB962C8B-B14F-4D97-AF65-F5344CB8AC3E}">
        <p14:creationId xmlns:p14="http://schemas.microsoft.com/office/powerpoint/2010/main" val="60061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6A17E6-191F-48C8-801F-1DD9FE552AF1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number that is 10 times greater </a:t>
            </a:r>
          </a:p>
          <a:p>
            <a:r>
              <a:rPr lang="en-US" sz="3200" b="1" dirty="0"/>
              <a:t>than nine hundred and seven.</a:t>
            </a:r>
          </a:p>
          <a:p>
            <a:endParaRPr lang="en-US" sz="3200" b="1" dirty="0"/>
          </a:p>
          <a:p>
            <a:r>
              <a:rPr lang="en-US" sz="3200" dirty="0"/>
              <a:t>        9,700          907          9,007          970          9,070</a:t>
            </a:r>
            <a:endParaRPr lang="en-GB" sz="3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F1C0C7-970A-4691-A3CF-F7CD106F7C78}"/>
              </a:ext>
            </a:extLst>
          </p:cNvPr>
          <p:cNvSpPr/>
          <p:nvPr/>
        </p:nvSpPr>
        <p:spPr>
          <a:xfrm>
            <a:off x="1604537" y="2844225"/>
            <a:ext cx="22427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907 x 10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61BCBE-82C8-4C15-8533-8CE8153D0B80}"/>
              </a:ext>
            </a:extLst>
          </p:cNvPr>
          <p:cNvSpPr/>
          <p:nvPr/>
        </p:nvSpPr>
        <p:spPr>
          <a:xfrm>
            <a:off x="3484859" y="2844225"/>
            <a:ext cx="23695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9070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CD43CE3-F1FD-4F26-812A-53CCBAD33CAF}"/>
              </a:ext>
            </a:extLst>
          </p:cNvPr>
          <p:cNvSpPr/>
          <p:nvPr/>
        </p:nvSpPr>
        <p:spPr>
          <a:xfrm>
            <a:off x="7333488" y="1426464"/>
            <a:ext cx="1591056" cy="7953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77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7C227F-97BC-4E1F-A154-DE49B2C369CF}"/>
              </a:ext>
            </a:extLst>
          </p:cNvPr>
          <p:cNvSpPr/>
          <p:nvPr/>
        </p:nvSpPr>
        <p:spPr>
          <a:xfrm>
            <a:off x="56123" y="50000"/>
            <a:ext cx="11882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to make this multiplication grid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789FF1-240C-4F1E-A2E7-F794BC966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84" y="840145"/>
            <a:ext cx="4285714" cy="42761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7603A9-EB45-4159-9E18-64BFF4550B9D}"/>
              </a:ext>
            </a:extLst>
          </p:cNvPr>
          <p:cNvSpPr txBox="1"/>
          <p:nvPr/>
        </p:nvSpPr>
        <p:spPr>
          <a:xfrm>
            <a:off x="2505578" y="1256545"/>
            <a:ext cx="559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BB2157-3E6A-4BA9-8998-2950D9C05A50}"/>
              </a:ext>
            </a:extLst>
          </p:cNvPr>
          <p:cNvSpPr txBox="1"/>
          <p:nvPr/>
        </p:nvSpPr>
        <p:spPr>
          <a:xfrm>
            <a:off x="3846698" y="1257469"/>
            <a:ext cx="559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0B9CD1-2529-4807-94CB-A6DA581FF5A1}"/>
              </a:ext>
            </a:extLst>
          </p:cNvPr>
          <p:cNvSpPr txBox="1"/>
          <p:nvPr/>
        </p:nvSpPr>
        <p:spPr>
          <a:xfrm>
            <a:off x="975482" y="4060705"/>
            <a:ext cx="559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9809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75D19B-A384-4B85-AD17-7AC9654E82F0}"/>
              </a:ext>
            </a:extLst>
          </p:cNvPr>
          <p:cNvSpPr/>
          <p:nvPr/>
        </p:nvSpPr>
        <p:spPr>
          <a:xfrm>
            <a:off x="56123" y="50000"/>
            <a:ext cx="84661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This table shows the heights of three mountains.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5B319B-7A9A-4C9A-9E0B-8DDC0A63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38" y="634775"/>
            <a:ext cx="6795586" cy="360413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6E91397-A7DE-48FD-BAE0-4989A3E8AD6D}"/>
              </a:ext>
            </a:extLst>
          </p:cNvPr>
          <p:cNvSpPr/>
          <p:nvPr/>
        </p:nvSpPr>
        <p:spPr>
          <a:xfrm>
            <a:off x="7109138" y="628233"/>
            <a:ext cx="489802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higher is Mount Everest than the combined height of the other two mountains?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E2B67B0-C2C5-4CE0-AEFF-6A4A29792AB4}"/>
              </a:ext>
            </a:extLst>
          </p:cNvPr>
          <p:cNvGrpSpPr/>
          <p:nvPr/>
        </p:nvGrpSpPr>
        <p:grpSpPr>
          <a:xfrm>
            <a:off x="7405603" y="2958858"/>
            <a:ext cx="2305964" cy="1404405"/>
            <a:chOff x="1362269" y="1941038"/>
            <a:chExt cx="2305964" cy="140440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B720C5A-B091-44CD-A823-B50E9E130F2C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5 8 9 5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B4651CF-5AF5-4E4A-A05E-9B19350678AE}"/>
                </a:ext>
              </a:extLst>
            </p:cNvPr>
            <p:cNvSpPr txBox="1"/>
            <p:nvPr/>
          </p:nvSpPr>
          <p:spPr>
            <a:xfrm>
              <a:off x="1807522" y="2373230"/>
              <a:ext cx="186071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1 3 4 4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C69EB56-95CE-48CE-9507-0FAB323B5AB1}"/>
                </a:ext>
              </a:extLst>
            </p:cNvPr>
            <p:cNvSpPr txBox="1"/>
            <p:nvPr/>
          </p:nvSpPr>
          <p:spPr>
            <a:xfrm>
              <a:off x="1413472" y="2379881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CA10A69-A70A-4BAA-BE73-FC1708301EE0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2902688"/>
              <a:ext cx="223466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C51202D-E565-4423-8F7E-43547A85487F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3345443"/>
              <a:ext cx="22316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FCADD526-86AC-42D5-A7A0-D9150C4CF80A}"/>
              </a:ext>
            </a:extLst>
          </p:cNvPr>
          <p:cNvSpPr txBox="1"/>
          <p:nvPr/>
        </p:nvSpPr>
        <p:spPr>
          <a:xfrm>
            <a:off x="9182349" y="385219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EA8FDB-D51F-45DE-9F2E-95FBABA5AAE0}"/>
              </a:ext>
            </a:extLst>
          </p:cNvPr>
          <p:cNvSpPr txBox="1"/>
          <p:nvPr/>
        </p:nvSpPr>
        <p:spPr>
          <a:xfrm>
            <a:off x="8742836" y="384432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7C3EF7-D157-4F11-9542-7AE1A5DC6F95}"/>
              </a:ext>
            </a:extLst>
          </p:cNvPr>
          <p:cNvSpPr txBox="1"/>
          <p:nvPr/>
        </p:nvSpPr>
        <p:spPr>
          <a:xfrm>
            <a:off x="8282041" y="385091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32D9F-77B9-47DB-A40B-79DFCC3805ED}"/>
              </a:ext>
            </a:extLst>
          </p:cNvPr>
          <p:cNvSpPr txBox="1"/>
          <p:nvPr/>
        </p:nvSpPr>
        <p:spPr>
          <a:xfrm>
            <a:off x="7850855" y="3856260"/>
            <a:ext cx="5153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84EA8F-371C-4078-95AE-B7B6DE6CFA86}"/>
              </a:ext>
            </a:extLst>
          </p:cNvPr>
          <p:cNvSpPr txBox="1"/>
          <p:nvPr/>
        </p:nvSpPr>
        <p:spPr>
          <a:xfrm>
            <a:off x="8374145" y="274865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E4576D-28A4-4C92-A041-9EB3CF119B63}"/>
              </a:ext>
            </a:extLst>
          </p:cNvPr>
          <p:cNvSpPr txBox="1"/>
          <p:nvPr/>
        </p:nvSpPr>
        <p:spPr>
          <a:xfrm>
            <a:off x="7922451" y="275215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43D65B-F5FF-4AB2-BE1D-C5BB38D82B1F}"/>
              </a:ext>
            </a:extLst>
          </p:cNvPr>
          <p:cNvGrpSpPr/>
          <p:nvPr/>
        </p:nvGrpSpPr>
        <p:grpSpPr>
          <a:xfrm>
            <a:off x="7411671" y="4760689"/>
            <a:ext cx="2305964" cy="1404405"/>
            <a:chOff x="1362269" y="1941038"/>
            <a:chExt cx="2305964" cy="140440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F02F5E0-1EA9-48D4-8F7C-77543480708D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8 8 4 8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14ADF7E-D686-4665-9E09-C820D3974921}"/>
                </a:ext>
              </a:extLst>
            </p:cNvPr>
            <p:cNvSpPr txBox="1"/>
            <p:nvPr/>
          </p:nvSpPr>
          <p:spPr>
            <a:xfrm>
              <a:off x="1807522" y="2373230"/>
              <a:ext cx="186071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7 2 3 9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09824F-6F09-4706-B8B3-F7AE0991D306}"/>
                </a:ext>
              </a:extLst>
            </p:cNvPr>
            <p:cNvSpPr txBox="1"/>
            <p:nvPr/>
          </p:nvSpPr>
          <p:spPr>
            <a:xfrm>
              <a:off x="1413472" y="2379881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DF60F96-3B6D-4596-B6DA-887F53AD62B7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2902688"/>
              <a:ext cx="223466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2A3DDC9-3664-40EE-8B2A-430D525EF9B5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3345443"/>
              <a:ext cx="22316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53A6E5B-20A9-42A0-8040-310CC4E49367}"/>
              </a:ext>
            </a:extLst>
          </p:cNvPr>
          <p:cNvCxnSpPr>
            <a:cxnSpLocks/>
          </p:cNvCxnSpPr>
          <p:nvPr/>
        </p:nvCxnSpPr>
        <p:spPr>
          <a:xfrm flipV="1">
            <a:off x="8764886" y="4848123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CB1D142-18D2-48D5-9D64-FB2EE0399A6E}"/>
              </a:ext>
            </a:extLst>
          </p:cNvPr>
          <p:cNvSpPr txBox="1"/>
          <p:nvPr/>
        </p:nvSpPr>
        <p:spPr>
          <a:xfrm>
            <a:off x="8811291" y="45306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914701D-EED0-424A-A47F-1A48C9F5F851}"/>
              </a:ext>
            </a:extLst>
          </p:cNvPr>
          <p:cNvSpPr txBox="1"/>
          <p:nvPr/>
        </p:nvSpPr>
        <p:spPr>
          <a:xfrm>
            <a:off x="9085262" y="4790269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D2ABC73-C7D2-47C3-BE50-BA132AEC7721}"/>
              </a:ext>
            </a:extLst>
          </p:cNvPr>
          <p:cNvSpPr txBox="1"/>
          <p:nvPr/>
        </p:nvSpPr>
        <p:spPr>
          <a:xfrm>
            <a:off x="9201349" y="564425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496CA33-8950-48EB-B891-9246E7E2313B}"/>
              </a:ext>
            </a:extLst>
          </p:cNvPr>
          <p:cNvSpPr txBox="1"/>
          <p:nvPr/>
        </p:nvSpPr>
        <p:spPr>
          <a:xfrm>
            <a:off x="8761836" y="563639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E0B9399-2A12-46FE-AF35-3A6F6608561F}"/>
              </a:ext>
            </a:extLst>
          </p:cNvPr>
          <p:cNvSpPr txBox="1"/>
          <p:nvPr/>
        </p:nvSpPr>
        <p:spPr>
          <a:xfrm>
            <a:off x="8300439" y="564425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66DBB7-0343-4C4D-8CE4-3C89B01D2679}"/>
              </a:ext>
            </a:extLst>
          </p:cNvPr>
          <p:cNvSpPr txBox="1"/>
          <p:nvPr/>
        </p:nvSpPr>
        <p:spPr>
          <a:xfrm>
            <a:off x="7860926" y="563639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300FED6-BD93-4E1C-9CCE-296D94F1CA90}"/>
              </a:ext>
            </a:extLst>
          </p:cNvPr>
          <p:cNvSpPr/>
          <p:nvPr/>
        </p:nvSpPr>
        <p:spPr>
          <a:xfrm>
            <a:off x="9261376" y="2096530"/>
            <a:ext cx="24180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1609 metres</a:t>
            </a:r>
          </a:p>
        </p:txBody>
      </p:sp>
    </p:spTree>
    <p:extLst>
      <p:ext uri="{BB962C8B-B14F-4D97-AF65-F5344CB8AC3E}">
        <p14:creationId xmlns:p14="http://schemas.microsoft.com/office/powerpoint/2010/main" val="365691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FAA25C-06ED-4778-A6A6-1144F04A5C1D}"/>
              </a:ext>
            </a:extLst>
          </p:cNvPr>
          <p:cNvSpPr/>
          <p:nvPr/>
        </p:nvSpPr>
        <p:spPr>
          <a:xfrm>
            <a:off x="56122" y="50000"/>
            <a:ext cx="844393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this table with the missing numbers.</a:t>
            </a:r>
          </a:p>
          <a:p>
            <a:r>
              <a:rPr lang="en-US" sz="3200" b="1" dirty="0"/>
              <a:t>One row has been done for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77235D-D4B0-4AAC-BF42-891D965E5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619" y="1127218"/>
            <a:ext cx="6600000" cy="49809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3DC4AE7-F637-4017-847F-190782D291F9}"/>
              </a:ext>
            </a:extLst>
          </p:cNvPr>
          <p:cNvSpPr/>
          <p:nvPr/>
        </p:nvSpPr>
        <p:spPr>
          <a:xfrm>
            <a:off x="6993955" y="3325306"/>
            <a:ext cx="22427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1000 + 85 =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7587D0-9CF3-4BBE-AFBC-0907501C9E96}"/>
              </a:ext>
            </a:extLst>
          </p:cNvPr>
          <p:cNvSpPr txBox="1"/>
          <p:nvPr/>
        </p:nvSpPr>
        <p:spPr>
          <a:xfrm>
            <a:off x="4621622" y="3325306"/>
            <a:ext cx="15451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1085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62E2AF-6170-4104-B5C5-CF302C8C2CA6}"/>
              </a:ext>
            </a:extLst>
          </p:cNvPr>
          <p:cNvSpPr/>
          <p:nvPr/>
        </p:nvSpPr>
        <p:spPr>
          <a:xfrm>
            <a:off x="6993954" y="4295125"/>
            <a:ext cx="30228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9099 – 1000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A1FC40-C11A-4505-A49B-42024E561F23}"/>
              </a:ext>
            </a:extLst>
          </p:cNvPr>
          <p:cNvSpPr txBox="1"/>
          <p:nvPr/>
        </p:nvSpPr>
        <p:spPr>
          <a:xfrm>
            <a:off x="1282677" y="4295125"/>
            <a:ext cx="15451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8099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0F6C98-F691-4C01-A3EC-8CE42FF94354}"/>
              </a:ext>
            </a:extLst>
          </p:cNvPr>
          <p:cNvSpPr/>
          <p:nvPr/>
        </p:nvSpPr>
        <p:spPr>
          <a:xfrm>
            <a:off x="6993954" y="5264944"/>
            <a:ext cx="30228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15250 – 1000 =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4B38C8-3FB1-411D-B485-ECD2A9587296}"/>
              </a:ext>
            </a:extLst>
          </p:cNvPr>
          <p:cNvSpPr txBox="1"/>
          <p:nvPr/>
        </p:nvSpPr>
        <p:spPr>
          <a:xfrm>
            <a:off x="1047148" y="5264944"/>
            <a:ext cx="17930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14250</a:t>
            </a:r>
          </a:p>
        </p:txBody>
      </p:sp>
    </p:spTree>
    <p:extLst>
      <p:ext uri="{BB962C8B-B14F-4D97-AF65-F5344CB8AC3E}">
        <p14:creationId xmlns:p14="http://schemas.microsoft.com/office/powerpoint/2010/main" val="211565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A344010-5131-47C5-81B1-EBB10B8ACF4E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1BF90C5-75B2-478F-BDC5-1803B2D3330E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C297F28-D64A-4310-A5F9-43B34828B520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2AAE475-43CD-4C6F-95EE-86E814FBBB5B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D0D187E-C8B8-4665-A0A4-159C38D0CD99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58E1E57-3770-4542-B7D8-2F793A255087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6A2A6D-864F-452A-860B-1D6EC685A483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00C386B-B05C-46C4-ACF9-DF956CF861C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922A111-D31B-4665-A3C6-94BBD7DB648C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CC5313B-DFBE-41E2-8252-F054797343EB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B8F465-2311-4835-8CEC-0C41042C499E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7A95C0A-E3BE-4D8E-A5D0-A89E4258413A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7CCD458-EA7C-4450-AA8B-AD7AFC507012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29D3814-0618-4CFF-B458-7D2E4C288CFA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1BE4D5D-5991-444D-9D28-1B3562F35281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9DF9F3B-79DF-425C-A371-56CD60CBB9E6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574882F-6520-48C3-92ED-8B7107E4C26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BBED426-224D-4E61-AAEB-8601AAE3E281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038294B-656A-45B4-879A-4594F0CE2F4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9D7BF75-774F-4B3B-9583-CA79D9F8F71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C0FE8B4-FC07-4E2B-9383-6B2DEB58EE6A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D78E6E2-8BB1-48AF-935B-873FE3C6CCF8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DEAA37B-3827-447F-BBAE-ADD5EB707F18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526F0A4-C2F9-464F-B527-8DC4C9C1D00E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5215B05-27AF-4C2E-824D-5EEFF0AF1D7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51640BD-F995-4B45-99B6-5DE93851153E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EA71B91-C881-446E-9C82-1FD980599998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5585033-63D4-4909-A51A-2D07C1ABFF7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973BB97-E371-4346-B1D3-A351995981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515FB82-CDE5-49C9-9EF6-8096284EA9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BB4FEE8-1B76-408E-8507-1570BCA31D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527B3AC-49D2-4927-9D6F-D1C6DB5A19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A71A2E8-8CBD-46E8-8A68-E4AA63BA5C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5753727-C76B-4D93-BEB7-4FCC9489A1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4BE121B-56F3-4FAD-A3CA-3E8373F399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DC930E6-2A62-43F4-B6AC-700CB745DA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F3D67F0-588A-40FD-9C1D-86B314A0F3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A75214-4658-42D3-9221-48BAEACEDA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2F658EA-DFBC-4772-AB17-001F50F9BE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8877697-D596-4178-99DD-CA56443D5F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18C6DF2-02F2-46F7-A0E7-A02C3402C6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563605-9466-457D-BC68-1326298D7A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D4CBD63-74AA-4517-938A-CBD7679066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8D0FAB0-CB25-4BB0-B175-9D64EF4F85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F8B32D3-BEA2-4929-894A-EA8345B259DC}"/>
              </a:ext>
            </a:extLst>
          </p:cNvPr>
          <p:cNvSpPr/>
          <p:nvPr/>
        </p:nvSpPr>
        <p:spPr>
          <a:xfrm>
            <a:off x="56122" y="50000"/>
            <a:ext cx="12067638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 of size, starting with the smallest.</a:t>
            </a:r>
          </a:p>
          <a:p>
            <a:r>
              <a:rPr lang="en-US" sz="3200" dirty="0"/>
              <a:t>   1.9      0.96      1.253      0.328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A57D4E-DD85-484D-92A2-888452FB1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199" y="4181993"/>
            <a:ext cx="9800000" cy="140000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66563DF-F50D-4E15-9B43-CCAE70AAAEE1}"/>
              </a:ext>
            </a:extLst>
          </p:cNvPr>
          <p:cNvSpPr txBox="1"/>
          <p:nvPr/>
        </p:nvSpPr>
        <p:spPr>
          <a:xfrm>
            <a:off x="2232158" y="1762857"/>
            <a:ext cx="10741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1.9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999CA18-8F4C-467A-95DF-452C9CE42146}"/>
              </a:ext>
            </a:extLst>
          </p:cNvPr>
          <p:cNvSpPr txBox="1"/>
          <p:nvPr/>
        </p:nvSpPr>
        <p:spPr>
          <a:xfrm>
            <a:off x="2224774" y="2199355"/>
            <a:ext cx="1590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0.9 6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CC24E78-8CC2-4C90-80C9-E154C03904DB}"/>
              </a:ext>
            </a:extLst>
          </p:cNvPr>
          <p:cNvSpPr txBox="1"/>
          <p:nvPr/>
        </p:nvSpPr>
        <p:spPr>
          <a:xfrm>
            <a:off x="2232158" y="2640360"/>
            <a:ext cx="20298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1.2 5 3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6E1C8D8-CB98-42CB-B851-D1FBD9E10E9F}"/>
              </a:ext>
            </a:extLst>
          </p:cNvPr>
          <p:cNvSpPr txBox="1"/>
          <p:nvPr/>
        </p:nvSpPr>
        <p:spPr>
          <a:xfrm>
            <a:off x="2232158" y="3090370"/>
            <a:ext cx="20298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0.3 2 8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B14D8F0-081E-4D1F-AF6D-55B1518D0813}"/>
              </a:ext>
            </a:extLst>
          </p:cNvPr>
          <p:cNvSpPr txBox="1"/>
          <p:nvPr/>
        </p:nvSpPr>
        <p:spPr>
          <a:xfrm>
            <a:off x="3117350" y="1758270"/>
            <a:ext cx="1304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78EF48C-C555-447F-B9A6-A081732A1A40}"/>
              </a:ext>
            </a:extLst>
          </p:cNvPr>
          <p:cNvSpPr txBox="1"/>
          <p:nvPr/>
        </p:nvSpPr>
        <p:spPr>
          <a:xfrm>
            <a:off x="3573672" y="2200873"/>
            <a:ext cx="1304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0F459B4-4E9E-4AF5-9D38-623738918502}"/>
              </a:ext>
            </a:extLst>
          </p:cNvPr>
          <p:cNvSpPr txBox="1"/>
          <p:nvPr/>
        </p:nvSpPr>
        <p:spPr>
          <a:xfrm>
            <a:off x="984169" y="4424253"/>
            <a:ext cx="20298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0.328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754A7D6-C504-4ADC-A12B-29B6E38F5E15}"/>
              </a:ext>
            </a:extLst>
          </p:cNvPr>
          <p:cNvSpPr txBox="1"/>
          <p:nvPr/>
        </p:nvSpPr>
        <p:spPr>
          <a:xfrm>
            <a:off x="3496002" y="4423835"/>
            <a:ext cx="2041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0.96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2AAE666-7B0E-4247-BF41-8F221AC4F2E5}"/>
              </a:ext>
            </a:extLst>
          </p:cNvPr>
          <p:cNvSpPr txBox="1"/>
          <p:nvPr/>
        </p:nvSpPr>
        <p:spPr>
          <a:xfrm>
            <a:off x="5889333" y="4422197"/>
            <a:ext cx="2041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1.253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5F81134-943A-4959-8045-8933BFC43A10}"/>
              </a:ext>
            </a:extLst>
          </p:cNvPr>
          <p:cNvSpPr txBox="1"/>
          <p:nvPr/>
        </p:nvSpPr>
        <p:spPr>
          <a:xfrm>
            <a:off x="8679382" y="4412099"/>
            <a:ext cx="11558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1.9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F97A14F-8424-4E91-A992-9FA9103B60C0}"/>
              </a:ext>
            </a:extLst>
          </p:cNvPr>
          <p:cNvSpPr/>
          <p:nvPr/>
        </p:nvSpPr>
        <p:spPr>
          <a:xfrm>
            <a:off x="839775" y="525805"/>
            <a:ext cx="22427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00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7010BA5-1639-418C-85FA-614D4456AE2D}"/>
              </a:ext>
            </a:extLst>
          </p:cNvPr>
          <p:cNvSpPr/>
          <p:nvPr/>
        </p:nvSpPr>
        <p:spPr>
          <a:xfrm>
            <a:off x="2124949" y="543202"/>
            <a:ext cx="5256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45362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C9F3B5-8017-4440-B5A4-9FD7E0BFCD32}"/>
              </a:ext>
            </a:extLst>
          </p:cNvPr>
          <p:cNvSpPr/>
          <p:nvPr/>
        </p:nvSpPr>
        <p:spPr>
          <a:xfrm>
            <a:off x="56123" y="50000"/>
            <a:ext cx="6096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Write the missing numbers.</a:t>
            </a:r>
          </a:p>
          <a:p>
            <a:endParaRPr lang="en-US" sz="3200" b="1" dirty="0"/>
          </a:p>
          <a:p>
            <a:r>
              <a:rPr lang="en-US" sz="3200" b="1" dirty="0"/>
              <a:t>60 months = _____ years</a:t>
            </a:r>
          </a:p>
          <a:p>
            <a:endParaRPr lang="en-US" sz="3200" b="1" dirty="0"/>
          </a:p>
          <a:p>
            <a:r>
              <a:rPr lang="en-US" sz="3200" b="1" dirty="0"/>
              <a:t>72 hours = _____ days</a:t>
            </a:r>
          </a:p>
          <a:p>
            <a:endParaRPr lang="en-US" sz="3200" b="1" dirty="0"/>
          </a:p>
          <a:p>
            <a:r>
              <a:rPr lang="en-US" sz="3200" b="1" dirty="0"/>
              <a:t>84 days = _____ weeks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4EB7D3-A466-43D2-94DE-E83A43A4458F}"/>
              </a:ext>
            </a:extLst>
          </p:cNvPr>
          <p:cNvSpPr/>
          <p:nvPr/>
        </p:nvSpPr>
        <p:spPr>
          <a:xfrm>
            <a:off x="4596872" y="1031397"/>
            <a:ext cx="17075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÷ 12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7D412D-1384-41EA-A094-737EF6C24D9C}"/>
              </a:ext>
            </a:extLst>
          </p:cNvPr>
          <p:cNvSpPr/>
          <p:nvPr/>
        </p:nvSpPr>
        <p:spPr>
          <a:xfrm>
            <a:off x="6204859" y="1031396"/>
            <a:ext cx="410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D59AF7-54D5-4E9D-9A66-2615569EC537}"/>
              </a:ext>
            </a:extLst>
          </p:cNvPr>
          <p:cNvSpPr/>
          <p:nvPr/>
        </p:nvSpPr>
        <p:spPr>
          <a:xfrm>
            <a:off x="2668695" y="998381"/>
            <a:ext cx="41027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</a:t>
            </a:r>
            <a:endParaRPr lang="en-GB" sz="35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690C4B-AE65-4D19-968C-7F139F88FCE1}"/>
              </a:ext>
            </a:extLst>
          </p:cNvPr>
          <p:cNvSpPr/>
          <p:nvPr/>
        </p:nvSpPr>
        <p:spPr>
          <a:xfrm>
            <a:off x="4596871" y="2011274"/>
            <a:ext cx="17075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72 ÷ 24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02D3E4-C2DE-4E61-AA93-5ABEBFAD276F}"/>
              </a:ext>
            </a:extLst>
          </p:cNvPr>
          <p:cNvSpPr/>
          <p:nvPr/>
        </p:nvSpPr>
        <p:spPr>
          <a:xfrm>
            <a:off x="6096000" y="2800352"/>
            <a:ext cx="29598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day = 24 hours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91CC7E-8321-4EDF-AFBF-2515C2EEF93B}"/>
              </a:ext>
            </a:extLst>
          </p:cNvPr>
          <p:cNvSpPr/>
          <p:nvPr/>
        </p:nvSpPr>
        <p:spPr>
          <a:xfrm>
            <a:off x="5935123" y="3737440"/>
            <a:ext cx="15531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days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6C297A7-B1DC-40AD-BAA7-F2FE8228342E}"/>
              </a:ext>
            </a:extLst>
          </p:cNvPr>
          <p:cNvCxnSpPr/>
          <p:nvPr/>
        </p:nvCxnSpPr>
        <p:spPr>
          <a:xfrm>
            <a:off x="7695582" y="3386770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92C0351-58D8-4388-981D-EC5ED93D3339}"/>
              </a:ext>
            </a:extLst>
          </p:cNvPr>
          <p:cNvSpPr/>
          <p:nvPr/>
        </p:nvSpPr>
        <p:spPr>
          <a:xfrm>
            <a:off x="7779456" y="3293643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+24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309900-2A39-409C-929B-A3194C0119E5}"/>
              </a:ext>
            </a:extLst>
          </p:cNvPr>
          <p:cNvSpPr/>
          <p:nvPr/>
        </p:nvSpPr>
        <p:spPr>
          <a:xfrm>
            <a:off x="7392954" y="3737440"/>
            <a:ext cx="1659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48 hours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E30C07-1ACE-4482-A73A-005BB677A7F2}"/>
              </a:ext>
            </a:extLst>
          </p:cNvPr>
          <p:cNvSpPr/>
          <p:nvPr/>
        </p:nvSpPr>
        <p:spPr>
          <a:xfrm>
            <a:off x="5935123" y="4684429"/>
            <a:ext cx="15531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days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4503F54-7CE5-432E-AE3B-863CB1562DB7}"/>
              </a:ext>
            </a:extLst>
          </p:cNvPr>
          <p:cNvCxnSpPr/>
          <p:nvPr/>
        </p:nvCxnSpPr>
        <p:spPr>
          <a:xfrm>
            <a:off x="7695582" y="4333759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EB6CBA2-96A6-4D3C-BB05-74EE05D07F50}"/>
              </a:ext>
            </a:extLst>
          </p:cNvPr>
          <p:cNvSpPr/>
          <p:nvPr/>
        </p:nvSpPr>
        <p:spPr>
          <a:xfrm>
            <a:off x="7779456" y="4240632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+24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1B4551-3F4C-449F-8F0C-C9B9963F0779}"/>
              </a:ext>
            </a:extLst>
          </p:cNvPr>
          <p:cNvSpPr/>
          <p:nvPr/>
        </p:nvSpPr>
        <p:spPr>
          <a:xfrm>
            <a:off x="7392954" y="4684429"/>
            <a:ext cx="1659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72 hours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A82FAD-3390-4B43-9154-F0A903120505}"/>
              </a:ext>
            </a:extLst>
          </p:cNvPr>
          <p:cNvSpPr/>
          <p:nvPr/>
        </p:nvSpPr>
        <p:spPr>
          <a:xfrm>
            <a:off x="2333776" y="1981436"/>
            <a:ext cx="41027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</a:t>
            </a:r>
            <a:endParaRPr lang="en-GB" sz="35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0DAD49-B289-49F5-B483-BF1153D3E490}"/>
              </a:ext>
            </a:extLst>
          </p:cNvPr>
          <p:cNvSpPr/>
          <p:nvPr/>
        </p:nvSpPr>
        <p:spPr>
          <a:xfrm>
            <a:off x="366155" y="3655857"/>
            <a:ext cx="14991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84 ÷ 7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91FAF1-90C2-45F4-9822-E586F45763B6}"/>
              </a:ext>
            </a:extLst>
          </p:cNvPr>
          <p:cNvSpPr/>
          <p:nvPr/>
        </p:nvSpPr>
        <p:spPr>
          <a:xfrm>
            <a:off x="6204859" y="2004519"/>
            <a:ext cx="410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15E20E-91A9-43EB-9728-9B6CE36AD2F9}"/>
              </a:ext>
            </a:extLst>
          </p:cNvPr>
          <p:cNvSpPr/>
          <p:nvPr/>
        </p:nvSpPr>
        <p:spPr>
          <a:xfrm>
            <a:off x="1745055" y="3662485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2DBF61-1121-43C0-9608-F5641BDBEC57}"/>
              </a:ext>
            </a:extLst>
          </p:cNvPr>
          <p:cNvSpPr/>
          <p:nvPr/>
        </p:nvSpPr>
        <p:spPr>
          <a:xfrm>
            <a:off x="1985216" y="2942607"/>
            <a:ext cx="72968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12</a:t>
            </a:r>
            <a:endParaRPr lang="en-GB" sz="35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10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895AAC-58E8-40EC-9E56-B31F41D5DA69}"/>
              </a:ext>
            </a:extLst>
          </p:cNvPr>
          <p:cNvSpPr/>
          <p:nvPr/>
        </p:nvSpPr>
        <p:spPr>
          <a:xfrm>
            <a:off x="56123" y="50000"/>
            <a:ext cx="115477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At the start of June, there were 1,793 toy cars in the shop. </a:t>
            </a:r>
          </a:p>
          <a:p>
            <a:r>
              <a:rPr lang="en-US" sz="3200" b="1" dirty="0"/>
              <a:t>During June, </a:t>
            </a:r>
          </a:p>
          <a:p>
            <a:r>
              <a:rPr lang="en-US" sz="3200" b="1" dirty="0"/>
              <a:t>• 8,728 more toy cars were delivered </a:t>
            </a:r>
          </a:p>
          <a:p>
            <a:r>
              <a:rPr lang="en-US" sz="3200" b="1" dirty="0"/>
              <a:t>• 9,473 toy cars were sold.</a:t>
            </a:r>
          </a:p>
          <a:p>
            <a:r>
              <a:rPr lang="en-US" sz="3200" b="1" dirty="0"/>
              <a:t>How many toy cars were left in the shop at the end of June?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B9E53E0-DB2C-41DC-A974-4536F7D58544}"/>
              </a:ext>
            </a:extLst>
          </p:cNvPr>
          <p:cNvGrpSpPr/>
          <p:nvPr/>
        </p:nvGrpSpPr>
        <p:grpSpPr>
          <a:xfrm>
            <a:off x="1135431" y="3024172"/>
            <a:ext cx="2305964" cy="1404405"/>
            <a:chOff x="1362269" y="1941038"/>
            <a:chExt cx="2305964" cy="140440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671703D-D5CE-4E0A-8A3E-6323DFB76118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1 7 9 3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118D2F6-8402-4EC4-984E-CB742ED00406}"/>
                </a:ext>
              </a:extLst>
            </p:cNvPr>
            <p:cNvSpPr txBox="1"/>
            <p:nvPr/>
          </p:nvSpPr>
          <p:spPr>
            <a:xfrm>
              <a:off x="1807522" y="2373230"/>
              <a:ext cx="186071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8 7 2 8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B394B44-F5E8-4C1A-8B32-9F210AE2F3A3}"/>
                </a:ext>
              </a:extLst>
            </p:cNvPr>
            <p:cNvSpPr txBox="1"/>
            <p:nvPr/>
          </p:nvSpPr>
          <p:spPr>
            <a:xfrm>
              <a:off x="1413472" y="2379881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FEC2D87-89E9-49C9-8EC2-C01F37E68AC3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2902688"/>
              <a:ext cx="223466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7DBB709-3525-4FAA-97BF-BA83D737D4D5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3345443"/>
              <a:ext cx="22316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0A3CBB8-3454-488D-A466-B4175FED8C1C}"/>
              </a:ext>
            </a:extLst>
          </p:cNvPr>
          <p:cNvSpPr txBox="1"/>
          <p:nvPr/>
        </p:nvSpPr>
        <p:spPr>
          <a:xfrm>
            <a:off x="2912177" y="391750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A58BED-B9A5-4033-821F-D9525E16ACEC}"/>
              </a:ext>
            </a:extLst>
          </p:cNvPr>
          <p:cNvSpPr txBox="1"/>
          <p:nvPr/>
        </p:nvSpPr>
        <p:spPr>
          <a:xfrm>
            <a:off x="2472664" y="390964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71F015-0C7A-40D2-B4DE-90D1119F0643}"/>
              </a:ext>
            </a:extLst>
          </p:cNvPr>
          <p:cNvSpPr txBox="1"/>
          <p:nvPr/>
        </p:nvSpPr>
        <p:spPr>
          <a:xfrm>
            <a:off x="2011869" y="391622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6524EA-34D3-49B7-A263-92D8E00CC790}"/>
              </a:ext>
            </a:extLst>
          </p:cNvPr>
          <p:cNvSpPr txBox="1"/>
          <p:nvPr/>
        </p:nvSpPr>
        <p:spPr>
          <a:xfrm>
            <a:off x="1147499" y="3921574"/>
            <a:ext cx="948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0650D2-E20B-47EB-AEE9-9278E2AC72F2}"/>
              </a:ext>
            </a:extLst>
          </p:cNvPr>
          <p:cNvSpPr txBox="1"/>
          <p:nvPr/>
        </p:nvSpPr>
        <p:spPr>
          <a:xfrm>
            <a:off x="2103973" y="281397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54C914-B0E8-4E77-BC3E-980DEE37A516}"/>
              </a:ext>
            </a:extLst>
          </p:cNvPr>
          <p:cNvSpPr txBox="1"/>
          <p:nvPr/>
        </p:nvSpPr>
        <p:spPr>
          <a:xfrm>
            <a:off x="1652279" y="281746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97A7A0E-4F2E-432E-BFE8-F4EF44D9F9CF}"/>
              </a:ext>
            </a:extLst>
          </p:cNvPr>
          <p:cNvSpPr txBox="1"/>
          <p:nvPr/>
        </p:nvSpPr>
        <p:spPr>
          <a:xfrm>
            <a:off x="2544105" y="281355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DA4A8B3-D745-4D65-B7CE-35A2CC170A9C}"/>
              </a:ext>
            </a:extLst>
          </p:cNvPr>
          <p:cNvSpPr txBox="1"/>
          <p:nvPr/>
        </p:nvSpPr>
        <p:spPr>
          <a:xfrm>
            <a:off x="4355317" y="3016335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1 0 5 2 1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94ECEDA-2B3B-4C20-821B-D117161EF942}"/>
              </a:ext>
            </a:extLst>
          </p:cNvPr>
          <p:cNvSpPr txBox="1"/>
          <p:nvPr/>
        </p:nvSpPr>
        <p:spPr>
          <a:xfrm>
            <a:off x="3990701" y="3446442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589ADBB-4BA0-4844-AB4B-4B9C0E4DFCB3}"/>
              </a:ext>
            </a:extLst>
          </p:cNvPr>
          <p:cNvSpPr txBox="1"/>
          <p:nvPr/>
        </p:nvSpPr>
        <p:spPr>
          <a:xfrm>
            <a:off x="4787414" y="3457200"/>
            <a:ext cx="2391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9 4 7 3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83D2CFC-5FDA-4301-82BB-2C161FDC0826}"/>
              </a:ext>
            </a:extLst>
          </p:cNvPr>
          <p:cNvCxnSpPr>
            <a:cxnSpLocks/>
          </p:cNvCxnSpPr>
          <p:nvPr/>
        </p:nvCxnSpPr>
        <p:spPr>
          <a:xfrm flipV="1">
            <a:off x="3906474" y="3983339"/>
            <a:ext cx="2680329" cy="30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E092746-AC63-4232-99C3-D3D7DDB29D8F}"/>
              </a:ext>
            </a:extLst>
          </p:cNvPr>
          <p:cNvCxnSpPr>
            <a:cxnSpLocks/>
          </p:cNvCxnSpPr>
          <p:nvPr/>
        </p:nvCxnSpPr>
        <p:spPr>
          <a:xfrm>
            <a:off x="3906474" y="4428577"/>
            <a:ext cx="2684532" cy="38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1056B99-29A9-4A50-8C72-A3DFA7C5CDD5}"/>
              </a:ext>
            </a:extLst>
          </p:cNvPr>
          <p:cNvSpPr txBox="1"/>
          <p:nvPr/>
        </p:nvSpPr>
        <p:spPr>
          <a:xfrm>
            <a:off x="6099527" y="390801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B9CD9BD-DD49-4980-AE86-40BDEF27CEB4}"/>
              </a:ext>
            </a:extLst>
          </p:cNvPr>
          <p:cNvCxnSpPr>
            <a:cxnSpLocks/>
          </p:cNvCxnSpPr>
          <p:nvPr/>
        </p:nvCxnSpPr>
        <p:spPr>
          <a:xfrm flipV="1">
            <a:off x="5693605" y="311297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347116BE-17AF-4414-B785-555791A68A1D}"/>
              </a:ext>
            </a:extLst>
          </p:cNvPr>
          <p:cNvSpPr txBox="1"/>
          <p:nvPr/>
        </p:nvSpPr>
        <p:spPr>
          <a:xfrm>
            <a:off x="5740010" y="279545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C9ED035-44FF-4CCF-86E7-5EA1B5EB1A80}"/>
              </a:ext>
            </a:extLst>
          </p:cNvPr>
          <p:cNvSpPr txBox="1"/>
          <p:nvPr/>
        </p:nvSpPr>
        <p:spPr>
          <a:xfrm>
            <a:off x="6013981" y="3055121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2250FEE-F7C9-49AC-8C48-C8CF8902280B}"/>
              </a:ext>
            </a:extLst>
          </p:cNvPr>
          <p:cNvSpPr txBox="1"/>
          <p:nvPr/>
        </p:nvSpPr>
        <p:spPr>
          <a:xfrm>
            <a:off x="5674329" y="3916429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A37D961-E8AD-4A22-87EA-894ADFDAA88F}"/>
              </a:ext>
            </a:extLst>
          </p:cNvPr>
          <p:cNvCxnSpPr>
            <a:cxnSpLocks/>
          </p:cNvCxnSpPr>
          <p:nvPr/>
        </p:nvCxnSpPr>
        <p:spPr>
          <a:xfrm flipV="1">
            <a:off x="5252799" y="311344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6A8450C-85E7-4F36-B43E-A5F23854ED7E}"/>
              </a:ext>
            </a:extLst>
          </p:cNvPr>
          <p:cNvSpPr txBox="1"/>
          <p:nvPr/>
        </p:nvSpPr>
        <p:spPr>
          <a:xfrm>
            <a:off x="5299204" y="279592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16597B3-980B-4C45-BDD6-223188A1EC22}"/>
              </a:ext>
            </a:extLst>
          </p:cNvPr>
          <p:cNvSpPr txBox="1"/>
          <p:nvPr/>
        </p:nvSpPr>
        <p:spPr>
          <a:xfrm>
            <a:off x="5587829" y="2795838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115BBE-A48A-4738-A5FD-7FD735B52F1E}"/>
              </a:ext>
            </a:extLst>
          </p:cNvPr>
          <p:cNvSpPr txBox="1"/>
          <p:nvPr/>
        </p:nvSpPr>
        <p:spPr>
          <a:xfrm>
            <a:off x="5224028" y="390732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C7B3D7B-2D37-4CBF-AC00-6DF93CBD3A72}"/>
              </a:ext>
            </a:extLst>
          </p:cNvPr>
          <p:cNvSpPr txBox="1"/>
          <p:nvPr/>
        </p:nvSpPr>
        <p:spPr>
          <a:xfrm>
            <a:off x="4798830" y="3915739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DF63A33-BD78-40DA-A96D-A8AA2AA79C22}"/>
              </a:ext>
            </a:extLst>
          </p:cNvPr>
          <p:cNvCxnSpPr>
            <a:cxnSpLocks/>
          </p:cNvCxnSpPr>
          <p:nvPr/>
        </p:nvCxnSpPr>
        <p:spPr>
          <a:xfrm flipV="1">
            <a:off x="4360949" y="311318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F9AD0E7-CE1A-4E1C-9090-8881C23230BD}"/>
              </a:ext>
            </a:extLst>
          </p:cNvPr>
          <p:cNvSpPr txBox="1"/>
          <p:nvPr/>
        </p:nvSpPr>
        <p:spPr>
          <a:xfrm>
            <a:off x="4407354" y="279566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8829FBE-238A-4830-999A-F2CCAB2D4D28}"/>
              </a:ext>
            </a:extLst>
          </p:cNvPr>
          <p:cNvSpPr txBox="1"/>
          <p:nvPr/>
        </p:nvSpPr>
        <p:spPr>
          <a:xfrm>
            <a:off x="4681325" y="3055333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D368653-4B41-40BD-92ED-67223A1B57A7}"/>
              </a:ext>
            </a:extLst>
          </p:cNvPr>
          <p:cNvSpPr/>
          <p:nvPr/>
        </p:nvSpPr>
        <p:spPr>
          <a:xfrm>
            <a:off x="10290688" y="1981704"/>
            <a:ext cx="10182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1048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13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30" grpId="0"/>
      <p:bldP spid="31" grpId="0"/>
      <p:bldP spid="32" grpId="0"/>
      <p:bldP spid="33" grpId="0"/>
      <p:bldP spid="36" grpId="0"/>
      <p:bldP spid="38" grpId="0"/>
      <p:bldP spid="39" grpId="0"/>
      <p:bldP spid="40" grpId="0"/>
      <p:bldP spid="42" grpId="0"/>
      <p:bldP spid="43" grpId="0"/>
      <p:bldP spid="44" grpId="0"/>
      <p:bldP spid="45" grpId="0"/>
      <p:bldP spid="47" grpId="0"/>
      <p:bldP spid="48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0A896B-470E-4503-9F57-E454DFDDB4D4}"/>
              </a:ext>
            </a:extLst>
          </p:cNvPr>
          <p:cNvSpPr/>
          <p:nvPr/>
        </p:nvSpPr>
        <p:spPr>
          <a:xfrm>
            <a:off x="56122" y="178790"/>
            <a:ext cx="83795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Tick two shapes that have      shaded.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CB75C6-EBDE-43F8-8585-F03754E39B56}"/>
              </a:ext>
            </a:extLst>
          </p:cNvPr>
          <p:cNvSpPr/>
          <p:nvPr/>
        </p:nvSpPr>
        <p:spPr>
          <a:xfrm>
            <a:off x="4584879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64F151-7D12-4FAE-B073-0189C36BE15A}"/>
              </a:ext>
            </a:extLst>
          </p:cNvPr>
          <p:cNvSpPr/>
          <p:nvPr/>
        </p:nvSpPr>
        <p:spPr>
          <a:xfrm>
            <a:off x="4584879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E0FA0B-B468-4F89-91CB-82539426B939}"/>
              </a:ext>
            </a:extLst>
          </p:cNvPr>
          <p:cNvCxnSpPr/>
          <p:nvPr/>
        </p:nvCxnSpPr>
        <p:spPr>
          <a:xfrm>
            <a:off x="4601848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E1B4481-3513-4F39-B0E0-A86370BE5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826" y="3596420"/>
            <a:ext cx="2100290" cy="20874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12E140-1EA0-4709-90FA-E6229D63B6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9157" y="3596420"/>
            <a:ext cx="3425778" cy="2221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6BF2B8-4F5A-435E-B1D7-5EA76CE17C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421" y="955088"/>
            <a:ext cx="2766236" cy="20938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1CB745-5BF1-4F3C-A7E6-C64FB34029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826" y="955088"/>
            <a:ext cx="3419375" cy="223476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1FC2F50-6D08-48B5-B3D5-1BBC43731940}"/>
              </a:ext>
            </a:extLst>
          </p:cNvPr>
          <p:cNvCxnSpPr>
            <a:cxnSpLocks/>
          </p:cNvCxnSpPr>
          <p:nvPr/>
        </p:nvCxnSpPr>
        <p:spPr>
          <a:xfrm>
            <a:off x="3776915" y="2086993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371789-FE76-4771-9976-5A68DAB53000}"/>
              </a:ext>
            </a:extLst>
          </p:cNvPr>
          <p:cNvCxnSpPr>
            <a:cxnSpLocks/>
          </p:cNvCxnSpPr>
          <p:nvPr/>
        </p:nvCxnSpPr>
        <p:spPr>
          <a:xfrm>
            <a:off x="4656145" y="2086993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EC8D8C9-4B76-4F76-97E5-589D678D106B}"/>
              </a:ext>
            </a:extLst>
          </p:cNvPr>
          <p:cNvSpPr txBox="1"/>
          <p:nvPr/>
        </p:nvSpPr>
        <p:spPr>
          <a:xfrm>
            <a:off x="3739542" y="157915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C04997-A02F-434A-BF07-F3BEFE0C5F1F}"/>
              </a:ext>
            </a:extLst>
          </p:cNvPr>
          <p:cNvSpPr txBox="1"/>
          <p:nvPr/>
        </p:nvSpPr>
        <p:spPr>
          <a:xfrm>
            <a:off x="3750108" y="202520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4D997F-B9B2-4182-9C1C-4FCBB7EC596A}"/>
              </a:ext>
            </a:extLst>
          </p:cNvPr>
          <p:cNvSpPr txBox="1"/>
          <p:nvPr/>
        </p:nvSpPr>
        <p:spPr>
          <a:xfrm>
            <a:off x="4636688" y="2025201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162F1A-4CD1-4CD0-8678-B585E54E1AF9}"/>
              </a:ext>
            </a:extLst>
          </p:cNvPr>
          <p:cNvSpPr txBox="1"/>
          <p:nvPr/>
        </p:nvSpPr>
        <p:spPr>
          <a:xfrm>
            <a:off x="4209102" y="177152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763BBF83-1BDB-457B-802F-43064DFEF4A8}"/>
              </a:ext>
            </a:extLst>
          </p:cNvPr>
          <p:cNvSpPr/>
          <p:nvPr/>
        </p:nvSpPr>
        <p:spPr>
          <a:xfrm rot="16200000">
            <a:off x="4027903" y="1170933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EA9DA770-7276-484B-8391-D596B3A2B543}"/>
              </a:ext>
            </a:extLst>
          </p:cNvPr>
          <p:cNvSpPr/>
          <p:nvPr/>
        </p:nvSpPr>
        <p:spPr>
          <a:xfrm rot="5400000">
            <a:off x="4017615" y="2104587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3688B1-C6E5-4787-8736-6994120C90E8}"/>
              </a:ext>
            </a:extLst>
          </p:cNvPr>
          <p:cNvSpPr txBox="1"/>
          <p:nvPr/>
        </p:nvSpPr>
        <p:spPr>
          <a:xfrm>
            <a:off x="4135645" y="252606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1E88F2-9D91-4DF7-A435-F5581D1C76D1}"/>
              </a:ext>
            </a:extLst>
          </p:cNvPr>
          <p:cNvSpPr txBox="1"/>
          <p:nvPr/>
        </p:nvSpPr>
        <p:spPr>
          <a:xfrm>
            <a:off x="4121056" y="1225219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E36386-50FA-44E2-B4BA-D69CC596C9FC}"/>
              </a:ext>
            </a:extLst>
          </p:cNvPr>
          <p:cNvSpPr txBox="1"/>
          <p:nvPr/>
        </p:nvSpPr>
        <p:spPr>
          <a:xfrm>
            <a:off x="4626089" y="1579159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9C24403-2C6A-4736-A178-E4D7486669C4}"/>
              </a:ext>
            </a:extLst>
          </p:cNvPr>
          <p:cNvGrpSpPr/>
          <p:nvPr/>
        </p:nvGrpSpPr>
        <p:grpSpPr>
          <a:xfrm>
            <a:off x="9315657" y="1579159"/>
            <a:ext cx="502160" cy="1076984"/>
            <a:chOff x="3891942" y="1731559"/>
            <a:chExt cx="502160" cy="1076984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E74C650-6AB8-4089-90A8-0E65FBF4FBA6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15" y="2239393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CEAFA25-3A94-438A-BE37-125C1AD06A67}"/>
                </a:ext>
              </a:extLst>
            </p:cNvPr>
            <p:cNvSpPr txBox="1"/>
            <p:nvPr/>
          </p:nvSpPr>
          <p:spPr>
            <a:xfrm>
              <a:off x="3891942" y="173155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58F68C8-DFDA-45FB-8D97-96EC83348294}"/>
                </a:ext>
              </a:extLst>
            </p:cNvPr>
            <p:cNvSpPr txBox="1"/>
            <p:nvPr/>
          </p:nvSpPr>
          <p:spPr>
            <a:xfrm>
              <a:off x="3902508" y="217760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D2BD824-B595-4640-B8D2-F853DE52AAEA}"/>
              </a:ext>
            </a:extLst>
          </p:cNvPr>
          <p:cNvGrpSpPr/>
          <p:nvPr/>
        </p:nvGrpSpPr>
        <p:grpSpPr>
          <a:xfrm>
            <a:off x="2410116" y="4101670"/>
            <a:ext cx="502160" cy="1076984"/>
            <a:chOff x="3891942" y="1731559"/>
            <a:chExt cx="502160" cy="1076984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70E2157-BEEB-4AD6-B685-CCFABABA4B10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15" y="2239393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ED322E8-11BD-497B-B3CC-86C8BE06D611}"/>
                </a:ext>
              </a:extLst>
            </p:cNvPr>
            <p:cNvSpPr txBox="1"/>
            <p:nvPr/>
          </p:nvSpPr>
          <p:spPr>
            <a:xfrm>
              <a:off x="3891942" y="173155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22D5097-7B76-4C4E-B2CD-68B7EBF6084F}"/>
                </a:ext>
              </a:extLst>
            </p:cNvPr>
            <p:cNvSpPr txBox="1"/>
            <p:nvPr/>
          </p:nvSpPr>
          <p:spPr>
            <a:xfrm>
              <a:off x="3902508" y="217760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021CC7F-8440-4DA7-BE02-05CC97411AC2}"/>
              </a:ext>
            </a:extLst>
          </p:cNvPr>
          <p:cNvCxnSpPr>
            <a:cxnSpLocks/>
          </p:cNvCxnSpPr>
          <p:nvPr/>
        </p:nvCxnSpPr>
        <p:spPr>
          <a:xfrm>
            <a:off x="9315946" y="4715093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DE63707-C304-4FA6-89FF-417171094383}"/>
              </a:ext>
            </a:extLst>
          </p:cNvPr>
          <p:cNvCxnSpPr>
            <a:cxnSpLocks/>
          </p:cNvCxnSpPr>
          <p:nvPr/>
        </p:nvCxnSpPr>
        <p:spPr>
          <a:xfrm>
            <a:off x="10651880" y="4715093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3DC46CBF-C32B-4365-A647-C810B4919D26}"/>
              </a:ext>
            </a:extLst>
          </p:cNvPr>
          <p:cNvSpPr txBox="1"/>
          <p:nvPr/>
        </p:nvSpPr>
        <p:spPr>
          <a:xfrm>
            <a:off x="9285059" y="4186136"/>
            <a:ext cx="9506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9111478-9E8C-4A48-9286-7E41791F0E9A}"/>
              </a:ext>
            </a:extLst>
          </p:cNvPr>
          <p:cNvSpPr txBox="1"/>
          <p:nvPr/>
        </p:nvSpPr>
        <p:spPr>
          <a:xfrm>
            <a:off x="9280719" y="4662474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45B1012-2816-439C-917B-71B860CB753A}"/>
              </a:ext>
            </a:extLst>
          </p:cNvPr>
          <p:cNvSpPr txBox="1"/>
          <p:nvPr/>
        </p:nvSpPr>
        <p:spPr>
          <a:xfrm>
            <a:off x="10637585" y="4656567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8522743-BFE5-4C4A-A821-6F844178E336}"/>
              </a:ext>
            </a:extLst>
          </p:cNvPr>
          <p:cNvSpPr txBox="1"/>
          <p:nvPr/>
        </p:nvSpPr>
        <p:spPr>
          <a:xfrm>
            <a:off x="10194119" y="440288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A57D52C5-B63F-4C1F-91C4-B4DA063786EB}"/>
              </a:ext>
            </a:extLst>
          </p:cNvPr>
          <p:cNvSpPr/>
          <p:nvPr/>
        </p:nvSpPr>
        <p:spPr>
          <a:xfrm rot="16200000">
            <a:off x="9930878" y="3688400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F76B73D8-F697-4872-92F1-EA6D8D4B4A7A}"/>
              </a:ext>
            </a:extLst>
          </p:cNvPr>
          <p:cNvSpPr/>
          <p:nvPr/>
        </p:nvSpPr>
        <p:spPr>
          <a:xfrm rot="5400000">
            <a:off x="9920591" y="461552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30A5F33-ED66-47CD-AD98-3604D878B5FB}"/>
              </a:ext>
            </a:extLst>
          </p:cNvPr>
          <p:cNvSpPr txBox="1"/>
          <p:nvPr/>
        </p:nvSpPr>
        <p:spPr>
          <a:xfrm>
            <a:off x="10051181" y="515089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A9BB38E-E9A3-4FB9-B0CF-EAAE856860FF}"/>
              </a:ext>
            </a:extLst>
          </p:cNvPr>
          <p:cNvSpPr txBox="1"/>
          <p:nvPr/>
        </p:nvSpPr>
        <p:spPr>
          <a:xfrm>
            <a:off x="10051180" y="385658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BF9DA45-96D3-4F70-B413-CAAA18F085BE}"/>
              </a:ext>
            </a:extLst>
          </p:cNvPr>
          <p:cNvSpPr txBox="1"/>
          <p:nvPr/>
        </p:nvSpPr>
        <p:spPr>
          <a:xfrm>
            <a:off x="10636302" y="4210525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448E5C1-2B02-495A-8496-B05E8B9EDBB6}"/>
              </a:ext>
            </a:extLst>
          </p:cNvPr>
          <p:cNvSpPr/>
          <p:nvPr/>
        </p:nvSpPr>
        <p:spPr>
          <a:xfrm>
            <a:off x="1685519" y="173305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17D99ED-6F3A-4680-B37A-8B57A32F2500}"/>
              </a:ext>
            </a:extLst>
          </p:cNvPr>
          <p:cNvSpPr/>
          <p:nvPr/>
        </p:nvSpPr>
        <p:spPr>
          <a:xfrm>
            <a:off x="7220080" y="437866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78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 animBg="1"/>
      <p:bldP spid="18" grpId="0" animBg="1"/>
      <p:bldP spid="19" grpId="0"/>
      <p:bldP spid="20" grpId="0"/>
      <p:bldP spid="21" grpId="0"/>
      <p:bldP spid="32" grpId="0"/>
      <p:bldP spid="33" grpId="0"/>
      <p:bldP spid="34" grpId="0"/>
      <p:bldP spid="35" grpId="0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C2B684-525E-4616-B44A-EF3B13881AC8}"/>
              </a:ext>
            </a:extLst>
          </p:cNvPr>
          <p:cNvSpPr/>
          <p:nvPr/>
        </p:nvSpPr>
        <p:spPr>
          <a:xfrm>
            <a:off x="56123" y="50000"/>
            <a:ext cx="6096000" cy="403187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r>
              <a:rPr lang="en-US" sz="3200" b="1" dirty="0"/>
              <a:t>Round 84,516</a:t>
            </a:r>
          </a:p>
          <a:p>
            <a:endParaRPr lang="en-US" sz="3200" b="1" dirty="0"/>
          </a:p>
          <a:p>
            <a:r>
              <a:rPr lang="en-US" sz="3200" b="1" dirty="0"/>
              <a:t>   to the nearest 10: ________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to the nearest 100: ________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to the nearest 1,000: ________</a:t>
            </a:r>
          </a:p>
          <a:p>
            <a:r>
              <a:rPr lang="en-US" sz="3200" b="1" dirty="0"/>
              <a:t> </a:t>
            </a:r>
            <a:endParaRPr lang="en-GB" sz="3200" b="1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BFB746D-613C-469D-BB16-D1D964E8D094}"/>
              </a:ext>
            </a:extLst>
          </p:cNvPr>
          <p:cNvSpPr txBox="1"/>
          <p:nvPr/>
        </p:nvSpPr>
        <p:spPr>
          <a:xfrm>
            <a:off x="6694359" y="859468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8 4 5 1 6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2F4C4A6-3E75-405A-9B25-198E9189A5C8}"/>
              </a:ext>
            </a:extLst>
          </p:cNvPr>
          <p:cNvSpPr/>
          <p:nvPr/>
        </p:nvSpPr>
        <p:spPr>
          <a:xfrm>
            <a:off x="8057625" y="932836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CC546C-B394-4335-92FD-655F82043B25}"/>
              </a:ext>
            </a:extLst>
          </p:cNvPr>
          <p:cNvCxnSpPr/>
          <p:nvPr/>
        </p:nvCxnSpPr>
        <p:spPr>
          <a:xfrm>
            <a:off x="8507283" y="1376289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F71632A6-2EE7-4FE3-B9E9-ED3EA4D1B390}"/>
              </a:ext>
            </a:extLst>
          </p:cNvPr>
          <p:cNvSpPr txBox="1"/>
          <p:nvPr/>
        </p:nvSpPr>
        <p:spPr>
          <a:xfrm>
            <a:off x="3425510" y="968449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84 520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05E9175-7620-4243-A8A0-FA75CA62FD9D}"/>
              </a:ext>
            </a:extLst>
          </p:cNvPr>
          <p:cNvSpPr txBox="1"/>
          <p:nvPr/>
        </p:nvSpPr>
        <p:spPr>
          <a:xfrm>
            <a:off x="6693925" y="1761407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8 4 5 1 6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550344F-36E6-41A0-B884-3BE466A98529}"/>
              </a:ext>
            </a:extLst>
          </p:cNvPr>
          <p:cNvSpPr/>
          <p:nvPr/>
        </p:nvSpPr>
        <p:spPr>
          <a:xfrm>
            <a:off x="7607023" y="1834775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22BD054-53E6-4E48-AE0D-4B9B59713622}"/>
              </a:ext>
            </a:extLst>
          </p:cNvPr>
          <p:cNvCxnSpPr/>
          <p:nvPr/>
        </p:nvCxnSpPr>
        <p:spPr>
          <a:xfrm>
            <a:off x="8056681" y="2278228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2B955F2-050A-4AB3-80BB-6C92BB5D12E2}"/>
              </a:ext>
            </a:extLst>
          </p:cNvPr>
          <p:cNvSpPr txBox="1"/>
          <p:nvPr/>
        </p:nvSpPr>
        <p:spPr>
          <a:xfrm>
            <a:off x="3609613" y="1934776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84 500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4FCBA86-F322-4147-856F-4799FB8D5273}"/>
              </a:ext>
            </a:extLst>
          </p:cNvPr>
          <p:cNvSpPr txBox="1"/>
          <p:nvPr/>
        </p:nvSpPr>
        <p:spPr>
          <a:xfrm>
            <a:off x="6698955" y="2644045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8 4 5 1 6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22B6288-8FA4-4659-A725-B280D00D9F41}"/>
              </a:ext>
            </a:extLst>
          </p:cNvPr>
          <p:cNvSpPr/>
          <p:nvPr/>
        </p:nvSpPr>
        <p:spPr>
          <a:xfrm>
            <a:off x="7148879" y="2724001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1214D4C-B273-4D74-AA8B-83D0CC18E170}"/>
              </a:ext>
            </a:extLst>
          </p:cNvPr>
          <p:cNvCxnSpPr/>
          <p:nvPr/>
        </p:nvCxnSpPr>
        <p:spPr>
          <a:xfrm>
            <a:off x="7598537" y="3167454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B4927DA1-053E-43BC-9997-A66231C7A03C}"/>
              </a:ext>
            </a:extLst>
          </p:cNvPr>
          <p:cNvSpPr txBox="1"/>
          <p:nvPr/>
        </p:nvSpPr>
        <p:spPr>
          <a:xfrm>
            <a:off x="3918868" y="2919929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85 000</a:t>
            </a:r>
          </a:p>
        </p:txBody>
      </p:sp>
    </p:spTree>
    <p:extLst>
      <p:ext uri="{BB962C8B-B14F-4D97-AF65-F5344CB8AC3E}">
        <p14:creationId xmlns:p14="http://schemas.microsoft.com/office/powerpoint/2010/main" val="89606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 animBg="1"/>
      <p:bldP spid="52" grpId="0"/>
      <p:bldP spid="53" grpId="0"/>
      <p:bldP spid="54" grpId="0" animBg="1"/>
      <p:bldP spid="56" grpId="0"/>
      <p:bldP spid="57" grpId="0"/>
      <p:bldP spid="58" grpId="0" animBg="1"/>
      <p:bldP spid="60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08263E-04F6-4BE3-B510-7CAB8FF95753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rule for the time it takes to cook a chicken. </a:t>
            </a:r>
          </a:p>
          <a:p>
            <a:r>
              <a:rPr lang="en-US" sz="3200" dirty="0"/>
              <a:t>Cooking time =  20 minutes plus an extra 40 minutes for each kilogram</a:t>
            </a:r>
          </a:p>
          <a:p>
            <a:r>
              <a:rPr lang="en-US" sz="3200" b="1" dirty="0"/>
              <a:t>How many minutes will it take to cook a 3 kg chicken?</a:t>
            </a:r>
          </a:p>
          <a:p>
            <a:r>
              <a:rPr lang="en-US" sz="3200" b="1" dirty="0"/>
              <a:t> 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7AFEF2-4DFB-44CB-B3ED-BE65171D6F4C}"/>
              </a:ext>
            </a:extLst>
          </p:cNvPr>
          <p:cNvSpPr/>
          <p:nvPr/>
        </p:nvSpPr>
        <p:spPr>
          <a:xfrm>
            <a:off x="4449914" y="1684703"/>
            <a:ext cx="25474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+ (40 x 3)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174DC5-ECA0-4E2A-B02D-72F043AF523F}"/>
              </a:ext>
            </a:extLst>
          </p:cNvPr>
          <p:cNvSpPr/>
          <p:nvPr/>
        </p:nvSpPr>
        <p:spPr>
          <a:xfrm>
            <a:off x="4449914" y="2269478"/>
            <a:ext cx="19159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+ 120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13FD21-7123-4D49-BAD1-33A9138A88E7}"/>
              </a:ext>
            </a:extLst>
          </p:cNvPr>
          <p:cNvSpPr/>
          <p:nvPr/>
        </p:nvSpPr>
        <p:spPr>
          <a:xfrm>
            <a:off x="6288651" y="2269477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3DC041-1BA0-46C6-8EB2-E2B940CE3673}"/>
              </a:ext>
            </a:extLst>
          </p:cNvPr>
          <p:cNvSpPr/>
          <p:nvPr/>
        </p:nvSpPr>
        <p:spPr>
          <a:xfrm>
            <a:off x="9216908" y="1048393"/>
            <a:ext cx="2719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140 minutes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470239-4975-49B0-80F8-4E86B2E524D2}"/>
              </a:ext>
            </a:extLst>
          </p:cNvPr>
          <p:cNvSpPr/>
          <p:nvPr/>
        </p:nvSpPr>
        <p:spPr>
          <a:xfrm>
            <a:off x="56122" y="2995297"/>
            <a:ext cx="12079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mass of a chicken that takes 100 minutes to cook? </a:t>
            </a:r>
            <a:endParaRPr lang="en-GB" sz="32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43BE70-30E2-49D5-ADE3-708C237B23C2}"/>
              </a:ext>
            </a:extLst>
          </p:cNvPr>
          <p:cNvSpPr/>
          <p:nvPr/>
        </p:nvSpPr>
        <p:spPr>
          <a:xfrm>
            <a:off x="3285813" y="3749721"/>
            <a:ext cx="36728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= 20 + (40 x ___)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6FB6B4-B3DE-4D20-BC4F-A7AF810D556A}"/>
              </a:ext>
            </a:extLst>
          </p:cNvPr>
          <p:cNvSpPr/>
          <p:nvPr/>
        </p:nvSpPr>
        <p:spPr>
          <a:xfrm>
            <a:off x="3278832" y="4444075"/>
            <a:ext cx="20088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– 20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E599CD-8766-4F14-A09E-8E2D80182B29}"/>
              </a:ext>
            </a:extLst>
          </p:cNvPr>
          <p:cNvSpPr/>
          <p:nvPr/>
        </p:nvSpPr>
        <p:spPr>
          <a:xfrm>
            <a:off x="5122213" y="4444074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B98583-0591-4399-BD0E-156A4FCC9A76}"/>
              </a:ext>
            </a:extLst>
          </p:cNvPr>
          <p:cNvSpPr/>
          <p:nvPr/>
        </p:nvSpPr>
        <p:spPr>
          <a:xfrm>
            <a:off x="3278832" y="5041262"/>
            <a:ext cx="17075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 ÷ 40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A607C5-39E3-4447-8380-D98607CFF584}"/>
              </a:ext>
            </a:extLst>
          </p:cNvPr>
          <p:cNvSpPr/>
          <p:nvPr/>
        </p:nvSpPr>
        <p:spPr>
          <a:xfrm>
            <a:off x="4904240" y="5028849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D73CE9A-EC30-4D70-93FC-58E445841511}"/>
              </a:ext>
            </a:extLst>
          </p:cNvPr>
          <p:cNvCxnSpPr/>
          <p:nvPr/>
        </p:nvCxnSpPr>
        <p:spPr>
          <a:xfrm flipH="1">
            <a:off x="3590925" y="5162550"/>
            <a:ext cx="190500" cy="361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CF179DE-2E52-4550-9F4B-E6A8FF68767C}"/>
              </a:ext>
            </a:extLst>
          </p:cNvPr>
          <p:cNvCxnSpPr/>
          <p:nvPr/>
        </p:nvCxnSpPr>
        <p:spPr>
          <a:xfrm flipH="1">
            <a:off x="4384904" y="5162550"/>
            <a:ext cx="190500" cy="361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345E550-27D7-4DDA-96F0-08696DD9BAAC}"/>
              </a:ext>
            </a:extLst>
          </p:cNvPr>
          <p:cNvSpPr/>
          <p:nvPr/>
        </p:nvSpPr>
        <p:spPr>
          <a:xfrm>
            <a:off x="6228933" y="3749721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7C7BC7-1338-4552-BB41-C08A4584FBFA}"/>
              </a:ext>
            </a:extLst>
          </p:cNvPr>
          <p:cNvSpPr/>
          <p:nvPr/>
        </p:nvSpPr>
        <p:spPr>
          <a:xfrm>
            <a:off x="10608076" y="2979998"/>
            <a:ext cx="1110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kg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40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4FC17B4-0E11-49AF-8F43-71FA91686D7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645" y="3729757"/>
            <a:ext cx="3280950" cy="30755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251348-C655-4FB6-A114-F6EB1A9C7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97" y="4101309"/>
            <a:ext cx="3733800" cy="25929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169CEA-38C1-4815-87C5-12031492034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636" y="1077218"/>
            <a:ext cx="2812782" cy="27880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59673A-D480-42F7-98E1-1A9196CC85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156" y="668471"/>
            <a:ext cx="4591929" cy="306128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3AC01C-ECD5-42A3-B708-AAE58F6C7F25}"/>
              </a:ext>
            </a:extLst>
          </p:cNvPr>
          <p:cNvSpPr/>
          <p:nvPr/>
        </p:nvSpPr>
        <p:spPr>
          <a:xfrm>
            <a:off x="103032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are diagrams of some 3-D shapes. Tick each shape that has the same number of faces as vertices.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FA5BDD-B1F3-4C9F-9E4E-0E1AFBE36A9D}"/>
              </a:ext>
            </a:extLst>
          </p:cNvPr>
          <p:cNvSpPr/>
          <p:nvPr/>
        </p:nvSpPr>
        <p:spPr>
          <a:xfrm>
            <a:off x="3855196" y="1391746"/>
            <a:ext cx="2812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 faces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C874A8-F03E-44AF-967E-48EBF260EFD3}"/>
              </a:ext>
            </a:extLst>
          </p:cNvPr>
          <p:cNvSpPr/>
          <p:nvPr/>
        </p:nvSpPr>
        <p:spPr>
          <a:xfrm>
            <a:off x="3855196" y="1884022"/>
            <a:ext cx="2812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8 vertices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10256C-2C8A-4803-9E19-7D139CCC4457}"/>
              </a:ext>
            </a:extLst>
          </p:cNvPr>
          <p:cNvSpPr/>
          <p:nvPr/>
        </p:nvSpPr>
        <p:spPr>
          <a:xfrm>
            <a:off x="9429694" y="1484245"/>
            <a:ext cx="2812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 faces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DEE80C-EE93-47B4-8203-21591423261B}"/>
              </a:ext>
            </a:extLst>
          </p:cNvPr>
          <p:cNvSpPr/>
          <p:nvPr/>
        </p:nvSpPr>
        <p:spPr>
          <a:xfrm>
            <a:off x="9429694" y="1976521"/>
            <a:ext cx="2812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 vertices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F41468A-EC32-4DE7-BE97-7E3C05C7B8A3}"/>
              </a:ext>
            </a:extLst>
          </p:cNvPr>
          <p:cNvSpPr/>
          <p:nvPr/>
        </p:nvSpPr>
        <p:spPr>
          <a:xfrm>
            <a:off x="8557101" y="186382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1B3BA0-DA70-494A-82FB-FC2C067B5D11}"/>
              </a:ext>
            </a:extLst>
          </p:cNvPr>
          <p:cNvSpPr/>
          <p:nvPr/>
        </p:nvSpPr>
        <p:spPr>
          <a:xfrm>
            <a:off x="3759119" y="4564239"/>
            <a:ext cx="2812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 faces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D6A5567-7D3F-46D3-9799-9EE7FDCA4FFF}"/>
              </a:ext>
            </a:extLst>
          </p:cNvPr>
          <p:cNvSpPr/>
          <p:nvPr/>
        </p:nvSpPr>
        <p:spPr>
          <a:xfrm>
            <a:off x="3759119" y="5056515"/>
            <a:ext cx="2812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 vertices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08A443-A33C-42BF-9992-095FA684BC7D}"/>
              </a:ext>
            </a:extLst>
          </p:cNvPr>
          <p:cNvSpPr/>
          <p:nvPr/>
        </p:nvSpPr>
        <p:spPr>
          <a:xfrm>
            <a:off x="9721479" y="4429171"/>
            <a:ext cx="22556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 faces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1B2608-D9E9-46CE-B25A-9CE47220F694}"/>
              </a:ext>
            </a:extLst>
          </p:cNvPr>
          <p:cNvSpPr/>
          <p:nvPr/>
        </p:nvSpPr>
        <p:spPr>
          <a:xfrm>
            <a:off x="9721479" y="4921447"/>
            <a:ext cx="22556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 vertices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9A8574-ADAE-4763-9096-04BF5378B9B8}"/>
              </a:ext>
            </a:extLst>
          </p:cNvPr>
          <p:cNvSpPr/>
          <p:nvPr/>
        </p:nvSpPr>
        <p:spPr>
          <a:xfrm>
            <a:off x="8906716" y="505651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48DF65-5D75-45FB-B385-807F7B81E18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6799B1-A081-488F-8CEB-A34835611F8E}"/>
              </a:ext>
            </a:extLst>
          </p:cNvPr>
          <p:cNvSpPr/>
          <p:nvPr/>
        </p:nvSpPr>
        <p:spPr>
          <a:xfrm>
            <a:off x="3840712" y="981358"/>
            <a:ext cx="2812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cube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A6C014E-849D-4D1A-96E5-35AC99FE6DB6}"/>
              </a:ext>
            </a:extLst>
          </p:cNvPr>
          <p:cNvSpPr/>
          <p:nvPr/>
        </p:nvSpPr>
        <p:spPr>
          <a:xfrm>
            <a:off x="8892232" y="552560"/>
            <a:ext cx="30828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triangular-based pyramid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72D806-4241-45D9-9F86-FF3270A368B7}"/>
              </a:ext>
            </a:extLst>
          </p:cNvPr>
          <p:cNvSpPr/>
          <p:nvPr/>
        </p:nvSpPr>
        <p:spPr>
          <a:xfrm>
            <a:off x="3759119" y="4078625"/>
            <a:ext cx="30828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triangular prism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E12CDE5-D74C-4152-86A2-6231640BE268}"/>
              </a:ext>
            </a:extLst>
          </p:cNvPr>
          <p:cNvSpPr/>
          <p:nvPr/>
        </p:nvSpPr>
        <p:spPr>
          <a:xfrm>
            <a:off x="9025902" y="3479024"/>
            <a:ext cx="30828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square-based pyramid</a:t>
            </a:r>
          </a:p>
        </p:txBody>
      </p:sp>
    </p:spTree>
    <p:extLst>
      <p:ext uri="{BB962C8B-B14F-4D97-AF65-F5344CB8AC3E}">
        <p14:creationId xmlns:p14="http://schemas.microsoft.com/office/powerpoint/2010/main" val="19484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/>
      <p:bldP spid="23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BFD534-B85B-4BC1-A67B-0A3D276E5041}"/>
              </a:ext>
            </a:extLst>
          </p:cNvPr>
          <p:cNvSpPr/>
          <p:nvPr/>
        </p:nvSpPr>
        <p:spPr>
          <a:xfrm>
            <a:off x="56123" y="50000"/>
            <a:ext cx="106591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Ally and Jack buy some stickers. </a:t>
            </a:r>
          </a:p>
          <a:p>
            <a:r>
              <a:rPr lang="en-US" sz="3200" b="1" dirty="0"/>
              <a:t>Ally buys a pack of 12 stickers for £10.49 </a:t>
            </a:r>
          </a:p>
          <a:p>
            <a:r>
              <a:rPr lang="en-US" sz="3200" b="1" dirty="0"/>
              <a:t>Jack buys 12 single stickers for 99p each.</a:t>
            </a:r>
          </a:p>
          <a:p>
            <a:r>
              <a:rPr lang="en-US" sz="3200" b="1" dirty="0"/>
              <a:t>How much more does Jack pay than Ally?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BD6C95-9125-4047-832C-D33B5C9861E8}"/>
              </a:ext>
            </a:extLst>
          </p:cNvPr>
          <p:cNvSpPr/>
          <p:nvPr/>
        </p:nvSpPr>
        <p:spPr>
          <a:xfrm>
            <a:off x="521831" y="2092650"/>
            <a:ext cx="32748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Jack pays 12 x 99p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A2A377-5368-4F4D-8B14-33FFE08AEBD5}"/>
              </a:ext>
            </a:extLst>
          </p:cNvPr>
          <p:cNvSpPr/>
          <p:nvPr/>
        </p:nvSpPr>
        <p:spPr>
          <a:xfrm>
            <a:off x="2159234" y="2677425"/>
            <a:ext cx="24096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x £1 = £12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A3A610-4F5C-4A61-8BD0-878809E9FEEF}"/>
              </a:ext>
            </a:extLst>
          </p:cNvPr>
          <p:cNvSpPr/>
          <p:nvPr/>
        </p:nvSpPr>
        <p:spPr>
          <a:xfrm>
            <a:off x="2159234" y="3203392"/>
            <a:ext cx="43246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£12.00 - £0.12 = £11.88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A67F888-8F6B-4771-97E2-AB7853F02A37}"/>
              </a:ext>
            </a:extLst>
          </p:cNvPr>
          <p:cNvGrpSpPr/>
          <p:nvPr/>
        </p:nvGrpSpPr>
        <p:grpSpPr>
          <a:xfrm>
            <a:off x="6737879" y="2370623"/>
            <a:ext cx="1834589" cy="1405123"/>
            <a:chOff x="1844277" y="1937292"/>
            <a:chExt cx="1834589" cy="140512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2260B8D-FBBF-4FF2-B91A-357120F6F80A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9 9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5284025-84DE-4A5D-B51C-D7D1E1EEF509}"/>
                </a:ext>
              </a:extLst>
            </p:cNvPr>
            <p:cNvSpPr txBox="1"/>
            <p:nvPr/>
          </p:nvSpPr>
          <p:spPr>
            <a:xfrm>
              <a:off x="2695050" y="2360014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05F38A3-0705-4C91-A7FB-032C6868B833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CC681B7-4701-4ECE-A24B-A9A0B8F5775E}"/>
                </a:ext>
              </a:extLst>
            </p:cNvPr>
            <p:cNvCxnSpPr>
              <a:cxnSpLocks/>
            </p:cNvCxnSpPr>
            <p:nvPr/>
          </p:nvCxnSpPr>
          <p:spPr>
            <a:xfrm>
              <a:off x="1844277" y="2888679"/>
              <a:ext cx="175617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1031937-5660-422B-B030-2990DABCAF92}"/>
                </a:ext>
              </a:extLst>
            </p:cNvPr>
            <p:cNvCxnSpPr>
              <a:cxnSpLocks/>
            </p:cNvCxnSpPr>
            <p:nvPr/>
          </p:nvCxnSpPr>
          <p:spPr>
            <a:xfrm>
              <a:off x="1844277" y="3342415"/>
              <a:ext cx="175617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655C479-7359-4D3A-B7F0-9581EDEDCD27}"/>
              </a:ext>
            </a:extLst>
          </p:cNvPr>
          <p:cNvSpPr txBox="1"/>
          <p:nvPr/>
        </p:nvSpPr>
        <p:spPr>
          <a:xfrm>
            <a:off x="8037383" y="326219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A50215-6938-4A7E-B41F-31E5315A2160}"/>
              </a:ext>
            </a:extLst>
          </p:cNvPr>
          <p:cNvSpPr txBox="1"/>
          <p:nvPr/>
        </p:nvSpPr>
        <p:spPr>
          <a:xfrm>
            <a:off x="7574366" y="2138384"/>
            <a:ext cx="561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7ED429-6BD7-4DE1-B13D-8F3DD47218E7}"/>
              </a:ext>
            </a:extLst>
          </p:cNvPr>
          <p:cNvSpPr txBox="1"/>
          <p:nvPr/>
        </p:nvSpPr>
        <p:spPr>
          <a:xfrm>
            <a:off x="6704467" y="3262200"/>
            <a:ext cx="14052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1 1 8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636D3A-FC97-4C3C-B858-6A49BF2F5FFD}"/>
              </a:ext>
            </a:extLst>
          </p:cNvPr>
          <p:cNvSpPr txBox="1"/>
          <p:nvPr/>
        </p:nvSpPr>
        <p:spPr>
          <a:xfrm>
            <a:off x="6388243" y="3251449"/>
            <a:ext cx="14052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     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9C2236B-3274-4BFD-BA9B-ABF4A1CC79AF}"/>
              </a:ext>
            </a:extLst>
          </p:cNvPr>
          <p:cNvGrpSpPr/>
          <p:nvPr/>
        </p:nvGrpSpPr>
        <p:grpSpPr>
          <a:xfrm>
            <a:off x="8956527" y="2367879"/>
            <a:ext cx="2305964" cy="1404405"/>
            <a:chOff x="1362269" y="1941038"/>
            <a:chExt cx="2305964" cy="140440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23E5BDD-634C-4225-B5B7-3D62A35D1591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1 1.8 8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3FD2E69-ED41-4799-8EAC-405D0DDB40C6}"/>
                </a:ext>
              </a:extLst>
            </p:cNvPr>
            <p:cNvSpPr txBox="1"/>
            <p:nvPr/>
          </p:nvSpPr>
          <p:spPr>
            <a:xfrm>
              <a:off x="1807522" y="2373230"/>
              <a:ext cx="186071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1 0.4 9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2CEE876-F7B8-4C46-96B3-8AB52512CE4E}"/>
                </a:ext>
              </a:extLst>
            </p:cNvPr>
            <p:cNvSpPr txBox="1"/>
            <p:nvPr/>
          </p:nvSpPr>
          <p:spPr>
            <a:xfrm>
              <a:off x="1413472" y="2379881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DEFE739-9E74-4871-BD45-2682A8B324D0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2902688"/>
              <a:ext cx="223466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9735C5A-B254-4580-B828-14A397BB3AB4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3345443"/>
              <a:ext cx="22316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F9B287D-ECFD-481F-93C7-757F25461F77}"/>
              </a:ext>
            </a:extLst>
          </p:cNvPr>
          <p:cNvCxnSpPr>
            <a:cxnSpLocks/>
          </p:cNvCxnSpPr>
          <p:nvPr/>
        </p:nvCxnSpPr>
        <p:spPr>
          <a:xfrm flipV="1">
            <a:off x="10309742" y="2455313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4F11BC2-922C-46AF-950C-4B8D9D65A4C4}"/>
              </a:ext>
            </a:extLst>
          </p:cNvPr>
          <p:cNvSpPr txBox="1"/>
          <p:nvPr/>
        </p:nvSpPr>
        <p:spPr>
          <a:xfrm>
            <a:off x="10356147" y="213779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C77EA08-08D7-49AB-8AB0-5C78A4F83629}"/>
              </a:ext>
            </a:extLst>
          </p:cNvPr>
          <p:cNvSpPr txBox="1"/>
          <p:nvPr/>
        </p:nvSpPr>
        <p:spPr>
          <a:xfrm>
            <a:off x="10630118" y="2397459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038BB33-8D9E-431C-B895-0E0D6BEA49F9}"/>
              </a:ext>
            </a:extLst>
          </p:cNvPr>
          <p:cNvSpPr txBox="1"/>
          <p:nvPr/>
        </p:nvSpPr>
        <p:spPr>
          <a:xfrm>
            <a:off x="10746205" y="325144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37E1B9A-BA20-42FB-842B-AC2E5E01AC12}"/>
              </a:ext>
            </a:extLst>
          </p:cNvPr>
          <p:cNvSpPr txBox="1"/>
          <p:nvPr/>
        </p:nvSpPr>
        <p:spPr>
          <a:xfrm>
            <a:off x="10306692" y="324358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5C8B751-8F7D-4445-9639-CC73E6CC9E44}"/>
              </a:ext>
            </a:extLst>
          </p:cNvPr>
          <p:cNvSpPr txBox="1"/>
          <p:nvPr/>
        </p:nvSpPr>
        <p:spPr>
          <a:xfrm>
            <a:off x="9845295" y="325144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2CE67D1-97C2-416B-A1D3-108ABBC483F3}"/>
              </a:ext>
            </a:extLst>
          </p:cNvPr>
          <p:cNvSpPr txBox="1"/>
          <p:nvPr/>
        </p:nvSpPr>
        <p:spPr>
          <a:xfrm>
            <a:off x="9405782" y="324358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E61112F-C12D-4B5B-AE47-04CD7E80713B}"/>
              </a:ext>
            </a:extLst>
          </p:cNvPr>
          <p:cNvSpPr txBox="1"/>
          <p:nvPr/>
        </p:nvSpPr>
        <p:spPr>
          <a:xfrm>
            <a:off x="10146541" y="324510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69E2B15-736B-4402-B964-E10D0D93274E}"/>
              </a:ext>
            </a:extLst>
          </p:cNvPr>
          <p:cNvSpPr txBox="1"/>
          <p:nvPr/>
        </p:nvSpPr>
        <p:spPr>
          <a:xfrm>
            <a:off x="9073376" y="325568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A6841EA-C04C-4338-8929-09BB9CCE1053}"/>
              </a:ext>
            </a:extLst>
          </p:cNvPr>
          <p:cNvSpPr/>
          <p:nvPr/>
        </p:nvSpPr>
        <p:spPr>
          <a:xfrm>
            <a:off x="7182896" y="1508108"/>
            <a:ext cx="23733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£1.39 more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87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75B015-07A0-431E-9D8F-E9A2DB0D29DB}"/>
              </a:ext>
            </a:extLst>
          </p:cNvPr>
          <p:cNvSpPr/>
          <p:nvPr/>
        </p:nvSpPr>
        <p:spPr>
          <a:xfrm>
            <a:off x="56123" y="50000"/>
            <a:ext cx="107492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Amina planted some seeds. </a:t>
            </a:r>
          </a:p>
          <a:p>
            <a:r>
              <a:rPr lang="en-GB" sz="3200" b="1" dirty="0"/>
              <a:t>For every 3 seeds Amina planted, only 2 seeds grew. </a:t>
            </a:r>
          </a:p>
          <a:p>
            <a:r>
              <a:rPr lang="en-GB" sz="3200" b="1" dirty="0"/>
              <a:t>Altogether, 12 seeds grew. </a:t>
            </a:r>
          </a:p>
          <a:p>
            <a:r>
              <a:rPr lang="en-GB" sz="3200" b="1" dirty="0"/>
              <a:t>How many seeds did Amina plant?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C0C705-E4BD-4350-BE0C-EBF25B059C97}"/>
              </a:ext>
            </a:extLst>
          </p:cNvPr>
          <p:cNvSpPr/>
          <p:nvPr/>
        </p:nvSpPr>
        <p:spPr>
          <a:xfrm>
            <a:off x="3323492" y="2269478"/>
            <a:ext cx="45016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planted          2 grew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825358-D6DD-41B9-827D-138581DD4775}"/>
              </a:ext>
            </a:extLst>
          </p:cNvPr>
          <p:cNvSpPr/>
          <p:nvPr/>
        </p:nvSpPr>
        <p:spPr>
          <a:xfrm>
            <a:off x="5832230" y="3402980"/>
            <a:ext cx="22508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grew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2857CEF-7630-4CF0-AD19-2C7AAE82C364}"/>
              </a:ext>
            </a:extLst>
          </p:cNvPr>
          <p:cNvCxnSpPr/>
          <p:nvPr/>
        </p:nvCxnSpPr>
        <p:spPr>
          <a:xfrm>
            <a:off x="6012126" y="2960133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F42B53D-9080-4091-8454-332F3335D34D}"/>
              </a:ext>
            </a:extLst>
          </p:cNvPr>
          <p:cNvSpPr/>
          <p:nvPr/>
        </p:nvSpPr>
        <p:spPr>
          <a:xfrm>
            <a:off x="6096000" y="2867006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x6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BD2E329-60A7-4312-8CDA-B0FF5F873311}"/>
              </a:ext>
            </a:extLst>
          </p:cNvPr>
          <p:cNvCxnSpPr/>
          <p:nvPr/>
        </p:nvCxnSpPr>
        <p:spPr>
          <a:xfrm>
            <a:off x="3509249" y="2956156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CAAA9A3E-C82D-45CF-B067-0CA17CFA516F}"/>
              </a:ext>
            </a:extLst>
          </p:cNvPr>
          <p:cNvSpPr/>
          <p:nvPr/>
        </p:nvSpPr>
        <p:spPr>
          <a:xfrm>
            <a:off x="3593123" y="2863029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x6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93A47C-41FE-4B26-A26B-92AE310643AB}"/>
              </a:ext>
            </a:extLst>
          </p:cNvPr>
          <p:cNvSpPr/>
          <p:nvPr/>
        </p:nvSpPr>
        <p:spPr>
          <a:xfrm>
            <a:off x="3329353" y="3398260"/>
            <a:ext cx="22508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 planted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389146-4D52-4AE0-A4DC-07C6EB500A7D}"/>
              </a:ext>
            </a:extLst>
          </p:cNvPr>
          <p:cNvSpPr/>
          <p:nvPr/>
        </p:nvSpPr>
        <p:spPr>
          <a:xfrm>
            <a:off x="6012126" y="1469853"/>
            <a:ext cx="22508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 seeds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49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4636EF-EEE6-42D8-94D3-E98B28EDC7CC}"/>
              </a:ext>
            </a:extLst>
          </p:cNvPr>
          <p:cNvSpPr/>
          <p:nvPr/>
        </p:nvSpPr>
        <p:spPr>
          <a:xfrm>
            <a:off x="56123" y="50000"/>
            <a:ext cx="104787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At the end of a film, the year is given in Roman numerals.</a:t>
            </a:r>
          </a:p>
          <a:p>
            <a:r>
              <a:rPr lang="en-GB" sz="3200" b="1" dirty="0"/>
              <a:t>Write the year MMVI in figures.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BAB959-3DF0-4A5D-A1ED-FC92630C5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88609"/>
            <a:ext cx="5219048" cy="286666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9C82D25-0151-4E80-BF4C-A747530EF711}"/>
              </a:ext>
            </a:extLst>
          </p:cNvPr>
          <p:cNvSpPr/>
          <p:nvPr/>
        </p:nvSpPr>
        <p:spPr>
          <a:xfrm>
            <a:off x="423630" y="1127218"/>
            <a:ext cx="17684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 = 1000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4E6B39-7F62-498B-B350-024C83B68186}"/>
              </a:ext>
            </a:extLst>
          </p:cNvPr>
          <p:cNvSpPr/>
          <p:nvPr/>
        </p:nvSpPr>
        <p:spPr>
          <a:xfrm>
            <a:off x="423629" y="1711993"/>
            <a:ext cx="10262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V = 5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1926D0-0507-407E-B9BE-3B7EE6AAE836}"/>
              </a:ext>
            </a:extLst>
          </p:cNvPr>
          <p:cNvSpPr/>
          <p:nvPr/>
        </p:nvSpPr>
        <p:spPr>
          <a:xfrm>
            <a:off x="423629" y="2296768"/>
            <a:ext cx="8931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 = 1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8C34D0-A3F1-4FFB-9309-88E99ABBB89D}"/>
              </a:ext>
            </a:extLst>
          </p:cNvPr>
          <p:cNvSpPr/>
          <p:nvPr/>
        </p:nvSpPr>
        <p:spPr>
          <a:xfrm>
            <a:off x="5064559" y="1127217"/>
            <a:ext cx="10182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2006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38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2169BB-3658-472B-A112-3D7B7B886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8624" y="0"/>
            <a:ext cx="3863376" cy="67544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B0C69BA-0115-4CA8-8C62-ABF8410AF310}"/>
              </a:ext>
            </a:extLst>
          </p:cNvPr>
          <p:cNvSpPr/>
          <p:nvPr/>
        </p:nvSpPr>
        <p:spPr>
          <a:xfrm>
            <a:off x="103031" y="51516"/>
            <a:ext cx="80748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Layla completes one-and-a-half somersaults in a dive. How many degrees does Layla turn through in her dive?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78F90B-8583-41DE-A578-C7BAF18FB190}"/>
              </a:ext>
            </a:extLst>
          </p:cNvPr>
          <p:cNvSpPr/>
          <p:nvPr/>
        </p:nvSpPr>
        <p:spPr>
          <a:xfrm>
            <a:off x="333699" y="2018646"/>
            <a:ext cx="7077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around a point add up to 360°.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668D59-B48C-4B1D-AC05-9329316A59AB}"/>
              </a:ext>
            </a:extLst>
          </p:cNvPr>
          <p:cNvSpPr/>
          <p:nvPr/>
        </p:nvSpPr>
        <p:spPr>
          <a:xfrm>
            <a:off x="333699" y="2729242"/>
            <a:ext cx="7077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 whole turn is 360°.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4DDF69-35EA-488E-ADFB-E04B4EC37FF6}"/>
              </a:ext>
            </a:extLst>
          </p:cNvPr>
          <p:cNvSpPr/>
          <p:nvPr/>
        </p:nvSpPr>
        <p:spPr>
          <a:xfrm>
            <a:off x="333698" y="3439838"/>
            <a:ext cx="77411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on a straight line add up to 180°.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CDA290-FA7E-4486-A1EE-AA44BFBBC4A1}"/>
              </a:ext>
            </a:extLst>
          </p:cNvPr>
          <p:cNvSpPr/>
          <p:nvPr/>
        </p:nvSpPr>
        <p:spPr>
          <a:xfrm>
            <a:off x="333697" y="4150434"/>
            <a:ext cx="77411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 half turn is 180°.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299527-3426-4A82-A29F-774A957A7057}"/>
              </a:ext>
            </a:extLst>
          </p:cNvPr>
          <p:cNvSpPr/>
          <p:nvPr/>
        </p:nvSpPr>
        <p:spPr>
          <a:xfrm>
            <a:off x="333697" y="4877344"/>
            <a:ext cx="70777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One-and-a-half turns = 360° + 180°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544085-5549-4224-98AA-15C0AF7FBFAD}"/>
              </a:ext>
            </a:extLst>
          </p:cNvPr>
          <p:cNvSpPr/>
          <p:nvPr/>
        </p:nvSpPr>
        <p:spPr>
          <a:xfrm>
            <a:off x="7071043" y="4861030"/>
            <a:ext cx="15979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= 540°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944974-DB36-490A-8742-C5469A6A5E6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BC71C9-0ED2-4A9D-85B9-44BBE0E920E1}"/>
              </a:ext>
            </a:extLst>
          </p:cNvPr>
          <p:cNvSpPr/>
          <p:nvPr/>
        </p:nvSpPr>
        <p:spPr>
          <a:xfrm>
            <a:off x="10687208" y="439028"/>
            <a:ext cx="9523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90°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4F0E8A-FFFC-4F4D-911B-7BE9A448EBE4}"/>
              </a:ext>
            </a:extLst>
          </p:cNvPr>
          <p:cNvSpPr/>
          <p:nvPr/>
        </p:nvSpPr>
        <p:spPr>
          <a:xfrm>
            <a:off x="10799586" y="1415785"/>
            <a:ext cx="9523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90°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DD7A32-0E9F-437D-BDB0-EED92003B0BD}"/>
              </a:ext>
            </a:extLst>
          </p:cNvPr>
          <p:cNvSpPr/>
          <p:nvPr/>
        </p:nvSpPr>
        <p:spPr>
          <a:xfrm>
            <a:off x="11333912" y="2188741"/>
            <a:ext cx="8015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90°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B8268F-ADC6-4975-972E-F2BCCB2615DB}"/>
              </a:ext>
            </a:extLst>
          </p:cNvPr>
          <p:cNvSpPr/>
          <p:nvPr/>
        </p:nvSpPr>
        <p:spPr>
          <a:xfrm>
            <a:off x="10762596" y="3304351"/>
            <a:ext cx="8015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90°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C7D246-B54B-47BE-83E9-A1D2209D70EB}"/>
              </a:ext>
            </a:extLst>
          </p:cNvPr>
          <p:cNvSpPr/>
          <p:nvPr/>
        </p:nvSpPr>
        <p:spPr>
          <a:xfrm>
            <a:off x="10739324" y="4276255"/>
            <a:ext cx="8015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90°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39994C-818E-4BD3-B27F-7EB27B4D6592}"/>
              </a:ext>
            </a:extLst>
          </p:cNvPr>
          <p:cNvSpPr/>
          <p:nvPr/>
        </p:nvSpPr>
        <p:spPr>
          <a:xfrm>
            <a:off x="10731481" y="5604106"/>
            <a:ext cx="8015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90°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EBB07C-B5FD-482D-9785-00AA9920A9B5}"/>
              </a:ext>
            </a:extLst>
          </p:cNvPr>
          <p:cNvSpPr/>
          <p:nvPr/>
        </p:nvSpPr>
        <p:spPr>
          <a:xfrm>
            <a:off x="5619116" y="5474111"/>
            <a:ext cx="29252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 x 90° = 540°</a:t>
            </a:r>
          </a:p>
        </p:txBody>
      </p:sp>
    </p:spTree>
    <p:extLst>
      <p:ext uri="{BB962C8B-B14F-4D97-AF65-F5344CB8AC3E}">
        <p14:creationId xmlns:p14="http://schemas.microsoft.com/office/powerpoint/2010/main" val="428951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17217_files/img01.jpg">
            <a:extLst>
              <a:ext uri="{FF2B5EF4-FFF2-40B4-BE49-F238E27FC236}">
                <a16:creationId xmlns:a16="http://schemas.microsoft.com/office/drawing/2014/main" id="{C588E5AA-9D70-49DF-93DA-1DE054F1629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53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F335813-7AEB-4DB1-8F7E-49E68FBA48B7}"/>
              </a:ext>
            </a:extLst>
          </p:cNvPr>
          <p:cNvSpPr/>
          <p:nvPr/>
        </p:nvSpPr>
        <p:spPr>
          <a:xfrm>
            <a:off x="103032" y="51516"/>
            <a:ext cx="420093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vertices of a quadrilateral have these coordinates: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(1, 5)        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(5, 4)        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(1, −3)        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(−3, 4)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side of the quadrilateral has been drawn on the grid. Complete the quadrilateral.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FBEC294-8440-4A48-AC7B-4B1F2E8C3AE7}"/>
              </a:ext>
            </a:extLst>
          </p:cNvPr>
          <p:cNvSpPr/>
          <p:nvPr/>
        </p:nvSpPr>
        <p:spPr>
          <a:xfrm>
            <a:off x="8455601" y="991148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520D48A-33EF-4BBF-BF36-144CE0424C32}"/>
              </a:ext>
            </a:extLst>
          </p:cNvPr>
          <p:cNvSpPr/>
          <p:nvPr/>
        </p:nvSpPr>
        <p:spPr>
          <a:xfrm>
            <a:off x="10408874" y="1481510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7CEEAE8-0C7D-4653-BB27-4B76510E4C76}"/>
              </a:ext>
            </a:extLst>
          </p:cNvPr>
          <p:cNvSpPr/>
          <p:nvPr/>
        </p:nvSpPr>
        <p:spPr>
          <a:xfrm>
            <a:off x="8450578" y="4909194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0A9BB15-FE1D-48EF-918E-06A12AD4B10F}"/>
              </a:ext>
            </a:extLst>
          </p:cNvPr>
          <p:cNvSpPr/>
          <p:nvPr/>
        </p:nvSpPr>
        <p:spPr>
          <a:xfrm>
            <a:off x="6512255" y="1475363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989543-B272-4815-AADE-CDCF9D2791B5}"/>
              </a:ext>
            </a:extLst>
          </p:cNvPr>
          <p:cNvCxnSpPr>
            <a:cxnSpLocks/>
          </p:cNvCxnSpPr>
          <p:nvPr/>
        </p:nvCxnSpPr>
        <p:spPr>
          <a:xfrm flipH="1">
            <a:off x="8542799" y="1577427"/>
            <a:ext cx="1947588" cy="342097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85ECA1E-78F4-4236-BE85-07DF1C325F72}"/>
              </a:ext>
            </a:extLst>
          </p:cNvPr>
          <p:cNvCxnSpPr>
            <a:cxnSpLocks/>
          </p:cNvCxnSpPr>
          <p:nvPr/>
        </p:nvCxnSpPr>
        <p:spPr>
          <a:xfrm>
            <a:off x="6588736" y="1570834"/>
            <a:ext cx="1953609" cy="339778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4CA6BCE-A421-4C22-93AE-63560084F6D4}"/>
              </a:ext>
            </a:extLst>
          </p:cNvPr>
          <p:cNvCxnSpPr>
            <a:cxnSpLocks/>
          </p:cNvCxnSpPr>
          <p:nvPr/>
        </p:nvCxnSpPr>
        <p:spPr>
          <a:xfrm flipV="1">
            <a:off x="6588282" y="1069978"/>
            <a:ext cx="1954290" cy="5074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1C0B786-A431-488F-98F2-56CD6824E78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417500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45799A-231A-4DC7-B9A4-FDD78D5E315D}"/>
              </a:ext>
            </a:extLst>
          </p:cNvPr>
          <p:cNvSpPr/>
          <p:nvPr/>
        </p:nvSpPr>
        <p:spPr>
          <a:xfrm>
            <a:off x="56122" y="50000"/>
            <a:ext cx="123431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cat sleeps for 12 hours each day. 50% of its life is spent asleep.</a:t>
            </a:r>
          </a:p>
          <a:p>
            <a:endParaRPr lang="en-US" sz="3200" b="1" dirty="0"/>
          </a:p>
          <a:p>
            <a:r>
              <a:rPr lang="en-US" sz="3200" b="1" dirty="0"/>
              <a:t>A koala sleeps for 18 hours each day. ____% of its life is spent asleep.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E9C040A-3482-4C3F-93CA-E9F208F10476}"/>
              </a:ext>
            </a:extLst>
          </p:cNvPr>
          <p:cNvCxnSpPr>
            <a:cxnSpLocks/>
          </p:cNvCxnSpPr>
          <p:nvPr/>
        </p:nvCxnSpPr>
        <p:spPr>
          <a:xfrm>
            <a:off x="973587" y="2973056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3240F03-28DA-40F3-AE0F-8F2C14143901}"/>
              </a:ext>
            </a:extLst>
          </p:cNvPr>
          <p:cNvCxnSpPr>
            <a:cxnSpLocks/>
          </p:cNvCxnSpPr>
          <p:nvPr/>
        </p:nvCxnSpPr>
        <p:spPr>
          <a:xfrm>
            <a:off x="2309521" y="2973056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9EC6807-7D43-4699-A1EF-049E3DB32E31}"/>
              </a:ext>
            </a:extLst>
          </p:cNvPr>
          <p:cNvSpPr txBox="1"/>
          <p:nvPr/>
        </p:nvSpPr>
        <p:spPr>
          <a:xfrm>
            <a:off x="945372" y="2444099"/>
            <a:ext cx="9772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100DCE-8A09-4E3C-832C-A3F02DF0FE4D}"/>
              </a:ext>
            </a:extLst>
          </p:cNvPr>
          <p:cNvSpPr txBox="1"/>
          <p:nvPr/>
        </p:nvSpPr>
        <p:spPr>
          <a:xfrm>
            <a:off x="938360" y="2920437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B95C33-021E-4029-8E27-E6CE516B04F9}"/>
              </a:ext>
            </a:extLst>
          </p:cNvPr>
          <p:cNvSpPr txBox="1"/>
          <p:nvPr/>
        </p:nvSpPr>
        <p:spPr>
          <a:xfrm>
            <a:off x="2295226" y="2914530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152D47-8DA8-4B33-8076-489C987A3FFD}"/>
              </a:ext>
            </a:extLst>
          </p:cNvPr>
          <p:cNvSpPr txBox="1"/>
          <p:nvPr/>
        </p:nvSpPr>
        <p:spPr>
          <a:xfrm>
            <a:off x="1851760" y="266085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8799DEBC-D603-4C5C-B27D-D393B5BE20A4}"/>
              </a:ext>
            </a:extLst>
          </p:cNvPr>
          <p:cNvSpPr/>
          <p:nvPr/>
        </p:nvSpPr>
        <p:spPr>
          <a:xfrm rot="16200000">
            <a:off x="1588519" y="1946363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F0FE22D0-611B-4C9D-91A9-C8615946421A}"/>
              </a:ext>
            </a:extLst>
          </p:cNvPr>
          <p:cNvSpPr/>
          <p:nvPr/>
        </p:nvSpPr>
        <p:spPr>
          <a:xfrm rot="5400000">
            <a:off x="1578232" y="287348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9F177F-B60D-4DE1-9099-F79854439AED}"/>
              </a:ext>
            </a:extLst>
          </p:cNvPr>
          <p:cNvSpPr txBox="1"/>
          <p:nvPr/>
        </p:nvSpPr>
        <p:spPr>
          <a:xfrm>
            <a:off x="1598294" y="340886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F31C5A-044E-47E6-83A6-BE7953B40144}"/>
              </a:ext>
            </a:extLst>
          </p:cNvPr>
          <p:cNvSpPr txBox="1"/>
          <p:nvPr/>
        </p:nvSpPr>
        <p:spPr>
          <a:xfrm>
            <a:off x="1608341" y="211454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04C647-CACC-4AAF-BE61-70EA8507CD63}"/>
              </a:ext>
            </a:extLst>
          </p:cNvPr>
          <p:cNvSpPr txBox="1"/>
          <p:nvPr/>
        </p:nvSpPr>
        <p:spPr>
          <a:xfrm>
            <a:off x="2293943" y="2468488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6DCBED4-867C-4FE2-A7BC-3A50AE402EB4}"/>
              </a:ext>
            </a:extLst>
          </p:cNvPr>
          <p:cNvGrpSpPr/>
          <p:nvPr/>
        </p:nvGrpSpPr>
        <p:grpSpPr>
          <a:xfrm>
            <a:off x="2791826" y="2670921"/>
            <a:ext cx="1964278" cy="878566"/>
            <a:chOff x="1784535" y="2849562"/>
            <a:chExt cx="1964278" cy="87856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202B3E-265C-4E8F-BC23-5F1BDCA2209D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4F87626-E5D7-4750-BE8C-B374901573AC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B220B80-7F60-4B63-B26B-B2AF575F8F51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22" name="Arc 21">
            <a:extLst>
              <a:ext uri="{FF2B5EF4-FFF2-40B4-BE49-F238E27FC236}">
                <a16:creationId xmlns:a16="http://schemas.microsoft.com/office/drawing/2014/main" id="{3FC2F0EE-6C1A-4EB6-9748-F9321F755FD2}"/>
              </a:ext>
            </a:extLst>
          </p:cNvPr>
          <p:cNvSpPr/>
          <p:nvPr/>
        </p:nvSpPr>
        <p:spPr>
          <a:xfrm rot="16200000">
            <a:off x="2830287" y="1850672"/>
            <a:ext cx="810037" cy="1337788"/>
          </a:xfrm>
          <a:prstGeom prst="arc">
            <a:avLst>
              <a:gd name="adj1" fmla="val 16072124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84F988BD-F137-43B2-9A41-DE7ECB0D7E5E}"/>
              </a:ext>
            </a:extLst>
          </p:cNvPr>
          <p:cNvSpPr/>
          <p:nvPr/>
        </p:nvSpPr>
        <p:spPr>
          <a:xfrm rot="5400000">
            <a:off x="2825143" y="2772649"/>
            <a:ext cx="810037" cy="1348075"/>
          </a:xfrm>
          <a:prstGeom prst="arc">
            <a:avLst>
              <a:gd name="adj1" fmla="val 16171914"/>
              <a:gd name="adj2" fmla="val 543572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C23F708-4190-419C-9877-9C1C1FAF937B}"/>
              </a:ext>
            </a:extLst>
          </p:cNvPr>
          <p:cNvSpPr txBox="1"/>
          <p:nvPr/>
        </p:nvSpPr>
        <p:spPr>
          <a:xfrm>
            <a:off x="2844830" y="341893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FA1F601-4698-4451-8ACC-B9F78E071AFE}"/>
              </a:ext>
            </a:extLst>
          </p:cNvPr>
          <p:cNvSpPr txBox="1"/>
          <p:nvPr/>
        </p:nvSpPr>
        <p:spPr>
          <a:xfrm>
            <a:off x="2844829" y="212461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F869C5-257F-421C-9174-C8AD34D2193D}"/>
              </a:ext>
            </a:extLst>
          </p:cNvPr>
          <p:cNvSpPr txBox="1"/>
          <p:nvPr/>
        </p:nvSpPr>
        <p:spPr>
          <a:xfrm>
            <a:off x="3452757" y="2478558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5 0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174D162-F3DC-447A-9200-239187C4AC91}"/>
              </a:ext>
            </a:extLst>
          </p:cNvPr>
          <p:cNvCxnSpPr>
            <a:cxnSpLocks/>
          </p:cNvCxnSpPr>
          <p:nvPr/>
        </p:nvCxnSpPr>
        <p:spPr>
          <a:xfrm>
            <a:off x="5072111" y="2983125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291B19E-C109-43B7-9836-1F6AD7BA51BF}"/>
              </a:ext>
            </a:extLst>
          </p:cNvPr>
          <p:cNvCxnSpPr>
            <a:cxnSpLocks/>
          </p:cNvCxnSpPr>
          <p:nvPr/>
        </p:nvCxnSpPr>
        <p:spPr>
          <a:xfrm>
            <a:off x="6408045" y="2983125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F5ABEF34-54DD-4001-A5BB-0F6F9E454E03}"/>
              </a:ext>
            </a:extLst>
          </p:cNvPr>
          <p:cNvSpPr txBox="1"/>
          <p:nvPr/>
        </p:nvSpPr>
        <p:spPr>
          <a:xfrm>
            <a:off x="5043896" y="2454168"/>
            <a:ext cx="9772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10B1B47-7294-4DC8-9D5F-9F021CA6F8D4}"/>
              </a:ext>
            </a:extLst>
          </p:cNvPr>
          <p:cNvSpPr txBox="1"/>
          <p:nvPr/>
        </p:nvSpPr>
        <p:spPr>
          <a:xfrm>
            <a:off x="5036884" y="2930506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68D2269-B490-49D1-AF71-3506BFAF4CD6}"/>
              </a:ext>
            </a:extLst>
          </p:cNvPr>
          <p:cNvSpPr txBox="1"/>
          <p:nvPr/>
        </p:nvSpPr>
        <p:spPr>
          <a:xfrm>
            <a:off x="6393750" y="2924599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7B46403-C744-438A-97BE-F79DACD197BA}"/>
              </a:ext>
            </a:extLst>
          </p:cNvPr>
          <p:cNvSpPr txBox="1"/>
          <p:nvPr/>
        </p:nvSpPr>
        <p:spPr>
          <a:xfrm>
            <a:off x="5950284" y="267092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936728DB-D788-46D5-A9AE-5C9B0EAA5553}"/>
              </a:ext>
            </a:extLst>
          </p:cNvPr>
          <p:cNvSpPr/>
          <p:nvPr/>
        </p:nvSpPr>
        <p:spPr>
          <a:xfrm rot="16200000">
            <a:off x="5687043" y="1956432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E6003611-9833-42EE-A3E1-C206849101C5}"/>
              </a:ext>
            </a:extLst>
          </p:cNvPr>
          <p:cNvSpPr/>
          <p:nvPr/>
        </p:nvSpPr>
        <p:spPr>
          <a:xfrm rot="5400000">
            <a:off x="5676756" y="288355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5C596A0-4058-4B61-8A72-BDB8C02554A6}"/>
              </a:ext>
            </a:extLst>
          </p:cNvPr>
          <p:cNvSpPr txBox="1"/>
          <p:nvPr/>
        </p:nvSpPr>
        <p:spPr>
          <a:xfrm>
            <a:off x="5802328" y="341893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EDED9C9-B9D1-4366-8EDF-A284E9089073}"/>
              </a:ext>
            </a:extLst>
          </p:cNvPr>
          <p:cNvSpPr txBox="1"/>
          <p:nvPr/>
        </p:nvSpPr>
        <p:spPr>
          <a:xfrm>
            <a:off x="5812375" y="212461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F9BCD22-65F8-4488-AD8A-6B49518CF825}"/>
              </a:ext>
            </a:extLst>
          </p:cNvPr>
          <p:cNvSpPr txBox="1"/>
          <p:nvPr/>
        </p:nvSpPr>
        <p:spPr>
          <a:xfrm>
            <a:off x="6392467" y="2478557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C6EBFBC-1E84-41ED-8588-A36624FD0437}"/>
              </a:ext>
            </a:extLst>
          </p:cNvPr>
          <p:cNvGrpSpPr/>
          <p:nvPr/>
        </p:nvGrpSpPr>
        <p:grpSpPr>
          <a:xfrm>
            <a:off x="6890350" y="2680990"/>
            <a:ext cx="1964278" cy="878566"/>
            <a:chOff x="1784535" y="2849562"/>
            <a:chExt cx="1964278" cy="878566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F11CA53-2E8F-4C1D-8972-F77888243D5A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494B942-5DF4-478B-B6CF-D8C03B449FDD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F8FE7F7-B523-4546-A13A-923962407952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63" name="Arc 62">
            <a:extLst>
              <a:ext uri="{FF2B5EF4-FFF2-40B4-BE49-F238E27FC236}">
                <a16:creationId xmlns:a16="http://schemas.microsoft.com/office/drawing/2014/main" id="{2D2DB938-20C1-49BC-821F-9327B4B7A098}"/>
              </a:ext>
            </a:extLst>
          </p:cNvPr>
          <p:cNvSpPr/>
          <p:nvPr/>
        </p:nvSpPr>
        <p:spPr>
          <a:xfrm rot="16200000">
            <a:off x="6928811" y="1860741"/>
            <a:ext cx="810037" cy="1337788"/>
          </a:xfrm>
          <a:prstGeom prst="arc">
            <a:avLst>
              <a:gd name="adj1" fmla="val 16072124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4" name="Arc 63">
            <a:extLst>
              <a:ext uri="{FF2B5EF4-FFF2-40B4-BE49-F238E27FC236}">
                <a16:creationId xmlns:a16="http://schemas.microsoft.com/office/drawing/2014/main" id="{6C9301D6-D69B-450C-A9AC-DCEF0DDA4FE6}"/>
              </a:ext>
            </a:extLst>
          </p:cNvPr>
          <p:cNvSpPr/>
          <p:nvPr/>
        </p:nvSpPr>
        <p:spPr>
          <a:xfrm rot="5400000">
            <a:off x="6923667" y="2782718"/>
            <a:ext cx="810037" cy="1348075"/>
          </a:xfrm>
          <a:prstGeom prst="arc">
            <a:avLst>
              <a:gd name="adj1" fmla="val 16171914"/>
              <a:gd name="adj2" fmla="val 543572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75B71D6-2C29-448A-9695-5BEF1AB9982B}"/>
              </a:ext>
            </a:extLst>
          </p:cNvPr>
          <p:cNvSpPr txBox="1"/>
          <p:nvPr/>
        </p:nvSpPr>
        <p:spPr>
          <a:xfrm>
            <a:off x="6943354" y="342900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E821926-543A-4736-8E55-9D80C9E795BB}"/>
              </a:ext>
            </a:extLst>
          </p:cNvPr>
          <p:cNvSpPr txBox="1"/>
          <p:nvPr/>
        </p:nvSpPr>
        <p:spPr>
          <a:xfrm>
            <a:off x="6943353" y="213468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F56A11B-58BD-4013-A51E-FF6FA0EC4DBC}"/>
              </a:ext>
            </a:extLst>
          </p:cNvPr>
          <p:cNvSpPr txBox="1"/>
          <p:nvPr/>
        </p:nvSpPr>
        <p:spPr>
          <a:xfrm>
            <a:off x="7551281" y="2488627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5D116E7-7C1D-4270-8C5C-E82A7D9F423A}"/>
              </a:ext>
            </a:extLst>
          </p:cNvPr>
          <p:cNvSpPr txBox="1"/>
          <p:nvPr/>
        </p:nvSpPr>
        <p:spPr>
          <a:xfrm>
            <a:off x="6393467" y="985172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75</a:t>
            </a:r>
          </a:p>
        </p:txBody>
      </p:sp>
    </p:spTree>
    <p:extLst>
      <p:ext uri="{BB962C8B-B14F-4D97-AF65-F5344CB8AC3E}">
        <p14:creationId xmlns:p14="http://schemas.microsoft.com/office/powerpoint/2010/main" val="418165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  <p:bldP spid="11" grpId="0" animBg="1"/>
      <p:bldP spid="12" grpId="0"/>
      <p:bldP spid="13" grpId="0"/>
      <p:bldP spid="14" grpId="0"/>
      <p:bldP spid="22" grpId="0" animBg="1"/>
      <p:bldP spid="23" grpId="0" animBg="1"/>
      <p:bldP spid="24" grpId="0"/>
      <p:bldP spid="25" grpId="0"/>
      <p:bldP spid="26" grpId="0"/>
      <p:bldP spid="49" grpId="0"/>
      <p:bldP spid="51" grpId="0"/>
      <p:bldP spid="52" grpId="0"/>
      <p:bldP spid="53" grpId="0"/>
      <p:bldP spid="54" grpId="0" animBg="1"/>
      <p:bldP spid="55" grpId="0" animBg="1"/>
      <p:bldP spid="56" grpId="0"/>
      <p:bldP spid="57" grpId="0"/>
      <p:bldP spid="58" grpId="0"/>
      <p:bldP spid="63" grpId="0" animBg="1"/>
      <p:bldP spid="64" grpId="0" animBg="1"/>
      <p:bldP spid="65" grpId="0"/>
      <p:bldP spid="66" grpId="0"/>
      <p:bldP spid="67" grpId="0"/>
      <p:bldP spid="68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536C9C-A1EC-47D3-9EF9-306C63E82733}"/>
              </a:ext>
            </a:extLst>
          </p:cNvPr>
          <p:cNvSpPr/>
          <p:nvPr/>
        </p:nvSpPr>
        <p:spPr>
          <a:xfrm>
            <a:off x="56123" y="50000"/>
            <a:ext cx="1090379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Amina posts three large letters.  </a:t>
            </a:r>
          </a:p>
          <a:p>
            <a:r>
              <a:rPr lang="en-US" sz="3200" b="1" dirty="0"/>
              <a:t>The postage costs the same for each letter. </a:t>
            </a:r>
          </a:p>
          <a:p>
            <a:r>
              <a:rPr lang="en-US" sz="3200" b="1" dirty="0"/>
              <a:t> She pays with a £20 note. </a:t>
            </a:r>
          </a:p>
          <a:p>
            <a:r>
              <a:rPr lang="en-US" sz="3200" b="1" dirty="0"/>
              <a:t>Her change is £14.96 </a:t>
            </a:r>
          </a:p>
          <a:p>
            <a:r>
              <a:rPr lang="en-US" sz="3200" b="1" dirty="0"/>
              <a:t>What is the cost of posting one letter?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B09AAE-8FB6-4825-9C44-47504CDF6512}"/>
              </a:ext>
            </a:extLst>
          </p:cNvPr>
          <p:cNvSpPr txBox="1"/>
          <p:nvPr/>
        </p:nvSpPr>
        <p:spPr>
          <a:xfrm>
            <a:off x="1054884" y="2820583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2 0.0 0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32B150-7A65-4E46-8A67-70593727B514}"/>
              </a:ext>
            </a:extLst>
          </p:cNvPr>
          <p:cNvSpPr txBox="1"/>
          <p:nvPr/>
        </p:nvSpPr>
        <p:spPr>
          <a:xfrm>
            <a:off x="690268" y="3250690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8B9A13-910B-40F0-95E5-421322617264}"/>
              </a:ext>
            </a:extLst>
          </p:cNvPr>
          <p:cNvSpPr txBox="1"/>
          <p:nvPr/>
        </p:nvSpPr>
        <p:spPr>
          <a:xfrm>
            <a:off x="1054883" y="3261448"/>
            <a:ext cx="28236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1 4.9 6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16182A-55B7-4D0A-BBA4-80244C1B9397}"/>
              </a:ext>
            </a:extLst>
          </p:cNvPr>
          <p:cNvCxnSpPr>
            <a:cxnSpLocks/>
          </p:cNvCxnSpPr>
          <p:nvPr/>
        </p:nvCxnSpPr>
        <p:spPr>
          <a:xfrm flipV="1">
            <a:off x="606041" y="3786800"/>
            <a:ext cx="2266427" cy="38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85AE0D-C75A-440B-BFD9-1AFE0B7024F6}"/>
              </a:ext>
            </a:extLst>
          </p:cNvPr>
          <p:cNvCxnSpPr>
            <a:cxnSpLocks/>
          </p:cNvCxnSpPr>
          <p:nvPr/>
        </p:nvCxnSpPr>
        <p:spPr>
          <a:xfrm flipV="1">
            <a:off x="606041" y="4232824"/>
            <a:ext cx="2266427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0F0BD73-5FE3-4DF0-8F8B-8783A78C5C45}"/>
              </a:ext>
            </a:extLst>
          </p:cNvPr>
          <p:cNvSpPr txBox="1"/>
          <p:nvPr/>
        </p:nvSpPr>
        <p:spPr>
          <a:xfrm>
            <a:off x="1785814" y="371226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D05297-4DF4-48E3-8F3B-737A4C0028B8}"/>
              </a:ext>
            </a:extLst>
          </p:cNvPr>
          <p:cNvSpPr txBox="1"/>
          <p:nvPr/>
        </p:nvSpPr>
        <p:spPr>
          <a:xfrm>
            <a:off x="2378760" y="372067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5BA598-D99C-4C7F-9FC8-6D4FAA9EC3BB}"/>
              </a:ext>
            </a:extLst>
          </p:cNvPr>
          <p:cNvSpPr txBox="1"/>
          <p:nvPr/>
        </p:nvSpPr>
        <p:spPr>
          <a:xfrm>
            <a:off x="1923595" y="371157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E7D675-0422-4B8C-924B-D6A04427A7F5}"/>
              </a:ext>
            </a:extLst>
          </p:cNvPr>
          <p:cNvSpPr txBox="1"/>
          <p:nvPr/>
        </p:nvSpPr>
        <p:spPr>
          <a:xfrm>
            <a:off x="1493018" y="371460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116054-A042-4AAA-9E20-B3E75FE462F5}"/>
              </a:ext>
            </a:extLst>
          </p:cNvPr>
          <p:cNvCxnSpPr>
            <a:cxnSpLocks/>
          </p:cNvCxnSpPr>
          <p:nvPr/>
        </p:nvCxnSpPr>
        <p:spPr>
          <a:xfrm flipV="1">
            <a:off x="1056910" y="291996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F4C350-CAF9-471E-8721-6693C83E0051}"/>
              </a:ext>
            </a:extLst>
          </p:cNvPr>
          <p:cNvSpPr txBox="1"/>
          <p:nvPr/>
        </p:nvSpPr>
        <p:spPr>
          <a:xfrm>
            <a:off x="1122771" y="260731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FAD7CA-A073-4AD2-8918-4F7960111957}"/>
              </a:ext>
            </a:extLst>
          </p:cNvPr>
          <p:cNvSpPr txBox="1"/>
          <p:nvPr/>
        </p:nvSpPr>
        <p:spPr>
          <a:xfrm>
            <a:off x="1377286" y="2862114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E5D8CE8-E576-4246-AC6E-BB5F3E4C8202}"/>
              </a:ext>
            </a:extLst>
          </p:cNvPr>
          <p:cNvCxnSpPr>
            <a:cxnSpLocks/>
          </p:cNvCxnSpPr>
          <p:nvPr/>
        </p:nvCxnSpPr>
        <p:spPr>
          <a:xfrm flipV="1">
            <a:off x="1510774" y="291720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FE69E5D-642E-4F8D-A7C7-158C5F16CBD2}"/>
              </a:ext>
            </a:extLst>
          </p:cNvPr>
          <p:cNvSpPr txBox="1"/>
          <p:nvPr/>
        </p:nvSpPr>
        <p:spPr>
          <a:xfrm>
            <a:off x="1557179" y="260454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C2A75A-64F8-4827-934B-A3441A128E15}"/>
              </a:ext>
            </a:extLst>
          </p:cNvPr>
          <p:cNvSpPr txBox="1"/>
          <p:nvPr/>
        </p:nvSpPr>
        <p:spPr>
          <a:xfrm>
            <a:off x="1831150" y="2859347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CA7DFD7-8987-4F13-B6D3-777D4D1900CE}"/>
              </a:ext>
            </a:extLst>
          </p:cNvPr>
          <p:cNvCxnSpPr>
            <a:cxnSpLocks/>
          </p:cNvCxnSpPr>
          <p:nvPr/>
        </p:nvCxnSpPr>
        <p:spPr>
          <a:xfrm flipV="1">
            <a:off x="1948516" y="291353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7ABB6C0-1D3F-4A19-8B8C-76A2D38C0390}"/>
              </a:ext>
            </a:extLst>
          </p:cNvPr>
          <p:cNvSpPr txBox="1"/>
          <p:nvPr/>
        </p:nvSpPr>
        <p:spPr>
          <a:xfrm>
            <a:off x="1994921" y="260573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FF5132-51D1-42A1-A706-9F67A7CD4643}"/>
              </a:ext>
            </a:extLst>
          </p:cNvPr>
          <p:cNvSpPr txBox="1"/>
          <p:nvPr/>
        </p:nvSpPr>
        <p:spPr>
          <a:xfrm>
            <a:off x="2268892" y="2855676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6940F9-1463-49AC-81AA-0F8E4E61DF5C}"/>
              </a:ext>
            </a:extLst>
          </p:cNvPr>
          <p:cNvSpPr txBox="1"/>
          <p:nvPr/>
        </p:nvSpPr>
        <p:spPr>
          <a:xfrm>
            <a:off x="1078505" y="372067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F49F6F-9515-4E38-81A4-C973D3E5CBE4}"/>
              </a:ext>
            </a:extLst>
          </p:cNvPr>
          <p:cNvSpPr txBox="1"/>
          <p:nvPr/>
        </p:nvSpPr>
        <p:spPr>
          <a:xfrm>
            <a:off x="740645" y="371718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6A738FE-8884-4E6A-B9C1-5C5E199817FD}"/>
              </a:ext>
            </a:extLst>
          </p:cNvPr>
          <p:cNvSpPr/>
          <p:nvPr/>
        </p:nvSpPr>
        <p:spPr>
          <a:xfrm>
            <a:off x="3184772" y="2769781"/>
            <a:ext cx="32688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£20.00 – £14.96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C31D242-53A0-43A0-B3EC-BD0E0F7E8864}"/>
              </a:ext>
            </a:extLst>
          </p:cNvPr>
          <p:cNvSpPr/>
          <p:nvPr/>
        </p:nvSpPr>
        <p:spPr>
          <a:xfrm>
            <a:off x="6286399" y="2763343"/>
            <a:ext cx="39056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£5.04 for three letters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3B654FC-B1A5-4C5D-AFDA-AAD8E5F92F1E}"/>
              </a:ext>
            </a:extLst>
          </p:cNvPr>
          <p:cNvSpPr/>
          <p:nvPr/>
        </p:nvSpPr>
        <p:spPr>
          <a:xfrm>
            <a:off x="3185264" y="3426659"/>
            <a:ext cx="18103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letter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8DF002C-5597-470B-9C50-B47EEB475D49}"/>
              </a:ext>
            </a:extLst>
          </p:cNvPr>
          <p:cNvSpPr/>
          <p:nvPr/>
        </p:nvSpPr>
        <p:spPr>
          <a:xfrm>
            <a:off x="4871839" y="3424318"/>
            <a:ext cx="21178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£5.04 ÷ 3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01FFA76-E59F-4E98-B53A-2289FD8C43B1}"/>
              </a:ext>
            </a:extLst>
          </p:cNvPr>
          <p:cNvSpPr txBox="1"/>
          <p:nvPr/>
        </p:nvSpPr>
        <p:spPr>
          <a:xfrm>
            <a:off x="5404032" y="4533642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5.0 4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81EB866-20DD-4289-B231-4078FC3C9BB4}"/>
              </a:ext>
            </a:extLst>
          </p:cNvPr>
          <p:cNvSpPr txBox="1"/>
          <p:nvPr/>
        </p:nvSpPr>
        <p:spPr>
          <a:xfrm>
            <a:off x="4937765" y="454551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43771E4-E6AB-4F54-AC83-F712F5127A4F}"/>
              </a:ext>
            </a:extLst>
          </p:cNvPr>
          <p:cNvCxnSpPr>
            <a:cxnSpLocks/>
          </p:cNvCxnSpPr>
          <p:nvPr/>
        </p:nvCxnSpPr>
        <p:spPr>
          <a:xfrm>
            <a:off x="5412382" y="4595073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697C972-3E63-4896-AD7C-E1AEFB4083D1}"/>
              </a:ext>
            </a:extLst>
          </p:cNvPr>
          <p:cNvCxnSpPr>
            <a:cxnSpLocks/>
          </p:cNvCxnSpPr>
          <p:nvPr/>
        </p:nvCxnSpPr>
        <p:spPr>
          <a:xfrm flipH="1">
            <a:off x="5427536" y="4595073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5904A2ED-0355-4AEB-9AA1-03DDF17F8E31}"/>
              </a:ext>
            </a:extLst>
          </p:cNvPr>
          <p:cNvSpPr txBox="1"/>
          <p:nvPr/>
        </p:nvSpPr>
        <p:spPr>
          <a:xfrm>
            <a:off x="5696378" y="407885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AAA0442-D5D9-4825-A0BA-DD271C1C9881}"/>
              </a:ext>
            </a:extLst>
          </p:cNvPr>
          <p:cNvSpPr txBox="1"/>
          <p:nvPr/>
        </p:nvSpPr>
        <p:spPr>
          <a:xfrm>
            <a:off x="5859324" y="40800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BA7F1C-62FE-453C-9AF2-3C1561F1DC27}"/>
              </a:ext>
            </a:extLst>
          </p:cNvPr>
          <p:cNvSpPr txBox="1"/>
          <p:nvPr/>
        </p:nvSpPr>
        <p:spPr>
          <a:xfrm>
            <a:off x="5699850" y="4570356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34713B1-155E-4CA3-9F7B-CC641099747C}"/>
              </a:ext>
            </a:extLst>
          </p:cNvPr>
          <p:cNvSpPr txBox="1"/>
          <p:nvPr/>
        </p:nvSpPr>
        <p:spPr>
          <a:xfrm>
            <a:off x="5385009" y="407885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C6E50BB-FA8A-4AF3-B4B2-C14EF32738B6}"/>
              </a:ext>
            </a:extLst>
          </p:cNvPr>
          <p:cNvSpPr txBox="1"/>
          <p:nvPr/>
        </p:nvSpPr>
        <p:spPr>
          <a:xfrm>
            <a:off x="6273048" y="40800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4FE83BE-5A9A-425B-968D-89A7855A1D26}"/>
              </a:ext>
            </a:extLst>
          </p:cNvPr>
          <p:cNvSpPr txBox="1"/>
          <p:nvPr/>
        </p:nvSpPr>
        <p:spPr>
          <a:xfrm>
            <a:off x="6141710" y="4570356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75E5FEA-6D3B-4434-B63B-22D8A6875F9F}"/>
              </a:ext>
            </a:extLst>
          </p:cNvPr>
          <p:cNvSpPr txBox="1"/>
          <p:nvPr/>
        </p:nvSpPr>
        <p:spPr>
          <a:xfrm>
            <a:off x="5054508" y="407885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B5436CE-3A81-40F2-A060-C1D7CD37F90F}"/>
              </a:ext>
            </a:extLst>
          </p:cNvPr>
          <p:cNvSpPr/>
          <p:nvPr/>
        </p:nvSpPr>
        <p:spPr>
          <a:xfrm>
            <a:off x="6885970" y="3426658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£1.68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7104F0F-6A39-48BC-B557-7348780C5F2F}"/>
              </a:ext>
            </a:extLst>
          </p:cNvPr>
          <p:cNvSpPr/>
          <p:nvPr/>
        </p:nvSpPr>
        <p:spPr>
          <a:xfrm>
            <a:off x="6604188" y="2012138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£1.68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48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4" grpId="0"/>
      <p:bldP spid="15" grpId="0"/>
      <p:bldP spid="17" grpId="0"/>
      <p:bldP spid="18" grpId="0"/>
      <p:bldP spid="20" grpId="0"/>
      <p:bldP spid="21" grpId="0"/>
      <p:bldP spid="22" grpId="0"/>
      <p:bldP spid="22" grpId="1"/>
      <p:bldP spid="23" grpId="0"/>
      <p:bldP spid="28" grpId="0"/>
      <p:bldP spid="29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B0233D-4D34-4B55-9023-109151C595D0}"/>
              </a:ext>
            </a:extLst>
          </p:cNvPr>
          <p:cNvSpPr/>
          <p:nvPr/>
        </p:nvSpPr>
        <p:spPr>
          <a:xfrm>
            <a:off x="56123" y="161799"/>
            <a:ext cx="67954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Adam says, 0.25 is smaller than        </a:t>
            </a:r>
          </a:p>
          <a:p>
            <a:r>
              <a:rPr lang="en-GB" sz="3200" b="1" dirty="0"/>
              <a:t>Explain why he is correct.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28316E-9848-400C-8E40-0B9CE0583572}"/>
              </a:ext>
            </a:extLst>
          </p:cNvPr>
          <p:cNvSpPr/>
          <p:nvPr/>
        </p:nvSpPr>
        <p:spPr>
          <a:xfrm>
            <a:off x="5473521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0E54BE-CEE8-4B49-BD67-E451EA07C01E}"/>
              </a:ext>
            </a:extLst>
          </p:cNvPr>
          <p:cNvSpPr/>
          <p:nvPr/>
        </p:nvSpPr>
        <p:spPr>
          <a:xfrm>
            <a:off x="5473521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BBC06E-C711-45B0-B471-4214DD1FC8C1}"/>
              </a:ext>
            </a:extLst>
          </p:cNvPr>
          <p:cNvCxnSpPr/>
          <p:nvPr/>
        </p:nvCxnSpPr>
        <p:spPr>
          <a:xfrm>
            <a:off x="5490490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4D76D81-4762-4F77-9CEB-A619DA205478}"/>
              </a:ext>
            </a:extLst>
          </p:cNvPr>
          <p:cNvCxnSpPr>
            <a:cxnSpLocks/>
          </p:cNvCxnSpPr>
          <p:nvPr/>
        </p:nvCxnSpPr>
        <p:spPr>
          <a:xfrm>
            <a:off x="2234109" y="2230760"/>
            <a:ext cx="13363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DA8B992-A961-47D5-951D-947B472FBE42}"/>
              </a:ext>
            </a:extLst>
          </p:cNvPr>
          <p:cNvSpPr txBox="1"/>
          <p:nvPr/>
        </p:nvSpPr>
        <p:spPr>
          <a:xfrm>
            <a:off x="2443115" y="1722903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D81551-821E-49CC-BF4E-280F96E72932}"/>
              </a:ext>
            </a:extLst>
          </p:cNvPr>
          <p:cNvSpPr txBox="1"/>
          <p:nvPr/>
        </p:nvSpPr>
        <p:spPr>
          <a:xfrm>
            <a:off x="2222825" y="2179069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163FFF-F943-48F3-A6BF-D7CFA944BEC1}"/>
              </a:ext>
            </a:extLst>
          </p:cNvPr>
          <p:cNvSpPr txBox="1"/>
          <p:nvPr/>
        </p:nvSpPr>
        <p:spPr>
          <a:xfrm>
            <a:off x="460130" y="1939655"/>
            <a:ext cx="18034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0.25 =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3B719C8-8A44-4D38-A6F9-B948EB776865}"/>
              </a:ext>
            </a:extLst>
          </p:cNvPr>
          <p:cNvGrpSpPr/>
          <p:nvPr/>
        </p:nvGrpSpPr>
        <p:grpSpPr>
          <a:xfrm>
            <a:off x="5147269" y="1747289"/>
            <a:ext cx="2319394" cy="1076984"/>
            <a:chOff x="1314975" y="2657199"/>
            <a:chExt cx="2319394" cy="107698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D31240E-8534-4BDC-88E3-1FE41A52488F}"/>
                </a:ext>
              </a:extLst>
            </p:cNvPr>
            <p:cNvCxnSpPr>
              <a:cxnSpLocks/>
            </p:cNvCxnSpPr>
            <p:nvPr/>
          </p:nvCxnSpPr>
          <p:spPr>
            <a:xfrm>
              <a:off x="1352348" y="3165033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3D392B-C3F3-4488-933B-3203497E0038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28923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3E8A3C3-02E3-4D7F-BA6F-29F444AF5F48}"/>
                </a:ext>
              </a:extLst>
            </p:cNvPr>
            <p:cNvSpPr txBox="1"/>
            <p:nvPr/>
          </p:nvSpPr>
          <p:spPr>
            <a:xfrm>
              <a:off x="1314975" y="265719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D7152DB-1375-441F-A31B-5DDECC3926CD}"/>
                </a:ext>
              </a:extLst>
            </p:cNvPr>
            <p:cNvSpPr txBox="1"/>
            <p:nvPr/>
          </p:nvSpPr>
          <p:spPr>
            <a:xfrm>
              <a:off x="1325541" y="310324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CBAA4E4-8F3D-4A87-9299-1AB9ED0FB1D1}"/>
                </a:ext>
              </a:extLst>
            </p:cNvPr>
            <p:cNvSpPr txBox="1"/>
            <p:nvPr/>
          </p:nvSpPr>
          <p:spPr>
            <a:xfrm>
              <a:off x="2231577" y="3103241"/>
              <a:ext cx="140279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4BEBD44-ECFD-4588-8186-47C2D899678F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51" name="Arc 50">
            <a:extLst>
              <a:ext uri="{FF2B5EF4-FFF2-40B4-BE49-F238E27FC236}">
                <a16:creationId xmlns:a16="http://schemas.microsoft.com/office/drawing/2014/main" id="{E28DDAC3-0E48-42F7-BB78-CFDB9ED17441}"/>
              </a:ext>
            </a:extLst>
          </p:cNvPr>
          <p:cNvSpPr/>
          <p:nvPr/>
        </p:nvSpPr>
        <p:spPr>
          <a:xfrm rot="16200000">
            <a:off x="5687792" y="1086901"/>
            <a:ext cx="810037" cy="1402791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2" name="Arc 51">
            <a:extLst>
              <a:ext uri="{FF2B5EF4-FFF2-40B4-BE49-F238E27FC236}">
                <a16:creationId xmlns:a16="http://schemas.microsoft.com/office/drawing/2014/main" id="{580F3457-928F-423B-B26B-4B17E090E85F}"/>
              </a:ext>
            </a:extLst>
          </p:cNvPr>
          <p:cNvSpPr/>
          <p:nvPr/>
        </p:nvSpPr>
        <p:spPr>
          <a:xfrm rot="5400000">
            <a:off x="5677504" y="2014022"/>
            <a:ext cx="810037" cy="1402791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78D0359-E8F6-48F9-8453-81C97A53145B}"/>
              </a:ext>
            </a:extLst>
          </p:cNvPr>
          <p:cNvSpPr txBox="1"/>
          <p:nvPr/>
        </p:nvSpPr>
        <p:spPr>
          <a:xfrm>
            <a:off x="5707737" y="268766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BEAA25A-A930-4EF3-94FC-390B470E1C3D}"/>
              </a:ext>
            </a:extLst>
          </p:cNvPr>
          <p:cNvSpPr txBox="1"/>
          <p:nvPr/>
        </p:nvSpPr>
        <p:spPr>
          <a:xfrm>
            <a:off x="5707736" y="139334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3020389-D5EF-4C1C-8C7C-2550721BFB26}"/>
              </a:ext>
            </a:extLst>
          </p:cNvPr>
          <p:cNvSpPr txBox="1"/>
          <p:nvPr/>
        </p:nvSpPr>
        <p:spPr>
          <a:xfrm>
            <a:off x="6277760" y="1747289"/>
            <a:ext cx="10051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805EEA5-EFAE-4E6D-89EE-176DC169BA29}"/>
              </a:ext>
            </a:extLst>
          </p:cNvPr>
          <p:cNvSpPr/>
          <p:nvPr/>
        </p:nvSpPr>
        <p:spPr>
          <a:xfrm>
            <a:off x="203083" y="3308215"/>
            <a:ext cx="44617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0.25 is twenty-five hundredths.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C9A750D-9694-431D-BDDD-4848D7543220}"/>
              </a:ext>
            </a:extLst>
          </p:cNvPr>
          <p:cNvSpPr/>
          <p:nvPr/>
        </p:nvSpPr>
        <p:spPr>
          <a:xfrm>
            <a:off x="5045472" y="3304077"/>
            <a:ext cx="42440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Two fifths is equivalent to forty hundredths.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FA78B90-C307-4AB2-B746-04798EF5363F}"/>
              </a:ext>
            </a:extLst>
          </p:cNvPr>
          <p:cNvSpPr/>
          <p:nvPr/>
        </p:nvSpPr>
        <p:spPr>
          <a:xfrm>
            <a:off x="630296" y="1768048"/>
            <a:ext cx="45814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Two fifths is equivalent to four tenths, which is 0.4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72B97FF-B391-4CED-96D4-63C278C0F6B6}"/>
              </a:ext>
            </a:extLst>
          </p:cNvPr>
          <p:cNvSpPr/>
          <p:nvPr/>
        </p:nvSpPr>
        <p:spPr>
          <a:xfrm>
            <a:off x="5619209" y="1768048"/>
            <a:ext cx="50551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0.25 is smaller than 0.4 because it has fewer tenths.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83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9" grpId="0"/>
      <p:bldP spid="19" grpId="1"/>
      <p:bldP spid="51" grpId="0" animBg="1"/>
      <p:bldP spid="51" grpId="1" animBg="1"/>
      <p:bldP spid="52" grpId="0" animBg="1"/>
      <p:bldP spid="52" grpId="1" animBg="1"/>
      <p:bldP spid="53" grpId="0"/>
      <p:bldP spid="53" grpId="1"/>
      <p:bldP spid="54" grpId="0"/>
      <p:bldP spid="54" grpId="1"/>
      <p:bldP spid="55" grpId="0"/>
      <p:bldP spid="55" grpId="1"/>
      <p:bldP spid="68" grpId="0" build="allAtOnce"/>
      <p:bldP spid="70" grpId="0" build="allAtOnce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AA00F697-C6B9-48CC-AA9E-D3AABA7D30BE}"/>
              </a:ext>
            </a:extLst>
          </p:cNvPr>
          <p:cNvSpPr txBox="1"/>
          <p:nvPr/>
        </p:nvSpPr>
        <p:spPr>
          <a:xfrm>
            <a:off x="3244430" y="5446736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751DF6C-06E1-4DA4-9C89-6EC5BDBDBAC6}"/>
              </a:ext>
            </a:extLst>
          </p:cNvPr>
          <p:cNvSpPr txBox="1"/>
          <p:nvPr/>
        </p:nvSpPr>
        <p:spPr>
          <a:xfrm>
            <a:off x="2480115" y="5451595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5B94FD-6903-41D3-8F38-8AB27530B704}"/>
              </a:ext>
            </a:extLst>
          </p:cNvPr>
          <p:cNvSpPr/>
          <p:nvPr/>
        </p:nvSpPr>
        <p:spPr>
          <a:xfrm>
            <a:off x="56122" y="50000"/>
            <a:ext cx="99121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On a map, 1cm represents 20 km. </a:t>
            </a:r>
          </a:p>
          <a:p>
            <a:endParaRPr lang="en-GB" sz="3200" b="1" dirty="0"/>
          </a:p>
          <a:p>
            <a:endParaRPr lang="en-GB" sz="3200" b="1" dirty="0"/>
          </a:p>
          <a:p>
            <a:r>
              <a:rPr lang="en-GB" sz="3200" b="1" dirty="0"/>
              <a:t>The distance between two cities is 250 km.</a:t>
            </a:r>
          </a:p>
          <a:p>
            <a:r>
              <a:rPr lang="en-GB" sz="3200" b="1" dirty="0"/>
              <a:t>On the map, what is the distance between the two cities?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01030C-D200-41FF-AAAE-FAE0C169F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61" y="603035"/>
            <a:ext cx="3466384" cy="104123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2DD3CE-7A49-41FB-A505-8CE50AA01709}"/>
              </a:ext>
            </a:extLst>
          </p:cNvPr>
          <p:cNvSpPr/>
          <p:nvPr/>
        </p:nvSpPr>
        <p:spPr>
          <a:xfrm>
            <a:off x="1268886" y="2666891"/>
            <a:ext cx="24224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cm = 20 km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8E36E-167B-4E12-87F4-DBD15D3CEB59}"/>
              </a:ext>
            </a:extLst>
          </p:cNvPr>
          <p:cNvSpPr/>
          <p:nvPr/>
        </p:nvSpPr>
        <p:spPr>
          <a:xfrm>
            <a:off x="2480115" y="3597827"/>
            <a:ext cx="14334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250 km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9AF0C3-EF08-4EB9-8968-700EB0E46B59}"/>
              </a:ext>
            </a:extLst>
          </p:cNvPr>
          <p:cNvSpPr/>
          <p:nvPr/>
        </p:nvSpPr>
        <p:spPr>
          <a:xfrm>
            <a:off x="5491152" y="2666891"/>
            <a:ext cx="24224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cm = 20 km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212952-BCCB-4417-B8CC-94669D2EF871}"/>
              </a:ext>
            </a:extLst>
          </p:cNvPr>
          <p:cNvSpPr/>
          <p:nvPr/>
        </p:nvSpPr>
        <p:spPr>
          <a:xfrm>
            <a:off x="5432437" y="3595344"/>
            <a:ext cx="13644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½ cm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78EDCB-EA2E-45CD-93A2-8166DBD349F9}"/>
              </a:ext>
            </a:extLst>
          </p:cNvPr>
          <p:cNvSpPr/>
          <p:nvPr/>
        </p:nvSpPr>
        <p:spPr>
          <a:xfrm>
            <a:off x="6714648" y="3595344"/>
            <a:ext cx="13644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km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A507610-E324-4E5C-BC51-66B2AD56C596}"/>
              </a:ext>
            </a:extLst>
          </p:cNvPr>
          <p:cNvCxnSpPr/>
          <p:nvPr/>
        </p:nvCxnSpPr>
        <p:spPr>
          <a:xfrm>
            <a:off x="7000295" y="3271351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48343F4-9E2C-4D62-AF28-3273314288B9}"/>
              </a:ext>
            </a:extLst>
          </p:cNvPr>
          <p:cNvSpPr/>
          <p:nvPr/>
        </p:nvSpPr>
        <p:spPr>
          <a:xfrm>
            <a:off x="7084169" y="3178224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94ABC3-C23D-482F-80D5-40D6B98EE023}"/>
              </a:ext>
            </a:extLst>
          </p:cNvPr>
          <p:cNvSpPr/>
          <p:nvPr/>
        </p:nvSpPr>
        <p:spPr>
          <a:xfrm>
            <a:off x="2480115" y="3595343"/>
            <a:ext cx="14334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240 km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CB015F-825A-4B93-939E-04D5A4B28B9F}"/>
              </a:ext>
            </a:extLst>
          </p:cNvPr>
          <p:cNvSpPr/>
          <p:nvPr/>
        </p:nvSpPr>
        <p:spPr>
          <a:xfrm>
            <a:off x="1068215" y="3582832"/>
            <a:ext cx="16945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cm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6AF11A5-3A9C-42F1-9922-28F20F1F8676}"/>
              </a:ext>
            </a:extLst>
          </p:cNvPr>
          <p:cNvCxnSpPr/>
          <p:nvPr/>
        </p:nvCxnSpPr>
        <p:spPr>
          <a:xfrm>
            <a:off x="2784502" y="3258839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DB2219A3-D09D-4896-813B-241BF149E7E1}"/>
              </a:ext>
            </a:extLst>
          </p:cNvPr>
          <p:cNvSpPr/>
          <p:nvPr/>
        </p:nvSpPr>
        <p:spPr>
          <a:xfrm>
            <a:off x="2868376" y="3165712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x12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8F9D01-C10B-4F75-AEC5-AB7FF7F740F2}"/>
              </a:ext>
            </a:extLst>
          </p:cNvPr>
          <p:cNvSpPr/>
          <p:nvPr/>
        </p:nvSpPr>
        <p:spPr>
          <a:xfrm>
            <a:off x="1068215" y="3610542"/>
            <a:ext cx="7010907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E3CC94-56E1-43E5-A4B3-E1116FCF02BF}"/>
              </a:ext>
            </a:extLst>
          </p:cNvPr>
          <p:cNvSpPr/>
          <p:nvPr/>
        </p:nvSpPr>
        <p:spPr>
          <a:xfrm>
            <a:off x="9840833" y="2000469"/>
            <a:ext cx="15760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½ cm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C5128-0E9E-4DE8-A551-2233246A0754}"/>
              </a:ext>
            </a:extLst>
          </p:cNvPr>
          <p:cNvSpPr/>
          <p:nvPr/>
        </p:nvSpPr>
        <p:spPr>
          <a:xfrm>
            <a:off x="591560" y="4952728"/>
            <a:ext cx="21018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250 ÷ 20 = 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D8B76CA-6FF6-4CA7-82BE-AA4359D9B0EA}"/>
              </a:ext>
            </a:extLst>
          </p:cNvPr>
          <p:cNvCxnSpPr/>
          <p:nvPr/>
        </p:nvCxnSpPr>
        <p:spPr>
          <a:xfrm flipH="1">
            <a:off x="1104884" y="5059849"/>
            <a:ext cx="182212" cy="3844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D1944B3-FC79-4971-9E8C-DE577BF34DD1}"/>
              </a:ext>
            </a:extLst>
          </p:cNvPr>
          <p:cNvCxnSpPr/>
          <p:nvPr/>
        </p:nvCxnSpPr>
        <p:spPr>
          <a:xfrm flipH="1">
            <a:off x="1909541" y="5059849"/>
            <a:ext cx="182212" cy="3844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7E3AADB-D33A-4547-9C77-615FB531CB4E}"/>
              </a:ext>
            </a:extLst>
          </p:cNvPr>
          <p:cNvSpPr txBox="1"/>
          <p:nvPr/>
        </p:nvSpPr>
        <p:spPr>
          <a:xfrm>
            <a:off x="2043825" y="544520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D6E2975-128C-4C16-89A0-2F62E6F316C5}"/>
              </a:ext>
            </a:extLst>
          </p:cNvPr>
          <p:cNvCxnSpPr>
            <a:cxnSpLocks/>
          </p:cNvCxnSpPr>
          <p:nvPr/>
        </p:nvCxnSpPr>
        <p:spPr>
          <a:xfrm flipV="1">
            <a:off x="2506696" y="5506345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BEEA139-A23D-4EA5-895A-FDEFBEC315C6}"/>
              </a:ext>
            </a:extLst>
          </p:cNvPr>
          <p:cNvCxnSpPr>
            <a:cxnSpLocks/>
          </p:cNvCxnSpPr>
          <p:nvPr/>
        </p:nvCxnSpPr>
        <p:spPr>
          <a:xfrm>
            <a:off x="2525648" y="549030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3B9C8A6-F421-4C1F-B6B6-ACA1DEF37CEC}"/>
              </a:ext>
            </a:extLst>
          </p:cNvPr>
          <p:cNvSpPr txBox="1"/>
          <p:nvPr/>
        </p:nvSpPr>
        <p:spPr>
          <a:xfrm>
            <a:off x="2942476" y="499247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057CCB-E9D1-4F44-A19E-5462D284AB67}"/>
              </a:ext>
            </a:extLst>
          </p:cNvPr>
          <p:cNvSpPr txBox="1"/>
          <p:nvPr/>
        </p:nvSpPr>
        <p:spPr>
          <a:xfrm>
            <a:off x="3410838" y="50001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86A897-4C34-423A-8057-0279A65809FB}"/>
              </a:ext>
            </a:extLst>
          </p:cNvPr>
          <p:cNvSpPr txBox="1"/>
          <p:nvPr/>
        </p:nvSpPr>
        <p:spPr>
          <a:xfrm>
            <a:off x="3252666" y="547484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1177F71-3A98-45A1-837A-55009060852D}"/>
              </a:ext>
            </a:extLst>
          </p:cNvPr>
          <p:cNvCxnSpPr>
            <a:cxnSpLocks/>
          </p:cNvCxnSpPr>
          <p:nvPr/>
        </p:nvCxnSpPr>
        <p:spPr>
          <a:xfrm>
            <a:off x="3393596" y="5506037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F8C2953-005F-44E6-B9C1-1E9339596E2A}"/>
              </a:ext>
            </a:extLst>
          </p:cNvPr>
          <p:cNvSpPr txBox="1"/>
          <p:nvPr/>
        </p:nvSpPr>
        <p:spPr>
          <a:xfrm>
            <a:off x="3240666" y="50001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8CEEB5-3C44-4B8D-9942-9689D291F825}"/>
              </a:ext>
            </a:extLst>
          </p:cNvPr>
          <p:cNvSpPr txBox="1"/>
          <p:nvPr/>
        </p:nvSpPr>
        <p:spPr>
          <a:xfrm>
            <a:off x="2505398" y="498895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4858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4" grpId="0"/>
      <p:bldP spid="6" grpId="0" build="allAtOnce"/>
      <p:bldP spid="11" grpId="0"/>
      <p:bldP spid="15" grpId="0"/>
      <p:bldP spid="4" grpId="0" animBg="1"/>
      <p:bldP spid="25" grpId="0"/>
      <p:bldP spid="28" grpId="0"/>
      <p:bldP spid="29" grpId="0"/>
      <p:bldP spid="30" grpId="0"/>
      <p:bldP spid="33" grpId="0"/>
      <p:bldP spid="34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597F75-7DBE-4C41-B0E3-D978DACE3377}"/>
              </a:ext>
            </a:extLst>
          </p:cNvPr>
          <p:cNvSpPr/>
          <p:nvPr/>
        </p:nvSpPr>
        <p:spPr>
          <a:xfrm>
            <a:off x="56122" y="50000"/>
            <a:ext cx="823787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are two similar right-angled triangles.</a:t>
            </a:r>
          </a:p>
          <a:p>
            <a:r>
              <a:rPr lang="en-GB" sz="3200" b="1" dirty="0"/>
              <a:t>Write the ratio of side a to side b.</a:t>
            </a:r>
          </a:p>
          <a:p>
            <a:endParaRPr lang="en-GB" sz="3200" b="1" dirty="0"/>
          </a:p>
          <a:p>
            <a:r>
              <a:rPr lang="en-GB" sz="3200" b="1" dirty="0"/>
              <a:t>   a : b = ___: ___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F2D85C-BFDD-435E-93FE-0137FD698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508" y="2399136"/>
            <a:ext cx="8933333" cy="39142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3CBC71B-AFA2-4CBC-B21F-649B5B60AF3F}"/>
              </a:ext>
            </a:extLst>
          </p:cNvPr>
          <p:cNvSpPr/>
          <p:nvPr/>
        </p:nvSpPr>
        <p:spPr>
          <a:xfrm>
            <a:off x="1712639" y="5536004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AE1777-6483-40C1-96F9-1B721D50D6CF}"/>
              </a:ext>
            </a:extLst>
          </p:cNvPr>
          <p:cNvSpPr/>
          <p:nvPr/>
        </p:nvSpPr>
        <p:spPr>
          <a:xfrm>
            <a:off x="6329463" y="5536004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98A26D-164D-47AC-85B2-5312649ED274}"/>
              </a:ext>
            </a:extLst>
          </p:cNvPr>
          <p:cNvSpPr/>
          <p:nvPr/>
        </p:nvSpPr>
        <p:spPr>
          <a:xfrm>
            <a:off x="2514631" y="5016051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D9B3D1-883E-489F-A6FF-E4CFD2F65F57}"/>
              </a:ext>
            </a:extLst>
          </p:cNvPr>
          <p:cNvSpPr/>
          <p:nvPr/>
        </p:nvSpPr>
        <p:spPr>
          <a:xfrm>
            <a:off x="8852678" y="4063891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C80765-05A3-426C-A49F-E1E51267B630}"/>
              </a:ext>
            </a:extLst>
          </p:cNvPr>
          <p:cNvSpPr/>
          <p:nvPr/>
        </p:nvSpPr>
        <p:spPr>
          <a:xfrm>
            <a:off x="1604714" y="1468783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77773A-58EC-41A6-8B6F-4B9C0E4243F8}"/>
              </a:ext>
            </a:extLst>
          </p:cNvPr>
          <p:cNvSpPr/>
          <p:nvPr/>
        </p:nvSpPr>
        <p:spPr>
          <a:xfrm>
            <a:off x="2455349" y="1482230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1CD990-9E15-42B3-9E60-A9B37F10C02E}"/>
              </a:ext>
            </a:extLst>
          </p:cNvPr>
          <p:cNvCxnSpPr>
            <a:cxnSpLocks/>
          </p:cNvCxnSpPr>
          <p:nvPr/>
        </p:nvCxnSpPr>
        <p:spPr>
          <a:xfrm flipV="1">
            <a:off x="1272487" y="5000624"/>
            <a:ext cx="1249287" cy="6232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05781B3-DB58-40AA-A70F-682DDC8C5123}"/>
              </a:ext>
            </a:extLst>
          </p:cNvPr>
          <p:cNvCxnSpPr>
            <a:cxnSpLocks/>
          </p:cNvCxnSpPr>
          <p:nvPr/>
        </p:nvCxnSpPr>
        <p:spPr>
          <a:xfrm flipV="1">
            <a:off x="3820658" y="5019248"/>
            <a:ext cx="1190319" cy="5847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C0F2169-A954-422A-9F8E-4C52E86B4360}"/>
              </a:ext>
            </a:extLst>
          </p:cNvPr>
          <p:cNvCxnSpPr>
            <a:cxnSpLocks/>
          </p:cNvCxnSpPr>
          <p:nvPr/>
        </p:nvCxnSpPr>
        <p:spPr>
          <a:xfrm flipV="1">
            <a:off x="5014174" y="4381822"/>
            <a:ext cx="1276381" cy="631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D66FA1E-83A3-41D9-8C74-A490A3E2B596}"/>
              </a:ext>
            </a:extLst>
          </p:cNvPr>
          <p:cNvCxnSpPr>
            <a:cxnSpLocks/>
          </p:cNvCxnSpPr>
          <p:nvPr/>
        </p:nvCxnSpPr>
        <p:spPr>
          <a:xfrm flipV="1">
            <a:off x="6287358" y="3748375"/>
            <a:ext cx="1276381" cy="631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721E9F8-18D5-4EB5-82E2-4DF1FFF48BAB}"/>
              </a:ext>
            </a:extLst>
          </p:cNvPr>
          <p:cNvCxnSpPr>
            <a:cxnSpLocks/>
          </p:cNvCxnSpPr>
          <p:nvPr/>
        </p:nvCxnSpPr>
        <p:spPr>
          <a:xfrm flipV="1">
            <a:off x="7563739" y="3109625"/>
            <a:ext cx="1254000" cy="6363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87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F3B389-8AB0-44E9-9F2C-84BD18D92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83" y="1984846"/>
            <a:ext cx="3580952" cy="360952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AA4A1C8-9573-48DA-B81D-879276C5FF09}"/>
              </a:ext>
            </a:extLst>
          </p:cNvPr>
          <p:cNvSpPr/>
          <p:nvPr/>
        </p:nvSpPr>
        <p:spPr>
          <a:xfrm>
            <a:off x="56123" y="153032"/>
            <a:ext cx="93969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In this circle,      and      are shaded.</a:t>
            </a:r>
          </a:p>
          <a:p>
            <a:r>
              <a:rPr lang="en-GB" sz="3200" b="1" dirty="0"/>
              <a:t>What fraction of the whole circle is not shaded?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DAF7AC-BBF3-450C-B90C-92DE88414620}"/>
              </a:ext>
            </a:extLst>
          </p:cNvPr>
          <p:cNvSpPr/>
          <p:nvPr/>
        </p:nvSpPr>
        <p:spPr>
          <a:xfrm>
            <a:off x="2331074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019F42-C7E1-447F-A929-60B702595016}"/>
              </a:ext>
            </a:extLst>
          </p:cNvPr>
          <p:cNvSpPr/>
          <p:nvPr/>
        </p:nvSpPr>
        <p:spPr>
          <a:xfrm>
            <a:off x="2331074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D52CEE2-9887-4EC5-B6A7-CC3D46639624}"/>
              </a:ext>
            </a:extLst>
          </p:cNvPr>
          <p:cNvCxnSpPr/>
          <p:nvPr/>
        </p:nvCxnSpPr>
        <p:spPr>
          <a:xfrm>
            <a:off x="2348043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1F52A5AC-1E54-47E5-8155-5A0C51EB1F4C}"/>
              </a:ext>
            </a:extLst>
          </p:cNvPr>
          <p:cNvSpPr/>
          <p:nvPr/>
        </p:nvSpPr>
        <p:spPr>
          <a:xfrm>
            <a:off x="3522210" y="-431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D18328-EBF2-4783-A620-B271289AE105}"/>
              </a:ext>
            </a:extLst>
          </p:cNvPr>
          <p:cNvSpPr/>
          <p:nvPr/>
        </p:nvSpPr>
        <p:spPr>
          <a:xfrm>
            <a:off x="3522210" y="35514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6</a:t>
            </a:r>
            <a:endParaRPr lang="en-GB" sz="3200" b="1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C2EC13F-8755-4731-9B52-F90BA8584787}"/>
              </a:ext>
            </a:extLst>
          </p:cNvPr>
          <p:cNvCxnSpPr/>
          <p:nvPr/>
        </p:nvCxnSpPr>
        <p:spPr>
          <a:xfrm>
            <a:off x="3539179" y="471899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DA7ACCF3-8A74-4C62-A99A-C77F84F7318E}"/>
              </a:ext>
            </a:extLst>
          </p:cNvPr>
          <p:cNvGrpSpPr/>
          <p:nvPr/>
        </p:nvGrpSpPr>
        <p:grpSpPr>
          <a:xfrm>
            <a:off x="4552236" y="1387472"/>
            <a:ext cx="2027800" cy="1079701"/>
            <a:chOff x="5962451" y="1538804"/>
            <a:chExt cx="2027800" cy="107970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9F55003-BB56-4FEF-865C-54363713E1A8}"/>
                </a:ext>
              </a:extLst>
            </p:cNvPr>
            <p:cNvGrpSpPr/>
            <p:nvPr/>
          </p:nvGrpSpPr>
          <p:grpSpPr>
            <a:xfrm>
              <a:off x="5962451" y="1538804"/>
              <a:ext cx="502160" cy="1076984"/>
              <a:chOff x="5962451" y="1538804"/>
              <a:chExt cx="502160" cy="1076984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2442D80F-0A66-4346-82FE-C3E8F3716C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99824" y="2046638"/>
                <a:ext cx="43798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47E8BBC-613E-4AE4-B810-8C6E4B510177}"/>
                  </a:ext>
                </a:extLst>
              </p:cNvPr>
              <p:cNvSpPr txBox="1"/>
              <p:nvPr/>
            </p:nvSpPr>
            <p:spPr>
              <a:xfrm>
                <a:off x="5962451" y="1538804"/>
                <a:ext cx="49159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BE87DC3-35D5-4238-87D3-72663EF24FEE}"/>
                  </a:ext>
                </a:extLst>
              </p:cNvPr>
              <p:cNvSpPr txBox="1"/>
              <p:nvPr/>
            </p:nvSpPr>
            <p:spPr>
              <a:xfrm>
                <a:off x="5973017" y="1984846"/>
                <a:ext cx="49159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</p:grp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0959DB9-CE0D-48A6-944A-F66EFF70D71F}"/>
                </a:ext>
              </a:extLst>
            </p:cNvPr>
            <p:cNvCxnSpPr>
              <a:cxnSpLocks/>
            </p:cNvCxnSpPr>
            <p:nvPr/>
          </p:nvCxnSpPr>
          <p:spPr>
            <a:xfrm>
              <a:off x="7055826" y="2049355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C247758-C5B1-48D2-9B10-5A5321E7328E}"/>
                </a:ext>
              </a:extLst>
            </p:cNvPr>
            <p:cNvSpPr txBox="1"/>
            <p:nvPr/>
          </p:nvSpPr>
          <p:spPr>
            <a:xfrm>
              <a:off x="7018453" y="154152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F1219A0-55C7-4CDE-8080-95D2231CF9B7}"/>
                </a:ext>
              </a:extLst>
            </p:cNvPr>
            <p:cNvSpPr txBox="1"/>
            <p:nvPr/>
          </p:nvSpPr>
          <p:spPr>
            <a:xfrm>
              <a:off x="7029019" y="198756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6F11D6B-B6A4-4828-9EE1-3B87FCF3FE80}"/>
                </a:ext>
              </a:extLst>
            </p:cNvPr>
            <p:cNvSpPr txBox="1"/>
            <p:nvPr/>
          </p:nvSpPr>
          <p:spPr>
            <a:xfrm>
              <a:off x="7488013" y="1733884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F7916FE-3586-4028-ACF3-AD92A3E9AE90}"/>
                </a:ext>
              </a:extLst>
            </p:cNvPr>
            <p:cNvSpPr txBox="1"/>
            <p:nvPr/>
          </p:nvSpPr>
          <p:spPr>
            <a:xfrm>
              <a:off x="6527825" y="1764542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CC2628A-4EAB-4B25-8B17-8B6EBDBB9837}"/>
              </a:ext>
            </a:extLst>
          </p:cNvPr>
          <p:cNvGrpSpPr/>
          <p:nvPr/>
        </p:nvGrpSpPr>
        <p:grpSpPr>
          <a:xfrm>
            <a:off x="1357753" y="2545526"/>
            <a:ext cx="502160" cy="1076984"/>
            <a:chOff x="5962451" y="1538804"/>
            <a:chExt cx="502160" cy="107698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607C120-F01A-4B2F-A61D-319DDE0CADF2}"/>
                </a:ext>
              </a:extLst>
            </p:cNvPr>
            <p:cNvCxnSpPr>
              <a:cxnSpLocks/>
            </p:cNvCxnSpPr>
            <p:nvPr/>
          </p:nvCxnSpPr>
          <p:spPr>
            <a:xfrm>
              <a:off x="5999824" y="2046638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6DCA5BA-E03B-4D4C-A757-2769334AB60C}"/>
                </a:ext>
              </a:extLst>
            </p:cNvPr>
            <p:cNvSpPr txBox="1"/>
            <p:nvPr/>
          </p:nvSpPr>
          <p:spPr>
            <a:xfrm>
              <a:off x="5962451" y="153880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B65B812-6AEA-4C84-AE9D-94FED91A3107}"/>
                </a:ext>
              </a:extLst>
            </p:cNvPr>
            <p:cNvSpPr txBox="1"/>
            <p:nvPr/>
          </p:nvSpPr>
          <p:spPr>
            <a:xfrm>
              <a:off x="5973017" y="198484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0824D5-805B-45A6-9A99-A14B9D3008B4}"/>
              </a:ext>
            </a:extLst>
          </p:cNvPr>
          <p:cNvGrpSpPr/>
          <p:nvPr/>
        </p:nvGrpSpPr>
        <p:grpSpPr>
          <a:xfrm>
            <a:off x="2504998" y="2300317"/>
            <a:ext cx="502160" cy="1076984"/>
            <a:chOff x="5962451" y="1538804"/>
            <a:chExt cx="502160" cy="1076984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0C5ABCF-67F3-4A9E-B2CD-52F182E3973E}"/>
                </a:ext>
              </a:extLst>
            </p:cNvPr>
            <p:cNvCxnSpPr>
              <a:cxnSpLocks/>
            </p:cNvCxnSpPr>
            <p:nvPr/>
          </p:nvCxnSpPr>
          <p:spPr>
            <a:xfrm>
              <a:off x="5999824" y="2046638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90F0749-5300-426B-AA51-9F5078AD62E8}"/>
                </a:ext>
              </a:extLst>
            </p:cNvPr>
            <p:cNvSpPr txBox="1"/>
            <p:nvPr/>
          </p:nvSpPr>
          <p:spPr>
            <a:xfrm>
              <a:off x="5962451" y="153880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FC95D89-11D6-4E50-AE89-BB08492E8114}"/>
                </a:ext>
              </a:extLst>
            </p:cNvPr>
            <p:cNvSpPr txBox="1"/>
            <p:nvPr/>
          </p:nvSpPr>
          <p:spPr>
            <a:xfrm>
              <a:off x="5973017" y="198484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AA0E122-FDC3-4419-88E3-CA37FF121D68}"/>
              </a:ext>
            </a:extLst>
          </p:cNvPr>
          <p:cNvCxnSpPr>
            <a:cxnSpLocks/>
          </p:cNvCxnSpPr>
          <p:nvPr/>
        </p:nvCxnSpPr>
        <p:spPr>
          <a:xfrm>
            <a:off x="4419418" y="3468298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8D37BE1-3E46-488F-9784-5C2466855CD2}"/>
              </a:ext>
            </a:extLst>
          </p:cNvPr>
          <p:cNvCxnSpPr>
            <a:cxnSpLocks/>
          </p:cNvCxnSpPr>
          <p:nvPr/>
        </p:nvCxnSpPr>
        <p:spPr>
          <a:xfrm>
            <a:off x="5298648" y="346829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36F6B85-7435-4D64-82D2-1A1A115969D8}"/>
              </a:ext>
            </a:extLst>
          </p:cNvPr>
          <p:cNvSpPr txBox="1"/>
          <p:nvPr/>
        </p:nvSpPr>
        <p:spPr>
          <a:xfrm>
            <a:off x="4382045" y="296046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E4D5C5A-57BF-44A8-B03E-15C7C30BD4D7}"/>
              </a:ext>
            </a:extLst>
          </p:cNvPr>
          <p:cNvSpPr txBox="1"/>
          <p:nvPr/>
        </p:nvSpPr>
        <p:spPr>
          <a:xfrm>
            <a:off x="4392611" y="340650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AE4738A-0009-41AA-9140-B0F717964ACC}"/>
              </a:ext>
            </a:extLst>
          </p:cNvPr>
          <p:cNvSpPr txBox="1"/>
          <p:nvPr/>
        </p:nvSpPr>
        <p:spPr>
          <a:xfrm>
            <a:off x="5298647" y="340650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35BF760-154E-4753-AAB2-5A57804302B3}"/>
              </a:ext>
            </a:extLst>
          </p:cNvPr>
          <p:cNvSpPr txBox="1"/>
          <p:nvPr/>
        </p:nvSpPr>
        <p:spPr>
          <a:xfrm>
            <a:off x="4851605" y="315282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1B387A5E-9AF7-489C-9702-67C2EC91D87F}"/>
              </a:ext>
            </a:extLst>
          </p:cNvPr>
          <p:cNvSpPr/>
          <p:nvPr/>
        </p:nvSpPr>
        <p:spPr>
          <a:xfrm rot="16200000">
            <a:off x="4784306" y="243833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45FB0891-A1DF-4F07-8FC3-74CE1D63F912}"/>
              </a:ext>
            </a:extLst>
          </p:cNvPr>
          <p:cNvSpPr/>
          <p:nvPr/>
        </p:nvSpPr>
        <p:spPr>
          <a:xfrm rot="5400000">
            <a:off x="4774019" y="337199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4AE5F8E-8308-495F-B5FC-3B7E3B2262A7}"/>
              </a:ext>
            </a:extLst>
          </p:cNvPr>
          <p:cNvSpPr txBox="1"/>
          <p:nvPr/>
        </p:nvSpPr>
        <p:spPr>
          <a:xfrm>
            <a:off x="4904609" y="390736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AADD49C-ACF1-4252-B02F-67F79539ED6E}"/>
              </a:ext>
            </a:extLst>
          </p:cNvPr>
          <p:cNvSpPr txBox="1"/>
          <p:nvPr/>
        </p:nvSpPr>
        <p:spPr>
          <a:xfrm>
            <a:off x="4904608" y="260652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A95BCEF-8FBB-48AA-B7E0-54C8B3398CB9}"/>
              </a:ext>
            </a:extLst>
          </p:cNvPr>
          <p:cNvSpPr txBox="1"/>
          <p:nvPr/>
        </p:nvSpPr>
        <p:spPr>
          <a:xfrm>
            <a:off x="5529015" y="296046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FC0F729-F3FD-4612-B34A-F473BD9E50A7}"/>
              </a:ext>
            </a:extLst>
          </p:cNvPr>
          <p:cNvCxnSpPr>
            <a:cxnSpLocks/>
          </p:cNvCxnSpPr>
          <p:nvPr/>
        </p:nvCxnSpPr>
        <p:spPr>
          <a:xfrm>
            <a:off x="6654491" y="3471015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EEA8921-1632-4987-B6A2-1FA01E9D2795}"/>
              </a:ext>
            </a:extLst>
          </p:cNvPr>
          <p:cNvCxnSpPr>
            <a:cxnSpLocks/>
          </p:cNvCxnSpPr>
          <p:nvPr/>
        </p:nvCxnSpPr>
        <p:spPr>
          <a:xfrm>
            <a:off x="7533721" y="3471015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7666C1CC-4A56-41DC-B1D8-C778C91B3326}"/>
              </a:ext>
            </a:extLst>
          </p:cNvPr>
          <p:cNvSpPr txBox="1"/>
          <p:nvPr/>
        </p:nvSpPr>
        <p:spPr>
          <a:xfrm>
            <a:off x="6617118" y="296318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AA70DB5-0396-4447-8377-4386536BA174}"/>
              </a:ext>
            </a:extLst>
          </p:cNvPr>
          <p:cNvSpPr txBox="1"/>
          <p:nvPr/>
        </p:nvSpPr>
        <p:spPr>
          <a:xfrm>
            <a:off x="6627684" y="340922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A35F291-E0B3-4468-A878-F5FFDD0C6D45}"/>
              </a:ext>
            </a:extLst>
          </p:cNvPr>
          <p:cNvSpPr txBox="1"/>
          <p:nvPr/>
        </p:nvSpPr>
        <p:spPr>
          <a:xfrm>
            <a:off x="7533720" y="340922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92D16C9-8419-4B31-BF72-03F0CBDEB065}"/>
              </a:ext>
            </a:extLst>
          </p:cNvPr>
          <p:cNvSpPr txBox="1"/>
          <p:nvPr/>
        </p:nvSpPr>
        <p:spPr>
          <a:xfrm>
            <a:off x="7086678" y="315554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7" name="Arc 46">
            <a:extLst>
              <a:ext uri="{FF2B5EF4-FFF2-40B4-BE49-F238E27FC236}">
                <a16:creationId xmlns:a16="http://schemas.microsoft.com/office/drawing/2014/main" id="{E023CB9A-BE58-4518-A1F0-2202F3034F57}"/>
              </a:ext>
            </a:extLst>
          </p:cNvPr>
          <p:cNvSpPr/>
          <p:nvPr/>
        </p:nvSpPr>
        <p:spPr>
          <a:xfrm rot="16200000">
            <a:off x="7019379" y="244105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B11A28CB-FD13-4B3D-B10B-D5712BF60FC8}"/>
              </a:ext>
            </a:extLst>
          </p:cNvPr>
          <p:cNvSpPr/>
          <p:nvPr/>
        </p:nvSpPr>
        <p:spPr>
          <a:xfrm rot="5400000">
            <a:off x="7009092" y="337470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25C28F1-3989-4345-A1D6-121DF1D25427}"/>
              </a:ext>
            </a:extLst>
          </p:cNvPr>
          <p:cNvSpPr txBox="1"/>
          <p:nvPr/>
        </p:nvSpPr>
        <p:spPr>
          <a:xfrm>
            <a:off x="7139682" y="391008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47FAF46-6B07-4502-9B09-DB344289BEA5}"/>
              </a:ext>
            </a:extLst>
          </p:cNvPr>
          <p:cNvSpPr txBox="1"/>
          <p:nvPr/>
        </p:nvSpPr>
        <p:spPr>
          <a:xfrm>
            <a:off x="7139681" y="260924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68E9683-C6A5-4CF6-8B4D-2616EFA1EA0D}"/>
              </a:ext>
            </a:extLst>
          </p:cNvPr>
          <p:cNvSpPr txBox="1"/>
          <p:nvPr/>
        </p:nvSpPr>
        <p:spPr>
          <a:xfrm>
            <a:off x="7764088" y="2963181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D535832-BCD6-4F29-8726-397B6CA07B12}"/>
              </a:ext>
            </a:extLst>
          </p:cNvPr>
          <p:cNvCxnSpPr>
            <a:cxnSpLocks/>
          </p:cNvCxnSpPr>
          <p:nvPr/>
        </p:nvCxnSpPr>
        <p:spPr>
          <a:xfrm>
            <a:off x="4419453" y="4995977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E32A7B2-CD10-46FD-8E9C-92EF3627A66D}"/>
              </a:ext>
            </a:extLst>
          </p:cNvPr>
          <p:cNvSpPr txBox="1"/>
          <p:nvPr/>
        </p:nvSpPr>
        <p:spPr>
          <a:xfrm>
            <a:off x="4419452" y="493418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62E7402-2B14-412B-A81A-C9CA332F63CB}"/>
              </a:ext>
            </a:extLst>
          </p:cNvPr>
          <p:cNvSpPr txBox="1"/>
          <p:nvPr/>
        </p:nvSpPr>
        <p:spPr>
          <a:xfrm>
            <a:off x="4649820" y="4488143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391C132-382C-4B1F-A8F3-FFF0C2EA4E02}"/>
              </a:ext>
            </a:extLst>
          </p:cNvPr>
          <p:cNvSpPr txBox="1"/>
          <p:nvPr/>
        </p:nvSpPr>
        <p:spPr>
          <a:xfrm>
            <a:off x="5291079" y="471116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DC98714-2230-48EC-BB41-FACEC8EDE739}"/>
              </a:ext>
            </a:extLst>
          </p:cNvPr>
          <p:cNvCxnSpPr>
            <a:cxnSpLocks/>
          </p:cNvCxnSpPr>
          <p:nvPr/>
        </p:nvCxnSpPr>
        <p:spPr>
          <a:xfrm>
            <a:off x="5752459" y="499336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35090397-EC45-4CC4-ADD8-5B8D7E98437F}"/>
              </a:ext>
            </a:extLst>
          </p:cNvPr>
          <p:cNvSpPr txBox="1"/>
          <p:nvPr/>
        </p:nvSpPr>
        <p:spPr>
          <a:xfrm>
            <a:off x="5752458" y="493157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C654ACE-3053-4C71-A04B-4467F23BA549}"/>
              </a:ext>
            </a:extLst>
          </p:cNvPr>
          <p:cNvSpPr txBox="1"/>
          <p:nvPr/>
        </p:nvSpPr>
        <p:spPr>
          <a:xfrm>
            <a:off x="5982826" y="448553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2B98D1C-8F0A-41EF-A7D5-D156168CCB8C}"/>
              </a:ext>
            </a:extLst>
          </p:cNvPr>
          <p:cNvSpPr txBox="1"/>
          <p:nvPr/>
        </p:nvSpPr>
        <p:spPr>
          <a:xfrm>
            <a:off x="6637978" y="471116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2D5B5B2D-B400-4177-87C3-E8D064064FAE}"/>
              </a:ext>
            </a:extLst>
          </p:cNvPr>
          <p:cNvCxnSpPr>
            <a:cxnSpLocks/>
          </p:cNvCxnSpPr>
          <p:nvPr/>
        </p:nvCxnSpPr>
        <p:spPr>
          <a:xfrm>
            <a:off x="7099358" y="499336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18A4DC06-67A1-4F0E-9175-B75793EDCA37}"/>
              </a:ext>
            </a:extLst>
          </p:cNvPr>
          <p:cNvSpPr txBox="1"/>
          <p:nvPr/>
        </p:nvSpPr>
        <p:spPr>
          <a:xfrm>
            <a:off x="7099357" y="493157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A36F9C1-5053-4C07-A666-671EA6DA6E61}"/>
              </a:ext>
            </a:extLst>
          </p:cNvPr>
          <p:cNvSpPr txBox="1"/>
          <p:nvPr/>
        </p:nvSpPr>
        <p:spPr>
          <a:xfrm>
            <a:off x="7313993" y="4485534"/>
            <a:ext cx="7396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C3B64A4-BB17-4E83-9891-88DBBB656B6B}"/>
              </a:ext>
            </a:extLst>
          </p:cNvPr>
          <p:cNvGrpSpPr/>
          <p:nvPr/>
        </p:nvGrpSpPr>
        <p:grpSpPr>
          <a:xfrm>
            <a:off x="6674806" y="1395333"/>
            <a:ext cx="954308" cy="1076984"/>
            <a:chOff x="8830433" y="5204107"/>
            <a:chExt cx="954308" cy="1076984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9DEF2FD-6948-4E58-9B4B-913FD257D0AF}"/>
                </a:ext>
              </a:extLst>
            </p:cNvPr>
            <p:cNvCxnSpPr>
              <a:cxnSpLocks/>
            </p:cNvCxnSpPr>
            <p:nvPr/>
          </p:nvCxnSpPr>
          <p:spPr>
            <a:xfrm>
              <a:off x="8830434" y="5711941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854B9EC-8CFD-4482-9D02-BCCBEC002677}"/>
                </a:ext>
              </a:extLst>
            </p:cNvPr>
            <p:cNvSpPr txBox="1"/>
            <p:nvPr/>
          </p:nvSpPr>
          <p:spPr>
            <a:xfrm>
              <a:off x="8830433" y="5650149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230B0BE-03D1-4390-944F-8A50EA04A77A}"/>
                </a:ext>
              </a:extLst>
            </p:cNvPr>
            <p:cNvSpPr txBox="1"/>
            <p:nvPr/>
          </p:nvSpPr>
          <p:spPr>
            <a:xfrm>
              <a:off x="9045069" y="5204107"/>
              <a:ext cx="73967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  <p:sp>
        <p:nvSpPr>
          <p:cNvPr id="10" name="Partial Circle 9">
            <a:extLst>
              <a:ext uri="{FF2B5EF4-FFF2-40B4-BE49-F238E27FC236}">
                <a16:creationId xmlns:a16="http://schemas.microsoft.com/office/drawing/2014/main" id="{D6EB3CB7-6FBC-4743-A0C0-ACA248A81DC7}"/>
              </a:ext>
            </a:extLst>
          </p:cNvPr>
          <p:cNvSpPr/>
          <p:nvPr/>
        </p:nvSpPr>
        <p:spPr>
          <a:xfrm>
            <a:off x="493222" y="2054499"/>
            <a:ext cx="3460334" cy="3505042"/>
          </a:xfrm>
          <a:prstGeom prst="pie">
            <a:avLst>
              <a:gd name="adj1" fmla="val 10800000"/>
              <a:gd name="adj2" fmla="val 19775731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D21AB33-CBE4-4514-8B40-90DE01411DCD}"/>
              </a:ext>
            </a:extLst>
          </p:cNvPr>
          <p:cNvGrpSpPr/>
          <p:nvPr/>
        </p:nvGrpSpPr>
        <p:grpSpPr>
          <a:xfrm>
            <a:off x="261470" y="1481281"/>
            <a:ext cx="954308" cy="1076984"/>
            <a:chOff x="8830433" y="5204107"/>
            <a:chExt cx="954308" cy="1076984"/>
          </a:xfrm>
        </p:grpSpPr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6F78C93-7E58-4C44-9C03-41CD307A5A5D}"/>
                </a:ext>
              </a:extLst>
            </p:cNvPr>
            <p:cNvCxnSpPr>
              <a:cxnSpLocks/>
            </p:cNvCxnSpPr>
            <p:nvPr/>
          </p:nvCxnSpPr>
          <p:spPr>
            <a:xfrm>
              <a:off x="8830434" y="5711941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72945ED-74E8-496F-BDE2-A52AC0CC0C7E}"/>
                </a:ext>
              </a:extLst>
            </p:cNvPr>
            <p:cNvSpPr txBox="1"/>
            <p:nvPr/>
          </p:nvSpPr>
          <p:spPr>
            <a:xfrm>
              <a:off x="8830433" y="5650149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61F8A03-976D-42A8-8424-616BF8EC47D9}"/>
                </a:ext>
              </a:extLst>
            </p:cNvPr>
            <p:cNvSpPr txBox="1"/>
            <p:nvPr/>
          </p:nvSpPr>
          <p:spPr>
            <a:xfrm>
              <a:off x="9045069" y="5204107"/>
              <a:ext cx="73967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395990E-5CCA-49E6-8F93-67B19EF0125B}"/>
              </a:ext>
            </a:extLst>
          </p:cNvPr>
          <p:cNvCxnSpPr>
            <a:cxnSpLocks/>
          </p:cNvCxnSpPr>
          <p:nvPr/>
        </p:nvCxnSpPr>
        <p:spPr>
          <a:xfrm>
            <a:off x="371285" y="606094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8C0DD612-D108-4C7A-82FF-9B83FDF9CBBB}"/>
              </a:ext>
            </a:extLst>
          </p:cNvPr>
          <p:cNvSpPr txBox="1"/>
          <p:nvPr/>
        </p:nvSpPr>
        <p:spPr>
          <a:xfrm>
            <a:off x="371284" y="599915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3E773DC-ABF3-4F74-A6D7-4AE0BE173AE5}"/>
              </a:ext>
            </a:extLst>
          </p:cNvPr>
          <p:cNvSpPr txBox="1"/>
          <p:nvPr/>
        </p:nvSpPr>
        <p:spPr>
          <a:xfrm>
            <a:off x="382780" y="5553114"/>
            <a:ext cx="9608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D49D6C7-7FE3-4D83-A024-81F388D0FCD5}"/>
              </a:ext>
            </a:extLst>
          </p:cNvPr>
          <p:cNvSpPr txBox="1"/>
          <p:nvPr/>
        </p:nvSpPr>
        <p:spPr>
          <a:xfrm>
            <a:off x="1289977" y="5722345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5D4285EE-4D14-4BD3-8FC2-B4258553932A}"/>
              </a:ext>
            </a:extLst>
          </p:cNvPr>
          <p:cNvCxnSpPr>
            <a:cxnSpLocks/>
          </p:cNvCxnSpPr>
          <p:nvPr/>
        </p:nvCxnSpPr>
        <p:spPr>
          <a:xfrm>
            <a:off x="1704291" y="6058339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D976AD17-5CE5-4D69-AAAB-7B0021054F77}"/>
              </a:ext>
            </a:extLst>
          </p:cNvPr>
          <p:cNvSpPr txBox="1"/>
          <p:nvPr/>
        </p:nvSpPr>
        <p:spPr>
          <a:xfrm>
            <a:off x="1704290" y="599654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3CE0FA9-49FF-4A77-B2E2-C2DB82CB4E01}"/>
              </a:ext>
            </a:extLst>
          </p:cNvPr>
          <p:cNvSpPr txBox="1"/>
          <p:nvPr/>
        </p:nvSpPr>
        <p:spPr>
          <a:xfrm>
            <a:off x="1934658" y="5550505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631BA0A-5E55-499F-B580-8C47AA045E76}"/>
              </a:ext>
            </a:extLst>
          </p:cNvPr>
          <p:cNvSpPr txBox="1"/>
          <p:nvPr/>
        </p:nvSpPr>
        <p:spPr>
          <a:xfrm>
            <a:off x="2589810" y="5776135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733D948B-94B6-4A0C-9526-3B33D402F3B7}"/>
              </a:ext>
            </a:extLst>
          </p:cNvPr>
          <p:cNvCxnSpPr>
            <a:cxnSpLocks/>
          </p:cNvCxnSpPr>
          <p:nvPr/>
        </p:nvCxnSpPr>
        <p:spPr>
          <a:xfrm>
            <a:off x="3051190" y="6058339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34F93A42-CE19-420E-A96E-6842DC74250C}"/>
              </a:ext>
            </a:extLst>
          </p:cNvPr>
          <p:cNvSpPr txBox="1"/>
          <p:nvPr/>
        </p:nvSpPr>
        <p:spPr>
          <a:xfrm>
            <a:off x="3051189" y="599654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581D400-4670-4232-B586-AD4FB8D8B280}"/>
              </a:ext>
            </a:extLst>
          </p:cNvPr>
          <p:cNvSpPr txBox="1"/>
          <p:nvPr/>
        </p:nvSpPr>
        <p:spPr>
          <a:xfrm>
            <a:off x="3265825" y="5550505"/>
            <a:ext cx="7396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A87F832-B3C5-4A3D-B9A5-2677042C9A1E}"/>
              </a:ext>
            </a:extLst>
          </p:cNvPr>
          <p:cNvGrpSpPr/>
          <p:nvPr/>
        </p:nvGrpSpPr>
        <p:grpSpPr>
          <a:xfrm>
            <a:off x="8380288" y="375951"/>
            <a:ext cx="954308" cy="1076984"/>
            <a:chOff x="3203589" y="5702905"/>
            <a:chExt cx="954308" cy="1076984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64A37E1F-E135-4DA0-8B57-50FDA99D9737}"/>
                </a:ext>
              </a:extLst>
            </p:cNvPr>
            <p:cNvCxnSpPr>
              <a:cxnSpLocks/>
            </p:cNvCxnSpPr>
            <p:nvPr/>
          </p:nvCxnSpPr>
          <p:spPr>
            <a:xfrm>
              <a:off x="3203590" y="6210739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3D5222D-DDAF-4353-8362-3DB3B17CD1EE}"/>
                </a:ext>
              </a:extLst>
            </p:cNvPr>
            <p:cNvSpPr txBox="1"/>
            <p:nvPr/>
          </p:nvSpPr>
          <p:spPr>
            <a:xfrm>
              <a:off x="3203589" y="6148947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6B7B093-3172-43CF-8ACA-168D7B6734AF}"/>
                </a:ext>
              </a:extLst>
            </p:cNvPr>
            <p:cNvSpPr txBox="1"/>
            <p:nvPr/>
          </p:nvSpPr>
          <p:spPr>
            <a:xfrm>
              <a:off x="3418225" y="5702905"/>
              <a:ext cx="73967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041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 animBg="1"/>
      <p:bldP spid="37" grpId="0" animBg="1"/>
      <p:bldP spid="38" grpId="0"/>
      <p:bldP spid="39" grpId="0"/>
      <p:bldP spid="40" grpId="0"/>
      <p:bldP spid="43" grpId="0"/>
      <p:bldP spid="44" grpId="0"/>
      <p:bldP spid="45" grpId="0"/>
      <p:bldP spid="46" grpId="0"/>
      <p:bldP spid="47" grpId="0" animBg="1"/>
      <p:bldP spid="48" grpId="0" animBg="1"/>
      <p:bldP spid="49" grpId="0"/>
      <p:bldP spid="51" grpId="0"/>
      <p:bldP spid="52" grpId="0"/>
      <p:bldP spid="54" grpId="0"/>
      <p:bldP spid="55" grpId="0"/>
      <p:bldP spid="56" grpId="0"/>
      <p:bldP spid="58" grpId="0"/>
      <p:bldP spid="59" grpId="0"/>
      <p:bldP spid="60" grpId="0"/>
      <p:bldP spid="62" grpId="0"/>
      <p:bldP spid="63" grpId="0"/>
      <p:bldP spid="10" grpId="0" animBg="1"/>
      <p:bldP spid="72" grpId="0"/>
      <p:bldP spid="73" grpId="0"/>
      <p:bldP spid="74" grpId="0"/>
      <p:bldP spid="76" grpId="0"/>
      <p:bldP spid="77" grpId="0"/>
      <p:bldP spid="78" grpId="0"/>
      <p:bldP spid="80" grpId="0"/>
      <p:bldP spid="81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6929937-8A61-45D6-A4C2-F4E7CA2BD80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93F5A98-89BE-4975-A851-42A068244F7A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800E946-1A59-4CC5-A337-755B9C89511E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E47A68D-805F-45E2-BCCB-8A33DFA9B69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E2EB8D6-FAE7-4ADE-BF40-1D774DD7D51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ADEA571-D6CB-473C-8A78-EA0E3C6329BC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ADFB386-B88C-42DB-8F37-0FF3A3ED364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9811F6-FE8D-4644-8066-C7C0EF411F7B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869F6CD-9E0A-41C8-B709-DFDB65A8F27C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A614918-7FA4-4D25-B036-6C65CA0F60C9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F4220C5-F351-4117-9ED1-F48796D843C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2B30708-4469-475C-A23F-3DEE18F906C9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1F6B073-9C07-4BE1-9E80-CA23CAE487D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A454007-F6D6-42FF-97EF-D22A120194E3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EC3A504-BCAB-40B6-8DA7-0E3103261DE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A35BBF2-31AE-4F76-B68A-BCDABE9D947B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45ED889-808C-4DB1-9B1A-C75C6251AA9E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BC155FB-EF56-45F9-9FFD-691F2B92FFA1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384D727-84B4-4A9F-86D7-EEE270D72F4A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A6DF327-57A7-456C-94CA-0A6C755E05A3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D2DD51-217F-45B5-9F49-C972B21DA44C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408D702-3D10-4A04-A562-C64B4D6B8DF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E1159BA-0CB5-4FF6-BDC6-E2B7B478E2C0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D7C9F00-B875-4F46-B085-966A4795468E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5CBA23B-A426-4E49-ADDC-47868F84945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2CD993B-54A9-456C-BF33-BD8BA3313E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EF3AF5D-B92A-4B46-9F3F-01F3FACD8107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CDD0DCC-A160-41BD-AFDB-2D530D8C3D42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D9EA333-75E5-40A8-9E25-3CB655C4C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05CD259-CB84-44B7-BA8E-07DEC01EE8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8922DC2-AEE4-4056-A517-7FD3C9CA84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FB6ACB2-F645-40C1-996C-959FC52A70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5EBF32B-AEB1-4F3E-A20B-6C3C6022BF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474B6A5-B579-4EF6-9F76-672077C5E4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CE18AA0-C649-43DA-813B-2D794ABAB5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8E7F3B0-1B6D-4439-944B-B5EB0E24C6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E7F1CD0-F0AA-4E94-B6E3-D754722187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A50442B-C31C-4E42-B4CF-DB0A67A32B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C42B5BE-4E99-420D-9619-B1F8B88F93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26A8FB7-A434-49B4-BC16-78B5A6A1CE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BA902AE-9B12-4077-A4F3-95DE019C35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C47649E-D81A-4C67-BDC3-F8DE95D469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61534A5-5A54-4F31-AFE1-A7DE1CEB74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65A3647-7FDD-407F-BD53-560F0FBD70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888897B-5D71-4D92-9DAD-59C4C8808BD5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Write the missing number to make this division correct.</a:t>
            </a:r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2C178E-BEFD-497F-9C74-C374F3E3F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82" y="794433"/>
            <a:ext cx="4938418" cy="1128383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255BA20-3890-4880-9862-06DB41BB5BFD}"/>
              </a:ext>
            </a:extLst>
          </p:cNvPr>
          <p:cNvSpPr txBox="1"/>
          <p:nvPr/>
        </p:nvSpPr>
        <p:spPr>
          <a:xfrm>
            <a:off x="2246013" y="2204688"/>
            <a:ext cx="9497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B166726-ECE8-45C5-82C8-C67FFEC1B017}"/>
              </a:ext>
            </a:extLst>
          </p:cNvPr>
          <p:cNvSpPr txBox="1"/>
          <p:nvPr/>
        </p:nvSpPr>
        <p:spPr>
          <a:xfrm>
            <a:off x="2984966" y="2218099"/>
            <a:ext cx="9497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E2E9D7A-9A6B-45AE-9B11-144E72D1C97E}"/>
              </a:ext>
            </a:extLst>
          </p:cNvPr>
          <p:cNvSpPr txBox="1"/>
          <p:nvPr/>
        </p:nvSpPr>
        <p:spPr>
          <a:xfrm>
            <a:off x="2680342" y="2655596"/>
            <a:ext cx="9497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7.5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79AC0C2-2880-4417-B5F2-A7D915F14132}"/>
              </a:ext>
            </a:extLst>
          </p:cNvPr>
          <p:cNvSpPr txBox="1"/>
          <p:nvPr/>
        </p:nvSpPr>
        <p:spPr>
          <a:xfrm>
            <a:off x="2664326" y="1028949"/>
            <a:ext cx="9497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74430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047C3F-6C03-4C79-9315-27265FA40868}"/>
              </a:ext>
            </a:extLst>
          </p:cNvPr>
          <p:cNvSpPr/>
          <p:nvPr/>
        </p:nvSpPr>
        <p:spPr>
          <a:xfrm>
            <a:off x="56122" y="50000"/>
            <a:ext cx="935833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group of friends earns £80 by washing cars. </a:t>
            </a:r>
          </a:p>
          <a:p>
            <a:r>
              <a:rPr lang="en-US" sz="3200" b="1" dirty="0"/>
              <a:t>They share the money equally. </a:t>
            </a:r>
          </a:p>
          <a:p>
            <a:r>
              <a:rPr lang="en-US" sz="3200" b="1" dirty="0"/>
              <a:t>They get £16 each. </a:t>
            </a:r>
          </a:p>
          <a:p>
            <a:r>
              <a:rPr lang="en-US" sz="3200" b="1" dirty="0"/>
              <a:t>How many friends are in the group?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2F27D6-53E1-47AA-B7D7-566CA8B9FBC2}"/>
              </a:ext>
            </a:extLst>
          </p:cNvPr>
          <p:cNvSpPr/>
          <p:nvPr/>
        </p:nvSpPr>
        <p:spPr>
          <a:xfrm>
            <a:off x="715546" y="2112103"/>
            <a:ext cx="18934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 ÷ 16 = 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6932BB-5F9D-4C6A-BB48-FE7A1704EDED}"/>
              </a:ext>
            </a:extLst>
          </p:cNvPr>
          <p:cNvSpPr/>
          <p:nvPr/>
        </p:nvSpPr>
        <p:spPr>
          <a:xfrm>
            <a:off x="4078355" y="2111344"/>
            <a:ext cx="25250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friend = £16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A53994-5B51-4D60-8B48-C4D303DEDE13}"/>
              </a:ext>
            </a:extLst>
          </p:cNvPr>
          <p:cNvSpPr/>
          <p:nvPr/>
        </p:nvSpPr>
        <p:spPr>
          <a:xfrm>
            <a:off x="3948481" y="3048432"/>
            <a:ext cx="19704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friends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1379DB3-DDDA-4E3A-A785-CF3B2380A3F5}"/>
              </a:ext>
            </a:extLst>
          </p:cNvPr>
          <p:cNvCxnSpPr/>
          <p:nvPr/>
        </p:nvCxnSpPr>
        <p:spPr>
          <a:xfrm>
            <a:off x="6173888" y="2697762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93A675A7-7B79-4BF4-B895-C073117D3757}"/>
              </a:ext>
            </a:extLst>
          </p:cNvPr>
          <p:cNvSpPr/>
          <p:nvPr/>
        </p:nvSpPr>
        <p:spPr>
          <a:xfrm>
            <a:off x="6257762" y="2604635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+16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78D467-5821-4788-A3A8-FFAC98B71BD5}"/>
              </a:ext>
            </a:extLst>
          </p:cNvPr>
          <p:cNvSpPr/>
          <p:nvPr/>
        </p:nvSpPr>
        <p:spPr>
          <a:xfrm>
            <a:off x="5871260" y="3048432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£32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DA85F1-EFD7-4905-850F-9A5D2A871D94}"/>
              </a:ext>
            </a:extLst>
          </p:cNvPr>
          <p:cNvSpPr/>
          <p:nvPr/>
        </p:nvSpPr>
        <p:spPr>
          <a:xfrm>
            <a:off x="3948481" y="3995421"/>
            <a:ext cx="19704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friends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318904F-4995-4F1F-910B-2EE110FC77B5}"/>
              </a:ext>
            </a:extLst>
          </p:cNvPr>
          <p:cNvCxnSpPr/>
          <p:nvPr/>
        </p:nvCxnSpPr>
        <p:spPr>
          <a:xfrm>
            <a:off x="6173888" y="3644751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0D5B6BA-7340-41CE-8B75-34B565E57201}"/>
              </a:ext>
            </a:extLst>
          </p:cNvPr>
          <p:cNvSpPr/>
          <p:nvPr/>
        </p:nvSpPr>
        <p:spPr>
          <a:xfrm>
            <a:off x="6257762" y="3551624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+16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61C522-720D-4984-A22A-376C68EDEC96}"/>
              </a:ext>
            </a:extLst>
          </p:cNvPr>
          <p:cNvSpPr/>
          <p:nvPr/>
        </p:nvSpPr>
        <p:spPr>
          <a:xfrm>
            <a:off x="5871260" y="3995421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£48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1DDE0D-D63D-4CF2-8F0C-EC688814FC78}"/>
              </a:ext>
            </a:extLst>
          </p:cNvPr>
          <p:cNvSpPr/>
          <p:nvPr/>
        </p:nvSpPr>
        <p:spPr>
          <a:xfrm>
            <a:off x="3948481" y="4939139"/>
            <a:ext cx="19704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friends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CDADFCB-D473-4FA3-BFD6-B3FC994117AF}"/>
              </a:ext>
            </a:extLst>
          </p:cNvPr>
          <p:cNvCxnSpPr/>
          <p:nvPr/>
        </p:nvCxnSpPr>
        <p:spPr>
          <a:xfrm>
            <a:off x="6173888" y="4588469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25DB255-4A52-4897-865A-62476E7EC5F9}"/>
              </a:ext>
            </a:extLst>
          </p:cNvPr>
          <p:cNvSpPr/>
          <p:nvPr/>
        </p:nvSpPr>
        <p:spPr>
          <a:xfrm>
            <a:off x="6257762" y="4495342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+16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22E497-3C06-4AE5-8449-EA432BFDCCB2}"/>
              </a:ext>
            </a:extLst>
          </p:cNvPr>
          <p:cNvSpPr/>
          <p:nvPr/>
        </p:nvSpPr>
        <p:spPr>
          <a:xfrm>
            <a:off x="5871260" y="4939139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£64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CC7D55-9F9F-4685-8115-1F07235BEE87}"/>
              </a:ext>
            </a:extLst>
          </p:cNvPr>
          <p:cNvSpPr/>
          <p:nvPr/>
        </p:nvSpPr>
        <p:spPr>
          <a:xfrm>
            <a:off x="3948481" y="5886128"/>
            <a:ext cx="19704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friends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8BC826C-8C10-43D1-A58C-1F2B1A7122AF}"/>
              </a:ext>
            </a:extLst>
          </p:cNvPr>
          <p:cNvCxnSpPr/>
          <p:nvPr/>
        </p:nvCxnSpPr>
        <p:spPr>
          <a:xfrm>
            <a:off x="6173888" y="5535458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7B7D9456-DED4-4D03-B7CF-839D912FEA10}"/>
              </a:ext>
            </a:extLst>
          </p:cNvPr>
          <p:cNvSpPr/>
          <p:nvPr/>
        </p:nvSpPr>
        <p:spPr>
          <a:xfrm>
            <a:off x="6257762" y="5442331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+16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F39C84-DFEE-4189-B402-1CD21A46670E}"/>
              </a:ext>
            </a:extLst>
          </p:cNvPr>
          <p:cNvSpPr/>
          <p:nvPr/>
        </p:nvSpPr>
        <p:spPr>
          <a:xfrm>
            <a:off x="5871260" y="5886128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£80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FEFB6C-FD55-4AF1-8BBA-F8D1E00D8213}"/>
              </a:ext>
            </a:extLst>
          </p:cNvPr>
          <p:cNvSpPr/>
          <p:nvPr/>
        </p:nvSpPr>
        <p:spPr>
          <a:xfrm>
            <a:off x="2290953" y="2112103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98342DE-91C3-4CC7-B953-743B401F55E5}"/>
              </a:ext>
            </a:extLst>
          </p:cNvPr>
          <p:cNvSpPr/>
          <p:nvPr/>
        </p:nvSpPr>
        <p:spPr>
          <a:xfrm>
            <a:off x="6236060" y="1526569"/>
            <a:ext cx="16722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friends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D3F2BAB-BCDA-4C9F-B52B-A667CE6166CE}"/>
              </a:ext>
            </a:extLst>
          </p:cNvPr>
          <p:cNvSpPr/>
          <p:nvPr/>
        </p:nvSpPr>
        <p:spPr>
          <a:xfrm>
            <a:off x="268137" y="2940845"/>
            <a:ext cx="21355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10 x 16 = 160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D750BF-1558-4AF0-A152-4FD764D2A673}"/>
              </a:ext>
            </a:extLst>
          </p:cNvPr>
          <p:cNvSpPr/>
          <p:nvPr/>
        </p:nvSpPr>
        <p:spPr>
          <a:xfrm>
            <a:off x="264481" y="3490069"/>
            <a:ext cx="21868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so 5 x 16 = 80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90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7" grpId="0"/>
      <p:bldP spid="21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DDD4C4-987A-4D68-916E-7E65190C32EA}"/>
              </a:ext>
            </a:extLst>
          </p:cNvPr>
          <p:cNvSpPr/>
          <p:nvPr/>
        </p:nvSpPr>
        <p:spPr>
          <a:xfrm>
            <a:off x="56122" y="50000"/>
            <a:ext cx="986060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Chen uses these digit cards.</a:t>
            </a:r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  <a:p>
            <a:r>
              <a:rPr lang="en-GB" sz="3200" b="1" dirty="0"/>
              <a:t>She makes a 2-digit number and a 1-digit number. </a:t>
            </a:r>
          </a:p>
          <a:p>
            <a:r>
              <a:rPr lang="en-GB" sz="3200" b="1" dirty="0"/>
              <a:t>She multiplies them together. </a:t>
            </a:r>
          </a:p>
          <a:p>
            <a:r>
              <a:rPr lang="en-GB" sz="3200" b="1" dirty="0"/>
              <a:t>Her answer is a multiple of 10</a:t>
            </a:r>
          </a:p>
          <a:p>
            <a:r>
              <a:rPr lang="en-GB" sz="3200" b="1" dirty="0"/>
              <a:t>What could Chen’s multiplication be?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4E174C-92E1-4A35-9AC1-6DCC68922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151" y="720403"/>
            <a:ext cx="4741275" cy="15917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863833-6A99-4A57-A91B-8E9F52AC76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151" y="4705316"/>
            <a:ext cx="4191809" cy="15917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A19427-2ECE-44CA-865F-DB5A62A36FF1}"/>
              </a:ext>
            </a:extLst>
          </p:cNvPr>
          <p:cNvSpPr txBox="1"/>
          <p:nvPr/>
        </p:nvSpPr>
        <p:spPr>
          <a:xfrm>
            <a:off x="1620253" y="5185722"/>
            <a:ext cx="854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A8D5AB-F33E-40BC-9BBF-1DC98DBB75D7}"/>
              </a:ext>
            </a:extLst>
          </p:cNvPr>
          <p:cNvSpPr txBox="1"/>
          <p:nvPr/>
        </p:nvSpPr>
        <p:spPr>
          <a:xfrm>
            <a:off x="3662339" y="5185722"/>
            <a:ext cx="854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086ADE-1C06-4CB6-BD67-79EEE6BE8517}"/>
              </a:ext>
            </a:extLst>
          </p:cNvPr>
          <p:cNvSpPr txBox="1"/>
          <p:nvPr/>
        </p:nvSpPr>
        <p:spPr>
          <a:xfrm>
            <a:off x="560453" y="5181766"/>
            <a:ext cx="854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BFD09A-E2D3-4BB2-88F3-6D82B22D953E}"/>
              </a:ext>
            </a:extLst>
          </p:cNvPr>
          <p:cNvSpPr/>
          <p:nvPr/>
        </p:nvSpPr>
        <p:spPr>
          <a:xfrm>
            <a:off x="5149266" y="4587631"/>
            <a:ext cx="17844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x 5 = 30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5653FC-DE90-4EAF-BF09-D0245CED4509}"/>
              </a:ext>
            </a:extLst>
          </p:cNvPr>
          <p:cNvSpPr/>
          <p:nvPr/>
        </p:nvSpPr>
        <p:spPr>
          <a:xfrm>
            <a:off x="6304464" y="5007663"/>
            <a:ext cx="25266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a multiple of 10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50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33333E-6 L 0.16888 0.0044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208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-0.16745 -1.48148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24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6B5DF2-196A-44E9-97E2-5A4D829CA2F0}"/>
              </a:ext>
            </a:extLst>
          </p:cNvPr>
          <p:cNvSpPr/>
          <p:nvPr/>
        </p:nvSpPr>
        <p:spPr>
          <a:xfrm>
            <a:off x="56123" y="50000"/>
            <a:ext cx="69757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graph shows the temperature in °C from 2 am to 3 pm on a cold day.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E76CB6-101A-454F-BCD5-FD6AD260A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31" y="1127218"/>
            <a:ext cx="6361905" cy="546666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0E4523-D38B-4B63-A7A1-83A55793A648}"/>
              </a:ext>
            </a:extLst>
          </p:cNvPr>
          <p:cNvSpPr/>
          <p:nvPr/>
        </p:nvSpPr>
        <p:spPr>
          <a:xfrm>
            <a:off x="6609036" y="913103"/>
            <a:ext cx="50978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degrees warmer was it at 3 pm than at 3 am?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F4FEC41-E151-4E62-A210-93C3871DC594}"/>
              </a:ext>
            </a:extLst>
          </p:cNvPr>
          <p:cNvCxnSpPr>
            <a:cxnSpLocks/>
          </p:cNvCxnSpPr>
          <p:nvPr/>
        </p:nvCxnSpPr>
        <p:spPr>
          <a:xfrm flipV="1">
            <a:off x="5040111" y="3340360"/>
            <a:ext cx="0" cy="26063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6E61DF-45A4-4A8F-A32C-10D9104AB90E}"/>
              </a:ext>
            </a:extLst>
          </p:cNvPr>
          <p:cNvCxnSpPr>
            <a:cxnSpLocks/>
          </p:cNvCxnSpPr>
          <p:nvPr/>
        </p:nvCxnSpPr>
        <p:spPr>
          <a:xfrm>
            <a:off x="729465" y="3329633"/>
            <a:ext cx="431064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22088E-7D86-4638-977B-18FBECE9978F}"/>
              </a:ext>
            </a:extLst>
          </p:cNvPr>
          <p:cNvCxnSpPr>
            <a:cxnSpLocks/>
          </p:cNvCxnSpPr>
          <p:nvPr/>
        </p:nvCxnSpPr>
        <p:spPr>
          <a:xfrm flipV="1">
            <a:off x="1074815" y="5620307"/>
            <a:ext cx="0" cy="3698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FF8D0A0-0CFA-4974-A275-0B71C0043A25}"/>
              </a:ext>
            </a:extLst>
          </p:cNvPr>
          <p:cNvCxnSpPr>
            <a:cxnSpLocks/>
          </p:cNvCxnSpPr>
          <p:nvPr/>
        </p:nvCxnSpPr>
        <p:spPr>
          <a:xfrm>
            <a:off x="729465" y="5622979"/>
            <a:ext cx="34958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645E7C3-2904-4CEC-9967-54BAE7439088}"/>
              </a:ext>
            </a:extLst>
          </p:cNvPr>
          <p:cNvGrpSpPr/>
          <p:nvPr/>
        </p:nvGrpSpPr>
        <p:grpSpPr>
          <a:xfrm>
            <a:off x="6799608" y="2471459"/>
            <a:ext cx="446401" cy="492950"/>
            <a:chOff x="3830562" y="928777"/>
            <a:chExt cx="446401" cy="492950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A20B549-D276-4166-9037-1369B67BAAEA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BE45938-21D6-436B-BCF5-1CF412DB0E6E}"/>
                </a:ext>
              </a:extLst>
            </p:cNvPr>
            <p:cNvSpPr txBox="1"/>
            <p:nvPr/>
          </p:nvSpPr>
          <p:spPr>
            <a:xfrm>
              <a:off x="3830562" y="1021617"/>
              <a:ext cx="4464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-5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5F5B027-1E95-47A4-870B-93700D6E9376}"/>
              </a:ext>
            </a:extLst>
          </p:cNvPr>
          <p:cNvGrpSpPr/>
          <p:nvPr/>
        </p:nvGrpSpPr>
        <p:grpSpPr>
          <a:xfrm>
            <a:off x="7753687" y="2468706"/>
            <a:ext cx="189378" cy="494964"/>
            <a:chOff x="7010015" y="926763"/>
            <a:chExt cx="189378" cy="49496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A6E8ABE-1D65-4814-97B0-DE011DB397A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08A5176-7964-4826-9C45-D37C3884F224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A73B385-1041-4685-A214-88E3669E6CA3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C3AB7CE-C59E-4DCA-BAA4-C5D6341811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Group 91">
            <a:extLst>
              <a:ext uri="{FF2B5EF4-FFF2-40B4-BE49-F238E27FC236}">
                <a16:creationId xmlns:a16="http://schemas.microsoft.com/office/drawing/2014/main" id="{965B7916-B2CB-4B8C-A5EF-EC6B84B48C12}"/>
              </a:ext>
            </a:extLst>
          </p:cNvPr>
          <p:cNvGrpSpPr/>
          <p:nvPr/>
        </p:nvGrpSpPr>
        <p:grpSpPr>
          <a:xfrm>
            <a:off x="7000474" y="1972834"/>
            <a:ext cx="893612" cy="479154"/>
            <a:chOff x="7395283" y="5821043"/>
            <a:chExt cx="205894" cy="512761"/>
          </a:xfrm>
        </p:grpSpPr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5022793E-4BB3-436D-940F-66C4811D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49A9265-7191-4315-9AE1-9082C5B0EA43}"/>
                </a:ext>
              </a:extLst>
            </p:cNvPr>
            <p:cNvSpPr/>
            <p:nvPr/>
          </p:nvSpPr>
          <p:spPr>
            <a:xfrm>
              <a:off x="7439807" y="5821043"/>
              <a:ext cx="13744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</a:t>
              </a:r>
            </a:p>
          </p:txBody>
        </p:sp>
      </p:grpSp>
      <p:grpSp>
        <p:nvGrpSpPr>
          <p:cNvPr id="30" name="Group 91">
            <a:extLst>
              <a:ext uri="{FF2B5EF4-FFF2-40B4-BE49-F238E27FC236}">
                <a16:creationId xmlns:a16="http://schemas.microsoft.com/office/drawing/2014/main" id="{B1CB59C9-C525-4AC3-8EBF-C7B80FE4D26C}"/>
              </a:ext>
            </a:extLst>
          </p:cNvPr>
          <p:cNvGrpSpPr/>
          <p:nvPr/>
        </p:nvGrpSpPr>
        <p:grpSpPr>
          <a:xfrm>
            <a:off x="7896986" y="1968403"/>
            <a:ext cx="889897" cy="479154"/>
            <a:chOff x="7395283" y="5821043"/>
            <a:chExt cx="205894" cy="512761"/>
          </a:xfrm>
        </p:grpSpPr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2758ABCB-DB57-483E-975E-0CADD35E55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813737D-0B4F-468A-BCB8-6BEF84B46D5E}"/>
                </a:ext>
              </a:extLst>
            </p:cNvPr>
            <p:cNvSpPr/>
            <p:nvPr/>
          </p:nvSpPr>
          <p:spPr>
            <a:xfrm>
              <a:off x="7451749" y="5821043"/>
              <a:ext cx="125059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3C78EF8-F0C6-4636-8ADE-2416398CC62A}"/>
              </a:ext>
            </a:extLst>
          </p:cNvPr>
          <p:cNvGrpSpPr/>
          <p:nvPr/>
        </p:nvGrpSpPr>
        <p:grpSpPr>
          <a:xfrm>
            <a:off x="8650833" y="2466324"/>
            <a:ext cx="349877" cy="494964"/>
            <a:chOff x="7016062" y="926763"/>
            <a:chExt cx="349877" cy="49496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0FDF013-00B8-4235-86D3-A7834BBD91C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40DCFB7-E53F-4395-BB4E-D31321057C7D}"/>
                </a:ext>
              </a:extLst>
            </p:cNvPr>
            <p:cNvGrpSpPr/>
            <p:nvPr/>
          </p:nvGrpSpPr>
          <p:grpSpPr>
            <a:xfrm>
              <a:off x="7016062" y="928608"/>
              <a:ext cx="349877" cy="493119"/>
              <a:chOff x="7016062" y="928608"/>
              <a:chExt cx="349877" cy="493119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C759825-3C9F-43FE-9ECD-3CEC4ABFE32C}"/>
                  </a:ext>
                </a:extLst>
              </p:cNvPr>
              <p:cNvSpPr txBox="1"/>
              <p:nvPr/>
            </p:nvSpPr>
            <p:spPr>
              <a:xfrm>
                <a:off x="7016062" y="1021617"/>
                <a:ext cx="3498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2A298220-1D20-4378-B3B1-15F1631FC5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EA74638-B50D-4F8E-BD23-59FF6B42A95A}"/>
              </a:ext>
            </a:extLst>
          </p:cNvPr>
          <p:cNvCxnSpPr>
            <a:cxnSpLocks/>
          </p:cNvCxnSpPr>
          <p:nvPr/>
        </p:nvCxnSpPr>
        <p:spPr>
          <a:xfrm>
            <a:off x="6667943" y="2484503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DEB9A2E3-BF85-449A-94C7-B2F4405C0787}"/>
              </a:ext>
            </a:extLst>
          </p:cNvPr>
          <p:cNvSpPr/>
          <p:nvPr/>
        </p:nvSpPr>
        <p:spPr>
          <a:xfrm>
            <a:off x="6934458" y="231893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3F5074A-1119-4746-B030-6A0261C2EDCB}"/>
              </a:ext>
            </a:extLst>
          </p:cNvPr>
          <p:cNvSpPr/>
          <p:nvPr/>
        </p:nvSpPr>
        <p:spPr>
          <a:xfrm>
            <a:off x="9700557" y="2192115"/>
            <a:ext cx="18247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degrees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2" name="Arrow: Curved Right 41">
            <a:extLst>
              <a:ext uri="{FF2B5EF4-FFF2-40B4-BE49-F238E27FC236}">
                <a16:creationId xmlns:a16="http://schemas.microsoft.com/office/drawing/2014/main" id="{09E80C06-83CF-450C-B4FE-DF8148FFA1FD}"/>
              </a:ext>
            </a:extLst>
          </p:cNvPr>
          <p:cNvSpPr/>
          <p:nvPr/>
        </p:nvSpPr>
        <p:spPr>
          <a:xfrm flipV="1">
            <a:off x="327039" y="5194533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3" name="Arrow: Curved Right 42">
            <a:extLst>
              <a:ext uri="{FF2B5EF4-FFF2-40B4-BE49-F238E27FC236}">
                <a16:creationId xmlns:a16="http://schemas.microsoft.com/office/drawing/2014/main" id="{9C028311-47CC-4A5A-8EC9-C4A37F7CE658}"/>
              </a:ext>
            </a:extLst>
          </p:cNvPr>
          <p:cNvSpPr/>
          <p:nvPr/>
        </p:nvSpPr>
        <p:spPr>
          <a:xfrm flipV="1">
            <a:off x="319656" y="4864751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4" name="Arrow: Curved Right 43">
            <a:extLst>
              <a:ext uri="{FF2B5EF4-FFF2-40B4-BE49-F238E27FC236}">
                <a16:creationId xmlns:a16="http://schemas.microsoft.com/office/drawing/2014/main" id="{DC3BA1DC-FAF8-4DC9-ABFB-A8823BB778B2}"/>
              </a:ext>
            </a:extLst>
          </p:cNvPr>
          <p:cNvSpPr/>
          <p:nvPr/>
        </p:nvSpPr>
        <p:spPr>
          <a:xfrm flipV="1">
            <a:off x="327039" y="4539707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5" name="Arrow: Curved Right 44">
            <a:extLst>
              <a:ext uri="{FF2B5EF4-FFF2-40B4-BE49-F238E27FC236}">
                <a16:creationId xmlns:a16="http://schemas.microsoft.com/office/drawing/2014/main" id="{BFD346A3-6A6C-4AA9-A72D-9976B5298C67}"/>
              </a:ext>
            </a:extLst>
          </p:cNvPr>
          <p:cNvSpPr/>
          <p:nvPr/>
        </p:nvSpPr>
        <p:spPr>
          <a:xfrm flipV="1">
            <a:off x="327039" y="4209925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6" name="Arrow: Curved Right 45">
            <a:extLst>
              <a:ext uri="{FF2B5EF4-FFF2-40B4-BE49-F238E27FC236}">
                <a16:creationId xmlns:a16="http://schemas.microsoft.com/office/drawing/2014/main" id="{4C87C4C6-2242-4880-BB4B-B60E271B1913}"/>
              </a:ext>
            </a:extLst>
          </p:cNvPr>
          <p:cNvSpPr/>
          <p:nvPr/>
        </p:nvSpPr>
        <p:spPr>
          <a:xfrm flipV="1">
            <a:off x="319656" y="3880143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7" name="Arrow: Curved Right 46">
            <a:extLst>
              <a:ext uri="{FF2B5EF4-FFF2-40B4-BE49-F238E27FC236}">
                <a16:creationId xmlns:a16="http://schemas.microsoft.com/office/drawing/2014/main" id="{3E04EB93-EA4C-439F-8A9B-4B78C047E168}"/>
              </a:ext>
            </a:extLst>
          </p:cNvPr>
          <p:cNvSpPr/>
          <p:nvPr/>
        </p:nvSpPr>
        <p:spPr>
          <a:xfrm flipV="1">
            <a:off x="327039" y="3555099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8" name="Arrow: Curved Right 47">
            <a:extLst>
              <a:ext uri="{FF2B5EF4-FFF2-40B4-BE49-F238E27FC236}">
                <a16:creationId xmlns:a16="http://schemas.microsoft.com/office/drawing/2014/main" id="{B99182A5-6EAF-4720-8CA0-14458BEE6318}"/>
              </a:ext>
            </a:extLst>
          </p:cNvPr>
          <p:cNvSpPr/>
          <p:nvPr/>
        </p:nvSpPr>
        <p:spPr>
          <a:xfrm flipV="1">
            <a:off x="324849" y="3225317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BF5FF95-8E4B-4D13-9FAA-BA765EB2DD1D}"/>
              </a:ext>
            </a:extLst>
          </p:cNvPr>
          <p:cNvSpPr/>
          <p:nvPr/>
        </p:nvSpPr>
        <p:spPr>
          <a:xfrm>
            <a:off x="6609035" y="3084803"/>
            <a:ext cx="522664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At 6 pm the temperature was 4 degrees lower than at 3 pm. </a:t>
            </a:r>
          </a:p>
          <a:p>
            <a:r>
              <a:rPr lang="en-US" sz="3200" b="1" dirty="0"/>
              <a:t>What was the temperature at 6 pm?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ACED05B-3124-45B1-92F4-9AD00D1F5DFD}"/>
              </a:ext>
            </a:extLst>
          </p:cNvPr>
          <p:cNvGrpSpPr/>
          <p:nvPr/>
        </p:nvGrpSpPr>
        <p:grpSpPr>
          <a:xfrm>
            <a:off x="10110687" y="5161086"/>
            <a:ext cx="446956" cy="492950"/>
            <a:chOff x="3882515" y="928777"/>
            <a:chExt cx="446956" cy="492950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6A8D7AC-50A1-4A3F-9772-9C17E127AF5F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05002D9-6C6F-4BC3-975B-189F9E20E843}"/>
                </a:ext>
              </a:extLst>
            </p:cNvPr>
            <p:cNvSpPr txBox="1"/>
            <p:nvPr/>
          </p:nvSpPr>
          <p:spPr>
            <a:xfrm>
              <a:off x="3882515" y="1021617"/>
              <a:ext cx="446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34F2D1A-7E29-4BB7-AD8F-B8BBC39BCAA7}"/>
              </a:ext>
            </a:extLst>
          </p:cNvPr>
          <p:cNvGrpSpPr/>
          <p:nvPr/>
        </p:nvGrpSpPr>
        <p:grpSpPr>
          <a:xfrm>
            <a:off x="9208081" y="5156782"/>
            <a:ext cx="197768" cy="494964"/>
            <a:chOff x="7000776" y="926763"/>
            <a:chExt cx="197768" cy="494964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E6E3EB7-AA09-42F5-B118-1CEE569748C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DE37C5A-F287-4E9E-9EB8-8033D5892959}"/>
                </a:ext>
              </a:extLst>
            </p:cNvPr>
            <p:cNvGrpSpPr/>
            <p:nvPr/>
          </p:nvGrpSpPr>
          <p:grpSpPr>
            <a:xfrm>
              <a:off x="7000776" y="928608"/>
              <a:ext cx="197768" cy="493119"/>
              <a:chOff x="7000776" y="928608"/>
              <a:chExt cx="197768" cy="493119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E46246C-F916-4038-ADEA-2093DE5CF306}"/>
                  </a:ext>
                </a:extLst>
              </p:cNvPr>
              <p:cNvSpPr txBox="1"/>
              <p:nvPr/>
            </p:nvSpPr>
            <p:spPr>
              <a:xfrm>
                <a:off x="7000776" y="1021617"/>
                <a:ext cx="1977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E58E7F28-CD8C-4DB5-98B3-D3B7A64FD8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" name="Group 91">
            <a:extLst>
              <a:ext uri="{FF2B5EF4-FFF2-40B4-BE49-F238E27FC236}">
                <a16:creationId xmlns:a16="http://schemas.microsoft.com/office/drawing/2014/main" id="{1AFF90F6-4C13-4BFE-9B46-96512C077F4F}"/>
              </a:ext>
            </a:extLst>
          </p:cNvPr>
          <p:cNvGrpSpPr/>
          <p:nvPr/>
        </p:nvGrpSpPr>
        <p:grpSpPr>
          <a:xfrm flipH="1">
            <a:off x="9374233" y="4682804"/>
            <a:ext cx="904715" cy="479154"/>
            <a:chOff x="7395283" y="5821043"/>
            <a:chExt cx="205894" cy="512761"/>
          </a:xfrm>
        </p:grpSpPr>
        <p:sp>
          <p:nvSpPr>
            <p:cNvPr id="60" name="Freeform 11">
              <a:extLst>
                <a:ext uri="{FF2B5EF4-FFF2-40B4-BE49-F238E27FC236}">
                  <a16:creationId xmlns:a16="http://schemas.microsoft.com/office/drawing/2014/main" id="{4D34BEB9-5409-497B-A5BB-99A0FD534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F5EF3F3-D8A3-4898-B347-0F0E9E49FBC2}"/>
                </a:ext>
              </a:extLst>
            </p:cNvPr>
            <p:cNvSpPr/>
            <p:nvPr/>
          </p:nvSpPr>
          <p:spPr>
            <a:xfrm>
              <a:off x="7424477" y="5821043"/>
              <a:ext cx="11985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</a:t>
              </a:r>
            </a:p>
          </p:txBody>
        </p:sp>
      </p:grp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912C359-F3F8-4FDF-9A9E-D33B292D7907}"/>
              </a:ext>
            </a:extLst>
          </p:cNvPr>
          <p:cNvCxnSpPr>
            <a:cxnSpLocks/>
          </p:cNvCxnSpPr>
          <p:nvPr/>
        </p:nvCxnSpPr>
        <p:spPr>
          <a:xfrm>
            <a:off x="8141038" y="5146905"/>
            <a:ext cx="2855937" cy="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91">
            <a:extLst>
              <a:ext uri="{FF2B5EF4-FFF2-40B4-BE49-F238E27FC236}">
                <a16:creationId xmlns:a16="http://schemas.microsoft.com/office/drawing/2014/main" id="{EE64D73D-0915-4CB3-B02F-767C0B499F59}"/>
              </a:ext>
            </a:extLst>
          </p:cNvPr>
          <p:cNvGrpSpPr/>
          <p:nvPr/>
        </p:nvGrpSpPr>
        <p:grpSpPr>
          <a:xfrm flipH="1">
            <a:off x="8471614" y="4679244"/>
            <a:ext cx="880880" cy="479154"/>
            <a:chOff x="7395283" y="5821043"/>
            <a:chExt cx="205894" cy="512761"/>
          </a:xfrm>
        </p:grpSpPr>
        <p:sp>
          <p:nvSpPr>
            <p:cNvPr id="64" name="Freeform 11">
              <a:extLst>
                <a:ext uri="{FF2B5EF4-FFF2-40B4-BE49-F238E27FC236}">
                  <a16:creationId xmlns:a16="http://schemas.microsoft.com/office/drawing/2014/main" id="{D56171AC-DA61-4D63-BBA2-43C6FEE20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B122A6C-3B4E-43E6-BC7A-D52FBCD2C9D4}"/>
                </a:ext>
              </a:extLst>
            </p:cNvPr>
            <p:cNvSpPr/>
            <p:nvPr/>
          </p:nvSpPr>
          <p:spPr>
            <a:xfrm>
              <a:off x="7423823" y="5821043"/>
              <a:ext cx="1203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E784BC4-F315-4901-9627-465DE9D5429A}"/>
              </a:ext>
            </a:extLst>
          </p:cNvPr>
          <p:cNvGrpSpPr/>
          <p:nvPr/>
        </p:nvGrpSpPr>
        <p:grpSpPr>
          <a:xfrm>
            <a:off x="8271350" y="5153966"/>
            <a:ext cx="393056" cy="494964"/>
            <a:chOff x="6961607" y="926763"/>
            <a:chExt cx="393056" cy="49496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4C708C11-0BCE-4C7B-9EDA-4D21001A69E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E161DDD-E531-4356-8748-5956D79EBFCA}"/>
                </a:ext>
              </a:extLst>
            </p:cNvPr>
            <p:cNvGrpSpPr/>
            <p:nvPr/>
          </p:nvGrpSpPr>
          <p:grpSpPr>
            <a:xfrm>
              <a:off x="6961607" y="928608"/>
              <a:ext cx="393056" cy="493119"/>
              <a:chOff x="6961607" y="928608"/>
              <a:chExt cx="393056" cy="493119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B17588E-2B72-40E9-8CBF-988D4F523744}"/>
                  </a:ext>
                </a:extLst>
              </p:cNvPr>
              <p:cNvSpPr txBox="1"/>
              <p:nvPr/>
            </p:nvSpPr>
            <p:spPr>
              <a:xfrm>
                <a:off x="6961607" y="1021617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-2</a:t>
                </a:r>
              </a:p>
            </p:txBody>
          </p: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D07D59D0-C89F-474A-92F3-DC25B28C23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1" name="Oval 70">
            <a:extLst>
              <a:ext uri="{FF2B5EF4-FFF2-40B4-BE49-F238E27FC236}">
                <a16:creationId xmlns:a16="http://schemas.microsoft.com/office/drawing/2014/main" id="{F5A83E50-951D-4806-B5D1-D0279E3A6185}"/>
              </a:ext>
            </a:extLst>
          </p:cNvPr>
          <p:cNvSpPr/>
          <p:nvPr/>
        </p:nvSpPr>
        <p:spPr>
          <a:xfrm>
            <a:off x="10203232" y="4983459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FB8ADE4-8B80-44E6-9CD4-12FD06EF7EDA}"/>
              </a:ext>
            </a:extLst>
          </p:cNvPr>
          <p:cNvSpPr/>
          <p:nvPr/>
        </p:nvSpPr>
        <p:spPr>
          <a:xfrm>
            <a:off x="8837155" y="5656613"/>
            <a:ext cx="19497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-2 degrees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3" name="Arrow: Curved Right 72">
            <a:extLst>
              <a:ext uri="{FF2B5EF4-FFF2-40B4-BE49-F238E27FC236}">
                <a16:creationId xmlns:a16="http://schemas.microsoft.com/office/drawing/2014/main" id="{970C2C68-0BFD-409B-B5A3-2878C2B06975}"/>
              </a:ext>
            </a:extLst>
          </p:cNvPr>
          <p:cNvSpPr/>
          <p:nvPr/>
        </p:nvSpPr>
        <p:spPr>
          <a:xfrm>
            <a:off x="324611" y="3285898"/>
            <a:ext cx="404853" cy="47660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4" name="Arrow: Curved Right 73">
            <a:extLst>
              <a:ext uri="{FF2B5EF4-FFF2-40B4-BE49-F238E27FC236}">
                <a16:creationId xmlns:a16="http://schemas.microsoft.com/office/drawing/2014/main" id="{7F45F5CA-66D6-4CE3-A8F7-150E3490AD3D}"/>
              </a:ext>
            </a:extLst>
          </p:cNvPr>
          <p:cNvSpPr/>
          <p:nvPr/>
        </p:nvSpPr>
        <p:spPr>
          <a:xfrm>
            <a:off x="324611" y="3603793"/>
            <a:ext cx="404853" cy="47660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5" name="Arrow: Curved Right 74">
            <a:extLst>
              <a:ext uri="{FF2B5EF4-FFF2-40B4-BE49-F238E27FC236}">
                <a16:creationId xmlns:a16="http://schemas.microsoft.com/office/drawing/2014/main" id="{C18FD44F-6010-4D29-90F1-5F7D432A679C}"/>
              </a:ext>
            </a:extLst>
          </p:cNvPr>
          <p:cNvSpPr/>
          <p:nvPr/>
        </p:nvSpPr>
        <p:spPr>
          <a:xfrm>
            <a:off x="326801" y="3942000"/>
            <a:ext cx="404853" cy="47660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6" name="Arrow: Curved Right 75">
            <a:extLst>
              <a:ext uri="{FF2B5EF4-FFF2-40B4-BE49-F238E27FC236}">
                <a16:creationId xmlns:a16="http://schemas.microsoft.com/office/drawing/2014/main" id="{B6D4F6EB-6780-4B86-8C3C-E15D0F5AB37F}"/>
              </a:ext>
            </a:extLst>
          </p:cNvPr>
          <p:cNvSpPr/>
          <p:nvPr/>
        </p:nvSpPr>
        <p:spPr>
          <a:xfrm>
            <a:off x="326801" y="4259895"/>
            <a:ext cx="404853" cy="47660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59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0.01927 -0.03796 C 0.02331 -0.0463 0.0293 -0.0507 0.03581 -0.0507 C 0.04297 -0.0507 0.04883 -0.0463 0.05286 -0.03796 L 0.07253 1.85185E-6 " pathEditMode="relative" rAng="0" ptsTypes="AAAAA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1.85185E-6 L 0.0918 -0.03704 C 0.09596 -0.04537 0.10221 -0.04977 0.10846 -0.04977 C 0.11588 -0.04977 0.12174 -0.04537 0.12578 -0.03704 L 0.14583 1.85185E-6 " pathEditMode="relative" rAng="0" ptsTypes="AAAAA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07407E-6 L -0.01992 -0.03796 C -0.02396 -0.04629 -0.03008 -0.05069 -0.03685 -0.05069 C -0.04427 -0.05069 -0.05013 -0.04629 -0.05417 -0.03796 L -0.07383 -4.07407E-6 " pathEditMode="relative" rAng="0" ptsTypes="AAAAA">
                                      <p:cBhvr>
                                        <p:cTn id="15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3 -4.07407E-6 L -0.09349 -0.03773 C -0.0974 -0.04606 -0.10378 -0.05023 -0.1099 -0.05023 C -0.11732 -0.05023 -0.12292 -0.04606 -0.12695 -0.03773 L -0.1461 -4.07407E-6 " pathEditMode="relative" rAng="0" ptsTypes="AAAAA">
                                      <p:cBhvr>
                                        <p:cTn id="16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000"/>
                            </p:stCondLst>
                            <p:childTnLst>
                              <p:par>
                                <p:cTn id="17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9" grpId="1" animBg="1"/>
      <p:bldP spid="39" grpId="2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71" grpId="0" animBg="1"/>
      <p:bldP spid="71" grpId="1" animBg="1"/>
      <p:bldP spid="71" grpId="2" animBg="1"/>
      <p:bldP spid="73" grpId="0" animBg="1"/>
      <p:bldP spid="74" grpId="0" animBg="1"/>
      <p:bldP spid="75" grpId="0" animBg="1"/>
      <p:bldP spid="76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9F4D53-AD3E-4713-B473-7F36BD9347BC}"/>
              </a:ext>
            </a:extLst>
          </p:cNvPr>
          <p:cNvSpPr/>
          <p:nvPr/>
        </p:nvSpPr>
        <p:spPr>
          <a:xfrm>
            <a:off x="56123" y="50000"/>
            <a:ext cx="117924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children at </a:t>
            </a:r>
            <a:r>
              <a:rPr lang="en-US" sz="3200" b="1" dirty="0" err="1"/>
              <a:t>Farmfield</a:t>
            </a:r>
            <a:r>
              <a:rPr lang="en-US" sz="3200" b="1" dirty="0"/>
              <a:t> School are collecting money for charity. </a:t>
            </a:r>
          </a:p>
          <a:p>
            <a:r>
              <a:rPr lang="en-US" sz="3200" b="1" dirty="0"/>
              <a:t>Their target is to collect £360 </a:t>
            </a:r>
          </a:p>
          <a:p>
            <a:r>
              <a:rPr lang="en-US" sz="3200" b="1" dirty="0"/>
              <a:t>So far they have collected £57.73</a:t>
            </a:r>
          </a:p>
          <a:p>
            <a:r>
              <a:rPr lang="en-US" sz="3200" b="1" dirty="0"/>
              <a:t>How much more money do they need to reach their target?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C42342-39B8-48DD-B1A2-4CCEC1F51B8B}"/>
              </a:ext>
            </a:extLst>
          </p:cNvPr>
          <p:cNvSpPr txBox="1"/>
          <p:nvPr/>
        </p:nvSpPr>
        <p:spPr>
          <a:xfrm>
            <a:off x="1501272" y="2328141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3 6 0.0 0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4D6894-6417-4D48-9818-4D23D52DDC72}"/>
              </a:ext>
            </a:extLst>
          </p:cNvPr>
          <p:cNvSpPr txBox="1"/>
          <p:nvPr/>
        </p:nvSpPr>
        <p:spPr>
          <a:xfrm>
            <a:off x="1136656" y="2758248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BC66B5-C774-435D-8A76-B425D060C08D}"/>
              </a:ext>
            </a:extLst>
          </p:cNvPr>
          <p:cNvSpPr txBox="1"/>
          <p:nvPr/>
        </p:nvSpPr>
        <p:spPr>
          <a:xfrm>
            <a:off x="1933369" y="2769006"/>
            <a:ext cx="2391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5 7.7 3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82EB058-08BB-449F-B1F4-57654F819D6F}"/>
              </a:ext>
            </a:extLst>
          </p:cNvPr>
          <p:cNvCxnSpPr>
            <a:cxnSpLocks/>
          </p:cNvCxnSpPr>
          <p:nvPr/>
        </p:nvCxnSpPr>
        <p:spPr>
          <a:xfrm flipV="1">
            <a:off x="1052429" y="3295145"/>
            <a:ext cx="2680329" cy="30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57131E8-D6B5-4651-A847-6A9ABDBB2EF5}"/>
              </a:ext>
            </a:extLst>
          </p:cNvPr>
          <p:cNvCxnSpPr>
            <a:cxnSpLocks/>
          </p:cNvCxnSpPr>
          <p:nvPr/>
        </p:nvCxnSpPr>
        <p:spPr>
          <a:xfrm>
            <a:off x="1052429" y="3740383"/>
            <a:ext cx="2684532" cy="38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2C76A7B-6BBE-4490-90D1-A9A59A43E35A}"/>
              </a:ext>
            </a:extLst>
          </p:cNvPr>
          <p:cNvSpPr txBox="1"/>
          <p:nvPr/>
        </p:nvSpPr>
        <p:spPr>
          <a:xfrm>
            <a:off x="3264938" y="321982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C3F438-DC22-4ABE-B06B-24900BC9AF18}"/>
              </a:ext>
            </a:extLst>
          </p:cNvPr>
          <p:cNvSpPr txBox="1"/>
          <p:nvPr/>
        </p:nvSpPr>
        <p:spPr>
          <a:xfrm>
            <a:off x="2825148" y="322823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AF347C-85BD-4BD2-9FC9-87F749433765}"/>
              </a:ext>
            </a:extLst>
          </p:cNvPr>
          <p:cNvSpPr txBox="1"/>
          <p:nvPr/>
        </p:nvSpPr>
        <p:spPr>
          <a:xfrm>
            <a:off x="2369983" y="321913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CFD7F4-9EBD-4DAF-83F5-E137E1E26B9E}"/>
              </a:ext>
            </a:extLst>
          </p:cNvPr>
          <p:cNvSpPr txBox="1"/>
          <p:nvPr/>
        </p:nvSpPr>
        <p:spPr>
          <a:xfrm>
            <a:off x="1944785" y="322754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1DE9F9D-3442-471F-89EB-4CFEAF7DD912}"/>
              </a:ext>
            </a:extLst>
          </p:cNvPr>
          <p:cNvCxnSpPr>
            <a:cxnSpLocks/>
          </p:cNvCxnSpPr>
          <p:nvPr/>
        </p:nvCxnSpPr>
        <p:spPr>
          <a:xfrm flipV="1">
            <a:off x="1957162" y="242475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F93A736-3B84-4B9D-9A86-4D76481A621C}"/>
              </a:ext>
            </a:extLst>
          </p:cNvPr>
          <p:cNvSpPr txBox="1"/>
          <p:nvPr/>
        </p:nvSpPr>
        <p:spPr>
          <a:xfrm>
            <a:off x="2003567" y="21121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E173F8-10D8-40F3-8F6A-EEEC3CAEF184}"/>
              </a:ext>
            </a:extLst>
          </p:cNvPr>
          <p:cNvSpPr txBox="1"/>
          <p:nvPr/>
        </p:nvSpPr>
        <p:spPr>
          <a:xfrm>
            <a:off x="2277538" y="2366905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66881F7-5907-47D2-9AAB-26DC6239B982}"/>
              </a:ext>
            </a:extLst>
          </p:cNvPr>
          <p:cNvCxnSpPr>
            <a:cxnSpLocks/>
          </p:cNvCxnSpPr>
          <p:nvPr/>
        </p:nvCxnSpPr>
        <p:spPr>
          <a:xfrm flipV="1">
            <a:off x="2394904" y="242108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A7E1284-5BF6-46F6-9873-FDAAF7B9DFCD}"/>
              </a:ext>
            </a:extLst>
          </p:cNvPr>
          <p:cNvSpPr txBox="1"/>
          <p:nvPr/>
        </p:nvSpPr>
        <p:spPr>
          <a:xfrm>
            <a:off x="2441309" y="211329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71538C7-A594-47E0-B539-E2BA34D000FB}"/>
              </a:ext>
            </a:extLst>
          </p:cNvPr>
          <p:cNvSpPr txBox="1"/>
          <p:nvPr/>
        </p:nvSpPr>
        <p:spPr>
          <a:xfrm>
            <a:off x="2715280" y="2363234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F2DF559-C4A0-4E96-BEFF-3835BD745E7E}"/>
              </a:ext>
            </a:extLst>
          </p:cNvPr>
          <p:cNvSpPr txBox="1"/>
          <p:nvPr/>
        </p:nvSpPr>
        <p:spPr>
          <a:xfrm>
            <a:off x="2661531" y="3219822"/>
            <a:ext cx="3272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D6B5B95-E7EA-4F88-AE28-0B8B307D7D14}"/>
              </a:ext>
            </a:extLst>
          </p:cNvPr>
          <p:cNvCxnSpPr>
            <a:cxnSpLocks/>
          </p:cNvCxnSpPr>
          <p:nvPr/>
        </p:nvCxnSpPr>
        <p:spPr>
          <a:xfrm flipV="1">
            <a:off x="2829249" y="2420106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0223316-4E79-4B0C-A1F0-7A2E6488F251}"/>
              </a:ext>
            </a:extLst>
          </p:cNvPr>
          <p:cNvSpPr txBox="1"/>
          <p:nvPr/>
        </p:nvSpPr>
        <p:spPr>
          <a:xfrm>
            <a:off x="2875654" y="211231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A1DE1E-8C8A-4E11-941C-E465B030013B}"/>
              </a:ext>
            </a:extLst>
          </p:cNvPr>
          <p:cNvSpPr txBox="1"/>
          <p:nvPr/>
        </p:nvSpPr>
        <p:spPr>
          <a:xfrm>
            <a:off x="3149625" y="2362252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BA5546E-AD46-4DC2-B253-9E91334B11DE}"/>
              </a:ext>
            </a:extLst>
          </p:cNvPr>
          <p:cNvSpPr txBox="1"/>
          <p:nvPr/>
        </p:nvSpPr>
        <p:spPr>
          <a:xfrm>
            <a:off x="1512792" y="322754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B97186-5DF4-4C4C-A4D1-4A6D27E43C61}"/>
              </a:ext>
            </a:extLst>
          </p:cNvPr>
          <p:cNvSpPr txBox="1"/>
          <p:nvPr/>
        </p:nvSpPr>
        <p:spPr>
          <a:xfrm>
            <a:off x="1163487" y="3226609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66F2FC0-7788-403A-BCF4-A3CE953A43AC}"/>
              </a:ext>
            </a:extLst>
          </p:cNvPr>
          <p:cNvSpPr/>
          <p:nvPr/>
        </p:nvSpPr>
        <p:spPr>
          <a:xfrm>
            <a:off x="9290634" y="2019770"/>
            <a:ext cx="25396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£302.27 more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399B6C-E2DD-4D31-90AD-4ECD7151D298}"/>
              </a:ext>
            </a:extLst>
          </p:cNvPr>
          <p:cNvSpPr/>
          <p:nvPr/>
        </p:nvSpPr>
        <p:spPr>
          <a:xfrm>
            <a:off x="5187696" y="3272776"/>
            <a:ext cx="30604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£57.73 + £0.27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31941B3-9AF1-4517-8300-7F34C04E99E3}"/>
              </a:ext>
            </a:extLst>
          </p:cNvPr>
          <p:cNvSpPr/>
          <p:nvPr/>
        </p:nvSpPr>
        <p:spPr>
          <a:xfrm>
            <a:off x="8050793" y="3265299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£58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D4FE48C-86CA-4A22-A5D0-3D1E3E721407}"/>
              </a:ext>
            </a:extLst>
          </p:cNvPr>
          <p:cNvSpPr/>
          <p:nvPr/>
        </p:nvSpPr>
        <p:spPr>
          <a:xfrm>
            <a:off x="5691081" y="3698253"/>
            <a:ext cx="2450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£58 + £2      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F8093CA-19D9-43C5-9C53-8DF4E588C077}"/>
              </a:ext>
            </a:extLst>
          </p:cNvPr>
          <p:cNvSpPr/>
          <p:nvPr/>
        </p:nvSpPr>
        <p:spPr>
          <a:xfrm>
            <a:off x="8045598" y="3690776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£60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C975478-1DE5-478A-BCFD-5212CDAD9161}"/>
              </a:ext>
            </a:extLst>
          </p:cNvPr>
          <p:cNvSpPr/>
          <p:nvPr/>
        </p:nvSpPr>
        <p:spPr>
          <a:xfrm>
            <a:off x="5691081" y="4163925"/>
            <a:ext cx="2450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£60 + £300  </a:t>
            </a:r>
            <a:r>
              <a:rPr lang="en-GB" sz="1600" b="1" dirty="0">
                <a:solidFill>
                  <a:srgbClr val="FF0000"/>
                </a:solidFill>
              </a:rPr>
              <a:t> </a:t>
            </a:r>
            <a:r>
              <a:rPr lang="en-GB" sz="3200" b="1" dirty="0">
                <a:solidFill>
                  <a:srgbClr val="FF0000"/>
                </a:solidFill>
              </a:rPr>
              <a:t>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CB9985B-FEA7-4226-906B-A5DCA69B047C}"/>
              </a:ext>
            </a:extLst>
          </p:cNvPr>
          <p:cNvSpPr/>
          <p:nvPr/>
        </p:nvSpPr>
        <p:spPr>
          <a:xfrm>
            <a:off x="8045598" y="4156448"/>
            <a:ext cx="10182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£360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8F0C40-A671-4E20-A492-4135B5C87093}"/>
              </a:ext>
            </a:extLst>
          </p:cNvPr>
          <p:cNvSpPr/>
          <p:nvPr/>
        </p:nvSpPr>
        <p:spPr>
          <a:xfrm>
            <a:off x="6728168" y="3345404"/>
            <a:ext cx="1075461" cy="13520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23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7" grpId="0"/>
      <p:bldP spid="18" grpId="0"/>
      <p:bldP spid="20" grpId="0"/>
      <p:bldP spid="21" grpId="0"/>
      <p:bldP spid="22" grpId="0"/>
      <p:bldP spid="24" grpId="0"/>
      <p:bldP spid="25" grpId="0"/>
      <p:bldP spid="26" grpId="0"/>
      <p:bldP spid="27" grpId="0"/>
      <p:bldP spid="3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F47D97-894D-455F-8741-1F19EDD74A64}"/>
              </a:ext>
            </a:extLst>
          </p:cNvPr>
          <p:cNvSpPr/>
          <p:nvPr/>
        </p:nvSpPr>
        <p:spPr>
          <a:xfrm>
            <a:off x="56123" y="50000"/>
            <a:ext cx="110841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William wants to travel to Paris by train. </a:t>
            </a:r>
          </a:p>
          <a:p>
            <a:r>
              <a:rPr lang="en-US" sz="3200" b="1" dirty="0"/>
              <a:t>He needs to arrive in Paris by 5:30 pm.</a:t>
            </a:r>
          </a:p>
          <a:p>
            <a:r>
              <a:rPr lang="en-US" sz="3200" b="1" dirty="0"/>
              <a:t>Circle the latest time that William can leave London.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01502-8CCE-4ADD-9A18-F60D7D86A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01" y="1517954"/>
            <a:ext cx="4394098" cy="51947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6A0F783-C2AA-4CDE-8DAC-691C839B75E9}"/>
              </a:ext>
            </a:extLst>
          </p:cNvPr>
          <p:cNvSpPr/>
          <p:nvPr/>
        </p:nvSpPr>
        <p:spPr>
          <a:xfrm>
            <a:off x="5080333" y="1619660"/>
            <a:ext cx="19607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5:30 pm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D781E2-F85C-4043-A081-0407B6BF60E1}"/>
              </a:ext>
            </a:extLst>
          </p:cNvPr>
          <p:cNvSpPr/>
          <p:nvPr/>
        </p:nvSpPr>
        <p:spPr>
          <a:xfrm>
            <a:off x="6912790" y="1619659"/>
            <a:ext cx="11320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17:30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43903EF-1741-479F-852F-483AA156470F}"/>
              </a:ext>
            </a:extLst>
          </p:cNvPr>
          <p:cNvSpPr/>
          <p:nvPr/>
        </p:nvSpPr>
        <p:spPr>
          <a:xfrm>
            <a:off x="2717653" y="4200891"/>
            <a:ext cx="1456840" cy="4804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99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6 L -0.17265 0.0002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pp.doublestruck.eu/content/K2_REAS/HTML/Q/Q17307_files/img01.jpg">
            <a:extLst>
              <a:ext uri="{FF2B5EF4-FFF2-40B4-BE49-F238E27FC236}">
                <a16:creationId xmlns:a16="http://schemas.microsoft.com/office/drawing/2014/main" id="{34E8D5D3-B4BB-401D-8B70-65FC7AB8066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3" y="99358"/>
            <a:ext cx="6619164" cy="67071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C813015-00F8-4F3A-A764-20049BCBCA80}"/>
              </a:ext>
            </a:extLst>
          </p:cNvPr>
          <p:cNvSpPr/>
          <p:nvPr/>
        </p:nvSpPr>
        <p:spPr>
          <a:xfrm>
            <a:off x="6781800" y="103032"/>
            <a:ext cx="5410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triangle drawn on a coordinate grid.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45E008-48AB-4D49-B91B-51C526AD36BF}"/>
              </a:ext>
            </a:extLst>
          </p:cNvPr>
          <p:cNvSpPr/>
          <p:nvPr/>
        </p:nvSpPr>
        <p:spPr>
          <a:xfrm>
            <a:off x="6781800" y="1077218"/>
            <a:ext cx="5410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triangle is translated 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right and 5 up. Draw the triangle in its new position.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BBDB4D-5A51-45FF-B4D4-E41F386F5DC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9BC817C-DF0E-4573-9E0B-88D86B5340EF}"/>
              </a:ext>
            </a:extLst>
          </p:cNvPr>
          <p:cNvSpPr/>
          <p:nvPr/>
        </p:nvSpPr>
        <p:spPr>
          <a:xfrm>
            <a:off x="2243391" y="5445103"/>
            <a:ext cx="190092" cy="1887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A54E8F4-4BC9-40F3-ABCE-D1AE90704A8A}"/>
              </a:ext>
            </a:extLst>
          </p:cNvPr>
          <p:cNvSpPr/>
          <p:nvPr/>
        </p:nvSpPr>
        <p:spPr>
          <a:xfrm>
            <a:off x="2243391" y="5445103"/>
            <a:ext cx="190092" cy="1887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C1E69B3-7111-4C97-A91D-F94800E6CF8D}"/>
              </a:ext>
            </a:extLst>
          </p:cNvPr>
          <p:cNvCxnSpPr/>
          <p:nvPr/>
        </p:nvCxnSpPr>
        <p:spPr>
          <a:xfrm flipH="1">
            <a:off x="4275438" y="3064476"/>
            <a:ext cx="145809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180BAF-175D-4947-9C7B-35337C1A2DD4}"/>
              </a:ext>
            </a:extLst>
          </p:cNvPr>
          <p:cNvCxnSpPr>
            <a:cxnSpLocks/>
          </p:cNvCxnSpPr>
          <p:nvPr/>
        </p:nvCxnSpPr>
        <p:spPr>
          <a:xfrm flipV="1">
            <a:off x="4275438" y="1585784"/>
            <a:ext cx="1" cy="147869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B5A276F-2E74-45F5-8399-06BFF3F1FC78}"/>
              </a:ext>
            </a:extLst>
          </p:cNvPr>
          <p:cNvCxnSpPr>
            <a:cxnSpLocks/>
          </p:cNvCxnSpPr>
          <p:nvPr/>
        </p:nvCxnSpPr>
        <p:spPr>
          <a:xfrm flipH="1" flipV="1">
            <a:off x="4275437" y="1585784"/>
            <a:ext cx="1458098" cy="147869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1878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11111E-6 L 0.27851 -0.0004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1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851 -0.00046 L 0.27851 -0.3608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7" grpId="2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2F53F8-D2E1-4E10-A4A8-92F5BE6244FA}"/>
              </a:ext>
            </a:extLst>
          </p:cNvPr>
          <p:cNvSpPr/>
          <p:nvPr/>
        </p:nvSpPr>
        <p:spPr>
          <a:xfrm>
            <a:off x="56123" y="50000"/>
            <a:ext cx="86777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Write three factors of 30 that are not factors of 15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3034DA-BDFA-4E72-8001-BB8B845D70B6}"/>
              </a:ext>
            </a:extLst>
          </p:cNvPr>
          <p:cNvSpPr/>
          <p:nvPr/>
        </p:nvSpPr>
        <p:spPr>
          <a:xfrm>
            <a:off x="568544" y="1741328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1 x 15 = 15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185BC0-058F-429F-A781-71826E9281A5}"/>
              </a:ext>
            </a:extLst>
          </p:cNvPr>
          <p:cNvSpPr/>
          <p:nvPr/>
        </p:nvSpPr>
        <p:spPr>
          <a:xfrm>
            <a:off x="3051120" y="1741328"/>
            <a:ext cx="1973617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1 and 15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A6FEE9-9E40-4978-8700-86286E8EB905}"/>
              </a:ext>
            </a:extLst>
          </p:cNvPr>
          <p:cNvSpPr/>
          <p:nvPr/>
        </p:nvSpPr>
        <p:spPr>
          <a:xfrm>
            <a:off x="568544" y="2289402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3 x 5 = 15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A60C7A-B652-447F-A490-29D4C8590B27}"/>
              </a:ext>
            </a:extLst>
          </p:cNvPr>
          <p:cNvSpPr/>
          <p:nvPr/>
        </p:nvSpPr>
        <p:spPr>
          <a:xfrm>
            <a:off x="3050282" y="2289402"/>
            <a:ext cx="1779654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3 and 5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E0E84C-289E-4ED7-AA9A-8B1B97328693}"/>
              </a:ext>
            </a:extLst>
          </p:cNvPr>
          <p:cNvSpPr/>
          <p:nvPr/>
        </p:nvSpPr>
        <p:spPr>
          <a:xfrm>
            <a:off x="501256" y="1010921"/>
            <a:ext cx="3229846" cy="495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Factors of 15: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180BDD-A88D-4D2A-9D53-909C6211EADF}"/>
              </a:ext>
            </a:extLst>
          </p:cNvPr>
          <p:cNvSpPr/>
          <p:nvPr/>
        </p:nvSpPr>
        <p:spPr>
          <a:xfrm>
            <a:off x="6213678" y="1739701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1 x 30 = 30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FCD4DF-25CD-4E1E-9050-A807A9277C12}"/>
              </a:ext>
            </a:extLst>
          </p:cNvPr>
          <p:cNvSpPr/>
          <p:nvPr/>
        </p:nvSpPr>
        <p:spPr>
          <a:xfrm>
            <a:off x="8777736" y="1739701"/>
            <a:ext cx="1973617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1 and 30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0A7773-3A98-4EBB-8012-0FF4285E4CCB}"/>
              </a:ext>
            </a:extLst>
          </p:cNvPr>
          <p:cNvSpPr/>
          <p:nvPr/>
        </p:nvSpPr>
        <p:spPr>
          <a:xfrm>
            <a:off x="6213678" y="2287775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2 x 15 = 30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481E2D-337F-4FF6-99E0-6352FA404015}"/>
              </a:ext>
            </a:extLst>
          </p:cNvPr>
          <p:cNvSpPr/>
          <p:nvPr/>
        </p:nvSpPr>
        <p:spPr>
          <a:xfrm>
            <a:off x="8770639" y="2287775"/>
            <a:ext cx="1973617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2 and 15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76C4E-996E-4DED-B7AC-81DC26F2CA25}"/>
              </a:ext>
            </a:extLst>
          </p:cNvPr>
          <p:cNvSpPr/>
          <p:nvPr/>
        </p:nvSpPr>
        <p:spPr>
          <a:xfrm>
            <a:off x="6146388" y="1009294"/>
            <a:ext cx="2967790" cy="495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Factors of 30: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01CCD6-92A8-444E-90D1-3848E3B3B71F}"/>
              </a:ext>
            </a:extLst>
          </p:cNvPr>
          <p:cNvSpPr/>
          <p:nvPr/>
        </p:nvSpPr>
        <p:spPr>
          <a:xfrm>
            <a:off x="6220775" y="2826083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3 x 10 = 30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AF8C9E-B02B-4F2E-BB82-DD7AB4E87386}"/>
              </a:ext>
            </a:extLst>
          </p:cNvPr>
          <p:cNvSpPr/>
          <p:nvPr/>
        </p:nvSpPr>
        <p:spPr>
          <a:xfrm>
            <a:off x="8777736" y="2826083"/>
            <a:ext cx="1973617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3 and 10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8A42B3-20C3-437A-98C6-E1BFD77A8559}"/>
              </a:ext>
            </a:extLst>
          </p:cNvPr>
          <p:cNvSpPr/>
          <p:nvPr/>
        </p:nvSpPr>
        <p:spPr>
          <a:xfrm>
            <a:off x="6220775" y="3356251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5 x 6 = 30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5B727E5-8409-4699-847C-3530D9A04E54}"/>
              </a:ext>
            </a:extLst>
          </p:cNvPr>
          <p:cNvSpPr/>
          <p:nvPr/>
        </p:nvSpPr>
        <p:spPr>
          <a:xfrm>
            <a:off x="8777737" y="3356251"/>
            <a:ext cx="1779654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5 and 6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1A56C7-6139-4610-B76D-DDBA87713736}"/>
              </a:ext>
            </a:extLst>
          </p:cNvPr>
          <p:cNvSpPr/>
          <p:nvPr/>
        </p:nvSpPr>
        <p:spPr>
          <a:xfrm>
            <a:off x="3384476" y="1661987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8F94DE-36F2-42A1-99A8-F89CDE7E8ED3}"/>
              </a:ext>
            </a:extLst>
          </p:cNvPr>
          <p:cNvSpPr/>
          <p:nvPr/>
        </p:nvSpPr>
        <p:spPr>
          <a:xfrm>
            <a:off x="9073598" y="1659795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7C5CAD-40A0-464A-B196-C14561B05E64}"/>
              </a:ext>
            </a:extLst>
          </p:cNvPr>
          <p:cNvSpPr/>
          <p:nvPr/>
        </p:nvSpPr>
        <p:spPr>
          <a:xfrm>
            <a:off x="4420084" y="1666440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26E711-FB65-4709-856D-623B7BED3C05}"/>
              </a:ext>
            </a:extLst>
          </p:cNvPr>
          <p:cNvSpPr/>
          <p:nvPr/>
        </p:nvSpPr>
        <p:spPr>
          <a:xfrm>
            <a:off x="10153797" y="220330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A9AE6D-FDA7-476F-8DCF-6BB254600DB6}"/>
              </a:ext>
            </a:extLst>
          </p:cNvPr>
          <p:cNvSpPr/>
          <p:nvPr/>
        </p:nvSpPr>
        <p:spPr>
          <a:xfrm>
            <a:off x="3384476" y="2214728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C8CBCD0-05AE-44C5-B061-2CD56E1D3AB8}"/>
              </a:ext>
            </a:extLst>
          </p:cNvPr>
          <p:cNvSpPr/>
          <p:nvPr/>
        </p:nvSpPr>
        <p:spPr>
          <a:xfrm>
            <a:off x="9073598" y="2744300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9A1589-117B-430A-92DB-7CD63B67CD30}"/>
              </a:ext>
            </a:extLst>
          </p:cNvPr>
          <p:cNvSpPr/>
          <p:nvPr/>
        </p:nvSpPr>
        <p:spPr>
          <a:xfrm>
            <a:off x="4330544" y="2214728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A3D0EE-8301-450B-8EEF-DDAE4194B3F1}"/>
              </a:ext>
            </a:extLst>
          </p:cNvPr>
          <p:cNvSpPr/>
          <p:nvPr/>
        </p:nvSpPr>
        <p:spPr>
          <a:xfrm>
            <a:off x="9073598" y="3268072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8724A41-522B-4507-829E-254418EFCDDA}"/>
              </a:ext>
            </a:extLst>
          </p:cNvPr>
          <p:cNvSpPr/>
          <p:nvPr/>
        </p:nvSpPr>
        <p:spPr>
          <a:xfrm>
            <a:off x="8650501" y="71192"/>
            <a:ext cx="20313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2, 6, 10, 30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70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0382F8-D1E1-4274-B9D3-BC93A783F7E6}"/>
              </a:ext>
            </a:extLst>
          </p:cNvPr>
          <p:cNvSpPr/>
          <p:nvPr/>
        </p:nvSpPr>
        <p:spPr>
          <a:xfrm>
            <a:off x="56123" y="50000"/>
            <a:ext cx="115863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is the morning timetable for Chen’s class this week.</a:t>
            </a:r>
          </a:p>
          <a:p>
            <a:r>
              <a:rPr lang="en-GB" sz="3200" b="1" dirty="0"/>
              <a:t>What is the total number of hours for English on this timetable?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6E2943-1F03-4768-9A54-38ADF3287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13" y="1127218"/>
            <a:ext cx="7834904" cy="33080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A8A5FA-BBC6-4945-89AD-120609D17AF9}"/>
              </a:ext>
            </a:extLst>
          </p:cNvPr>
          <p:cNvSpPr/>
          <p:nvPr/>
        </p:nvSpPr>
        <p:spPr>
          <a:xfrm>
            <a:off x="2754227" y="4316614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 h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510670-331C-4B7D-9184-9CD352024FDF}"/>
              </a:ext>
            </a:extLst>
          </p:cNvPr>
          <p:cNvSpPr/>
          <p:nvPr/>
        </p:nvSpPr>
        <p:spPr>
          <a:xfrm>
            <a:off x="3647901" y="4316614"/>
            <a:ext cx="10887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 h 30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7CC828-BDDF-4625-AFAD-91BEE5BE063E}"/>
              </a:ext>
            </a:extLst>
          </p:cNvPr>
          <p:cNvSpPr/>
          <p:nvPr/>
        </p:nvSpPr>
        <p:spPr>
          <a:xfrm>
            <a:off x="5810075" y="4316614"/>
            <a:ext cx="10887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 h 30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D266E5-E4D6-4A71-96BF-A8E4B3BEEFBD}"/>
              </a:ext>
            </a:extLst>
          </p:cNvPr>
          <p:cNvSpPr/>
          <p:nvPr/>
        </p:nvSpPr>
        <p:spPr>
          <a:xfrm>
            <a:off x="7146865" y="4316614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 h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B6E5D5-059E-4646-9BB0-B49EF41748E3}"/>
              </a:ext>
            </a:extLst>
          </p:cNvPr>
          <p:cNvSpPr/>
          <p:nvPr/>
        </p:nvSpPr>
        <p:spPr>
          <a:xfrm>
            <a:off x="10191655" y="998882"/>
            <a:ext cx="14508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hours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20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863940-EF74-4151-AAB2-C24A8E8093BE}"/>
              </a:ext>
            </a:extLst>
          </p:cNvPr>
          <p:cNvSpPr/>
          <p:nvPr/>
        </p:nvSpPr>
        <p:spPr>
          <a:xfrm>
            <a:off x="56123" y="50000"/>
            <a:ext cx="85083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bottle contains 568 </a:t>
            </a:r>
            <a:r>
              <a:rPr lang="en-US" sz="3200" b="1" dirty="0" err="1"/>
              <a:t>millilitres</a:t>
            </a:r>
            <a:r>
              <a:rPr lang="en-US" sz="3200" b="1" dirty="0"/>
              <a:t> of milk. </a:t>
            </a:r>
          </a:p>
          <a:p>
            <a:r>
              <a:rPr lang="en-US" sz="3200" b="1" dirty="0"/>
              <a:t>Jack pours out half a </a:t>
            </a:r>
            <a:r>
              <a:rPr lang="en-US" sz="3200" b="1" dirty="0" err="1"/>
              <a:t>litre</a:t>
            </a:r>
            <a:r>
              <a:rPr lang="en-US" sz="3200" b="1" dirty="0"/>
              <a:t>.</a:t>
            </a:r>
          </a:p>
          <a:p>
            <a:r>
              <a:rPr lang="en-US" sz="3200" b="1" dirty="0"/>
              <a:t>How much milk is left?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001475-0C5C-4246-A352-D0A4C18639C1}"/>
              </a:ext>
            </a:extLst>
          </p:cNvPr>
          <p:cNvSpPr/>
          <p:nvPr/>
        </p:nvSpPr>
        <p:spPr>
          <a:xfrm>
            <a:off x="449179" y="1779468"/>
            <a:ext cx="43153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litre = 1000 millilitres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E2A79D-D561-49D6-825A-6E866DBC0152}"/>
              </a:ext>
            </a:extLst>
          </p:cNvPr>
          <p:cNvSpPr/>
          <p:nvPr/>
        </p:nvSpPr>
        <p:spPr>
          <a:xfrm>
            <a:off x="4523874" y="514657"/>
            <a:ext cx="43153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500 millilitres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AB1020-EF92-4E0B-98A5-76C51321DC39}"/>
              </a:ext>
            </a:extLst>
          </p:cNvPr>
          <p:cNvSpPr/>
          <p:nvPr/>
        </p:nvSpPr>
        <p:spPr>
          <a:xfrm>
            <a:off x="3168316" y="2524052"/>
            <a:ext cx="43153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568 – 500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69680F-DCCD-4296-A8AA-7DF84755568B}"/>
              </a:ext>
            </a:extLst>
          </p:cNvPr>
          <p:cNvSpPr/>
          <p:nvPr/>
        </p:nvSpPr>
        <p:spPr>
          <a:xfrm>
            <a:off x="5181601" y="2524051"/>
            <a:ext cx="43153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68 millilitres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5B5F1B-28F7-47D5-BC38-55AAAA8A80DC}"/>
              </a:ext>
            </a:extLst>
          </p:cNvPr>
          <p:cNvSpPr/>
          <p:nvPr/>
        </p:nvSpPr>
        <p:spPr>
          <a:xfrm>
            <a:off x="4014550" y="1007655"/>
            <a:ext cx="43153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68 millilitres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8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87EC8C9-7B5E-4241-9D4F-13BC9B0EBD29}"/>
              </a:ext>
            </a:extLst>
          </p:cNvPr>
          <p:cNvGrpSpPr/>
          <p:nvPr/>
        </p:nvGrpSpPr>
        <p:grpSpPr>
          <a:xfrm>
            <a:off x="3827415" y="1328307"/>
            <a:ext cx="48128" cy="2361377"/>
            <a:chOff x="3827415" y="1328307"/>
            <a:chExt cx="48128" cy="2361377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01ED1C01-07E3-4BA1-9CCD-AB236F1CD7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51479" y="1328307"/>
              <a:ext cx="24064" cy="1181544"/>
            </a:xfrm>
            <a:prstGeom prst="straightConnector1">
              <a:avLst/>
            </a:prstGeom>
            <a:ln w="57150">
              <a:solidFill>
                <a:schemeClr val="bg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04225B2B-ED8E-4B6C-B722-81F8CB97D1C7}"/>
                </a:ext>
              </a:extLst>
            </p:cNvPr>
            <p:cNvCxnSpPr>
              <a:cxnSpLocks/>
              <a:endCxn id="3" idx="4"/>
            </p:cNvCxnSpPr>
            <p:nvPr/>
          </p:nvCxnSpPr>
          <p:spPr>
            <a:xfrm flipH="1">
              <a:off x="3827415" y="2508140"/>
              <a:ext cx="24064" cy="1181544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C95AD0-49F4-4C04-A173-5B125F26976C}"/>
              </a:ext>
            </a:extLst>
          </p:cNvPr>
          <p:cNvSpPr/>
          <p:nvPr/>
        </p:nvSpPr>
        <p:spPr>
          <a:xfrm>
            <a:off x="56123" y="50000"/>
            <a:ext cx="86628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 bicycle wheel has a diameter of 64 cm.</a:t>
            </a:r>
          </a:p>
          <a:p>
            <a:r>
              <a:rPr lang="en-GB" sz="3200" b="1" dirty="0"/>
              <a:t>What is the radius of the bicycle wheel?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59E779-5780-4714-85F0-E58869033FF8}"/>
              </a:ext>
            </a:extLst>
          </p:cNvPr>
          <p:cNvSpPr txBox="1"/>
          <p:nvPr/>
        </p:nvSpPr>
        <p:spPr>
          <a:xfrm>
            <a:off x="1165775" y="1564908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4F8F6F-EC30-4E71-8B6D-030610C1786C}"/>
              </a:ext>
            </a:extLst>
          </p:cNvPr>
          <p:cNvSpPr txBox="1"/>
          <p:nvPr/>
        </p:nvSpPr>
        <p:spPr>
          <a:xfrm>
            <a:off x="691158" y="157797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78AD018-F761-4DF0-8371-28F2530723BC}"/>
              </a:ext>
            </a:extLst>
          </p:cNvPr>
          <p:cNvCxnSpPr>
            <a:cxnSpLocks/>
          </p:cNvCxnSpPr>
          <p:nvPr/>
        </p:nvCxnSpPr>
        <p:spPr>
          <a:xfrm>
            <a:off x="1165775" y="1627528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B1FEE0-CCF0-48C1-8566-B75507A2576A}"/>
              </a:ext>
            </a:extLst>
          </p:cNvPr>
          <p:cNvCxnSpPr>
            <a:cxnSpLocks/>
          </p:cNvCxnSpPr>
          <p:nvPr/>
        </p:nvCxnSpPr>
        <p:spPr>
          <a:xfrm>
            <a:off x="1184727" y="162752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75E8440-61C4-4BFB-8354-1ED58B0B7C08}"/>
              </a:ext>
            </a:extLst>
          </p:cNvPr>
          <p:cNvSpPr txBox="1"/>
          <p:nvPr/>
        </p:nvSpPr>
        <p:spPr>
          <a:xfrm>
            <a:off x="1166146" y="112721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6CD4CA-45A4-47F8-B7D4-869B10738EFF}"/>
              </a:ext>
            </a:extLst>
          </p:cNvPr>
          <p:cNvSpPr txBox="1"/>
          <p:nvPr/>
        </p:nvSpPr>
        <p:spPr>
          <a:xfrm>
            <a:off x="1589152" y="112721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BA04E0-9C86-4EFF-BEC8-E3D810D4EC5F}"/>
              </a:ext>
            </a:extLst>
          </p:cNvPr>
          <p:cNvSpPr/>
          <p:nvPr/>
        </p:nvSpPr>
        <p:spPr>
          <a:xfrm>
            <a:off x="6901590" y="542443"/>
            <a:ext cx="43153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 cm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E2366BA-9659-4480-9B0D-10299E9009A4}"/>
              </a:ext>
            </a:extLst>
          </p:cNvPr>
          <p:cNvSpPr/>
          <p:nvPr/>
        </p:nvSpPr>
        <p:spPr>
          <a:xfrm>
            <a:off x="2632278" y="1326597"/>
            <a:ext cx="2390274" cy="23630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F888BE5-8457-4CEE-8914-39FAB57B5BE0}"/>
              </a:ext>
            </a:extLst>
          </p:cNvPr>
          <p:cNvCxnSpPr>
            <a:stCxn id="3" idx="2"/>
            <a:endCxn id="3" idx="6"/>
          </p:cNvCxnSpPr>
          <p:nvPr/>
        </p:nvCxnSpPr>
        <p:spPr>
          <a:xfrm>
            <a:off x="2632278" y="2508141"/>
            <a:ext cx="2390274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BC0A490-6D91-4AD0-951C-9D753228B355}"/>
              </a:ext>
            </a:extLst>
          </p:cNvPr>
          <p:cNvSpPr/>
          <p:nvPr/>
        </p:nvSpPr>
        <p:spPr>
          <a:xfrm>
            <a:off x="3068899" y="2048578"/>
            <a:ext cx="20819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diameter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A8D9BA-F0E6-4AFF-AE26-47D2FCDB9474}"/>
              </a:ext>
            </a:extLst>
          </p:cNvPr>
          <p:cNvSpPr/>
          <p:nvPr/>
        </p:nvSpPr>
        <p:spPr>
          <a:xfrm>
            <a:off x="3827415" y="2770559"/>
            <a:ext cx="14838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radius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64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3" grpId="0" animBg="1"/>
      <p:bldP spid="14" grpId="0"/>
      <p:bldP spid="19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9B6E6AAF-F5B4-4ABA-B28F-D657B41E8652}"/>
              </a:ext>
            </a:extLst>
          </p:cNvPr>
          <p:cNvSpPr txBox="1"/>
          <p:nvPr/>
        </p:nvSpPr>
        <p:spPr>
          <a:xfrm>
            <a:off x="7721507" y="5789993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1 4 4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705E4E-E388-4E57-898B-D61D468AED99}"/>
              </a:ext>
            </a:extLst>
          </p:cNvPr>
          <p:cNvSpPr/>
          <p:nvPr/>
        </p:nvSpPr>
        <p:spPr>
          <a:xfrm>
            <a:off x="56123" y="50000"/>
            <a:ext cx="989924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Adam buys 6 bags of white balloons.  </a:t>
            </a:r>
          </a:p>
          <a:p>
            <a:r>
              <a:rPr lang="en-GB" sz="3200" b="1" dirty="0"/>
              <a:t>Chen buys 3 bags of red balloons. </a:t>
            </a:r>
          </a:p>
          <a:p>
            <a:r>
              <a:rPr lang="en-GB" sz="3200" b="1" dirty="0"/>
              <a:t>Adam says, ‘I have four times as many balloons as Chen.’ </a:t>
            </a:r>
          </a:p>
          <a:p>
            <a:r>
              <a:rPr lang="en-GB" sz="3200" b="1" dirty="0"/>
              <a:t>Explain why Adam is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14B987-8791-47F9-A939-90A50AD5C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36" y="2112103"/>
            <a:ext cx="2212018" cy="26280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461046-655D-4718-9AE9-E64B92A79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9121" y="2112103"/>
            <a:ext cx="2212018" cy="23440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7D81861-4CE9-4BEC-AACA-6EF93581069D}"/>
              </a:ext>
            </a:extLst>
          </p:cNvPr>
          <p:cNvSpPr/>
          <p:nvPr/>
        </p:nvSpPr>
        <p:spPr>
          <a:xfrm>
            <a:off x="6328611" y="50000"/>
            <a:ext cx="18849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x 24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345DAB-1F4F-41E6-B1EB-6D290D25BFE7}"/>
              </a:ext>
            </a:extLst>
          </p:cNvPr>
          <p:cNvSpPr/>
          <p:nvPr/>
        </p:nvSpPr>
        <p:spPr>
          <a:xfrm>
            <a:off x="5783179" y="528360"/>
            <a:ext cx="1740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x 12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03DA16-2F6A-4378-842D-FD16D4229CFC}"/>
              </a:ext>
            </a:extLst>
          </p:cNvPr>
          <p:cNvSpPr/>
          <p:nvPr/>
        </p:nvSpPr>
        <p:spPr>
          <a:xfrm>
            <a:off x="7182853" y="525051"/>
            <a:ext cx="1740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FC2DC4A-AB4A-4714-B302-FE8C3CBC6189}"/>
              </a:ext>
            </a:extLst>
          </p:cNvPr>
          <p:cNvGrpSpPr/>
          <p:nvPr/>
        </p:nvGrpSpPr>
        <p:grpSpPr>
          <a:xfrm>
            <a:off x="5039833" y="2037071"/>
            <a:ext cx="1861800" cy="1405123"/>
            <a:chOff x="2248666" y="1937292"/>
            <a:chExt cx="1861800" cy="140512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6F6F602-3151-462B-8338-E8B0F1BC2E67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2 4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AB89D12-256B-4F26-9F2B-2410ACD4FF85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3BA8078-E170-41C3-B941-42E93CB09FC0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951D237-DFC7-4A3C-AD90-73F37C9F843F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B627D84-ED19-40D5-8DD4-8D7CB391ECD4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80CA185-392E-4233-9242-82847B0964D9}"/>
              </a:ext>
            </a:extLst>
          </p:cNvPr>
          <p:cNvSpPr txBox="1"/>
          <p:nvPr/>
        </p:nvSpPr>
        <p:spPr>
          <a:xfrm>
            <a:off x="5934948" y="292864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D8B1DC-EDED-45B6-AAAC-97095A89B3B4}"/>
              </a:ext>
            </a:extLst>
          </p:cNvPr>
          <p:cNvSpPr txBox="1"/>
          <p:nvPr/>
        </p:nvSpPr>
        <p:spPr>
          <a:xfrm>
            <a:off x="5588718" y="180483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5E7996-4136-4889-AD84-42E36C70A5FD}"/>
              </a:ext>
            </a:extLst>
          </p:cNvPr>
          <p:cNvSpPr txBox="1"/>
          <p:nvPr/>
        </p:nvSpPr>
        <p:spPr>
          <a:xfrm>
            <a:off x="5034130" y="2928648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A35BB99-4244-4ABA-A311-E80FFD7A6160}"/>
              </a:ext>
            </a:extLst>
          </p:cNvPr>
          <p:cNvGrpSpPr/>
          <p:nvPr/>
        </p:nvGrpSpPr>
        <p:grpSpPr>
          <a:xfrm>
            <a:off x="7141376" y="2037070"/>
            <a:ext cx="1861800" cy="1405123"/>
            <a:chOff x="2248666" y="1937292"/>
            <a:chExt cx="1861800" cy="140512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845DD44-32DD-45B8-95EA-A2F0312FE17D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3 6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60E5E02-B4C8-4800-AE19-C82952EDF17E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DBE2109-2C87-4059-900A-487A2413A57B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C0CE0D9-E389-4651-8FAE-F7A0317A82CA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3E15469-F213-4AC4-83EC-824CDAC76DE3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9C17A86E-3F97-4272-99F7-96CE407BB883}"/>
              </a:ext>
            </a:extLst>
          </p:cNvPr>
          <p:cNvSpPr txBox="1"/>
          <p:nvPr/>
        </p:nvSpPr>
        <p:spPr>
          <a:xfrm>
            <a:off x="8036491" y="292864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D86369-A812-46A3-A198-C4F79FCB9831}"/>
              </a:ext>
            </a:extLst>
          </p:cNvPr>
          <p:cNvSpPr txBox="1"/>
          <p:nvPr/>
        </p:nvSpPr>
        <p:spPr>
          <a:xfrm>
            <a:off x="7690261" y="180483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454FC3-9370-49BA-B9BF-437894CCA142}"/>
              </a:ext>
            </a:extLst>
          </p:cNvPr>
          <p:cNvSpPr txBox="1"/>
          <p:nvPr/>
        </p:nvSpPr>
        <p:spPr>
          <a:xfrm>
            <a:off x="7135673" y="2928647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2C1E44-F2FB-4F53-A728-B8491D355189}"/>
              </a:ext>
            </a:extLst>
          </p:cNvPr>
          <p:cNvSpPr/>
          <p:nvPr/>
        </p:nvSpPr>
        <p:spPr>
          <a:xfrm>
            <a:off x="7721507" y="34612"/>
            <a:ext cx="1740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144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2E5D79E-E1C7-4818-9BC6-4AE60E454A3D}"/>
              </a:ext>
            </a:extLst>
          </p:cNvPr>
          <p:cNvSpPr/>
          <p:nvPr/>
        </p:nvSpPr>
        <p:spPr>
          <a:xfrm>
            <a:off x="5005746" y="3789052"/>
            <a:ext cx="57103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Adam has 6 x 24 = 144 balloons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1CB25BD-0258-4499-A6C6-D079BE8DE15C}"/>
              </a:ext>
            </a:extLst>
          </p:cNvPr>
          <p:cNvSpPr/>
          <p:nvPr/>
        </p:nvSpPr>
        <p:spPr>
          <a:xfrm>
            <a:off x="5005746" y="4264938"/>
            <a:ext cx="57103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Chen has 3 x 12 = 36 balloons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704F3A3-018A-4B3A-ABBB-0941B99A7049}"/>
              </a:ext>
            </a:extLst>
          </p:cNvPr>
          <p:cNvSpPr/>
          <p:nvPr/>
        </p:nvSpPr>
        <p:spPr>
          <a:xfrm>
            <a:off x="5049152" y="4739101"/>
            <a:ext cx="57103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 x 4 = 144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8B2BB8D-4F54-46CE-B407-BD1F2F015512}"/>
              </a:ext>
            </a:extLst>
          </p:cNvPr>
          <p:cNvSpPr/>
          <p:nvPr/>
        </p:nvSpPr>
        <p:spPr>
          <a:xfrm>
            <a:off x="5049152" y="5188775"/>
            <a:ext cx="57103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144 ÷ 4 = 36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E91455B-3E9F-4DCB-A4CB-88137BF11384}"/>
              </a:ext>
            </a:extLst>
          </p:cNvPr>
          <p:cNvSpPr txBox="1"/>
          <p:nvPr/>
        </p:nvSpPr>
        <p:spPr>
          <a:xfrm>
            <a:off x="7247237" y="580182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77D7DA2-5A83-403A-8BDD-B4231829636F}"/>
              </a:ext>
            </a:extLst>
          </p:cNvPr>
          <p:cNvCxnSpPr>
            <a:cxnSpLocks/>
          </p:cNvCxnSpPr>
          <p:nvPr/>
        </p:nvCxnSpPr>
        <p:spPr>
          <a:xfrm>
            <a:off x="7721854" y="5851381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985CA34-BCA8-40F9-B535-2462CB16FF92}"/>
              </a:ext>
            </a:extLst>
          </p:cNvPr>
          <p:cNvCxnSpPr>
            <a:cxnSpLocks/>
          </p:cNvCxnSpPr>
          <p:nvPr/>
        </p:nvCxnSpPr>
        <p:spPr>
          <a:xfrm>
            <a:off x="7740806" y="585138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35A1156-22EF-435E-91CB-BBDD4521628C}"/>
              </a:ext>
            </a:extLst>
          </p:cNvPr>
          <p:cNvSpPr txBox="1"/>
          <p:nvPr/>
        </p:nvSpPr>
        <p:spPr>
          <a:xfrm>
            <a:off x="8163813" y="535107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B58DD2C-B87D-4F0C-B8E0-EB5C121AC5D1}"/>
              </a:ext>
            </a:extLst>
          </p:cNvPr>
          <p:cNvSpPr txBox="1"/>
          <p:nvPr/>
        </p:nvSpPr>
        <p:spPr>
          <a:xfrm>
            <a:off x="8586819" y="535107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E762075-A352-4286-919C-5A73B401CE0F}"/>
              </a:ext>
            </a:extLst>
          </p:cNvPr>
          <p:cNvSpPr txBox="1"/>
          <p:nvPr/>
        </p:nvSpPr>
        <p:spPr>
          <a:xfrm>
            <a:off x="8464249" y="583490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98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15" grpId="0"/>
      <p:bldP spid="16" grpId="0"/>
      <p:bldP spid="17" grpId="0"/>
      <p:bldP spid="24" grpId="0"/>
      <p:bldP spid="25" grpId="0"/>
      <p:bldP spid="26" grpId="0"/>
      <p:bldP spid="35" grpId="0"/>
      <p:bldP spid="38" grpId="0"/>
      <p:bldP spid="39" grpId="0"/>
      <p:bldP spid="40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0EB8F6-4B45-48D8-9795-5BAE0BCDDC8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04446"/>
            <a:ext cx="3799697" cy="580292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DFE7127-FE35-4A0C-940D-BB3923DD6257}"/>
              </a:ext>
            </a:extLst>
          </p:cNvPr>
          <p:cNvSpPr/>
          <p:nvPr/>
        </p:nvSpPr>
        <p:spPr>
          <a:xfrm>
            <a:off x="103032" y="51516"/>
            <a:ext cx="54752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Circle the pentagon with exactly four acute angles.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D0347C-DA76-483F-8288-BCBD46C6B61B}"/>
              </a:ext>
            </a:extLst>
          </p:cNvPr>
          <p:cNvSpPr/>
          <p:nvPr/>
        </p:nvSpPr>
        <p:spPr>
          <a:xfrm>
            <a:off x="3639757" y="1306513"/>
            <a:ext cx="30199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all obtuse angles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FC70BD-1377-4BDF-BED7-2D442AA12BEF}"/>
              </a:ext>
            </a:extLst>
          </p:cNvPr>
          <p:cNvSpPr/>
          <p:nvPr/>
        </p:nvSpPr>
        <p:spPr>
          <a:xfrm>
            <a:off x="9740954" y="551106"/>
            <a:ext cx="19586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only 1 acute angle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DCBA3B36-38EE-4C85-AF29-191DAFFBEDA0}"/>
              </a:ext>
            </a:extLst>
          </p:cNvPr>
          <p:cNvSpPr/>
          <p:nvPr/>
        </p:nvSpPr>
        <p:spPr>
          <a:xfrm rot="8306861">
            <a:off x="6270461" y="2800021"/>
            <a:ext cx="534829" cy="378308"/>
          </a:xfrm>
          <a:prstGeom prst="arc">
            <a:avLst>
              <a:gd name="adj1" fmla="val 16200000"/>
              <a:gd name="adj2" fmla="val 21183397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31595BF2-75E4-4D9A-9584-E21AB9B4E555}"/>
              </a:ext>
            </a:extLst>
          </p:cNvPr>
          <p:cNvSpPr/>
          <p:nvPr/>
        </p:nvSpPr>
        <p:spPr>
          <a:xfrm rot="8924173">
            <a:off x="7105495" y="2785216"/>
            <a:ext cx="399739" cy="404371"/>
          </a:xfrm>
          <a:prstGeom prst="arc">
            <a:avLst>
              <a:gd name="adj1" fmla="val 16200000"/>
              <a:gd name="adj2" fmla="val 21395308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1FF2ACC1-56C9-40A4-966C-6D7BFB6C3CCF}"/>
              </a:ext>
            </a:extLst>
          </p:cNvPr>
          <p:cNvSpPr/>
          <p:nvPr/>
        </p:nvSpPr>
        <p:spPr>
          <a:xfrm rot="1691246">
            <a:off x="5941231" y="3805904"/>
            <a:ext cx="534829" cy="378308"/>
          </a:xfrm>
          <a:prstGeom prst="arc">
            <a:avLst>
              <a:gd name="adj1" fmla="val 14921834"/>
              <a:gd name="adj2" fmla="val 20727617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9C7916F-278E-495E-AA17-22ECE405052B}"/>
              </a:ext>
            </a:extLst>
          </p:cNvPr>
          <p:cNvSpPr/>
          <p:nvPr/>
        </p:nvSpPr>
        <p:spPr>
          <a:xfrm rot="16981373">
            <a:off x="7282497" y="3841528"/>
            <a:ext cx="534829" cy="378308"/>
          </a:xfrm>
          <a:prstGeom prst="arc">
            <a:avLst>
              <a:gd name="adj1" fmla="val 14921834"/>
              <a:gd name="adj2" fmla="val 20727617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3916F-3224-41CF-8BE3-DA603B6F3688}"/>
              </a:ext>
            </a:extLst>
          </p:cNvPr>
          <p:cNvSpPr/>
          <p:nvPr/>
        </p:nvSpPr>
        <p:spPr>
          <a:xfrm>
            <a:off x="3584748" y="3199103"/>
            <a:ext cx="21867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4 acute angles (1 reflex angle)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F5B390-A9A7-4318-B98E-B5C752434A8F}"/>
              </a:ext>
            </a:extLst>
          </p:cNvPr>
          <p:cNvSpPr/>
          <p:nvPr/>
        </p:nvSpPr>
        <p:spPr>
          <a:xfrm>
            <a:off x="8747545" y="4844447"/>
            <a:ext cx="2623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All obtuse angles and not a pentagon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C8B00D2-D247-4557-8D44-A5FCB0306024}"/>
              </a:ext>
            </a:extLst>
          </p:cNvPr>
          <p:cNvSpPr/>
          <p:nvPr/>
        </p:nvSpPr>
        <p:spPr>
          <a:xfrm>
            <a:off x="5837711" y="2486204"/>
            <a:ext cx="2067951" cy="211015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B6ED9B-9CBD-4E19-8D14-1FB28E14B3B3}"/>
              </a:ext>
            </a:extLst>
          </p:cNvPr>
          <p:cNvSpPr/>
          <p:nvPr/>
        </p:nvSpPr>
        <p:spPr>
          <a:xfrm>
            <a:off x="9895697" y="2710847"/>
            <a:ext cx="22963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4 acute angles but not a pentagon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F0A779-AFAF-4546-AB3D-AA08C6D951F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10108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 animBg="1"/>
      <p:bldP spid="11" grpId="0" animBg="1"/>
      <p:bldP spid="12" grpId="0" animBg="1"/>
      <p:bldP spid="13" grpId="0" animBg="1"/>
      <p:bldP spid="15" grpId="0"/>
      <p:bldP spid="19" grpId="0"/>
      <p:bldP spid="20" grpId="0" animBg="1"/>
      <p:bldP spid="17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37D8CE5-109D-40AF-90D7-2E172CCA5AF7}"/>
              </a:ext>
            </a:extLst>
          </p:cNvPr>
          <p:cNvSpPr/>
          <p:nvPr/>
        </p:nvSpPr>
        <p:spPr>
          <a:xfrm>
            <a:off x="56122" y="50000"/>
            <a:ext cx="87272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 pineapples cost the same as 2 mangoes. </a:t>
            </a:r>
          </a:p>
          <a:p>
            <a:r>
              <a:rPr lang="en-US" sz="3200" b="1" dirty="0"/>
              <a:t>One mango costs £1.35 </a:t>
            </a:r>
          </a:p>
          <a:p>
            <a:r>
              <a:rPr lang="en-US" sz="3200" b="1" dirty="0"/>
              <a:t>How much does one pineapple cost?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419827-261F-425E-99D3-CB873DA856C4}"/>
              </a:ext>
            </a:extLst>
          </p:cNvPr>
          <p:cNvSpPr/>
          <p:nvPr/>
        </p:nvSpPr>
        <p:spPr>
          <a:xfrm>
            <a:off x="501984" y="1619660"/>
            <a:ext cx="57103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mangoes = 2 x £1.35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E37225-A9FE-41D4-B4D1-4D9959E45485}"/>
              </a:ext>
            </a:extLst>
          </p:cNvPr>
          <p:cNvSpPr txBox="1"/>
          <p:nvPr/>
        </p:nvSpPr>
        <p:spPr>
          <a:xfrm>
            <a:off x="1865375" y="2553689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1.3 5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0FD2C0-48E4-4DEA-92D0-F761712D7153}"/>
              </a:ext>
            </a:extLst>
          </p:cNvPr>
          <p:cNvSpPr txBox="1"/>
          <p:nvPr/>
        </p:nvSpPr>
        <p:spPr>
          <a:xfrm>
            <a:off x="1402015" y="2973317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D348F6-4268-4857-9A29-2E37CC66E308}"/>
              </a:ext>
            </a:extLst>
          </p:cNvPr>
          <p:cNvSpPr txBox="1"/>
          <p:nvPr/>
        </p:nvSpPr>
        <p:spPr>
          <a:xfrm>
            <a:off x="2759488" y="2970371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5E77F7D-1652-4CD5-9F35-BE30EEC8BFC9}"/>
              </a:ext>
            </a:extLst>
          </p:cNvPr>
          <p:cNvCxnSpPr>
            <a:cxnSpLocks/>
          </p:cNvCxnSpPr>
          <p:nvPr/>
        </p:nvCxnSpPr>
        <p:spPr>
          <a:xfrm>
            <a:off x="1439282" y="3510073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ED9492-A8DC-4ABF-B12B-134BEFE847E1}"/>
              </a:ext>
            </a:extLst>
          </p:cNvPr>
          <p:cNvCxnSpPr>
            <a:cxnSpLocks/>
          </p:cNvCxnSpPr>
          <p:nvPr/>
        </p:nvCxnSpPr>
        <p:spPr>
          <a:xfrm>
            <a:off x="1439282" y="3952528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F6692F9-BED7-46BF-BB70-C559AAFA0B89}"/>
              </a:ext>
            </a:extLst>
          </p:cNvPr>
          <p:cNvSpPr txBox="1"/>
          <p:nvPr/>
        </p:nvSpPr>
        <p:spPr>
          <a:xfrm>
            <a:off x="2180084" y="342778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CAE799-CC4A-401C-8366-3B1687337968}"/>
              </a:ext>
            </a:extLst>
          </p:cNvPr>
          <p:cNvSpPr txBox="1"/>
          <p:nvPr/>
        </p:nvSpPr>
        <p:spPr>
          <a:xfrm>
            <a:off x="2763628" y="341702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9F0B2D-1B96-4123-8A9F-BFB475C35A1D}"/>
              </a:ext>
            </a:extLst>
          </p:cNvPr>
          <p:cNvSpPr txBox="1"/>
          <p:nvPr/>
        </p:nvSpPr>
        <p:spPr>
          <a:xfrm>
            <a:off x="2345252" y="342778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603BBA-E6F6-415F-A216-10EC8CEB9CCF}"/>
              </a:ext>
            </a:extLst>
          </p:cNvPr>
          <p:cNvSpPr txBox="1"/>
          <p:nvPr/>
        </p:nvSpPr>
        <p:spPr>
          <a:xfrm>
            <a:off x="2353419" y="2283280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315EFE-93E6-4597-A833-40EFE0DA2C62}"/>
              </a:ext>
            </a:extLst>
          </p:cNvPr>
          <p:cNvSpPr txBox="1"/>
          <p:nvPr/>
        </p:nvSpPr>
        <p:spPr>
          <a:xfrm>
            <a:off x="1847070" y="3429000"/>
            <a:ext cx="545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F63992-2851-4DC9-81DB-398C82612017}"/>
              </a:ext>
            </a:extLst>
          </p:cNvPr>
          <p:cNvSpPr txBox="1"/>
          <p:nvPr/>
        </p:nvSpPr>
        <p:spPr>
          <a:xfrm>
            <a:off x="1460363" y="3427782"/>
            <a:ext cx="445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B7754A-3849-4602-A310-48AAC264BE3E}"/>
              </a:ext>
            </a:extLst>
          </p:cNvPr>
          <p:cNvSpPr/>
          <p:nvPr/>
        </p:nvSpPr>
        <p:spPr>
          <a:xfrm>
            <a:off x="4648977" y="1619659"/>
            <a:ext cx="1447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£2.70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4541BC-6E22-4AC4-85C1-DFB35F7F6026}"/>
              </a:ext>
            </a:extLst>
          </p:cNvPr>
          <p:cNvSpPr/>
          <p:nvPr/>
        </p:nvSpPr>
        <p:spPr>
          <a:xfrm>
            <a:off x="4648976" y="2346843"/>
            <a:ext cx="3776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pineapples = £2.70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66166A-4706-463D-A086-274705BAE6E2}"/>
              </a:ext>
            </a:extLst>
          </p:cNvPr>
          <p:cNvSpPr txBox="1"/>
          <p:nvPr/>
        </p:nvSpPr>
        <p:spPr>
          <a:xfrm>
            <a:off x="7548490" y="3427782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2.7 0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87174B-8E54-4903-8463-79484E748465}"/>
              </a:ext>
            </a:extLst>
          </p:cNvPr>
          <p:cNvSpPr txBox="1"/>
          <p:nvPr/>
        </p:nvSpPr>
        <p:spPr>
          <a:xfrm>
            <a:off x="7073873" y="343418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EC1E4D1-98E8-45D0-A863-6ADC1832EAF9}"/>
              </a:ext>
            </a:extLst>
          </p:cNvPr>
          <p:cNvCxnSpPr>
            <a:cxnSpLocks/>
          </p:cNvCxnSpPr>
          <p:nvPr/>
        </p:nvCxnSpPr>
        <p:spPr>
          <a:xfrm>
            <a:off x="7548490" y="3483743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A544330-6E44-408D-8985-41E2EB5EE1B6}"/>
              </a:ext>
            </a:extLst>
          </p:cNvPr>
          <p:cNvCxnSpPr>
            <a:cxnSpLocks/>
          </p:cNvCxnSpPr>
          <p:nvPr/>
        </p:nvCxnSpPr>
        <p:spPr>
          <a:xfrm>
            <a:off x="7567442" y="346769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FD2E74B-21CC-4746-93BB-931DAC0CC38C}"/>
              </a:ext>
            </a:extLst>
          </p:cNvPr>
          <p:cNvSpPr txBox="1"/>
          <p:nvPr/>
        </p:nvSpPr>
        <p:spPr>
          <a:xfrm>
            <a:off x="7556825" y="298343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AA64F7-447E-42EB-98D6-B4EC7DCF4505}"/>
              </a:ext>
            </a:extLst>
          </p:cNvPr>
          <p:cNvSpPr txBox="1"/>
          <p:nvPr/>
        </p:nvSpPr>
        <p:spPr>
          <a:xfrm>
            <a:off x="7834290" y="345843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5B6E54D-6DC3-47B9-B96C-02970BBFE17B}"/>
              </a:ext>
            </a:extLst>
          </p:cNvPr>
          <p:cNvSpPr txBox="1"/>
          <p:nvPr/>
        </p:nvSpPr>
        <p:spPr>
          <a:xfrm>
            <a:off x="8008764" y="298522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A649E6-3A54-460A-96E8-11D8E22DA188}"/>
              </a:ext>
            </a:extLst>
          </p:cNvPr>
          <p:cNvSpPr txBox="1"/>
          <p:nvPr/>
        </p:nvSpPr>
        <p:spPr>
          <a:xfrm>
            <a:off x="8420105" y="29769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E31165B-A0D0-4B43-BE93-92423CDE5718}"/>
              </a:ext>
            </a:extLst>
          </p:cNvPr>
          <p:cNvSpPr txBox="1"/>
          <p:nvPr/>
        </p:nvSpPr>
        <p:spPr>
          <a:xfrm>
            <a:off x="7863420" y="2994068"/>
            <a:ext cx="3196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727EF4C-8ADE-419D-A86C-BA57E560126C}"/>
              </a:ext>
            </a:extLst>
          </p:cNvPr>
          <p:cNvSpPr txBox="1"/>
          <p:nvPr/>
        </p:nvSpPr>
        <p:spPr>
          <a:xfrm>
            <a:off x="7217806" y="29874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93A2C31-F454-430A-B838-7CA245FFB361}"/>
              </a:ext>
            </a:extLst>
          </p:cNvPr>
          <p:cNvSpPr/>
          <p:nvPr/>
        </p:nvSpPr>
        <p:spPr>
          <a:xfrm>
            <a:off x="4609798" y="3036004"/>
            <a:ext cx="3776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pineapple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DD2A69E-BA07-4E63-AF02-DD5E5E4271E4}"/>
              </a:ext>
            </a:extLst>
          </p:cNvPr>
          <p:cNvSpPr/>
          <p:nvPr/>
        </p:nvSpPr>
        <p:spPr>
          <a:xfrm>
            <a:off x="6330844" y="1035782"/>
            <a:ext cx="10265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90p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B5652E-B55B-4B50-BACE-EAD5492AE7AA}"/>
              </a:ext>
            </a:extLst>
          </p:cNvPr>
          <p:cNvSpPr/>
          <p:nvPr/>
        </p:nvSpPr>
        <p:spPr>
          <a:xfrm>
            <a:off x="2583042" y="5587432"/>
            <a:ext cx="216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4A05E27-55BF-435A-8685-AD09276BB3C7}"/>
              </a:ext>
            </a:extLst>
          </p:cNvPr>
          <p:cNvSpPr/>
          <p:nvPr/>
        </p:nvSpPr>
        <p:spPr>
          <a:xfrm>
            <a:off x="2583042" y="5043009"/>
            <a:ext cx="32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1EC2C26-D211-4F83-AA82-42430C570304}"/>
              </a:ext>
            </a:extLst>
          </p:cNvPr>
          <p:cNvSpPr/>
          <p:nvPr/>
        </p:nvSpPr>
        <p:spPr>
          <a:xfrm>
            <a:off x="4743042" y="5587431"/>
            <a:ext cx="216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A9DF94B-9A30-4914-B0FE-9A6B96D3DD9F}"/>
              </a:ext>
            </a:extLst>
          </p:cNvPr>
          <p:cNvSpPr/>
          <p:nvPr/>
        </p:nvSpPr>
        <p:spPr>
          <a:xfrm>
            <a:off x="6903042" y="5587431"/>
            <a:ext cx="216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DC552C8-3B70-4C05-8920-60EF9DE1104A}"/>
              </a:ext>
            </a:extLst>
          </p:cNvPr>
          <p:cNvSpPr/>
          <p:nvPr/>
        </p:nvSpPr>
        <p:spPr>
          <a:xfrm>
            <a:off x="5823042" y="5041456"/>
            <a:ext cx="32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635D0EA-3AA6-45C6-A8E7-3BC56D1189C4}"/>
              </a:ext>
            </a:extLst>
          </p:cNvPr>
          <p:cNvSpPr/>
          <p:nvPr/>
        </p:nvSpPr>
        <p:spPr>
          <a:xfrm>
            <a:off x="2595412" y="5621146"/>
            <a:ext cx="15572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pineapple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F52F5EA-A15B-46CF-B173-FAFE321D0C79}"/>
              </a:ext>
            </a:extLst>
          </p:cNvPr>
          <p:cNvSpPr/>
          <p:nvPr/>
        </p:nvSpPr>
        <p:spPr>
          <a:xfrm>
            <a:off x="4755412" y="5621145"/>
            <a:ext cx="15572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pineapple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E4904EE-9744-44C9-84B3-2F5620BD0599}"/>
              </a:ext>
            </a:extLst>
          </p:cNvPr>
          <p:cNvSpPr/>
          <p:nvPr/>
        </p:nvSpPr>
        <p:spPr>
          <a:xfrm>
            <a:off x="6898536" y="5624998"/>
            <a:ext cx="15572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pineapple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C8D3E15-66D1-4E06-9E75-212E1807FD03}"/>
              </a:ext>
            </a:extLst>
          </p:cNvPr>
          <p:cNvSpPr/>
          <p:nvPr/>
        </p:nvSpPr>
        <p:spPr>
          <a:xfrm>
            <a:off x="2572720" y="5094190"/>
            <a:ext cx="20370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Mango £1.35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9ED70AC-A6E9-44BB-AAFA-43F28AD5ECC4}"/>
              </a:ext>
            </a:extLst>
          </p:cNvPr>
          <p:cNvSpPr/>
          <p:nvPr/>
        </p:nvSpPr>
        <p:spPr>
          <a:xfrm>
            <a:off x="5831415" y="5084754"/>
            <a:ext cx="20320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Mango £1.35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2" name="Left Brace 31">
            <a:extLst>
              <a:ext uri="{FF2B5EF4-FFF2-40B4-BE49-F238E27FC236}">
                <a16:creationId xmlns:a16="http://schemas.microsoft.com/office/drawing/2014/main" id="{B84171AF-8E4E-4AEF-96C8-1D8F1C66E939}"/>
              </a:ext>
            </a:extLst>
          </p:cNvPr>
          <p:cNvSpPr/>
          <p:nvPr/>
        </p:nvSpPr>
        <p:spPr>
          <a:xfrm rot="5400000">
            <a:off x="5679857" y="1620411"/>
            <a:ext cx="298739" cy="6467632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8558CBE-BB8E-408A-9A62-002FA9F6FF53}"/>
              </a:ext>
            </a:extLst>
          </p:cNvPr>
          <p:cNvSpPr/>
          <p:nvPr/>
        </p:nvSpPr>
        <p:spPr>
          <a:xfrm>
            <a:off x="5372488" y="4097861"/>
            <a:ext cx="15572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£2.70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EDE5B15-8FC3-4726-8C11-E8A7D3B5B2AB}"/>
              </a:ext>
            </a:extLst>
          </p:cNvPr>
          <p:cNvSpPr/>
          <p:nvPr/>
        </p:nvSpPr>
        <p:spPr>
          <a:xfrm>
            <a:off x="6096000" y="5615170"/>
            <a:ext cx="15572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ea typeface="Cambria Math" panose="02040503050406030204" pitchFamily="18" charset="0"/>
              </a:rPr>
              <a:t>90p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76DB0DE-EB0F-4D38-958E-BECC07CD99CE}"/>
              </a:ext>
            </a:extLst>
          </p:cNvPr>
          <p:cNvSpPr/>
          <p:nvPr/>
        </p:nvSpPr>
        <p:spPr>
          <a:xfrm>
            <a:off x="8249325" y="5621145"/>
            <a:ext cx="15572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ea typeface="Cambria Math" panose="02040503050406030204" pitchFamily="18" charset="0"/>
              </a:rPr>
              <a:t>90p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F63E33D-34DA-40AA-A1CA-D90092745C69}"/>
              </a:ext>
            </a:extLst>
          </p:cNvPr>
          <p:cNvSpPr/>
          <p:nvPr/>
        </p:nvSpPr>
        <p:spPr>
          <a:xfrm>
            <a:off x="3955957" y="5622421"/>
            <a:ext cx="15572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ea typeface="Cambria Math" panose="02040503050406030204" pitchFamily="18" charset="0"/>
              </a:rPr>
              <a:t>90p</a:t>
            </a:r>
          </a:p>
        </p:txBody>
      </p:sp>
    </p:spTree>
    <p:extLst>
      <p:ext uri="{BB962C8B-B14F-4D97-AF65-F5344CB8AC3E}">
        <p14:creationId xmlns:p14="http://schemas.microsoft.com/office/powerpoint/2010/main" val="396931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6" grpId="0"/>
      <p:bldP spid="19" grpId="0"/>
      <p:bldP spid="20" grpId="0"/>
      <p:bldP spid="23" grpId="0"/>
      <p:bldP spid="24" grpId="0"/>
      <p:bldP spid="25" grpId="0"/>
      <p:bldP spid="26" grpId="0"/>
      <p:bldP spid="28" grpId="0"/>
      <p:bldP spid="29" grpId="0"/>
      <p:bldP spid="3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1" grpId="0"/>
      <p:bldP spid="32" grpId="0" animBg="1"/>
      <p:bldP spid="43" grpId="0"/>
      <p:bldP spid="44" grpId="0"/>
      <p:bldP spid="45" grpId="0"/>
      <p:bldP spid="46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F1B3FC-E315-4625-A206-E0C211066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169" y="1720087"/>
            <a:ext cx="9465372" cy="1244678"/>
          </a:xfrm>
          <a:prstGeom prst="rect">
            <a:avLst/>
          </a:prstGeom>
        </p:spPr>
      </p:pic>
      <p:sp>
        <p:nvSpPr>
          <p:cNvPr id="18" name="L-Shape 17">
            <a:extLst>
              <a:ext uri="{FF2B5EF4-FFF2-40B4-BE49-F238E27FC236}">
                <a16:creationId xmlns:a16="http://schemas.microsoft.com/office/drawing/2014/main" id="{731BF9A0-C653-4BC9-8207-6E1446BCA75D}"/>
              </a:ext>
            </a:extLst>
          </p:cNvPr>
          <p:cNvSpPr/>
          <p:nvPr/>
        </p:nvSpPr>
        <p:spPr>
          <a:xfrm flipH="1">
            <a:off x="5842239" y="2334012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L-Shape 16">
            <a:extLst>
              <a:ext uri="{FF2B5EF4-FFF2-40B4-BE49-F238E27FC236}">
                <a16:creationId xmlns:a16="http://schemas.microsoft.com/office/drawing/2014/main" id="{E662D59F-06CC-4046-82D8-C58AB22784E0}"/>
              </a:ext>
            </a:extLst>
          </p:cNvPr>
          <p:cNvSpPr/>
          <p:nvPr/>
        </p:nvSpPr>
        <p:spPr>
          <a:xfrm flipH="1" flipV="1">
            <a:off x="5866980" y="2017219"/>
            <a:ext cx="235243" cy="282159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903E81-F7C9-4915-8C55-4033CA7461B8}"/>
              </a:ext>
            </a:extLst>
          </p:cNvPr>
          <p:cNvSpPr/>
          <p:nvPr/>
        </p:nvSpPr>
        <p:spPr>
          <a:xfrm>
            <a:off x="103032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Look at the letters below.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Circle the letter that has both parallel and perpendicular lines.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D2E1C57-0724-4431-A52D-B26BE5A8F9C8}"/>
              </a:ext>
            </a:extLst>
          </p:cNvPr>
          <p:cNvGrpSpPr/>
          <p:nvPr/>
        </p:nvGrpSpPr>
        <p:grpSpPr>
          <a:xfrm>
            <a:off x="5753686" y="1885700"/>
            <a:ext cx="678692" cy="905512"/>
            <a:chOff x="5753686" y="1885700"/>
            <a:chExt cx="678692" cy="905512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C0F54526-45E8-404E-9DE4-7A1F15571386}"/>
                </a:ext>
              </a:extLst>
            </p:cNvPr>
            <p:cNvCxnSpPr>
              <a:cxnSpLocks/>
            </p:cNvCxnSpPr>
            <p:nvPr/>
          </p:nvCxnSpPr>
          <p:spPr>
            <a:xfrm>
              <a:off x="5753686" y="1885700"/>
              <a:ext cx="678692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704A957-0652-49D5-B814-610D16BB4E36}"/>
                </a:ext>
              </a:extLst>
            </p:cNvPr>
            <p:cNvCxnSpPr>
              <a:cxnSpLocks/>
            </p:cNvCxnSpPr>
            <p:nvPr/>
          </p:nvCxnSpPr>
          <p:spPr>
            <a:xfrm>
              <a:off x="5753686" y="2334012"/>
              <a:ext cx="647592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EAB2E9A-4464-4999-9B58-BD884DC7E768}"/>
                </a:ext>
              </a:extLst>
            </p:cNvPr>
            <p:cNvCxnSpPr>
              <a:cxnSpLocks/>
            </p:cNvCxnSpPr>
            <p:nvPr/>
          </p:nvCxnSpPr>
          <p:spPr>
            <a:xfrm>
              <a:off x="5769236" y="2791212"/>
              <a:ext cx="647592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B34744-2BFD-43D4-ADB5-7F6520357794}"/>
              </a:ext>
            </a:extLst>
          </p:cNvPr>
          <p:cNvCxnSpPr>
            <a:cxnSpLocks/>
          </p:cNvCxnSpPr>
          <p:nvPr/>
        </p:nvCxnSpPr>
        <p:spPr>
          <a:xfrm>
            <a:off x="5794121" y="1885700"/>
            <a:ext cx="0" cy="94621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F2C7F4AE-7BDA-4631-B27E-8288170D86BE}"/>
              </a:ext>
            </a:extLst>
          </p:cNvPr>
          <p:cNvSpPr/>
          <p:nvPr/>
        </p:nvSpPr>
        <p:spPr>
          <a:xfrm>
            <a:off x="5179368" y="1447353"/>
            <a:ext cx="1872785" cy="184699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86C706-B35A-44CC-8C6A-189A1C7DE64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66846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7" grpId="0" animBg="1"/>
      <p:bldP spid="17" grpId="1" animBg="1"/>
      <p:bldP spid="19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id="{F77F6B35-431F-46D9-AC8D-A250D84E6837}"/>
              </a:ext>
            </a:extLst>
          </p:cNvPr>
          <p:cNvSpPr txBox="1"/>
          <p:nvPr/>
        </p:nvSpPr>
        <p:spPr>
          <a:xfrm>
            <a:off x="5975028" y="3213159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1 5 0 0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4D0F94-AD5B-4F41-ABE0-84D09F9DFD4F}"/>
              </a:ext>
            </a:extLst>
          </p:cNvPr>
          <p:cNvSpPr/>
          <p:nvPr/>
        </p:nvSpPr>
        <p:spPr>
          <a:xfrm>
            <a:off x="56122" y="50000"/>
            <a:ext cx="1156062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2,400 leaflets in a box.    </a:t>
            </a:r>
          </a:p>
          <a:p>
            <a:r>
              <a:rPr lang="en-US" sz="3200" b="1" dirty="0"/>
              <a:t>William and Ally take 450 leaflets each.   </a:t>
            </a:r>
          </a:p>
          <a:p>
            <a:r>
              <a:rPr lang="en-US" sz="3200" b="1" dirty="0"/>
              <a:t>Adam and Chen share the rest of the leaflets equally.</a:t>
            </a:r>
          </a:p>
          <a:p>
            <a:r>
              <a:rPr lang="en-US" sz="3200" b="1" dirty="0"/>
              <a:t>How many leaflets does Adam get?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C781B39-9797-494B-810D-2CD6D8353685}"/>
              </a:ext>
            </a:extLst>
          </p:cNvPr>
          <p:cNvGrpSpPr/>
          <p:nvPr/>
        </p:nvGrpSpPr>
        <p:grpSpPr>
          <a:xfrm>
            <a:off x="575257" y="2333144"/>
            <a:ext cx="1856052" cy="1404405"/>
            <a:chOff x="1812181" y="1941038"/>
            <a:chExt cx="1856052" cy="140440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3EE873-E701-43DC-AC94-628F4142B09A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4 5 0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C7C536B-9346-4F7D-9AE1-E742312874F8}"/>
                </a:ext>
              </a:extLst>
            </p:cNvPr>
            <p:cNvSpPr txBox="1"/>
            <p:nvPr/>
          </p:nvSpPr>
          <p:spPr>
            <a:xfrm>
              <a:off x="2253460" y="2373230"/>
              <a:ext cx="1414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4 5 0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2575348-AD15-4145-92CF-BB8C75600C04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A0862AD-222A-46D0-AE82-BA267EB4CCC2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01ED77A-7157-4F50-B663-C0392DB26358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6E40F8B-1D09-48DF-901A-44694BAA3A53}"/>
              </a:ext>
            </a:extLst>
          </p:cNvPr>
          <p:cNvSpPr txBox="1"/>
          <p:nvPr/>
        </p:nvSpPr>
        <p:spPr>
          <a:xfrm>
            <a:off x="1890815" y="322097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1190EF-A682-4D11-8689-E6F1AD11828E}"/>
              </a:ext>
            </a:extLst>
          </p:cNvPr>
          <p:cNvSpPr txBox="1"/>
          <p:nvPr/>
        </p:nvSpPr>
        <p:spPr>
          <a:xfrm>
            <a:off x="1445342" y="3220975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707238-5949-4D22-BCDE-E476A79D8D8D}"/>
              </a:ext>
            </a:extLst>
          </p:cNvPr>
          <p:cNvSpPr txBox="1"/>
          <p:nvPr/>
        </p:nvSpPr>
        <p:spPr>
          <a:xfrm>
            <a:off x="1080659" y="211210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28B5EC-5951-442C-8303-567B5B2FD52C}"/>
              </a:ext>
            </a:extLst>
          </p:cNvPr>
          <p:cNvSpPr txBox="1"/>
          <p:nvPr/>
        </p:nvSpPr>
        <p:spPr>
          <a:xfrm>
            <a:off x="1023767" y="323095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954E7F6-2F89-4436-8B20-FFCBFC4DCFAE}"/>
              </a:ext>
            </a:extLst>
          </p:cNvPr>
          <p:cNvGrpSpPr/>
          <p:nvPr/>
        </p:nvGrpSpPr>
        <p:grpSpPr>
          <a:xfrm>
            <a:off x="2826370" y="2333144"/>
            <a:ext cx="2296633" cy="1404405"/>
            <a:chOff x="1371600" y="1941038"/>
            <a:chExt cx="2296633" cy="140440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9FDFAFC-3FE7-4710-A9C1-70493B3CAE7F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2 4 0 0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504B80D-722D-45ED-A66B-D26943B26E67}"/>
                </a:ext>
              </a:extLst>
            </p:cNvPr>
            <p:cNvSpPr txBox="1"/>
            <p:nvPr/>
          </p:nvSpPr>
          <p:spPr>
            <a:xfrm>
              <a:off x="2245233" y="2373230"/>
              <a:ext cx="14230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9 0 0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8DE54FE-C2E0-4ACA-908D-476AAC64E01C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F2DF559-BF58-4DA7-A5DC-51005B3B3606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88"/>
              <a:ext cx="222532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3F42BEF-2FB0-4367-97A5-86C6E307EDE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45443"/>
              <a:ext cx="222229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AB2E4F6-AA48-49D9-BFAE-A8CA3F6A1367}"/>
              </a:ext>
            </a:extLst>
          </p:cNvPr>
          <p:cNvSpPr txBox="1"/>
          <p:nvPr/>
        </p:nvSpPr>
        <p:spPr>
          <a:xfrm>
            <a:off x="4593785" y="322648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8327093-C1B8-4D23-9BCA-4E66999A3F11}"/>
              </a:ext>
            </a:extLst>
          </p:cNvPr>
          <p:cNvSpPr txBox="1"/>
          <p:nvPr/>
        </p:nvSpPr>
        <p:spPr>
          <a:xfrm>
            <a:off x="4154272" y="322376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EB4014B-D303-4FD0-A9F9-82AF8747963A}"/>
              </a:ext>
            </a:extLst>
          </p:cNvPr>
          <p:cNvCxnSpPr>
            <a:cxnSpLocks/>
          </p:cNvCxnSpPr>
          <p:nvPr/>
        </p:nvCxnSpPr>
        <p:spPr>
          <a:xfrm flipV="1">
            <a:off x="3267611" y="241394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935961A-96D7-415D-9F5A-4143481172C4}"/>
              </a:ext>
            </a:extLst>
          </p:cNvPr>
          <p:cNvSpPr txBox="1"/>
          <p:nvPr/>
        </p:nvSpPr>
        <p:spPr>
          <a:xfrm>
            <a:off x="3340399" y="211826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4D55DA3-C26E-48CD-8316-AC56F8074C89}"/>
              </a:ext>
            </a:extLst>
          </p:cNvPr>
          <p:cNvSpPr txBox="1"/>
          <p:nvPr/>
        </p:nvSpPr>
        <p:spPr>
          <a:xfrm>
            <a:off x="3592619" y="236528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B08DC9-7FDA-4782-B0C9-9B53CBF4F3D6}"/>
              </a:ext>
            </a:extLst>
          </p:cNvPr>
          <p:cNvSpPr txBox="1"/>
          <p:nvPr/>
        </p:nvSpPr>
        <p:spPr>
          <a:xfrm>
            <a:off x="3693477" y="322777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47BF8BC-192C-4721-890E-8B1453A4D760}"/>
              </a:ext>
            </a:extLst>
          </p:cNvPr>
          <p:cNvSpPr txBox="1"/>
          <p:nvPr/>
        </p:nvSpPr>
        <p:spPr>
          <a:xfrm>
            <a:off x="3243323" y="322579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553F636-68B9-4672-8D5B-E49468F8B6EE}"/>
              </a:ext>
            </a:extLst>
          </p:cNvPr>
          <p:cNvSpPr/>
          <p:nvPr/>
        </p:nvSpPr>
        <p:spPr>
          <a:xfrm>
            <a:off x="6739691" y="528137"/>
            <a:ext cx="1955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900 taken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A79A1F5-16A5-45EE-80D5-EDE4C54C2C93}"/>
              </a:ext>
            </a:extLst>
          </p:cNvPr>
          <p:cNvSpPr/>
          <p:nvPr/>
        </p:nvSpPr>
        <p:spPr>
          <a:xfrm>
            <a:off x="9049565" y="1051143"/>
            <a:ext cx="24388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1500 shared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5C73B45-6EBA-40A7-9CA8-9D59DF883C6A}"/>
              </a:ext>
            </a:extLst>
          </p:cNvPr>
          <p:cNvSpPr txBox="1"/>
          <p:nvPr/>
        </p:nvSpPr>
        <p:spPr>
          <a:xfrm>
            <a:off x="5500567" y="322622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B21F98-BC2E-49D2-9D7D-99D9FB445ACD}"/>
              </a:ext>
            </a:extLst>
          </p:cNvPr>
          <p:cNvSpPr txBox="1"/>
          <p:nvPr/>
        </p:nvSpPr>
        <p:spPr>
          <a:xfrm>
            <a:off x="6410964" y="276190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75B7112-9F7C-49A6-8CF1-AB47CCA2D3FA}"/>
              </a:ext>
            </a:extLst>
          </p:cNvPr>
          <p:cNvSpPr txBox="1"/>
          <p:nvPr/>
        </p:nvSpPr>
        <p:spPr>
          <a:xfrm>
            <a:off x="6863425" y="276567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A737E0D-77A2-47DA-9838-3FF563131145}"/>
              </a:ext>
            </a:extLst>
          </p:cNvPr>
          <p:cNvSpPr txBox="1"/>
          <p:nvPr/>
        </p:nvSpPr>
        <p:spPr>
          <a:xfrm>
            <a:off x="7303404" y="27689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29CCFA0-4F45-4283-B805-D040C8717398}"/>
              </a:ext>
            </a:extLst>
          </p:cNvPr>
          <p:cNvSpPr txBox="1"/>
          <p:nvPr/>
        </p:nvSpPr>
        <p:spPr>
          <a:xfrm>
            <a:off x="6723649" y="324145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1E8E209-3FDA-4D91-B092-8332CD6A1A33}"/>
              </a:ext>
            </a:extLst>
          </p:cNvPr>
          <p:cNvCxnSpPr>
            <a:cxnSpLocks/>
          </p:cNvCxnSpPr>
          <p:nvPr/>
        </p:nvCxnSpPr>
        <p:spPr>
          <a:xfrm>
            <a:off x="5994136" y="3259735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700E417-F2C2-4641-9D59-72AC74EAAAF6}"/>
              </a:ext>
            </a:extLst>
          </p:cNvPr>
          <p:cNvCxnSpPr>
            <a:cxnSpLocks/>
          </p:cNvCxnSpPr>
          <p:nvPr/>
        </p:nvCxnSpPr>
        <p:spPr>
          <a:xfrm>
            <a:off x="5975184" y="3275779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FD88ACCE-8340-4E85-9C53-4029EC9FDE3C}"/>
              </a:ext>
            </a:extLst>
          </p:cNvPr>
          <p:cNvSpPr/>
          <p:nvPr/>
        </p:nvSpPr>
        <p:spPr>
          <a:xfrm>
            <a:off x="6096000" y="1512738"/>
            <a:ext cx="24388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750 leaflets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F8376F-CFF9-4EA7-B4EE-12A931E2BBFF}"/>
              </a:ext>
            </a:extLst>
          </p:cNvPr>
          <p:cNvSpPr/>
          <p:nvPr/>
        </p:nvSpPr>
        <p:spPr>
          <a:xfrm>
            <a:off x="547115" y="4342662"/>
            <a:ext cx="86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FCE7EC8-8982-4C32-8758-417822F92703}"/>
              </a:ext>
            </a:extLst>
          </p:cNvPr>
          <p:cNvSpPr/>
          <p:nvPr/>
        </p:nvSpPr>
        <p:spPr>
          <a:xfrm>
            <a:off x="7565388" y="4882662"/>
            <a:ext cx="16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1C2F038-B040-4E82-B305-60D2385B6365}"/>
              </a:ext>
            </a:extLst>
          </p:cNvPr>
          <p:cNvSpPr/>
          <p:nvPr/>
        </p:nvSpPr>
        <p:spPr>
          <a:xfrm>
            <a:off x="5948050" y="4882662"/>
            <a:ext cx="16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7A9212B-74E2-42DF-B66D-9ADD34BB6AE6}"/>
              </a:ext>
            </a:extLst>
          </p:cNvPr>
          <p:cNvSpPr/>
          <p:nvPr/>
        </p:nvSpPr>
        <p:spPr>
          <a:xfrm>
            <a:off x="545388" y="4882662"/>
            <a:ext cx="270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D0BC149-36D0-44EB-8B0C-224B94BC20FC}"/>
              </a:ext>
            </a:extLst>
          </p:cNvPr>
          <p:cNvSpPr/>
          <p:nvPr/>
        </p:nvSpPr>
        <p:spPr>
          <a:xfrm>
            <a:off x="3248517" y="4882662"/>
            <a:ext cx="270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CD338D8-C0F6-4BFA-968A-D54401F06E45}"/>
              </a:ext>
            </a:extLst>
          </p:cNvPr>
          <p:cNvSpPr/>
          <p:nvPr/>
        </p:nvSpPr>
        <p:spPr>
          <a:xfrm>
            <a:off x="4053835" y="4386343"/>
            <a:ext cx="20370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2400 leaflets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7AD0D7F-8FEA-4EB4-8E1E-F6D167DCEE32}"/>
              </a:ext>
            </a:extLst>
          </p:cNvPr>
          <p:cNvSpPr/>
          <p:nvPr/>
        </p:nvSpPr>
        <p:spPr>
          <a:xfrm>
            <a:off x="8111566" y="4928679"/>
            <a:ext cx="716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450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FA6B96C-6E7B-4CDF-980A-5AAE6B407CE8}"/>
              </a:ext>
            </a:extLst>
          </p:cNvPr>
          <p:cNvSpPr/>
          <p:nvPr/>
        </p:nvSpPr>
        <p:spPr>
          <a:xfrm>
            <a:off x="6453693" y="4925100"/>
            <a:ext cx="716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450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9" name="Right Brace 48">
            <a:extLst>
              <a:ext uri="{FF2B5EF4-FFF2-40B4-BE49-F238E27FC236}">
                <a16:creationId xmlns:a16="http://schemas.microsoft.com/office/drawing/2014/main" id="{F06F98E3-C8FE-433A-B25C-725911EB2FC7}"/>
              </a:ext>
            </a:extLst>
          </p:cNvPr>
          <p:cNvSpPr/>
          <p:nvPr/>
        </p:nvSpPr>
        <p:spPr>
          <a:xfrm rot="5400000">
            <a:off x="7432715" y="3962813"/>
            <a:ext cx="286281" cy="3219062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ight Brace 57">
            <a:extLst>
              <a:ext uri="{FF2B5EF4-FFF2-40B4-BE49-F238E27FC236}">
                <a16:creationId xmlns:a16="http://schemas.microsoft.com/office/drawing/2014/main" id="{D4FC13EB-1737-4BCD-84E2-8EA1BB5DA20F}"/>
              </a:ext>
            </a:extLst>
          </p:cNvPr>
          <p:cNvSpPr/>
          <p:nvPr/>
        </p:nvSpPr>
        <p:spPr>
          <a:xfrm rot="5400000">
            <a:off x="3100182" y="2875632"/>
            <a:ext cx="286281" cy="5395870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A1B1B38-8ED9-4A50-8334-BD996F2B605B}"/>
              </a:ext>
            </a:extLst>
          </p:cNvPr>
          <p:cNvSpPr/>
          <p:nvPr/>
        </p:nvSpPr>
        <p:spPr>
          <a:xfrm>
            <a:off x="7243026" y="5793358"/>
            <a:ext cx="716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900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AE7897F-2622-4733-8019-7ED4439B473F}"/>
              </a:ext>
            </a:extLst>
          </p:cNvPr>
          <p:cNvSpPr/>
          <p:nvPr/>
        </p:nvSpPr>
        <p:spPr>
          <a:xfrm>
            <a:off x="2845877" y="5802807"/>
            <a:ext cx="9437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1500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8CE135A-C310-4D3F-AB29-C2E8A31878FE}"/>
              </a:ext>
            </a:extLst>
          </p:cNvPr>
          <p:cNvSpPr/>
          <p:nvPr/>
        </p:nvSpPr>
        <p:spPr>
          <a:xfrm>
            <a:off x="1108474" y="4922897"/>
            <a:ext cx="1653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750 Adam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D018758-1F7B-4BBD-8F23-09717E6EC246}"/>
              </a:ext>
            </a:extLst>
          </p:cNvPr>
          <p:cNvSpPr/>
          <p:nvPr/>
        </p:nvSpPr>
        <p:spPr>
          <a:xfrm>
            <a:off x="3972625" y="4922259"/>
            <a:ext cx="1653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750 Chen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54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10" grpId="0"/>
      <p:bldP spid="12" grpId="0"/>
      <p:bldP spid="13" grpId="0"/>
      <p:bldP spid="14" grpId="0"/>
      <p:bldP spid="21" grpId="0"/>
      <p:bldP spid="22" grpId="0"/>
      <p:bldP spid="24" grpId="0"/>
      <p:bldP spid="25" grpId="0"/>
      <p:bldP spid="26" grpId="0"/>
      <p:bldP spid="27" grpId="0"/>
      <p:bldP spid="40" grpId="0"/>
      <p:bldP spid="41" grpId="0"/>
      <p:bldP spid="42" grpId="0"/>
      <p:bldP spid="43" grpId="0"/>
      <p:bldP spid="44" grpId="0"/>
      <p:bldP spid="3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49" grpId="0" animBg="1"/>
      <p:bldP spid="58" grpId="0" animBg="1"/>
      <p:bldP spid="59" grpId="0"/>
      <p:bldP spid="60" grpId="0"/>
      <p:bldP spid="61" grpId="0"/>
      <p:bldP spid="62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124991-5F66-487A-B473-AA5D5A9E157C}"/>
              </a:ext>
            </a:extLst>
          </p:cNvPr>
          <p:cNvSpPr/>
          <p:nvPr/>
        </p:nvSpPr>
        <p:spPr>
          <a:xfrm>
            <a:off x="56123" y="50000"/>
            <a:ext cx="786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In each box, circle the number that is greater.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90DBF3-24F2-40B4-8B35-2B0ABF1C1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64" y="593384"/>
            <a:ext cx="6458810" cy="15402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1F7DA7-B7A7-4B2D-9428-F04D4948B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64" y="2115051"/>
            <a:ext cx="6458810" cy="15402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FCB201-8FA1-4A0B-913B-8DC554DECA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964" y="3628073"/>
            <a:ext cx="6458810" cy="15402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22EE95-6512-4984-BD3C-F39A0D1A0F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964" y="5152597"/>
            <a:ext cx="6458810" cy="154022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4FBE89-5AD9-4298-8BF9-ED7D0147A1E9}"/>
              </a:ext>
            </a:extLst>
          </p:cNvPr>
          <p:cNvSpPr/>
          <p:nvPr/>
        </p:nvSpPr>
        <p:spPr>
          <a:xfrm>
            <a:off x="2225780" y="1019710"/>
            <a:ext cx="7425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1.5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81BCCF-EF1B-4A19-BD51-8F31D5769D9A}"/>
              </a:ext>
            </a:extLst>
          </p:cNvPr>
          <p:cNvSpPr/>
          <p:nvPr/>
        </p:nvSpPr>
        <p:spPr>
          <a:xfrm>
            <a:off x="2234356" y="2545004"/>
            <a:ext cx="9168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1.25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3EA3E0-039E-44C3-B590-915844D3C585}"/>
              </a:ext>
            </a:extLst>
          </p:cNvPr>
          <p:cNvSpPr/>
          <p:nvPr/>
        </p:nvSpPr>
        <p:spPr>
          <a:xfrm>
            <a:off x="5509784" y="2545003"/>
            <a:ext cx="9168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1.30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675D14-0FB0-4DCD-B93A-D8C983BBA7AB}"/>
              </a:ext>
            </a:extLst>
          </p:cNvPr>
          <p:cNvSpPr/>
          <p:nvPr/>
        </p:nvSpPr>
        <p:spPr>
          <a:xfrm>
            <a:off x="2372688" y="4066670"/>
            <a:ext cx="9168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1.05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DC6F73-6077-491C-8F93-FFB9F009D23E}"/>
              </a:ext>
            </a:extLst>
          </p:cNvPr>
          <p:cNvSpPr/>
          <p:nvPr/>
        </p:nvSpPr>
        <p:spPr>
          <a:xfrm>
            <a:off x="5563708" y="4066669"/>
            <a:ext cx="9168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1.40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F33D9E-A220-49AC-969E-742E695AF293}"/>
              </a:ext>
            </a:extLst>
          </p:cNvPr>
          <p:cNvSpPr/>
          <p:nvPr/>
        </p:nvSpPr>
        <p:spPr>
          <a:xfrm>
            <a:off x="2321507" y="5579692"/>
            <a:ext cx="7425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1.6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6D78372-8CFB-4296-B6DD-4905BB30DF71}"/>
              </a:ext>
            </a:extLst>
          </p:cNvPr>
          <p:cNvSpPr/>
          <p:nvPr/>
        </p:nvSpPr>
        <p:spPr>
          <a:xfrm>
            <a:off x="1533378" y="872197"/>
            <a:ext cx="700978" cy="9847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F4F9940-7402-491C-8187-46CFBE1C7EAC}"/>
              </a:ext>
            </a:extLst>
          </p:cNvPr>
          <p:cNvSpPr/>
          <p:nvPr/>
        </p:nvSpPr>
        <p:spPr>
          <a:xfrm>
            <a:off x="4756998" y="2355728"/>
            <a:ext cx="700978" cy="9847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0B15039-5E2E-4123-B127-1BD43BF76AC9}"/>
              </a:ext>
            </a:extLst>
          </p:cNvPr>
          <p:cNvSpPr/>
          <p:nvPr/>
        </p:nvSpPr>
        <p:spPr>
          <a:xfrm>
            <a:off x="4756998" y="3866687"/>
            <a:ext cx="700978" cy="9847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93C4873-1D69-4C7A-ADF9-0A28687ABB9B}"/>
              </a:ext>
            </a:extLst>
          </p:cNvPr>
          <p:cNvSpPr/>
          <p:nvPr/>
        </p:nvSpPr>
        <p:spPr>
          <a:xfrm>
            <a:off x="1543671" y="5388484"/>
            <a:ext cx="700978" cy="9847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CDE42FD-AB65-4690-B486-2851F65EA427}"/>
              </a:ext>
            </a:extLst>
          </p:cNvPr>
          <p:cNvCxnSpPr>
            <a:cxnSpLocks/>
          </p:cNvCxnSpPr>
          <p:nvPr/>
        </p:nvCxnSpPr>
        <p:spPr>
          <a:xfrm>
            <a:off x="6998699" y="1504690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0769663-B3C7-4918-A356-DE45246ADC2D}"/>
              </a:ext>
            </a:extLst>
          </p:cNvPr>
          <p:cNvCxnSpPr>
            <a:cxnSpLocks/>
          </p:cNvCxnSpPr>
          <p:nvPr/>
        </p:nvCxnSpPr>
        <p:spPr>
          <a:xfrm>
            <a:off x="7877929" y="1504690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3E6147E-D4C8-4440-95A1-2C6A6F7FE313}"/>
              </a:ext>
            </a:extLst>
          </p:cNvPr>
          <p:cNvSpPr txBox="1"/>
          <p:nvPr/>
        </p:nvSpPr>
        <p:spPr>
          <a:xfrm>
            <a:off x="6961326" y="99685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445FE4-5A19-4416-98E1-EB93DBB8CE9D}"/>
              </a:ext>
            </a:extLst>
          </p:cNvPr>
          <p:cNvSpPr txBox="1"/>
          <p:nvPr/>
        </p:nvSpPr>
        <p:spPr>
          <a:xfrm>
            <a:off x="6971892" y="144289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018939-987A-41F8-BBE7-3529FD9E66F1}"/>
              </a:ext>
            </a:extLst>
          </p:cNvPr>
          <p:cNvSpPr txBox="1"/>
          <p:nvPr/>
        </p:nvSpPr>
        <p:spPr>
          <a:xfrm>
            <a:off x="7877928" y="144289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119E32-0A95-4F76-AC5B-06DCB5F2BC84}"/>
              </a:ext>
            </a:extLst>
          </p:cNvPr>
          <p:cNvSpPr txBox="1"/>
          <p:nvPr/>
        </p:nvSpPr>
        <p:spPr>
          <a:xfrm>
            <a:off x="7430886" y="118921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A75E05E5-D69E-481C-9008-E192177732A4}"/>
              </a:ext>
            </a:extLst>
          </p:cNvPr>
          <p:cNvSpPr/>
          <p:nvPr/>
        </p:nvSpPr>
        <p:spPr>
          <a:xfrm rot="16200000">
            <a:off x="7363587" y="47473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BBEB232F-99E9-446C-9919-EA42AB83C605}"/>
              </a:ext>
            </a:extLst>
          </p:cNvPr>
          <p:cNvSpPr/>
          <p:nvPr/>
        </p:nvSpPr>
        <p:spPr>
          <a:xfrm rot="5400000">
            <a:off x="7353300" y="140185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3EAA5B4-98E4-4072-8A6C-77A76AE74FD0}"/>
              </a:ext>
            </a:extLst>
          </p:cNvPr>
          <p:cNvSpPr txBox="1"/>
          <p:nvPr/>
        </p:nvSpPr>
        <p:spPr>
          <a:xfrm>
            <a:off x="7483890" y="193722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FD62C6F-59FE-4AFA-ADE6-E864E0249E36}"/>
              </a:ext>
            </a:extLst>
          </p:cNvPr>
          <p:cNvSpPr txBox="1"/>
          <p:nvPr/>
        </p:nvSpPr>
        <p:spPr>
          <a:xfrm>
            <a:off x="7483889" y="64291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3D25D15-251F-4C62-8E1A-5672ECDE2800}"/>
              </a:ext>
            </a:extLst>
          </p:cNvPr>
          <p:cNvSpPr txBox="1"/>
          <p:nvPr/>
        </p:nvSpPr>
        <p:spPr>
          <a:xfrm>
            <a:off x="8091817" y="996856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5614DBD-2ED1-43D5-9529-3837962FCAFD}"/>
              </a:ext>
            </a:extLst>
          </p:cNvPr>
          <p:cNvCxnSpPr>
            <a:cxnSpLocks/>
          </p:cNvCxnSpPr>
          <p:nvPr/>
        </p:nvCxnSpPr>
        <p:spPr>
          <a:xfrm>
            <a:off x="6995927" y="3502620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77D4182-C5E3-4D7E-B4D8-7160880F48D3}"/>
              </a:ext>
            </a:extLst>
          </p:cNvPr>
          <p:cNvCxnSpPr>
            <a:cxnSpLocks/>
          </p:cNvCxnSpPr>
          <p:nvPr/>
        </p:nvCxnSpPr>
        <p:spPr>
          <a:xfrm>
            <a:off x="7875157" y="3486315"/>
            <a:ext cx="13532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6E70C1ED-D961-4634-BD69-A67414CB1C28}"/>
              </a:ext>
            </a:extLst>
          </p:cNvPr>
          <p:cNvSpPr txBox="1"/>
          <p:nvPr/>
        </p:nvSpPr>
        <p:spPr>
          <a:xfrm>
            <a:off x="6958554" y="299478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CB62C77-6B19-4A9B-B6E9-911A1803A9D7}"/>
              </a:ext>
            </a:extLst>
          </p:cNvPr>
          <p:cNvSpPr txBox="1"/>
          <p:nvPr/>
        </p:nvSpPr>
        <p:spPr>
          <a:xfrm>
            <a:off x="6969120" y="344082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72F5805-8F08-4DA3-B61E-236742281F40}"/>
              </a:ext>
            </a:extLst>
          </p:cNvPr>
          <p:cNvSpPr txBox="1"/>
          <p:nvPr/>
        </p:nvSpPr>
        <p:spPr>
          <a:xfrm>
            <a:off x="7876562" y="3424523"/>
            <a:ext cx="1631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957B92B-2EE3-47CF-955B-5538E541A824}"/>
              </a:ext>
            </a:extLst>
          </p:cNvPr>
          <p:cNvSpPr txBox="1"/>
          <p:nvPr/>
        </p:nvSpPr>
        <p:spPr>
          <a:xfrm>
            <a:off x="7428114" y="318714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7" name="Arc 56">
            <a:extLst>
              <a:ext uri="{FF2B5EF4-FFF2-40B4-BE49-F238E27FC236}">
                <a16:creationId xmlns:a16="http://schemas.microsoft.com/office/drawing/2014/main" id="{E2A59628-1EF8-4E09-B24D-C9AB50D25FF6}"/>
              </a:ext>
            </a:extLst>
          </p:cNvPr>
          <p:cNvSpPr/>
          <p:nvPr/>
        </p:nvSpPr>
        <p:spPr>
          <a:xfrm rot="16200000">
            <a:off x="7483197" y="2350278"/>
            <a:ext cx="810037" cy="1371032"/>
          </a:xfrm>
          <a:prstGeom prst="arc">
            <a:avLst>
              <a:gd name="adj1" fmla="val 16200000"/>
              <a:gd name="adj2" fmla="val 545759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8" name="Arc 57">
            <a:extLst>
              <a:ext uri="{FF2B5EF4-FFF2-40B4-BE49-F238E27FC236}">
                <a16:creationId xmlns:a16="http://schemas.microsoft.com/office/drawing/2014/main" id="{7DF74742-CC7D-4243-83E2-96CF8ADA792E}"/>
              </a:ext>
            </a:extLst>
          </p:cNvPr>
          <p:cNvSpPr/>
          <p:nvPr/>
        </p:nvSpPr>
        <p:spPr>
          <a:xfrm rot="5400000">
            <a:off x="7472909" y="3277399"/>
            <a:ext cx="810037" cy="1371032"/>
          </a:xfrm>
          <a:prstGeom prst="arc">
            <a:avLst>
              <a:gd name="adj1" fmla="val 16144185"/>
              <a:gd name="adj2" fmla="val 548626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F891F10-C23D-4207-9551-CF3C9B0C8B82}"/>
              </a:ext>
            </a:extLst>
          </p:cNvPr>
          <p:cNvSpPr txBox="1"/>
          <p:nvPr/>
        </p:nvSpPr>
        <p:spPr>
          <a:xfrm>
            <a:off x="7481118" y="393515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02A06A0-1DF7-4517-BA2F-B1D7D54A3E37}"/>
              </a:ext>
            </a:extLst>
          </p:cNvPr>
          <p:cNvSpPr txBox="1"/>
          <p:nvPr/>
        </p:nvSpPr>
        <p:spPr>
          <a:xfrm>
            <a:off x="7481117" y="264084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69B3577-E98C-4555-935C-8A4DE14FA499}"/>
              </a:ext>
            </a:extLst>
          </p:cNvPr>
          <p:cNvSpPr txBox="1"/>
          <p:nvPr/>
        </p:nvSpPr>
        <p:spPr>
          <a:xfrm>
            <a:off x="8089045" y="2978481"/>
            <a:ext cx="10027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9E6559E9-E9F8-48A6-9090-E90741D16BF3}"/>
              </a:ext>
            </a:extLst>
          </p:cNvPr>
          <p:cNvCxnSpPr>
            <a:cxnSpLocks/>
          </p:cNvCxnSpPr>
          <p:nvPr/>
        </p:nvCxnSpPr>
        <p:spPr>
          <a:xfrm>
            <a:off x="7012303" y="5651832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C5052EE6-416A-4A78-A517-3375FB1C40A3}"/>
              </a:ext>
            </a:extLst>
          </p:cNvPr>
          <p:cNvCxnSpPr>
            <a:cxnSpLocks/>
          </p:cNvCxnSpPr>
          <p:nvPr/>
        </p:nvCxnSpPr>
        <p:spPr>
          <a:xfrm>
            <a:off x="7891533" y="5651832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F2A3DE75-C4B1-4CC1-AD82-3EFF9B089BF3}"/>
              </a:ext>
            </a:extLst>
          </p:cNvPr>
          <p:cNvSpPr txBox="1"/>
          <p:nvPr/>
        </p:nvSpPr>
        <p:spPr>
          <a:xfrm>
            <a:off x="6974930" y="514399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8D015B2-06EE-4970-A45B-7EE40740BC80}"/>
              </a:ext>
            </a:extLst>
          </p:cNvPr>
          <p:cNvSpPr txBox="1"/>
          <p:nvPr/>
        </p:nvSpPr>
        <p:spPr>
          <a:xfrm>
            <a:off x="6985496" y="559004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CB826CD-2212-41C4-8682-0DE6FE2F953E}"/>
              </a:ext>
            </a:extLst>
          </p:cNvPr>
          <p:cNvSpPr txBox="1"/>
          <p:nvPr/>
        </p:nvSpPr>
        <p:spPr>
          <a:xfrm>
            <a:off x="7891532" y="559004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244CC4B-4104-4B6D-9C28-1F04DF00FE1F}"/>
              </a:ext>
            </a:extLst>
          </p:cNvPr>
          <p:cNvSpPr txBox="1"/>
          <p:nvPr/>
        </p:nvSpPr>
        <p:spPr>
          <a:xfrm>
            <a:off x="7444490" y="533636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68" name="Arc 67">
            <a:extLst>
              <a:ext uri="{FF2B5EF4-FFF2-40B4-BE49-F238E27FC236}">
                <a16:creationId xmlns:a16="http://schemas.microsoft.com/office/drawing/2014/main" id="{0A297187-9CF2-4F86-8319-3EA6A1D08E92}"/>
              </a:ext>
            </a:extLst>
          </p:cNvPr>
          <p:cNvSpPr/>
          <p:nvPr/>
        </p:nvSpPr>
        <p:spPr>
          <a:xfrm rot="16200000">
            <a:off x="7377191" y="462187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9" name="Arc 68">
            <a:extLst>
              <a:ext uri="{FF2B5EF4-FFF2-40B4-BE49-F238E27FC236}">
                <a16:creationId xmlns:a16="http://schemas.microsoft.com/office/drawing/2014/main" id="{0FDD5DB4-A9CB-4774-A9B5-FF53267BA0CF}"/>
              </a:ext>
            </a:extLst>
          </p:cNvPr>
          <p:cNvSpPr/>
          <p:nvPr/>
        </p:nvSpPr>
        <p:spPr>
          <a:xfrm rot="5400000">
            <a:off x="7366904" y="554899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FC4022-6803-44BF-827C-00253C31AF80}"/>
              </a:ext>
            </a:extLst>
          </p:cNvPr>
          <p:cNvSpPr txBox="1"/>
          <p:nvPr/>
        </p:nvSpPr>
        <p:spPr>
          <a:xfrm>
            <a:off x="7497494" y="608437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2D4C1E7-F5B6-4929-8206-AA79B400E3C5}"/>
              </a:ext>
            </a:extLst>
          </p:cNvPr>
          <p:cNvSpPr txBox="1"/>
          <p:nvPr/>
        </p:nvSpPr>
        <p:spPr>
          <a:xfrm>
            <a:off x="7497493" y="479005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1157F53-92F1-42E6-ABD3-30EFBCCE81B5}"/>
              </a:ext>
            </a:extLst>
          </p:cNvPr>
          <p:cNvSpPr txBox="1"/>
          <p:nvPr/>
        </p:nvSpPr>
        <p:spPr>
          <a:xfrm>
            <a:off x="8105421" y="5143998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19117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6" grpId="0" animBg="1"/>
      <p:bldP spid="18" grpId="0" animBg="1"/>
      <p:bldP spid="21" grpId="0"/>
      <p:bldP spid="22" grpId="0"/>
      <p:bldP spid="23" grpId="0"/>
      <p:bldP spid="24" grpId="0"/>
      <p:bldP spid="25" grpId="0" animBg="1"/>
      <p:bldP spid="26" grpId="0" animBg="1"/>
      <p:bldP spid="27" grpId="0"/>
      <p:bldP spid="28" grpId="0"/>
      <p:bldP spid="29" grpId="0"/>
      <p:bldP spid="53" grpId="0"/>
      <p:bldP spid="54" grpId="0"/>
      <p:bldP spid="55" grpId="0"/>
      <p:bldP spid="56" grpId="0"/>
      <p:bldP spid="57" grpId="0" animBg="1"/>
      <p:bldP spid="58" grpId="0" animBg="1"/>
      <p:bldP spid="59" grpId="0"/>
      <p:bldP spid="60" grpId="0"/>
      <p:bldP spid="61" grpId="0"/>
      <p:bldP spid="64" grpId="0"/>
      <p:bldP spid="65" grpId="0"/>
      <p:bldP spid="66" grpId="0"/>
      <p:bldP spid="67" grpId="0"/>
      <p:bldP spid="68" grpId="0" animBg="1"/>
      <p:bldP spid="69" grpId="0" animBg="1"/>
      <p:bldP spid="70" grpId="0"/>
      <p:bldP spid="71" grpId="0"/>
      <p:bldP spid="72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4EEF00-8133-4872-AB3B-4FEB11D98AB5}"/>
              </a:ext>
            </a:extLst>
          </p:cNvPr>
          <p:cNvSpPr/>
          <p:nvPr/>
        </p:nvSpPr>
        <p:spPr>
          <a:xfrm>
            <a:off x="56122" y="50000"/>
            <a:ext cx="108893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 square number and a prime number have a total of 22</a:t>
            </a:r>
          </a:p>
          <a:p>
            <a:r>
              <a:rPr lang="en-GB" sz="3200" b="1" dirty="0"/>
              <a:t>What are the two numbers?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4BA2BF-06F9-41CF-A3A7-555968831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70" y="1233243"/>
            <a:ext cx="6458025" cy="20496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1529530-8483-4588-BD14-20EA66295F81}"/>
              </a:ext>
            </a:extLst>
          </p:cNvPr>
          <p:cNvSpPr/>
          <p:nvPr/>
        </p:nvSpPr>
        <p:spPr>
          <a:xfrm>
            <a:off x="839579" y="3575070"/>
            <a:ext cx="57103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Square numbers: 1, 4, 9, 16, 25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292B73-96D6-46AC-A8EF-DC4FFA973CA4}"/>
              </a:ext>
            </a:extLst>
          </p:cNvPr>
          <p:cNvSpPr/>
          <p:nvPr/>
        </p:nvSpPr>
        <p:spPr>
          <a:xfrm>
            <a:off x="839579" y="4248752"/>
            <a:ext cx="8357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Prime numbers: 2, 3, 5, 7, 11, 13, 17, 19, 23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35CEB3-6A73-43DA-B321-2CDA2057E432}"/>
              </a:ext>
            </a:extLst>
          </p:cNvPr>
          <p:cNvSpPr txBox="1"/>
          <p:nvPr/>
        </p:nvSpPr>
        <p:spPr>
          <a:xfrm>
            <a:off x="1489763" y="149020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D563EF-E847-4A6D-877F-7A91670F0D4F}"/>
              </a:ext>
            </a:extLst>
          </p:cNvPr>
          <p:cNvSpPr txBox="1"/>
          <p:nvPr/>
        </p:nvSpPr>
        <p:spPr>
          <a:xfrm>
            <a:off x="4169360" y="1497901"/>
            <a:ext cx="848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2375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4A9BE1-73FE-4408-B1F9-BC8945EC4ACD}"/>
              </a:ext>
            </a:extLst>
          </p:cNvPr>
          <p:cNvSpPr/>
          <p:nvPr/>
        </p:nvSpPr>
        <p:spPr>
          <a:xfrm>
            <a:off x="56122" y="50000"/>
            <a:ext cx="1170824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Dev thinks of a </a:t>
            </a:r>
            <a:r>
              <a:rPr lang="en-US" sz="3200" b="1" u="sng" dirty="0"/>
              <a:t>whole</a:t>
            </a:r>
            <a:r>
              <a:rPr lang="en-US" sz="3200" b="1" dirty="0"/>
              <a:t> number. </a:t>
            </a:r>
          </a:p>
          <a:p>
            <a:r>
              <a:rPr lang="en-US" sz="3200" b="1" dirty="0"/>
              <a:t>He multiplies it by 4 </a:t>
            </a:r>
          </a:p>
          <a:p>
            <a:r>
              <a:rPr lang="en-US" sz="3200" b="1" dirty="0"/>
              <a:t>He rounds his answer to the nearest 10 </a:t>
            </a:r>
          </a:p>
          <a:p>
            <a:r>
              <a:rPr lang="en-US" sz="3200" b="1" dirty="0"/>
              <a:t>The result is 50</a:t>
            </a:r>
          </a:p>
          <a:p>
            <a:r>
              <a:rPr lang="en-US" sz="3200" b="1" dirty="0"/>
              <a:t>Write </a:t>
            </a:r>
            <a:r>
              <a:rPr lang="en-US" sz="3200" b="1" u="sng" dirty="0"/>
              <a:t>all</a:t>
            </a:r>
            <a:r>
              <a:rPr lang="en-US" sz="3200" b="1" dirty="0"/>
              <a:t> the possible numbers that Dev could have started with.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1E003F-8169-4357-9843-51FA2EE36502}"/>
              </a:ext>
            </a:extLst>
          </p:cNvPr>
          <p:cNvSpPr/>
          <p:nvPr/>
        </p:nvSpPr>
        <p:spPr>
          <a:xfrm>
            <a:off x="6753726" y="1034884"/>
            <a:ext cx="44484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 to 54 before rounding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327444-F3E4-43AF-B634-0B110B92C9A5}"/>
              </a:ext>
            </a:extLst>
          </p:cNvPr>
          <p:cNvSpPr/>
          <p:nvPr/>
        </p:nvSpPr>
        <p:spPr>
          <a:xfrm>
            <a:off x="1339515" y="2808130"/>
            <a:ext cx="44484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Multiples of 4: … 44, 48,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3F73A0-7082-41E9-BE89-F1212D73C1C8}"/>
              </a:ext>
            </a:extLst>
          </p:cNvPr>
          <p:cNvSpPr/>
          <p:nvPr/>
        </p:nvSpPr>
        <p:spPr>
          <a:xfrm>
            <a:off x="5449535" y="2808129"/>
            <a:ext cx="8292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52,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31F082E-4261-4D5E-9070-276BE918D5D0}"/>
              </a:ext>
            </a:extLst>
          </p:cNvPr>
          <p:cNvCxnSpPr/>
          <p:nvPr/>
        </p:nvCxnSpPr>
        <p:spPr>
          <a:xfrm flipV="1">
            <a:off x="3994484" y="3268579"/>
            <a:ext cx="401053" cy="39303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08045AE-0C18-4BAD-AF93-E5AF1D00F5ED}"/>
              </a:ext>
            </a:extLst>
          </p:cNvPr>
          <p:cNvSpPr/>
          <p:nvPr/>
        </p:nvSpPr>
        <p:spPr>
          <a:xfrm>
            <a:off x="2736787" y="3596490"/>
            <a:ext cx="1653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too small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01DD915-BBAB-45DC-B7A0-29E93C74F756}"/>
              </a:ext>
            </a:extLst>
          </p:cNvPr>
          <p:cNvCxnSpPr>
            <a:cxnSpLocks/>
          </p:cNvCxnSpPr>
          <p:nvPr/>
        </p:nvCxnSpPr>
        <p:spPr>
          <a:xfrm flipV="1">
            <a:off x="4886371" y="3269156"/>
            <a:ext cx="275118" cy="39245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95FBC99-B738-42A4-9A48-A72707DC3D72}"/>
              </a:ext>
            </a:extLst>
          </p:cNvPr>
          <p:cNvSpPr/>
          <p:nvPr/>
        </p:nvSpPr>
        <p:spPr>
          <a:xfrm>
            <a:off x="4529230" y="3596488"/>
            <a:ext cx="968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u="sng" dirty="0">
                <a:solidFill>
                  <a:srgbClr val="FF0000"/>
                </a:solidFill>
              </a:rPr>
              <a:t>12</a:t>
            </a:r>
            <a:r>
              <a:rPr lang="en-GB" sz="2400" b="1" dirty="0">
                <a:solidFill>
                  <a:srgbClr val="FF0000"/>
                </a:solidFill>
              </a:rPr>
              <a:t> x 4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4E58432-86F5-4475-816A-850B4448676C}"/>
              </a:ext>
            </a:extLst>
          </p:cNvPr>
          <p:cNvCxnSpPr>
            <a:cxnSpLocks/>
          </p:cNvCxnSpPr>
          <p:nvPr/>
        </p:nvCxnSpPr>
        <p:spPr>
          <a:xfrm flipH="1" flipV="1">
            <a:off x="5767501" y="3269156"/>
            <a:ext cx="74214" cy="39245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8EFCF6B-2B49-4794-9FC1-3F9D3B274284}"/>
              </a:ext>
            </a:extLst>
          </p:cNvPr>
          <p:cNvSpPr/>
          <p:nvPr/>
        </p:nvSpPr>
        <p:spPr>
          <a:xfrm>
            <a:off x="5615921" y="3596488"/>
            <a:ext cx="1653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u="sng" dirty="0">
                <a:solidFill>
                  <a:srgbClr val="FF0000"/>
                </a:solidFill>
              </a:rPr>
              <a:t>13</a:t>
            </a:r>
            <a:r>
              <a:rPr lang="en-GB" sz="2400" b="1" dirty="0">
                <a:solidFill>
                  <a:srgbClr val="FF0000"/>
                </a:solidFill>
              </a:rPr>
              <a:t> x 4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B988D5-14AD-40BC-B957-B37AB4626D34}"/>
              </a:ext>
            </a:extLst>
          </p:cNvPr>
          <p:cNvSpPr/>
          <p:nvPr/>
        </p:nvSpPr>
        <p:spPr>
          <a:xfrm>
            <a:off x="10249187" y="2413950"/>
            <a:ext cx="14534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12, 13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34B2B3-7E64-4C23-90D7-0D4ADC009207}"/>
              </a:ext>
            </a:extLst>
          </p:cNvPr>
          <p:cNvSpPr/>
          <p:nvPr/>
        </p:nvSpPr>
        <p:spPr>
          <a:xfrm>
            <a:off x="3563737" y="554253"/>
            <a:ext cx="20951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x 4 = 48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958F1A-5F9A-4ABD-8729-6C36CB5D7FA3}"/>
              </a:ext>
            </a:extLst>
          </p:cNvPr>
          <p:cNvSpPr/>
          <p:nvPr/>
        </p:nvSpPr>
        <p:spPr>
          <a:xfrm>
            <a:off x="5767501" y="554253"/>
            <a:ext cx="20951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 x 4 = 52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3EE4AC-65DF-4CC4-89A3-69BB5C8B67F7}"/>
              </a:ext>
            </a:extLst>
          </p:cNvPr>
          <p:cNvSpPr/>
          <p:nvPr/>
        </p:nvSpPr>
        <p:spPr>
          <a:xfrm>
            <a:off x="6021518" y="2804600"/>
            <a:ext cx="8292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56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3372060-AA31-4E0E-BC9F-5595A4E9FEFA}"/>
              </a:ext>
            </a:extLst>
          </p:cNvPr>
          <p:cNvCxnSpPr>
            <a:cxnSpLocks/>
          </p:cNvCxnSpPr>
          <p:nvPr/>
        </p:nvCxnSpPr>
        <p:spPr>
          <a:xfrm flipH="1" flipV="1">
            <a:off x="6463710" y="3268580"/>
            <a:ext cx="351342" cy="3930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8A2A3ED5-DEEB-43B4-9E57-1B9AE7D2CBD7}"/>
              </a:ext>
            </a:extLst>
          </p:cNvPr>
          <p:cNvSpPr/>
          <p:nvPr/>
        </p:nvSpPr>
        <p:spPr>
          <a:xfrm>
            <a:off x="6726153" y="3589430"/>
            <a:ext cx="1653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too big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37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4" grpId="0"/>
      <p:bldP spid="22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CA729A-BA6C-43ED-8238-3FD0CE2AD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2191" y="204461"/>
            <a:ext cx="3628514" cy="22178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074E24A-8AF0-43AF-B20E-E5127EDCE204}"/>
              </a:ext>
            </a:extLst>
          </p:cNvPr>
          <p:cNvSpPr/>
          <p:nvPr/>
        </p:nvSpPr>
        <p:spPr>
          <a:xfrm>
            <a:off x="140679" y="70340"/>
            <a:ext cx="756138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square tile measures 20cm by 20cm.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rectangular tile is 3cm longer and 2cm narrower than the square tile. What is the difference in area between the two tiles?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18D405-DF8B-494D-B545-2A9843F769DE}"/>
              </a:ext>
            </a:extLst>
          </p:cNvPr>
          <p:cNvSpPr/>
          <p:nvPr/>
        </p:nvSpPr>
        <p:spPr>
          <a:xfrm>
            <a:off x="445165" y="2216836"/>
            <a:ext cx="53155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Square tile = 20 x 20 = 400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9A75E4-664C-4172-974C-F82E5CF37574}"/>
              </a:ext>
            </a:extLst>
          </p:cNvPr>
          <p:cNvSpPr/>
          <p:nvPr/>
        </p:nvSpPr>
        <p:spPr>
          <a:xfrm>
            <a:off x="445165" y="2740056"/>
            <a:ext cx="53155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Rectangular tile =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03284B-5EAD-4D3F-8A80-266B7882DF16}"/>
              </a:ext>
            </a:extLst>
          </p:cNvPr>
          <p:cNvSpPr/>
          <p:nvPr/>
        </p:nvSpPr>
        <p:spPr>
          <a:xfrm>
            <a:off x="3160558" y="2740056"/>
            <a:ext cx="670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23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CD14F4-3B71-48C3-8F07-7F28DD59B47D}"/>
              </a:ext>
            </a:extLst>
          </p:cNvPr>
          <p:cNvSpPr/>
          <p:nvPr/>
        </p:nvSpPr>
        <p:spPr>
          <a:xfrm>
            <a:off x="3697006" y="2740056"/>
            <a:ext cx="670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x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EB593D-E6E0-4C11-880D-5706EF818CE9}"/>
              </a:ext>
            </a:extLst>
          </p:cNvPr>
          <p:cNvSpPr/>
          <p:nvPr/>
        </p:nvSpPr>
        <p:spPr>
          <a:xfrm>
            <a:off x="4032246" y="2740056"/>
            <a:ext cx="9760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18 =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7D2A6CF-0685-46CE-80D6-D79BDAF1D505}"/>
              </a:ext>
            </a:extLst>
          </p:cNvPr>
          <p:cNvSpPr/>
          <p:nvPr/>
        </p:nvSpPr>
        <p:spPr>
          <a:xfrm>
            <a:off x="4812794" y="2740056"/>
            <a:ext cx="7572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414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05B768-567B-497C-82B1-62799D71AC5A}"/>
              </a:ext>
            </a:extLst>
          </p:cNvPr>
          <p:cNvSpPr/>
          <p:nvPr/>
        </p:nvSpPr>
        <p:spPr>
          <a:xfrm>
            <a:off x="4443985" y="3472188"/>
            <a:ext cx="53155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414 – 400 = 14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8FF3DC1-6FB0-4E13-A450-0D4E3187578C}"/>
              </a:ext>
            </a:extLst>
          </p:cNvPr>
          <p:cNvSpPr/>
          <p:nvPr/>
        </p:nvSpPr>
        <p:spPr>
          <a:xfrm>
            <a:off x="7170821" y="1528075"/>
            <a:ext cx="30135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14 cm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89DAE2-26CD-465D-9A09-26076BB5CF09}"/>
              </a:ext>
            </a:extLst>
          </p:cNvPr>
          <p:cNvSpPr/>
          <p:nvPr/>
        </p:nvSpPr>
        <p:spPr>
          <a:xfrm>
            <a:off x="8192194" y="1480213"/>
            <a:ext cx="314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84B6803-1E72-4468-85B5-477E742649C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943CCB8-194E-489B-BA18-B1A5BA30E35A}"/>
              </a:ext>
            </a:extLst>
          </p:cNvPr>
          <p:cNvSpPr txBox="1"/>
          <p:nvPr/>
        </p:nvSpPr>
        <p:spPr>
          <a:xfrm>
            <a:off x="2187210" y="3494672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BB43AFD-FCCB-4AED-B627-1187B6A69031}"/>
              </a:ext>
            </a:extLst>
          </p:cNvPr>
          <p:cNvSpPr txBox="1"/>
          <p:nvPr/>
        </p:nvSpPr>
        <p:spPr>
          <a:xfrm>
            <a:off x="2579624" y="4615286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B8C0C98-1B77-49A4-9C74-2966BA1D07B0}"/>
              </a:ext>
            </a:extLst>
          </p:cNvPr>
          <p:cNvSpPr txBox="1"/>
          <p:nvPr/>
        </p:nvSpPr>
        <p:spPr>
          <a:xfrm>
            <a:off x="1679575" y="4615286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1FCE0B4-A18F-4CD7-A359-445B15DE7508}"/>
              </a:ext>
            </a:extLst>
          </p:cNvPr>
          <p:cNvCxnSpPr>
            <a:cxnSpLocks/>
          </p:cNvCxnSpPr>
          <p:nvPr/>
        </p:nvCxnSpPr>
        <p:spPr>
          <a:xfrm>
            <a:off x="2237075" y="3684533"/>
            <a:ext cx="236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3A01B0C1-206C-4507-AFF8-A6F6FFD244CE}"/>
              </a:ext>
            </a:extLst>
          </p:cNvPr>
          <p:cNvSpPr txBox="1"/>
          <p:nvPr/>
        </p:nvSpPr>
        <p:spPr>
          <a:xfrm>
            <a:off x="2577211" y="504663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7839024-C440-411E-B3F4-0D37F2582868}"/>
              </a:ext>
            </a:extLst>
          </p:cNvPr>
          <p:cNvSpPr txBox="1"/>
          <p:nvPr/>
        </p:nvSpPr>
        <p:spPr>
          <a:xfrm>
            <a:off x="2135680" y="504663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E172F09-42C8-438A-908E-F4D8833B531B}"/>
              </a:ext>
            </a:extLst>
          </p:cNvPr>
          <p:cNvSpPr txBox="1"/>
          <p:nvPr/>
        </p:nvSpPr>
        <p:spPr>
          <a:xfrm>
            <a:off x="1692264" y="5046637"/>
            <a:ext cx="5397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A5173E2-22AA-4036-991D-D1B62E07DBAD}"/>
              </a:ext>
            </a:extLst>
          </p:cNvPr>
          <p:cNvGrpSpPr/>
          <p:nvPr/>
        </p:nvGrpSpPr>
        <p:grpSpPr>
          <a:xfrm>
            <a:off x="802522" y="3680285"/>
            <a:ext cx="2275008" cy="1883344"/>
            <a:chOff x="802522" y="3680285"/>
            <a:chExt cx="2275008" cy="1883344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B8BEB80-30D1-4158-9491-F5895D1036FB}"/>
                </a:ext>
              </a:extLst>
            </p:cNvPr>
            <p:cNvCxnSpPr>
              <a:cxnSpLocks/>
            </p:cNvCxnSpPr>
            <p:nvPr/>
          </p:nvCxnSpPr>
          <p:spPr>
            <a:xfrm>
              <a:off x="1246696" y="4668079"/>
              <a:ext cx="177863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1C863B7-5D38-458A-A55C-A2112AB46965}"/>
                </a:ext>
              </a:extLst>
            </p:cNvPr>
            <p:cNvSpPr txBox="1"/>
            <p:nvPr/>
          </p:nvSpPr>
          <p:spPr>
            <a:xfrm>
              <a:off x="2097327" y="3686829"/>
              <a:ext cx="4164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FCA132E-0301-4B2F-81F4-2FB31B0F89B4}"/>
                </a:ext>
              </a:extLst>
            </p:cNvPr>
            <p:cNvSpPr txBox="1"/>
            <p:nvPr/>
          </p:nvSpPr>
          <p:spPr>
            <a:xfrm>
              <a:off x="2569763" y="3680285"/>
              <a:ext cx="4752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23791F5-6FA0-4378-B079-E7E00C81C0B0}"/>
                </a:ext>
              </a:extLst>
            </p:cNvPr>
            <p:cNvSpPr txBox="1"/>
            <p:nvPr/>
          </p:nvSpPr>
          <p:spPr>
            <a:xfrm>
              <a:off x="2099463" y="4126178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2AE11F5-2A45-49DB-AADD-2FB2D77C46A2}"/>
                </a:ext>
              </a:extLst>
            </p:cNvPr>
            <p:cNvSpPr txBox="1"/>
            <p:nvPr/>
          </p:nvSpPr>
          <p:spPr>
            <a:xfrm>
              <a:off x="2576003" y="4117612"/>
              <a:ext cx="5015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A665405-361A-43C1-A526-D3F400290026}"/>
                </a:ext>
              </a:extLst>
            </p:cNvPr>
            <p:cNvSpPr txBox="1"/>
            <p:nvPr/>
          </p:nvSpPr>
          <p:spPr>
            <a:xfrm>
              <a:off x="802522" y="4161563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x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5AA37D6-7EE3-4DFB-BDE4-A96FB3ADFEA3}"/>
                </a:ext>
              </a:extLst>
            </p:cNvPr>
            <p:cNvCxnSpPr>
              <a:cxnSpLocks/>
            </p:cNvCxnSpPr>
            <p:nvPr/>
          </p:nvCxnSpPr>
          <p:spPr>
            <a:xfrm>
              <a:off x="1249777" y="5563629"/>
              <a:ext cx="178212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44CF618E-424C-4392-AB76-F5BB3D392816}"/>
              </a:ext>
            </a:extLst>
          </p:cNvPr>
          <p:cNvSpPr txBox="1"/>
          <p:nvPr/>
        </p:nvSpPr>
        <p:spPr>
          <a:xfrm>
            <a:off x="2577211" y="5483964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4FDC5DD-B4D2-49EA-9AD1-342E876ED83F}"/>
              </a:ext>
            </a:extLst>
          </p:cNvPr>
          <p:cNvSpPr txBox="1"/>
          <p:nvPr/>
        </p:nvSpPr>
        <p:spPr>
          <a:xfrm>
            <a:off x="1737969" y="4388487"/>
            <a:ext cx="442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FAB779F-8A5D-413F-9B0A-B051D1336825}"/>
              </a:ext>
            </a:extLst>
          </p:cNvPr>
          <p:cNvSpPr txBox="1"/>
          <p:nvPr/>
        </p:nvSpPr>
        <p:spPr>
          <a:xfrm>
            <a:off x="2120127" y="5485406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BE8CBDA-2348-45FE-A2F3-50D366FAF62D}"/>
              </a:ext>
            </a:extLst>
          </p:cNvPr>
          <p:cNvSpPr txBox="1"/>
          <p:nvPr/>
        </p:nvSpPr>
        <p:spPr>
          <a:xfrm>
            <a:off x="1691783" y="5493354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9414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22" grpId="0"/>
      <p:bldP spid="23" grpId="0"/>
      <p:bldP spid="24" grpId="0"/>
      <p:bldP spid="25" grpId="0"/>
      <p:bldP spid="37" grpId="0"/>
      <p:bldP spid="38" grpId="0"/>
      <p:bldP spid="39" grpId="0"/>
      <p:bldP spid="41" grpId="0"/>
      <p:bldP spid="42" grpId="0"/>
      <p:bldP spid="43" grpId="0"/>
      <p:bldP spid="45" grpId="0"/>
      <p:bldP spid="46" grpId="0"/>
      <p:bldP spid="47" grpId="0"/>
      <p:bldP spid="48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4EA1FD-8C37-4551-BB33-E398B5A64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714" y="996327"/>
            <a:ext cx="11828571" cy="1780952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B29CA0-22D3-4A58-B551-EFEBAE64BCBB}"/>
              </a:ext>
            </a:extLst>
          </p:cNvPr>
          <p:cNvSpPr/>
          <p:nvPr/>
        </p:nvSpPr>
        <p:spPr>
          <a:xfrm>
            <a:off x="56122" y="50000"/>
            <a:ext cx="121358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150" b="1" dirty="0"/>
              <a:t>The numbers in this sequence increase by the same amount each time.</a:t>
            </a:r>
          </a:p>
          <a:p>
            <a:r>
              <a:rPr lang="en-US" sz="3200" b="1" dirty="0"/>
              <a:t>Write the missing numbers.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ADACC31-E24C-4743-89CE-52D485F81145}"/>
              </a:ext>
            </a:extLst>
          </p:cNvPr>
          <p:cNvGrpSpPr/>
          <p:nvPr/>
        </p:nvGrpSpPr>
        <p:grpSpPr>
          <a:xfrm>
            <a:off x="4461660" y="2614843"/>
            <a:ext cx="893022" cy="1076984"/>
            <a:chOff x="4461660" y="2614843"/>
            <a:chExt cx="893022" cy="107698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AA0BD48-FDE1-4B84-99E3-5DAEA07062BB}"/>
                </a:ext>
              </a:extLst>
            </p:cNvPr>
            <p:cNvGrpSpPr/>
            <p:nvPr/>
          </p:nvGrpSpPr>
          <p:grpSpPr>
            <a:xfrm>
              <a:off x="4852522" y="2614843"/>
              <a:ext cx="502160" cy="1076984"/>
              <a:chOff x="6961326" y="996856"/>
              <a:chExt cx="502160" cy="1076984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4231B874-7ABD-488F-942F-649BF9E48A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98699" y="1504690"/>
                <a:ext cx="43798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E59BD97-7104-45B9-BE0F-DEF8DD3B6A8F}"/>
                  </a:ext>
                </a:extLst>
              </p:cNvPr>
              <p:cNvSpPr txBox="1"/>
              <p:nvPr/>
            </p:nvSpPr>
            <p:spPr>
              <a:xfrm>
                <a:off x="6961326" y="996856"/>
                <a:ext cx="49159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EF9E50B-A3FA-4B12-BCC0-DCBF7C6C32CD}"/>
                  </a:ext>
                </a:extLst>
              </p:cNvPr>
              <p:cNvSpPr txBox="1"/>
              <p:nvPr/>
            </p:nvSpPr>
            <p:spPr>
              <a:xfrm>
                <a:off x="6971892" y="1442898"/>
                <a:ext cx="49159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A23D1C-6837-4F9A-A5F8-CA7C122CA019}"/>
                </a:ext>
              </a:extLst>
            </p:cNvPr>
            <p:cNvSpPr txBox="1"/>
            <p:nvPr/>
          </p:nvSpPr>
          <p:spPr>
            <a:xfrm>
              <a:off x="4461660" y="282408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E958A0E-452E-45E9-B0A0-EEAF601AD83D}"/>
              </a:ext>
            </a:extLst>
          </p:cNvPr>
          <p:cNvGrpSpPr/>
          <p:nvPr/>
        </p:nvGrpSpPr>
        <p:grpSpPr>
          <a:xfrm>
            <a:off x="6937127" y="2633155"/>
            <a:ext cx="893022" cy="1076984"/>
            <a:chOff x="4461660" y="2614843"/>
            <a:chExt cx="893022" cy="1076984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04DBFC2-16C9-43F0-BAC7-B027B51FF509}"/>
                </a:ext>
              </a:extLst>
            </p:cNvPr>
            <p:cNvGrpSpPr/>
            <p:nvPr/>
          </p:nvGrpSpPr>
          <p:grpSpPr>
            <a:xfrm>
              <a:off x="4852522" y="2614843"/>
              <a:ext cx="502160" cy="1076984"/>
              <a:chOff x="6961326" y="996856"/>
              <a:chExt cx="502160" cy="1076984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13B116BA-B866-4F20-9827-21133F09C6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98699" y="1504690"/>
                <a:ext cx="43798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2615DDF-C4BE-4798-A90C-84AE3D5C904A}"/>
                  </a:ext>
                </a:extLst>
              </p:cNvPr>
              <p:cNvSpPr txBox="1"/>
              <p:nvPr/>
            </p:nvSpPr>
            <p:spPr>
              <a:xfrm>
                <a:off x="6961326" y="996856"/>
                <a:ext cx="49159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E3D622F-D5CD-457B-948F-64BB4FC37BF9}"/>
                  </a:ext>
                </a:extLst>
              </p:cNvPr>
              <p:cNvSpPr txBox="1"/>
              <p:nvPr/>
            </p:nvSpPr>
            <p:spPr>
              <a:xfrm>
                <a:off x="6971892" y="1442898"/>
                <a:ext cx="49159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82461BB-0E93-4089-8B51-4891B8192FC7}"/>
                </a:ext>
              </a:extLst>
            </p:cNvPr>
            <p:cNvSpPr txBox="1"/>
            <p:nvPr/>
          </p:nvSpPr>
          <p:spPr>
            <a:xfrm>
              <a:off x="4461660" y="282408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</p:grpSp>
      <p:sp>
        <p:nvSpPr>
          <p:cNvPr id="33" name="Arrow: Curved Right 32">
            <a:extLst>
              <a:ext uri="{FF2B5EF4-FFF2-40B4-BE49-F238E27FC236}">
                <a16:creationId xmlns:a16="http://schemas.microsoft.com/office/drawing/2014/main" id="{D31323AF-3342-48D2-B206-3184F400DF02}"/>
              </a:ext>
            </a:extLst>
          </p:cNvPr>
          <p:cNvSpPr/>
          <p:nvPr/>
        </p:nvSpPr>
        <p:spPr>
          <a:xfrm rot="16200000">
            <a:off x="2110272" y="1808494"/>
            <a:ext cx="924767" cy="273084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DBBA248-BE16-477F-9474-944674EF1EFA}"/>
              </a:ext>
            </a:extLst>
          </p:cNvPr>
          <p:cNvGrpSpPr/>
          <p:nvPr/>
        </p:nvGrpSpPr>
        <p:grpSpPr>
          <a:xfrm>
            <a:off x="2048361" y="2638926"/>
            <a:ext cx="893022" cy="1076984"/>
            <a:chOff x="4461660" y="2614843"/>
            <a:chExt cx="893022" cy="1076984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E21252E-4113-44FF-96E3-A8FB57110A2E}"/>
                </a:ext>
              </a:extLst>
            </p:cNvPr>
            <p:cNvGrpSpPr/>
            <p:nvPr/>
          </p:nvGrpSpPr>
          <p:grpSpPr>
            <a:xfrm>
              <a:off x="4852522" y="2614843"/>
              <a:ext cx="502160" cy="1076984"/>
              <a:chOff x="6961326" y="996856"/>
              <a:chExt cx="502160" cy="1076984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6C6B0C99-FC2A-44D9-BCCA-E075CFF4D9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98699" y="1504690"/>
                <a:ext cx="43798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050F982-E7F6-46E8-804A-C2ED5C886A6E}"/>
                  </a:ext>
                </a:extLst>
              </p:cNvPr>
              <p:cNvSpPr txBox="1"/>
              <p:nvPr/>
            </p:nvSpPr>
            <p:spPr>
              <a:xfrm>
                <a:off x="6961326" y="996856"/>
                <a:ext cx="49159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FCAB313-5834-4B0B-AA14-1BF93C49EE86}"/>
                  </a:ext>
                </a:extLst>
              </p:cNvPr>
              <p:cNvSpPr txBox="1"/>
              <p:nvPr/>
            </p:nvSpPr>
            <p:spPr>
              <a:xfrm>
                <a:off x="6971892" y="1442898"/>
                <a:ext cx="49159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FF4D662-6C8E-4291-8F08-611A37ADB91F}"/>
                </a:ext>
              </a:extLst>
            </p:cNvPr>
            <p:cNvSpPr txBox="1"/>
            <p:nvPr/>
          </p:nvSpPr>
          <p:spPr>
            <a:xfrm>
              <a:off x="4461660" y="282408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A15BCEA-0A9A-4374-ADD0-029B2A240B22}"/>
              </a:ext>
            </a:extLst>
          </p:cNvPr>
          <p:cNvGrpSpPr/>
          <p:nvPr/>
        </p:nvGrpSpPr>
        <p:grpSpPr>
          <a:xfrm>
            <a:off x="9359000" y="2639934"/>
            <a:ext cx="893022" cy="1076984"/>
            <a:chOff x="4461660" y="2614843"/>
            <a:chExt cx="893022" cy="1076984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2445305-DD3D-4A60-A4C9-73EBB42C779D}"/>
                </a:ext>
              </a:extLst>
            </p:cNvPr>
            <p:cNvGrpSpPr/>
            <p:nvPr/>
          </p:nvGrpSpPr>
          <p:grpSpPr>
            <a:xfrm>
              <a:off x="4852522" y="2614843"/>
              <a:ext cx="502160" cy="1076984"/>
              <a:chOff x="6961326" y="996856"/>
              <a:chExt cx="502160" cy="1076984"/>
            </a:xfrm>
          </p:grpSpPr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F61E2CF0-FCDB-42DC-AE13-303955130A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98699" y="1504690"/>
                <a:ext cx="43798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C3C0569-3768-4C80-85FE-58621C2BFCBA}"/>
                  </a:ext>
                </a:extLst>
              </p:cNvPr>
              <p:cNvSpPr txBox="1"/>
              <p:nvPr/>
            </p:nvSpPr>
            <p:spPr>
              <a:xfrm>
                <a:off x="6961326" y="996856"/>
                <a:ext cx="49159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389B6AF-159D-4FA5-BB35-E77EAE056BBD}"/>
                  </a:ext>
                </a:extLst>
              </p:cNvPr>
              <p:cNvSpPr txBox="1"/>
              <p:nvPr/>
            </p:nvSpPr>
            <p:spPr>
              <a:xfrm>
                <a:off x="6971892" y="1442898"/>
                <a:ext cx="49159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6F2F41E-CA44-4C45-A844-5663BC4AFBBF}"/>
                </a:ext>
              </a:extLst>
            </p:cNvPr>
            <p:cNvSpPr txBox="1"/>
            <p:nvPr/>
          </p:nvSpPr>
          <p:spPr>
            <a:xfrm>
              <a:off x="4461660" y="282408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</p:grpSp>
      <p:sp>
        <p:nvSpPr>
          <p:cNvPr id="4" name="Arrow: Curved Right 3">
            <a:extLst>
              <a:ext uri="{FF2B5EF4-FFF2-40B4-BE49-F238E27FC236}">
                <a16:creationId xmlns:a16="http://schemas.microsoft.com/office/drawing/2014/main" id="{1F33899F-662F-4F19-8277-F0453C1937EF}"/>
              </a:ext>
            </a:extLst>
          </p:cNvPr>
          <p:cNvSpPr/>
          <p:nvPr/>
        </p:nvSpPr>
        <p:spPr>
          <a:xfrm rot="16200000">
            <a:off x="4523571" y="1784411"/>
            <a:ext cx="924767" cy="273084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6" name="Arrow: Curved Right 25">
            <a:extLst>
              <a:ext uri="{FF2B5EF4-FFF2-40B4-BE49-F238E27FC236}">
                <a16:creationId xmlns:a16="http://schemas.microsoft.com/office/drawing/2014/main" id="{18AFAE58-A0E2-473A-9C08-7404AA890C56}"/>
              </a:ext>
            </a:extLst>
          </p:cNvPr>
          <p:cNvSpPr/>
          <p:nvPr/>
        </p:nvSpPr>
        <p:spPr>
          <a:xfrm rot="16200000">
            <a:off x="6999038" y="1802723"/>
            <a:ext cx="924767" cy="273084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0" name="Arrow: Curved Right 39">
            <a:extLst>
              <a:ext uri="{FF2B5EF4-FFF2-40B4-BE49-F238E27FC236}">
                <a16:creationId xmlns:a16="http://schemas.microsoft.com/office/drawing/2014/main" id="{1E2185E3-9BB2-4CCA-BF15-83711D2C97EE}"/>
              </a:ext>
            </a:extLst>
          </p:cNvPr>
          <p:cNvSpPr/>
          <p:nvPr/>
        </p:nvSpPr>
        <p:spPr>
          <a:xfrm rot="16200000">
            <a:off x="9420911" y="1809502"/>
            <a:ext cx="924767" cy="273084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E1A629B-5F22-4549-8644-43373A01CDBE}"/>
              </a:ext>
            </a:extLst>
          </p:cNvPr>
          <p:cNvGrpSpPr/>
          <p:nvPr/>
        </p:nvGrpSpPr>
        <p:grpSpPr>
          <a:xfrm>
            <a:off x="8406500" y="3946004"/>
            <a:ext cx="1870090" cy="1086654"/>
            <a:chOff x="456270" y="1747838"/>
            <a:chExt cx="1870090" cy="1086654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F7C73FB-C4AC-4C52-B31F-4F2E388C3CDF}"/>
                </a:ext>
              </a:extLst>
            </p:cNvPr>
            <p:cNvGrpSpPr/>
            <p:nvPr/>
          </p:nvGrpSpPr>
          <p:grpSpPr>
            <a:xfrm>
              <a:off x="456270" y="1747838"/>
              <a:ext cx="913794" cy="1071647"/>
              <a:chOff x="456270" y="2197623"/>
              <a:chExt cx="913794" cy="1071647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B3DB5A81-FE8E-44E3-9020-4432F339D809}"/>
                  </a:ext>
                </a:extLst>
              </p:cNvPr>
              <p:cNvGrpSpPr/>
              <p:nvPr/>
            </p:nvGrpSpPr>
            <p:grpSpPr>
              <a:xfrm>
                <a:off x="882455" y="2197623"/>
                <a:ext cx="487609" cy="1071647"/>
                <a:chOff x="1951435" y="36281"/>
                <a:chExt cx="487609" cy="1071647"/>
              </a:xfrm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BFB41C5A-D3E9-4622-8E88-CB28EBBC4C41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475549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4</a:t>
                  </a:r>
                </a:p>
              </p:txBody>
            </p: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9550A977-15E5-47A2-975F-7AE918A615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444019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3B45DF58-E32E-4A98-BD47-D5E4F0ED3F69}"/>
                    </a:ext>
                  </a:extLst>
                </p:cNvPr>
                <p:cNvSpPr txBox="1"/>
                <p:nvPr/>
              </p:nvSpPr>
              <p:spPr>
                <a:xfrm>
                  <a:off x="1951435" y="36281"/>
                  <a:ext cx="433738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1</a:t>
                  </a:r>
                </a:p>
              </p:txBody>
            </p:sp>
          </p:grp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C8F1E0F-725D-4979-A9E8-23D6E3901152}"/>
                  </a:ext>
                </a:extLst>
              </p:cNvPr>
              <p:cNvSpPr txBox="1"/>
              <p:nvPr/>
            </p:nvSpPr>
            <p:spPr>
              <a:xfrm>
                <a:off x="456270" y="2408033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358FFE7-9C90-47E7-9F99-8E0747D9A30F}"/>
                </a:ext>
              </a:extLst>
            </p:cNvPr>
            <p:cNvGrpSpPr/>
            <p:nvPr/>
          </p:nvGrpSpPr>
          <p:grpSpPr>
            <a:xfrm>
              <a:off x="1341249" y="1757508"/>
              <a:ext cx="985111" cy="1076984"/>
              <a:chOff x="1341249" y="1757508"/>
              <a:chExt cx="985111" cy="1076984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DBCF30E-4203-45A9-B3A7-247DB65FEA65}"/>
                  </a:ext>
                </a:extLst>
              </p:cNvPr>
              <p:cNvSpPr txBox="1"/>
              <p:nvPr/>
            </p:nvSpPr>
            <p:spPr>
              <a:xfrm>
                <a:off x="1341249" y="1956565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+</a:t>
                </a:r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0989E491-355F-42FC-AE1D-38E9DA79A25D}"/>
                  </a:ext>
                </a:extLst>
              </p:cNvPr>
              <p:cNvGrpSpPr/>
              <p:nvPr/>
            </p:nvGrpSpPr>
            <p:grpSpPr>
              <a:xfrm>
                <a:off x="1784228" y="1757508"/>
                <a:ext cx="542132" cy="1076984"/>
                <a:chOff x="3555785" y="2366435"/>
                <a:chExt cx="542132" cy="1076984"/>
              </a:xfrm>
            </p:grpSpPr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72AE2156-9022-43E1-97D7-DDD1DADCC2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55785" y="2874269"/>
                  <a:ext cx="446374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83829225-231F-4BB8-A19A-9B5F284BA520}"/>
                    </a:ext>
                  </a:extLst>
                </p:cNvPr>
                <p:cNvSpPr txBox="1"/>
                <p:nvPr/>
              </p:nvSpPr>
              <p:spPr>
                <a:xfrm>
                  <a:off x="3564118" y="2812477"/>
                  <a:ext cx="490985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8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FA0AA981-7A41-4ECD-875F-20D7F611565F}"/>
                    </a:ext>
                  </a:extLst>
                </p:cNvPr>
                <p:cNvSpPr txBox="1"/>
                <p:nvPr/>
              </p:nvSpPr>
              <p:spPr>
                <a:xfrm>
                  <a:off x="3558210" y="2366435"/>
                  <a:ext cx="539707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5</a:t>
                  </a:r>
                </a:p>
              </p:txBody>
            </p:sp>
          </p:grpSp>
        </p:grp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3C6D64F7-F284-418E-9979-60B5AC9EAD76}"/>
              </a:ext>
            </a:extLst>
          </p:cNvPr>
          <p:cNvSpPr/>
          <p:nvPr/>
        </p:nvSpPr>
        <p:spPr>
          <a:xfrm>
            <a:off x="8856277" y="4006924"/>
            <a:ext cx="457148" cy="8967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EF2797F-2C9B-4B44-802D-C1B2F870AF93}"/>
              </a:ext>
            </a:extLst>
          </p:cNvPr>
          <p:cNvGrpSpPr/>
          <p:nvPr/>
        </p:nvGrpSpPr>
        <p:grpSpPr>
          <a:xfrm>
            <a:off x="8406500" y="5032658"/>
            <a:ext cx="1870090" cy="1086654"/>
            <a:chOff x="456270" y="1747838"/>
            <a:chExt cx="1870090" cy="1086654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BC5A9795-F209-4F73-B917-AC156BEE2A00}"/>
                </a:ext>
              </a:extLst>
            </p:cNvPr>
            <p:cNvGrpSpPr/>
            <p:nvPr/>
          </p:nvGrpSpPr>
          <p:grpSpPr>
            <a:xfrm>
              <a:off x="456270" y="1747838"/>
              <a:ext cx="913794" cy="1071647"/>
              <a:chOff x="456270" y="2197623"/>
              <a:chExt cx="913794" cy="1071647"/>
            </a:xfrm>
          </p:grpSpPr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3AF14902-2C8A-4A47-BACC-075597CF6732}"/>
                  </a:ext>
                </a:extLst>
              </p:cNvPr>
              <p:cNvGrpSpPr/>
              <p:nvPr/>
            </p:nvGrpSpPr>
            <p:grpSpPr>
              <a:xfrm>
                <a:off x="882455" y="2197623"/>
                <a:ext cx="487609" cy="1071647"/>
                <a:chOff x="1951435" y="36281"/>
                <a:chExt cx="487609" cy="1071647"/>
              </a:xfrm>
            </p:grpSpPr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33F08948-AA81-470C-A920-09BF4D20CC3C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475549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8</a:t>
                  </a:r>
                </a:p>
              </p:txBody>
            </p: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C2EDE988-BA64-46DB-B6B8-815427E799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444019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1461CB31-4DCB-4D0E-AA39-F142E1ECA255}"/>
                    </a:ext>
                  </a:extLst>
                </p:cNvPr>
                <p:cNvSpPr txBox="1"/>
                <p:nvPr/>
              </p:nvSpPr>
              <p:spPr>
                <a:xfrm>
                  <a:off x="1951435" y="36281"/>
                  <a:ext cx="433738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2</a:t>
                  </a:r>
                </a:p>
              </p:txBody>
            </p:sp>
          </p:grp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A544378-3DD7-4DF8-A24A-B9F2F894F42A}"/>
                  </a:ext>
                </a:extLst>
              </p:cNvPr>
              <p:cNvSpPr txBox="1"/>
              <p:nvPr/>
            </p:nvSpPr>
            <p:spPr>
              <a:xfrm>
                <a:off x="456270" y="2408033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9FD93192-DD0B-4879-A369-A482ACD1C41F}"/>
                </a:ext>
              </a:extLst>
            </p:cNvPr>
            <p:cNvGrpSpPr/>
            <p:nvPr/>
          </p:nvGrpSpPr>
          <p:grpSpPr>
            <a:xfrm>
              <a:off x="1341249" y="1757508"/>
              <a:ext cx="985111" cy="1076984"/>
              <a:chOff x="1341249" y="1757508"/>
              <a:chExt cx="985111" cy="1076984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98458021-ACE5-4166-8C7D-7DC2A48926E8}"/>
                  </a:ext>
                </a:extLst>
              </p:cNvPr>
              <p:cNvSpPr txBox="1"/>
              <p:nvPr/>
            </p:nvSpPr>
            <p:spPr>
              <a:xfrm>
                <a:off x="1341249" y="1956565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+</a:t>
                </a:r>
              </a:p>
            </p:txBody>
          </p: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2C822999-59B9-4A4F-A028-A50EA7695FF7}"/>
                  </a:ext>
                </a:extLst>
              </p:cNvPr>
              <p:cNvGrpSpPr/>
              <p:nvPr/>
            </p:nvGrpSpPr>
            <p:grpSpPr>
              <a:xfrm>
                <a:off x="1784228" y="1757508"/>
                <a:ext cx="542132" cy="1076984"/>
                <a:chOff x="3555785" y="2366435"/>
                <a:chExt cx="542132" cy="1076984"/>
              </a:xfrm>
            </p:grpSpPr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D2FF4F1F-0ABD-40B9-9A06-2B2E063F11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55785" y="2874269"/>
                  <a:ext cx="446374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4697AD6A-C1AE-4C5D-8CAC-F401ED3FAC92}"/>
                    </a:ext>
                  </a:extLst>
                </p:cNvPr>
                <p:cNvSpPr txBox="1"/>
                <p:nvPr/>
              </p:nvSpPr>
              <p:spPr>
                <a:xfrm>
                  <a:off x="3564118" y="2812477"/>
                  <a:ext cx="490985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8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AE67807-A7F6-4D90-ABCE-213CD919518B}"/>
                    </a:ext>
                  </a:extLst>
                </p:cNvPr>
                <p:cNvSpPr txBox="1"/>
                <p:nvPr/>
              </p:nvSpPr>
              <p:spPr>
                <a:xfrm>
                  <a:off x="3558210" y="2366435"/>
                  <a:ext cx="539707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5</a:t>
                  </a:r>
                </a:p>
              </p:txBody>
            </p:sp>
          </p:grpSp>
        </p:grp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99F9D0C0-9D42-438C-B16D-89E1EF33FE4D}"/>
              </a:ext>
            </a:extLst>
          </p:cNvPr>
          <p:cNvSpPr/>
          <p:nvPr/>
        </p:nvSpPr>
        <p:spPr>
          <a:xfrm>
            <a:off x="8856277" y="5093578"/>
            <a:ext cx="457148" cy="8967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6AB143D-C1D6-4CF5-9D77-7A12CEB47262}"/>
              </a:ext>
            </a:extLst>
          </p:cNvPr>
          <p:cNvGrpSpPr/>
          <p:nvPr/>
        </p:nvGrpSpPr>
        <p:grpSpPr>
          <a:xfrm>
            <a:off x="10334922" y="1335207"/>
            <a:ext cx="913794" cy="1071647"/>
            <a:chOff x="456270" y="2197623"/>
            <a:chExt cx="913794" cy="1071647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5C21CCC0-31C3-491F-A40C-8B7D760F81FF}"/>
                </a:ext>
              </a:extLst>
            </p:cNvPr>
            <p:cNvGrpSpPr/>
            <p:nvPr/>
          </p:nvGrpSpPr>
          <p:grpSpPr>
            <a:xfrm>
              <a:off x="882455" y="2197623"/>
              <a:ext cx="487609" cy="1071647"/>
              <a:chOff x="1951435" y="36281"/>
              <a:chExt cx="487609" cy="1071647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E8748F79-77A7-4C60-B91C-95A11886592E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CD6723BA-915D-46A1-863F-136CC1F654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542A8D5-A5FE-4479-A327-F70BF3939207}"/>
                  </a:ext>
                </a:extLst>
              </p:cNvPr>
              <p:cNvSpPr txBox="1"/>
              <p:nvPr/>
            </p:nvSpPr>
            <p:spPr>
              <a:xfrm>
                <a:off x="195143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7</a:t>
                </a:r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58943B7-08A9-4265-8EEA-053FD4FD33B6}"/>
                </a:ext>
              </a:extLst>
            </p:cNvPr>
            <p:cNvSpPr txBox="1"/>
            <p:nvPr/>
          </p:nvSpPr>
          <p:spPr>
            <a:xfrm>
              <a:off x="456270" y="2408033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979E8BB-BEA7-41BB-B18C-98200818CA52}"/>
              </a:ext>
            </a:extLst>
          </p:cNvPr>
          <p:cNvGrpSpPr/>
          <p:nvPr/>
        </p:nvGrpSpPr>
        <p:grpSpPr>
          <a:xfrm>
            <a:off x="1155781" y="3955674"/>
            <a:ext cx="1298181" cy="1076984"/>
            <a:chOff x="1380205" y="3098933"/>
            <a:chExt cx="1298181" cy="1076984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83107A1-0047-4324-8A24-8B5C8B735BA7}"/>
                </a:ext>
              </a:extLst>
            </p:cNvPr>
            <p:cNvSpPr txBox="1"/>
            <p:nvPr/>
          </p:nvSpPr>
          <p:spPr>
            <a:xfrm>
              <a:off x="1380205" y="3264738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–</a:t>
              </a:r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4C08939E-D52A-4EB4-B12A-33D06FDBFB6A}"/>
                </a:ext>
              </a:extLst>
            </p:cNvPr>
            <p:cNvGrpSpPr/>
            <p:nvPr/>
          </p:nvGrpSpPr>
          <p:grpSpPr>
            <a:xfrm>
              <a:off x="1792357" y="3098933"/>
              <a:ext cx="539707" cy="1076984"/>
              <a:chOff x="3580378" y="2366435"/>
              <a:chExt cx="539707" cy="1076984"/>
            </a:xfrm>
          </p:grpSpPr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A545A9DA-FAEA-45C5-B3F9-79D9CD045A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9669" y="2874269"/>
                <a:ext cx="44637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360BF577-EC5F-421B-9C55-EF796701FA9B}"/>
                  </a:ext>
                </a:extLst>
              </p:cNvPr>
              <p:cNvSpPr txBox="1"/>
              <p:nvPr/>
            </p:nvSpPr>
            <p:spPr>
              <a:xfrm>
                <a:off x="3580744" y="2812477"/>
                <a:ext cx="49098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DB23EB2F-51BF-4DC8-BDC1-6F2B1F1C62B9}"/>
                  </a:ext>
                </a:extLst>
              </p:cNvPr>
              <p:cNvSpPr txBox="1"/>
              <p:nvPr/>
            </p:nvSpPr>
            <p:spPr>
              <a:xfrm>
                <a:off x="3580378" y="2366435"/>
                <a:ext cx="5397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7AC17F3-DBB8-412E-B3B3-160BC2ECFA62}"/>
                </a:ext>
              </a:extLst>
            </p:cNvPr>
            <p:cNvSpPr txBox="1"/>
            <p:nvPr/>
          </p:nvSpPr>
          <p:spPr>
            <a:xfrm>
              <a:off x="2244648" y="3303757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94AA397-C7DF-421B-BDD9-5B1BF953D2B6}"/>
              </a:ext>
            </a:extLst>
          </p:cNvPr>
          <p:cNvGrpSpPr/>
          <p:nvPr/>
        </p:nvGrpSpPr>
        <p:grpSpPr>
          <a:xfrm>
            <a:off x="671950" y="3956804"/>
            <a:ext cx="539707" cy="1076984"/>
            <a:chOff x="3580378" y="2366435"/>
            <a:chExt cx="539707" cy="1076984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B277082E-C645-40FC-AE51-FB332B11F323}"/>
                </a:ext>
              </a:extLst>
            </p:cNvPr>
            <p:cNvCxnSpPr>
              <a:cxnSpLocks/>
            </p:cNvCxnSpPr>
            <p:nvPr/>
          </p:nvCxnSpPr>
          <p:spPr>
            <a:xfrm>
              <a:off x="3589669" y="2874269"/>
              <a:ext cx="44637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4DA0A782-7033-4C95-B555-5762E1574E8D}"/>
                </a:ext>
              </a:extLst>
            </p:cNvPr>
            <p:cNvSpPr txBox="1"/>
            <p:nvPr/>
          </p:nvSpPr>
          <p:spPr>
            <a:xfrm>
              <a:off x="3580744" y="2812477"/>
              <a:ext cx="4909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432E97E-6E6F-4CE6-89F5-CC954D67EF5C}"/>
                </a:ext>
              </a:extLst>
            </p:cNvPr>
            <p:cNvSpPr txBox="1"/>
            <p:nvPr/>
          </p:nvSpPr>
          <p:spPr>
            <a:xfrm>
              <a:off x="3580378" y="2366435"/>
              <a:ext cx="53970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BEE1EBE-1A14-4024-9E0D-2B514D92F4E9}"/>
              </a:ext>
            </a:extLst>
          </p:cNvPr>
          <p:cNvGrpSpPr/>
          <p:nvPr/>
        </p:nvGrpSpPr>
        <p:grpSpPr>
          <a:xfrm>
            <a:off x="2460708" y="4408440"/>
            <a:ext cx="490985" cy="630942"/>
            <a:chOff x="2685132" y="3551699"/>
            <a:chExt cx="490985" cy="630942"/>
          </a:xfrm>
        </p:grpSpPr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71DDA14-9D2D-4701-8153-90FB986B35ED}"/>
                </a:ext>
              </a:extLst>
            </p:cNvPr>
            <p:cNvCxnSpPr>
              <a:cxnSpLocks/>
            </p:cNvCxnSpPr>
            <p:nvPr/>
          </p:nvCxnSpPr>
          <p:spPr>
            <a:xfrm>
              <a:off x="2694057" y="3613491"/>
              <a:ext cx="44637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1B3A8BC-5BEC-4B18-8F68-30E99B171811}"/>
                </a:ext>
              </a:extLst>
            </p:cNvPr>
            <p:cNvSpPr txBox="1"/>
            <p:nvPr/>
          </p:nvSpPr>
          <p:spPr>
            <a:xfrm>
              <a:off x="2685132" y="3551699"/>
              <a:ext cx="4909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DECE5A07-1DA7-4C8A-8AC1-D35C06A1B743}"/>
              </a:ext>
            </a:extLst>
          </p:cNvPr>
          <p:cNvSpPr txBox="1"/>
          <p:nvPr/>
        </p:nvSpPr>
        <p:spPr>
          <a:xfrm>
            <a:off x="2470206" y="3952605"/>
            <a:ext cx="539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3875C82-DACD-4AD2-9523-86D65204ABC0}"/>
              </a:ext>
            </a:extLst>
          </p:cNvPr>
          <p:cNvGrpSpPr/>
          <p:nvPr/>
        </p:nvGrpSpPr>
        <p:grpSpPr>
          <a:xfrm>
            <a:off x="1028019" y="1341148"/>
            <a:ext cx="549205" cy="1086777"/>
            <a:chOff x="2613108" y="4105005"/>
            <a:chExt cx="549205" cy="1086777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2945352C-D1D4-4ABC-9DF9-904CE08439E1}"/>
                </a:ext>
              </a:extLst>
            </p:cNvPr>
            <p:cNvGrpSpPr/>
            <p:nvPr/>
          </p:nvGrpSpPr>
          <p:grpSpPr>
            <a:xfrm>
              <a:off x="2613108" y="4560840"/>
              <a:ext cx="490985" cy="630942"/>
              <a:chOff x="2685132" y="3551699"/>
              <a:chExt cx="490985" cy="630942"/>
            </a:xfrm>
          </p:grpSpPr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81DBC6DF-482C-4343-A39A-88DF98D816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94057" y="3613491"/>
                <a:ext cx="44637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E574A6E8-3945-4CA9-9CF6-9531D6A10BFD}"/>
                  </a:ext>
                </a:extLst>
              </p:cNvPr>
              <p:cNvSpPr txBox="1"/>
              <p:nvPr/>
            </p:nvSpPr>
            <p:spPr>
              <a:xfrm>
                <a:off x="2685132" y="3551699"/>
                <a:ext cx="49098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96BEDFA-8DC8-406C-B3AB-7F0EDF746F0D}"/>
                </a:ext>
              </a:extLst>
            </p:cNvPr>
            <p:cNvSpPr txBox="1"/>
            <p:nvPr/>
          </p:nvSpPr>
          <p:spPr>
            <a:xfrm>
              <a:off x="2622606" y="4105005"/>
              <a:ext cx="53970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530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" grpId="0" animBg="1"/>
      <p:bldP spid="26" grpId="0" animBg="1"/>
      <p:bldP spid="40" grpId="0" animBg="1"/>
      <p:bldP spid="61" grpId="0" animBg="1"/>
      <p:bldP spid="75" grpId="0" animBg="1"/>
      <p:bldP spid="103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E756AB-7314-469A-A293-8A3E531853F5}"/>
              </a:ext>
            </a:extLst>
          </p:cNvPr>
          <p:cNvSpPr/>
          <p:nvPr/>
        </p:nvSpPr>
        <p:spPr>
          <a:xfrm>
            <a:off x="56122" y="50000"/>
            <a:ext cx="116127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In this diagram, the shaded rectangles are all of equal width (w). </a:t>
            </a:r>
          </a:p>
          <a:p>
            <a:r>
              <a:rPr lang="en-GB" sz="3200" b="1" dirty="0"/>
              <a:t>Calculate the width (w) of one shaded rectangle.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74417E-D5C0-40E0-88F9-2F28207F1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83" y="1144278"/>
            <a:ext cx="6542857" cy="38380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8C4946-C9E6-4A87-BA8C-C5B8838E826E}"/>
              </a:ext>
            </a:extLst>
          </p:cNvPr>
          <p:cNvSpPr txBox="1"/>
          <p:nvPr/>
        </p:nvSpPr>
        <p:spPr>
          <a:xfrm>
            <a:off x="7013937" y="1804802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34 + w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DB1AE8-65FD-4C95-806E-55A01837EF60}"/>
              </a:ext>
            </a:extLst>
          </p:cNvPr>
          <p:cNvSpPr txBox="1"/>
          <p:nvPr/>
        </p:nvSpPr>
        <p:spPr>
          <a:xfrm>
            <a:off x="7013937" y="3675221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27 + w + w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EDC7B1-D2B7-4225-AFD6-030F08F19595}"/>
              </a:ext>
            </a:extLst>
          </p:cNvPr>
          <p:cNvSpPr/>
          <p:nvPr/>
        </p:nvSpPr>
        <p:spPr>
          <a:xfrm>
            <a:off x="7013937" y="1804802"/>
            <a:ext cx="582617" cy="584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56DCB7-FCB4-4F2B-A5A9-0E295D762930}"/>
              </a:ext>
            </a:extLst>
          </p:cNvPr>
          <p:cNvSpPr/>
          <p:nvPr/>
        </p:nvSpPr>
        <p:spPr>
          <a:xfrm>
            <a:off x="7013937" y="3675220"/>
            <a:ext cx="1257866" cy="584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D67E3D-5FC5-4FD7-932A-83EC940FBDAC}"/>
              </a:ext>
            </a:extLst>
          </p:cNvPr>
          <p:cNvSpPr txBox="1"/>
          <p:nvPr/>
        </p:nvSpPr>
        <p:spPr>
          <a:xfrm>
            <a:off x="7013937" y="4689985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27 + ___ = 34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968D7F-C6EC-418F-B58A-27430D93B4B4}"/>
              </a:ext>
            </a:extLst>
          </p:cNvPr>
          <p:cNvSpPr txBox="1"/>
          <p:nvPr/>
        </p:nvSpPr>
        <p:spPr>
          <a:xfrm>
            <a:off x="8031491" y="4689984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BB443C-22AB-44B7-9296-A6FEEAA51EFE}"/>
              </a:ext>
            </a:extLst>
          </p:cNvPr>
          <p:cNvSpPr txBox="1"/>
          <p:nvPr/>
        </p:nvSpPr>
        <p:spPr>
          <a:xfrm>
            <a:off x="8354613" y="542443"/>
            <a:ext cx="1453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cm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1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 animBg="1"/>
      <p:bldP spid="8" grpId="0" animBg="1"/>
      <p:bldP spid="9" grpId="0"/>
      <p:bldP spid="10" grpId="0"/>
      <p:bldP spid="11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65A4FD-B2D2-419A-99CE-B4E863F7094E}"/>
              </a:ext>
            </a:extLst>
          </p:cNvPr>
          <p:cNvSpPr/>
          <p:nvPr/>
        </p:nvSpPr>
        <p:spPr>
          <a:xfrm>
            <a:off x="56123" y="50000"/>
            <a:ext cx="120793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is a pattern of number pairs.</a:t>
            </a:r>
          </a:p>
          <a:p>
            <a:r>
              <a:rPr lang="en-GB" sz="3200" b="1" dirty="0"/>
              <a:t>					Complete the rule for the number pattern.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62B6FB-F2B7-4D25-8450-9CA2365AB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5232" y="1127219"/>
            <a:ext cx="5254184" cy="10604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BBEFED-6584-4206-94D8-87DEA3FF14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76" y="662332"/>
            <a:ext cx="3733333" cy="55333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70F644-8CA7-45B1-ADB5-6422E1AA3A97}"/>
              </a:ext>
            </a:extLst>
          </p:cNvPr>
          <p:cNvSpPr txBox="1"/>
          <p:nvPr/>
        </p:nvSpPr>
        <p:spPr>
          <a:xfrm>
            <a:off x="6286847" y="1348360"/>
            <a:ext cx="8173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7C4800-00A6-4A25-9A94-EF3693AF39CA}"/>
              </a:ext>
            </a:extLst>
          </p:cNvPr>
          <p:cNvSpPr txBox="1"/>
          <p:nvPr/>
        </p:nvSpPr>
        <p:spPr>
          <a:xfrm>
            <a:off x="9280921" y="1341987"/>
            <a:ext cx="8173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395F5A-9BC2-4D4E-BD71-BFD8BD9DE396}"/>
              </a:ext>
            </a:extLst>
          </p:cNvPr>
          <p:cNvSpPr/>
          <p:nvPr/>
        </p:nvSpPr>
        <p:spPr>
          <a:xfrm>
            <a:off x="3528146" y="2043470"/>
            <a:ext cx="7536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67A6C-9D41-4A51-8689-40637F008309}"/>
              </a:ext>
            </a:extLst>
          </p:cNvPr>
          <p:cNvSpPr/>
          <p:nvPr/>
        </p:nvSpPr>
        <p:spPr>
          <a:xfrm>
            <a:off x="3550135" y="3136610"/>
            <a:ext cx="7536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4E1A88-A926-4B4D-84C6-BD4A40054618}"/>
              </a:ext>
            </a:extLst>
          </p:cNvPr>
          <p:cNvSpPr/>
          <p:nvPr/>
        </p:nvSpPr>
        <p:spPr>
          <a:xfrm>
            <a:off x="3506157" y="4235563"/>
            <a:ext cx="7536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F986FE-9BFA-4086-A399-43833E2F350F}"/>
              </a:ext>
            </a:extLst>
          </p:cNvPr>
          <p:cNvSpPr/>
          <p:nvPr/>
        </p:nvSpPr>
        <p:spPr>
          <a:xfrm>
            <a:off x="3528146" y="5328703"/>
            <a:ext cx="7536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40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79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B1ECE9-1E7D-48A0-BB23-1DB2F5899A41}"/>
              </a:ext>
            </a:extLst>
          </p:cNvPr>
          <p:cNvSpPr/>
          <p:nvPr/>
        </p:nvSpPr>
        <p:spPr>
          <a:xfrm>
            <a:off x="103032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Cube A and cuboid B have the same volume. </a:t>
            </a:r>
          </a:p>
          <a:p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 the missing length on cuboid B.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38E854B-1019-4BFA-A321-776C81FBC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21917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AA95DC-03F0-4D9B-BCA9-9D04D6E82F29}"/>
              </a:ext>
            </a:extLst>
          </p:cNvPr>
          <p:cNvSpPr/>
          <p:nvPr/>
        </p:nvSpPr>
        <p:spPr>
          <a:xfrm>
            <a:off x="9925878" y="1406236"/>
            <a:ext cx="1404731" cy="9482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713ABF-9F47-4603-8860-0AAF0BE52FA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C66AB28-EB7B-4239-97FA-1695C1EF1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31" y="993947"/>
            <a:ext cx="2838095" cy="339047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41ABA4A-557D-42AB-9ABD-9C73C56005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404" y="2073360"/>
            <a:ext cx="5761905" cy="255238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9D69C0F-3CBE-48AA-B0D0-9D3BBD8762EB}"/>
              </a:ext>
            </a:extLst>
          </p:cNvPr>
          <p:cNvSpPr/>
          <p:nvPr/>
        </p:nvSpPr>
        <p:spPr>
          <a:xfrm>
            <a:off x="291752" y="4792530"/>
            <a:ext cx="52187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6cm x 6cm x 6cm =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B026CA-8E1D-46E3-88EE-48B120C7C612}"/>
              </a:ext>
            </a:extLst>
          </p:cNvPr>
          <p:cNvGrpSpPr/>
          <p:nvPr/>
        </p:nvGrpSpPr>
        <p:grpSpPr>
          <a:xfrm>
            <a:off x="3424421" y="2476576"/>
            <a:ext cx="1861800" cy="1405123"/>
            <a:chOff x="2248666" y="1937292"/>
            <a:chExt cx="1861800" cy="140512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99BF41F-EA33-4213-9E1D-F7615C8D6B1A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7DE3B19-4322-4264-AEDF-5397C67BCC8F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7102AFB-B951-4546-ADFE-ED6CED0E76E2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40B6F4F-A6BB-45EE-86B5-C567F215BC35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41A8140-0E8E-4D5A-AF96-44DBCED2F792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9C782CB6-2415-4A95-8524-D7ACE1F95D7E}"/>
              </a:ext>
            </a:extLst>
          </p:cNvPr>
          <p:cNvSpPr txBox="1"/>
          <p:nvPr/>
        </p:nvSpPr>
        <p:spPr>
          <a:xfrm>
            <a:off x="4319536" y="336815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499A210-8B2D-4CE1-8934-42F47ADB2F67}"/>
              </a:ext>
            </a:extLst>
          </p:cNvPr>
          <p:cNvSpPr txBox="1"/>
          <p:nvPr/>
        </p:nvSpPr>
        <p:spPr>
          <a:xfrm>
            <a:off x="3928336" y="224433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7287FB5-A665-431D-8971-D51DE2E1CDDF}"/>
              </a:ext>
            </a:extLst>
          </p:cNvPr>
          <p:cNvSpPr txBox="1"/>
          <p:nvPr/>
        </p:nvSpPr>
        <p:spPr>
          <a:xfrm>
            <a:off x="3418718" y="3368153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B4FC483-A3A7-4A47-A506-E4FC1DC4D672}"/>
              </a:ext>
            </a:extLst>
          </p:cNvPr>
          <p:cNvSpPr/>
          <p:nvPr/>
        </p:nvSpPr>
        <p:spPr>
          <a:xfrm>
            <a:off x="3549253" y="4792530"/>
            <a:ext cx="21272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216cm³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D26775D-5083-421E-8EE8-94C383E95E2D}"/>
              </a:ext>
            </a:extLst>
          </p:cNvPr>
          <p:cNvSpPr/>
          <p:nvPr/>
        </p:nvSpPr>
        <p:spPr>
          <a:xfrm>
            <a:off x="291751" y="5448228"/>
            <a:ext cx="7793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6cm x 4cm x </a:t>
            </a: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____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 = 216cm³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0812376-217B-433C-B9EE-17B7217EA649}"/>
              </a:ext>
            </a:extLst>
          </p:cNvPr>
          <p:cNvSpPr/>
          <p:nvPr/>
        </p:nvSpPr>
        <p:spPr>
          <a:xfrm>
            <a:off x="291751" y="6152632"/>
            <a:ext cx="7793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24cm² x </a:t>
            </a: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_____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 = 216cm³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D892195-B4CC-44A0-9102-FE1DF7A5762B}"/>
              </a:ext>
            </a:extLst>
          </p:cNvPr>
          <p:cNvSpPr/>
          <p:nvPr/>
        </p:nvSpPr>
        <p:spPr>
          <a:xfrm>
            <a:off x="1816906" y="6134891"/>
            <a:ext cx="1250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9cm</a:t>
            </a:r>
            <a:endParaRPr lang="en-GB" sz="32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490F1A9-3A56-4EFF-8A1E-CD0B09A137D6}"/>
              </a:ext>
            </a:extLst>
          </p:cNvPr>
          <p:cNvSpPr/>
          <p:nvPr/>
        </p:nvSpPr>
        <p:spPr>
          <a:xfrm>
            <a:off x="2441908" y="5458712"/>
            <a:ext cx="1250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9cm</a:t>
            </a:r>
            <a:endParaRPr lang="en-GB" sz="32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165A90-A3E2-4A02-825C-7E6ABB9411A6}"/>
              </a:ext>
            </a:extLst>
          </p:cNvPr>
          <p:cNvSpPr/>
          <p:nvPr/>
        </p:nvSpPr>
        <p:spPr>
          <a:xfrm>
            <a:off x="7076688" y="539852"/>
            <a:ext cx="1250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9cm</a:t>
            </a:r>
            <a:endParaRPr lang="en-GB" sz="32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D80D033-0548-42FA-8B2A-4DF4A6C2F901}"/>
              </a:ext>
            </a:extLst>
          </p:cNvPr>
          <p:cNvSpPr/>
          <p:nvPr/>
        </p:nvSpPr>
        <p:spPr>
          <a:xfrm>
            <a:off x="5510463" y="6134443"/>
            <a:ext cx="36950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216 ÷ 24 = </a:t>
            </a:r>
            <a:endParaRPr lang="en-GB" sz="32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112CDFC-C3E5-4FCA-B633-7C2D2CFBDF85}"/>
              </a:ext>
            </a:extLst>
          </p:cNvPr>
          <p:cNvSpPr/>
          <p:nvPr/>
        </p:nvSpPr>
        <p:spPr>
          <a:xfrm>
            <a:off x="1401749" y="4808888"/>
            <a:ext cx="1897505" cy="1234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A56AB8E-85F3-4C7B-8C18-7B2A75C900C4}"/>
              </a:ext>
            </a:extLst>
          </p:cNvPr>
          <p:cNvSpPr/>
          <p:nvPr/>
        </p:nvSpPr>
        <p:spPr>
          <a:xfrm>
            <a:off x="7357978" y="6115977"/>
            <a:ext cx="6309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</a:t>
            </a:r>
            <a:endParaRPr lang="en-GB" sz="32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15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 animBg="1"/>
      <p:bldP spid="41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pp.doublestruck.eu/content/K2_REAS/HTML/Q/Q18201_files/img01.jpg">
            <a:extLst>
              <a:ext uri="{FF2B5EF4-FFF2-40B4-BE49-F238E27FC236}">
                <a16:creationId xmlns:a16="http://schemas.microsoft.com/office/drawing/2014/main" id="{B8E21749-EC91-483E-BAD3-5E08AC3E03D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411" y="1077218"/>
            <a:ext cx="7170650" cy="57140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E3F1FA-A8C4-4C93-BC0D-0CD62D6A144B}"/>
              </a:ext>
            </a:extLst>
          </p:cNvPr>
          <p:cNvSpPr/>
          <p:nvPr/>
        </p:nvSpPr>
        <p:spPr>
          <a:xfrm>
            <a:off x="115911" y="51516"/>
            <a:ext cx="118743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is a shape on a grid. Complete the design so that it is symmetrical about the mirror line.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8302A12-D70A-48E6-81B9-E44523D6D08A}"/>
              </a:ext>
            </a:extLst>
          </p:cNvPr>
          <p:cNvCxnSpPr>
            <a:cxnSpLocks/>
          </p:cNvCxnSpPr>
          <p:nvPr/>
        </p:nvCxnSpPr>
        <p:spPr>
          <a:xfrm flipH="1">
            <a:off x="4191149" y="2576490"/>
            <a:ext cx="1762537" cy="1126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C7C8A590-23AC-43FE-A6CE-A6429CDCDF53}"/>
              </a:ext>
            </a:extLst>
          </p:cNvPr>
          <p:cNvSpPr/>
          <p:nvPr/>
        </p:nvSpPr>
        <p:spPr>
          <a:xfrm>
            <a:off x="5864703" y="2486043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5AE3709-20CC-46FB-9B7A-11ACF9CCAE7A}"/>
              </a:ext>
            </a:extLst>
          </p:cNvPr>
          <p:cNvCxnSpPr>
            <a:cxnSpLocks/>
          </p:cNvCxnSpPr>
          <p:nvPr/>
        </p:nvCxnSpPr>
        <p:spPr>
          <a:xfrm flipH="1" flipV="1">
            <a:off x="4191149" y="2577069"/>
            <a:ext cx="588107" cy="58026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E3EAA-0A2B-456C-9C77-D5814CBFB271}"/>
              </a:ext>
            </a:extLst>
          </p:cNvPr>
          <p:cNvCxnSpPr>
            <a:cxnSpLocks/>
          </p:cNvCxnSpPr>
          <p:nvPr/>
        </p:nvCxnSpPr>
        <p:spPr>
          <a:xfrm flipV="1">
            <a:off x="4779256" y="3157331"/>
            <a:ext cx="1" cy="176539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FB003AB-64D9-4945-99DC-48849022001B}"/>
              </a:ext>
            </a:extLst>
          </p:cNvPr>
          <p:cNvCxnSpPr>
            <a:cxnSpLocks/>
          </p:cNvCxnSpPr>
          <p:nvPr/>
        </p:nvCxnSpPr>
        <p:spPr>
          <a:xfrm flipV="1">
            <a:off x="4779256" y="3802053"/>
            <a:ext cx="1174430" cy="112067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F37A69DB-20FF-425F-9A40-DD855E96D3F8}"/>
              </a:ext>
            </a:extLst>
          </p:cNvPr>
          <p:cNvSpPr/>
          <p:nvPr/>
        </p:nvSpPr>
        <p:spPr>
          <a:xfrm>
            <a:off x="5864703" y="3664973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302B0BD-0038-4640-BA82-D9ECA8108A32}"/>
              </a:ext>
            </a:extLst>
          </p:cNvPr>
          <p:cNvSpPr/>
          <p:nvPr/>
        </p:nvSpPr>
        <p:spPr>
          <a:xfrm>
            <a:off x="7632619" y="2480664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AA20CEA-E337-4B82-8996-1039693DEE91}"/>
              </a:ext>
            </a:extLst>
          </p:cNvPr>
          <p:cNvSpPr/>
          <p:nvPr/>
        </p:nvSpPr>
        <p:spPr>
          <a:xfrm>
            <a:off x="4096786" y="2480664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E73933B-61B6-4BF4-99EB-0C464DBF2BB4}"/>
              </a:ext>
            </a:extLst>
          </p:cNvPr>
          <p:cNvSpPr/>
          <p:nvPr/>
        </p:nvSpPr>
        <p:spPr>
          <a:xfrm>
            <a:off x="7034683" y="3066883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1919ACE-A686-4C2F-859D-F672414C0662}"/>
              </a:ext>
            </a:extLst>
          </p:cNvPr>
          <p:cNvSpPr/>
          <p:nvPr/>
        </p:nvSpPr>
        <p:spPr>
          <a:xfrm>
            <a:off x="4690272" y="3055947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E9025E9-5668-408E-9D61-A36D2467B03E}"/>
              </a:ext>
            </a:extLst>
          </p:cNvPr>
          <p:cNvSpPr/>
          <p:nvPr/>
        </p:nvSpPr>
        <p:spPr>
          <a:xfrm>
            <a:off x="7030584" y="4837661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8FFE60D-65C7-4DCD-9A8E-EEEEE4F91966}"/>
              </a:ext>
            </a:extLst>
          </p:cNvPr>
          <p:cNvSpPr/>
          <p:nvPr/>
        </p:nvSpPr>
        <p:spPr>
          <a:xfrm>
            <a:off x="4690271" y="4837661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FD8A96-F7A0-4A5D-A5EB-74E3FB69D3F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71116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543573-0660-42C2-8BF3-82ACA8403032}"/>
              </a:ext>
            </a:extLst>
          </p:cNvPr>
          <p:cNvSpPr/>
          <p:nvPr/>
        </p:nvSpPr>
        <p:spPr>
          <a:xfrm>
            <a:off x="56124" y="56219"/>
            <a:ext cx="32923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Stefan completes this calculation.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F7A73F-833F-4101-845D-527C62A79CFD}"/>
              </a:ext>
            </a:extLst>
          </p:cNvPr>
          <p:cNvSpPr/>
          <p:nvPr/>
        </p:nvSpPr>
        <p:spPr>
          <a:xfrm>
            <a:off x="4844333" y="56219"/>
            <a:ext cx="57957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an addition calculation he could use to check his answer.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04D201-CE32-4974-9AB6-5815AA02F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90" y="1253364"/>
            <a:ext cx="2524632" cy="48826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8660BE-F1D4-4877-A398-798AD8F0B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4333" y="1253365"/>
            <a:ext cx="2524632" cy="48826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57B534-48AC-4303-93D6-FFA55D84929B}"/>
              </a:ext>
            </a:extLst>
          </p:cNvPr>
          <p:cNvSpPr txBox="1"/>
          <p:nvPr/>
        </p:nvSpPr>
        <p:spPr>
          <a:xfrm>
            <a:off x="5727960" y="1708124"/>
            <a:ext cx="19041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2    8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E5D245-23A8-4726-8A01-938F5EA751F6}"/>
              </a:ext>
            </a:extLst>
          </p:cNvPr>
          <p:cNvSpPr txBox="1"/>
          <p:nvPr/>
        </p:nvSpPr>
        <p:spPr>
          <a:xfrm>
            <a:off x="5727960" y="3261155"/>
            <a:ext cx="19041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6    7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C30E99-0C6A-442C-AAC6-512840E39F3A}"/>
              </a:ext>
            </a:extLst>
          </p:cNvPr>
          <p:cNvSpPr txBox="1"/>
          <p:nvPr/>
        </p:nvSpPr>
        <p:spPr>
          <a:xfrm>
            <a:off x="5727960" y="5034577"/>
            <a:ext cx="19041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9    5</a:t>
            </a:r>
          </a:p>
        </p:txBody>
      </p:sp>
    </p:spTree>
    <p:extLst>
      <p:ext uri="{BB962C8B-B14F-4D97-AF65-F5344CB8AC3E}">
        <p14:creationId xmlns:p14="http://schemas.microsoft.com/office/powerpoint/2010/main" val="333496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0.00039 0.2319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1597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6.25E-7 -0.2266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-1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A2416E-B29C-4C1E-A79E-93598639E123}"/>
              </a:ext>
            </a:extLst>
          </p:cNvPr>
          <p:cNvSpPr/>
          <p:nvPr/>
        </p:nvSpPr>
        <p:spPr>
          <a:xfrm>
            <a:off x="56122" y="50000"/>
            <a:ext cx="12079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 the line below, mark the point that is 6.7 centimetres from 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0CB80C-0615-4303-A1FF-E9F4B2D8B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18" y="726387"/>
            <a:ext cx="11482281" cy="192666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E8C02F0-2978-42E7-979F-52D718025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51881" y="2131522"/>
            <a:ext cx="12192000" cy="20359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E83E5EF-3372-45B7-A126-278D57F0C434}"/>
              </a:ext>
            </a:extLst>
          </p:cNvPr>
          <p:cNvCxnSpPr>
            <a:cxnSpLocks/>
          </p:cNvCxnSpPr>
          <p:nvPr/>
        </p:nvCxnSpPr>
        <p:spPr>
          <a:xfrm>
            <a:off x="7609461" y="1075113"/>
            <a:ext cx="0" cy="10564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539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103244-2A4C-41AF-8458-21E13ECF9157}"/>
              </a:ext>
            </a:extLst>
          </p:cNvPr>
          <p:cNvSpPr/>
          <p:nvPr/>
        </p:nvSpPr>
        <p:spPr>
          <a:xfrm>
            <a:off x="56122" y="50000"/>
            <a:ext cx="959015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diagrams show three equivalent fractions.</a:t>
            </a:r>
          </a:p>
          <a:p>
            <a:r>
              <a:rPr lang="en-US" sz="3200" b="1" dirty="0"/>
              <a:t>Write the missing values.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9D09EC-BE15-4483-AD5E-8CF6BCEF0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533" y="1127218"/>
            <a:ext cx="7579792" cy="14667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406779F-007A-4DDC-BC13-43135AF78E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8584" y="3268485"/>
            <a:ext cx="6101373" cy="2008187"/>
          </a:xfrm>
          <a:prstGeom prst="rect">
            <a:avLst/>
          </a:prstGeom>
        </p:spPr>
      </p:pic>
      <p:sp>
        <p:nvSpPr>
          <p:cNvPr id="6" name="Arc 5">
            <a:extLst>
              <a:ext uri="{FF2B5EF4-FFF2-40B4-BE49-F238E27FC236}">
                <a16:creationId xmlns:a16="http://schemas.microsoft.com/office/drawing/2014/main" id="{12F17C08-C73A-42CE-97E1-9DC4BCACAC11}"/>
              </a:ext>
            </a:extLst>
          </p:cNvPr>
          <p:cNvSpPr/>
          <p:nvPr/>
        </p:nvSpPr>
        <p:spPr>
          <a:xfrm rot="16200000">
            <a:off x="3273118" y="2064151"/>
            <a:ext cx="810037" cy="2439489"/>
          </a:xfrm>
          <a:prstGeom prst="arc">
            <a:avLst>
              <a:gd name="adj1" fmla="val 16072124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7AB58259-F2F2-481D-90C9-6A7C75E211B3}"/>
              </a:ext>
            </a:extLst>
          </p:cNvPr>
          <p:cNvSpPr/>
          <p:nvPr/>
        </p:nvSpPr>
        <p:spPr>
          <a:xfrm rot="5400000">
            <a:off x="3267644" y="4046194"/>
            <a:ext cx="810037" cy="2458247"/>
          </a:xfrm>
          <a:prstGeom prst="arc">
            <a:avLst>
              <a:gd name="adj1" fmla="val 16171914"/>
              <a:gd name="adj2" fmla="val 543572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A4EAC4-26AD-4F96-9692-FCF98F6CD849}"/>
              </a:ext>
            </a:extLst>
          </p:cNvPr>
          <p:cNvSpPr txBox="1"/>
          <p:nvPr/>
        </p:nvSpPr>
        <p:spPr>
          <a:xfrm>
            <a:off x="3441376" y="5247561"/>
            <a:ext cx="1057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0269D5-8731-43B9-85DC-A13B71630AD9}"/>
              </a:ext>
            </a:extLst>
          </p:cNvPr>
          <p:cNvSpPr txBox="1"/>
          <p:nvPr/>
        </p:nvSpPr>
        <p:spPr>
          <a:xfrm>
            <a:off x="3441376" y="2888948"/>
            <a:ext cx="1297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D9D25F-71BC-4E40-A97D-316D1C956144}"/>
              </a:ext>
            </a:extLst>
          </p:cNvPr>
          <p:cNvSpPr txBox="1"/>
          <p:nvPr/>
        </p:nvSpPr>
        <p:spPr>
          <a:xfrm>
            <a:off x="4483622" y="4499410"/>
            <a:ext cx="10510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28C145C4-78C6-4610-B77D-7888A6B65C82}"/>
              </a:ext>
            </a:extLst>
          </p:cNvPr>
          <p:cNvSpPr/>
          <p:nvPr/>
        </p:nvSpPr>
        <p:spPr>
          <a:xfrm rot="5400000">
            <a:off x="6002582" y="4055805"/>
            <a:ext cx="810037" cy="2458247"/>
          </a:xfrm>
          <a:prstGeom prst="arc">
            <a:avLst>
              <a:gd name="adj1" fmla="val 16171914"/>
              <a:gd name="adj2" fmla="val 543572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CDB4AF-4C6D-42E0-AF35-B6777CE4834F}"/>
              </a:ext>
            </a:extLst>
          </p:cNvPr>
          <p:cNvSpPr txBox="1"/>
          <p:nvPr/>
        </p:nvSpPr>
        <p:spPr>
          <a:xfrm>
            <a:off x="6176314" y="5257172"/>
            <a:ext cx="1057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C3EBB635-1B84-49C2-A0ED-140B3E382DC7}"/>
              </a:ext>
            </a:extLst>
          </p:cNvPr>
          <p:cNvSpPr/>
          <p:nvPr/>
        </p:nvSpPr>
        <p:spPr>
          <a:xfrm rot="16200000">
            <a:off x="5993203" y="2048740"/>
            <a:ext cx="810037" cy="2439489"/>
          </a:xfrm>
          <a:prstGeom prst="arc">
            <a:avLst>
              <a:gd name="adj1" fmla="val 16072124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0F3EF9-F47C-4E2E-9FE9-3F3020CB505A}"/>
              </a:ext>
            </a:extLst>
          </p:cNvPr>
          <p:cNvSpPr txBox="1"/>
          <p:nvPr/>
        </p:nvSpPr>
        <p:spPr>
          <a:xfrm>
            <a:off x="6161461" y="2873537"/>
            <a:ext cx="1297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ADC2EA-D834-4C8F-B91A-2FBAD03F8888}"/>
              </a:ext>
            </a:extLst>
          </p:cNvPr>
          <p:cNvSpPr txBox="1"/>
          <p:nvPr/>
        </p:nvSpPr>
        <p:spPr>
          <a:xfrm>
            <a:off x="7274617" y="3467489"/>
            <a:ext cx="10510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53030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  <p:bldP spid="11" grpId="0" animBg="1"/>
      <p:bldP spid="12" grpId="0"/>
      <p:bldP spid="15" grpId="0" animBg="1"/>
      <p:bldP spid="16" grpId="0"/>
      <p:bldP spid="17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BC099A-8E85-47B1-A555-D108A5013FF6}"/>
              </a:ext>
            </a:extLst>
          </p:cNvPr>
          <p:cNvSpPr/>
          <p:nvPr/>
        </p:nvSpPr>
        <p:spPr>
          <a:xfrm>
            <a:off x="56122" y="50000"/>
            <a:ext cx="12079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the temperatures in four cities at midnight and at midday.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AEE3A0-AA67-428C-B8B1-8C476C29E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49" y="634775"/>
            <a:ext cx="6009524" cy="39523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31BD9FD-37D3-460D-A4C4-6ECB0667B46D}"/>
              </a:ext>
            </a:extLst>
          </p:cNvPr>
          <p:cNvSpPr/>
          <p:nvPr/>
        </p:nvSpPr>
        <p:spPr>
          <a:xfrm>
            <a:off x="6391463" y="634775"/>
            <a:ext cx="55812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At midnight, how many degrees colder was Paris than Rome?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2E3264-D061-41F8-A647-A0A7C0265C7E}"/>
              </a:ext>
            </a:extLst>
          </p:cNvPr>
          <p:cNvSpPr/>
          <p:nvPr/>
        </p:nvSpPr>
        <p:spPr>
          <a:xfrm>
            <a:off x="1877180" y="1963710"/>
            <a:ext cx="2160210" cy="6512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88D56A-7F68-4FD4-BF8D-1862AE21042A}"/>
              </a:ext>
            </a:extLst>
          </p:cNvPr>
          <p:cNvSpPr/>
          <p:nvPr/>
        </p:nvSpPr>
        <p:spPr>
          <a:xfrm>
            <a:off x="1877180" y="3265842"/>
            <a:ext cx="2160210" cy="6512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6A53924-1824-4B16-8132-B57CF8FFA148}"/>
              </a:ext>
            </a:extLst>
          </p:cNvPr>
          <p:cNvGrpSpPr/>
          <p:nvPr/>
        </p:nvGrpSpPr>
        <p:grpSpPr>
          <a:xfrm>
            <a:off x="6734909" y="2122039"/>
            <a:ext cx="522900" cy="492950"/>
            <a:chOff x="3807856" y="928777"/>
            <a:chExt cx="522900" cy="49295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A491DBB-1178-48F3-A2B9-E8106D42B4E7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A121777-DD4D-4849-BB82-9B0F8F81AE3E}"/>
                </a:ext>
              </a:extLst>
            </p:cNvPr>
            <p:cNvSpPr txBox="1"/>
            <p:nvPr/>
          </p:nvSpPr>
          <p:spPr>
            <a:xfrm>
              <a:off x="3807856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-4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645850-12FC-4947-8776-E5466162DB89}"/>
              </a:ext>
            </a:extLst>
          </p:cNvPr>
          <p:cNvGrpSpPr/>
          <p:nvPr/>
        </p:nvGrpSpPr>
        <p:grpSpPr>
          <a:xfrm>
            <a:off x="7711694" y="2119286"/>
            <a:ext cx="189378" cy="494964"/>
            <a:chOff x="7010015" y="926763"/>
            <a:chExt cx="189378" cy="49496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4F0EE06-9BE2-4072-9E6F-E29ABC21FEB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9D1BFB7-3462-4883-B31C-7AAD8CE55238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DE47264-41A9-482A-B840-C1B120B45196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703D92D4-84B6-4F5E-9980-7E27771997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214660C8-D4FB-46FB-94D6-792D0589A932}"/>
              </a:ext>
            </a:extLst>
          </p:cNvPr>
          <p:cNvGrpSpPr/>
          <p:nvPr/>
        </p:nvGrpSpPr>
        <p:grpSpPr>
          <a:xfrm>
            <a:off x="6958481" y="1623414"/>
            <a:ext cx="893612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7DB1B0C-A382-4658-98C8-CDE7E59A3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15DFDA5-340F-4B14-8283-6CBA4021C36B}"/>
                </a:ext>
              </a:extLst>
            </p:cNvPr>
            <p:cNvSpPr/>
            <p:nvPr/>
          </p:nvSpPr>
          <p:spPr>
            <a:xfrm>
              <a:off x="7447313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19" name="Group 91">
            <a:extLst>
              <a:ext uri="{FF2B5EF4-FFF2-40B4-BE49-F238E27FC236}">
                <a16:creationId xmlns:a16="http://schemas.microsoft.com/office/drawing/2014/main" id="{D3EF063C-A89C-4348-ADDB-8EB6B19201EF}"/>
              </a:ext>
            </a:extLst>
          </p:cNvPr>
          <p:cNvGrpSpPr/>
          <p:nvPr/>
        </p:nvGrpSpPr>
        <p:grpSpPr>
          <a:xfrm>
            <a:off x="7854993" y="1618983"/>
            <a:ext cx="889897" cy="479154"/>
            <a:chOff x="7395283" y="5821043"/>
            <a:chExt cx="205894" cy="512761"/>
          </a:xfrm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D1B83BD1-F745-4173-8D48-C85028147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73FB674-7B7E-478F-A1EB-73CD60C2F18A}"/>
                </a:ext>
              </a:extLst>
            </p:cNvPr>
            <p:cNvSpPr/>
            <p:nvPr/>
          </p:nvSpPr>
          <p:spPr>
            <a:xfrm>
              <a:off x="7451233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B2242DF-2ECD-4012-8FC7-46464B27E3F7}"/>
              </a:ext>
            </a:extLst>
          </p:cNvPr>
          <p:cNvGrpSpPr/>
          <p:nvPr/>
        </p:nvGrpSpPr>
        <p:grpSpPr>
          <a:xfrm>
            <a:off x="8592085" y="2116904"/>
            <a:ext cx="446400" cy="494964"/>
            <a:chOff x="6999307" y="926763"/>
            <a:chExt cx="446400" cy="49496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A49FAC8-C76C-41F3-9560-5A5A1B87B87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E077845-F964-436F-BDD7-5ECCF31A6B36}"/>
                </a:ext>
              </a:extLst>
            </p:cNvPr>
            <p:cNvGrpSpPr/>
            <p:nvPr/>
          </p:nvGrpSpPr>
          <p:grpSpPr>
            <a:xfrm>
              <a:off x="6999307" y="928608"/>
              <a:ext cx="446400" cy="493119"/>
              <a:chOff x="6999307" y="928608"/>
              <a:chExt cx="446400" cy="49311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A0E8E4-F539-4653-B884-A2C8466DD83E}"/>
                  </a:ext>
                </a:extLst>
              </p:cNvPr>
              <p:cNvSpPr txBox="1"/>
              <p:nvPr/>
            </p:nvSpPr>
            <p:spPr>
              <a:xfrm>
                <a:off x="6999307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91FBDA29-58E3-4D1D-BC15-C191564F0A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A7EF7BD-524D-4D3E-A2AC-4732855BDB0F}"/>
              </a:ext>
            </a:extLst>
          </p:cNvPr>
          <p:cNvCxnSpPr>
            <a:cxnSpLocks/>
          </p:cNvCxnSpPr>
          <p:nvPr/>
        </p:nvCxnSpPr>
        <p:spPr>
          <a:xfrm>
            <a:off x="6625950" y="2135083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2C19E3F6-88FF-458C-99CA-332674962ADE}"/>
              </a:ext>
            </a:extLst>
          </p:cNvPr>
          <p:cNvSpPr/>
          <p:nvPr/>
        </p:nvSpPr>
        <p:spPr>
          <a:xfrm>
            <a:off x="6892465" y="196951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9D2B6BA-C32B-4D5E-95BC-68B5BC44157F}"/>
              </a:ext>
            </a:extLst>
          </p:cNvPr>
          <p:cNvSpPr/>
          <p:nvPr/>
        </p:nvSpPr>
        <p:spPr>
          <a:xfrm>
            <a:off x="9584271" y="1842695"/>
            <a:ext cx="20749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 °C colder.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213A391-9FC1-4FFB-A654-2185BBF339C7}"/>
              </a:ext>
            </a:extLst>
          </p:cNvPr>
          <p:cNvSpPr/>
          <p:nvPr/>
        </p:nvSpPr>
        <p:spPr>
          <a:xfrm>
            <a:off x="6391463" y="2691663"/>
            <a:ext cx="55812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Which city was 6 degrees colder at midnight than at midday?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8857A3D-A656-470B-865B-FC7DD6E28058}"/>
              </a:ext>
            </a:extLst>
          </p:cNvPr>
          <p:cNvSpPr/>
          <p:nvPr/>
        </p:nvSpPr>
        <p:spPr>
          <a:xfrm>
            <a:off x="6625950" y="3848676"/>
            <a:ext cx="9476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Oslo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25D8646-2A52-44D8-9EC0-60290DC43B27}"/>
              </a:ext>
            </a:extLst>
          </p:cNvPr>
          <p:cNvSpPr/>
          <p:nvPr/>
        </p:nvSpPr>
        <p:spPr>
          <a:xfrm>
            <a:off x="260959" y="2609377"/>
            <a:ext cx="5928164" cy="6512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4F67FE3-AB63-4920-899C-9B2C17C70BF0}"/>
              </a:ext>
            </a:extLst>
          </p:cNvPr>
          <p:cNvGrpSpPr/>
          <p:nvPr/>
        </p:nvGrpSpPr>
        <p:grpSpPr>
          <a:xfrm>
            <a:off x="56122" y="5416687"/>
            <a:ext cx="12186669" cy="499404"/>
            <a:chOff x="-808892" y="5449422"/>
            <a:chExt cx="12186669" cy="499404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70466CB-4040-498E-809B-7F3E32931E4D}"/>
                </a:ext>
              </a:extLst>
            </p:cNvPr>
            <p:cNvGrpSpPr/>
            <p:nvPr/>
          </p:nvGrpSpPr>
          <p:grpSpPr>
            <a:xfrm>
              <a:off x="6758222" y="5450339"/>
              <a:ext cx="4619555" cy="495770"/>
              <a:chOff x="3430045" y="911524"/>
              <a:chExt cx="4619555" cy="495770"/>
            </a:xfrm>
          </p:grpSpPr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6927F23C-D247-48EA-868A-6294ADE13581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C6247892-72A2-4C26-BD5A-6EDA3CB8BC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13CB6F02-0FC7-482F-8E8A-4D8C9C7AA5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32000" y="914912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DE3C7F6C-149C-4B18-B3D7-D3C457A292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80794" y="913585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8B71EEE0-BD9F-4AB4-9BAA-2B6E788574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25228" y="91353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8C31E547-F29E-47B0-8A8F-ECFC73AC50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73568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22F98588-E751-4081-A105-CC066733DE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0C7DB9DF-F939-41D2-9982-A5662AC0C8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6796" y="912531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CA673FA5-697D-4DF1-9064-5851D5DA51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12353" y="91289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41F573F3-DC8D-463D-9456-F44E6C7202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58766" y="911571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341D0E43-64FA-43BB-AE35-C835598CF1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055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0127895B-45F5-40B6-B6B3-4FDB0A86F797}"/>
                  </a:ext>
                </a:extLst>
              </p:cNvPr>
              <p:cNvSpPr txBox="1"/>
              <p:nvPr/>
            </p:nvSpPr>
            <p:spPr>
              <a:xfrm>
                <a:off x="3430045" y="1004618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686A24B-A23C-47FB-A612-370339A34412}"/>
                  </a:ext>
                </a:extLst>
              </p:cNvPr>
              <p:cNvSpPr txBox="1"/>
              <p:nvPr/>
            </p:nvSpPr>
            <p:spPr>
              <a:xfrm>
                <a:off x="3876370" y="1006999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E4EA75B-5EAC-4C52-8DA8-1685CDB58C98}"/>
                  </a:ext>
                </a:extLst>
              </p:cNvPr>
              <p:cNvSpPr txBox="1"/>
              <p:nvPr/>
            </p:nvSpPr>
            <p:spPr>
              <a:xfrm>
                <a:off x="4322807" y="100399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8847243-8ADF-44FF-B055-86FC501E091C}"/>
                  </a:ext>
                </a:extLst>
              </p:cNvPr>
              <p:cNvSpPr txBox="1"/>
              <p:nvPr/>
            </p:nvSpPr>
            <p:spPr>
              <a:xfrm>
                <a:off x="4769132" y="1006378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702CC035-6BAC-48A4-9B39-DB8DB1F33C56}"/>
                  </a:ext>
                </a:extLst>
              </p:cNvPr>
              <p:cNvSpPr txBox="1"/>
              <p:nvPr/>
            </p:nvSpPr>
            <p:spPr>
              <a:xfrm>
                <a:off x="5216677" y="1004803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22BD6E2-0E8B-49CE-8164-75F3AFB6CB14}"/>
                  </a:ext>
                </a:extLst>
              </p:cNvPr>
              <p:cNvSpPr txBox="1"/>
              <p:nvPr/>
            </p:nvSpPr>
            <p:spPr>
              <a:xfrm>
                <a:off x="5663002" y="1007184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6AC40C76-41AC-497B-9E17-0FFFA351E508}"/>
                  </a:ext>
                </a:extLst>
              </p:cNvPr>
              <p:cNvSpPr txBox="1"/>
              <p:nvPr/>
            </p:nvSpPr>
            <p:spPr>
              <a:xfrm>
                <a:off x="6109439" y="1004182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1195D54-13DD-4939-BCCA-5585C5E1FD8D}"/>
                  </a:ext>
                </a:extLst>
              </p:cNvPr>
              <p:cNvSpPr txBox="1"/>
              <p:nvPr/>
            </p:nvSpPr>
            <p:spPr>
              <a:xfrm>
                <a:off x="6555764" y="1006563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8A9B69B6-3769-4764-91CB-EB715202D408}"/>
                  </a:ext>
                </a:extLst>
              </p:cNvPr>
              <p:cNvSpPr txBox="1"/>
              <p:nvPr/>
            </p:nvSpPr>
            <p:spPr>
              <a:xfrm>
                <a:off x="7002570" y="1004618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5D2EF08D-1041-4B82-9140-D257BAD49DE9}"/>
                  </a:ext>
                </a:extLst>
              </p:cNvPr>
              <p:cNvSpPr txBox="1"/>
              <p:nvPr/>
            </p:nvSpPr>
            <p:spPr>
              <a:xfrm>
                <a:off x="7446626" y="100399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</a:t>
                </a:r>
              </a:p>
            </p:txBody>
          </p:sp>
        </p:grp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B8447EE-5AFC-47C0-B456-7ACC54F87C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808892" y="5468450"/>
              <a:ext cx="7723098" cy="917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249B716-BCEF-412F-A37C-48BDBD4733C7}"/>
                </a:ext>
              </a:extLst>
            </p:cNvPr>
            <p:cNvCxnSpPr>
              <a:cxnSpLocks/>
            </p:cNvCxnSpPr>
            <p:nvPr/>
          </p:nvCxnSpPr>
          <p:spPr>
            <a:xfrm>
              <a:off x="2449791" y="545047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B7D2381-332F-438E-A694-F63D2C9F4D4A}"/>
                </a:ext>
              </a:extLst>
            </p:cNvPr>
            <p:cNvCxnSpPr>
              <a:cxnSpLocks/>
            </p:cNvCxnSpPr>
            <p:nvPr/>
          </p:nvCxnSpPr>
          <p:spPr>
            <a:xfrm>
              <a:off x="2896606" y="5452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279EDC5-47C6-40DC-ADF5-E80A61331B98}"/>
                </a:ext>
              </a:extLst>
            </p:cNvPr>
            <p:cNvCxnSpPr>
              <a:cxnSpLocks/>
            </p:cNvCxnSpPr>
            <p:nvPr/>
          </p:nvCxnSpPr>
          <p:spPr>
            <a:xfrm>
              <a:off x="3345400" y="545148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5564A0D-6E53-4BA7-99F0-01B6BEF2F3A9}"/>
                </a:ext>
              </a:extLst>
            </p:cNvPr>
            <p:cNvCxnSpPr>
              <a:cxnSpLocks/>
            </p:cNvCxnSpPr>
            <p:nvPr/>
          </p:nvCxnSpPr>
          <p:spPr>
            <a:xfrm>
              <a:off x="3789834" y="545143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DB68D48-EE63-483B-B744-9CD4437A0868}"/>
                </a:ext>
              </a:extLst>
            </p:cNvPr>
            <p:cNvCxnSpPr>
              <a:cxnSpLocks/>
            </p:cNvCxnSpPr>
            <p:nvPr/>
          </p:nvCxnSpPr>
          <p:spPr>
            <a:xfrm>
              <a:off x="4238174" y="544942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6757C4E-AAD7-44B2-B464-3793CAA6F0EB}"/>
                </a:ext>
              </a:extLst>
            </p:cNvPr>
            <p:cNvCxnSpPr>
              <a:cxnSpLocks/>
            </p:cNvCxnSpPr>
            <p:nvPr/>
          </p:nvCxnSpPr>
          <p:spPr>
            <a:xfrm>
              <a:off x="4684587" y="545047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18ED1B0-2AF3-4DEE-BDF8-29FBCD5CE735}"/>
                </a:ext>
              </a:extLst>
            </p:cNvPr>
            <p:cNvCxnSpPr>
              <a:cxnSpLocks/>
            </p:cNvCxnSpPr>
            <p:nvPr/>
          </p:nvCxnSpPr>
          <p:spPr>
            <a:xfrm>
              <a:off x="5131402" y="545042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8329072-B0A6-48BC-B330-FA16CF8BFF59}"/>
                </a:ext>
              </a:extLst>
            </p:cNvPr>
            <p:cNvCxnSpPr>
              <a:cxnSpLocks/>
            </p:cNvCxnSpPr>
            <p:nvPr/>
          </p:nvCxnSpPr>
          <p:spPr>
            <a:xfrm>
              <a:off x="5576959" y="545079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EDD8368-385E-4BB4-92D0-39AD68966231}"/>
                </a:ext>
              </a:extLst>
            </p:cNvPr>
            <p:cNvCxnSpPr>
              <a:cxnSpLocks/>
            </p:cNvCxnSpPr>
            <p:nvPr/>
          </p:nvCxnSpPr>
          <p:spPr>
            <a:xfrm>
              <a:off x="6023372" y="544946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28152B6-2E7F-4D52-8004-ED1D1B740663}"/>
                </a:ext>
              </a:extLst>
            </p:cNvPr>
            <p:cNvCxnSpPr>
              <a:cxnSpLocks/>
            </p:cNvCxnSpPr>
            <p:nvPr/>
          </p:nvCxnSpPr>
          <p:spPr>
            <a:xfrm>
              <a:off x="6470187" y="544942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8319F02-FE08-419C-95B8-F6C73F4DDAAD}"/>
                </a:ext>
              </a:extLst>
            </p:cNvPr>
            <p:cNvSpPr txBox="1"/>
            <p:nvPr/>
          </p:nvSpPr>
          <p:spPr>
            <a:xfrm>
              <a:off x="2181363" y="5542516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-10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C9EFA31-91BD-4196-A07F-F2ABC7EC5511}"/>
                </a:ext>
              </a:extLst>
            </p:cNvPr>
            <p:cNvSpPr txBox="1"/>
            <p:nvPr/>
          </p:nvSpPr>
          <p:spPr>
            <a:xfrm>
              <a:off x="2700516" y="5544897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-9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E043D21-78E5-43D4-B86A-2139BC55C2DB}"/>
                </a:ext>
              </a:extLst>
            </p:cNvPr>
            <p:cNvSpPr txBox="1"/>
            <p:nvPr/>
          </p:nvSpPr>
          <p:spPr>
            <a:xfrm>
              <a:off x="3146953" y="5541895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-8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13B573A-FAB9-4B4A-9A6E-55A1FE3C1ED7}"/>
                </a:ext>
              </a:extLst>
            </p:cNvPr>
            <p:cNvSpPr txBox="1"/>
            <p:nvPr/>
          </p:nvSpPr>
          <p:spPr>
            <a:xfrm>
              <a:off x="3593278" y="5544276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-7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D318082-33BD-47F1-A7A3-69665FE34A2E}"/>
                </a:ext>
              </a:extLst>
            </p:cNvPr>
            <p:cNvSpPr txBox="1"/>
            <p:nvPr/>
          </p:nvSpPr>
          <p:spPr>
            <a:xfrm>
              <a:off x="4040823" y="5542701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-6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05FA607-C968-4BB2-9B4C-90B2A304F7DE}"/>
                </a:ext>
              </a:extLst>
            </p:cNvPr>
            <p:cNvSpPr txBox="1"/>
            <p:nvPr/>
          </p:nvSpPr>
          <p:spPr>
            <a:xfrm>
              <a:off x="4487148" y="5545082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-5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E41785F-D265-42C8-AA72-AC1CFE3144C9}"/>
                </a:ext>
              </a:extLst>
            </p:cNvPr>
            <p:cNvSpPr txBox="1"/>
            <p:nvPr/>
          </p:nvSpPr>
          <p:spPr>
            <a:xfrm>
              <a:off x="4933585" y="5542080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07E35F3-B626-4F77-85E1-555A9C75F29C}"/>
                </a:ext>
              </a:extLst>
            </p:cNvPr>
            <p:cNvSpPr txBox="1"/>
            <p:nvPr/>
          </p:nvSpPr>
          <p:spPr>
            <a:xfrm>
              <a:off x="5379910" y="5544461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5740125-F52A-45F1-A72F-3F224248D5B0}"/>
                </a:ext>
              </a:extLst>
            </p:cNvPr>
            <p:cNvSpPr txBox="1"/>
            <p:nvPr/>
          </p:nvSpPr>
          <p:spPr>
            <a:xfrm>
              <a:off x="5826716" y="5542516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-2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36287D-8F7A-4690-8610-E20E48F3D788}"/>
                </a:ext>
              </a:extLst>
            </p:cNvPr>
            <p:cNvSpPr txBox="1"/>
            <p:nvPr/>
          </p:nvSpPr>
          <p:spPr>
            <a:xfrm>
              <a:off x="6270772" y="5541895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82F9F940-A9E9-44C6-94B8-164BFF3AEEA5}"/>
                </a:ext>
              </a:extLst>
            </p:cNvPr>
            <p:cNvCxnSpPr>
              <a:cxnSpLocks/>
            </p:cNvCxnSpPr>
            <p:nvPr/>
          </p:nvCxnSpPr>
          <p:spPr>
            <a:xfrm>
              <a:off x="-235093" y="54541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B40F2D29-6711-4AE3-A8C4-C781E24E2A95}"/>
                </a:ext>
              </a:extLst>
            </p:cNvPr>
            <p:cNvCxnSpPr>
              <a:cxnSpLocks/>
            </p:cNvCxnSpPr>
            <p:nvPr/>
          </p:nvCxnSpPr>
          <p:spPr>
            <a:xfrm>
              <a:off x="211722" y="545644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3AC5E00-6CC9-4136-87C6-7504984C2BF7}"/>
                </a:ext>
              </a:extLst>
            </p:cNvPr>
            <p:cNvCxnSpPr>
              <a:cxnSpLocks/>
            </p:cNvCxnSpPr>
            <p:nvPr/>
          </p:nvCxnSpPr>
          <p:spPr>
            <a:xfrm>
              <a:off x="660516" y="545511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EB7DFDD-977F-48FA-A8CA-B6C494A14B23}"/>
                </a:ext>
              </a:extLst>
            </p:cNvPr>
            <p:cNvCxnSpPr>
              <a:cxnSpLocks/>
            </p:cNvCxnSpPr>
            <p:nvPr/>
          </p:nvCxnSpPr>
          <p:spPr>
            <a:xfrm>
              <a:off x="1104950" y="545507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1A6F692-7F2A-455E-ABE9-F74BD3C64F1A}"/>
                </a:ext>
              </a:extLst>
            </p:cNvPr>
            <p:cNvCxnSpPr>
              <a:cxnSpLocks/>
            </p:cNvCxnSpPr>
            <p:nvPr/>
          </p:nvCxnSpPr>
          <p:spPr>
            <a:xfrm>
              <a:off x="1553290" y="545305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0F405D4-F7E0-4293-957F-AF30F7C1936A}"/>
                </a:ext>
              </a:extLst>
            </p:cNvPr>
            <p:cNvCxnSpPr>
              <a:cxnSpLocks/>
            </p:cNvCxnSpPr>
            <p:nvPr/>
          </p:nvCxnSpPr>
          <p:spPr>
            <a:xfrm>
              <a:off x="1999703" y="54541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E17B445-1B65-4D0B-9191-0BC7AC720543}"/>
                </a:ext>
              </a:extLst>
            </p:cNvPr>
            <p:cNvSpPr txBox="1"/>
            <p:nvPr/>
          </p:nvSpPr>
          <p:spPr>
            <a:xfrm>
              <a:off x="-503521" y="5546150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-16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FE0497A-F5F7-4A3C-BAC8-1A7CB56F9B6B}"/>
                </a:ext>
              </a:extLst>
            </p:cNvPr>
            <p:cNvSpPr txBox="1"/>
            <p:nvPr/>
          </p:nvSpPr>
          <p:spPr>
            <a:xfrm>
              <a:off x="-81731" y="5548531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-15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10E0358-8BBB-4649-BE86-A4489F8675A3}"/>
                </a:ext>
              </a:extLst>
            </p:cNvPr>
            <p:cNvSpPr txBox="1"/>
            <p:nvPr/>
          </p:nvSpPr>
          <p:spPr>
            <a:xfrm>
              <a:off x="364706" y="5545529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-14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33CD123-CFE8-41CD-9819-1DF8633DE092}"/>
                </a:ext>
              </a:extLst>
            </p:cNvPr>
            <p:cNvSpPr txBox="1"/>
            <p:nvPr/>
          </p:nvSpPr>
          <p:spPr>
            <a:xfrm>
              <a:off x="811031" y="5547910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-13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19FB80C-9200-47E9-858A-2D9B783F33DB}"/>
                </a:ext>
              </a:extLst>
            </p:cNvPr>
            <p:cNvSpPr txBox="1"/>
            <p:nvPr/>
          </p:nvSpPr>
          <p:spPr>
            <a:xfrm>
              <a:off x="1258576" y="5546335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-12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061AC35-6C79-4253-8797-28EEF74F442B}"/>
                </a:ext>
              </a:extLst>
            </p:cNvPr>
            <p:cNvSpPr txBox="1"/>
            <p:nvPr/>
          </p:nvSpPr>
          <p:spPr>
            <a:xfrm>
              <a:off x="1704901" y="5548716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-11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4" name="Group 91">
            <a:extLst>
              <a:ext uri="{FF2B5EF4-FFF2-40B4-BE49-F238E27FC236}">
                <a16:creationId xmlns:a16="http://schemas.microsoft.com/office/drawing/2014/main" id="{7FB69D59-22E2-4D2B-BBFA-D28BA2C101BA}"/>
              </a:ext>
            </a:extLst>
          </p:cNvPr>
          <p:cNvGrpSpPr/>
          <p:nvPr/>
        </p:nvGrpSpPr>
        <p:grpSpPr>
          <a:xfrm>
            <a:off x="1969052" y="4916887"/>
            <a:ext cx="2677550" cy="479154"/>
            <a:chOff x="7395283" y="5821043"/>
            <a:chExt cx="205894" cy="512761"/>
          </a:xfrm>
        </p:grpSpPr>
        <p:sp>
          <p:nvSpPr>
            <p:cNvPr id="95" name="Freeform 11">
              <a:extLst>
                <a:ext uri="{FF2B5EF4-FFF2-40B4-BE49-F238E27FC236}">
                  <a16:creationId xmlns:a16="http://schemas.microsoft.com/office/drawing/2014/main" id="{97C272B3-E2E5-4480-97AE-CD08FA054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43BB8EF-4714-466A-AB4E-D92A5238DD0B}"/>
                </a:ext>
              </a:extLst>
            </p:cNvPr>
            <p:cNvSpPr/>
            <p:nvPr/>
          </p:nvSpPr>
          <p:spPr>
            <a:xfrm>
              <a:off x="7475781" y="5821043"/>
              <a:ext cx="8927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53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22222E-6 L 0.01927 -0.03796 C 0.02331 -0.04629 0.0293 -0.05069 0.03581 -0.05069 C 0.04297 -0.05069 0.04883 -0.04629 0.05287 -0.03796 L 0.07253 -2.22222E-6 " pathEditMode="relative" rAng="0" ptsTypes="AAAAA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2.22222E-6 L 0.0918 -0.03703 C 0.09597 -0.04537 0.10222 -0.04977 0.10847 -0.04977 C 0.11589 -0.04977 0.12175 -0.04537 0.12579 -0.03703 L 0.14584 -2.22222E-6 " pathEditMode="relative" rAng="0" ptsTypes="AAAAA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28" grpId="0" animBg="1"/>
      <p:bldP spid="28" grpId="1" animBg="1"/>
      <p:bldP spid="28" grpId="2" animBg="1"/>
      <p:bldP spid="29" grpId="0"/>
      <p:bldP spid="31" grpId="0"/>
      <p:bldP spid="32" grpId="0" animBg="1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2E98FD-1E83-4181-8750-112B211FEF1E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numbers in this sequence decrease by the same amount each time.</a:t>
            </a:r>
          </a:p>
          <a:p>
            <a:r>
              <a:rPr lang="en-US" sz="3200" dirty="0"/>
              <a:t>     303,604        302,604        301,604        300,604 …</a:t>
            </a:r>
          </a:p>
          <a:p>
            <a:r>
              <a:rPr lang="en-US" sz="3200" b="1" dirty="0"/>
              <a:t>What is the next number in the sequence?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071FC3-9E5E-4D03-83C4-4ADF158E68E7}"/>
              </a:ext>
            </a:extLst>
          </p:cNvPr>
          <p:cNvSpPr/>
          <p:nvPr/>
        </p:nvSpPr>
        <p:spPr>
          <a:xfrm>
            <a:off x="7416363" y="1819715"/>
            <a:ext cx="15408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299,604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333E44-26AF-4638-9177-E71474BEF873}"/>
              </a:ext>
            </a:extLst>
          </p:cNvPr>
          <p:cNvSpPr/>
          <p:nvPr/>
        </p:nvSpPr>
        <p:spPr>
          <a:xfrm>
            <a:off x="563690" y="1109806"/>
            <a:ext cx="712922" cy="4067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0675D5-6A4A-4A09-A40D-A7A7782EB4F8}"/>
              </a:ext>
            </a:extLst>
          </p:cNvPr>
          <p:cNvSpPr/>
          <p:nvPr/>
        </p:nvSpPr>
        <p:spPr>
          <a:xfrm>
            <a:off x="2625403" y="1109806"/>
            <a:ext cx="712922" cy="4067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A6528E-E8EA-47BA-8F00-8A5139D0E6F9}"/>
              </a:ext>
            </a:extLst>
          </p:cNvPr>
          <p:cNvSpPr/>
          <p:nvPr/>
        </p:nvSpPr>
        <p:spPr>
          <a:xfrm>
            <a:off x="4707244" y="1109806"/>
            <a:ext cx="712922" cy="4067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9267CE-FEAD-4E49-98B8-BB95A7A34536}"/>
              </a:ext>
            </a:extLst>
          </p:cNvPr>
          <p:cNvSpPr/>
          <p:nvPr/>
        </p:nvSpPr>
        <p:spPr>
          <a:xfrm>
            <a:off x="6789085" y="1109806"/>
            <a:ext cx="712922" cy="4067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D12257-DFC7-48CD-ACF1-679A42F3EF8F}"/>
              </a:ext>
            </a:extLst>
          </p:cNvPr>
          <p:cNvSpPr/>
          <p:nvPr/>
        </p:nvSpPr>
        <p:spPr>
          <a:xfrm>
            <a:off x="7473844" y="1908709"/>
            <a:ext cx="712922" cy="4067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646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D76A58-F67F-4B0A-97A0-D071B267AC19}"/>
              </a:ext>
            </a:extLst>
          </p:cNvPr>
          <p:cNvSpPr/>
          <p:nvPr/>
        </p:nvSpPr>
        <p:spPr>
          <a:xfrm>
            <a:off x="56123" y="194010"/>
            <a:ext cx="76640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Tick the two numbers that are equivalent to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7FF422-8C67-48D5-ABD9-FAD89C5B31D3}"/>
              </a:ext>
            </a:extLst>
          </p:cNvPr>
          <p:cNvSpPr/>
          <p:nvPr/>
        </p:nvSpPr>
        <p:spPr>
          <a:xfrm>
            <a:off x="7637172" y="-131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73B8EE-69D6-44A6-A565-483D8A7FC26F}"/>
              </a:ext>
            </a:extLst>
          </p:cNvPr>
          <p:cNvSpPr/>
          <p:nvPr/>
        </p:nvSpPr>
        <p:spPr>
          <a:xfrm>
            <a:off x="7637172" y="35814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B7A7CEF-FF69-401B-8A1E-7D3B92F06B9A}"/>
              </a:ext>
            </a:extLst>
          </p:cNvPr>
          <p:cNvCxnSpPr/>
          <p:nvPr/>
        </p:nvCxnSpPr>
        <p:spPr>
          <a:xfrm>
            <a:off x="7654141" y="474895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FE5218A-FF1A-4EC1-823B-ECB09215E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45" y="778785"/>
            <a:ext cx="2824770" cy="58106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732D835-C06B-405A-BA94-BDD985ADF33E}"/>
              </a:ext>
            </a:extLst>
          </p:cNvPr>
          <p:cNvGrpSpPr/>
          <p:nvPr/>
        </p:nvGrpSpPr>
        <p:grpSpPr>
          <a:xfrm>
            <a:off x="3197501" y="3057899"/>
            <a:ext cx="2433838" cy="1076984"/>
            <a:chOff x="1314975" y="2657199"/>
            <a:chExt cx="2433838" cy="107698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8F6CC1F-35AF-4705-836F-32F4D266F783}"/>
                </a:ext>
              </a:extLst>
            </p:cNvPr>
            <p:cNvCxnSpPr>
              <a:cxnSpLocks/>
            </p:cNvCxnSpPr>
            <p:nvPr/>
          </p:nvCxnSpPr>
          <p:spPr>
            <a:xfrm>
              <a:off x="1352348" y="3165033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CBBC11D-6888-4020-8751-BD8253CA905C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DF5AA22-3087-4D78-8537-0FE7FC274C3E}"/>
                </a:ext>
              </a:extLst>
            </p:cNvPr>
            <p:cNvSpPr txBox="1"/>
            <p:nvPr/>
          </p:nvSpPr>
          <p:spPr>
            <a:xfrm>
              <a:off x="1314975" y="265719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C7C9768-5336-4850-B83B-778A00911F3F}"/>
                </a:ext>
              </a:extLst>
            </p:cNvPr>
            <p:cNvSpPr txBox="1"/>
            <p:nvPr/>
          </p:nvSpPr>
          <p:spPr>
            <a:xfrm>
              <a:off x="1325540" y="3103241"/>
              <a:ext cx="8277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C121A70-FBF6-4E43-8E50-293FABCBBD1A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C666150-4785-46DF-9357-501AD8E53EA7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5" name="Arc 14">
            <a:extLst>
              <a:ext uri="{FF2B5EF4-FFF2-40B4-BE49-F238E27FC236}">
                <a16:creationId xmlns:a16="http://schemas.microsoft.com/office/drawing/2014/main" id="{22FCD740-654B-4EEC-BB59-D8FB3345EF2E}"/>
              </a:ext>
            </a:extLst>
          </p:cNvPr>
          <p:cNvSpPr/>
          <p:nvPr/>
        </p:nvSpPr>
        <p:spPr>
          <a:xfrm rot="16200000">
            <a:off x="3705522" y="2430013"/>
            <a:ext cx="810037" cy="1337788"/>
          </a:xfrm>
          <a:prstGeom prst="arc">
            <a:avLst>
              <a:gd name="adj1" fmla="val 16072124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F7E3C65-8B31-4B45-84B5-C2A554ED6712}"/>
              </a:ext>
            </a:extLst>
          </p:cNvPr>
          <p:cNvSpPr/>
          <p:nvPr/>
        </p:nvSpPr>
        <p:spPr>
          <a:xfrm rot="5400000">
            <a:off x="3700378" y="3351990"/>
            <a:ext cx="810037" cy="1348075"/>
          </a:xfrm>
          <a:prstGeom prst="arc">
            <a:avLst>
              <a:gd name="adj1" fmla="val 16171914"/>
              <a:gd name="adj2" fmla="val 543572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13FC6D-2AEE-478F-B626-BBC7B759F078}"/>
              </a:ext>
            </a:extLst>
          </p:cNvPr>
          <p:cNvSpPr txBox="1"/>
          <p:nvPr/>
        </p:nvSpPr>
        <p:spPr>
          <a:xfrm>
            <a:off x="3720065" y="39982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BBAEA2-15C0-4499-A0D9-18B1ABF8AE5C}"/>
              </a:ext>
            </a:extLst>
          </p:cNvPr>
          <p:cNvSpPr txBox="1"/>
          <p:nvPr/>
        </p:nvSpPr>
        <p:spPr>
          <a:xfrm>
            <a:off x="3720064" y="270395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0333E2-7E74-4E56-ACAB-F182C74932B3}"/>
              </a:ext>
            </a:extLst>
          </p:cNvPr>
          <p:cNvSpPr txBox="1"/>
          <p:nvPr/>
        </p:nvSpPr>
        <p:spPr>
          <a:xfrm>
            <a:off x="4287187" y="3057899"/>
            <a:ext cx="10510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F6CDE1-80A7-447E-8A43-7DC32F69A064}"/>
              </a:ext>
            </a:extLst>
          </p:cNvPr>
          <p:cNvSpPr/>
          <p:nvPr/>
        </p:nvSpPr>
        <p:spPr>
          <a:xfrm>
            <a:off x="2366140" y="321179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6000D7-5F5D-424D-840D-9D4032C5449B}"/>
              </a:ext>
            </a:extLst>
          </p:cNvPr>
          <p:cNvSpPr/>
          <p:nvPr/>
        </p:nvSpPr>
        <p:spPr>
          <a:xfrm>
            <a:off x="2368675" y="85651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59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9C0987-6543-4FED-BEB5-E0D4B5BA5F6D}"/>
              </a:ext>
            </a:extLst>
          </p:cNvPr>
          <p:cNvSpPr/>
          <p:nvPr/>
        </p:nvSpPr>
        <p:spPr>
          <a:xfrm>
            <a:off x="56123" y="50000"/>
            <a:ext cx="1031137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Ken buys 3 large boxes and 2 small boxes of chocolates.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Each large box has 48 chocolates.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Each small box has 24 chocolates. </a:t>
            </a:r>
          </a:p>
          <a:p>
            <a:r>
              <a:rPr lang="en-US" sz="3200" b="1" dirty="0"/>
              <a:t>How many chocolates did Ken buy altogether?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2731369-89F5-42BA-84B3-20362593388C}"/>
              </a:ext>
            </a:extLst>
          </p:cNvPr>
          <p:cNvGrpSpPr/>
          <p:nvPr/>
        </p:nvGrpSpPr>
        <p:grpSpPr>
          <a:xfrm>
            <a:off x="575733" y="2235200"/>
            <a:ext cx="728133" cy="677333"/>
            <a:chOff x="1727200" y="2590800"/>
            <a:chExt cx="728133" cy="67733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2965BB0-4C18-492D-89C0-88ADB0071323}"/>
                </a:ext>
              </a:extLst>
            </p:cNvPr>
            <p:cNvSpPr/>
            <p:nvPr/>
          </p:nvSpPr>
          <p:spPr>
            <a:xfrm>
              <a:off x="1727200" y="2590800"/>
              <a:ext cx="728133" cy="67733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4F33941-567D-441D-87E5-4BA9D2B63D11}"/>
                </a:ext>
              </a:extLst>
            </p:cNvPr>
            <p:cNvSpPr/>
            <p:nvPr/>
          </p:nvSpPr>
          <p:spPr>
            <a:xfrm>
              <a:off x="1790542" y="2637078"/>
              <a:ext cx="6014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48</a:t>
              </a:r>
              <a:endParaRPr lang="en-GB" sz="3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86E845C-6CA9-4238-A0CE-4B215B0116FF}"/>
              </a:ext>
            </a:extLst>
          </p:cNvPr>
          <p:cNvGrpSpPr/>
          <p:nvPr/>
        </p:nvGrpSpPr>
        <p:grpSpPr>
          <a:xfrm>
            <a:off x="1574800" y="2235200"/>
            <a:ext cx="728133" cy="677333"/>
            <a:chOff x="1727200" y="2590800"/>
            <a:chExt cx="728133" cy="67733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CF91167-CAFA-4099-8C46-2406668BEE26}"/>
                </a:ext>
              </a:extLst>
            </p:cNvPr>
            <p:cNvSpPr/>
            <p:nvPr/>
          </p:nvSpPr>
          <p:spPr>
            <a:xfrm>
              <a:off x="1727200" y="2590800"/>
              <a:ext cx="728133" cy="67733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1A9F70-45C0-4EAC-B442-34B2CAB35223}"/>
                </a:ext>
              </a:extLst>
            </p:cNvPr>
            <p:cNvSpPr/>
            <p:nvPr/>
          </p:nvSpPr>
          <p:spPr>
            <a:xfrm>
              <a:off x="1790542" y="2637078"/>
              <a:ext cx="6014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48</a:t>
              </a:r>
              <a:endParaRPr lang="en-GB" sz="3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10B2DD8-ADA5-42C6-86D2-315BD6D4465E}"/>
              </a:ext>
            </a:extLst>
          </p:cNvPr>
          <p:cNvGrpSpPr/>
          <p:nvPr/>
        </p:nvGrpSpPr>
        <p:grpSpPr>
          <a:xfrm>
            <a:off x="2573867" y="2235200"/>
            <a:ext cx="728133" cy="677333"/>
            <a:chOff x="1727200" y="2590800"/>
            <a:chExt cx="728133" cy="67733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43B4E1E-1D60-463D-9FDA-564E856E5F75}"/>
                </a:ext>
              </a:extLst>
            </p:cNvPr>
            <p:cNvSpPr/>
            <p:nvPr/>
          </p:nvSpPr>
          <p:spPr>
            <a:xfrm>
              <a:off x="1727200" y="2590800"/>
              <a:ext cx="728133" cy="67733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83FA57-CC9D-42A7-83A2-5E7C69E5F05D}"/>
                </a:ext>
              </a:extLst>
            </p:cNvPr>
            <p:cNvSpPr/>
            <p:nvPr/>
          </p:nvSpPr>
          <p:spPr>
            <a:xfrm>
              <a:off x="1790542" y="2637078"/>
              <a:ext cx="6014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48</a:t>
              </a:r>
              <a:endParaRPr lang="en-GB" sz="3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CDC40E0-2676-435F-BC50-DEA58AE86466}"/>
              </a:ext>
            </a:extLst>
          </p:cNvPr>
          <p:cNvGrpSpPr/>
          <p:nvPr/>
        </p:nvGrpSpPr>
        <p:grpSpPr>
          <a:xfrm>
            <a:off x="3572935" y="2281478"/>
            <a:ext cx="602205" cy="631053"/>
            <a:chOff x="1727200" y="2590800"/>
            <a:chExt cx="739852" cy="67733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EC673E4-07D0-43F1-AAA9-C332F46577F5}"/>
                </a:ext>
              </a:extLst>
            </p:cNvPr>
            <p:cNvSpPr/>
            <p:nvPr/>
          </p:nvSpPr>
          <p:spPr>
            <a:xfrm>
              <a:off x="1727200" y="2590800"/>
              <a:ext cx="728133" cy="67733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A323CFA-69DD-4528-A9F1-E3E1F87CD688}"/>
                </a:ext>
              </a:extLst>
            </p:cNvPr>
            <p:cNvSpPr/>
            <p:nvPr/>
          </p:nvSpPr>
          <p:spPr>
            <a:xfrm>
              <a:off x="1728131" y="2637078"/>
              <a:ext cx="738921" cy="6276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24</a:t>
              </a:r>
              <a:endParaRPr lang="en-GB" sz="3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D77BC85-18AB-4510-B586-06A74B4F3FFB}"/>
              </a:ext>
            </a:extLst>
          </p:cNvPr>
          <p:cNvGrpSpPr/>
          <p:nvPr/>
        </p:nvGrpSpPr>
        <p:grpSpPr>
          <a:xfrm>
            <a:off x="4436536" y="2281478"/>
            <a:ext cx="602205" cy="631053"/>
            <a:chOff x="1727200" y="2590800"/>
            <a:chExt cx="739852" cy="67733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6746A78-D469-43BA-802B-9DF14D79625C}"/>
                </a:ext>
              </a:extLst>
            </p:cNvPr>
            <p:cNvSpPr/>
            <p:nvPr/>
          </p:nvSpPr>
          <p:spPr>
            <a:xfrm>
              <a:off x="1727200" y="2590800"/>
              <a:ext cx="728133" cy="67733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9318FE5-9292-488A-B3EA-641EA1BB70B3}"/>
                </a:ext>
              </a:extLst>
            </p:cNvPr>
            <p:cNvSpPr/>
            <p:nvPr/>
          </p:nvSpPr>
          <p:spPr>
            <a:xfrm>
              <a:off x="1728131" y="2637078"/>
              <a:ext cx="738921" cy="6276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24</a:t>
              </a:r>
              <a:endParaRPr lang="en-GB" sz="3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E84E7ED-4E09-4886-8A26-8A79E62EC7BA}"/>
              </a:ext>
            </a:extLst>
          </p:cNvPr>
          <p:cNvGrpSpPr/>
          <p:nvPr/>
        </p:nvGrpSpPr>
        <p:grpSpPr>
          <a:xfrm>
            <a:off x="1272155" y="3407002"/>
            <a:ext cx="1861800" cy="1405123"/>
            <a:chOff x="2248666" y="1937292"/>
            <a:chExt cx="1861800" cy="140512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3C49067-B51D-4450-ABDC-10A671479540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4 8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129C59C-727D-4FE5-B09A-74EF16BAA3BF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094DE19-FB0E-4E1B-9992-133A4593208B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818E491-59CB-4065-9EE0-5BC69B085DBE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35ABFF5-1A23-46F2-A37C-983E31BF7EEF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F2D8C13-B9CC-4BE6-9AB3-E8B8C2EC5DFE}"/>
              </a:ext>
            </a:extLst>
          </p:cNvPr>
          <p:cNvSpPr txBox="1"/>
          <p:nvPr/>
        </p:nvSpPr>
        <p:spPr>
          <a:xfrm>
            <a:off x="2167270" y="429857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19521A-5FF5-44BE-94BC-88ED05B6A0C3}"/>
              </a:ext>
            </a:extLst>
          </p:cNvPr>
          <p:cNvSpPr txBox="1"/>
          <p:nvPr/>
        </p:nvSpPr>
        <p:spPr>
          <a:xfrm>
            <a:off x="1776070" y="317476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54DDEA8-1C4B-4161-893D-6A1D2ED59950}"/>
              </a:ext>
            </a:extLst>
          </p:cNvPr>
          <p:cNvSpPr txBox="1"/>
          <p:nvPr/>
        </p:nvSpPr>
        <p:spPr>
          <a:xfrm>
            <a:off x="1266452" y="4298579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99CBE24-02BE-4873-83C4-40B2320C6EFC}"/>
              </a:ext>
            </a:extLst>
          </p:cNvPr>
          <p:cNvGrpSpPr/>
          <p:nvPr/>
        </p:nvGrpSpPr>
        <p:grpSpPr>
          <a:xfrm>
            <a:off x="3614773" y="3391614"/>
            <a:ext cx="1861800" cy="1405123"/>
            <a:chOff x="2248666" y="1937292"/>
            <a:chExt cx="1861800" cy="140512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3CD0DB5-F7B2-4570-8281-C64CFC769750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2 4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5F3FA46-A87F-4BB4-9A1C-191DD8FAD455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477631C-4135-42CA-A8B5-A3D1FA844509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AD3AF3F-C1F7-4C22-BF25-0C998A5915D9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8F81EAA-8C95-4EA5-A0FD-C4E1381A9014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D9B2CE-3551-401A-9962-FFBBCC8D42B4}"/>
              </a:ext>
            </a:extLst>
          </p:cNvPr>
          <p:cNvSpPr txBox="1"/>
          <p:nvPr/>
        </p:nvSpPr>
        <p:spPr>
          <a:xfrm>
            <a:off x="4509888" y="428319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0002571-1426-48DC-A1CE-95A51450DEE6}"/>
              </a:ext>
            </a:extLst>
          </p:cNvPr>
          <p:cNvSpPr txBox="1"/>
          <p:nvPr/>
        </p:nvSpPr>
        <p:spPr>
          <a:xfrm>
            <a:off x="4061176" y="4283191"/>
            <a:ext cx="5517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3036487-8076-453F-99E8-44DE75F287CF}"/>
              </a:ext>
            </a:extLst>
          </p:cNvPr>
          <p:cNvGrpSpPr/>
          <p:nvPr/>
        </p:nvGrpSpPr>
        <p:grpSpPr>
          <a:xfrm>
            <a:off x="5933297" y="3385378"/>
            <a:ext cx="1856052" cy="1404405"/>
            <a:chOff x="1812181" y="1941038"/>
            <a:chExt cx="1856052" cy="140440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C828C6C-3CA5-4FC4-8B87-D056B063292C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1 4 4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23B41F5-371D-405F-AB41-17F5F1D8F3AE}"/>
                </a:ext>
              </a:extLst>
            </p:cNvPr>
            <p:cNvSpPr txBox="1"/>
            <p:nvPr/>
          </p:nvSpPr>
          <p:spPr>
            <a:xfrm>
              <a:off x="2698703" y="237323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4 8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885D034-9869-4CB7-AA41-B5AE63E9AD2E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F74886D-A039-412D-B49B-DC72A6713D94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860244A-2489-4CF0-83A0-BEF9BDBDE101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2F5909E9-E2E0-4447-AD8B-6B45A0A16819}"/>
              </a:ext>
            </a:extLst>
          </p:cNvPr>
          <p:cNvSpPr txBox="1"/>
          <p:nvPr/>
        </p:nvSpPr>
        <p:spPr>
          <a:xfrm>
            <a:off x="7248855" y="427320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9F51851-12EB-4F59-A26B-A7020B77A081}"/>
              </a:ext>
            </a:extLst>
          </p:cNvPr>
          <p:cNvSpPr txBox="1"/>
          <p:nvPr/>
        </p:nvSpPr>
        <p:spPr>
          <a:xfrm>
            <a:off x="6871093" y="317075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56AA848-F1E4-472F-84E5-08FB3A697796}"/>
              </a:ext>
            </a:extLst>
          </p:cNvPr>
          <p:cNvSpPr txBox="1"/>
          <p:nvPr/>
        </p:nvSpPr>
        <p:spPr>
          <a:xfrm>
            <a:off x="6803382" y="427320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AD31517-1460-4954-9D44-8C77F310A246}"/>
              </a:ext>
            </a:extLst>
          </p:cNvPr>
          <p:cNvSpPr txBox="1"/>
          <p:nvPr/>
        </p:nvSpPr>
        <p:spPr>
          <a:xfrm>
            <a:off x="6381807" y="428319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049797B-9025-48D3-A2DA-5B41CF907426}"/>
              </a:ext>
            </a:extLst>
          </p:cNvPr>
          <p:cNvSpPr/>
          <p:nvPr/>
        </p:nvSpPr>
        <p:spPr>
          <a:xfrm>
            <a:off x="8015135" y="1527328"/>
            <a:ext cx="27130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192 chocolates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56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5" grpId="0"/>
      <p:bldP spid="37" grpId="0"/>
      <p:bldP spid="44" grpId="0"/>
      <p:bldP spid="45" grpId="0"/>
      <p:bldP spid="46" grpId="0"/>
      <p:bldP spid="47" grpId="0"/>
      <p:bldP spid="48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1662FE-E464-4BB7-B2FD-1C18DE6EDCDE}"/>
              </a:ext>
            </a:extLst>
          </p:cNvPr>
          <p:cNvSpPr/>
          <p:nvPr/>
        </p:nvSpPr>
        <p:spPr>
          <a:xfrm>
            <a:off x="56122" y="50000"/>
            <a:ext cx="1207931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list below shows the years in which the Cricket World Cup was held since 1992:</a:t>
            </a:r>
          </a:p>
          <a:p>
            <a:r>
              <a:rPr lang="en-US" sz="3200" dirty="0"/>
              <a:t>     1992, 1996, 1999, 2003, 2007, 2011, 2015</a:t>
            </a:r>
          </a:p>
          <a:p>
            <a:r>
              <a:rPr lang="en-US" sz="3200" b="1" dirty="0"/>
              <a:t>Adam says, ‘The Cricket World Cup has been held every four years since 1992.’ Adam is not correct. Explain how you know.</a:t>
            </a:r>
          </a:p>
          <a:p>
            <a:r>
              <a:rPr lang="en-US" sz="3200" b="1" dirty="0"/>
              <a:t> 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E37C33-11E0-4E3D-87E0-07A6CB8A8890}"/>
              </a:ext>
            </a:extLst>
          </p:cNvPr>
          <p:cNvSpPr/>
          <p:nvPr/>
        </p:nvSpPr>
        <p:spPr>
          <a:xfrm>
            <a:off x="519617" y="2649617"/>
            <a:ext cx="28424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1996 + 4 = 2000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97A568-5611-4C13-AFC3-0A51E92B1EBB}"/>
              </a:ext>
            </a:extLst>
          </p:cNvPr>
          <p:cNvSpPr/>
          <p:nvPr/>
        </p:nvSpPr>
        <p:spPr>
          <a:xfrm>
            <a:off x="519616" y="3300260"/>
            <a:ext cx="10871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The next Cricket World Cup after 1996 was in 1999, not 2000 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41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67A285-271A-4340-83F8-6A4321F04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221" y="1214541"/>
            <a:ext cx="5247619" cy="5123809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DB1828-6268-40D5-8B94-30363551B88D}"/>
              </a:ext>
            </a:extLst>
          </p:cNvPr>
          <p:cNvSpPr/>
          <p:nvPr/>
        </p:nvSpPr>
        <p:spPr>
          <a:xfrm>
            <a:off x="56123" y="56569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                                                   &gt;     =     &lt;</a:t>
            </a:r>
          </a:p>
          <a:p>
            <a:r>
              <a:rPr lang="en-GB" sz="3200" b="1" dirty="0"/>
              <a:t>Write the correct symbol in each box to make the statements correct.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1FC19A-C8B2-4133-89F6-4EE70865E36F}"/>
              </a:ext>
            </a:extLst>
          </p:cNvPr>
          <p:cNvSpPr/>
          <p:nvPr/>
        </p:nvSpPr>
        <p:spPr>
          <a:xfrm>
            <a:off x="3565703" y="1822399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132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8686A5-9188-46E3-8384-29E5A49BFE30}"/>
              </a:ext>
            </a:extLst>
          </p:cNvPr>
          <p:cNvSpPr/>
          <p:nvPr/>
        </p:nvSpPr>
        <p:spPr>
          <a:xfrm>
            <a:off x="6942169" y="1822398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150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7AE608-3940-41D1-9C19-C80C84C80900}"/>
              </a:ext>
            </a:extLst>
          </p:cNvPr>
          <p:cNvSpPr/>
          <p:nvPr/>
        </p:nvSpPr>
        <p:spPr>
          <a:xfrm>
            <a:off x="5418548" y="1483845"/>
            <a:ext cx="48122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&lt;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2E6619A-6374-403C-A1FA-77AD533D22D2}"/>
              </a:ext>
            </a:extLst>
          </p:cNvPr>
          <p:cNvCxnSpPr>
            <a:cxnSpLocks/>
          </p:cNvCxnSpPr>
          <p:nvPr/>
        </p:nvCxnSpPr>
        <p:spPr>
          <a:xfrm flipH="1">
            <a:off x="3480099" y="2890315"/>
            <a:ext cx="177501" cy="4788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6DC282-0497-4F12-9E9B-236618167B63}"/>
              </a:ext>
            </a:extLst>
          </p:cNvPr>
          <p:cNvCxnSpPr>
            <a:cxnSpLocks/>
          </p:cNvCxnSpPr>
          <p:nvPr/>
        </p:nvCxnSpPr>
        <p:spPr>
          <a:xfrm flipH="1">
            <a:off x="4536141" y="2890315"/>
            <a:ext cx="177501" cy="4788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96B4B88-D5BD-4C94-802C-FEB1C0722D99}"/>
              </a:ext>
            </a:extLst>
          </p:cNvPr>
          <p:cNvSpPr/>
          <p:nvPr/>
        </p:nvSpPr>
        <p:spPr>
          <a:xfrm>
            <a:off x="3799144" y="3191670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B043A7F-D1FB-4F71-8334-F936DE1FD242}"/>
              </a:ext>
            </a:extLst>
          </p:cNvPr>
          <p:cNvCxnSpPr>
            <a:cxnSpLocks/>
          </p:cNvCxnSpPr>
          <p:nvPr/>
        </p:nvCxnSpPr>
        <p:spPr>
          <a:xfrm flipH="1">
            <a:off x="6828839" y="2894184"/>
            <a:ext cx="177501" cy="4788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ED69173-1A85-41C0-8FCE-DCB064DE1289}"/>
              </a:ext>
            </a:extLst>
          </p:cNvPr>
          <p:cNvCxnSpPr>
            <a:cxnSpLocks/>
          </p:cNvCxnSpPr>
          <p:nvPr/>
        </p:nvCxnSpPr>
        <p:spPr>
          <a:xfrm flipH="1">
            <a:off x="7884881" y="2894184"/>
            <a:ext cx="177501" cy="4788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D7CA19BB-07E1-4041-B5B5-A126D4E09BAA}"/>
              </a:ext>
            </a:extLst>
          </p:cNvPr>
          <p:cNvSpPr/>
          <p:nvPr/>
        </p:nvSpPr>
        <p:spPr>
          <a:xfrm>
            <a:off x="7136891" y="3191670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6CC5D9C-86C0-43ED-B481-E8B12FCC6657}"/>
              </a:ext>
            </a:extLst>
          </p:cNvPr>
          <p:cNvSpPr/>
          <p:nvPr/>
        </p:nvSpPr>
        <p:spPr>
          <a:xfrm>
            <a:off x="5401524" y="2843334"/>
            <a:ext cx="48122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8ED5EF-4E51-4521-8DBC-199E3BFBAA11}"/>
              </a:ext>
            </a:extLst>
          </p:cNvPr>
          <p:cNvSpPr/>
          <p:nvPr/>
        </p:nvSpPr>
        <p:spPr>
          <a:xfrm>
            <a:off x="3799144" y="4591417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830497-CAF2-4C62-ABA4-BA07194CF683}"/>
              </a:ext>
            </a:extLst>
          </p:cNvPr>
          <p:cNvSpPr/>
          <p:nvPr/>
        </p:nvSpPr>
        <p:spPr>
          <a:xfrm>
            <a:off x="7193529" y="459141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C1E854-6F4F-40C8-9BDE-A6DF11C00117}"/>
              </a:ext>
            </a:extLst>
          </p:cNvPr>
          <p:cNvSpPr/>
          <p:nvPr/>
        </p:nvSpPr>
        <p:spPr>
          <a:xfrm>
            <a:off x="5418548" y="4188755"/>
            <a:ext cx="48122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&gt;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6B4D26A-05A5-4A0B-933F-082BFEA5764F}"/>
              </a:ext>
            </a:extLst>
          </p:cNvPr>
          <p:cNvSpPr/>
          <p:nvPr/>
        </p:nvSpPr>
        <p:spPr>
          <a:xfrm>
            <a:off x="3750799" y="5927177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240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F287E2-370D-4810-A9F8-0971B537C4C6}"/>
              </a:ext>
            </a:extLst>
          </p:cNvPr>
          <p:cNvSpPr/>
          <p:nvPr/>
        </p:nvSpPr>
        <p:spPr>
          <a:xfrm>
            <a:off x="6991308" y="5922728"/>
            <a:ext cx="10182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1000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0FA87B-C44B-452A-BFD4-C52C8C508738}"/>
              </a:ext>
            </a:extLst>
          </p:cNvPr>
          <p:cNvSpPr/>
          <p:nvPr/>
        </p:nvSpPr>
        <p:spPr>
          <a:xfrm>
            <a:off x="5401524" y="5548244"/>
            <a:ext cx="48122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&lt;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09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3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92860-F8F1-4B97-9BE4-27D2660255C6}"/>
              </a:ext>
            </a:extLst>
          </p:cNvPr>
          <p:cNvSpPr/>
          <p:nvPr/>
        </p:nvSpPr>
        <p:spPr>
          <a:xfrm>
            <a:off x="56123" y="4687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Here is a drawing of a 3-D shape.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1259E2-07E3-45DE-BFFD-F0F9CB9B2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810" y="998113"/>
            <a:ext cx="5676190" cy="277142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CE60F13-6AF6-4048-A9E3-D7BB94A817E4}"/>
              </a:ext>
            </a:extLst>
          </p:cNvPr>
          <p:cNvSpPr/>
          <p:nvPr/>
        </p:nvSpPr>
        <p:spPr>
          <a:xfrm>
            <a:off x="419810" y="4055248"/>
            <a:ext cx="4731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 table.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A18C62-A111-4A8F-8465-3F670453D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810" y="4640023"/>
            <a:ext cx="10137974" cy="187668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2062C54-8A28-40E8-A831-36691341C4C1}"/>
              </a:ext>
            </a:extLst>
          </p:cNvPr>
          <p:cNvSpPr/>
          <p:nvPr/>
        </p:nvSpPr>
        <p:spPr>
          <a:xfrm>
            <a:off x="2027974" y="5600526"/>
            <a:ext cx="7576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957553-F891-490E-8F46-D3D159E91949}"/>
              </a:ext>
            </a:extLst>
          </p:cNvPr>
          <p:cNvSpPr/>
          <p:nvPr/>
        </p:nvSpPr>
        <p:spPr>
          <a:xfrm>
            <a:off x="5394478" y="5597739"/>
            <a:ext cx="7576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BEA705-1F14-4D1B-BB1E-BCADF61FB857}"/>
              </a:ext>
            </a:extLst>
          </p:cNvPr>
          <p:cNvSpPr/>
          <p:nvPr/>
        </p:nvSpPr>
        <p:spPr>
          <a:xfrm>
            <a:off x="8428653" y="5597739"/>
            <a:ext cx="7576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39104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C012CB-8489-430D-BD88-9AC533968C85}"/>
              </a:ext>
            </a:extLst>
          </p:cNvPr>
          <p:cNvSpPr/>
          <p:nvPr/>
        </p:nvSpPr>
        <p:spPr>
          <a:xfrm>
            <a:off x="103032" y="51516"/>
            <a:ext cx="50673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shape on a grid. The shape is translated so that point A moves to (7, 8). Draw the shape in its new position.</a:t>
            </a:r>
          </a:p>
        </p:txBody>
      </p:sp>
      <p:pic>
        <p:nvPicPr>
          <p:cNvPr id="3" name="Picture 2" descr="https://app.doublestruck.eu/content/K2_REAS/HTML/Q/Q18212_files/img01.jpg">
            <a:extLst>
              <a:ext uri="{FF2B5EF4-FFF2-40B4-BE49-F238E27FC236}">
                <a16:creationId xmlns:a16="http://schemas.microsoft.com/office/drawing/2014/main" id="{7F6C859F-E799-43E5-9837-179C87D849A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450" y="114300"/>
            <a:ext cx="6553200" cy="65532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EA530B3-622C-43AE-9DB9-2B41A2B73D5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CFDBABE-4FAE-4795-9922-170E433DBACF}"/>
              </a:ext>
            </a:extLst>
          </p:cNvPr>
          <p:cNvSpPr/>
          <p:nvPr/>
        </p:nvSpPr>
        <p:spPr>
          <a:xfrm>
            <a:off x="9701121" y="1806135"/>
            <a:ext cx="146903" cy="1504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939A0BF-57DD-4454-B687-186089786848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8668011" y="1881339"/>
            <a:ext cx="103311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A32EDA2-AF1F-4C64-9097-197F6198E3EE}"/>
              </a:ext>
            </a:extLst>
          </p:cNvPr>
          <p:cNvCxnSpPr>
            <a:cxnSpLocks/>
          </p:cNvCxnSpPr>
          <p:nvPr/>
        </p:nvCxnSpPr>
        <p:spPr>
          <a:xfrm flipV="1">
            <a:off x="8679734" y="1881340"/>
            <a:ext cx="0" cy="27658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4B8D3A-FFE8-44B3-B35A-CA1EF6CDD77B}"/>
              </a:ext>
            </a:extLst>
          </p:cNvPr>
          <p:cNvCxnSpPr>
            <a:cxnSpLocks/>
          </p:cNvCxnSpPr>
          <p:nvPr/>
        </p:nvCxnSpPr>
        <p:spPr>
          <a:xfrm flipV="1">
            <a:off x="8668011" y="3541690"/>
            <a:ext cx="566141" cy="11054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3EF9990-52E2-45FD-9344-AF6705D487A2}"/>
              </a:ext>
            </a:extLst>
          </p:cNvPr>
          <p:cNvCxnSpPr>
            <a:cxnSpLocks/>
          </p:cNvCxnSpPr>
          <p:nvPr/>
        </p:nvCxnSpPr>
        <p:spPr>
          <a:xfrm flipH="1" flipV="1">
            <a:off x="9234152" y="3541690"/>
            <a:ext cx="540420" cy="11054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994CACB-08DA-4688-8FA9-C9F510095308}"/>
              </a:ext>
            </a:extLst>
          </p:cNvPr>
          <p:cNvCxnSpPr>
            <a:cxnSpLocks/>
          </p:cNvCxnSpPr>
          <p:nvPr/>
        </p:nvCxnSpPr>
        <p:spPr>
          <a:xfrm flipV="1">
            <a:off x="9786295" y="1881340"/>
            <a:ext cx="0" cy="27658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357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7E9BD4-73F2-46AA-AA7B-1BEF0BDAF4E9}"/>
              </a:ext>
            </a:extLst>
          </p:cNvPr>
          <p:cNvSpPr/>
          <p:nvPr/>
        </p:nvSpPr>
        <p:spPr>
          <a:xfrm>
            <a:off x="56123" y="194010"/>
            <a:ext cx="86879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Circle the improper fraction that is equivalent to 6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F7464B-D119-47CB-8067-636E733CE230}"/>
              </a:ext>
            </a:extLst>
          </p:cNvPr>
          <p:cNvSpPr/>
          <p:nvPr/>
        </p:nvSpPr>
        <p:spPr>
          <a:xfrm>
            <a:off x="8577483" y="-131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7</a:t>
            </a:r>
            <a:endParaRPr lang="en-GB" sz="32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0700B7-89DE-4974-86AA-C82EA41D8A89}"/>
              </a:ext>
            </a:extLst>
          </p:cNvPr>
          <p:cNvSpPr/>
          <p:nvPr/>
        </p:nvSpPr>
        <p:spPr>
          <a:xfrm>
            <a:off x="8577483" y="35814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8</a:t>
            </a:r>
            <a:endParaRPr lang="en-GB" sz="3200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6548AC-D762-4B5F-8886-376A8FD4B2EE}"/>
              </a:ext>
            </a:extLst>
          </p:cNvPr>
          <p:cNvCxnSpPr/>
          <p:nvPr/>
        </p:nvCxnSpPr>
        <p:spPr>
          <a:xfrm>
            <a:off x="8594452" y="474895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C7AC74D-AF37-40AB-AE60-11749528F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726" y="2406036"/>
            <a:ext cx="10923809" cy="109523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231D2BF-FB4D-4898-8B80-9AA1EB0426ED}"/>
              </a:ext>
            </a:extLst>
          </p:cNvPr>
          <p:cNvSpPr/>
          <p:nvPr/>
        </p:nvSpPr>
        <p:spPr>
          <a:xfrm rot="5400000">
            <a:off x="4198659" y="624346"/>
            <a:ext cx="451576" cy="13433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0597C0-21AA-4F37-8784-3218C3C0F97C}"/>
              </a:ext>
            </a:extLst>
          </p:cNvPr>
          <p:cNvSpPr/>
          <p:nvPr/>
        </p:nvSpPr>
        <p:spPr>
          <a:xfrm rot="5400000">
            <a:off x="5318562" y="851451"/>
            <a:ext cx="451786" cy="8889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FABFD77-1793-46AA-8F61-01FA81E8B813}"/>
              </a:ext>
            </a:extLst>
          </p:cNvPr>
          <p:cNvGrpSpPr/>
          <p:nvPr/>
        </p:nvGrpSpPr>
        <p:grpSpPr>
          <a:xfrm>
            <a:off x="2224830" y="1111659"/>
            <a:ext cx="840967" cy="842611"/>
            <a:chOff x="789779" y="1593896"/>
            <a:chExt cx="840967" cy="84261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872DE9-A28C-42BA-9210-1097D70A7674}"/>
                </a:ext>
              </a:extLst>
            </p:cNvPr>
            <p:cNvSpPr/>
            <p:nvPr/>
          </p:nvSpPr>
          <p:spPr>
            <a:xfrm>
              <a:off x="789779" y="1593896"/>
              <a:ext cx="366378" cy="83698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b="1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EB5AAC7-F4AB-4A5F-BB38-E685A69AAB87}"/>
                </a:ext>
              </a:extLst>
            </p:cNvPr>
            <p:cNvSpPr/>
            <p:nvPr/>
          </p:nvSpPr>
          <p:spPr>
            <a:xfrm rot="5400000">
              <a:off x="1004663" y="1810424"/>
              <a:ext cx="415182" cy="83698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b="1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C681445D-BBC1-4523-AA3E-4EBB55C1828A}"/>
              </a:ext>
            </a:extLst>
          </p:cNvPr>
          <p:cNvSpPr/>
          <p:nvPr/>
        </p:nvSpPr>
        <p:spPr>
          <a:xfrm rot="5400000">
            <a:off x="2611917" y="1091934"/>
            <a:ext cx="426778" cy="476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b="1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F75FCB7-5A7E-4A7C-A4DB-87F799E3B3F0}"/>
              </a:ext>
            </a:extLst>
          </p:cNvPr>
          <p:cNvGrpSpPr/>
          <p:nvPr/>
        </p:nvGrpSpPr>
        <p:grpSpPr>
          <a:xfrm>
            <a:off x="2240824" y="999736"/>
            <a:ext cx="775157" cy="1032867"/>
            <a:chOff x="4341505" y="124691"/>
            <a:chExt cx="775157" cy="103286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7FFEA9-157F-460E-989D-4D0D7DC713F9}"/>
                </a:ext>
              </a:extLst>
            </p:cNvPr>
            <p:cNvSpPr txBox="1"/>
            <p:nvPr/>
          </p:nvSpPr>
          <p:spPr>
            <a:xfrm>
              <a:off x="4341505" y="344181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>
                  <a:ea typeface="Cambria Math" panose="02040503050406030204" pitchFamily="18" charset="0"/>
                </a:rPr>
                <a:t>6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7C28950-5BE6-45D3-96BE-E44A521DE2CF}"/>
                </a:ext>
              </a:extLst>
            </p:cNvPr>
            <p:cNvGrpSpPr/>
            <p:nvPr/>
          </p:nvGrpSpPr>
          <p:grpSpPr>
            <a:xfrm>
              <a:off x="4680943" y="124691"/>
              <a:ext cx="435719" cy="1032867"/>
              <a:chOff x="2724738" y="5471319"/>
              <a:chExt cx="435719" cy="1032867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D5D3E3E-A5D8-4412-8C93-CCB90F8B2E34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b="1" dirty="0">
                    <a:ea typeface="Cambria Math" panose="02040503050406030204" pitchFamily="18" charset="0"/>
                  </a:rPr>
                  <a:t>7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AC5B531-F9B6-4EAA-B00E-15A544411BA0}"/>
                  </a:ext>
                </a:extLst>
              </p:cNvPr>
              <p:cNvSpPr txBox="1"/>
              <p:nvPr/>
            </p:nvSpPr>
            <p:spPr>
              <a:xfrm>
                <a:off x="2734437" y="585785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b="1" dirty="0">
                    <a:ea typeface="Cambria Math" panose="02040503050406030204" pitchFamily="18" charset="0"/>
                  </a:rPr>
                  <a:t>8</a:t>
                </a: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335595DC-7052-48D1-8A0E-77A7D58219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13B37769-FCDD-4DE9-8F8B-41D4DF27F273}"/>
              </a:ext>
            </a:extLst>
          </p:cNvPr>
          <p:cNvSpPr txBox="1"/>
          <p:nvPr/>
        </p:nvSpPr>
        <p:spPr>
          <a:xfrm>
            <a:off x="3748322" y="998958"/>
            <a:ext cx="29103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x 8 + 7 =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8D33BE-FB6B-4600-9DD9-56EC557BBAA8}"/>
              </a:ext>
            </a:extLst>
          </p:cNvPr>
          <p:cNvSpPr txBox="1"/>
          <p:nvPr/>
        </p:nvSpPr>
        <p:spPr>
          <a:xfrm>
            <a:off x="4189406" y="1460105"/>
            <a:ext cx="231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8 + 7 =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BD8A37-D17D-4347-8414-EF4EDBBBE95D}"/>
              </a:ext>
            </a:extLst>
          </p:cNvPr>
          <p:cNvSpPr txBox="1"/>
          <p:nvPr/>
        </p:nvSpPr>
        <p:spPr>
          <a:xfrm>
            <a:off x="6416788" y="1436660"/>
            <a:ext cx="993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5 5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21748E5-76EE-49A6-B273-2C3CDE9BCF67}"/>
              </a:ext>
            </a:extLst>
          </p:cNvPr>
          <p:cNvSpPr/>
          <p:nvPr/>
        </p:nvSpPr>
        <p:spPr>
          <a:xfrm>
            <a:off x="7594170" y="2200759"/>
            <a:ext cx="1565329" cy="147233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10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20" grpId="0"/>
      <p:bldP spid="21" grpId="0"/>
      <p:bldP spid="22" grpId="0"/>
      <p:bldP spid="2" grpId="0" animBg="1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A17D94-4D2D-48BC-A899-6753298E4AF5}"/>
              </a:ext>
            </a:extLst>
          </p:cNvPr>
          <p:cNvSpPr/>
          <p:nvPr/>
        </p:nvSpPr>
        <p:spPr>
          <a:xfrm>
            <a:off x="56123" y="1328509"/>
            <a:ext cx="56709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these fractions in order, starting with the smallest.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AD40A9-345D-4139-A783-009283E36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060" y="2405727"/>
            <a:ext cx="5503972" cy="19549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854BB3-455C-49B9-82FB-9966E24848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523" y="194676"/>
            <a:ext cx="3628571" cy="109523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6230216-8BBF-4BDD-B2C7-087E3C1FF9A9}"/>
              </a:ext>
            </a:extLst>
          </p:cNvPr>
          <p:cNvCxnSpPr>
            <a:cxnSpLocks/>
          </p:cNvCxnSpPr>
          <p:nvPr/>
        </p:nvCxnSpPr>
        <p:spPr>
          <a:xfrm>
            <a:off x="6438177" y="1234638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AF140B8-DBF1-4268-83B9-F23EAABA8065}"/>
              </a:ext>
            </a:extLst>
          </p:cNvPr>
          <p:cNvCxnSpPr>
            <a:cxnSpLocks/>
          </p:cNvCxnSpPr>
          <p:nvPr/>
        </p:nvCxnSpPr>
        <p:spPr>
          <a:xfrm>
            <a:off x="7317407" y="123463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2F55C1D-1C1C-497E-91C4-9D392BC306E8}"/>
              </a:ext>
            </a:extLst>
          </p:cNvPr>
          <p:cNvSpPr txBox="1"/>
          <p:nvPr/>
        </p:nvSpPr>
        <p:spPr>
          <a:xfrm>
            <a:off x="6400804" y="72680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B83D6C-A4CF-4295-A1B7-CFE4B2270E02}"/>
              </a:ext>
            </a:extLst>
          </p:cNvPr>
          <p:cNvSpPr txBox="1"/>
          <p:nvPr/>
        </p:nvSpPr>
        <p:spPr>
          <a:xfrm>
            <a:off x="6411370" y="117284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CBE997-D350-4690-A693-CDB35313AE22}"/>
              </a:ext>
            </a:extLst>
          </p:cNvPr>
          <p:cNvSpPr txBox="1"/>
          <p:nvPr/>
        </p:nvSpPr>
        <p:spPr>
          <a:xfrm>
            <a:off x="7317406" y="117284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AD1B28-3C4C-4F8B-AD4E-F92AB2529F54}"/>
              </a:ext>
            </a:extLst>
          </p:cNvPr>
          <p:cNvSpPr txBox="1"/>
          <p:nvPr/>
        </p:nvSpPr>
        <p:spPr>
          <a:xfrm>
            <a:off x="6870364" y="91916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87C891C-380D-4A82-8914-2D2CD2F5D416}"/>
              </a:ext>
            </a:extLst>
          </p:cNvPr>
          <p:cNvSpPr/>
          <p:nvPr/>
        </p:nvSpPr>
        <p:spPr>
          <a:xfrm rot="16200000">
            <a:off x="6803065" y="20467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12DD19EA-4E6F-48C7-9D34-8615A16DE250}"/>
              </a:ext>
            </a:extLst>
          </p:cNvPr>
          <p:cNvSpPr/>
          <p:nvPr/>
        </p:nvSpPr>
        <p:spPr>
          <a:xfrm rot="5400000">
            <a:off x="6792778" y="113179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28E6B3-3A92-4788-8721-C5876B5382A6}"/>
              </a:ext>
            </a:extLst>
          </p:cNvPr>
          <p:cNvSpPr txBox="1"/>
          <p:nvPr/>
        </p:nvSpPr>
        <p:spPr>
          <a:xfrm>
            <a:off x="6923368" y="166717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E1CE83-7FA8-4F27-847D-E9843B31CD17}"/>
              </a:ext>
            </a:extLst>
          </p:cNvPr>
          <p:cNvSpPr txBox="1"/>
          <p:nvPr/>
        </p:nvSpPr>
        <p:spPr>
          <a:xfrm>
            <a:off x="6923367" y="37286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AA8467-3747-4C50-BC23-BAA6C4CBD925}"/>
              </a:ext>
            </a:extLst>
          </p:cNvPr>
          <p:cNvSpPr txBox="1"/>
          <p:nvPr/>
        </p:nvSpPr>
        <p:spPr>
          <a:xfrm>
            <a:off x="7321149" y="726804"/>
            <a:ext cx="10806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7288498-B384-43EA-8DF8-705E5FD94067}"/>
              </a:ext>
            </a:extLst>
          </p:cNvPr>
          <p:cNvCxnSpPr>
            <a:cxnSpLocks/>
          </p:cNvCxnSpPr>
          <p:nvPr/>
        </p:nvCxnSpPr>
        <p:spPr>
          <a:xfrm>
            <a:off x="6438177" y="3328230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1737573-977A-4AE1-961C-AB27A3DDCAFC}"/>
              </a:ext>
            </a:extLst>
          </p:cNvPr>
          <p:cNvCxnSpPr>
            <a:cxnSpLocks/>
          </p:cNvCxnSpPr>
          <p:nvPr/>
        </p:nvCxnSpPr>
        <p:spPr>
          <a:xfrm>
            <a:off x="7317407" y="3328230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59FC269-46B9-4E0E-B8B6-4F970090B991}"/>
              </a:ext>
            </a:extLst>
          </p:cNvPr>
          <p:cNvSpPr txBox="1"/>
          <p:nvPr/>
        </p:nvSpPr>
        <p:spPr>
          <a:xfrm>
            <a:off x="6400804" y="282039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EF53FB-3373-4798-A4EE-F75655F9B7C8}"/>
              </a:ext>
            </a:extLst>
          </p:cNvPr>
          <p:cNvSpPr txBox="1"/>
          <p:nvPr/>
        </p:nvSpPr>
        <p:spPr>
          <a:xfrm>
            <a:off x="6411370" y="326643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198026-75A8-4DA4-97DD-0F48780B7335}"/>
              </a:ext>
            </a:extLst>
          </p:cNvPr>
          <p:cNvSpPr txBox="1"/>
          <p:nvPr/>
        </p:nvSpPr>
        <p:spPr>
          <a:xfrm>
            <a:off x="7317406" y="326643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8C1B46-B56D-490B-BF18-2F529AED983D}"/>
              </a:ext>
            </a:extLst>
          </p:cNvPr>
          <p:cNvSpPr txBox="1"/>
          <p:nvPr/>
        </p:nvSpPr>
        <p:spPr>
          <a:xfrm>
            <a:off x="6870364" y="301275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2E19E3AB-E565-40C5-BCEF-300C6178C2A3}"/>
              </a:ext>
            </a:extLst>
          </p:cNvPr>
          <p:cNvSpPr/>
          <p:nvPr/>
        </p:nvSpPr>
        <p:spPr>
          <a:xfrm rot="16200000">
            <a:off x="6803065" y="229827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677B3262-9211-4F35-BC5B-6C29BC25ADD5}"/>
              </a:ext>
            </a:extLst>
          </p:cNvPr>
          <p:cNvSpPr/>
          <p:nvPr/>
        </p:nvSpPr>
        <p:spPr>
          <a:xfrm rot="5400000">
            <a:off x="6792778" y="322539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00B7C8B-8ED9-4D70-A3FE-23621BA2B48F}"/>
              </a:ext>
            </a:extLst>
          </p:cNvPr>
          <p:cNvSpPr txBox="1"/>
          <p:nvPr/>
        </p:nvSpPr>
        <p:spPr>
          <a:xfrm>
            <a:off x="6923368" y="376076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21D4BB-93EB-4ABB-B2FD-E7212D9B71F3}"/>
              </a:ext>
            </a:extLst>
          </p:cNvPr>
          <p:cNvSpPr txBox="1"/>
          <p:nvPr/>
        </p:nvSpPr>
        <p:spPr>
          <a:xfrm>
            <a:off x="6923367" y="246645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2FB1A54-A8B9-4160-93E2-591C0B6B4715}"/>
              </a:ext>
            </a:extLst>
          </p:cNvPr>
          <p:cNvSpPr txBox="1"/>
          <p:nvPr/>
        </p:nvSpPr>
        <p:spPr>
          <a:xfrm>
            <a:off x="7321149" y="2820396"/>
            <a:ext cx="10806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0E3CD0E-CD4D-4F37-9EB6-AB338C1A8F83}"/>
              </a:ext>
            </a:extLst>
          </p:cNvPr>
          <p:cNvCxnSpPr>
            <a:cxnSpLocks/>
          </p:cNvCxnSpPr>
          <p:nvPr/>
        </p:nvCxnSpPr>
        <p:spPr>
          <a:xfrm>
            <a:off x="6438177" y="5487914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8F65902-FE5F-4720-92C7-8923B4802548}"/>
              </a:ext>
            </a:extLst>
          </p:cNvPr>
          <p:cNvCxnSpPr>
            <a:cxnSpLocks/>
          </p:cNvCxnSpPr>
          <p:nvPr/>
        </p:nvCxnSpPr>
        <p:spPr>
          <a:xfrm>
            <a:off x="7317407" y="5487914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8215C70-4FF7-4BE3-AACC-2D5291637B8E}"/>
              </a:ext>
            </a:extLst>
          </p:cNvPr>
          <p:cNvSpPr txBox="1"/>
          <p:nvPr/>
        </p:nvSpPr>
        <p:spPr>
          <a:xfrm>
            <a:off x="6400804" y="498008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1B21C61-366F-4E64-9C45-877B2AA66DED}"/>
              </a:ext>
            </a:extLst>
          </p:cNvPr>
          <p:cNvSpPr txBox="1"/>
          <p:nvPr/>
        </p:nvSpPr>
        <p:spPr>
          <a:xfrm>
            <a:off x="6411370" y="542612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D87B1AB-0274-44C0-BF06-1CBFE965FE4F}"/>
              </a:ext>
            </a:extLst>
          </p:cNvPr>
          <p:cNvSpPr txBox="1"/>
          <p:nvPr/>
        </p:nvSpPr>
        <p:spPr>
          <a:xfrm>
            <a:off x="7317406" y="542612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7E9A798-C5A2-406D-B5DD-B8C06C27CD96}"/>
              </a:ext>
            </a:extLst>
          </p:cNvPr>
          <p:cNvSpPr txBox="1"/>
          <p:nvPr/>
        </p:nvSpPr>
        <p:spPr>
          <a:xfrm>
            <a:off x="6870364" y="517244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5E5EEABB-C1A4-4D82-A400-149CC420DDA5}"/>
              </a:ext>
            </a:extLst>
          </p:cNvPr>
          <p:cNvSpPr/>
          <p:nvPr/>
        </p:nvSpPr>
        <p:spPr>
          <a:xfrm rot="16200000">
            <a:off x="6803065" y="445795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34E66FF5-A563-4C7F-96A2-77D385E085B7}"/>
              </a:ext>
            </a:extLst>
          </p:cNvPr>
          <p:cNvSpPr/>
          <p:nvPr/>
        </p:nvSpPr>
        <p:spPr>
          <a:xfrm rot="5400000">
            <a:off x="6792778" y="538507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85B0D9D-5CD5-44FD-B705-1C6E0658AB24}"/>
              </a:ext>
            </a:extLst>
          </p:cNvPr>
          <p:cNvSpPr txBox="1"/>
          <p:nvPr/>
        </p:nvSpPr>
        <p:spPr>
          <a:xfrm>
            <a:off x="6923368" y="592045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CA9C475-6BA6-4AE7-929B-778CE0DA015E}"/>
              </a:ext>
            </a:extLst>
          </p:cNvPr>
          <p:cNvSpPr txBox="1"/>
          <p:nvPr/>
        </p:nvSpPr>
        <p:spPr>
          <a:xfrm>
            <a:off x="6923367" y="462614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7469ADB-7E13-41E2-975A-347D7837D9A1}"/>
              </a:ext>
            </a:extLst>
          </p:cNvPr>
          <p:cNvSpPr txBox="1"/>
          <p:nvPr/>
        </p:nvSpPr>
        <p:spPr>
          <a:xfrm>
            <a:off x="7321149" y="4980080"/>
            <a:ext cx="10806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37BA989-16E6-4D8F-8E4B-D9E62887264F}"/>
              </a:ext>
            </a:extLst>
          </p:cNvPr>
          <p:cNvGrpSpPr/>
          <p:nvPr/>
        </p:nvGrpSpPr>
        <p:grpSpPr>
          <a:xfrm>
            <a:off x="593277" y="2711540"/>
            <a:ext cx="502160" cy="1076984"/>
            <a:chOff x="6553204" y="2972796"/>
            <a:chExt cx="502160" cy="107698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C8BADD9-DA2F-4D91-AA85-ACF8DB56A119}"/>
                </a:ext>
              </a:extLst>
            </p:cNvPr>
            <p:cNvCxnSpPr>
              <a:cxnSpLocks/>
            </p:cNvCxnSpPr>
            <p:nvPr/>
          </p:nvCxnSpPr>
          <p:spPr>
            <a:xfrm>
              <a:off x="6590577" y="3480630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1B14ACA-1344-4B0D-A485-B84F398375F6}"/>
                </a:ext>
              </a:extLst>
            </p:cNvPr>
            <p:cNvSpPr txBox="1"/>
            <p:nvPr/>
          </p:nvSpPr>
          <p:spPr>
            <a:xfrm>
              <a:off x="6553204" y="297279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0FFE81F-F2E3-4EF5-B7A0-9E9A36BE0FAC}"/>
                </a:ext>
              </a:extLst>
            </p:cNvPr>
            <p:cNvSpPr txBox="1"/>
            <p:nvPr/>
          </p:nvSpPr>
          <p:spPr>
            <a:xfrm>
              <a:off x="6563770" y="3418838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9C33A29-3872-4EA4-ADB1-642BE0D97F92}"/>
              </a:ext>
            </a:extLst>
          </p:cNvPr>
          <p:cNvGrpSpPr/>
          <p:nvPr/>
        </p:nvGrpSpPr>
        <p:grpSpPr>
          <a:xfrm>
            <a:off x="2754181" y="2711540"/>
            <a:ext cx="502160" cy="1076984"/>
            <a:chOff x="6553204" y="2972796"/>
            <a:chExt cx="502160" cy="107698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C5EDC5D-3062-4CEA-BDEB-1CAA47738DAA}"/>
                </a:ext>
              </a:extLst>
            </p:cNvPr>
            <p:cNvCxnSpPr>
              <a:cxnSpLocks/>
            </p:cNvCxnSpPr>
            <p:nvPr/>
          </p:nvCxnSpPr>
          <p:spPr>
            <a:xfrm>
              <a:off x="6590577" y="3480630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24C7074-F855-4B64-91E2-64FD5E58A97B}"/>
                </a:ext>
              </a:extLst>
            </p:cNvPr>
            <p:cNvSpPr txBox="1"/>
            <p:nvPr/>
          </p:nvSpPr>
          <p:spPr>
            <a:xfrm>
              <a:off x="6553204" y="297279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3B33332-73B6-4E6F-8A49-D6EBA4B512FF}"/>
                </a:ext>
              </a:extLst>
            </p:cNvPr>
            <p:cNvSpPr txBox="1"/>
            <p:nvPr/>
          </p:nvSpPr>
          <p:spPr>
            <a:xfrm>
              <a:off x="6563770" y="3418838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CE348F5-16A4-4B99-A71D-B03757F76DC9}"/>
              </a:ext>
            </a:extLst>
          </p:cNvPr>
          <p:cNvGrpSpPr/>
          <p:nvPr/>
        </p:nvGrpSpPr>
        <p:grpSpPr>
          <a:xfrm>
            <a:off x="4925651" y="2697288"/>
            <a:ext cx="502160" cy="1076984"/>
            <a:chOff x="6553204" y="2972796"/>
            <a:chExt cx="502160" cy="1076984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59B2D87-786F-438C-83B2-8C21451AABFE}"/>
                </a:ext>
              </a:extLst>
            </p:cNvPr>
            <p:cNvCxnSpPr>
              <a:cxnSpLocks/>
            </p:cNvCxnSpPr>
            <p:nvPr/>
          </p:nvCxnSpPr>
          <p:spPr>
            <a:xfrm>
              <a:off x="6590577" y="3480630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F10F607-08FE-4304-BFAC-1EBE2DB44FD2}"/>
                </a:ext>
              </a:extLst>
            </p:cNvPr>
            <p:cNvSpPr txBox="1"/>
            <p:nvPr/>
          </p:nvSpPr>
          <p:spPr>
            <a:xfrm>
              <a:off x="6553204" y="297279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D8C0F11-0632-4B07-8645-F95A6FE1F410}"/>
                </a:ext>
              </a:extLst>
            </p:cNvPr>
            <p:cNvSpPr txBox="1"/>
            <p:nvPr/>
          </p:nvSpPr>
          <p:spPr>
            <a:xfrm>
              <a:off x="6563770" y="3418838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702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9" grpId="0"/>
      <p:bldP spid="20" grpId="0"/>
      <p:bldP spid="21" grpId="0"/>
      <p:bldP spid="22" grpId="0"/>
      <p:bldP spid="23" grpId="0" animBg="1"/>
      <p:bldP spid="24" grpId="0" animBg="1"/>
      <p:bldP spid="25" grpId="0"/>
      <p:bldP spid="26" grpId="0"/>
      <p:bldP spid="27" grpId="0"/>
      <p:bldP spid="30" grpId="0"/>
      <p:bldP spid="31" grpId="0"/>
      <p:bldP spid="32" grpId="0"/>
      <p:bldP spid="33" grpId="0"/>
      <p:bldP spid="34" grpId="0" animBg="1"/>
      <p:bldP spid="35" grpId="0" animBg="1"/>
      <p:bldP spid="36" grpId="0"/>
      <p:bldP spid="37" grpId="0"/>
      <p:bldP spid="38" grpId="0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E07076-5349-49A0-AACB-03CC23C4F2B2}"/>
              </a:ext>
            </a:extLst>
          </p:cNvPr>
          <p:cNvSpPr/>
          <p:nvPr/>
        </p:nvSpPr>
        <p:spPr>
          <a:xfrm>
            <a:off x="56123" y="50000"/>
            <a:ext cx="120793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box contains trays of melons.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There are 15 melons in a tray.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There are 3 trays in a box.</a:t>
            </a:r>
          </a:p>
          <a:p>
            <a:r>
              <a:rPr lang="en-US" sz="3200" b="1" dirty="0"/>
              <a:t>A supermarket sells 40 boxes of melons.</a:t>
            </a:r>
          </a:p>
          <a:p>
            <a:r>
              <a:rPr lang="en-US" sz="3200" b="1" dirty="0"/>
              <a:t>How many melons does the supermarket sell?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A264E36-8B79-48E2-951B-8FD9C238392F}"/>
              </a:ext>
            </a:extLst>
          </p:cNvPr>
          <p:cNvGrpSpPr/>
          <p:nvPr/>
        </p:nvGrpSpPr>
        <p:grpSpPr>
          <a:xfrm>
            <a:off x="611755" y="2848333"/>
            <a:ext cx="1861800" cy="1405123"/>
            <a:chOff x="2248666" y="1937292"/>
            <a:chExt cx="1861800" cy="140512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1482F7F-4CEF-4C7E-91A4-86FA7E8593D4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3314FDE-7321-44FF-87C3-13957A10CB31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0F07FB1-8456-4932-8E68-669F6A549372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10F71BA-3FEB-44CD-A8AA-681B83C06FAA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5CEB215-5BDA-4032-880C-B7A5424CB1E9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43B68EF-E626-4F68-AC7E-71A934ED8CEF}"/>
              </a:ext>
            </a:extLst>
          </p:cNvPr>
          <p:cNvSpPr txBox="1"/>
          <p:nvPr/>
        </p:nvSpPr>
        <p:spPr>
          <a:xfrm>
            <a:off x="1506870" y="373990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DDB51E-76BE-4A09-A26E-0AC1DB7D49AF}"/>
              </a:ext>
            </a:extLst>
          </p:cNvPr>
          <p:cNvSpPr txBox="1"/>
          <p:nvPr/>
        </p:nvSpPr>
        <p:spPr>
          <a:xfrm>
            <a:off x="1115670" y="261609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58D142-7212-477A-9166-07315DDAB389}"/>
              </a:ext>
            </a:extLst>
          </p:cNvPr>
          <p:cNvSpPr txBox="1"/>
          <p:nvPr/>
        </p:nvSpPr>
        <p:spPr>
          <a:xfrm>
            <a:off x="1070023" y="3739910"/>
            <a:ext cx="5489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FBC01F-6422-478E-BBF8-26A3ECB0E26A}"/>
              </a:ext>
            </a:extLst>
          </p:cNvPr>
          <p:cNvSpPr/>
          <p:nvPr/>
        </p:nvSpPr>
        <p:spPr>
          <a:xfrm>
            <a:off x="5786113" y="742497"/>
            <a:ext cx="3382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45 melons in a box</a:t>
            </a:r>
            <a:endParaRPr lang="en-GB" sz="3200" dirty="0">
              <a:solidFill>
                <a:srgbClr val="FF00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22AA391-C1B1-42F9-B85F-695DD423632D}"/>
              </a:ext>
            </a:extLst>
          </p:cNvPr>
          <p:cNvGrpSpPr/>
          <p:nvPr/>
        </p:nvGrpSpPr>
        <p:grpSpPr>
          <a:xfrm>
            <a:off x="2800319" y="2848333"/>
            <a:ext cx="1861800" cy="1405123"/>
            <a:chOff x="2248666" y="1937292"/>
            <a:chExt cx="1861800" cy="140512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2847C8C-DA6E-4AB6-A07B-5F1031540CD5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20681D1-F758-4256-A42E-CE7676DC212A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8C426E2-0C79-40EA-9A11-6D130F270B1D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118BB6D-983B-45D8-958C-F35881D1C79B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87EB9C2-BE66-4BDB-B055-4C732D771531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9C27A96-0CC0-4CCC-907D-04F4159C531D}"/>
              </a:ext>
            </a:extLst>
          </p:cNvPr>
          <p:cNvSpPr txBox="1"/>
          <p:nvPr/>
        </p:nvSpPr>
        <p:spPr>
          <a:xfrm>
            <a:off x="3695434" y="373990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926AA8-478E-4467-AC1C-2A13E94FD671}"/>
              </a:ext>
            </a:extLst>
          </p:cNvPr>
          <p:cNvSpPr txBox="1"/>
          <p:nvPr/>
        </p:nvSpPr>
        <p:spPr>
          <a:xfrm>
            <a:off x="3304234" y="261609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797ED0-B801-47CD-990C-21E25A5582D2}"/>
              </a:ext>
            </a:extLst>
          </p:cNvPr>
          <p:cNvSpPr txBox="1"/>
          <p:nvPr/>
        </p:nvSpPr>
        <p:spPr>
          <a:xfrm>
            <a:off x="2832585" y="3739910"/>
            <a:ext cx="9749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108920-CC88-487F-85BD-88EE0EDE9CB0}"/>
              </a:ext>
            </a:extLst>
          </p:cNvPr>
          <p:cNvSpPr txBox="1"/>
          <p:nvPr/>
        </p:nvSpPr>
        <p:spPr>
          <a:xfrm>
            <a:off x="4122862" y="328320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506266-EA93-4FC7-B5F1-4A9F8DB0322C}"/>
              </a:ext>
            </a:extLst>
          </p:cNvPr>
          <p:cNvSpPr txBox="1"/>
          <p:nvPr/>
        </p:nvSpPr>
        <p:spPr>
          <a:xfrm>
            <a:off x="4126233" y="372089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5FA6A6E-D379-4C40-91E1-BCB15B6A9F48}"/>
              </a:ext>
            </a:extLst>
          </p:cNvPr>
          <p:cNvSpPr/>
          <p:nvPr/>
        </p:nvSpPr>
        <p:spPr>
          <a:xfrm>
            <a:off x="8004592" y="2018251"/>
            <a:ext cx="3382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1800 melons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25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079BB5-3BF0-48CD-8370-CA7FF526FF03}"/>
              </a:ext>
            </a:extLst>
          </p:cNvPr>
          <p:cNvSpPr/>
          <p:nvPr/>
        </p:nvSpPr>
        <p:spPr>
          <a:xfrm>
            <a:off x="56123" y="50000"/>
            <a:ext cx="12079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Adam wants to use a mental method to calculate 182 – 97</a:t>
            </a:r>
          </a:p>
          <a:p>
            <a:r>
              <a:rPr lang="en-US" sz="3200" b="1" dirty="0"/>
              <a:t>He starts from 182</a:t>
            </a:r>
          </a:p>
          <a:p>
            <a:r>
              <a:rPr lang="en-US" sz="3200" b="1" dirty="0"/>
              <a:t>Here are some methods that Adam could use.</a:t>
            </a:r>
          </a:p>
          <a:p>
            <a:r>
              <a:rPr lang="en-US" sz="3200" b="1" dirty="0"/>
              <a:t>Tick the methods that are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C131C9-C7CA-4A7A-8A16-751D23119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85" y="2044369"/>
            <a:ext cx="6566541" cy="447997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BB06CA8-C525-475F-B74E-B94EA63DFB8C}"/>
              </a:ext>
            </a:extLst>
          </p:cNvPr>
          <p:cNvSpPr/>
          <p:nvPr/>
        </p:nvSpPr>
        <p:spPr>
          <a:xfrm>
            <a:off x="2713729" y="2487463"/>
            <a:ext cx="3382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only subtracts 87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3F2742-5EAE-4493-894E-6A4F0DDD858F}"/>
              </a:ext>
            </a:extLst>
          </p:cNvPr>
          <p:cNvSpPr/>
          <p:nvPr/>
        </p:nvSpPr>
        <p:spPr>
          <a:xfrm>
            <a:off x="6037563" y="330967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FA14B0-8CC9-4999-A343-61DF6CAC573D}"/>
              </a:ext>
            </a:extLst>
          </p:cNvPr>
          <p:cNvSpPr/>
          <p:nvPr/>
        </p:nvSpPr>
        <p:spPr>
          <a:xfrm>
            <a:off x="6054496" y="456306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7F6ADA-0739-46CD-A0D0-C1D59173E271}"/>
              </a:ext>
            </a:extLst>
          </p:cNvPr>
          <p:cNvSpPr/>
          <p:nvPr/>
        </p:nvSpPr>
        <p:spPr>
          <a:xfrm>
            <a:off x="3319995" y="6182381"/>
            <a:ext cx="3382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subtracts 103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09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3C559C-A5CC-4A6E-BE97-39C464DA6D75}"/>
              </a:ext>
            </a:extLst>
          </p:cNvPr>
          <p:cNvSpPr/>
          <p:nvPr/>
        </p:nvSpPr>
        <p:spPr>
          <a:xfrm>
            <a:off x="56122" y="50000"/>
            <a:ext cx="1037124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28 pupils in a class.</a:t>
            </a:r>
          </a:p>
          <a:p>
            <a:r>
              <a:rPr lang="en-US" sz="3200" b="1" dirty="0"/>
              <a:t>The teacher has 8 </a:t>
            </a:r>
            <a:r>
              <a:rPr lang="en-US" sz="3200" b="1" dirty="0" err="1"/>
              <a:t>litres</a:t>
            </a:r>
            <a:r>
              <a:rPr lang="en-US" sz="3200" b="1" dirty="0"/>
              <a:t> of orange juice.</a:t>
            </a:r>
          </a:p>
          <a:p>
            <a:r>
              <a:rPr lang="en-US" sz="3200" b="1" dirty="0"/>
              <a:t>She pours 225 </a:t>
            </a:r>
            <a:r>
              <a:rPr lang="en-US" sz="3200" b="1" dirty="0" err="1"/>
              <a:t>millilitres</a:t>
            </a:r>
            <a:r>
              <a:rPr lang="en-US" sz="3200" b="1" dirty="0"/>
              <a:t> of orange juice for every pupil.</a:t>
            </a:r>
          </a:p>
          <a:p>
            <a:r>
              <a:rPr lang="en-US" sz="3200" b="1" dirty="0"/>
              <a:t>How much orange juice is left over?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A39CA0-0956-4227-AF2E-65010CC1308C}"/>
              </a:ext>
            </a:extLst>
          </p:cNvPr>
          <p:cNvSpPr/>
          <p:nvPr/>
        </p:nvSpPr>
        <p:spPr>
          <a:xfrm>
            <a:off x="6754301" y="550064"/>
            <a:ext cx="3382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8000 </a:t>
            </a:r>
            <a:r>
              <a:rPr lang="en-US" sz="3200" b="1" dirty="0" err="1">
                <a:solidFill>
                  <a:srgbClr val="FF0000"/>
                </a:solidFill>
              </a:rPr>
              <a:t>millilitres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06CC5EC-9926-4262-9EA2-1F8A9FB06DBE}"/>
              </a:ext>
            </a:extLst>
          </p:cNvPr>
          <p:cNvCxnSpPr/>
          <p:nvPr/>
        </p:nvCxnSpPr>
        <p:spPr>
          <a:xfrm flipH="1">
            <a:off x="2277685" y="2520881"/>
            <a:ext cx="2344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0C78140F-BA52-4E86-A83B-89A520C805C5}"/>
              </a:ext>
            </a:extLst>
          </p:cNvPr>
          <p:cNvGrpSpPr/>
          <p:nvPr/>
        </p:nvGrpSpPr>
        <p:grpSpPr>
          <a:xfrm>
            <a:off x="446712" y="2516641"/>
            <a:ext cx="2635842" cy="1896275"/>
            <a:chOff x="4246253" y="3882986"/>
            <a:chExt cx="2635842" cy="189627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7DE6F70-4EAF-45D4-98E3-F6EB71EB14C1}"/>
                </a:ext>
              </a:extLst>
            </p:cNvPr>
            <p:cNvSpPr txBox="1"/>
            <p:nvPr/>
          </p:nvSpPr>
          <p:spPr>
            <a:xfrm>
              <a:off x="6003568" y="4334483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A85B951-9E2B-48B2-9E38-89E53F3929D9}"/>
                </a:ext>
              </a:extLst>
            </p:cNvPr>
            <p:cNvSpPr txBox="1"/>
            <p:nvPr/>
          </p:nvSpPr>
          <p:spPr>
            <a:xfrm>
              <a:off x="6007623" y="3886561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F4E8283-7971-47E8-9BC4-78248D128730}"/>
                </a:ext>
              </a:extLst>
            </p:cNvPr>
            <p:cNvSpPr txBox="1"/>
            <p:nvPr/>
          </p:nvSpPr>
          <p:spPr>
            <a:xfrm>
              <a:off x="5560558" y="389617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BB81E3C-2027-4017-A9EE-7336BF35F967}"/>
                </a:ext>
              </a:extLst>
            </p:cNvPr>
            <p:cNvSpPr txBox="1"/>
            <p:nvPr/>
          </p:nvSpPr>
          <p:spPr>
            <a:xfrm>
              <a:off x="6445748" y="4318767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9FC879B-8A90-438C-9C6A-24EFBCDD6178}"/>
                </a:ext>
              </a:extLst>
            </p:cNvPr>
            <p:cNvCxnSpPr>
              <a:cxnSpLocks/>
            </p:cNvCxnSpPr>
            <p:nvPr/>
          </p:nvCxnSpPr>
          <p:spPr>
            <a:xfrm>
              <a:off x="4644121" y="4876326"/>
              <a:ext cx="222588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96AB5A7-5B16-4772-8F23-AA427F6A494D}"/>
                </a:ext>
              </a:extLst>
            </p:cNvPr>
            <p:cNvCxnSpPr>
              <a:cxnSpLocks/>
            </p:cNvCxnSpPr>
            <p:nvPr/>
          </p:nvCxnSpPr>
          <p:spPr>
            <a:xfrm>
              <a:off x="4644978" y="5779261"/>
              <a:ext cx="221478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101FFCD-225C-44BC-A583-E5E8BE7865AE}"/>
                </a:ext>
              </a:extLst>
            </p:cNvPr>
            <p:cNvSpPr txBox="1"/>
            <p:nvPr/>
          </p:nvSpPr>
          <p:spPr>
            <a:xfrm>
              <a:off x="6441463" y="3882986"/>
              <a:ext cx="440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47C8E23-EF7F-440E-955D-757FCED7AED2}"/>
                </a:ext>
              </a:extLst>
            </p:cNvPr>
            <p:cNvSpPr txBox="1"/>
            <p:nvPr/>
          </p:nvSpPr>
          <p:spPr>
            <a:xfrm>
              <a:off x="4246253" y="4374834"/>
              <a:ext cx="3850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x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390FC37-85EE-4601-9DCA-9DDAA544E168}"/>
              </a:ext>
            </a:extLst>
          </p:cNvPr>
          <p:cNvSpPr txBox="1"/>
          <p:nvPr/>
        </p:nvSpPr>
        <p:spPr>
          <a:xfrm>
            <a:off x="2612814" y="34400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A6A394-59D7-4E8A-A3B6-DF55FB317605}"/>
              </a:ext>
            </a:extLst>
          </p:cNvPr>
          <p:cNvSpPr txBox="1"/>
          <p:nvPr/>
        </p:nvSpPr>
        <p:spPr>
          <a:xfrm>
            <a:off x="2224026" y="234268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7D65BC-DBF5-4F70-BAC2-54BF1DAC037F}"/>
              </a:ext>
            </a:extLst>
          </p:cNvPr>
          <p:cNvSpPr txBox="1"/>
          <p:nvPr/>
        </p:nvSpPr>
        <p:spPr>
          <a:xfrm>
            <a:off x="2153688" y="34400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19C99C-1B37-4E49-929C-3EAC49CF6D70}"/>
              </a:ext>
            </a:extLst>
          </p:cNvPr>
          <p:cNvSpPr txBox="1"/>
          <p:nvPr/>
        </p:nvSpPr>
        <p:spPr>
          <a:xfrm>
            <a:off x="1771792" y="234268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741C6E-3993-4CDC-B17D-CE0D567ECF66}"/>
              </a:ext>
            </a:extLst>
          </p:cNvPr>
          <p:cNvSpPr txBox="1"/>
          <p:nvPr/>
        </p:nvSpPr>
        <p:spPr>
          <a:xfrm>
            <a:off x="1262859" y="3440037"/>
            <a:ext cx="10257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ED5E0D5-0F7B-412D-9C3E-1D237D46F5DE}"/>
              </a:ext>
            </a:extLst>
          </p:cNvPr>
          <p:cNvCxnSpPr/>
          <p:nvPr/>
        </p:nvCxnSpPr>
        <p:spPr>
          <a:xfrm flipH="1">
            <a:off x="1823834" y="2542999"/>
            <a:ext cx="2344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43D5D8D-E1D1-4749-8EC5-6F45EA4F4A9E}"/>
              </a:ext>
            </a:extLst>
          </p:cNvPr>
          <p:cNvSpPr txBox="1"/>
          <p:nvPr/>
        </p:nvSpPr>
        <p:spPr>
          <a:xfrm>
            <a:off x="2612814" y="38838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A49133-E638-4506-86B3-AF35E2AFEE22}"/>
              </a:ext>
            </a:extLst>
          </p:cNvPr>
          <p:cNvSpPr txBox="1"/>
          <p:nvPr/>
        </p:nvSpPr>
        <p:spPr>
          <a:xfrm>
            <a:off x="2222765" y="2112103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9C6F8A7-FC41-4718-B490-C65FF6078993}"/>
              </a:ext>
            </a:extLst>
          </p:cNvPr>
          <p:cNvSpPr txBox="1"/>
          <p:nvPr/>
        </p:nvSpPr>
        <p:spPr>
          <a:xfrm>
            <a:off x="2153687" y="38838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10B7D54-788A-42CF-8BF1-954A306FC5B5}"/>
              </a:ext>
            </a:extLst>
          </p:cNvPr>
          <p:cNvSpPr txBox="1"/>
          <p:nvPr/>
        </p:nvSpPr>
        <p:spPr>
          <a:xfrm>
            <a:off x="1702714" y="38838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4DEB47E-CE1C-41E6-A6A8-C4A54BF055E1}"/>
              </a:ext>
            </a:extLst>
          </p:cNvPr>
          <p:cNvSpPr txBox="1"/>
          <p:nvPr/>
        </p:nvSpPr>
        <p:spPr>
          <a:xfrm>
            <a:off x="1262859" y="3890645"/>
            <a:ext cx="5089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713D50D-E03B-401B-8A5D-712463AEC622}"/>
              </a:ext>
            </a:extLst>
          </p:cNvPr>
          <p:cNvSpPr txBox="1"/>
          <p:nvPr/>
        </p:nvSpPr>
        <p:spPr>
          <a:xfrm>
            <a:off x="2618676" y="4334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9222552-1E6E-4595-902B-8159E04F6497}"/>
              </a:ext>
            </a:extLst>
          </p:cNvPr>
          <p:cNvSpPr txBox="1"/>
          <p:nvPr/>
        </p:nvSpPr>
        <p:spPr>
          <a:xfrm>
            <a:off x="2159549" y="4334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D37212B-861E-4521-A756-93D818B8A408}"/>
              </a:ext>
            </a:extLst>
          </p:cNvPr>
          <p:cNvSpPr txBox="1"/>
          <p:nvPr/>
        </p:nvSpPr>
        <p:spPr>
          <a:xfrm>
            <a:off x="1708576" y="4334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9DC1016-73A2-4993-A7F2-DB658C497238}"/>
              </a:ext>
            </a:extLst>
          </p:cNvPr>
          <p:cNvSpPr txBox="1"/>
          <p:nvPr/>
        </p:nvSpPr>
        <p:spPr>
          <a:xfrm>
            <a:off x="1262859" y="4334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A24C49-6F3E-426F-A9E1-FED3F317C066}"/>
              </a:ext>
            </a:extLst>
          </p:cNvPr>
          <p:cNvSpPr txBox="1"/>
          <p:nvPr/>
        </p:nvSpPr>
        <p:spPr>
          <a:xfrm>
            <a:off x="1349269" y="325618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80CC86A-DAE2-49A2-9111-BC5C4E0BC68A}"/>
              </a:ext>
            </a:extLst>
          </p:cNvPr>
          <p:cNvGrpSpPr/>
          <p:nvPr/>
        </p:nvGrpSpPr>
        <p:grpSpPr>
          <a:xfrm>
            <a:off x="4063777" y="2529834"/>
            <a:ext cx="2296633" cy="1404405"/>
            <a:chOff x="1371600" y="1941038"/>
            <a:chExt cx="2296633" cy="140440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AC7C4DB-B665-4DFB-9C0C-CB7040465BC3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8 0 0 0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F77BD83-DA1B-438E-A19C-76454CABCBDB}"/>
                </a:ext>
              </a:extLst>
            </p:cNvPr>
            <p:cNvSpPr txBox="1"/>
            <p:nvPr/>
          </p:nvSpPr>
          <p:spPr>
            <a:xfrm>
              <a:off x="1799424" y="2373230"/>
              <a:ext cx="186880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6 3 0 0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1DF67E2-8392-4F77-BE91-A79B2E82B07A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04E5D69-0573-4BEA-B274-B5FE14F7375C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88"/>
              <a:ext cx="222532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0DD7832-CC28-4AA0-8248-A1616F468EE0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45443"/>
              <a:ext cx="222229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734F0262-D1EE-41AB-9241-D461FA73D159}"/>
              </a:ext>
            </a:extLst>
          </p:cNvPr>
          <p:cNvSpPr txBox="1"/>
          <p:nvPr/>
        </p:nvSpPr>
        <p:spPr>
          <a:xfrm>
            <a:off x="5831192" y="342317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17CE4AB-1BE7-439A-838C-E5D02890B752}"/>
              </a:ext>
            </a:extLst>
          </p:cNvPr>
          <p:cNvSpPr txBox="1"/>
          <p:nvPr/>
        </p:nvSpPr>
        <p:spPr>
          <a:xfrm>
            <a:off x="5391679" y="342045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2EA92D6-CDEA-4D4B-9286-491D5DBB7FC3}"/>
              </a:ext>
            </a:extLst>
          </p:cNvPr>
          <p:cNvSpPr txBox="1"/>
          <p:nvPr/>
        </p:nvSpPr>
        <p:spPr>
          <a:xfrm>
            <a:off x="4930884" y="342189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477BF26-3B99-45F7-9C7A-D3C4ABE8B992}"/>
              </a:ext>
            </a:extLst>
          </p:cNvPr>
          <p:cNvSpPr txBox="1"/>
          <p:nvPr/>
        </p:nvSpPr>
        <p:spPr>
          <a:xfrm>
            <a:off x="4480730" y="342248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092BB6E-9476-4416-B03B-F59D0CF31F5E}"/>
              </a:ext>
            </a:extLst>
          </p:cNvPr>
          <p:cNvCxnSpPr>
            <a:cxnSpLocks/>
          </p:cNvCxnSpPr>
          <p:nvPr/>
        </p:nvCxnSpPr>
        <p:spPr>
          <a:xfrm flipV="1">
            <a:off x="4498849" y="261739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257BFC1-A45D-4C91-A423-F2998D570A21}"/>
              </a:ext>
            </a:extLst>
          </p:cNvPr>
          <p:cNvSpPr txBox="1"/>
          <p:nvPr/>
        </p:nvSpPr>
        <p:spPr>
          <a:xfrm>
            <a:off x="4561698" y="232171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3886B5E-930A-4409-86B3-2710F75934C4}"/>
              </a:ext>
            </a:extLst>
          </p:cNvPr>
          <p:cNvSpPr txBox="1"/>
          <p:nvPr/>
        </p:nvSpPr>
        <p:spPr>
          <a:xfrm>
            <a:off x="4823857" y="257641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6CF4802-5AEC-4D75-9603-BFCEC68CDF52}"/>
              </a:ext>
            </a:extLst>
          </p:cNvPr>
          <p:cNvSpPr/>
          <p:nvPr/>
        </p:nvSpPr>
        <p:spPr>
          <a:xfrm>
            <a:off x="9403716" y="998256"/>
            <a:ext cx="2731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6300 </a:t>
            </a:r>
            <a:r>
              <a:rPr lang="en-US" sz="3200" b="1" dirty="0" err="1">
                <a:solidFill>
                  <a:srgbClr val="FF0000"/>
                </a:solidFill>
              </a:rPr>
              <a:t>millilitres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7AA570B-5F31-496D-82BD-2A24D0829151}"/>
              </a:ext>
            </a:extLst>
          </p:cNvPr>
          <p:cNvSpPr/>
          <p:nvPr/>
        </p:nvSpPr>
        <p:spPr>
          <a:xfrm>
            <a:off x="6286069" y="1517740"/>
            <a:ext cx="2731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1700 </a:t>
            </a:r>
            <a:r>
              <a:rPr lang="en-US" sz="3200" b="1" dirty="0" err="1">
                <a:solidFill>
                  <a:srgbClr val="FF0000"/>
                </a:solidFill>
              </a:rPr>
              <a:t>millilitres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30469E2-2066-4A64-93FE-70343CB4D459}"/>
              </a:ext>
            </a:extLst>
          </p:cNvPr>
          <p:cNvSpPr/>
          <p:nvPr/>
        </p:nvSpPr>
        <p:spPr>
          <a:xfrm>
            <a:off x="6671991" y="1988993"/>
            <a:ext cx="27317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or 1.7 </a:t>
            </a:r>
            <a:r>
              <a:rPr lang="en-US" sz="2800" b="1" dirty="0" err="1">
                <a:solidFill>
                  <a:srgbClr val="FF0000"/>
                </a:solidFill>
              </a:rPr>
              <a:t>litres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03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8" grpId="0"/>
      <p:bldP spid="39" grpId="0"/>
      <p:bldP spid="43" grpId="0"/>
      <p:bldP spid="44" grpId="0"/>
      <p:bldP spid="46" grpId="0"/>
      <p:bldP spid="47" grpId="0"/>
      <p:bldP spid="48" grpId="0"/>
      <p:bldP spid="49" grpId="0"/>
      <p:bldP spid="51" grpId="0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9B47A8-1635-40B0-BB3C-1391CF4E1F6F}"/>
              </a:ext>
            </a:extLst>
          </p:cNvPr>
          <p:cNvSpPr/>
          <p:nvPr/>
        </p:nvSpPr>
        <p:spPr>
          <a:xfrm>
            <a:off x="56122" y="50000"/>
            <a:ext cx="725907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Last year, Jacob went to four concerts.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Three of his tickets cost £5 each.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The other ticket cost £7 </a:t>
            </a:r>
          </a:p>
          <a:p>
            <a:r>
              <a:rPr lang="en-US" sz="3200" b="1" dirty="0"/>
              <a:t>What was the mean cost of the tickets?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06A0FC-8CAC-43CB-936A-E26016E69962}"/>
              </a:ext>
            </a:extLst>
          </p:cNvPr>
          <p:cNvSpPr/>
          <p:nvPr/>
        </p:nvSpPr>
        <p:spPr>
          <a:xfrm>
            <a:off x="678816" y="2112103"/>
            <a:ext cx="2731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5 + 5 + 5 + 7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12494A-AD07-4F3C-80F0-FB186E013732}"/>
              </a:ext>
            </a:extLst>
          </p:cNvPr>
          <p:cNvSpPr/>
          <p:nvPr/>
        </p:nvSpPr>
        <p:spPr>
          <a:xfrm>
            <a:off x="3098757" y="2112103"/>
            <a:ext cx="8387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£22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C53165-EECE-4117-AEE7-2C703A01D2EC}"/>
              </a:ext>
            </a:extLst>
          </p:cNvPr>
          <p:cNvSpPr txBox="1"/>
          <p:nvPr/>
        </p:nvSpPr>
        <p:spPr>
          <a:xfrm>
            <a:off x="4192049" y="281112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101704-7005-41FF-BAEA-5EA5A12D42E1}"/>
              </a:ext>
            </a:extLst>
          </p:cNvPr>
          <p:cNvSpPr txBox="1"/>
          <p:nvPr/>
        </p:nvSpPr>
        <p:spPr>
          <a:xfrm>
            <a:off x="4675001" y="23548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2C14C6-C62C-4579-B895-079F12F79E24}"/>
              </a:ext>
            </a:extLst>
          </p:cNvPr>
          <p:cNvSpPr txBox="1"/>
          <p:nvPr/>
        </p:nvSpPr>
        <p:spPr>
          <a:xfrm>
            <a:off x="5386831" y="282346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B7ECF5-C5A1-4510-992E-00EC6A97734A}"/>
              </a:ext>
            </a:extLst>
          </p:cNvPr>
          <p:cNvSpPr txBox="1"/>
          <p:nvPr/>
        </p:nvSpPr>
        <p:spPr>
          <a:xfrm>
            <a:off x="5102446" y="234680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A7CBDE-6644-42A7-89D9-1992D03C0550}"/>
              </a:ext>
            </a:extLst>
          </p:cNvPr>
          <p:cNvSpPr txBox="1"/>
          <p:nvPr/>
        </p:nvSpPr>
        <p:spPr>
          <a:xfrm>
            <a:off x="5554907" y="235057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720C27-FCFA-4C38-98B5-EBFEE57B1361}"/>
              </a:ext>
            </a:extLst>
          </p:cNvPr>
          <p:cNvSpPr txBox="1"/>
          <p:nvPr/>
        </p:nvSpPr>
        <p:spPr>
          <a:xfrm>
            <a:off x="5994886" y="23538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560CE74-0558-473B-8673-F571EC936D72}"/>
              </a:ext>
            </a:extLst>
          </p:cNvPr>
          <p:cNvCxnSpPr>
            <a:cxnSpLocks/>
          </p:cNvCxnSpPr>
          <p:nvPr/>
        </p:nvCxnSpPr>
        <p:spPr>
          <a:xfrm>
            <a:off x="4666666" y="2860678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9B35B3A-C7E1-451F-912E-31240C296C20}"/>
              </a:ext>
            </a:extLst>
          </p:cNvPr>
          <p:cNvCxnSpPr>
            <a:cxnSpLocks/>
          </p:cNvCxnSpPr>
          <p:nvPr/>
        </p:nvCxnSpPr>
        <p:spPr>
          <a:xfrm>
            <a:off x="4685618" y="2844634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A0D13FE-4E72-4869-8052-7E3A5D59DEBD}"/>
              </a:ext>
            </a:extLst>
          </p:cNvPr>
          <p:cNvSpPr txBox="1"/>
          <p:nvPr/>
        </p:nvSpPr>
        <p:spPr>
          <a:xfrm>
            <a:off x="5416316" y="2357689"/>
            <a:ext cx="319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94C73E-2E14-4A9A-89E0-4D3C30EBB6D7}"/>
              </a:ext>
            </a:extLst>
          </p:cNvPr>
          <p:cNvSpPr txBox="1"/>
          <p:nvPr/>
        </p:nvSpPr>
        <p:spPr>
          <a:xfrm>
            <a:off x="4666666" y="2798058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2 2.0 0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8680B8-3AE9-4C7B-A55B-DBD98EB210DC}"/>
              </a:ext>
            </a:extLst>
          </p:cNvPr>
          <p:cNvSpPr/>
          <p:nvPr/>
        </p:nvSpPr>
        <p:spPr>
          <a:xfrm>
            <a:off x="6442289" y="788663"/>
            <a:ext cx="47019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£22 total cost on 4 tickets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656E34-E651-4EF6-9D56-C29E719CB34E}"/>
              </a:ext>
            </a:extLst>
          </p:cNvPr>
          <p:cNvSpPr/>
          <p:nvPr/>
        </p:nvSpPr>
        <p:spPr>
          <a:xfrm>
            <a:off x="6878744" y="1525808"/>
            <a:ext cx="1265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£5.50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80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5" grpId="0"/>
      <p:bldP spid="16" grpId="0"/>
      <p:bldP spid="17" grpId="0"/>
      <p:bldP spid="18" grpId="0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5F10EC-7481-4166-B426-9882D28E6023}"/>
              </a:ext>
            </a:extLst>
          </p:cNvPr>
          <p:cNvSpPr/>
          <p:nvPr/>
        </p:nvSpPr>
        <p:spPr>
          <a:xfrm>
            <a:off x="56123" y="50000"/>
            <a:ext cx="99220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Layla wants to estimate the answer to this calculation. </a:t>
            </a:r>
          </a:p>
          <a:p>
            <a:r>
              <a:rPr lang="en-US" sz="3200" b="1" dirty="0"/>
              <a:t>Tick the calculation below </a:t>
            </a:r>
          </a:p>
          <a:p>
            <a:r>
              <a:rPr lang="en-US" sz="3200" b="1" dirty="0"/>
              <a:t>that is the best estimate.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0CAC86-00DC-4277-9B3D-0934E941E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657" y="588253"/>
            <a:ext cx="4050765" cy="10314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9C1A6B-412F-4087-8476-FBE2E77EF8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898" y="1619659"/>
            <a:ext cx="3215993" cy="50910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0E81078-6374-4B04-8CC8-E0FA30D7B82A}"/>
              </a:ext>
            </a:extLst>
          </p:cNvPr>
          <p:cNvSpPr/>
          <p:nvPr/>
        </p:nvSpPr>
        <p:spPr>
          <a:xfrm>
            <a:off x="3038003" y="4514126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23779A1-AC32-487A-A633-405D1A32E058}"/>
              </a:ext>
            </a:extLst>
          </p:cNvPr>
          <p:cNvCxnSpPr/>
          <p:nvPr/>
        </p:nvCxnSpPr>
        <p:spPr>
          <a:xfrm flipV="1">
            <a:off x="5355767" y="1652317"/>
            <a:ext cx="0" cy="6663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1023488-87C4-43AF-A517-992234B254F7}"/>
              </a:ext>
            </a:extLst>
          </p:cNvPr>
          <p:cNvSpPr/>
          <p:nvPr/>
        </p:nvSpPr>
        <p:spPr>
          <a:xfrm>
            <a:off x="4267230" y="2351315"/>
            <a:ext cx="27317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more than ½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so round up</a:t>
            </a:r>
            <a:endParaRPr lang="en-GB" sz="24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4114C22-A677-4241-9779-40C2EBFBA1CF}"/>
              </a:ext>
            </a:extLst>
          </p:cNvPr>
          <p:cNvCxnSpPr/>
          <p:nvPr/>
        </p:nvCxnSpPr>
        <p:spPr>
          <a:xfrm flipV="1">
            <a:off x="7092950" y="1652317"/>
            <a:ext cx="0" cy="6663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E8B8537-7806-4A4C-AB33-47677596401E}"/>
              </a:ext>
            </a:extLst>
          </p:cNvPr>
          <p:cNvSpPr/>
          <p:nvPr/>
        </p:nvSpPr>
        <p:spPr>
          <a:xfrm>
            <a:off x="6167697" y="2351315"/>
            <a:ext cx="27317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less than ½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so round down</a:t>
            </a:r>
            <a:endParaRPr lang="en-GB" sz="2400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B8A3DA1-59A7-47B9-8D8F-C3D8593F3A83}"/>
              </a:ext>
            </a:extLst>
          </p:cNvPr>
          <p:cNvCxnSpPr/>
          <p:nvPr/>
        </p:nvCxnSpPr>
        <p:spPr>
          <a:xfrm flipV="1">
            <a:off x="8677888" y="1619660"/>
            <a:ext cx="0" cy="6663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CD8B482-59DF-464F-9E9F-29A7A99BA620}"/>
              </a:ext>
            </a:extLst>
          </p:cNvPr>
          <p:cNvSpPr/>
          <p:nvPr/>
        </p:nvSpPr>
        <p:spPr>
          <a:xfrm>
            <a:off x="8422111" y="2318658"/>
            <a:ext cx="27317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more than ½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so round up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36BB6F-92EB-4822-98AC-737328F4C884}"/>
              </a:ext>
            </a:extLst>
          </p:cNvPr>
          <p:cNvSpPr/>
          <p:nvPr/>
        </p:nvSpPr>
        <p:spPr>
          <a:xfrm>
            <a:off x="5099051" y="3090914"/>
            <a:ext cx="645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FEA9B6-35F7-4C54-8CC2-A530EF9BF4B4}"/>
              </a:ext>
            </a:extLst>
          </p:cNvPr>
          <p:cNvSpPr/>
          <p:nvPr/>
        </p:nvSpPr>
        <p:spPr>
          <a:xfrm>
            <a:off x="6888242" y="3090913"/>
            <a:ext cx="645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DEA56C-7586-4B2C-AF76-30C981B4B5CA}"/>
              </a:ext>
            </a:extLst>
          </p:cNvPr>
          <p:cNvSpPr/>
          <p:nvPr/>
        </p:nvSpPr>
        <p:spPr>
          <a:xfrm>
            <a:off x="8488052" y="3090913"/>
            <a:ext cx="645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26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5" grpId="0"/>
      <p:bldP spid="16" grpId="0"/>
      <p:bldP spid="17" grpId="0"/>
      <p:bldP spid="18" grpId="0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D37CDF-5EB0-4733-915C-CA4076CC132E}"/>
              </a:ext>
            </a:extLst>
          </p:cNvPr>
          <p:cNvSpPr/>
          <p:nvPr/>
        </p:nvSpPr>
        <p:spPr>
          <a:xfrm>
            <a:off x="56122" y="50000"/>
            <a:ext cx="1213587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length of an alligator can be estimated by:</a:t>
            </a:r>
          </a:p>
          <a:p>
            <a:r>
              <a:rPr lang="en-US" sz="3200" b="1" dirty="0"/>
              <a:t>• measuring the distance from its eyes to its nose</a:t>
            </a:r>
          </a:p>
          <a:p>
            <a:r>
              <a:rPr lang="en-US" sz="3200" b="1" dirty="0"/>
              <a:t>• then multiplying that distance by 12 </a:t>
            </a:r>
          </a:p>
          <a:p>
            <a:r>
              <a:rPr lang="en-US" sz="3200" b="1" dirty="0"/>
              <a:t>What is the difference in the estimated lengths of these two alligators?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2DEEFD-49F7-41FA-A67E-567709D24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10" y="2112103"/>
            <a:ext cx="10161905" cy="16476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C11FC8-3679-4B28-845F-40E79253AE5C}"/>
              </a:ext>
            </a:extLst>
          </p:cNvPr>
          <p:cNvSpPr txBox="1"/>
          <p:nvPr/>
        </p:nvSpPr>
        <p:spPr>
          <a:xfrm>
            <a:off x="2274737" y="4463133"/>
            <a:ext cx="10404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F55CEA-CC9A-407C-8783-F6BE7CE1720A}"/>
              </a:ext>
            </a:extLst>
          </p:cNvPr>
          <p:cNvSpPr txBox="1"/>
          <p:nvPr/>
        </p:nvSpPr>
        <p:spPr>
          <a:xfrm>
            <a:off x="1687812" y="4037735"/>
            <a:ext cx="17091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1 7.5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169A51-3D9E-449C-9732-BB513AE5F0DB}"/>
              </a:ext>
            </a:extLst>
          </p:cNvPr>
          <p:cNvSpPr txBox="1"/>
          <p:nvPr/>
        </p:nvSpPr>
        <p:spPr>
          <a:xfrm>
            <a:off x="1404182" y="4449686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36FA939-61B8-4BF9-A11C-EE23811A2FBA}"/>
              </a:ext>
            </a:extLst>
          </p:cNvPr>
          <p:cNvCxnSpPr>
            <a:cxnSpLocks/>
          </p:cNvCxnSpPr>
          <p:nvPr/>
        </p:nvCxnSpPr>
        <p:spPr>
          <a:xfrm>
            <a:off x="1420154" y="4982042"/>
            <a:ext cx="1780650" cy="93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5F3DDB-8861-4A21-8BC5-EC4614CDD616}"/>
              </a:ext>
            </a:extLst>
          </p:cNvPr>
          <p:cNvCxnSpPr>
            <a:cxnSpLocks/>
          </p:cNvCxnSpPr>
          <p:nvPr/>
        </p:nvCxnSpPr>
        <p:spPr>
          <a:xfrm>
            <a:off x="1420154" y="5424618"/>
            <a:ext cx="1782424" cy="55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5F6366B-AB0B-47D7-BCD5-1F3141C6629B}"/>
              </a:ext>
            </a:extLst>
          </p:cNvPr>
          <p:cNvSpPr txBox="1"/>
          <p:nvPr/>
        </p:nvSpPr>
        <p:spPr>
          <a:xfrm>
            <a:off x="2739183" y="491270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50503D-291A-4E49-8A55-5068BFEE81B1}"/>
              </a:ext>
            </a:extLst>
          </p:cNvPr>
          <p:cNvSpPr txBox="1"/>
          <p:nvPr/>
        </p:nvSpPr>
        <p:spPr>
          <a:xfrm>
            <a:off x="2279598" y="491302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484C12-EAA6-4BDB-AE82-0B2D29FB3E1E}"/>
              </a:ext>
            </a:extLst>
          </p:cNvPr>
          <p:cNvSpPr txBox="1"/>
          <p:nvPr/>
        </p:nvSpPr>
        <p:spPr>
          <a:xfrm>
            <a:off x="1389494" y="4912709"/>
            <a:ext cx="10056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6A76B4-16B9-4258-B240-0B990DE80EA3}"/>
              </a:ext>
            </a:extLst>
          </p:cNvPr>
          <p:cNvSpPr txBox="1"/>
          <p:nvPr/>
        </p:nvSpPr>
        <p:spPr>
          <a:xfrm>
            <a:off x="2343082" y="3759722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2B1ACC-5729-450A-8524-E5B866D49ED1}"/>
              </a:ext>
            </a:extLst>
          </p:cNvPr>
          <p:cNvSpPr txBox="1"/>
          <p:nvPr/>
        </p:nvSpPr>
        <p:spPr>
          <a:xfrm>
            <a:off x="2585541" y="4894696"/>
            <a:ext cx="33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5D1BD8-7512-4312-A721-CB656A4575F5}"/>
              </a:ext>
            </a:extLst>
          </p:cNvPr>
          <p:cNvSpPr txBox="1"/>
          <p:nvPr/>
        </p:nvSpPr>
        <p:spPr>
          <a:xfrm>
            <a:off x="1883025" y="3762481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457EE54-250E-44C2-A91E-82B2F6377D66}"/>
              </a:ext>
            </a:extLst>
          </p:cNvPr>
          <p:cNvGrpSpPr/>
          <p:nvPr/>
        </p:nvGrpSpPr>
        <p:grpSpPr>
          <a:xfrm>
            <a:off x="5464715" y="4036428"/>
            <a:ext cx="1861800" cy="1405123"/>
            <a:chOff x="2248666" y="1937292"/>
            <a:chExt cx="1861800" cy="140512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1B6FA66-6F5F-43FD-8216-833A613E2028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D3C66C5-86E6-42CD-90E3-B5ED3B16EBB8}"/>
                </a:ext>
              </a:extLst>
            </p:cNvPr>
            <p:cNvSpPr txBox="1"/>
            <p:nvPr/>
          </p:nvSpPr>
          <p:spPr>
            <a:xfrm>
              <a:off x="2702548" y="2385280"/>
              <a:ext cx="14079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1CFF7A0-8992-4C5A-AEDE-6385A1400E73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6B5D3A4-7BB5-4D41-8C90-745CE01C97C0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2364694-47A8-4F7E-A176-E2D3AC9D879A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70B72165-7DE2-41CA-8A9D-34A32A2B12E8}"/>
              </a:ext>
            </a:extLst>
          </p:cNvPr>
          <p:cNvSpPr txBox="1"/>
          <p:nvPr/>
        </p:nvSpPr>
        <p:spPr>
          <a:xfrm>
            <a:off x="6359830" y="492800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32883E4-B312-4665-A968-551D84753357}"/>
              </a:ext>
            </a:extLst>
          </p:cNvPr>
          <p:cNvSpPr txBox="1"/>
          <p:nvPr/>
        </p:nvSpPr>
        <p:spPr>
          <a:xfrm>
            <a:off x="5968630" y="380418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FFEB1DA-C8AE-4931-A8DC-8EC84E85B504}"/>
              </a:ext>
            </a:extLst>
          </p:cNvPr>
          <p:cNvSpPr txBox="1"/>
          <p:nvPr/>
        </p:nvSpPr>
        <p:spPr>
          <a:xfrm>
            <a:off x="5459012" y="4928005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D7442C-40F2-487F-9A06-7284BCD1DB72}"/>
              </a:ext>
            </a:extLst>
          </p:cNvPr>
          <p:cNvSpPr txBox="1"/>
          <p:nvPr/>
        </p:nvSpPr>
        <p:spPr>
          <a:xfrm>
            <a:off x="2548422" y="5803596"/>
            <a:ext cx="36682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 0 – 1 8 0 =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52D0F6-C8C0-4FB7-837B-6833639E1523}"/>
              </a:ext>
            </a:extLst>
          </p:cNvPr>
          <p:cNvSpPr txBox="1"/>
          <p:nvPr/>
        </p:nvSpPr>
        <p:spPr>
          <a:xfrm>
            <a:off x="6096000" y="5803596"/>
            <a:ext cx="12305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0B5B76F-4E60-40EF-89A5-2013EB304D04}"/>
              </a:ext>
            </a:extLst>
          </p:cNvPr>
          <p:cNvSpPr/>
          <p:nvPr/>
        </p:nvSpPr>
        <p:spPr>
          <a:xfrm>
            <a:off x="10723286" y="2058750"/>
            <a:ext cx="11993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30 cm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21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F46996-DB72-43A3-9591-9EB8AE9AABE6}"/>
              </a:ext>
            </a:extLst>
          </p:cNvPr>
          <p:cNvSpPr/>
          <p:nvPr/>
        </p:nvSpPr>
        <p:spPr>
          <a:xfrm>
            <a:off x="56122" y="50000"/>
            <a:ext cx="93285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Amina is making designs with two different shapes. </a:t>
            </a:r>
          </a:p>
          <a:p>
            <a:r>
              <a:rPr lang="en-US" sz="3200" b="1" dirty="0"/>
              <a:t>She gives each shape a value. </a:t>
            </a:r>
          </a:p>
          <a:p>
            <a:r>
              <a:rPr lang="en-US" sz="3200" b="1" dirty="0"/>
              <a:t>Calculate the value of each shape.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206A5E-3FF5-4197-8292-FDC275091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14" y="1805735"/>
            <a:ext cx="2219930" cy="31124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102A04-ABD1-446E-B0F3-EA376B4CF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7953" y="1804306"/>
            <a:ext cx="2249929" cy="18974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C309A6-F5C4-491B-B160-29AC1D6AB0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5583" y="1804306"/>
            <a:ext cx="3652384" cy="26849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6B02A9-B7E3-405A-95C6-08B3E008CB63}"/>
              </a:ext>
            </a:extLst>
          </p:cNvPr>
          <p:cNvSpPr/>
          <p:nvPr/>
        </p:nvSpPr>
        <p:spPr>
          <a:xfrm>
            <a:off x="2688145" y="3904446"/>
            <a:ext cx="4089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this shape has 1 extra hexagon</a:t>
            </a:r>
            <a:endParaRPr lang="en-GB" sz="24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E3B1697-EAE5-46B5-B35E-9C45E059898D}"/>
              </a:ext>
            </a:extLst>
          </p:cNvPr>
          <p:cNvCxnSpPr>
            <a:cxnSpLocks/>
          </p:cNvCxnSpPr>
          <p:nvPr/>
        </p:nvCxnSpPr>
        <p:spPr>
          <a:xfrm flipH="1" flipV="1">
            <a:off x="1653502" y="3956425"/>
            <a:ext cx="1069223" cy="1787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2896AD0E-5903-40E8-833A-440A509324F6}"/>
              </a:ext>
            </a:extLst>
          </p:cNvPr>
          <p:cNvSpPr/>
          <p:nvPr/>
        </p:nvSpPr>
        <p:spPr>
          <a:xfrm>
            <a:off x="2819030" y="4687303"/>
            <a:ext cx="21242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147 – 111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336888-BED5-43E8-8016-D7E6528DB549}"/>
              </a:ext>
            </a:extLst>
          </p:cNvPr>
          <p:cNvSpPr/>
          <p:nvPr/>
        </p:nvSpPr>
        <p:spPr>
          <a:xfrm>
            <a:off x="4859943" y="4687303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288891-9FB5-4199-AD72-DAE41917C3EC}"/>
              </a:ext>
            </a:extLst>
          </p:cNvPr>
          <p:cNvSpPr/>
          <p:nvPr/>
        </p:nvSpPr>
        <p:spPr>
          <a:xfrm>
            <a:off x="9595532" y="2168251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B567085-931E-47D8-AF0B-315543C74F57}"/>
              </a:ext>
            </a:extLst>
          </p:cNvPr>
          <p:cNvSpPr/>
          <p:nvPr/>
        </p:nvSpPr>
        <p:spPr>
          <a:xfrm>
            <a:off x="4443659" y="2368524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F48235-E2BC-4A73-BB80-4F56A29FFE2C}"/>
              </a:ext>
            </a:extLst>
          </p:cNvPr>
          <p:cNvSpPr/>
          <p:nvPr/>
        </p:nvSpPr>
        <p:spPr>
          <a:xfrm>
            <a:off x="1030539" y="2368524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5CEF80-FA15-4DCF-8258-7E7370AFCAB7}"/>
              </a:ext>
            </a:extLst>
          </p:cNvPr>
          <p:cNvSpPr/>
          <p:nvPr/>
        </p:nvSpPr>
        <p:spPr>
          <a:xfrm>
            <a:off x="1030539" y="3612058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76E3BE-E21F-4AD7-800A-718F5D5A9134}"/>
              </a:ext>
            </a:extLst>
          </p:cNvPr>
          <p:cNvSpPr/>
          <p:nvPr/>
        </p:nvSpPr>
        <p:spPr>
          <a:xfrm>
            <a:off x="3388659" y="1619660"/>
            <a:ext cx="2707341" cy="21993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26EAD2-E8BD-40D5-B943-BEAD20C5BA86}"/>
              </a:ext>
            </a:extLst>
          </p:cNvPr>
          <p:cNvSpPr/>
          <p:nvPr/>
        </p:nvSpPr>
        <p:spPr>
          <a:xfrm>
            <a:off x="3842212" y="5308050"/>
            <a:ext cx="32233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 + 3     = 111</a:t>
            </a:r>
            <a:endParaRPr lang="en-GB" sz="3200" dirty="0">
              <a:solidFill>
                <a:srgbClr val="FF0000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A4B18AA-86D6-4C3A-9CF6-7A39D2E223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3329" y="5371889"/>
            <a:ext cx="426059" cy="48464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B589D37-47CA-441C-9F95-3DAB7F59DFC4}"/>
              </a:ext>
            </a:extLst>
          </p:cNvPr>
          <p:cNvSpPr/>
          <p:nvPr/>
        </p:nvSpPr>
        <p:spPr>
          <a:xfrm>
            <a:off x="3842211" y="5798519"/>
            <a:ext cx="32233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111 – 36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F3F263-5805-4398-A821-1EFF03393F04}"/>
              </a:ext>
            </a:extLst>
          </p:cNvPr>
          <p:cNvSpPr/>
          <p:nvPr/>
        </p:nvSpPr>
        <p:spPr>
          <a:xfrm>
            <a:off x="5611210" y="5798519"/>
            <a:ext cx="6309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A1A7DCE-00E7-48F2-A7EB-1A2C06A8B7D7}"/>
              </a:ext>
            </a:extLst>
          </p:cNvPr>
          <p:cNvSpPr/>
          <p:nvPr/>
        </p:nvSpPr>
        <p:spPr>
          <a:xfrm>
            <a:off x="7204999" y="5283249"/>
            <a:ext cx="32233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so 3     = 75</a:t>
            </a:r>
            <a:endParaRPr lang="en-GB" sz="3200" dirty="0">
              <a:solidFill>
                <a:srgbClr val="FF0000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9B3FA77-7870-4CC2-B7C3-DDC7ED6C1A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4385" y="5347088"/>
            <a:ext cx="426059" cy="48464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F8BD26E-9A80-4AE3-98EC-BD43247199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4281" y="5956771"/>
            <a:ext cx="426059" cy="484642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346B23A-8E25-48D4-B040-D48C0D6A74B1}"/>
              </a:ext>
            </a:extLst>
          </p:cNvPr>
          <p:cNvSpPr/>
          <p:nvPr/>
        </p:nvSpPr>
        <p:spPr>
          <a:xfrm>
            <a:off x="7676665" y="5892825"/>
            <a:ext cx="19188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= 75</a:t>
            </a:r>
            <a:r>
              <a:rPr lang="en-GB" sz="3200" b="1" dirty="0">
                <a:solidFill>
                  <a:srgbClr val="FF0000"/>
                </a:solidFill>
              </a:rPr>
              <a:t> ÷ 3 = 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DCDFCC9-9640-46FA-93DA-1E044BC1E4F4}"/>
              </a:ext>
            </a:extLst>
          </p:cNvPr>
          <p:cNvSpPr/>
          <p:nvPr/>
        </p:nvSpPr>
        <p:spPr>
          <a:xfrm>
            <a:off x="9382450" y="5892825"/>
            <a:ext cx="19188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1A7DD1-8BCA-4AC8-B6E8-5EE9D1AF945D}"/>
              </a:ext>
            </a:extLst>
          </p:cNvPr>
          <p:cNvSpPr/>
          <p:nvPr/>
        </p:nvSpPr>
        <p:spPr>
          <a:xfrm>
            <a:off x="9519558" y="3753405"/>
            <a:ext cx="19188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EE5D1C-2D0B-48C1-AB41-99CDD7225009}"/>
              </a:ext>
            </a:extLst>
          </p:cNvPr>
          <p:cNvSpPr/>
          <p:nvPr/>
        </p:nvSpPr>
        <p:spPr>
          <a:xfrm>
            <a:off x="324860" y="1842150"/>
            <a:ext cx="705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967591-7E58-48DA-93A5-71BF612E53CF}"/>
              </a:ext>
            </a:extLst>
          </p:cNvPr>
          <p:cNvSpPr/>
          <p:nvPr/>
        </p:nvSpPr>
        <p:spPr>
          <a:xfrm>
            <a:off x="1744869" y="1842150"/>
            <a:ext cx="705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BA93BD7-9E92-4DBE-8EAB-144EC216B57E}"/>
              </a:ext>
            </a:extLst>
          </p:cNvPr>
          <p:cNvSpPr/>
          <p:nvPr/>
        </p:nvSpPr>
        <p:spPr>
          <a:xfrm>
            <a:off x="1835273" y="3921442"/>
            <a:ext cx="705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341B660-387B-4535-85A1-CDCD6D98EFDC}"/>
              </a:ext>
            </a:extLst>
          </p:cNvPr>
          <p:cNvSpPr/>
          <p:nvPr/>
        </p:nvSpPr>
        <p:spPr>
          <a:xfrm>
            <a:off x="3713672" y="1842083"/>
            <a:ext cx="705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7C2BF33-090F-4863-8E6E-86C8A4F8B603}"/>
              </a:ext>
            </a:extLst>
          </p:cNvPr>
          <p:cNvSpPr/>
          <p:nvPr/>
        </p:nvSpPr>
        <p:spPr>
          <a:xfrm>
            <a:off x="5117647" y="1856636"/>
            <a:ext cx="705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1E54024-F1D1-48B1-B114-38361B2FBC01}"/>
              </a:ext>
            </a:extLst>
          </p:cNvPr>
          <p:cNvSpPr/>
          <p:nvPr/>
        </p:nvSpPr>
        <p:spPr>
          <a:xfrm>
            <a:off x="5237684" y="2735123"/>
            <a:ext cx="705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62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9" grpId="0"/>
      <p:bldP spid="21" grpId="0"/>
      <p:bldP spid="22" grpId="0"/>
      <p:bldP spid="23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DD28116-E8F5-4D9E-87F7-C1E831535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26" y="787975"/>
            <a:ext cx="3955374" cy="374395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9F166EC-FC7A-427A-8FF9-108BACFC9E14}"/>
              </a:ext>
            </a:extLst>
          </p:cNvPr>
          <p:cNvSpPr/>
          <p:nvPr/>
        </p:nvSpPr>
        <p:spPr>
          <a:xfrm>
            <a:off x="103032" y="51516"/>
            <a:ext cx="43095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is the net of a cube.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C36C11-68D6-4B78-8D25-D53698A8F9C9}"/>
              </a:ext>
            </a:extLst>
          </p:cNvPr>
          <p:cNvSpPr/>
          <p:nvPr/>
        </p:nvSpPr>
        <p:spPr>
          <a:xfrm>
            <a:off x="4888292" y="77273"/>
            <a:ext cx="57090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 volume of the cube?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9DAEF3-3AD9-4873-8150-AAF41BC3C453}"/>
              </a:ext>
            </a:extLst>
          </p:cNvPr>
          <p:cNvSpPr/>
          <p:nvPr/>
        </p:nvSpPr>
        <p:spPr>
          <a:xfrm>
            <a:off x="4888292" y="1762539"/>
            <a:ext cx="1605273" cy="2107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9BE2F2-5F02-414B-BCF3-368817B962D4}"/>
              </a:ext>
            </a:extLst>
          </p:cNvPr>
          <p:cNvCxnSpPr>
            <a:cxnSpLocks/>
          </p:cNvCxnSpPr>
          <p:nvPr/>
        </p:nvCxnSpPr>
        <p:spPr>
          <a:xfrm flipV="1">
            <a:off x="3149217" y="826223"/>
            <a:ext cx="0" cy="93631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80F49A0-5AAF-41F3-9876-6C5822F78548}"/>
              </a:ext>
            </a:extLst>
          </p:cNvPr>
          <p:cNvCxnSpPr>
            <a:cxnSpLocks/>
          </p:cNvCxnSpPr>
          <p:nvPr/>
        </p:nvCxnSpPr>
        <p:spPr>
          <a:xfrm flipV="1">
            <a:off x="3149217" y="1723690"/>
            <a:ext cx="0" cy="93631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3E9C434-889A-4B97-BCDB-126465CCEC3F}"/>
              </a:ext>
            </a:extLst>
          </p:cNvPr>
          <p:cNvCxnSpPr>
            <a:cxnSpLocks/>
          </p:cNvCxnSpPr>
          <p:nvPr/>
        </p:nvCxnSpPr>
        <p:spPr>
          <a:xfrm flipV="1">
            <a:off x="3149217" y="2625390"/>
            <a:ext cx="0" cy="93631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6499B28-0AB6-4091-9E6B-F1B7ADF28ABB}"/>
              </a:ext>
            </a:extLst>
          </p:cNvPr>
          <p:cNvCxnSpPr>
            <a:cxnSpLocks/>
          </p:cNvCxnSpPr>
          <p:nvPr/>
        </p:nvCxnSpPr>
        <p:spPr>
          <a:xfrm flipV="1">
            <a:off x="3149217" y="3530773"/>
            <a:ext cx="0" cy="93631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78BF715-6A6F-4CC0-BCEC-3E3769D0BB19}"/>
              </a:ext>
            </a:extLst>
          </p:cNvPr>
          <p:cNvSpPr/>
          <p:nvPr/>
        </p:nvSpPr>
        <p:spPr>
          <a:xfrm>
            <a:off x="4888292" y="787975"/>
            <a:ext cx="44733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20cm ÷ 4 = 5cm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F54E31-DA6C-4AF3-872B-AEF071CFD62C}"/>
              </a:ext>
            </a:extLst>
          </p:cNvPr>
          <p:cNvSpPr/>
          <p:nvPr/>
        </p:nvSpPr>
        <p:spPr>
          <a:xfrm>
            <a:off x="4888292" y="1687222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5cm x 5cm x 5cm =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F0A7E8-1E5D-4A58-BBE2-51F22C9E23BE}"/>
              </a:ext>
            </a:extLst>
          </p:cNvPr>
          <p:cNvSpPr/>
          <p:nvPr/>
        </p:nvSpPr>
        <p:spPr>
          <a:xfrm>
            <a:off x="8160442" y="1687222"/>
            <a:ext cx="2436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125cm³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0BE1F6-C8FD-410C-901E-8A009ABB59E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081009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Box 98">
            <a:extLst>
              <a:ext uri="{FF2B5EF4-FFF2-40B4-BE49-F238E27FC236}">
                <a16:creationId xmlns:a16="http://schemas.microsoft.com/office/drawing/2014/main" id="{7D062C82-4A05-47F4-BA00-5774CEA74AAE}"/>
              </a:ext>
            </a:extLst>
          </p:cNvPr>
          <p:cNvSpPr txBox="1"/>
          <p:nvPr/>
        </p:nvSpPr>
        <p:spPr>
          <a:xfrm>
            <a:off x="1225492" y="4715457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1 7 6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EDD2C68-7307-4608-966E-1F1CE83C20E6}"/>
              </a:ext>
            </a:extLst>
          </p:cNvPr>
          <p:cNvSpPr txBox="1"/>
          <p:nvPr/>
        </p:nvSpPr>
        <p:spPr>
          <a:xfrm>
            <a:off x="2096866" y="5176025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0778B1C-5A78-43F6-A4B2-4032E82B86FD}"/>
              </a:ext>
            </a:extLst>
          </p:cNvPr>
          <p:cNvSpPr txBox="1"/>
          <p:nvPr/>
        </p:nvSpPr>
        <p:spPr>
          <a:xfrm>
            <a:off x="8752543" y="4061883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4 2 2 4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F7E02B5-985A-4088-8840-D133D0090AA5}"/>
              </a:ext>
            </a:extLst>
          </p:cNvPr>
          <p:cNvCxnSpPr/>
          <p:nvPr/>
        </p:nvCxnSpPr>
        <p:spPr>
          <a:xfrm flipH="1">
            <a:off x="6077226" y="3887226"/>
            <a:ext cx="2344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367AC93-851E-4A76-8E49-C72CB45017E2}"/>
              </a:ext>
            </a:extLst>
          </p:cNvPr>
          <p:cNvGrpSpPr/>
          <p:nvPr/>
        </p:nvGrpSpPr>
        <p:grpSpPr>
          <a:xfrm>
            <a:off x="4246253" y="3882986"/>
            <a:ext cx="2635842" cy="1896275"/>
            <a:chOff x="4246253" y="3882986"/>
            <a:chExt cx="2635842" cy="189627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1BF8119-ABA3-4BBD-BCB6-757688D96E32}"/>
                </a:ext>
              </a:extLst>
            </p:cNvPr>
            <p:cNvSpPr txBox="1"/>
            <p:nvPr/>
          </p:nvSpPr>
          <p:spPr>
            <a:xfrm>
              <a:off x="6003568" y="4334483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1D20E2E-C7B5-46B3-8D71-ED5E121E8A32}"/>
                </a:ext>
              </a:extLst>
            </p:cNvPr>
            <p:cNvSpPr txBox="1"/>
            <p:nvPr/>
          </p:nvSpPr>
          <p:spPr>
            <a:xfrm>
              <a:off x="6007623" y="3886561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64C284C-3327-49FB-BC3D-B60981A56DC6}"/>
                </a:ext>
              </a:extLst>
            </p:cNvPr>
            <p:cNvSpPr txBox="1"/>
            <p:nvPr/>
          </p:nvSpPr>
          <p:spPr>
            <a:xfrm>
              <a:off x="5560558" y="389617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4A4D013-7F7C-46D0-9417-394F93C22696}"/>
                </a:ext>
              </a:extLst>
            </p:cNvPr>
            <p:cNvSpPr txBox="1"/>
            <p:nvPr/>
          </p:nvSpPr>
          <p:spPr>
            <a:xfrm>
              <a:off x="6445748" y="4318767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9D8A659-EAB1-4731-AF18-8054360C59D8}"/>
                </a:ext>
              </a:extLst>
            </p:cNvPr>
            <p:cNvCxnSpPr>
              <a:cxnSpLocks/>
            </p:cNvCxnSpPr>
            <p:nvPr/>
          </p:nvCxnSpPr>
          <p:spPr>
            <a:xfrm>
              <a:off x="4644121" y="4876326"/>
              <a:ext cx="222588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4128314-BA12-4CAB-BFB5-1F184E5F9A6C}"/>
                </a:ext>
              </a:extLst>
            </p:cNvPr>
            <p:cNvCxnSpPr>
              <a:cxnSpLocks/>
            </p:cNvCxnSpPr>
            <p:nvPr/>
          </p:nvCxnSpPr>
          <p:spPr>
            <a:xfrm>
              <a:off x="4644978" y="5779261"/>
              <a:ext cx="221478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4A42BE8-C24C-4422-AD3A-FBA3A72B71B3}"/>
                </a:ext>
              </a:extLst>
            </p:cNvPr>
            <p:cNvSpPr txBox="1"/>
            <p:nvPr/>
          </p:nvSpPr>
          <p:spPr>
            <a:xfrm>
              <a:off x="6441463" y="3882986"/>
              <a:ext cx="440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9BB3DB8-8D1D-4566-8239-2E15448A5F54}"/>
                </a:ext>
              </a:extLst>
            </p:cNvPr>
            <p:cNvSpPr txBox="1"/>
            <p:nvPr/>
          </p:nvSpPr>
          <p:spPr>
            <a:xfrm>
              <a:off x="4246253" y="4374834"/>
              <a:ext cx="3850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x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D6784D-582B-4359-8A1C-624FAF91940B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length of a day on Earth is 24 hours.</a:t>
            </a:r>
          </a:p>
          <a:p>
            <a:r>
              <a:rPr lang="en-US" sz="3200" b="1" dirty="0"/>
              <a:t>The length of a day on Mercury is 58     times the length of a day on Earth.</a:t>
            </a:r>
          </a:p>
          <a:p>
            <a:r>
              <a:rPr lang="en-US" sz="3200" b="1" dirty="0"/>
              <a:t>What is the length of a day on Mercury, in hours?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86DD1C-875C-4B90-8F12-F3AE0DE9DE37}"/>
              </a:ext>
            </a:extLst>
          </p:cNvPr>
          <p:cNvSpPr/>
          <p:nvPr/>
        </p:nvSpPr>
        <p:spPr>
          <a:xfrm>
            <a:off x="6285043" y="36572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379AE0-F691-4BEB-847A-C574DB86BEEC}"/>
              </a:ext>
            </a:extLst>
          </p:cNvPr>
          <p:cNvSpPr/>
          <p:nvPr/>
        </p:nvSpPr>
        <p:spPr>
          <a:xfrm>
            <a:off x="6285043" y="725193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6FDEA9-5711-4C55-A505-527210C5318A}"/>
              </a:ext>
            </a:extLst>
          </p:cNvPr>
          <p:cNvCxnSpPr/>
          <p:nvPr/>
        </p:nvCxnSpPr>
        <p:spPr>
          <a:xfrm>
            <a:off x="6302012" y="841943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BD11E15F-613C-4085-A694-711EEFFEE2DB}"/>
              </a:ext>
            </a:extLst>
          </p:cNvPr>
          <p:cNvGrpSpPr/>
          <p:nvPr/>
        </p:nvGrpSpPr>
        <p:grpSpPr>
          <a:xfrm>
            <a:off x="472055" y="2169855"/>
            <a:ext cx="1861800" cy="1405123"/>
            <a:chOff x="2248666" y="1937292"/>
            <a:chExt cx="1861800" cy="140512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76D0C73-5B7A-4B74-ABD6-9E0A2DCB06E5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5 8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487208-297F-4B12-9E61-F1849555A4C2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2A21B96-4A11-40A6-B946-FBCE6E585268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134FC95-BB93-40D2-A1F5-6D5E4BC7CAEB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04CABDF-53F2-4FB3-AC4F-5B8D8CDC12E9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0F1E066-EEA2-40A4-92E6-BD0805A803A1}"/>
              </a:ext>
            </a:extLst>
          </p:cNvPr>
          <p:cNvSpPr txBox="1"/>
          <p:nvPr/>
        </p:nvSpPr>
        <p:spPr>
          <a:xfrm>
            <a:off x="1367170" y="306143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420729-5E4A-4A45-85A9-AE2BA58EE244}"/>
              </a:ext>
            </a:extLst>
          </p:cNvPr>
          <p:cNvSpPr txBox="1"/>
          <p:nvPr/>
        </p:nvSpPr>
        <p:spPr>
          <a:xfrm>
            <a:off x="975970" y="193761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7EB1C1-BC0C-4289-85E2-590C687980BB}"/>
              </a:ext>
            </a:extLst>
          </p:cNvPr>
          <p:cNvSpPr txBox="1"/>
          <p:nvPr/>
        </p:nvSpPr>
        <p:spPr>
          <a:xfrm>
            <a:off x="466352" y="3061432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99611A-29CA-4CAF-B426-24745D63CF45}"/>
              </a:ext>
            </a:extLst>
          </p:cNvPr>
          <p:cNvSpPr txBox="1"/>
          <p:nvPr/>
        </p:nvSpPr>
        <p:spPr>
          <a:xfrm>
            <a:off x="1902255" y="3061431"/>
            <a:ext cx="14777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+ 2 =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E6CFF7-0125-49B6-B325-D3B056F04E61}"/>
              </a:ext>
            </a:extLst>
          </p:cNvPr>
          <p:cNvSpPr txBox="1"/>
          <p:nvPr/>
        </p:nvSpPr>
        <p:spPr>
          <a:xfrm>
            <a:off x="3317267" y="3061431"/>
            <a:ext cx="14035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1 7 6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7014F6C-B2A5-44F6-8F16-419B905E043A}"/>
              </a:ext>
            </a:extLst>
          </p:cNvPr>
          <p:cNvGrpSpPr/>
          <p:nvPr/>
        </p:nvGrpSpPr>
        <p:grpSpPr>
          <a:xfrm>
            <a:off x="5543395" y="2363323"/>
            <a:ext cx="1517234" cy="1070929"/>
            <a:chOff x="5543395" y="2228853"/>
            <a:chExt cx="1517234" cy="1070929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AEFB434-E834-41AD-8D03-898E23916FCC}"/>
                </a:ext>
              </a:extLst>
            </p:cNvPr>
            <p:cNvGrpSpPr/>
            <p:nvPr/>
          </p:nvGrpSpPr>
          <p:grpSpPr>
            <a:xfrm>
              <a:off x="5543395" y="2668840"/>
              <a:ext cx="1517234" cy="630942"/>
              <a:chOff x="2231578" y="3097186"/>
              <a:chExt cx="1517234" cy="630942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89B52838-12E2-4B21-92E0-21BE114791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31578" y="3165033"/>
                <a:ext cx="133781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F5D1B54-6F5A-4A2B-9573-40860695F751}"/>
                  </a:ext>
                </a:extLst>
              </p:cNvPr>
              <p:cNvSpPr txBox="1"/>
              <p:nvPr/>
            </p:nvSpPr>
            <p:spPr>
              <a:xfrm>
                <a:off x="2640487" y="3097186"/>
                <a:ext cx="110832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3CAE6BA-DD2E-4F9A-91BA-E6C0CB13D614}"/>
                </a:ext>
              </a:extLst>
            </p:cNvPr>
            <p:cNvSpPr txBox="1"/>
            <p:nvPr/>
          </p:nvSpPr>
          <p:spPr>
            <a:xfrm>
              <a:off x="5543585" y="2228853"/>
              <a:ext cx="14035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1 7 6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775763AF-09B9-4E84-B2E9-56B6ACEBD989}"/>
              </a:ext>
            </a:extLst>
          </p:cNvPr>
          <p:cNvSpPr txBox="1"/>
          <p:nvPr/>
        </p:nvSpPr>
        <p:spPr>
          <a:xfrm>
            <a:off x="6947170" y="2336043"/>
            <a:ext cx="22621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 2 4 =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7475695-4D42-44C1-951A-EC5BBC3D09D8}"/>
              </a:ext>
            </a:extLst>
          </p:cNvPr>
          <p:cNvSpPr txBox="1"/>
          <p:nvPr/>
        </p:nvSpPr>
        <p:spPr>
          <a:xfrm>
            <a:off x="6412355" y="480638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DEE18D0-3BB1-4277-84E9-671C8416E653}"/>
              </a:ext>
            </a:extLst>
          </p:cNvPr>
          <p:cNvSpPr txBox="1"/>
          <p:nvPr/>
        </p:nvSpPr>
        <p:spPr>
          <a:xfrm>
            <a:off x="6023567" y="370902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DA479A2-A89C-4094-9B9D-605EECA7FED4}"/>
              </a:ext>
            </a:extLst>
          </p:cNvPr>
          <p:cNvSpPr txBox="1"/>
          <p:nvPr/>
        </p:nvSpPr>
        <p:spPr>
          <a:xfrm>
            <a:off x="5953229" y="480638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D98643C-4683-4C04-BC45-314B5C8A992A}"/>
              </a:ext>
            </a:extLst>
          </p:cNvPr>
          <p:cNvSpPr txBox="1"/>
          <p:nvPr/>
        </p:nvSpPr>
        <p:spPr>
          <a:xfrm>
            <a:off x="5571333" y="370902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AC61353-BDA6-42BB-8DB8-5244F8C1EFB1}"/>
              </a:ext>
            </a:extLst>
          </p:cNvPr>
          <p:cNvSpPr txBox="1"/>
          <p:nvPr/>
        </p:nvSpPr>
        <p:spPr>
          <a:xfrm>
            <a:off x="5515742" y="4806382"/>
            <a:ext cx="5724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F0ABDD9-4273-4D4C-AE3A-80611B11FFF1}"/>
              </a:ext>
            </a:extLst>
          </p:cNvPr>
          <p:cNvCxnSpPr/>
          <p:nvPr/>
        </p:nvCxnSpPr>
        <p:spPr>
          <a:xfrm flipH="1">
            <a:off x="5623375" y="3909344"/>
            <a:ext cx="2344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AA73AC0-3BD9-4979-BEF1-28881E074843}"/>
              </a:ext>
            </a:extLst>
          </p:cNvPr>
          <p:cNvSpPr txBox="1"/>
          <p:nvPr/>
        </p:nvSpPr>
        <p:spPr>
          <a:xfrm>
            <a:off x="6412355" y="52501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06659A9-9068-4827-9FB6-DEBB6D3DDF2C}"/>
              </a:ext>
            </a:extLst>
          </p:cNvPr>
          <p:cNvSpPr txBox="1"/>
          <p:nvPr/>
        </p:nvSpPr>
        <p:spPr>
          <a:xfrm>
            <a:off x="6022306" y="347844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D9799CD-BF7F-4896-96CA-53C22E16F882}"/>
              </a:ext>
            </a:extLst>
          </p:cNvPr>
          <p:cNvSpPr txBox="1"/>
          <p:nvPr/>
        </p:nvSpPr>
        <p:spPr>
          <a:xfrm>
            <a:off x="5953228" y="52501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62C5EB3-00C7-46C1-9C10-2222B7B58934}"/>
              </a:ext>
            </a:extLst>
          </p:cNvPr>
          <p:cNvSpPr txBox="1"/>
          <p:nvPr/>
        </p:nvSpPr>
        <p:spPr>
          <a:xfrm>
            <a:off x="5562665" y="347844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50E05B7-9628-4443-9C4A-08832F457FB3}"/>
              </a:ext>
            </a:extLst>
          </p:cNvPr>
          <p:cNvSpPr txBox="1"/>
          <p:nvPr/>
        </p:nvSpPr>
        <p:spPr>
          <a:xfrm>
            <a:off x="5502255" y="52501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132BBC8-407D-4DB9-B395-9E1A08317BF3}"/>
              </a:ext>
            </a:extLst>
          </p:cNvPr>
          <p:cNvSpPr txBox="1"/>
          <p:nvPr/>
        </p:nvSpPr>
        <p:spPr>
          <a:xfrm>
            <a:off x="5062400" y="5256990"/>
            <a:ext cx="5089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C19F022-1881-4F20-B942-7F40B8E875CC}"/>
              </a:ext>
            </a:extLst>
          </p:cNvPr>
          <p:cNvSpPr txBox="1"/>
          <p:nvPr/>
        </p:nvSpPr>
        <p:spPr>
          <a:xfrm>
            <a:off x="6418217" y="57005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090C480-3873-47D5-BE96-08A5ADB80C03}"/>
              </a:ext>
            </a:extLst>
          </p:cNvPr>
          <p:cNvSpPr txBox="1"/>
          <p:nvPr/>
        </p:nvSpPr>
        <p:spPr>
          <a:xfrm>
            <a:off x="5959090" y="57005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E516D0A-0B3C-42E0-91FA-5CE7492D4BBF}"/>
              </a:ext>
            </a:extLst>
          </p:cNvPr>
          <p:cNvSpPr txBox="1"/>
          <p:nvPr/>
        </p:nvSpPr>
        <p:spPr>
          <a:xfrm>
            <a:off x="5508117" y="57005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ED43682-6FBA-416C-931C-37FD47102F8B}"/>
              </a:ext>
            </a:extLst>
          </p:cNvPr>
          <p:cNvSpPr txBox="1"/>
          <p:nvPr/>
        </p:nvSpPr>
        <p:spPr>
          <a:xfrm>
            <a:off x="5062400" y="57005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361C018-3CD3-4391-A5DD-D655942D61A2}"/>
              </a:ext>
            </a:extLst>
          </p:cNvPr>
          <p:cNvSpPr txBox="1"/>
          <p:nvPr/>
        </p:nvSpPr>
        <p:spPr>
          <a:xfrm>
            <a:off x="5148810" y="462253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5538234-D08C-480B-AB88-DFEC82915663}"/>
              </a:ext>
            </a:extLst>
          </p:cNvPr>
          <p:cNvSpPr txBox="1"/>
          <p:nvPr/>
        </p:nvSpPr>
        <p:spPr>
          <a:xfrm>
            <a:off x="8775644" y="2312019"/>
            <a:ext cx="22621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4 2 2 4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445A0C1-2D13-4184-A3C0-CDB0DEE4367A}"/>
              </a:ext>
            </a:extLst>
          </p:cNvPr>
          <p:cNvGrpSpPr/>
          <p:nvPr/>
        </p:nvGrpSpPr>
        <p:grpSpPr>
          <a:xfrm>
            <a:off x="8775644" y="2783443"/>
            <a:ext cx="1820010" cy="630942"/>
            <a:chOff x="2218537" y="3097186"/>
            <a:chExt cx="1820010" cy="630942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189480FE-7B59-44B5-BD99-BA266CD1C269}"/>
                </a:ext>
              </a:extLst>
            </p:cNvPr>
            <p:cNvCxnSpPr>
              <a:cxnSpLocks/>
            </p:cNvCxnSpPr>
            <p:nvPr/>
          </p:nvCxnSpPr>
          <p:spPr>
            <a:xfrm>
              <a:off x="2218537" y="3155872"/>
              <a:ext cx="1820010" cy="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1E7B3C1-4510-40EC-9B07-5D28D7497FA5}"/>
                </a:ext>
              </a:extLst>
            </p:cNvPr>
            <p:cNvSpPr txBox="1"/>
            <p:nvPr/>
          </p:nvSpPr>
          <p:spPr>
            <a:xfrm>
              <a:off x="2896388" y="3097186"/>
              <a:ext cx="85242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56680C04-F4FC-4668-BF1D-76A026AF8BA1}"/>
              </a:ext>
            </a:extLst>
          </p:cNvPr>
          <p:cNvSpPr txBox="1"/>
          <p:nvPr/>
        </p:nvSpPr>
        <p:spPr>
          <a:xfrm>
            <a:off x="8274589" y="407494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B43B76D-106B-4A8C-B693-19378074D449}"/>
              </a:ext>
            </a:extLst>
          </p:cNvPr>
          <p:cNvSpPr txBox="1"/>
          <p:nvPr/>
        </p:nvSpPr>
        <p:spPr>
          <a:xfrm>
            <a:off x="8760878" y="362419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7D247BB-0F98-4293-B18E-7764D27D622B}"/>
              </a:ext>
            </a:extLst>
          </p:cNvPr>
          <p:cNvSpPr txBox="1"/>
          <p:nvPr/>
        </p:nvSpPr>
        <p:spPr>
          <a:xfrm>
            <a:off x="9063133" y="408728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02DB146-42ED-470C-9412-CA72984367B0}"/>
              </a:ext>
            </a:extLst>
          </p:cNvPr>
          <p:cNvSpPr txBox="1"/>
          <p:nvPr/>
        </p:nvSpPr>
        <p:spPr>
          <a:xfrm>
            <a:off x="9188323" y="361062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833885C-2B1C-4FD0-B238-E486617BC8E9}"/>
              </a:ext>
            </a:extLst>
          </p:cNvPr>
          <p:cNvSpPr txBox="1"/>
          <p:nvPr/>
        </p:nvSpPr>
        <p:spPr>
          <a:xfrm>
            <a:off x="9640784" y="361439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151D9BE-9F76-46A4-A808-FE0E3F24A9DD}"/>
              </a:ext>
            </a:extLst>
          </p:cNvPr>
          <p:cNvSpPr txBox="1"/>
          <p:nvPr/>
        </p:nvSpPr>
        <p:spPr>
          <a:xfrm>
            <a:off x="10080763" y="3617662"/>
            <a:ext cx="11526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740F1C9-7480-426F-9047-69D4A3F73A44}"/>
              </a:ext>
            </a:extLst>
          </p:cNvPr>
          <p:cNvSpPr txBox="1"/>
          <p:nvPr/>
        </p:nvSpPr>
        <p:spPr>
          <a:xfrm>
            <a:off x="9945213" y="408429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615DB902-439E-4319-938B-0F5CA91140DD}"/>
              </a:ext>
            </a:extLst>
          </p:cNvPr>
          <p:cNvCxnSpPr>
            <a:cxnSpLocks/>
          </p:cNvCxnSpPr>
          <p:nvPr/>
        </p:nvCxnSpPr>
        <p:spPr>
          <a:xfrm>
            <a:off x="8771495" y="410845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BF76919A-8488-4E2F-B982-DECCC3B02D89}"/>
              </a:ext>
            </a:extLst>
          </p:cNvPr>
          <p:cNvCxnSpPr>
            <a:cxnSpLocks/>
          </p:cNvCxnSpPr>
          <p:nvPr/>
        </p:nvCxnSpPr>
        <p:spPr>
          <a:xfrm>
            <a:off x="8752543" y="4124503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57E33699-9680-47ED-B6F7-1313F58A101C}"/>
              </a:ext>
            </a:extLst>
          </p:cNvPr>
          <p:cNvSpPr/>
          <p:nvPr/>
        </p:nvSpPr>
        <p:spPr>
          <a:xfrm>
            <a:off x="8511897" y="1515143"/>
            <a:ext cx="20760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1408 hours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C011993-6871-4FFA-86B9-F2A1C57A4F99}"/>
              </a:ext>
            </a:extLst>
          </p:cNvPr>
          <p:cNvCxnSpPr>
            <a:cxnSpLocks/>
          </p:cNvCxnSpPr>
          <p:nvPr/>
        </p:nvCxnSpPr>
        <p:spPr>
          <a:xfrm flipH="1">
            <a:off x="7422777" y="2493020"/>
            <a:ext cx="869304" cy="3491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C4D013D3-1DCD-44E9-9439-8D5B26A499AD}"/>
              </a:ext>
            </a:extLst>
          </p:cNvPr>
          <p:cNvCxnSpPr>
            <a:cxnSpLocks/>
          </p:cNvCxnSpPr>
          <p:nvPr/>
        </p:nvCxnSpPr>
        <p:spPr>
          <a:xfrm flipH="1">
            <a:off x="5815591" y="2902335"/>
            <a:ext cx="869304" cy="3491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8AC50AC8-2007-41E5-BCD0-AADB3066C536}"/>
              </a:ext>
            </a:extLst>
          </p:cNvPr>
          <p:cNvSpPr txBox="1"/>
          <p:nvPr/>
        </p:nvSpPr>
        <p:spPr>
          <a:xfrm>
            <a:off x="7697050" y="2116543"/>
            <a:ext cx="505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776184B-C8CC-4A56-AACE-9B3128389BC0}"/>
              </a:ext>
            </a:extLst>
          </p:cNvPr>
          <p:cNvSpPr txBox="1"/>
          <p:nvPr/>
        </p:nvSpPr>
        <p:spPr>
          <a:xfrm>
            <a:off x="762228" y="5162578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DCC4039-4F4D-41C4-8998-514CA171035B}"/>
              </a:ext>
            </a:extLst>
          </p:cNvPr>
          <p:cNvCxnSpPr>
            <a:cxnSpLocks/>
          </p:cNvCxnSpPr>
          <p:nvPr/>
        </p:nvCxnSpPr>
        <p:spPr>
          <a:xfrm>
            <a:off x="786429" y="5693858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40098A81-40A3-4A09-9AD3-B85DB71F37BF}"/>
              </a:ext>
            </a:extLst>
          </p:cNvPr>
          <p:cNvCxnSpPr>
            <a:cxnSpLocks/>
          </p:cNvCxnSpPr>
          <p:nvPr/>
        </p:nvCxnSpPr>
        <p:spPr>
          <a:xfrm>
            <a:off x="788203" y="6132636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EAD84D45-9BE8-4619-B7A7-A00239E433B9}"/>
              </a:ext>
            </a:extLst>
          </p:cNvPr>
          <p:cNvSpPr txBox="1"/>
          <p:nvPr/>
        </p:nvSpPr>
        <p:spPr>
          <a:xfrm>
            <a:off x="2104849" y="563322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777EA16-915D-4E88-98DB-CFA50F4A904D}"/>
              </a:ext>
            </a:extLst>
          </p:cNvPr>
          <p:cNvSpPr txBox="1"/>
          <p:nvPr/>
        </p:nvSpPr>
        <p:spPr>
          <a:xfrm>
            <a:off x="1263399" y="4437538"/>
            <a:ext cx="37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9EFFBD11-C9F4-4415-B8B9-58475FC76574}"/>
              </a:ext>
            </a:extLst>
          </p:cNvPr>
          <p:cNvSpPr txBox="1"/>
          <p:nvPr/>
        </p:nvSpPr>
        <p:spPr>
          <a:xfrm>
            <a:off x="1649074" y="563123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21AB8B2-4EDE-43A2-B681-86CF3AE6824E}"/>
              </a:ext>
            </a:extLst>
          </p:cNvPr>
          <p:cNvSpPr txBox="1"/>
          <p:nvPr/>
        </p:nvSpPr>
        <p:spPr>
          <a:xfrm>
            <a:off x="775128" y="5631239"/>
            <a:ext cx="1013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F554F41-EDC4-4456-A591-E95DD39C07FF}"/>
              </a:ext>
            </a:extLst>
          </p:cNvPr>
          <p:cNvSpPr txBox="1"/>
          <p:nvPr/>
        </p:nvSpPr>
        <p:spPr>
          <a:xfrm>
            <a:off x="1725032" y="4437538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428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1" grpId="0"/>
      <p:bldP spid="78" grpId="0"/>
      <p:bldP spid="13" grpId="0"/>
      <p:bldP spid="14" grpId="0"/>
      <p:bldP spid="15" grpId="0"/>
      <p:bldP spid="16" grpId="0"/>
      <p:bldP spid="25" grpId="0"/>
      <p:bldP spid="32" grpId="0"/>
      <p:bldP spid="39" grpId="0"/>
      <p:bldP spid="40" grpId="0"/>
      <p:bldP spid="41" grpId="0"/>
      <p:bldP spid="42" grpId="0"/>
      <p:bldP spid="43" grpId="0"/>
      <p:bldP spid="46" grpId="0"/>
      <p:bldP spid="47" grpId="0"/>
      <p:bldP spid="48" grpId="0"/>
      <p:bldP spid="49" grpId="0"/>
      <p:bldP spid="51" grpId="0"/>
      <p:bldP spid="52" grpId="0"/>
      <p:bldP spid="54" grpId="0"/>
      <p:bldP spid="55" grpId="0"/>
      <p:bldP spid="56" grpId="0"/>
      <p:bldP spid="57" grpId="0"/>
      <p:bldP spid="59" grpId="0"/>
      <p:bldP spid="66" grpId="0"/>
      <p:bldP spid="66" grpId="1"/>
      <p:bldP spid="79" grpId="0"/>
      <p:bldP spid="80" grpId="0"/>
      <p:bldP spid="81" grpId="0"/>
      <p:bldP spid="82" grpId="0"/>
      <p:bldP spid="83" grpId="0"/>
      <p:bldP spid="84" grpId="0"/>
      <p:bldP spid="85" grpId="0"/>
      <p:bldP spid="89" grpId="0"/>
      <p:bldP spid="94" grpId="0"/>
      <p:bldP spid="100" grpId="0"/>
      <p:bldP spid="104" grpId="0"/>
      <p:bldP spid="105" grpId="0"/>
      <p:bldP spid="106" grpId="0"/>
      <p:bldP spid="107" grpId="0"/>
      <p:bldP spid="108" grpId="0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A55675-63E1-4887-B240-BF655CEE1773}"/>
              </a:ext>
            </a:extLst>
          </p:cNvPr>
          <p:cNvSpPr/>
          <p:nvPr/>
        </p:nvSpPr>
        <p:spPr>
          <a:xfrm>
            <a:off x="56122" y="0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numbers in this sequence increase by the same amount each time. Write the missing numbers.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DF8173-3943-460C-99BC-F46DF1298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725" y="1077218"/>
            <a:ext cx="10333333" cy="1161905"/>
          </a:xfrm>
          <a:prstGeom prst="rect">
            <a:avLst/>
          </a:prstGeom>
        </p:spPr>
      </p:pic>
      <p:sp>
        <p:nvSpPr>
          <p:cNvPr id="2" name="Arrow: Curved Right 1">
            <a:extLst>
              <a:ext uri="{FF2B5EF4-FFF2-40B4-BE49-F238E27FC236}">
                <a16:creationId xmlns:a16="http://schemas.microsoft.com/office/drawing/2014/main" id="{294C4E86-9040-4022-BFBF-2B19C65687F7}"/>
              </a:ext>
            </a:extLst>
          </p:cNvPr>
          <p:cNvSpPr/>
          <p:nvPr/>
        </p:nvSpPr>
        <p:spPr>
          <a:xfrm rot="16200000">
            <a:off x="3731286" y="1657557"/>
            <a:ext cx="586130" cy="151984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CB92F4-7A16-4251-AF37-145F9468852E}"/>
              </a:ext>
            </a:extLst>
          </p:cNvPr>
          <p:cNvSpPr/>
          <p:nvPr/>
        </p:nvSpPr>
        <p:spPr>
          <a:xfrm>
            <a:off x="3725230" y="2110023"/>
            <a:ext cx="5982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Arrow: Curved Right 6">
            <a:extLst>
              <a:ext uri="{FF2B5EF4-FFF2-40B4-BE49-F238E27FC236}">
                <a16:creationId xmlns:a16="http://schemas.microsoft.com/office/drawing/2014/main" id="{6E29BD5B-8ACA-4CA2-8363-0FF781451FE8}"/>
              </a:ext>
            </a:extLst>
          </p:cNvPr>
          <p:cNvSpPr/>
          <p:nvPr/>
        </p:nvSpPr>
        <p:spPr>
          <a:xfrm rot="16200000">
            <a:off x="5211740" y="1503219"/>
            <a:ext cx="586130" cy="185730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6A3F37-8F30-495E-9AC2-47D4E2208E46}"/>
              </a:ext>
            </a:extLst>
          </p:cNvPr>
          <p:cNvSpPr/>
          <p:nvPr/>
        </p:nvSpPr>
        <p:spPr>
          <a:xfrm>
            <a:off x="5216573" y="2124414"/>
            <a:ext cx="7310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CAA390-3343-4402-BE70-C6ECE2CA31A0}"/>
              </a:ext>
            </a:extLst>
          </p:cNvPr>
          <p:cNvSpPr txBox="1"/>
          <p:nvPr/>
        </p:nvSpPr>
        <p:spPr>
          <a:xfrm>
            <a:off x="5947644" y="1367659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56</a:t>
            </a:r>
          </a:p>
        </p:txBody>
      </p:sp>
      <p:sp>
        <p:nvSpPr>
          <p:cNvPr id="10" name="Arrow: Curved Right 9">
            <a:extLst>
              <a:ext uri="{FF2B5EF4-FFF2-40B4-BE49-F238E27FC236}">
                <a16:creationId xmlns:a16="http://schemas.microsoft.com/office/drawing/2014/main" id="{A4C869E1-2C79-4050-8E59-DCEC275FB4C7}"/>
              </a:ext>
            </a:extLst>
          </p:cNvPr>
          <p:cNvSpPr/>
          <p:nvPr/>
        </p:nvSpPr>
        <p:spPr>
          <a:xfrm rot="16200000">
            <a:off x="6954362" y="1386901"/>
            <a:ext cx="586130" cy="206232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1A0577-9883-4379-9E77-0843DA520798}"/>
              </a:ext>
            </a:extLst>
          </p:cNvPr>
          <p:cNvSpPr/>
          <p:nvPr/>
        </p:nvSpPr>
        <p:spPr>
          <a:xfrm>
            <a:off x="6987313" y="2110606"/>
            <a:ext cx="811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Arrow: Curved Right 11">
            <a:extLst>
              <a:ext uri="{FF2B5EF4-FFF2-40B4-BE49-F238E27FC236}">
                <a16:creationId xmlns:a16="http://schemas.microsoft.com/office/drawing/2014/main" id="{A093D4C6-C42D-4490-B469-386E900342A4}"/>
              </a:ext>
            </a:extLst>
          </p:cNvPr>
          <p:cNvSpPr/>
          <p:nvPr/>
        </p:nvSpPr>
        <p:spPr>
          <a:xfrm rot="16200000">
            <a:off x="8799497" y="1386900"/>
            <a:ext cx="586130" cy="206232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4F273A-8751-42CA-8D17-5309D0CCC13E}"/>
              </a:ext>
            </a:extLst>
          </p:cNvPr>
          <p:cNvSpPr/>
          <p:nvPr/>
        </p:nvSpPr>
        <p:spPr>
          <a:xfrm>
            <a:off x="8832448" y="2110606"/>
            <a:ext cx="8117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8B67CA-71E0-457E-A9B6-36C3634A36E3}"/>
              </a:ext>
            </a:extLst>
          </p:cNvPr>
          <p:cNvSpPr txBox="1"/>
          <p:nvPr/>
        </p:nvSpPr>
        <p:spPr>
          <a:xfrm>
            <a:off x="9512715" y="1367659"/>
            <a:ext cx="87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70</a:t>
            </a:r>
          </a:p>
        </p:txBody>
      </p:sp>
      <p:sp>
        <p:nvSpPr>
          <p:cNvPr id="15" name="Arrow: Curved Right 14">
            <a:extLst>
              <a:ext uri="{FF2B5EF4-FFF2-40B4-BE49-F238E27FC236}">
                <a16:creationId xmlns:a16="http://schemas.microsoft.com/office/drawing/2014/main" id="{D2F2F42D-5AE6-4806-9F47-7BFF2EEA5C1C}"/>
              </a:ext>
            </a:extLst>
          </p:cNvPr>
          <p:cNvSpPr/>
          <p:nvPr/>
        </p:nvSpPr>
        <p:spPr>
          <a:xfrm rot="16200000">
            <a:off x="2170601" y="1396124"/>
            <a:ext cx="586130" cy="206232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BB0F82-499F-4CAF-BF33-D79703BEB717}"/>
              </a:ext>
            </a:extLst>
          </p:cNvPr>
          <p:cNvSpPr/>
          <p:nvPr/>
        </p:nvSpPr>
        <p:spPr>
          <a:xfrm>
            <a:off x="2203552" y="2119830"/>
            <a:ext cx="8117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6D8CA2-90E9-4A72-A164-24E229F391AB}"/>
              </a:ext>
            </a:extLst>
          </p:cNvPr>
          <p:cNvSpPr txBox="1"/>
          <p:nvPr/>
        </p:nvSpPr>
        <p:spPr>
          <a:xfrm>
            <a:off x="1217006" y="1367659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D69370-2015-4B3A-BE4D-8D8D91453E6D}"/>
              </a:ext>
            </a:extLst>
          </p:cNvPr>
          <p:cNvSpPr txBox="1"/>
          <p:nvPr/>
        </p:nvSpPr>
        <p:spPr>
          <a:xfrm>
            <a:off x="568725" y="2875956"/>
            <a:ext cx="2306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42 – 7 =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D9DDCA-EB7B-427C-A562-C801EF1A2FE7}"/>
              </a:ext>
            </a:extLst>
          </p:cNvPr>
          <p:cNvSpPr txBox="1"/>
          <p:nvPr/>
        </p:nvSpPr>
        <p:spPr>
          <a:xfrm>
            <a:off x="2597737" y="2875956"/>
            <a:ext cx="9696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195774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animBg="1"/>
      <p:bldP spid="8" grpId="0"/>
      <p:bldP spid="9" grpId="0"/>
      <p:bldP spid="10" grpId="0" animBg="1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  <p:bldP spid="18" grpId="0"/>
      <p:bldP spid="19" grpId="0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5C6C61-0AEC-452F-B373-2C11F9142BEB}"/>
              </a:ext>
            </a:extLst>
          </p:cNvPr>
          <p:cNvSpPr/>
          <p:nvPr/>
        </p:nvSpPr>
        <p:spPr>
          <a:xfrm>
            <a:off x="56122" y="50000"/>
            <a:ext cx="11740925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Adam chooses the </a:t>
            </a:r>
            <a:r>
              <a:rPr lang="en-US" sz="3200" b="1" dirty="0" err="1"/>
              <a:t>colours</a:t>
            </a:r>
            <a:r>
              <a:rPr lang="en-US" sz="3200" b="1" dirty="0"/>
              <a:t> for a new team shirt. </a:t>
            </a:r>
          </a:p>
          <a:p>
            <a:r>
              <a:rPr lang="en-US" sz="3200" b="1" dirty="0"/>
              <a:t>The shirt has two </a:t>
            </a:r>
            <a:r>
              <a:rPr lang="en-US" sz="3200" b="1" dirty="0" err="1"/>
              <a:t>colours</a:t>
            </a:r>
            <a:r>
              <a:rPr lang="en-US" sz="3200" b="1" dirty="0"/>
              <a:t>. </a:t>
            </a:r>
          </a:p>
          <a:p>
            <a:r>
              <a:rPr lang="en-US" sz="3200" b="1" dirty="0"/>
              <a:t>There are four </a:t>
            </a:r>
            <a:r>
              <a:rPr lang="en-US" sz="3200" b="1" dirty="0" err="1"/>
              <a:t>colours</a:t>
            </a:r>
            <a:r>
              <a:rPr lang="en-US" sz="3200" b="1" dirty="0"/>
              <a:t> to choose from: yellow, blue, white and red.</a:t>
            </a:r>
          </a:p>
          <a:p>
            <a:r>
              <a:rPr lang="en-US" sz="3200" b="1" dirty="0"/>
              <a:t>Write the two missing combinations.</a:t>
            </a:r>
          </a:p>
          <a:p>
            <a:r>
              <a:rPr lang="en-US" sz="3200" b="1" dirty="0"/>
              <a:t> The shirt could be:</a:t>
            </a:r>
          </a:p>
          <a:p>
            <a:r>
              <a:rPr lang="en-US" sz="3200" b="1" dirty="0"/>
              <a:t> • yellow and blue</a:t>
            </a:r>
          </a:p>
          <a:p>
            <a:r>
              <a:rPr lang="en-US" sz="3200" b="1" dirty="0"/>
              <a:t> • yellow and white</a:t>
            </a:r>
          </a:p>
          <a:p>
            <a:r>
              <a:rPr lang="en-US" sz="3200" b="1" dirty="0"/>
              <a:t> • yellow and red </a:t>
            </a:r>
          </a:p>
          <a:p>
            <a:r>
              <a:rPr lang="en-US" sz="3200" b="1" dirty="0"/>
              <a:t> • blue and white. 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__________ and __________</a:t>
            </a:r>
          </a:p>
          <a:p>
            <a:endParaRPr lang="en-US" sz="3200" b="1" dirty="0"/>
          </a:p>
          <a:p>
            <a:r>
              <a:rPr lang="en-US" sz="3200" b="1" dirty="0"/>
              <a:t>  __________ and __________</a:t>
            </a:r>
          </a:p>
          <a:p>
            <a:endParaRPr lang="en-US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53BD30-57D2-4C40-80D7-C27A49263FA3}"/>
              </a:ext>
            </a:extLst>
          </p:cNvPr>
          <p:cNvSpPr/>
          <p:nvPr/>
        </p:nvSpPr>
        <p:spPr>
          <a:xfrm>
            <a:off x="6943830" y="1927084"/>
            <a:ext cx="40942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Y   B   W   R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19FA96-C22C-4569-BB82-1DCA4D4C4B1D}"/>
              </a:ext>
            </a:extLst>
          </p:cNvPr>
          <p:cNvSpPr/>
          <p:nvPr/>
        </p:nvSpPr>
        <p:spPr>
          <a:xfrm>
            <a:off x="7107116" y="2634970"/>
            <a:ext cx="43921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YB, YW, YR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8B5D55-4413-40AE-A777-41C9382F43C7}"/>
              </a:ext>
            </a:extLst>
          </p:cNvPr>
          <p:cNvSpPr/>
          <p:nvPr/>
        </p:nvSpPr>
        <p:spPr>
          <a:xfrm>
            <a:off x="7404940" y="3250876"/>
            <a:ext cx="14124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BW, BR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EC64DA-9050-4F10-A2AC-5A6FDE70FE23}"/>
              </a:ext>
            </a:extLst>
          </p:cNvPr>
          <p:cNvSpPr/>
          <p:nvPr/>
        </p:nvSpPr>
        <p:spPr>
          <a:xfrm>
            <a:off x="7756071" y="3866782"/>
            <a:ext cx="1234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WR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659F06-A8F8-4352-8002-8D99163AD56A}"/>
              </a:ext>
            </a:extLst>
          </p:cNvPr>
          <p:cNvSpPr/>
          <p:nvPr/>
        </p:nvSpPr>
        <p:spPr>
          <a:xfrm>
            <a:off x="919842" y="4900924"/>
            <a:ext cx="1234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blue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233E0F-EC74-4784-B440-9B338BB419B3}"/>
              </a:ext>
            </a:extLst>
          </p:cNvPr>
          <p:cNvSpPr/>
          <p:nvPr/>
        </p:nvSpPr>
        <p:spPr>
          <a:xfrm>
            <a:off x="3799113" y="4900924"/>
            <a:ext cx="1234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red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608CA0-C99F-49FD-B3E0-78900088FE43}"/>
              </a:ext>
            </a:extLst>
          </p:cNvPr>
          <p:cNvSpPr/>
          <p:nvPr/>
        </p:nvSpPr>
        <p:spPr>
          <a:xfrm>
            <a:off x="756554" y="5887120"/>
            <a:ext cx="1234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white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30DE5E-2656-4812-AD4B-560496B5E202}"/>
              </a:ext>
            </a:extLst>
          </p:cNvPr>
          <p:cNvSpPr/>
          <p:nvPr/>
        </p:nvSpPr>
        <p:spPr>
          <a:xfrm>
            <a:off x="3799113" y="5887120"/>
            <a:ext cx="1234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red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58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33B716-6BBC-4A03-96A0-90F30FC16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0899" y="156350"/>
            <a:ext cx="4017039" cy="137108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6E6CC2D-A6C4-4B31-8CD4-4554D60F0388}"/>
              </a:ext>
            </a:extLst>
          </p:cNvPr>
          <p:cNvSpPr/>
          <p:nvPr/>
        </p:nvSpPr>
        <p:spPr>
          <a:xfrm>
            <a:off x="56123" y="1443841"/>
            <a:ext cx="120793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Layla uses each card once to make a four-digit number.</a:t>
            </a:r>
          </a:p>
          <a:p>
            <a:r>
              <a:rPr lang="en-US" sz="3200" b="1" dirty="0"/>
              <a:t>She places:</a:t>
            </a:r>
          </a:p>
          <a:p>
            <a:r>
              <a:rPr lang="en-US" sz="3200" b="1" dirty="0"/>
              <a:t>• 4 in the tens column</a:t>
            </a:r>
          </a:p>
          <a:p>
            <a:r>
              <a:rPr lang="en-US" sz="3200" b="1" dirty="0"/>
              <a:t>• 2 so that it has a higher value than any of the other digits</a:t>
            </a:r>
          </a:p>
          <a:p>
            <a:r>
              <a:rPr lang="en-US" sz="3200" b="1" dirty="0"/>
              <a:t>• the remaining two digits so that 7 has the higher value.</a:t>
            </a:r>
          </a:p>
          <a:p>
            <a:r>
              <a:rPr lang="en-US" sz="3200" b="1" dirty="0"/>
              <a:t>Write a digit in each box to show Layla’s number.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ABCDC4-E85C-435F-B8AF-F200BD306FF2}"/>
              </a:ext>
            </a:extLst>
          </p:cNvPr>
          <p:cNvSpPr/>
          <p:nvPr/>
        </p:nvSpPr>
        <p:spPr>
          <a:xfrm>
            <a:off x="56123" y="4999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Here are four number cards.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1AD48B-FA77-4B6F-8426-195F9DDB0E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9028" y="4599873"/>
            <a:ext cx="4133333" cy="16285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40CFD1-8136-44ED-98C4-86CB22AD2A26}"/>
              </a:ext>
            </a:extLst>
          </p:cNvPr>
          <p:cNvSpPr txBox="1"/>
          <p:nvPr/>
        </p:nvSpPr>
        <p:spPr>
          <a:xfrm>
            <a:off x="6152123" y="5098687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FC4476-17A2-4014-90CD-8A111419841B}"/>
              </a:ext>
            </a:extLst>
          </p:cNvPr>
          <p:cNvSpPr txBox="1"/>
          <p:nvPr/>
        </p:nvSpPr>
        <p:spPr>
          <a:xfrm>
            <a:off x="4230016" y="5098687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981747-866D-4005-B5F1-0E92466C60C7}"/>
              </a:ext>
            </a:extLst>
          </p:cNvPr>
          <p:cNvSpPr txBox="1"/>
          <p:nvPr/>
        </p:nvSpPr>
        <p:spPr>
          <a:xfrm>
            <a:off x="5221494" y="5098687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0B8A61-4AE9-484B-ADE5-4A4E11E11799}"/>
              </a:ext>
            </a:extLst>
          </p:cNvPr>
          <p:cNvSpPr txBox="1"/>
          <p:nvPr/>
        </p:nvSpPr>
        <p:spPr>
          <a:xfrm>
            <a:off x="7121657" y="5098687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089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3E26AD-1292-4E47-9662-3248259FAC67}"/>
              </a:ext>
            </a:extLst>
          </p:cNvPr>
          <p:cNvSpPr/>
          <p:nvPr/>
        </p:nvSpPr>
        <p:spPr>
          <a:xfrm>
            <a:off x="56123" y="50000"/>
            <a:ext cx="103066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Write the three missing digits to make this addition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B1670B-9A62-4FA6-8883-388B0FA86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7731" y="1220857"/>
            <a:ext cx="4952381" cy="47428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9C80AE-096D-4AAF-AEBD-A6603CD9798C}"/>
              </a:ext>
            </a:extLst>
          </p:cNvPr>
          <p:cNvSpPr/>
          <p:nvPr/>
        </p:nvSpPr>
        <p:spPr>
          <a:xfrm>
            <a:off x="6972300" y="634775"/>
            <a:ext cx="898071" cy="532893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0EF7A9-2D24-49A3-AD2A-58D29468A905}"/>
              </a:ext>
            </a:extLst>
          </p:cNvPr>
          <p:cNvSpPr txBox="1"/>
          <p:nvPr/>
        </p:nvSpPr>
        <p:spPr>
          <a:xfrm>
            <a:off x="7219684" y="3113529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2FFC6F-1D98-452D-8263-B3944AF59E56}"/>
              </a:ext>
            </a:extLst>
          </p:cNvPr>
          <p:cNvSpPr/>
          <p:nvPr/>
        </p:nvSpPr>
        <p:spPr>
          <a:xfrm>
            <a:off x="6090558" y="634774"/>
            <a:ext cx="898071" cy="532893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BE4DE7-CADB-4344-9B5D-DCEAF46CEC3F}"/>
              </a:ext>
            </a:extLst>
          </p:cNvPr>
          <p:cNvSpPr txBox="1"/>
          <p:nvPr/>
        </p:nvSpPr>
        <p:spPr>
          <a:xfrm>
            <a:off x="6336404" y="774105"/>
            <a:ext cx="883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44E9FF-BD77-4266-93E9-EDBF7EC14503}"/>
              </a:ext>
            </a:extLst>
          </p:cNvPr>
          <p:cNvSpPr txBox="1"/>
          <p:nvPr/>
        </p:nvSpPr>
        <p:spPr>
          <a:xfrm>
            <a:off x="6303746" y="1621591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FC802A-A113-46A0-B90B-94C6CE46A441}"/>
              </a:ext>
            </a:extLst>
          </p:cNvPr>
          <p:cNvSpPr/>
          <p:nvPr/>
        </p:nvSpPr>
        <p:spPr>
          <a:xfrm>
            <a:off x="5210547" y="634774"/>
            <a:ext cx="898071" cy="532893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60146D-C2B2-46C1-9648-CA71D9E7BAF5}"/>
              </a:ext>
            </a:extLst>
          </p:cNvPr>
          <p:cNvSpPr/>
          <p:nvPr/>
        </p:nvSpPr>
        <p:spPr>
          <a:xfrm>
            <a:off x="4329671" y="634773"/>
            <a:ext cx="898071" cy="532893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96C98E-1193-44FF-BBD7-37CE4B8A494E}"/>
              </a:ext>
            </a:extLst>
          </p:cNvPr>
          <p:cNvSpPr/>
          <p:nvPr/>
        </p:nvSpPr>
        <p:spPr>
          <a:xfrm>
            <a:off x="3451601" y="634771"/>
            <a:ext cx="898071" cy="532893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F449B1-9FE8-41AE-B7C2-5CCCC08026DC}"/>
              </a:ext>
            </a:extLst>
          </p:cNvPr>
          <p:cNvSpPr txBox="1"/>
          <p:nvPr/>
        </p:nvSpPr>
        <p:spPr>
          <a:xfrm>
            <a:off x="3649643" y="4954815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16B1F0-D62E-47C9-A407-5F37BA4ABBDB}"/>
              </a:ext>
            </a:extLst>
          </p:cNvPr>
          <p:cNvSpPr txBox="1"/>
          <p:nvPr/>
        </p:nvSpPr>
        <p:spPr>
          <a:xfrm>
            <a:off x="3656976" y="764530"/>
            <a:ext cx="883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9220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/>
      <p:bldP spid="8" grpId="0" animBg="1"/>
      <p:bldP spid="8" grpId="1" animBg="1"/>
      <p:bldP spid="6" grpId="0"/>
      <p:bldP spid="9" grpId="0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/>
      <p:bldP spid="12" grpId="0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1458DC-56AC-4933-BAEC-69A96ED5D860}"/>
              </a:ext>
            </a:extLst>
          </p:cNvPr>
          <p:cNvSpPr/>
          <p:nvPr/>
        </p:nvSpPr>
        <p:spPr>
          <a:xfrm>
            <a:off x="56123" y="50000"/>
            <a:ext cx="104946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Tick the numbers that are common factors of both 12 and 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0E4053-EA3C-4B8E-A0EC-3A173CA63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47" y="634774"/>
            <a:ext cx="1855129" cy="599005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F1FE806-A650-4CB6-9212-C2A26F9791D5}"/>
              </a:ext>
            </a:extLst>
          </p:cNvPr>
          <p:cNvSpPr/>
          <p:nvPr/>
        </p:nvSpPr>
        <p:spPr>
          <a:xfrm>
            <a:off x="1338159" y="709568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EF2999-349F-4136-9DE9-39CB509AE852}"/>
              </a:ext>
            </a:extLst>
          </p:cNvPr>
          <p:cNvSpPr/>
          <p:nvPr/>
        </p:nvSpPr>
        <p:spPr>
          <a:xfrm>
            <a:off x="2220964" y="771123"/>
            <a:ext cx="43921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 x 2 = 12 and 9 x 2 = 18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141D49-9549-441A-ACF1-D97072F4F986}"/>
              </a:ext>
            </a:extLst>
          </p:cNvPr>
          <p:cNvSpPr/>
          <p:nvPr/>
        </p:nvSpPr>
        <p:spPr>
          <a:xfrm>
            <a:off x="2220963" y="2050195"/>
            <a:ext cx="43921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 x 3 = 12 and 6 x 3 = 18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9B9655-5C0E-4DD1-A4E1-8DDC50B9402C}"/>
              </a:ext>
            </a:extLst>
          </p:cNvPr>
          <p:cNvSpPr/>
          <p:nvPr/>
        </p:nvSpPr>
        <p:spPr>
          <a:xfrm>
            <a:off x="1334477" y="198863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1DBFD8-24FC-494A-9D38-04E29C30FE7E}"/>
              </a:ext>
            </a:extLst>
          </p:cNvPr>
          <p:cNvSpPr/>
          <p:nvPr/>
        </p:nvSpPr>
        <p:spPr>
          <a:xfrm>
            <a:off x="2220963" y="3332877"/>
            <a:ext cx="43921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 x 6 = 12 and 3 x 6 = 18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9F6C8A-DFBA-430B-AB98-0797F662043B}"/>
              </a:ext>
            </a:extLst>
          </p:cNvPr>
          <p:cNvSpPr/>
          <p:nvPr/>
        </p:nvSpPr>
        <p:spPr>
          <a:xfrm>
            <a:off x="1334477" y="3271321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B01196-03FF-4B4D-B06F-4F57A0EC2EAF}"/>
              </a:ext>
            </a:extLst>
          </p:cNvPr>
          <p:cNvSpPr/>
          <p:nvPr/>
        </p:nvSpPr>
        <p:spPr>
          <a:xfrm>
            <a:off x="2220963" y="4600135"/>
            <a:ext cx="55514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12 is not in the 9 times table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964B63-1D15-4132-BE0A-B5B33589E103}"/>
              </a:ext>
            </a:extLst>
          </p:cNvPr>
          <p:cNvSpPr/>
          <p:nvPr/>
        </p:nvSpPr>
        <p:spPr>
          <a:xfrm>
            <a:off x="2220962" y="5879207"/>
            <a:ext cx="55514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18 is not in the 12 times table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72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E8947B-17E2-4E0A-B5E4-742E5DD36E4E}"/>
              </a:ext>
            </a:extLst>
          </p:cNvPr>
          <p:cNvSpPr/>
          <p:nvPr/>
        </p:nvSpPr>
        <p:spPr>
          <a:xfrm>
            <a:off x="56123" y="50000"/>
            <a:ext cx="114962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chart shows the number of different types of big cat in a zoo.</a:t>
            </a:r>
          </a:p>
          <a:p>
            <a:r>
              <a:rPr lang="en-US" sz="3200" b="1" dirty="0"/>
              <a:t>There are 20 big cats in the zoo altogether. 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DC2FCA-C7F7-4CB9-8153-2E60802F2704}"/>
              </a:ext>
            </a:extLst>
          </p:cNvPr>
          <p:cNvSpPr/>
          <p:nvPr/>
        </p:nvSpPr>
        <p:spPr>
          <a:xfrm>
            <a:off x="4186903" y="1268825"/>
            <a:ext cx="77735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statements about the chart.</a:t>
            </a:r>
          </a:p>
          <a:p>
            <a:r>
              <a:rPr lang="en-US" sz="3200" b="1" dirty="0"/>
              <a:t>Tick the statements that are true.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FBA8B9-DE6E-430F-BB2C-ADEE39096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327" y="1127218"/>
            <a:ext cx="3780297" cy="37652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3B0D70-137E-4798-ADC6-E5A58D523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6391" y="2346043"/>
            <a:ext cx="7674538" cy="38117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183E745-BE34-483C-A55E-9E8C3489A944}"/>
              </a:ext>
            </a:extLst>
          </p:cNvPr>
          <p:cNvSpPr/>
          <p:nvPr/>
        </p:nvSpPr>
        <p:spPr>
          <a:xfrm>
            <a:off x="11261186" y="232522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71C058-FA21-4169-BF3B-7361EDABB8C5}"/>
              </a:ext>
            </a:extLst>
          </p:cNvPr>
          <p:cNvSpPr/>
          <p:nvPr/>
        </p:nvSpPr>
        <p:spPr>
          <a:xfrm>
            <a:off x="6869079" y="3827905"/>
            <a:ext cx="43921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more than ½ of the 20 cats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85E6CC-3B3E-4A90-89D1-862C0C77B743}"/>
              </a:ext>
            </a:extLst>
          </p:cNvPr>
          <p:cNvSpPr/>
          <p:nvPr/>
        </p:nvSpPr>
        <p:spPr>
          <a:xfrm>
            <a:off x="11250022" y="3381629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FD46B7-1BE8-42F8-A09A-DCDF21E4D86A}"/>
              </a:ext>
            </a:extLst>
          </p:cNvPr>
          <p:cNvSpPr/>
          <p:nvPr/>
        </p:nvSpPr>
        <p:spPr>
          <a:xfrm>
            <a:off x="11236443" y="4438031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329D07-3C24-4A94-A30D-205503D22036}"/>
              </a:ext>
            </a:extLst>
          </p:cNvPr>
          <p:cNvSpPr/>
          <p:nvPr/>
        </p:nvSpPr>
        <p:spPr>
          <a:xfrm>
            <a:off x="6914676" y="5900234"/>
            <a:ext cx="43921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less than ¼ of 20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6DDDF0-DFD3-419D-9E8F-408EDC66175D}"/>
              </a:ext>
            </a:extLst>
          </p:cNvPr>
          <p:cNvSpPr/>
          <p:nvPr/>
        </p:nvSpPr>
        <p:spPr>
          <a:xfrm>
            <a:off x="11261186" y="5449947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93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B44CDD6-1E39-408C-8D03-95EA0A18E343}"/>
              </a:ext>
            </a:extLst>
          </p:cNvPr>
          <p:cNvSpPr txBox="1"/>
          <p:nvPr/>
        </p:nvSpPr>
        <p:spPr>
          <a:xfrm>
            <a:off x="4539357" y="2179517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9 8 0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7F9E42-1BD8-485B-9276-A57C0684D74B}"/>
              </a:ext>
            </a:extLst>
          </p:cNvPr>
          <p:cNvSpPr/>
          <p:nvPr/>
        </p:nvSpPr>
        <p:spPr>
          <a:xfrm>
            <a:off x="56123" y="50000"/>
            <a:ext cx="103288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farmer is packing eggs. </a:t>
            </a:r>
          </a:p>
          <a:p>
            <a:r>
              <a:rPr lang="en-US" sz="3200" b="1" dirty="0"/>
              <a:t>Each box holds six eggs. The farmer has 980 eggs to pack. </a:t>
            </a:r>
          </a:p>
          <a:p>
            <a:r>
              <a:rPr lang="en-US" sz="3200" b="1" dirty="0"/>
              <a:t>How many boxes can the farmer fill using 980 eggs?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_____ full boxes</a:t>
            </a:r>
          </a:p>
          <a:p>
            <a:endParaRPr lang="en-US" sz="3200" b="1" dirty="0"/>
          </a:p>
          <a:p>
            <a:r>
              <a:rPr lang="en-US" sz="3200" b="1" dirty="0"/>
              <a:t>How many eggs will be left over?</a:t>
            </a:r>
          </a:p>
          <a:p>
            <a:endParaRPr lang="en-US" sz="3200" b="1" dirty="0"/>
          </a:p>
          <a:p>
            <a:r>
              <a:rPr lang="en-GB" sz="3200" b="1" dirty="0"/>
              <a:t>   _____ left over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A1E324-CAE9-4FA8-A4BC-C3A4FC4D27A8}"/>
              </a:ext>
            </a:extLst>
          </p:cNvPr>
          <p:cNvSpPr txBox="1"/>
          <p:nvPr/>
        </p:nvSpPr>
        <p:spPr>
          <a:xfrm>
            <a:off x="4064740" y="219258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932DE7-D67E-4103-A93D-AF3E49ECC056}"/>
              </a:ext>
            </a:extLst>
          </p:cNvPr>
          <p:cNvCxnSpPr>
            <a:cxnSpLocks/>
          </p:cNvCxnSpPr>
          <p:nvPr/>
        </p:nvCxnSpPr>
        <p:spPr>
          <a:xfrm>
            <a:off x="4539357" y="2242137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75EB7F-3D4D-4D41-9A46-2905FF255F5E}"/>
              </a:ext>
            </a:extLst>
          </p:cNvPr>
          <p:cNvCxnSpPr>
            <a:cxnSpLocks/>
          </p:cNvCxnSpPr>
          <p:nvPr/>
        </p:nvCxnSpPr>
        <p:spPr>
          <a:xfrm flipH="1">
            <a:off x="4554511" y="2242137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0AB075A-1AEF-424F-A904-647C733AFDBE}"/>
              </a:ext>
            </a:extLst>
          </p:cNvPr>
          <p:cNvSpPr txBox="1"/>
          <p:nvPr/>
        </p:nvSpPr>
        <p:spPr>
          <a:xfrm>
            <a:off x="4981316" y="174182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9838B2-7276-4E2B-B54E-2494AC1663A2}"/>
              </a:ext>
            </a:extLst>
          </p:cNvPr>
          <p:cNvSpPr txBox="1"/>
          <p:nvPr/>
        </p:nvSpPr>
        <p:spPr>
          <a:xfrm>
            <a:off x="5404322" y="174182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9A9C78-1B47-4A67-9B9B-050C4FA83263}"/>
              </a:ext>
            </a:extLst>
          </p:cNvPr>
          <p:cNvSpPr txBox="1"/>
          <p:nvPr/>
        </p:nvSpPr>
        <p:spPr>
          <a:xfrm>
            <a:off x="5275198" y="221947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DD2E96-3AD7-4921-BF0D-AC5F29E45BE1}"/>
              </a:ext>
            </a:extLst>
          </p:cNvPr>
          <p:cNvSpPr txBox="1"/>
          <p:nvPr/>
        </p:nvSpPr>
        <p:spPr>
          <a:xfrm>
            <a:off x="5951697" y="1749369"/>
            <a:ext cx="1037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r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56BB58-F9D1-4B39-AEE4-95444B20DBDF}"/>
              </a:ext>
            </a:extLst>
          </p:cNvPr>
          <p:cNvSpPr txBox="1"/>
          <p:nvPr/>
        </p:nvSpPr>
        <p:spPr>
          <a:xfrm>
            <a:off x="4539415" y="172876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A5FACA-A820-4429-82CF-1840A3E6144A}"/>
              </a:ext>
            </a:extLst>
          </p:cNvPr>
          <p:cNvSpPr txBox="1"/>
          <p:nvPr/>
        </p:nvSpPr>
        <p:spPr>
          <a:xfrm>
            <a:off x="4833297" y="2206411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0B64BE-FF8F-4363-B00A-E8C11E3A2CED}"/>
              </a:ext>
            </a:extLst>
          </p:cNvPr>
          <p:cNvSpPr txBox="1"/>
          <p:nvPr/>
        </p:nvSpPr>
        <p:spPr>
          <a:xfrm>
            <a:off x="367483" y="1944251"/>
            <a:ext cx="11475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7D5A1B-8B48-4C97-A25A-6454229E0EB2}"/>
              </a:ext>
            </a:extLst>
          </p:cNvPr>
          <p:cNvSpPr txBox="1"/>
          <p:nvPr/>
        </p:nvSpPr>
        <p:spPr>
          <a:xfrm>
            <a:off x="712192" y="3872154"/>
            <a:ext cx="11475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8532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200BCF-7A81-49F8-8D21-DBC982DAEFB2}"/>
              </a:ext>
            </a:extLst>
          </p:cNvPr>
          <p:cNvSpPr/>
          <p:nvPr/>
        </p:nvSpPr>
        <p:spPr>
          <a:xfrm>
            <a:off x="56122" y="50000"/>
            <a:ext cx="99378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Jack has £400 </a:t>
            </a:r>
          </a:p>
          <a:p>
            <a:r>
              <a:rPr lang="en-US" sz="3200" b="1" dirty="0"/>
              <a:t>He spends 35% of his money on a new bike.</a:t>
            </a:r>
          </a:p>
          <a:p>
            <a:r>
              <a:rPr lang="en-US" sz="3200" b="1" dirty="0"/>
              <a:t>How much does Jack spend on his new bike?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E5CD116-47FE-4AD6-9029-85A34649EDFE}"/>
              </a:ext>
            </a:extLst>
          </p:cNvPr>
          <p:cNvGrpSpPr/>
          <p:nvPr/>
        </p:nvGrpSpPr>
        <p:grpSpPr>
          <a:xfrm>
            <a:off x="598306" y="1790243"/>
            <a:ext cx="3976037" cy="817087"/>
            <a:chOff x="255523" y="372323"/>
            <a:chExt cx="3640697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1120C22D-B107-4099-8A79-1677D491CE6B}"/>
                </a:ext>
              </a:extLst>
            </p:cNvPr>
            <p:cNvSpPr/>
            <p:nvPr/>
          </p:nvSpPr>
          <p:spPr>
            <a:xfrm>
              <a:off x="255523" y="372323"/>
              <a:ext cx="364069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4ED3645-A3EA-4EE7-8275-050F8FBBB37B}"/>
                </a:ext>
              </a:extLst>
            </p:cNvPr>
            <p:cNvSpPr txBox="1"/>
            <p:nvPr/>
          </p:nvSpPr>
          <p:spPr>
            <a:xfrm>
              <a:off x="308454" y="485388"/>
              <a:ext cx="256242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35% of 400 =  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D523C1C-EE93-4583-9B26-DEBAB8397091}"/>
              </a:ext>
            </a:extLst>
          </p:cNvPr>
          <p:cNvSpPr/>
          <p:nvPr/>
        </p:nvSpPr>
        <p:spPr>
          <a:xfrm>
            <a:off x="3274738" y="1913257"/>
            <a:ext cx="114756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0FA26B-B229-4565-B426-53C7E92254BB}"/>
              </a:ext>
            </a:extLst>
          </p:cNvPr>
          <p:cNvSpPr txBox="1"/>
          <p:nvPr/>
        </p:nvSpPr>
        <p:spPr>
          <a:xfrm>
            <a:off x="3274885" y="1913257"/>
            <a:ext cx="114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140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83C16F4-F239-46AF-9ACB-3F58FEACBFA9}"/>
              </a:ext>
            </a:extLst>
          </p:cNvPr>
          <p:cNvGrpSpPr/>
          <p:nvPr/>
        </p:nvGrpSpPr>
        <p:grpSpPr>
          <a:xfrm>
            <a:off x="4939885" y="1743119"/>
            <a:ext cx="1413839" cy="1089246"/>
            <a:chOff x="1785467" y="1941685"/>
            <a:chExt cx="1413839" cy="108924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4CFA367-2AEA-48F3-8FEF-D5DFE791E9C2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3AB9C10-2E7E-4089-9511-E260DB45EF9A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97E28E9-0946-49D9-96A6-B7365B53FF5D}"/>
                </a:ext>
              </a:extLst>
            </p:cNvPr>
            <p:cNvSpPr txBox="1"/>
            <p:nvPr/>
          </p:nvSpPr>
          <p:spPr>
            <a:xfrm>
              <a:off x="2046565" y="1941685"/>
              <a:ext cx="115274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91E760B-7567-4664-AF7E-B31425C96A74}"/>
              </a:ext>
            </a:extLst>
          </p:cNvPr>
          <p:cNvSpPr txBox="1"/>
          <p:nvPr/>
        </p:nvSpPr>
        <p:spPr>
          <a:xfrm>
            <a:off x="6771018" y="1722572"/>
            <a:ext cx="3623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4 0 0 </a:t>
            </a:r>
            <a:r>
              <a:rPr lang="en-GB" sz="32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15B655-8D63-42AF-BFF9-96633097A6AD}"/>
              </a:ext>
            </a:extLst>
          </p:cNvPr>
          <p:cNvSpPr txBox="1"/>
          <p:nvPr/>
        </p:nvSpPr>
        <p:spPr>
          <a:xfrm>
            <a:off x="10324622" y="1722572"/>
            <a:ext cx="11179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CB8B6E1-7965-412C-927B-54B71DCF6D88}"/>
              </a:ext>
            </a:extLst>
          </p:cNvPr>
          <p:cNvCxnSpPr>
            <a:cxnSpLocks/>
          </p:cNvCxnSpPr>
          <p:nvPr/>
        </p:nvCxnSpPr>
        <p:spPr>
          <a:xfrm flipH="1">
            <a:off x="7199373" y="1830006"/>
            <a:ext cx="422623" cy="431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ACD077C-27F8-4356-8C48-16BEE5C1C0E2}"/>
              </a:ext>
            </a:extLst>
          </p:cNvPr>
          <p:cNvCxnSpPr>
            <a:cxnSpLocks/>
          </p:cNvCxnSpPr>
          <p:nvPr/>
        </p:nvCxnSpPr>
        <p:spPr>
          <a:xfrm flipH="1">
            <a:off x="7665399" y="1830005"/>
            <a:ext cx="422623" cy="431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DCCC5C-D071-4FE3-802A-F9B7C4D01D52}"/>
              </a:ext>
            </a:extLst>
          </p:cNvPr>
          <p:cNvCxnSpPr>
            <a:cxnSpLocks/>
          </p:cNvCxnSpPr>
          <p:nvPr/>
        </p:nvCxnSpPr>
        <p:spPr>
          <a:xfrm flipH="1">
            <a:off x="8974187" y="1820023"/>
            <a:ext cx="422623" cy="431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D5A6F8D-AEA9-4140-9952-F4E448093B81}"/>
              </a:ext>
            </a:extLst>
          </p:cNvPr>
          <p:cNvCxnSpPr>
            <a:cxnSpLocks/>
          </p:cNvCxnSpPr>
          <p:nvPr/>
        </p:nvCxnSpPr>
        <p:spPr>
          <a:xfrm flipH="1">
            <a:off x="9440213" y="1820022"/>
            <a:ext cx="422623" cy="431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7B479F9-89C3-4E3C-99D4-58CEA58FFDD0}"/>
              </a:ext>
            </a:extLst>
          </p:cNvPr>
          <p:cNvGrpSpPr/>
          <p:nvPr/>
        </p:nvGrpSpPr>
        <p:grpSpPr>
          <a:xfrm>
            <a:off x="6767462" y="2626470"/>
            <a:ext cx="1861800" cy="1405123"/>
            <a:chOff x="2248666" y="1937292"/>
            <a:chExt cx="1861800" cy="140512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F0F634-DB01-4C84-A99B-8E6E1C052A0F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E28D18D-A5BF-4F4D-82E1-2B0570DC977E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CEE1B9C-4A5E-4AD2-9CD5-C03EF98D0037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1EBAFC9-681A-4AA1-9259-AC9ACAE37508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91B3505-65B6-45C4-9DED-68BFD8EF1BAB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172B2A2D-99F8-41D3-871F-E61CD949C4D0}"/>
              </a:ext>
            </a:extLst>
          </p:cNvPr>
          <p:cNvSpPr txBox="1"/>
          <p:nvPr/>
        </p:nvSpPr>
        <p:spPr>
          <a:xfrm>
            <a:off x="7662577" y="351804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AEDC00-2D6A-4967-8E5F-3F8AD579B217}"/>
              </a:ext>
            </a:extLst>
          </p:cNvPr>
          <p:cNvSpPr txBox="1"/>
          <p:nvPr/>
        </p:nvSpPr>
        <p:spPr>
          <a:xfrm>
            <a:off x="7303990" y="239423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6CE1E7A-ECC8-428A-BB4E-1D6ABFF620BD}"/>
              </a:ext>
            </a:extLst>
          </p:cNvPr>
          <p:cNvSpPr txBox="1"/>
          <p:nvPr/>
        </p:nvSpPr>
        <p:spPr>
          <a:xfrm>
            <a:off x="6761759" y="3518047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AB39C8C-E297-4B06-9058-ED7A0E467C8B}"/>
              </a:ext>
            </a:extLst>
          </p:cNvPr>
          <p:cNvSpPr txBox="1"/>
          <p:nvPr/>
        </p:nvSpPr>
        <p:spPr>
          <a:xfrm>
            <a:off x="279158" y="3535079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10% =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18BA120-4F0C-4190-B2FB-76B622ED1690}"/>
              </a:ext>
            </a:extLst>
          </p:cNvPr>
          <p:cNvSpPr txBox="1"/>
          <p:nvPr/>
        </p:nvSpPr>
        <p:spPr>
          <a:xfrm>
            <a:off x="1936007" y="3540689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8A212E7-A91C-41ED-B40F-C3B845E230E8}"/>
              </a:ext>
            </a:extLst>
          </p:cNvPr>
          <p:cNvSpPr txBox="1"/>
          <p:nvPr/>
        </p:nvSpPr>
        <p:spPr>
          <a:xfrm>
            <a:off x="276763" y="4093906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30% =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BEC5AC4-CCB3-45C5-B3E4-7E8271C6FC37}"/>
              </a:ext>
            </a:extLst>
          </p:cNvPr>
          <p:cNvSpPr txBox="1"/>
          <p:nvPr/>
        </p:nvSpPr>
        <p:spPr>
          <a:xfrm>
            <a:off x="1933612" y="4099516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 x 3 =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2613574-DB76-420B-A6AD-6A2AC920EF06}"/>
              </a:ext>
            </a:extLst>
          </p:cNvPr>
          <p:cNvSpPr txBox="1"/>
          <p:nvPr/>
        </p:nvSpPr>
        <p:spPr>
          <a:xfrm>
            <a:off x="4026220" y="4102955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EFD95E4-8212-49C6-816B-20354A6B782F}"/>
              </a:ext>
            </a:extLst>
          </p:cNvPr>
          <p:cNvSpPr txBox="1"/>
          <p:nvPr/>
        </p:nvSpPr>
        <p:spPr>
          <a:xfrm>
            <a:off x="575400" y="4639942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5% =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944AB71-CFAF-4E20-9A6D-9C999CCFC30E}"/>
              </a:ext>
            </a:extLst>
          </p:cNvPr>
          <p:cNvSpPr txBox="1"/>
          <p:nvPr/>
        </p:nvSpPr>
        <p:spPr>
          <a:xfrm>
            <a:off x="1919233" y="4645552"/>
            <a:ext cx="2254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 </a:t>
            </a:r>
            <a:r>
              <a:rPr lang="en-GB" sz="3600" dirty="0">
                <a:solidFill>
                  <a:srgbClr val="FF0000"/>
                </a:solidFill>
                <a:latin typeface="Arial Black" panose="020B0A04020102020204" pitchFamily="34" charset="0"/>
              </a:rPr>
              <a:t>÷ 2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0569D81-3003-4AE2-ADC9-F2511668D7D0}"/>
              </a:ext>
            </a:extLst>
          </p:cNvPr>
          <p:cNvSpPr txBox="1"/>
          <p:nvPr/>
        </p:nvSpPr>
        <p:spPr>
          <a:xfrm>
            <a:off x="4023874" y="4648991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5E6FC98-ED56-4F42-901B-1FF6E32222DA}"/>
              </a:ext>
            </a:extLst>
          </p:cNvPr>
          <p:cNvSpPr txBox="1"/>
          <p:nvPr/>
        </p:nvSpPr>
        <p:spPr>
          <a:xfrm>
            <a:off x="271007" y="5214400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35% =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ADF0F9B-2A98-4F90-B7ED-8EAED11F8269}"/>
              </a:ext>
            </a:extLst>
          </p:cNvPr>
          <p:cNvSpPr txBox="1"/>
          <p:nvPr/>
        </p:nvSpPr>
        <p:spPr>
          <a:xfrm>
            <a:off x="1933611" y="5231430"/>
            <a:ext cx="2769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120 </a:t>
            </a:r>
            <a:r>
              <a:rPr lang="en-GB" sz="3600" dirty="0">
                <a:solidFill>
                  <a:srgbClr val="FF0000"/>
                </a:solidFill>
                <a:latin typeface="Arial Black" panose="020B0A04020102020204" pitchFamily="34" charset="0"/>
              </a:rPr>
              <a:t>+ 20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007FD04-6B30-4151-9E1F-192DD6499BFB}"/>
              </a:ext>
            </a:extLst>
          </p:cNvPr>
          <p:cNvSpPr txBox="1"/>
          <p:nvPr/>
        </p:nvSpPr>
        <p:spPr>
          <a:xfrm>
            <a:off x="4634663" y="5234869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140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2D82908-A0FD-4D82-85F2-2E4E44E0F1CE}"/>
              </a:ext>
            </a:extLst>
          </p:cNvPr>
          <p:cNvSpPr/>
          <p:nvPr/>
        </p:nvSpPr>
        <p:spPr>
          <a:xfrm>
            <a:off x="7692474" y="1034885"/>
            <a:ext cx="29965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He spends £140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57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4" grpId="0"/>
      <p:bldP spid="1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184968-B7DC-4061-8ED8-459B6922AE2D}"/>
              </a:ext>
            </a:extLst>
          </p:cNvPr>
          <p:cNvSpPr/>
          <p:nvPr/>
        </p:nvSpPr>
        <p:spPr>
          <a:xfrm>
            <a:off x="56123" y="50000"/>
            <a:ext cx="51211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Angel of the North is a large statue in England. </a:t>
            </a:r>
          </a:p>
          <a:p>
            <a:r>
              <a:rPr lang="en-US" sz="3200" b="1" dirty="0"/>
              <a:t>It is 20 </a:t>
            </a:r>
            <a:r>
              <a:rPr lang="en-US" sz="3200" b="1" dirty="0" err="1"/>
              <a:t>metres</a:t>
            </a:r>
            <a:r>
              <a:rPr lang="en-US" sz="3200" b="1" dirty="0"/>
              <a:t> tall and 54 </a:t>
            </a:r>
            <a:r>
              <a:rPr lang="en-US" sz="3200" b="1" dirty="0" err="1"/>
              <a:t>metres</a:t>
            </a:r>
            <a:r>
              <a:rPr lang="en-US" sz="3200" b="1" dirty="0"/>
              <a:t> wide.</a:t>
            </a:r>
          </a:p>
          <a:p>
            <a:r>
              <a:rPr lang="en-US" sz="3200" b="1" dirty="0"/>
              <a:t>Ally makes a scale model of the Angel of the North. 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9AB39A-F962-409B-82AF-8D3C6D326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3076" y="168384"/>
            <a:ext cx="6928519" cy="279096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87EF1-6255-414E-B65A-A67B09E6B90B}"/>
              </a:ext>
            </a:extLst>
          </p:cNvPr>
          <p:cNvSpPr/>
          <p:nvPr/>
        </p:nvSpPr>
        <p:spPr>
          <a:xfrm>
            <a:off x="56123" y="2956561"/>
            <a:ext cx="60398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 model is 40 centimetres tall.</a:t>
            </a:r>
          </a:p>
          <a:p>
            <a:r>
              <a:rPr lang="en-US" sz="3200" b="1" dirty="0"/>
              <a:t>How wide is her model?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518EC8-AF2B-4403-B808-5A27636882B0}"/>
              </a:ext>
            </a:extLst>
          </p:cNvPr>
          <p:cNvSpPr/>
          <p:nvPr/>
        </p:nvSpPr>
        <p:spPr>
          <a:xfrm>
            <a:off x="493283" y="4202962"/>
            <a:ext cx="49348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20 m tall          54 m wide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55D3B4-25E0-4E73-9597-7FCA62F5331B}"/>
              </a:ext>
            </a:extLst>
          </p:cNvPr>
          <p:cNvSpPr/>
          <p:nvPr/>
        </p:nvSpPr>
        <p:spPr>
          <a:xfrm>
            <a:off x="493283" y="5254888"/>
            <a:ext cx="20320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40 cm tall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CA4D368-2D7D-4210-9394-3BC17BB1F6C7}"/>
              </a:ext>
            </a:extLst>
          </p:cNvPr>
          <p:cNvCxnSpPr/>
          <p:nvPr/>
        </p:nvCxnSpPr>
        <p:spPr>
          <a:xfrm>
            <a:off x="788886" y="488584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D41ED314-36F5-4FF9-B6DC-73C88ABDC04E}"/>
              </a:ext>
            </a:extLst>
          </p:cNvPr>
          <p:cNvSpPr/>
          <p:nvPr/>
        </p:nvSpPr>
        <p:spPr>
          <a:xfrm>
            <a:off x="872760" y="4792720"/>
            <a:ext cx="25026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 (then ÷100) 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AB72B7F-2838-48EE-9969-A28EF4C8288B}"/>
              </a:ext>
            </a:extLst>
          </p:cNvPr>
          <p:cNvGrpSpPr/>
          <p:nvPr/>
        </p:nvGrpSpPr>
        <p:grpSpPr>
          <a:xfrm>
            <a:off x="5526477" y="4632615"/>
            <a:ext cx="1861800" cy="1405123"/>
            <a:chOff x="2248666" y="1937292"/>
            <a:chExt cx="1861800" cy="140512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168F6DA-BF9A-4247-A034-9FFCDA4688E7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21B0014-4777-48AA-9BC8-2525103B334A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382B474-AAEA-4A35-AC0D-3680C6368813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F5100DF-4802-43B9-88F2-981B8D465840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11D5391-D2D9-43F0-A807-DDEB0B64DF97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AC0683B-4D23-4CEA-ABC8-C63020ECF724}"/>
              </a:ext>
            </a:extLst>
          </p:cNvPr>
          <p:cNvSpPr txBox="1"/>
          <p:nvPr/>
        </p:nvSpPr>
        <p:spPr>
          <a:xfrm>
            <a:off x="6421592" y="552419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2D624A-3355-4FFC-9629-D2A61EC3B758}"/>
              </a:ext>
            </a:extLst>
          </p:cNvPr>
          <p:cNvSpPr txBox="1"/>
          <p:nvPr/>
        </p:nvSpPr>
        <p:spPr>
          <a:xfrm>
            <a:off x="5520774" y="5524192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EDC3C4-24DD-46EC-BE55-F31B1EE46ED3}"/>
              </a:ext>
            </a:extLst>
          </p:cNvPr>
          <p:cNvSpPr/>
          <p:nvPr/>
        </p:nvSpPr>
        <p:spPr>
          <a:xfrm>
            <a:off x="2841410" y="5249905"/>
            <a:ext cx="25026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108 cm wide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1D07FB-03FE-4EDD-8477-F4522456B7F7}"/>
              </a:ext>
            </a:extLst>
          </p:cNvPr>
          <p:cNvSpPr/>
          <p:nvPr/>
        </p:nvSpPr>
        <p:spPr>
          <a:xfrm>
            <a:off x="4269469" y="3443423"/>
            <a:ext cx="25026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108 cm wide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89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7" grpId="0"/>
      <p:bldP spid="19" grpId="0"/>
      <p:bldP spid="20" grpId="0"/>
      <p:bldP spid="21" grpId="0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18310_files/img01.jpg">
            <a:extLst>
              <a:ext uri="{FF2B5EF4-FFF2-40B4-BE49-F238E27FC236}">
                <a16:creationId xmlns:a16="http://schemas.microsoft.com/office/drawing/2014/main" id="{4D0E3552-B0A9-4482-8092-8D55B5DD6D6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842" y="45720"/>
            <a:ext cx="6766560" cy="67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638FE50-4955-4F08-8984-A36D5D2226B0}"/>
              </a:ext>
            </a:extLst>
          </p:cNvPr>
          <p:cNvSpPr/>
          <p:nvPr/>
        </p:nvSpPr>
        <p:spPr>
          <a:xfrm rot="18898231">
            <a:off x="7355027" y="1689815"/>
            <a:ext cx="2810384" cy="2787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D4026E-8C4E-440B-9B40-0FA37E44BD7C}"/>
              </a:ext>
            </a:extLst>
          </p:cNvPr>
          <p:cNvSpPr/>
          <p:nvPr/>
        </p:nvSpPr>
        <p:spPr>
          <a:xfrm>
            <a:off x="103032" y="51516"/>
            <a:ext cx="477078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Layla draws a square on this coordinate grid.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Three of the vertices are marked.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8E3412-302E-4825-8822-5A2468173BF1}"/>
              </a:ext>
            </a:extLst>
          </p:cNvPr>
          <p:cNvSpPr/>
          <p:nvPr/>
        </p:nvSpPr>
        <p:spPr>
          <a:xfrm>
            <a:off x="103032" y="2113619"/>
            <a:ext cx="52438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coordinates of the missing vertex?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F34DCBB-1DFF-4E73-BE89-2993108193B8}"/>
              </a:ext>
            </a:extLst>
          </p:cNvPr>
          <p:cNvGrpSpPr/>
          <p:nvPr/>
        </p:nvGrpSpPr>
        <p:grpSpPr>
          <a:xfrm>
            <a:off x="8737600" y="3093503"/>
            <a:ext cx="2001889" cy="2009516"/>
            <a:chOff x="8737600" y="3093503"/>
            <a:chExt cx="2001889" cy="2009516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E0D7F2F-AAEF-4A70-8BB6-F234697744F9}"/>
                </a:ext>
              </a:extLst>
            </p:cNvPr>
            <p:cNvCxnSpPr>
              <a:cxnSpLocks/>
            </p:cNvCxnSpPr>
            <p:nvPr/>
          </p:nvCxnSpPr>
          <p:spPr>
            <a:xfrm>
              <a:off x="10739489" y="3093503"/>
              <a:ext cx="0" cy="200951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8284F57-B1BE-46F6-A667-6ADEC710623F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9733217" y="4068925"/>
              <a:ext cx="0" cy="199123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8871C69-0BF5-4C52-B5F7-CF3A88C27E46}"/>
              </a:ext>
            </a:extLst>
          </p:cNvPr>
          <p:cNvGrpSpPr/>
          <p:nvPr/>
        </p:nvGrpSpPr>
        <p:grpSpPr>
          <a:xfrm>
            <a:off x="6755589" y="1112702"/>
            <a:ext cx="2001889" cy="2009516"/>
            <a:chOff x="8737600" y="3093503"/>
            <a:chExt cx="2001889" cy="200951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0A99D75-5BF0-41D1-B025-0A75802A3078}"/>
                </a:ext>
              </a:extLst>
            </p:cNvPr>
            <p:cNvCxnSpPr>
              <a:cxnSpLocks/>
            </p:cNvCxnSpPr>
            <p:nvPr/>
          </p:nvCxnSpPr>
          <p:spPr>
            <a:xfrm>
              <a:off x="10739489" y="3093503"/>
              <a:ext cx="0" cy="200951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D4C505D-563D-4E40-B35F-42FE72901966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9733217" y="4068925"/>
              <a:ext cx="0" cy="199123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17FD473B-0633-4647-BFD1-8F65173A707C}"/>
              </a:ext>
            </a:extLst>
          </p:cNvPr>
          <p:cNvSpPr/>
          <p:nvPr/>
        </p:nvSpPr>
        <p:spPr>
          <a:xfrm>
            <a:off x="6681205" y="2972208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4CA836-2D6B-4987-90A1-5D807BA57350}"/>
              </a:ext>
            </a:extLst>
          </p:cNvPr>
          <p:cNvSpPr/>
          <p:nvPr/>
        </p:nvSpPr>
        <p:spPr>
          <a:xfrm>
            <a:off x="595834" y="3354271"/>
            <a:ext cx="263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(-3,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B1AAA2-589E-4926-BE07-8A9A8F116B5A}"/>
              </a:ext>
            </a:extLst>
          </p:cNvPr>
          <p:cNvSpPr/>
          <p:nvPr/>
        </p:nvSpPr>
        <p:spPr>
          <a:xfrm>
            <a:off x="1284003" y="3354271"/>
            <a:ext cx="1362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D5D7E5-9E42-4847-8533-7A21E1D86C4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68270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4" grpId="0" animBg="1"/>
      <p:bldP spid="15" grpId="0"/>
      <p:bldP spid="16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app.doublestruck.eu/content/K2_REAS/HTML/Q/Q18310_files/img01.jpg">
            <a:extLst>
              <a:ext uri="{FF2B5EF4-FFF2-40B4-BE49-F238E27FC236}">
                <a16:creationId xmlns:a16="http://schemas.microsoft.com/office/drawing/2014/main" id="{BF308543-15E8-4926-8863-0A6C4CD0AE9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842" y="45720"/>
            <a:ext cx="6766560" cy="67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087C207-876E-4B42-88D9-39C50B6B19B3}"/>
              </a:ext>
            </a:extLst>
          </p:cNvPr>
          <p:cNvSpPr/>
          <p:nvPr/>
        </p:nvSpPr>
        <p:spPr>
          <a:xfrm>
            <a:off x="6990796" y="1520480"/>
            <a:ext cx="2810384" cy="2787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92AA153-DD3F-4891-9F15-FF79A8F3C701}"/>
              </a:ext>
            </a:extLst>
          </p:cNvPr>
          <p:cNvSpPr/>
          <p:nvPr/>
        </p:nvSpPr>
        <p:spPr>
          <a:xfrm>
            <a:off x="6878153" y="4196796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D4E603-62DF-455A-9EC5-A9328B3F65EB}"/>
              </a:ext>
            </a:extLst>
          </p:cNvPr>
          <p:cNvSpPr/>
          <p:nvPr/>
        </p:nvSpPr>
        <p:spPr>
          <a:xfrm>
            <a:off x="595834" y="3354271"/>
            <a:ext cx="263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(-3,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C3B475-B103-4022-8CC7-754F2D21B4F6}"/>
              </a:ext>
            </a:extLst>
          </p:cNvPr>
          <p:cNvSpPr/>
          <p:nvPr/>
        </p:nvSpPr>
        <p:spPr>
          <a:xfrm>
            <a:off x="1297649" y="3354271"/>
            <a:ext cx="1362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FD35B8-8B7B-49B1-A4AE-53B5F999D22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4732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/>
      <p:bldP spid="8" grpId="0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43C1D3-BC9E-4C19-9910-66D348770C56}"/>
              </a:ext>
            </a:extLst>
          </p:cNvPr>
          <p:cNvSpPr/>
          <p:nvPr/>
        </p:nvSpPr>
        <p:spPr>
          <a:xfrm>
            <a:off x="56123" y="50000"/>
            <a:ext cx="112257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Stefan has 600 </a:t>
            </a:r>
            <a:r>
              <a:rPr lang="en-US" sz="3200" b="1" dirty="0" err="1"/>
              <a:t>millilitres</a:t>
            </a:r>
            <a:r>
              <a:rPr lang="en-US" sz="3200" b="1" dirty="0"/>
              <a:t> of water in a bottle.</a:t>
            </a:r>
          </a:p>
          <a:p>
            <a:r>
              <a:rPr lang="en-US" sz="3200" b="1" dirty="0"/>
              <a:t>He pours some of the water into two measuring jugs as shown.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106E44-DD43-4309-9D9E-94C91F9B8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673" y="1188960"/>
            <a:ext cx="7371482" cy="301294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C6A5F07-3B06-49DC-AE1B-10EEF28FEC43}"/>
              </a:ext>
            </a:extLst>
          </p:cNvPr>
          <p:cNvSpPr/>
          <p:nvPr/>
        </p:nvSpPr>
        <p:spPr>
          <a:xfrm>
            <a:off x="7774269" y="1188960"/>
            <a:ext cx="39516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</a:t>
            </a:r>
            <a:r>
              <a:rPr lang="en-US" sz="3200" b="1" dirty="0" err="1"/>
              <a:t>millilitres</a:t>
            </a:r>
            <a:r>
              <a:rPr lang="en-US" sz="3200" b="1" dirty="0"/>
              <a:t> of water are left in Stefan’s bottle?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670FBC-5349-4D93-8876-EF22B789A9FC}"/>
              </a:ext>
            </a:extLst>
          </p:cNvPr>
          <p:cNvSpPr/>
          <p:nvPr/>
        </p:nvSpPr>
        <p:spPr>
          <a:xfrm>
            <a:off x="1596368" y="2199432"/>
            <a:ext cx="740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150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B6E9F9-2EC9-4387-B5FA-0CB9A797AFE9}"/>
              </a:ext>
            </a:extLst>
          </p:cNvPr>
          <p:cNvSpPr/>
          <p:nvPr/>
        </p:nvSpPr>
        <p:spPr>
          <a:xfrm>
            <a:off x="5669008" y="2225289"/>
            <a:ext cx="740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150</a:t>
            </a:r>
            <a:endParaRPr lang="en-GB" sz="2400" dirty="0">
              <a:solidFill>
                <a:srgbClr val="FF0000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B5162A-D658-4A14-A9B1-F55D47C28B1E}"/>
              </a:ext>
            </a:extLst>
          </p:cNvPr>
          <p:cNvCxnSpPr/>
          <p:nvPr/>
        </p:nvCxnSpPr>
        <p:spPr>
          <a:xfrm>
            <a:off x="5492376" y="2722764"/>
            <a:ext cx="18260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D450764-D747-4953-8E1C-C4DDB5DBC877}"/>
              </a:ext>
            </a:extLst>
          </p:cNvPr>
          <p:cNvCxnSpPr/>
          <p:nvPr/>
        </p:nvCxnSpPr>
        <p:spPr>
          <a:xfrm>
            <a:off x="5492376" y="2199914"/>
            <a:ext cx="18260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F8CD89C-C835-46F7-A99B-E7E7F9587B22}"/>
              </a:ext>
            </a:extLst>
          </p:cNvPr>
          <p:cNvSpPr/>
          <p:nvPr/>
        </p:nvSpPr>
        <p:spPr>
          <a:xfrm>
            <a:off x="5669007" y="2491931"/>
            <a:ext cx="740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125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17179D-465D-44A4-88D8-76C73D12D2FD}"/>
              </a:ext>
            </a:extLst>
          </p:cNvPr>
          <p:cNvSpPr/>
          <p:nvPr/>
        </p:nvSpPr>
        <p:spPr>
          <a:xfrm>
            <a:off x="5669006" y="1966210"/>
            <a:ext cx="740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175</a:t>
            </a:r>
            <a:endParaRPr lang="en-GB" sz="2400" dirty="0">
              <a:solidFill>
                <a:srgbClr val="FF0000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0F32BB8-F4E1-494A-B297-ADA0A01F4647}"/>
              </a:ext>
            </a:extLst>
          </p:cNvPr>
          <p:cNvGrpSpPr/>
          <p:nvPr/>
        </p:nvGrpSpPr>
        <p:grpSpPr>
          <a:xfrm>
            <a:off x="2821267" y="4484689"/>
            <a:ext cx="1856052" cy="1404405"/>
            <a:chOff x="1812181" y="1941038"/>
            <a:chExt cx="1856052" cy="140440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B8BE5BA-4C11-4D3A-B87C-3050F5654C9C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1 5 0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B23C2C4-24B9-4980-8FF4-B394A25D3935}"/>
                </a:ext>
              </a:extLst>
            </p:cNvPr>
            <p:cNvSpPr txBox="1"/>
            <p:nvPr/>
          </p:nvSpPr>
          <p:spPr>
            <a:xfrm>
              <a:off x="2257246" y="2373230"/>
              <a:ext cx="141098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1 7 5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0780327-F3B1-4CDE-B305-10D9577DBD2B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8A3947E-C66A-443D-8067-A985E7859AAF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CDABA13-20BA-4332-A664-5F3AF15DDB71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B6FB9E2-1D8B-460D-A627-51694A3A91E4}"/>
              </a:ext>
            </a:extLst>
          </p:cNvPr>
          <p:cNvSpPr txBox="1"/>
          <p:nvPr/>
        </p:nvSpPr>
        <p:spPr>
          <a:xfrm>
            <a:off x="4136825" y="537251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D53DC9B-3E73-4F72-A7D4-EDB7214E67E6}"/>
              </a:ext>
            </a:extLst>
          </p:cNvPr>
          <p:cNvSpPr txBox="1"/>
          <p:nvPr/>
        </p:nvSpPr>
        <p:spPr>
          <a:xfrm>
            <a:off x="3691352" y="537252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24E058-6142-418D-8CC3-6AA30AFAC31D}"/>
              </a:ext>
            </a:extLst>
          </p:cNvPr>
          <p:cNvSpPr txBox="1"/>
          <p:nvPr/>
        </p:nvSpPr>
        <p:spPr>
          <a:xfrm>
            <a:off x="3326669" y="426364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50EDC3-87E6-4FF0-98BD-1A4C4525CB23}"/>
              </a:ext>
            </a:extLst>
          </p:cNvPr>
          <p:cNvSpPr txBox="1"/>
          <p:nvPr/>
        </p:nvSpPr>
        <p:spPr>
          <a:xfrm>
            <a:off x="3269777" y="538250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E4CDE15-7768-4CB2-87E8-2996BFA38166}"/>
              </a:ext>
            </a:extLst>
          </p:cNvPr>
          <p:cNvGrpSpPr/>
          <p:nvPr/>
        </p:nvGrpSpPr>
        <p:grpSpPr>
          <a:xfrm>
            <a:off x="7137972" y="4475013"/>
            <a:ext cx="1885499" cy="1414081"/>
            <a:chOff x="1371600" y="1941038"/>
            <a:chExt cx="1885499" cy="141408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4369FB8-9195-4631-90DE-DCF9C2817A58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6 0 0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C935F43-3E82-4500-8ACD-5FC2DC71931A}"/>
                </a:ext>
              </a:extLst>
            </p:cNvPr>
            <p:cNvSpPr txBox="1"/>
            <p:nvPr/>
          </p:nvSpPr>
          <p:spPr>
            <a:xfrm>
              <a:off x="1803236" y="2373230"/>
              <a:ext cx="14538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3 2 5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56085C4-CFFF-4C80-BE1D-82C3591A75A5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0A623F0-5C69-4571-8EE5-54C6EA12D302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99065F2-977F-46AC-AA4E-3491C240178F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5DFF2BF4-DA48-4481-B4BD-B4EC8471079E}"/>
              </a:ext>
            </a:extLst>
          </p:cNvPr>
          <p:cNvSpPr txBox="1"/>
          <p:nvPr/>
        </p:nvSpPr>
        <p:spPr>
          <a:xfrm>
            <a:off x="8465874" y="536048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DD8EB3F-2E12-4F22-875D-C3132D99E084}"/>
              </a:ext>
            </a:extLst>
          </p:cNvPr>
          <p:cNvSpPr txBox="1"/>
          <p:nvPr/>
        </p:nvSpPr>
        <p:spPr>
          <a:xfrm>
            <a:off x="8005079" y="536706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D6839C-49AD-4377-B097-95D1BB09B976}"/>
              </a:ext>
            </a:extLst>
          </p:cNvPr>
          <p:cNvSpPr txBox="1"/>
          <p:nvPr/>
        </p:nvSpPr>
        <p:spPr>
          <a:xfrm>
            <a:off x="7554925" y="536766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9F3B907-9E8F-44D9-A1A9-F47CCC122AC3}"/>
              </a:ext>
            </a:extLst>
          </p:cNvPr>
          <p:cNvCxnSpPr>
            <a:cxnSpLocks/>
          </p:cNvCxnSpPr>
          <p:nvPr/>
        </p:nvCxnSpPr>
        <p:spPr>
          <a:xfrm flipV="1">
            <a:off x="7578960" y="455906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E632727-DC55-46C7-836C-BE332BD02AB6}"/>
              </a:ext>
            </a:extLst>
          </p:cNvPr>
          <p:cNvSpPr txBox="1"/>
          <p:nvPr/>
        </p:nvSpPr>
        <p:spPr>
          <a:xfrm>
            <a:off x="7609035" y="426164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6B1B021-10A9-4C84-96F5-A0DFEBFFBC2B}"/>
              </a:ext>
            </a:extLst>
          </p:cNvPr>
          <p:cNvSpPr txBox="1"/>
          <p:nvPr/>
        </p:nvSpPr>
        <p:spPr>
          <a:xfrm>
            <a:off x="7895565" y="4513682"/>
            <a:ext cx="245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2D55078-A98F-4900-82EB-DB9618CAE47C}"/>
              </a:ext>
            </a:extLst>
          </p:cNvPr>
          <p:cNvSpPr txBox="1"/>
          <p:nvPr/>
        </p:nvSpPr>
        <p:spPr>
          <a:xfrm>
            <a:off x="4528735" y="5402232"/>
            <a:ext cx="2181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poured out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E088101-B517-4D1B-B277-F562F8C70D1F}"/>
              </a:ext>
            </a:extLst>
          </p:cNvPr>
          <p:cNvCxnSpPr>
            <a:cxnSpLocks/>
          </p:cNvCxnSpPr>
          <p:nvPr/>
        </p:nvCxnSpPr>
        <p:spPr>
          <a:xfrm flipV="1">
            <a:off x="8005993" y="456968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E1D60E24-6D99-41D4-9DEC-6A99FE3A4113}"/>
              </a:ext>
            </a:extLst>
          </p:cNvPr>
          <p:cNvSpPr txBox="1"/>
          <p:nvPr/>
        </p:nvSpPr>
        <p:spPr>
          <a:xfrm>
            <a:off x="8036068" y="427226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98B58D9-1CB8-45DF-9545-B08490D453D7}"/>
              </a:ext>
            </a:extLst>
          </p:cNvPr>
          <p:cNvSpPr txBox="1"/>
          <p:nvPr/>
        </p:nvSpPr>
        <p:spPr>
          <a:xfrm>
            <a:off x="8322598" y="4524301"/>
            <a:ext cx="245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E5D9443-C18B-4207-9FA3-49FB16CD7774}"/>
              </a:ext>
            </a:extLst>
          </p:cNvPr>
          <p:cNvSpPr txBox="1"/>
          <p:nvPr/>
        </p:nvSpPr>
        <p:spPr>
          <a:xfrm>
            <a:off x="8913071" y="5405314"/>
            <a:ext cx="2181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left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56F306D-484D-4523-A165-7FDF6D2377F4}"/>
              </a:ext>
            </a:extLst>
          </p:cNvPr>
          <p:cNvSpPr txBox="1"/>
          <p:nvPr/>
        </p:nvSpPr>
        <p:spPr>
          <a:xfrm>
            <a:off x="7990081" y="2706696"/>
            <a:ext cx="25927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275 millilitres</a:t>
            </a:r>
          </a:p>
        </p:txBody>
      </p:sp>
    </p:spTree>
    <p:extLst>
      <p:ext uri="{BB962C8B-B14F-4D97-AF65-F5344CB8AC3E}">
        <p14:creationId xmlns:p14="http://schemas.microsoft.com/office/powerpoint/2010/main" val="206810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2" grpId="0"/>
      <p:bldP spid="19" grpId="0"/>
      <p:bldP spid="20" grpId="0"/>
      <p:bldP spid="21" grpId="0"/>
      <p:bldP spid="22" grpId="0"/>
      <p:bldP spid="30" grpId="0"/>
      <p:bldP spid="34" grpId="0"/>
      <p:bldP spid="35" grpId="0"/>
      <p:bldP spid="37" grpId="0"/>
      <p:bldP spid="38" grpId="0"/>
      <p:bldP spid="39" grpId="0"/>
      <p:bldP spid="41" grpId="0"/>
      <p:bldP spid="42" grpId="0"/>
      <p:bldP spid="43" grpId="0"/>
      <p:bldP spid="44" grpId="0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43E87D-7674-4425-8188-63D81266FF36}"/>
              </a:ext>
            </a:extLst>
          </p:cNvPr>
          <p:cNvSpPr/>
          <p:nvPr/>
        </p:nvSpPr>
        <p:spPr>
          <a:xfrm>
            <a:off x="56123" y="50000"/>
            <a:ext cx="109951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 This table shows the areas of the United Kingdom and Jamaica.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9DC9F2-70C8-485C-839C-47DF61FBA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801" y="571857"/>
            <a:ext cx="6533333" cy="285714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B97B41-D4B9-4B13-8E19-483991E36FA0}"/>
              </a:ext>
            </a:extLst>
          </p:cNvPr>
          <p:cNvSpPr/>
          <p:nvPr/>
        </p:nvSpPr>
        <p:spPr>
          <a:xfrm>
            <a:off x="6854338" y="634775"/>
            <a:ext cx="518833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area of the United Kingdom is larger than the area of Jamaica. How many times larger is the United Kingdom?</a:t>
            </a:r>
          </a:p>
          <a:p>
            <a:endParaRPr lang="en-US" sz="3200" b="1" dirty="0"/>
          </a:p>
          <a:p>
            <a:r>
              <a:rPr lang="en-US" sz="3200" b="1" dirty="0"/>
              <a:t>_____ times larger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DAB168-84A5-42D3-B059-AE991DC9E447}"/>
              </a:ext>
            </a:extLst>
          </p:cNvPr>
          <p:cNvSpPr txBox="1"/>
          <p:nvPr/>
        </p:nvSpPr>
        <p:spPr>
          <a:xfrm>
            <a:off x="7194176" y="3562535"/>
            <a:ext cx="64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C4E40E-A435-40AB-92AE-3FF0EA56AD03}"/>
              </a:ext>
            </a:extLst>
          </p:cNvPr>
          <p:cNvSpPr txBox="1"/>
          <p:nvPr/>
        </p:nvSpPr>
        <p:spPr>
          <a:xfrm>
            <a:off x="2074907" y="3589428"/>
            <a:ext cx="64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D3404F-79CD-4BCF-A265-8E4682F9E24F}"/>
              </a:ext>
            </a:extLst>
          </p:cNvPr>
          <p:cNvSpPr/>
          <p:nvPr/>
        </p:nvSpPr>
        <p:spPr>
          <a:xfrm>
            <a:off x="760811" y="3688233"/>
            <a:ext cx="987307" cy="387163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B148F6-CB78-4601-BB47-4474C50A732A}"/>
              </a:ext>
            </a:extLst>
          </p:cNvPr>
          <p:cNvSpPr/>
          <p:nvPr/>
        </p:nvSpPr>
        <p:spPr>
          <a:xfrm>
            <a:off x="3481020" y="3688232"/>
            <a:ext cx="987307" cy="387163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3481A3-AF5E-461E-8B1C-A5259F70F55C}"/>
              </a:ext>
            </a:extLst>
          </p:cNvPr>
          <p:cNvSpPr txBox="1"/>
          <p:nvPr/>
        </p:nvSpPr>
        <p:spPr>
          <a:xfrm>
            <a:off x="486621" y="3589430"/>
            <a:ext cx="4851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10 000 x ___ = 240 000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3D9C48-7384-4769-9F03-A26D82800F08}"/>
              </a:ext>
            </a:extLst>
          </p:cNvPr>
          <p:cNvSpPr txBox="1"/>
          <p:nvPr/>
        </p:nvSpPr>
        <p:spPr>
          <a:xfrm>
            <a:off x="486621" y="4312415"/>
            <a:ext cx="4851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240 000 ÷ 10 000 =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02DC16-93C9-42CD-8E1C-FBDFFD32E0A5}"/>
              </a:ext>
            </a:extLst>
          </p:cNvPr>
          <p:cNvSpPr txBox="1"/>
          <p:nvPr/>
        </p:nvSpPr>
        <p:spPr>
          <a:xfrm>
            <a:off x="3738524" y="4312415"/>
            <a:ext cx="729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EDEBED-565C-4B0D-A058-8989AF40AB0E}"/>
              </a:ext>
            </a:extLst>
          </p:cNvPr>
          <p:cNvCxnSpPr>
            <a:cxnSpLocks/>
          </p:cNvCxnSpPr>
          <p:nvPr/>
        </p:nvCxnSpPr>
        <p:spPr>
          <a:xfrm flipH="1">
            <a:off x="1018674" y="4411579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B42FE4F-B66E-4324-A07D-7E2DC9C25B33}"/>
              </a:ext>
            </a:extLst>
          </p:cNvPr>
          <p:cNvCxnSpPr>
            <a:cxnSpLocks/>
          </p:cNvCxnSpPr>
          <p:nvPr/>
        </p:nvCxnSpPr>
        <p:spPr>
          <a:xfrm flipH="1">
            <a:off x="1303421" y="4411579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78448D9-5F48-4619-8C7D-5C206DBDB5E0}"/>
              </a:ext>
            </a:extLst>
          </p:cNvPr>
          <p:cNvCxnSpPr>
            <a:cxnSpLocks/>
          </p:cNvCxnSpPr>
          <p:nvPr/>
        </p:nvCxnSpPr>
        <p:spPr>
          <a:xfrm flipH="1">
            <a:off x="1516913" y="4406281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929CA6-20C6-4C95-ADA6-76D6D4A87D3E}"/>
              </a:ext>
            </a:extLst>
          </p:cNvPr>
          <p:cNvCxnSpPr>
            <a:cxnSpLocks/>
          </p:cNvCxnSpPr>
          <p:nvPr/>
        </p:nvCxnSpPr>
        <p:spPr>
          <a:xfrm flipH="1">
            <a:off x="1721450" y="4406281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467AA0E-E216-4351-B4BE-B51882FD012B}"/>
              </a:ext>
            </a:extLst>
          </p:cNvPr>
          <p:cNvCxnSpPr>
            <a:cxnSpLocks/>
          </p:cNvCxnSpPr>
          <p:nvPr/>
        </p:nvCxnSpPr>
        <p:spPr>
          <a:xfrm flipH="1">
            <a:off x="2530643" y="4406281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9DCD76C-640C-4FF5-99D2-1272B61F05BF}"/>
              </a:ext>
            </a:extLst>
          </p:cNvPr>
          <p:cNvCxnSpPr>
            <a:cxnSpLocks/>
          </p:cNvCxnSpPr>
          <p:nvPr/>
        </p:nvCxnSpPr>
        <p:spPr>
          <a:xfrm flipH="1">
            <a:off x="2815390" y="4406281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EE7DEA6-8E64-49FF-A25F-1CF81C27B954}"/>
              </a:ext>
            </a:extLst>
          </p:cNvPr>
          <p:cNvCxnSpPr>
            <a:cxnSpLocks/>
          </p:cNvCxnSpPr>
          <p:nvPr/>
        </p:nvCxnSpPr>
        <p:spPr>
          <a:xfrm flipH="1">
            <a:off x="3028882" y="4400983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F1584F1-1356-4125-A343-E227EEFD330A}"/>
              </a:ext>
            </a:extLst>
          </p:cNvPr>
          <p:cNvCxnSpPr>
            <a:cxnSpLocks/>
          </p:cNvCxnSpPr>
          <p:nvPr/>
        </p:nvCxnSpPr>
        <p:spPr>
          <a:xfrm flipH="1">
            <a:off x="3233419" y="4400983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81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9" grpId="1" animBg="1"/>
      <p:bldP spid="10" grpId="0" animBg="1"/>
      <p:bldP spid="10" grpId="1" animBg="1"/>
      <p:bldP spid="6" grpId="0"/>
      <p:bldP spid="11" grpId="0"/>
      <p:bldP spid="12" grpId="0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CCDADD-5888-4195-AC4E-4A1EB3726E63}"/>
              </a:ext>
            </a:extLst>
          </p:cNvPr>
          <p:cNvSpPr/>
          <p:nvPr/>
        </p:nvSpPr>
        <p:spPr>
          <a:xfrm>
            <a:off x="56122" y="50000"/>
            <a:ext cx="801893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box contains 2.6 kg of washing powder.</a:t>
            </a:r>
          </a:p>
          <a:p>
            <a:r>
              <a:rPr lang="en-US" sz="3200" b="1" dirty="0"/>
              <a:t>Jack uses 65 grams of powder for each wash. </a:t>
            </a:r>
          </a:p>
          <a:p>
            <a:r>
              <a:rPr lang="en-US" sz="3200" b="1" dirty="0"/>
              <a:t>He uses all the powder.</a:t>
            </a:r>
          </a:p>
          <a:p>
            <a:r>
              <a:rPr lang="en-US" sz="3200" b="1" dirty="0"/>
              <a:t>How many washes did Jack do?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66629B-B52A-4484-B448-C650647CB1C2}"/>
              </a:ext>
            </a:extLst>
          </p:cNvPr>
          <p:cNvSpPr txBox="1"/>
          <p:nvPr/>
        </p:nvSpPr>
        <p:spPr>
          <a:xfrm>
            <a:off x="7135318" y="50000"/>
            <a:ext cx="2219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2600 grams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3CA13E-6189-46B5-89A1-D89B2DCC438E}"/>
              </a:ext>
            </a:extLst>
          </p:cNvPr>
          <p:cNvSpPr txBox="1"/>
          <p:nvPr/>
        </p:nvSpPr>
        <p:spPr>
          <a:xfrm>
            <a:off x="1173670" y="2445873"/>
            <a:ext cx="3482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wash = 65 grams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1CD2C6-8B7C-4FDB-90B6-E16161A613E6}"/>
              </a:ext>
            </a:extLst>
          </p:cNvPr>
          <p:cNvSpPr txBox="1"/>
          <p:nvPr/>
        </p:nvSpPr>
        <p:spPr>
          <a:xfrm>
            <a:off x="802074" y="3466154"/>
            <a:ext cx="2219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washes =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9CDDC97-3C41-4188-AAE5-5BF7C3D4F7B6}"/>
              </a:ext>
            </a:extLst>
          </p:cNvPr>
          <p:cNvCxnSpPr/>
          <p:nvPr/>
        </p:nvCxnSpPr>
        <p:spPr>
          <a:xfrm>
            <a:off x="2536332" y="312225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53D19F13-B834-4039-B8B0-B6D82BB1F815}"/>
              </a:ext>
            </a:extLst>
          </p:cNvPr>
          <p:cNvSpPr/>
          <p:nvPr/>
        </p:nvSpPr>
        <p:spPr>
          <a:xfrm>
            <a:off x="2620206" y="3029130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28243A-2869-42B2-8803-DBF051F0CCC9}"/>
              </a:ext>
            </a:extLst>
          </p:cNvPr>
          <p:cNvSpPr txBox="1"/>
          <p:nvPr/>
        </p:nvSpPr>
        <p:spPr>
          <a:xfrm>
            <a:off x="2763463" y="3466616"/>
            <a:ext cx="2219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130 grams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E14CA7-D00C-4FC8-B97E-B63EC6F9A64D}"/>
              </a:ext>
            </a:extLst>
          </p:cNvPr>
          <p:cNvSpPr txBox="1"/>
          <p:nvPr/>
        </p:nvSpPr>
        <p:spPr>
          <a:xfrm>
            <a:off x="2763463" y="4486435"/>
            <a:ext cx="2670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1300 grams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0CF7B0F-FBD8-4405-8F06-E65BC6376C0C}"/>
              </a:ext>
            </a:extLst>
          </p:cNvPr>
          <p:cNvCxnSpPr/>
          <p:nvPr/>
        </p:nvCxnSpPr>
        <p:spPr>
          <a:xfrm>
            <a:off x="2536332" y="4145406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DF566A27-7B40-4993-9AAE-2EA0FE036CF7}"/>
              </a:ext>
            </a:extLst>
          </p:cNvPr>
          <p:cNvSpPr/>
          <p:nvPr/>
        </p:nvSpPr>
        <p:spPr>
          <a:xfrm>
            <a:off x="2620206" y="4052279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x10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A36ABD-F197-4FF0-861D-021403E29723}"/>
              </a:ext>
            </a:extLst>
          </p:cNvPr>
          <p:cNvSpPr txBox="1"/>
          <p:nvPr/>
        </p:nvSpPr>
        <p:spPr>
          <a:xfrm>
            <a:off x="591380" y="4488820"/>
            <a:ext cx="2641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washes =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3082DB-253E-463C-AAF9-42BDF049B1A4}"/>
              </a:ext>
            </a:extLst>
          </p:cNvPr>
          <p:cNvSpPr txBox="1"/>
          <p:nvPr/>
        </p:nvSpPr>
        <p:spPr>
          <a:xfrm>
            <a:off x="2763463" y="5506254"/>
            <a:ext cx="2670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2600 grams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BA6A7F5-D619-4D14-8EC4-3FD7474EAFA6}"/>
              </a:ext>
            </a:extLst>
          </p:cNvPr>
          <p:cNvCxnSpPr/>
          <p:nvPr/>
        </p:nvCxnSpPr>
        <p:spPr>
          <a:xfrm>
            <a:off x="2536332" y="511905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C0EEC91-9EE5-4760-ADFF-BE70F86290C1}"/>
              </a:ext>
            </a:extLst>
          </p:cNvPr>
          <p:cNvSpPr/>
          <p:nvPr/>
        </p:nvSpPr>
        <p:spPr>
          <a:xfrm>
            <a:off x="2620206" y="5025930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6113F6-BA39-4956-B7A0-6BF51F0570D7}"/>
              </a:ext>
            </a:extLst>
          </p:cNvPr>
          <p:cNvSpPr txBox="1"/>
          <p:nvPr/>
        </p:nvSpPr>
        <p:spPr>
          <a:xfrm>
            <a:off x="591380" y="5498188"/>
            <a:ext cx="2641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 washes =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7F5498-6357-44D2-9788-C47379AFDAC9}"/>
              </a:ext>
            </a:extLst>
          </p:cNvPr>
          <p:cNvSpPr txBox="1"/>
          <p:nvPr/>
        </p:nvSpPr>
        <p:spPr>
          <a:xfrm>
            <a:off x="5433957" y="1534259"/>
            <a:ext cx="2641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 washes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C139E2-9347-4CA6-BC92-9690F3FD9DE5}"/>
              </a:ext>
            </a:extLst>
          </p:cNvPr>
          <p:cNvSpPr txBox="1"/>
          <p:nvPr/>
        </p:nvSpPr>
        <p:spPr>
          <a:xfrm>
            <a:off x="9972292" y="505932"/>
            <a:ext cx="2219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2.6 kg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37999AA-B36E-4BD8-A86F-27CBA05502B1}"/>
              </a:ext>
            </a:extLst>
          </p:cNvPr>
          <p:cNvSpPr txBox="1"/>
          <p:nvPr/>
        </p:nvSpPr>
        <p:spPr>
          <a:xfrm>
            <a:off x="9972292" y="1002477"/>
            <a:ext cx="2219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2.600 kg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E0F2D2-5E19-4A0C-969E-A8BEBBF87177}"/>
              </a:ext>
            </a:extLst>
          </p:cNvPr>
          <p:cNvSpPr txBox="1"/>
          <p:nvPr/>
        </p:nvSpPr>
        <p:spPr>
          <a:xfrm>
            <a:off x="9972292" y="1527328"/>
            <a:ext cx="2219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2600 g</a:t>
            </a:r>
          </a:p>
        </p:txBody>
      </p:sp>
    </p:spTree>
    <p:extLst>
      <p:ext uri="{BB962C8B-B14F-4D97-AF65-F5344CB8AC3E}">
        <p14:creationId xmlns:p14="http://schemas.microsoft.com/office/powerpoint/2010/main" val="95152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5BDA90-7022-4270-B593-5173BFFA0510}"/>
              </a:ext>
            </a:extLst>
          </p:cNvPr>
          <p:cNvSpPr/>
          <p:nvPr/>
        </p:nvSpPr>
        <p:spPr>
          <a:xfrm>
            <a:off x="103032" y="51516"/>
            <a:ext cx="85644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of the angles in a triangle are 70° and 40°.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Jack says, ‘The triangle is equilateral.’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Explain why Jack is not correct.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65ECB2-760D-4170-BF2F-B6143AF95CB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2EA499-627A-4DC6-9D80-9272901109D3}"/>
              </a:ext>
            </a:extLst>
          </p:cNvPr>
          <p:cNvSpPr/>
          <p:nvPr/>
        </p:nvSpPr>
        <p:spPr>
          <a:xfrm>
            <a:off x="843392" y="1775720"/>
            <a:ext cx="74791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The angles in an equilateral triangle are always the same (60°)</a:t>
            </a:r>
          </a:p>
        </p:txBody>
      </p:sp>
    </p:spTree>
    <p:extLst>
      <p:ext uri="{BB962C8B-B14F-4D97-AF65-F5344CB8AC3E}">
        <p14:creationId xmlns:p14="http://schemas.microsoft.com/office/powerpoint/2010/main" val="221117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546DB5-9B79-4077-827E-A780E623F26D}"/>
              </a:ext>
            </a:extLst>
          </p:cNvPr>
          <p:cNvSpPr/>
          <p:nvPr/>
        </p:nvSpPr>
        <p:spPr>
          <a:xfrm>
            <a:off x="56122" y="50000"/>
            <a:ext cx="1176668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prints designs on T-shirts.</a:t>
            </a:r>
          </a:p>
          <a:p>
            <a:r>
              <a:rPr lang="en-US" sz="3200" b="1" dirty="0"/>
              <a:t>They use this formula to work out the price for printing a design.</a:t>
            </a:r>
          </a:p>
          <a:p>
            <a:r>
              <a:rPr lang="en-US" sz="3200" dirty="0"/>
              <a:t>    price = 60p × number of </a:t>
            </a:r>
            <a:r>
              <a:rPr lang="en-US" sz="3200" dirty="0" err="1"/>
              <a:t>colours</a:t>
            </a:r>
            <a:r>
              <a:rPr lang="en-US" sz="3200" dirty="0"/>
              <a:t> + £1.25 </a:t>
            </a:r>
          </a:p>
          <a:p>
            <a:r>
              <a:rPr lang="en-US" sz="3200" b="1" dirty="0"/>
              <a:t>What is the price for printing a design that has 3 </a:t>
            </a:r>
            <a:r>
              <a:rPr lang="en-US" sz="3200" b="1" dirty="0" err="1"/>
              <a:t>colours</a:t>
            </a:r>
            <a:r>
              <a:rPr lang="en-US" sz="3200" b="1" dirty="0"/>
              <a:t> in it? </a:t>
            </a:r>
            <a:endParaRPr lang="en-GB" sz="3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52DBBA-4EFC-4653-A008-8DF5A232B52B}"/>
              </a:ext>
            </a:extLst>
          </p:cNvPr>
          <p:cNvSpPr txBox="1"/>
          <p:nvPr/>
        </p:nvSpPr>
        <p:spPr>
          <a:xfrm>
            <a:off x="2608370" y="2276050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60p x 3 + £1.25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33564A-1F58-433E-B90F-D744972032EA}"/>
              </a:ext>
            </a:extLst>
          </p:cNvPr>
          <p:cNvSpPr txBox="1"/>
          <p:nvPr/>
        </p:nvSpPr>
        <p:spPr>
          <a:xfrm>
            <a:off x="2608370" y="2977160"/>
            <a:ext cx="1799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60p x 3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3A8DB2-385D-4352-8E7B-115EA8E921EE}"/>
              </a:ext>
            </a:extLst>
          </p:cNvPr>
          <p:cNvSpPr txBox="1"/>
          <p:nvPr/>
        </p:nvSpPr>
        <p:spPr>
          <a:xfrm>
            <a:off x="4224916" y="2977159"/>
            <a:ext cx="1799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180p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251E34-F321-4E1A-B8C1-8DF881312CB0}"/>
              </a:ext>
            </a:extLst>
          </p:cNvPr>
          <p:cNvSpPr txBox="1"/>
          <p:nvPr/>
        </p:nvSpPr>
        <p:spPr>
          <a:xfrm>
            <a:off x="5189830" y="2977158"/>
            <a:ext cx="1799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= £1.80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AB51F8F-0559-44BF-B60E-E2346F173E1B}"/>
              </a:ext>
            </a:extLst>
          </p:cNvPr>
          <p:cNvGrpSpPr/>
          <p:nvPr/>
        </p:nvGrpSpPr>
        <p:grpSpPr>
          <a:xfrm>
            <a:off x="3006961" y="3899308"/>
            <a:ext cx="1856052" cy="1404405"/>
            <a:chOff x="1812181" y="1941038"/>
            <a:chExt cx="1856052" cy="140440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537F53-0CB8-4BF6-9231-6A262A3452B9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1.8 0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99AB429-8776-471C-8C97-A99E5761247C}"/>
                </a:ext>
              </a:extLst>
            </p:cNvPr>
            <p:cNvSpPr txBox="1"/>
            <p:nvPr/>
          </p:nvSpPr>
          <p:spPr>
            <a:xfrm>
              <a:off x="2257246" y="2373230"/>
              <a:ext cx="141098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1.2 5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487FAB1-98F2-43AA-AC72-658A8194FEFA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4FBD3E0-B104-47E6-BA6A-0928B04236BF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8E99121-A657-4DE6-9B5B-18B0F7C84029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488D582-4736-495A-B3E7-FE19B3B67C65}"/>
              </a:ext>
            </a:extLst>
          </p:cNvPr>
          <p:cNvSpPr txBox="1"/>
          <p:nvPr/>
        </p:nvSpPr>
        <p:spPr>
          <a:xfrm>
            <a:off x="4322519" y="478713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02A3A3-F07E-409E-9CEE-C71BC5DAB74F}"/>
              </a:ext>
            </a:extLst>
          </p:cNvPr>
          <p:cNvSpPr txBox="1"/>
          <p:nvPr/>
        </p:nvSpPr>
        <p:spPr>
          <a:xfrm>
            <a:off x="3895152" y="478713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B612AF-6AFC-431B-8988-BDAB0E8BCE38}"/>
              </a:ext>
            </a:extLst>
          </p:cNvPr>
          <p:cNvSpPr txBox="1"/>
          <p:nvPr/>
        </p:nvSpPr>
        <p:spPr>
          <a:xfrm>
            <a:off x="3512363" y="367826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12A16C-0FF0-4B62-8C59-47A600D3230D}"/>
              </a:ext>
            </a:extLst>
          </p:cNvPr>
          <p:cNvSpPr txBox="1"/>
          <p:nvPr/>
        </p:nvSpPr>
        <p:spPr>
          <a:xfrm>
            <a:off x="3455471" y="479712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04FEA1-223A-4750-A561-102A30117593}"/>
              </a:ext>
            </a:extLst>
          </p:cNvPr>
          <p:cNvSpPr txBox="1"/>
          <p:nvPr/>
        </p:nvSpPr>
        <p:spPr>
          <a:xfrm>
            <a:off x="3737493" y="4787137"/>
            <a:ext cx="33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2BBCD7-99C1-43C9-BCC0-B660CF846AC4}"/>
              </a:ext>
            </a:extLst>
          </p:cNvPr>
          <p:cNvSpPr txBox="1"/>
          <p:nvPr/>
        </p:nvSpPr>
        <p:spPr>
          <a:xfrm>
            <a:off x="3089014" y="478713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759F557-6BCA-4A4F-9E0D-283EB9851A64}"/>
              </a:ext>
            </a:extLst>
          </p:cNvPr>
          <p:cNvSpPr txBox="1"/>
          <p:nvPr/>
        </p:nvSpPr>
        <p:spPr>
          <a:xfrm>
            <a:off x="10510984" y="1527328"/>
            <a:ext cx="1368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£3.05</a:t>
            </a:r>
          </a:p>
        </p:txBody>
      </p:sp>
    </p:spTree>
    <p:extLst>
      <p:ext uri="{BB962C8B-B14F-4D97-AF65-F5344CB8AC3E}">
        <p14:creationId xmlns:p14="http://schemas.microsoft.com/office/powerpoint/2010/main" val="385615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546DB5-9B79-4077-827E-A780E623F26D}"/>
              </a:ext>
            </a:extLst>
          </p:cNvPr>
          <p:cNvSpPr/>
          <p:nvPr/>
        </p:nvSpPr>
        <p:spPr>
          <a:xfrm>
            <a:off x="56122" y="50000"/>
            <a:ext cx="1176668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prints designs on T-shirts.</a:t>
            </a:r>
          </a:p>
          <a:p>
            <a:r>
              <a:rPr lang="en-US" sz="3200" b="1" dirty="0"/>
              <a:t>They use this formula to work out the price for printing a design.</a:t>
            </a:r>
          </a:p>
          <a:p>
            <a:r>
              <a:rPr lang="en-US" sz="3200" dirty="0"/>
              <a:t>    price = 60p × number of </a:t>
            </a:r>
            <a:r>
              <a:rPr lang="en-US" sz="3200" dirty="0" err="1"/>
              <a:t>colours</a:t>
            </a:r>
            <a:r>
              <a:rPr lang="en-US" sz="3200" dirty="0"/>
              <a:t> + £1.25 </a:t>
            </a:r>
          </a:p>
          <a:p>
            <a:r>
              <a:rPr lang="en-US" sz="3200" b="1" dirty="0"/>
              <a:t>Amina has £5 to spend on printing a design.</a:t>
            </a:r>
          </a:p>
          <a:p>
            <a:r>
              <a:rPr lang="en-US" sz="3200" b="1" dirty="0"/>
              <a:t>What is the greatest number of </a:t>
            </a:r>
            <a:r>
              <a:rPr lang="en-US" sz="3200" b="1" dirty="0" err="1"/>
              <a:t>colours</a:t>
            </a:r>
            <a:r>
              <a:rPr lang="en-US" sz="3200" b="1" dirty="0"/>
              <a:t> she can have in the design?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FB5D46-50B4-44FD-A0DC-A5783BC1B119}"/>
              </a:ext>
            </a:extLst>
          </p:cNvPr>
          <p:cNvSpPr txBox="1"/>
          <p:nvPr/>
        </p:nvSpPr>
        <p:spPr>
          <a:xfrm>
            <a:off x="951446" y="2869569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5.0 0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A8E166-CC71-40F8-852C-7EB795D884B9}"/>
              </a:ext>
            </a:extLst>
          </p:cNvPr>
          <p:cNvSpPr txBox="1"/>
          <p:nvPr/>
        </p:nvSpPr>
        <p:spPr>
          <a:xfrm>
            <a:off x="586830" y="3299676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8CF1D-769B-4B9A-9681-5973F8FACBF0}"/>
              </a:ext>
            </a:extLst>
          </p:cNvPr>
          <p:cNvSpPr txBox="1"/>
          <p:nvPr/>
        </p:nvSpPr>
        <p:spPr>
          <a:xfrm>
            <a:off x="951444" y="3310434"/>
            <a:ext cx="14601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1.2 5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16C974-DCA6-49CB-980E-64F0A887D92B}"/>
              </a:ext>
            </a:extLst>
          </p:cNvPr>
          <p:cNvCxnSpPr>
            <a:cxnSpLocks/>
          </p:cNvCxnSpPr>
          <p:nvPr/>
        </p:nvCxnSpPr>
        <p:spPr>
          <a:xfrm flipV="1">
            <a:off x="502603" y="3839600"/>
            <a:ext cx="1811262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BB54C11-A602-43B7-9FC0-32D3C3AE3D74}"/>
              </a:ext>
            </a:extLst>
          </p:cNvPr>
          <p:cNvCxnSpPr>
            <a:cxnSpLocks/>
          </p:cNvCxnSpPr>
          <p:nvPr/>
        </p:nvCxnSpPr>
        <p:spPr>
          <a:xfrm flipV="1">
            <a:off x="502603" y="4281810"/>
            <a:ext cx="1811262" cy="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DC8DE91-648C-466E-9D10-66544DF0E0A5}"/>
              </a:ext>
            </a:extLst>
          </p:cNvPr>
          <p:cNvSpPr txBox="1"/>
          <p:nvPr/>
        </p:nvSpPr>
        <p:spPr>
          <a:xfrm>
            <a:off x="1249236" y="3761250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AE7A25-4B7A-4C48-A2C8-DACE15E4EC46}"/>
              </a:ext>
            </a:extLst>
          </p:cNvPr>
          <p:cNvSpPr txBox="1"/>
          <p:nvPr/>
        </p:nvSpPr>
        <p:spPr>
          <a:xfrm>
            <a:off x="1820157" y="3760560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D14427-7A37-403E-97A4-4F226E69CDAD}"/>
              </a:ext>
            </a:extLst>
          </p:cNvPr>
          <p:cNvSpPr txBox="1"/>
          <p:nvPr/>
        </p:nvSpPr>
        <p:spPr>
          <a:xfrm>
            <a:off x="1389580" y="376359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14F14E8-804A-48D2-AFB1-0326783AAB3E}"/>
              </a:ext>
            </a:extLst>
          </p:cNvPr>
          <p:cNvCxnSpPr>
            <a:cxnSpLocks/>
          </p:cNvCxnSpPr>
          <p:nvPr/>
        </p:nvCxnSpPr>
        <p:spPr>
          <a:xfrm flipV="1">
            <a:off x="953472" y="296895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4FFF123-46E5-4A78-9251-0C32843A4F30}"/>
              </a:ext>
            </a:extLst>
          </p:cNvPr>
          <p:cNvSpPr txBox="1"/>
          <p:nvPr/>
        </p:nvSpPr>
        <p:spPr>
          <a:xfrm>
            <a:off x="1019333" y="265629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31274B-5C3B-418F-BDD3-29423C321996}"/>
              </a:ext>
            </a:extLst>
          </p:cNvPr>
          <p:cNvSpPr txBox="1"/>
          <p:nvPr/>
        </p:nvSpPr>
        <p:spPr>
          <a:xfrm>
            <a:off x="1273848" y="2911100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83C0A3-93D5-44FB-9962-34CFD42A3A3A}"/>
              </a:ext>
            </a:extLst>
          </p:cNvPr>
          <p:cNvCxnSpPr>
            <a:cxnSpLocks/>
          </p:cNvCxnSpPr>
          <p:nvPr/>
        </p:nvCxnSpPr>
        <p:spPr>
          <a:xfrm flipV="1">
            <a:off x="1407336" y="296618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0D99DFD-B42E-4202-9E7B-C2F20E582D90}"/>
              </a:ext>
            </a:extLst>
          </p:cNvPr>
          <p:cNvSpPr txBox="1"/>
          <p:nvPr/>
        </p:nvSpPr>
        <p:spPr>
          <a:xfrm>
            <a:off x="1453741" y="265353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A5DEDB-E7F9-4536-AF18-EE39965BA21F}"/>
              </a:ext>
            </a:extLst>
          </p:cNvPr>
          <p:cNvSpPr txBox="1"/>
          <p:nvPr/>
        </p:nvSpPr>
        <p:spPr>
          <a:xfrm>
            <a:off x="1727712" y="2908333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7978788-9FAB-481F-BDFA-442F9D432CED}"/>
              </a:ext>
            </a:extLst>
          </p:cNvPr>
          <p:cNvSpPr txBox="1"/>
          <p:nvPr/>
        </p:nvSpPr>
        <p:spPr>
          <a:xfrm>
            <a:off x="975067" y="376966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8FCCB0-EA64-4210-9E08-4A920A3CA578}"/>
              </a:ext>
            </a:extLst>
          </p:cNvPr>
          <p:cNvSpPr txBox="1"/>
          <p:nvPr/>
        </p:nvSpPr>
        <p:spPr>
          <a:xfrm>
            <a:off x="637207" y="376617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6EFEB85-C8BC-4B48-9C18-2ECA582CF40D}"/>
              </a:ext>
            </a:extLst>
          </p:cNvPr>
          <p:cNvSpPr txBox="1"/>
          <p:nvPr/>
        </p:nvSpPr>
        <p:spPr>
          <a:xfrm>
            <a:off x="2225108" y="3792746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to spend on colours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1DE9747-5C43-4CEF-8ABB-699395F8163A}"/>
              </a:ext>
            </a:extLst>
          </p:cNvPr>
          <p:cNvSpPr txBox="1"/>
          <p:nvPr/>
        </p:nvSpPr>
        <p:spPr>
          <a:xfrm>
            <a:off x="6600231" y="3429000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colour = 60p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51253B7-266E-46BE-8962-D274D9FFE76C}"/>
              </a:ext>
            </a:extLst>
          </p:cNvPr>
          <p:cNvSpPr txBox="1"/>
          <p:nvPr/>
        </p:nvSpPr>
        <p:spPr>
          <a:xfrm>
            <a:off x="6438788" y="3963171"/>
            <a:ext cx="226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colours =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195F8AF-D6CE-4ADF-9066-ABE4A600319E}"/>
              </a:ext>
            </a:extLst>
          </p:cNvPr>
          <p:cNvSpPr txBox="1"/>
          <p:nvPr/>
        </p:nvSpPr>
        <p:spPr>
          <a:xfrm>
            <a:off x="8368745" y="3964607"/>
            <a:ext cx="1236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£1.20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0585373-18F9-4535-8001-4842DD336F66}"/>
              </a:ext>
            </a:extLst>
          </p:cNvPr>
          <p:cNvSpPr txBox="1"/>
          <p:nvPr/>
        </p:nvSpPr>
        <p:spPr>
          <a:xfrm>
            <a:off x="6438788" y="4479022"/>
            <a:ext cx="226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colours =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549CF0F-3257-46B0-840D-59325C6DEEFA}"/>
              </a:ext>
            </a:extLst>
          </p:cNvPr>
          <p:cNvSpPr txBox="1"/>
          <p:nvPr/>
        </p:nvSpPr>
        <p:spPr>
          <a:xfrm>
            <a:off x="8368745" y="4480458"/>
            <a:ext cx="1236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£2.40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34B68B-6E53-45AD-8282-17DEDD96CA4F}"/>
              </a:ext>
            </a:extLst>
          </p:cNvPr>
          <p:cNvSpPr txBox="1"/>
          <p:nvPr/>
        </p:nvSpPr>
        <p:spPr>
          <a:xfrm>
            <a:off x="6438788" y="4994873"/>
            <a:ext cx="226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colours =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FF5F217-CD68-4364-A015-D2135E79DB67}"/>
              </a:ext>
            </a:extLst>
          </p:cNvPr>
          <p:cNvSpPr txBox="1"/>
          <p:nvPr/>
        </p:nvSpPr>
        <p:spPr>
          <a:xfrm>
            <a:off x="8368745" y="4996309"/>
            <a:ext cx="1236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£3.60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399ECAF-FD81-4097-AD24-D1EE4276D28C}"/>
              </a:ext>
            </a:extLst>
          </p:cNvPr>
          <p:cNvSpPr txBox="1"/>
          <p:nvPr/>
        </p:nvSpPr>
        <p:spPr>
          <a:xfrm>
            <a:off x="6438788" y="5529044"/>
            <a:ext cx="226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colours =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FFB8339-F9BD-4E16-8F12-8FF00486DFF6}"/>
              </a:ext>
            </a:extLst>
          </p:cNvPr>
          <p:cNvSpPr txBox="1"/>
          <p:nvPr/>
        </p:nvSpPr>
        <p:spPr>
          <a:xfrm>
            <a:off x="8368744" y="5531318"/>
            <a:ext cx="2951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too expensive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EA1E41B-7329-4CDD-B1CC-BE2CA2D6A45A}"/>
              </a:ext>
            </a:extLst>
          </p:cNvPr>
          <p:cNvSpPr txBox="1"/>
          <p:nvPr/>
        </p:nvSpPr>
        <p:spPr>
          <a:xfrm>
            <a:off x="10090039" y="2430580"/>
            <a:ext cx="226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colours</a:t>
            </a:r>
          </a:p>
        </p:txBody>
      </p:sp>
    </p:spTree>
    <p:extLst>
      <p:ext uri="{BB962C8B-B14F-4D97-AF65-F5344CB8AC3E}">
        <p14:creationId xmlns:p14="http://schemas.microsoft.com/office/powerpoint/2010/main" val="16451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1" grpId="0"/>
      <p:bldP spid="12" grpId="0"/>
      <p:bldP spid="14" grpId="0"/>
      <p:bldP spid="15" grpId="0"/>
      <p:bldP spid="17" grpId="0"/>
      <p:bldP spid="18" grpId="0"/>
      <p:bldP spid="22" grpId="0"/>
      <p:bldP spid="23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9A8C0CD-37AF-4237-AF3F-6668863A4D31}"/>
              </a:ext>
            </a:extLst>
          </p:cNvPr>
          <p:cNvSpPr txBox="1"/>
          <p:nvPr/>
        </p:nvSpPr>
        <p:spPr>
          <a:xfrm>
            <a:off x="1283738" y="2048606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2 7 6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EA841B-0410-4913-8D21-39B92C98B5C3}"/>
              </a:ext>
            </a:extLst>
          </p:cNvPr>
          <p:cNvSpPr/>
          <p:nvPr/>
        </p:nvSpPr>
        <p:spPr>
          <a:xfrm>
            <a:off x="56122" y="50000"/>
            <a:ext cx="120793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book has 276 pages. </a:t>
            </a:r>
          </a:p>
          <a:p>
            <a:r>
              <a:rPr lang="en-US" sz="3200" b="1" dirty="0"/>
              <a:t>Amina has read      of the book. </a:t>
            </a:r>
          </a:p>
          <a:p>
            <a:r>
              <a:rPr lang="en-US" sz="3200" b="1" dirty="0"/>
              <a:t>How many pages are left for Amina to read? 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FE98CF-3BF6-43B7-AE16-EC8E4638AC33}"/>
              </a:ext>
            </a:extLst>
          </p:cNvPr>
          <p:cNvSpPr/>
          <p:nvPr/>
        </p:nvSpPr>
        <p:spPr>
          <a:xfrm>
            <a:off x="2846231" y="37216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CA9698-4AE8-4006-922E-B2117B0752E1}"/>
              </a:ext>
            </a:extLst>
          </p:cNvPr>
          <p:cNvSpPr/>
          <p:nvPr/>
        </p:nvSpPr>
        <p:spPr>
          <a:xfrm>
            <a:off x="2846231" y="731632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06331E6-3B60-4A6B-92F8-6C914D0D369C}"/>
              </a:ext>
            </a:extLst>
          </p:cNvPr>
          <p:cNvCxnSpPr/>
          <p:nvPr/>
        </p:nvCxnSpPr>
        <p:spPr>
          <a:xfrm>
            <a:off x="2863200" y="848382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1285822-80B7-4700-95CD-1DF94404A33D}"/>
              </a:ext>
            </a:extLst>
          </p:cNvPr>
          <p:cNvSpPr/>
          <p:nvPr/>
        </p:nvSpPr>
        <p:spPr>
          <a:xfrm>
            <a:off x="809468" y="3502078"/>
            <a:ext cx="9936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0DAA8A-1854-41F0-A727-C0143CC857C3}"/>
              </a:ext>
            </a:extLst>
          </p:cNvPr>
          <p:cNvSpPr/>
          <p:nvPr/>
        </p:nvSpPr>
        <p:spPr>
          <a:xfrm>
            <a:off x="809468" y="4038037"/>
            <a:ext cx="331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112807-EF0F-470D-AD5B-525681E2BDCA}"/>
              </a:ext>
            </a:extLst>
          </p:cNvPr>
          <p:cNvSpPr/>
          <p:nvPr/>
        </p:nvSpPr>
        <p:spPr>
          <a:xfrm>
            <a:off x="4121468" y="4036300"/>
            <a:ext cx="331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6868FA-03D1-4397-9641-41A5781D3DB2}"/>
              </a:ext>
            </a:extLst>
          </p:cNvPr>
          <p:cNvSpPr/>
          <p:nvPr/>
        </p:nvSpPr>
        <p:spPr>
          <a:xfrm>
            <a:off x="7433468" y="4038037"/>
            <a:ext cx="331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40D-DF09-4914-AA6E-298F3520B56F}"/>
              </a:ext>
            </a:extLst>
          </p:cNvPr>
          <p:cNvSpPr txBox="1"/>
          <p:nvPr/>
        </p:nvSpPr>
        <p:spPr>
          <a:xfrm>
            <a:off x="809468" y="206043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30BDBD9-3EE3-4EC9-BE84-6670BA247F87}"/>
              </a:ext>
            </a:extLst>
          </p:cNvPr>
          <p:cNvCxnSpPr>
            <a:cxnSpLocks/>
          </p:cNvCxnSpPr>
          <p:nvPr/>
        </p:nvCxnSpPr>
        <p:spPr>
          <a:xfrm>
            <a:off x="1284085" y="2109994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38CDD19-9240-4C8A-94BF-23ADB5B80648}"/>
              </a:ext>
            </a:extLst>
          </p:cNvPr>
          <p:cNvCxnSpPr>
            <a:cxnSpLocks/>
          </p:cNvCxnSpPr>
          <p:nvPr/>
        </p:nvCxnSpPr>
        <p:spPr>
          <a:xfrm>
            <a:off x="1303037" y="2109994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F53917C-CD68-4CEF-A1E8-26F2B325CCFA}"/>
              </a:ext>
            </a:extLst>
          </p:cNvPr>
          <p:cNvSpPr txBox="1"/>
          <p:nvPr/>
        </p:nvSpPr>
        <p:spPr>
          <a:xfrm>
            <a:off x="1726044" y="16096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2EBE4F-61DF-4F31-BEC4-644B62E5EC4B}"/>
              </a:ext>
            </a:extLst>
          </p:cNvPr>
          <p:cNvSpPr txBox="1"/>
          <p:nvPr/>
        </p:nvSpPr>
        <p:spPr>
          <a:xfrm>
            <a:off x="2149050" y="16096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647FED-72CB-4CB5-9ADF-40B387B1D1F4}"/>
              </a:ext>
            </a:extLst>
          </p:cNvPr>
          <p:cNvSpPr txBox="1"/>
          <p:nvPr/>
        </p:nvSpPr>
        <p:spPr>
          <a:xfrm>
            <a:off x="5351570" y="538690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92 pages read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540FD3B-34E4-4895-AC0E-D00269A51406}"/>
              </a:ext>
            </a:extLst>
          </p:cNvPr>
          <p:cNvGrpSpPr/>
          <p:nvPr/>
        </p:nvGrpSpPr>
        <p:grpSpPr>
          <a:xfrm>
            <a:off x="4890336" y="1747146"/>
            <a:ext cx="1885498" cy="1414081"/>
            <a:chOff x="1371600" y="1941038"/>
            <a:chExt cx="1885498" cy="141408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40DCB31-87C0-49D3-AD96-D9E7E8C7FEC0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2 7 6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961155F-C3A5-4E1E-9871-5037992F85C8}"/>
                </a:ext>
              </a:extLst>
            </p:cNvPr>
            <p:cNvSpPr txBox="1"/>
            <p:nvPr/>
          </p:nvSpPr>
          <p:spPr>
            <a:xfrm>
              <a:off x="2271397" y="2373230"/>
              <a:ext cx="98570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7FA5B87-DADF-4A8F-8849-29401BE56479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12317D5-C2A1-4F66-B749-845C11D77602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FC460BE-A268-4548-AEF1-8008A0D2CF1F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2ABC89F7-71F6-42E2-AF9D-9E1E9946F9F9}"/>
              </a:ext>
            </a:extLst>
          </p:cNvPr>
          <p:cNvSpPr txBox="1"/>
          <p:nvPr/>
        </p:nvSpPr>
        <p:spPr>
          <a:xfrm>
            <a:off x="6218238" y="263261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D1D0282-5E7F-48B1-957D-5CF02A86163B}"/>
              </a:ext>
            </a:extLst>
          </p:cNvPr>
          <p:cNvCxnSpPr>
            <a:cxnSpLocks/>
          </p:cNvCxnSpPr>
          <p:nvPr/>
        </p:nvCxnSpPr>
        <p:spPr>
          <a:xfrm flipV="1">
            <a:off x="5321495" y="183120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EEE0913-E3B6-4EAC-9B22-E88B8EC0EB7B}"/>
              </a:ext>
            </a:extLst>
          </p:cNvPr>
          <p:cNvSpPr txBox="1"/>
          <p:nvPr/>
        </p:nvSpPr>
        <p:spPr>
          <a:xfrm>
            <a:off x="5351570" y="153377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E9D139-8A4D-4265-B66D-ED540206F421}"/>
              </a:ext>
            </a:extLst>
          </p:cNvPr>
          <p:cNvSpPr txBox="1"/>
          <p:nvPr/>
        </p:nvSpPr>
        <p:spPr>
          <a:xfrm>
            <a:off x="5642805" y="177977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6F13381-E436-496E-BFC4-66A5BEC84B72}"/>
              </a:ext>
            </a:extLst>
          </p:cNvPr>
          <p:cNvSpPr txBox="1"/>
          <p:nvPr/>
        </p:nvSpPr>
        <p:spPr>
          <a:xfrm>
            <a:off x="5757443" y="263920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C7D5C07-868E-427E-80A8-9136A34EBF39}"/>
              </a:ext>
            </a:extLst>
          </p:cNvPr>
          <p:cNvSpPr txBox="1"/>
          <p:nvPr/>
        </p:nvSpPr>
        <p:spPr>
          <a:xfrm>
            <a:off x="5307289" y="263980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AE561A1-058B-47D5-BA24-E19A2DE22E62}"/>
              </a:ext>
            </a:extLst>
          </p:cNvPr>
          <p:cNvSpPr txBox="1"/>
          <p:nvPr/>
        </p:nvSpPr>
        <p:spPr>
          <a:xfrm>
            <a:off x="7616284" y="1019923"/>
            <a:ext cx="1926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184 pages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22BB382-B188-44BF-9E47-B2140A89CDB8}"/>
              </a:ext>
            </a:extLst>
          </p:cNvPr>
          <p:cNvGrpSpPr/>
          <p:nvPr/>
        </p:nvGrpSpPr>
        <p:grpSpPr>
          <a:xfrm>
            <a:off x="7543908" y="1764594"/>
            <a:ext cx="1861800" cy="1405123"/>
            <a:chOff x="2248666" y="1937292"/>
            <a:chExt cx="1861800" cy="140512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007A7D8-1EBF-4C10-A3BB-FEBF3CB63619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9 2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8F56D32-7C49-4AE7-A000-B11235222196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B5EA75C-F14F-44DA-9D20-A527047B7B8F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E8B7375-31FE-4114-B60E-4994A53845FE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AE7CFD5-2EFA-44C6-AB6B-FD8484D48B59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EB0AF924-7129-409C-9519-240C227A0EE8}"/>
              </a:ext>
            </a:extLst>
          </p:cNvPr>
          <p:cNvSpPr txBox="1"/>
          <p:nvPr/>
        </p:nvSpPr>
        <p:spPr>
          <a:xfrm>
            <a:off x="8439023" y="265617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0F8270F-0A5F-46CD-996D-9DDEF422470F}"/>
              </a:ext>
            </a:extLst>
          </p:cNvPr>
          <p:cNvSpPr txBox="1"/>
          <p:nvPr/>
        </p:nvSpPr>
        <p:spPr>
          <a:xfrm>
            <a:off x="7538205" y="2656171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98D3AF4-BF15-4AF9-B188-5D437770CB9B}"/>
              </a:ext>
            </a:extLst>
          </p:cNvPr>
          <p:cNvSpPr txBox="1"/>
          <p:nvPr/>
        </p:nvSpPr>
        <p:spPr>
          <a:xfrm>
            <a:off x="4798834" y="3498997"/>
            <a:ext cx="3637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276 pages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8233AC7-D0D2-48E1-9FE3-98DA1CB52B7B}"/>
              </a:ext>
            </a:extLst>
          </p:cNvPr>
          <p:cNvSpPr txBox="1"/>
          <p:nvPr/>
        </p:nvSpPr>
        <p:spPr>
          <a:xfrm>
            <a:off x="1931401" y="4043733"/>
            <a:ext cx="1543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read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EFFA97F-F742-4D1B-AEB6-D3FADBE789F9}"/>
              </a:ext>
            </a:extLst>
          </p:cNvPr>
          <p:cNvSpPr txBox="1"/>
          <p:nvPr/>
        </p:nvSpPr>
        <p:spPr>
          <a:xfrm>
            <a:off x="7077020" y="5073357"/>
            <a:ext cx="3637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left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FE8AFE92-31C0-4C8E-963A-B23016531534}"/>
              </a:ext>
            </a:extLst>
          </p:cNvPr>
          <p:cNvSpPr/>
          <p:nvPr/>
        </p:nvSpPr>
        <p:spPr>
          <a:xfrm rot="16200000">
            <a:off x="7239313" y="1460812"/>
            <a:ext cx="376583" cy="6635726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DDE50D0-E0EC-4C9E-AE50-C1E04BF3E5DA}"/>
              </a:ext>
            </a:extLst>
          </p:cNvPr>
          <p:cNvSpPr txBox="1"/>
          <p:nvPr/>
        </p:nvSpPr>
        <p:spPr>
          <a:xfrm>
            <a:off x="2698534" y="4043733"/>
            <a:ext cx="599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92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2FAE68F-2E8A-489E-AB4D-E57CB0F4CE6C}"/>
              </a:ext>
            </a:extLst>
          </p:cNvPr>
          <p:cNvSpPr txBox="1"/>
          <p:nvPr/>
        </p:nvSpPr>
        <p:spPr>
          <a:xfrm>
            <a:off x="5541115" y="4048175"/>
            <a:ext cx="599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92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22D8640-0E17-47CD-87FB-4DDBCF08C609}"/>
              </a:ext>
            </a:extLst>
          </p:cNvPr>
          <p:cNvSpPr txBox="1"/>
          <p:nvPr/>
        </p:nvSpPr>
        <p:spPr>
          <a:xfrm>
            <a:off x="8770114" y="4054424"/>
            <a:ext cx="599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92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875469F-D9EA-486C-8B0B-88D8C233427B}"/>
              </a:ext>
            </a:extLst>
          </p:cNvPr>
          <p:cNvSpPr txBox="1"/>
          <p:nvPr/>
        </p:nvSpPr>
        <p:spPr>
          <a:xfrm>
            <a:off x="7031649" y="5441357"/>
            <a:ext cx="993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184</a:t>
            </a:r>
          </a:p>
        </p:txBody>
      </p:sp>
    </p:spTree>
    <p:extLst>
      <p:ext uri="{BB962C8B-B14F-4D97-AF65-F5344CB8AC3E}">
        <p14:creationId xmlns:p14="http://schemas.microsoft.com/office/powerpoint/2010/main" val="389734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 animBg="1"/>
      <p:bldP spid="8" grpId="0" animBg="1"/>
      <p:bldP spid="12" grpId="0" animBg="1"/>
      <p:bldP spid="13" grpId="0" animBg="1"/>
      <p:bldP spid="17" grpId="0"/>
      <p:bldP spid="20" grpId="0"/>
      <p:bldP spid="21" grpId="0"/>
      <p:bldP spid="23" grpId="0"/>
      <p:bldP spid="30" grpId="0"/>
      <p:bldP spid="32" grpId="0"/>
      <p:bldP spid="33" grpId="0"/>
      <p:bldP spid="34" grpId="0"/>
      <p:bldP spid="35" grpId="0"/>
      <p:bldP spid="36" grpId="0"/>
      <p:bldP spid="43" grpId="0"/>
      <p:bldP spid="44" grpId="0"/>
      <p:bldP spid="45" grpId="0"/>
      <p:bldP spid="46" grpId="0"/>
      <p:bldP spid="47" grpId="0"/>
      <p:bldP spid="7" grpId="0" animBg="1"/>
      <p:bldP spid="49" grpId="0"/>
      <p:bldP spid="51" grpId="0"/>
      <p:bldP spid="52" grpId="0"/>
      <p:bldP spid="53" grpId="0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39C52-9E55-42E4-881F-2A3F38BDB836}"/>
              </a:ext>
            </a:extLst>
          </p:cNvPr>
          <p:cNvSpPr/>
          <p:nvPr/>
        </p:nvSpPr>
        <p:spPr>
          <a:xfrm>
            <a:off x="103032" y="51516"/>
            <a:ext cx="373711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a dice, the sum of the dots on opposite faces is always 7.</a:t>
            </a:r>
          </a:p>
        </p:txBody>
      </p:sp>
      <p:pic>
        <p:nvPicPr>
          <p:cNvPr id="3" name="Picture 2" descr="https://app.doublestruck.eu/content/K2_REAS/HTML/Q/Q18317_files/img01.jpg">
            <a:extLst>
              <a:ext uri="{FF2B5EF4-FFF2-40B4-BE49-F238E27FC236}">
                <a16:creationId xmlns:a16="http://schemas.microsoft.com/office/drawing/2014/main" id="{CD587003-9168-4507-8591-694181381A9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04" y="2140963"/>
            <a:ext cx="1510126" cy="157053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663709-2C9A-42E3-B889-88AF9239498B}"/>
              </a:ext>
            </a:extLst>
          </p:cNvPr>
          <p:cNvSpPr/>
          <p:nvPr/>
        </p:nvSpPr>
        <p:spPr>
          <a:xfrm>
            <a:off x="4772025" y="1031051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 dots on the three empty faces of the net so that it could fold up to make a dice.</a:t>
            </a:r>
          </a:p>
        </p:txBody>
      </p:sp>
      <p:pic>
        <p:nvPicPr>
          <p:cNvPr id="5" name="Picture 4" descr="https://app.doublestruck.eu/content/K2_REAS/HTML/Q/Q18317_files/img02.jpg">
            <a:extLst>
              <a:ext uri="{FF2B5EF4-FFF2-40B4-BE49-F238E27FC236}">
                <a16:creationId xmlns:a16="http://schemas.microsoft.com/office/drawing/2014/main" id="{9ACECCC9-BB6C-4036-AD70-2C78E381C8A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937" y="2883914"/>
            <a:ext cx="4479235" cy="338359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4BE01C6-934C-4C65-922E-08F4AB96E2C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E8F715A-E814-45D9-8F7E-3E1753B08AC9}"/>
              </a:ext>
            </a:extLst>
          </p:cNvPr>
          <p:cNvSpPr/>
          <p:nvPr/>
        </p:nvSpPr>
        <p:spPr>
          <a:xfrm>
            <a:off x="7342829" y="5603886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6FF4E5E-999A-4680-9617-7F1F43C0C5E6}"/>
              </a:ext>
            </a:extLst>
          </p:cNvPr>
          <p:cNvSpPr/>
          <p:nvPr/>
        </p:nvSpPr>
        <p:spPr>
          <a:xfrm>
            <a:off x="8470475" y="4236309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84A28DE-E143-4E7A-8AFF-5CC3EDC27CC8}"/>
              </a:ext>
            </a:extLst>
          </p:cNvPr>
          <p:cNvSpPr/>
          <p:nvPr/>
        </p:nvSpPr>
        <p:spPr>
          <a:xfrm>
            <a:off x="8245189" y="4641376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1662BD-7BE8-4461-AB4A-3BE996430083}"/>
              </a:ext>
            </a:extLst>
          </p:cNvPr>
          <p:cNvSpPr/>
          <p:nvPr/>
        </p:nvSpPr>
        <p:spPr>
          <a:xfrm>
            <a:off x="8695761" y="4641376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0C6C21C-E089-4FFA-B4C5-A4B8FF0AC0F1}"/>
              </a:ext>
            </a:extLst>
          </p:cNvPr>
          <p:cNvSpPr/>
          <p:nvPr/>
        </p:nvSpPr>
        <p:spPr>
          <a:xfrm>
            <a:off x="7371636" y="4437612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15D2C1E-C6DD-4D9D-9A98-774BBF055056}"/>
              </a:ext>
            </a:extLst>
          </p:cNvPr>
          <p:cNvSpPr/>
          <p:nvPr/>
        </p:nvSpPr>
        <p:spPr>
          <a:xfrm>
            <a:off x="7146350" y="4772207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21F5BE8-FF0D-492E-B7B2-8469B36AC643}"/>
              </a:ext>
            </a:extLst>
          </p:cNvPr>
          <p:cNvSpPr/>
          <p:nvPr/>
        </p:nvSpPr>
        <p:spPr>
          <a:xfrm>
            <a:off x="7596922" y="4772207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70E0733-D4DB-493B-8FA3-28F9C0F97D15}"/>
              </a:ext>
            </a:extLst>
          </p:cNvPr>
          <p:cNvSpPr/>
          <p:nvPr/>
        </p:nvSpPr>
        <p:spPr>
          <a:xfrm>
            <a:off x="7146142" y="4133305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7C1D60F-017F-4A3A-BD37-4235F9A8B02A}"/>
              </a:ext>
            </a:extLst>
          </p:cNvPr>
          <p:cNvSpPr/>
          <p:nvPr/>
        </p:nvSpPr>
        <p:spPr>
          <a:xfrm>
            <a:off x="7596714" y="4133305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73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4CA986-7AA9-4058-96CC-B97DA831B991}"/>
              </a:ext>
            </a:extLst>
          </p:cNvPr>
          <p:cNvSpPr/>
          <p:nvPr/>
        </p:nvSpPr>
        <p:spPr>
          <a:xfrm>
            <a:off x="56124" y="50000"/>
            <a:ext cx="74165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is a diagram of a vegetable garden.</a:t>
            </a:r>
          </a:p>
          <a:p>
            <a:r>
              <a:rPr lang="en-US" sz="3200" b="1" dirty="0"/>
              <a:t>It shows the fractions of the garden planted with potatoes and cabbages.</a:t>
            </a:r>
          </a:p>
          <a:p>
            <a:r>
              <a:rPr lang="en-US" sz="3200" b="1" dirty="0"/>
              <a:t>The remaining area is planted with carrots.</a:t>
            </a:r>
          </a:p>
          <a:p>
            <a:r>
              <a:rPr lang="en-US" sz="3200" b="1" dirty="0"/>
              <a:t>What fraction of the garden is planted with carrots?</a:t>
            </a:r>
          </a:p>
          <a:p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EFE0D5-A3AA-47B8-8477-249C4079A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5504" y="207996"/>
            <a:ext cx="4366908" cy="295587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8D62E03-996B-4AEC-9EC7-7C4B45B96E15}"/>
              </a:ext>
            </a:extLst>
          </p:cNvPr>
          <p:cNvCxnSpPr>
            <a:cxnSpLocks/>
          </p:cNvCxnSpPr>
          <p:nvPr/>
        </p:nvCxnSpPr>
        <p:spPr>
          <a:xfrm>
            <a:off x="565522" y="4083914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4400DE-2F08-4E59-AF0A-8D22E838C8EE}"/>
              </a:ext>
            </a:extLst>
          </p:cNvPr>
          <p:cNvCxnSpPr>
            <a:cxnSpLocks/>
          </p:cNvCxnSpPr>
          <p:nvPr/>
        </p:nvCxnSpPr>
        <p:spPr>
          <a:xfrm>
            <a:off x="1444752" y="4083914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84EF065-D4F8-449B-B4B0-0F2BD00AC36F}"/>
              </a:ext>
            </a:extLst>
          </p:cNvPr>
          <p:cNvSpPr txBox="1"/>
          <p:nvPr/>
        </p:nvSpPr>
        <p:spPr>
          <a:xfrm>
            <a:off x="528149" y="357608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E823E9-7A1E-4DD0-8D10-1A3C5336E4A3}"/>
              </a:ext>
            </a:extLst>
          </p:cNvPr>
          <p:cNvSpPr txBox="1"/>
          <p:nvPr/>
        </p:nvSpPr>
        <p:spPr>
          <a:xfrm>
            <a:off x="538715" y="402212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BF186E-6BA8-4764-BA4A-30E3D2715D2C}"/>
              </a:ext>
            </a:extLst>
          </p:cNvPr>
          <p:cNvSpPr txBox="1"/>
          <p:nvPr/>
        </p:nvSpPr>
        <p:spPr>
          <a:xfrm>
            <a:off x="1444751" y="402212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E7A7D5-01F6-4090-A124-0005AE87EA48}"/>
              </a:ext>
            </a:extLst>
          </p:cNvPr>
          <p:cNvSpPr txBox="1"/>
          <p:nvPr/>
        </p:nvSpPr>
        <p:spPr>
          <a:xfrm>
            <a:off x="997709" y="376844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711D21AD-9D0F-4F94-AA6B-BDBE01A4EB5A}"/>
              </a:ext>
            </a:extLst>
          </p:cNvPr>
          <p:cNvSpPr/>
          <p:nvPr/>
        </p:nvSpPr>
        <p:spPr>
          <a:xfrm rot="16200000">
            <a:off x="930410" y="305395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7AE80132-6854-4FDE-BEE2-6E83341DB464}"/>
              </a:ext>
            </a:extLst>
          </p:cNvPr>
          <p:cNvSpPr/>
          <p:nvPr/>
        </p:nvSpPr>
        <p:spPr>
          <a:xfrm rot="5400000">
            <a:off x="920123" y="398760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37BEE9-24BD-497F-9222-F18D3757F9B3}"/>
              </a:ext>
            </a:extLst>
          </p:cNvPr>
          <p:cNvSpPr txBox="1"/>
          <p:nvPr/>
        </p:nvSpPr>
        <p:spPr>
          <a:xfrm>
            <a:off x="1050713" y="452298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373D05-28B9-435E-B032-AECA1D63808E}"/>
              </a:ext>
            </a:extLst>
          </p:cNvPr>
          <p:cNvSpPr txBox="1"/>
          <p:nvPr/>
        </p:nvSpPr>
        <p:spPr>
          <a:xfrm>
            <a:off x="1050712" y="322214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C1EC2C-B0A8-426B-AC72-5DB221BAA1F2}"/>
              </a:ext>
            </a:extLst>
          </p:cNvPr>
          <p:cNvSpPr txBox="1"/>
          <p:nvPr/>
        </p:nvSpPr>
        <p:spPr>
          <a:xfrm>
            <a:off x="1675119" y="3576080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65369CC-7B44-4F8C-B7FA-5B53B1C217DD}"/>
              </a:ext>
            </a:extLst>
          </p:cNvPr>
          <p:cNvCxnSpPr>
            <a:cxnSpLocks/>
          </p:cNvCxnSpPr>
          <p:nvPr/>
        </p:nvCxnSpPr>
        <p:spPr>
          <a:xfrm>
            <a:off x="2800595" y="4086631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6CB9E19-6573-47C9-8E03-E0562278B63C}"/>
              </a:ext>
            </a:extLst>
          </p:cNvPr>
          <p:cNvCxnSpPr>
            <a:cxnSpLocks/>
          </p:cNvCxnSpPr>
          <p:nvPr/>
        </p:nvCxnSpPr>
        <p:spPr>
          <a:xfrm>
            <a:off x="3679825" y="4086631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93D9242-6D0C-434B-818C-8DD094835EBE}"/>
              </a:ext>
            </a:extLst>
          </p:cNvPr>
          <p:cNvSpPr txBox="1"/>
          <p:nvPr/>
        </p:nvSpPr>
        <p:spPr>
          <a:xfrm>
            <a:off x="2763222" y="357879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FE1E4D-CFF5-4ADD-AF9E-4C98B187D174}"/>
              </a:ext>
            </a:extLst>
          </p:cNvPr>
          <p:cNvSpPr txBox="1"/>
          <p:nvPr/>
        </p:nvSpPr>
        <p:spPr>
          <a:xfrm>
            <a:off x="2773788" y="40248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90860A-D3EA-4D4C-94BE-0F9291B0B892}"/>
              </a:ext>
            </a:extLst>
          </p:cNvPr>
          <p:cNvSpPr txBox="1"/>
          <p:nvPr/>
        </p:nvSpPr>
        <p:spPr>
          <a:xfrm>
            <a:off x="3679824" y="402483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7165A9-37EE-4BC0-8853-3BD310032E87}"/>
              </a:ext>
            </a:extLst>
          </p:cNvPr>
          <p:cNvSpPr txBox="1"/>
          <p:nvPr/>
        </p:nvSpPr>
        <p:spPr>
          <a:xfrm>
            <a:off x="3232782" y="377116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D4670344-1D67-4F5F-8184-2E3071D86ED1}"/>
              </a:ext>
            </a:extLst>
          </p:cNvPr>
          <p:cNvSpPr/>
          <p:nvPr/>
        </p:nvSpPr>
        <p:spPr>
          <a:xfrm rot="16200000">
            <a:off x="3165483" y="305667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5EA89FB7-329E-4408-9C24-8EF6BB06AC2C}"/>
              </a:ext>
            </a:extLst>
          </p:cNvPr>
          <p:cNvSpPr/>
          <p:nvPr/>
        </p:nvSpPr>
        <p:spPr>
          <a:xfrm rot="5400000">
            <a:off x="3155196" y="399032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9B54C9-F76F-4096-ADCB-FF12232310A3}"/>
              </a:ext>
            </a:extLst>
          </p:cNvPr>
          <p:cNvSpPr txBox="1"/>
          <p:nvPr/>
        </p:nvSpPr>
        <p:spPr>
          <a:xfrm>
            <a:off x="3285786" y="45257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BA85A9D-BDDC-4ECD-8F2B-F37BD27BAB96}"/>
              </a:ext>
            </a:extLst>
          </p:cNvPr>
          <p:cNvSpPr txBox="1"/>
          <p:nvPr/>
        </p:nvSpPr>
        <p:spPr>
          <a:xfrm>
            <a:off x="3285785" y="32248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78595E-126B-4CA7-ADF8-3AA625BDEBBE}"/>
              </a:ext>
            </a:extLst>
          </p:cNvPr>
          <p:cNvSpPr txBox="1"/>
          <p:nvPr/>
        </p:nvSpPr>
        <p:spPr>
          <a:xfrm>
            <a:off x="3910192" y="3578797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1E3CAA2-5925-42AD-9C57-3EC3D73E1D95}"/>
              </a:ext>
            </a:extLst>
          </p:cNvPr>
          <p:cNvCxnSpPr>
            <a:cxnSpLocks/>
          </p:cNvCxnSpPr>
          <p:nvPr/>
        </p:nvCxnSpPr>
        <p:spPr>
          <a:xfrm>
            <a:off x="472038" y="5608313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32BB61C9-E63B-4189-9595-C4A88C542379}"/>
              </a:ext>
            </a:extLst>
          </p:cNvPr>
          <p:cNvSpPr txBox="1"/>
          <p:nvPr/>
        </p:nvSpPr>
        <p:spPr>
          <a:xfrm>
            <a:off x="472037" y="5546521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C271064-92E4-4F44-8927-A14A6371BD2D}"/>
              </a:ext>
            </a:extLst>
          </p:cNvPr>
          <p:cNvSpPr txBox="1"/>
          <p:nvPr/>
        </p:nvSpPr>
        <p:spPr>
          <a:xfrm>
            <a:off x="702405" y="5100479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F4958FA-C1B9-452C-BA01-49AA9BB09AC2}"/>
              </a:ext>
            </a:extLst>
          </p:cNvPr>
          <p:cNvSpPr txBox="1"/>
          <p:nvPr/>
        </p:nvSpPr>
        <p:spPr>
          <a:xfrm>
            <a:off x="1343664" y="5323500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E9DEB8A-D0A7-42C1-AC9C-348DC595D214}"/>
              </a:ext>
            </a:extLst>
          </p:cNvPr>
          <p:cNvCxnSpPr>
            <a:cxnSpLocks/>
          </p:cNvCxnSpPr>
          <p:nvPr/>
        </p:nvCxnSpPr>
        <p:spPr>
          <a:xfrm>
            <a:off x="1805044" y="5605704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D114815-E3F0-40A0-B2DF-B9F840ECD82C}"/>
              </a:ext>
            </a:extLst>
          </p:cNvPr>
          <p:cNvSpPr txBox="1"/>
          <p:nvPr/>
        </p:nvSpPr>
        <p:spPr>
          <a:xfrm>
            <a:off x="1805043" y="554391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2FFBDCE-93D5-4712-95EE-0B58DD01AEE3}"/>
              </a:ext>
            </a:extLst>
          </p:cNvPr>
          <p:cNvSpPr txBox="1"/>
          <p:nvPr/>
        </p:nvSpPr>
        <p:spPr>
          <a:xfrm>
            <a:off x="2035411" y="5097870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9CF915F-BDD5-4221-B5BF-A51C06D2B40F}"/>
              </a:ext>
            </a:extLst>
          </p:cNvPr>
          <p:cNvSpPr txBox="1"/>
          <p:nvPr/>
        </p:nvSpPr>
        <p:spPr>
          <a:xfrm>
            <a:off x="2690563" y="5323500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E9CF90F-2CFC-4998-B804-C9419E5F6DA6}"/>
              </a:ext>
            </a:extLst>
          </p:cNvPr>
          <p:cNvCxnSpPr>
            <a:cxnSpLocks/>
          </p:cNvCxnSpPr>
          <p:nvPr/>
        </p:nvCxnSpPr>
        <p:spPr>
          <a:xfrm>
            <a:off x="3151943" y="5605704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6DD7E9A3-9880-43CB-BA99-7E5EB89BB2EB}"/>
              </a:ext>
            </a:extLst>
          </p:cNvPr>
          <p:cNvSpPr txBox="1"/>
          <p:nvPr/>
        </p:nvSpPr>
        <p:spPr>
          <a:xfrm>
            <a:off x="3151942" y="554391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6A384C1-1067-47AB-91C5-42C8C679E478}"/>
              </a:ext>
            </a:extLst>
          </p:cNvPr>
          <p:cNvSpPr txBox="1"/>
          <p:nvPr/>
        </p:nvSpPr>
        <p:spPr>
          <a:xfrm>
            <a:off x="3158909" y="509787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962FDED-3870-424E-8A05-A28DE0C8842B}"/>
              </a:ext>
            </a:extLst>
          </p:cNvPr>
          <p:cNvSpPr txBox="1"/>
          <p:nvPr/>
        </p:nvSpPr>
        <p:spPr>
          <a:xfrm>
            <a:off x="4075836" y="5092134"/>
            <a:ext cx="23771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is potatoes or cabbages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57D3A94-78D3-411F-99FA-24297FC6F0CF}"/>
              </a:ext>
            </a:extLst>
          </p:cNvPr>
          <p:cNvCxnSpPr>
            <a:cxnSpLocks/>
          </p:cNvCxnSpPr>
          <p:nvPr/>
        </p:nvCxnSpPr>
        <p:spPr>
          <a:xfrm>
            <a:off x="6100083" y="4559185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414DF37B-9320-408F-9E14-F61B243066F5}"/>
              </a:ext>
            </a:extLst>
          </p:cNvPr>
          <p:cNvSpPr txBox="1"/>
          <p:nvPr/>
        </p:nvSpPr>
        <p:spPr>
          <a:xfrm>
            <a:off x="6100082" y="449739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947F445-7ED3-495A-9FD2-6FE0421CD3A6}"/>
              </a:ext>
            </a:extLst>
          </p:cNvPr>
          <p:cNvSpPr txBox="1"/>
          <p:nvPr/>
        </p:nvSpPr>
        <p:spPr>
          <a:xfrm>
            <a:off x="6100851" y="4051351"/>
            <a:ext cx="957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9657F5C-CB00-4EA4-8EE2-1106A34A9E91}"/>
              </a:ext>
            </a:extLst>
          </p:cNvPr>
          <p:cNvSpPr txBox="1"/>
          <p:nvPr/>
        </p:nvSpPr>
        <p:spPr>
          <a:xfrm>
            <a:off x="7049295" y="421895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E982D0C-39CC-4E2C-98B8-3277827A3A54}"/>
              </a:ext>
            </a:extLst>
          </p:cNvPr>
          <p:cNvCxnSpPr>
            <a:cxnSpLocks/>
          </p:cNvCxnSpPr>
          <p:nvPr/>
        </p:nvCxnSpPr>
        <p:spPr>
          <a:xfrm>
            <a:off x="7433089" y="4556576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D1AB8369-C763-45EE-8B29-A0918AC05F66}"/>
              </a:ext>
            </a:extLst>
          </p:cNvPr>
          <p:cNvSpPr txBox="1"/>
          <p:nvPr/>
        </p:nvSpPr>
        <p:spPr>
          <a:xfrm>
            <a:off x="7433088" y="449478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5092F2D-C92D-4A84-A109-BCA1E0577405}"/>
              </a:ext>
            </a:extLst>
          </p:cNvPr>
          <p:cNvSpPr txBox="1"/>
          <p:nvPr/>
        </p:nvSpPr>
        <p:spPr>
          <a:xfrm>
            <a:off x="7439395" y="4048742"/>
            <a:ext cx="957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75134E0-5ADB-4884-A6D4-11A26AEA1649}"/>
              </a:ext>
            </a:extLst>
          </p:cNvPr>
          <p:cNvSpPr txBox="1"/>
          <p:nvPr/>
        </p:nvSpPr>
        <p:spPr>
          <a:xfrm>
            <a:off x="8318608" y="4274372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ECAC7D2-C041-4969-8C99-8507BFBB6390}"/>
              </a:ext>
            </a:extLst>
          </p:cNvPr>
          <p:cNvCxnSpPr>
            <a:cxnSpLocks/>
          </p:cNvCxnSpPr>
          <p:nvPr/>
        </p:nvCxnSpPr>
        <p:spPr>
          <a:xfrm>
            <a:off x="8779988" y="4556576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E270A8D7-ED8E-424A-AA79-626CE4CF92AF}"/>
              </a:ext>
            </a:extLst>
          </p:cNvPr>
          <p:cNvSpPr txBox="1"/>
          <p:nvPr/>
        </p:nvSpPr>
        <p:spPr>
          <a:xfrm>
            <a:off x="8779987" y="449478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7DA7EC5-C9C0-47AC-ACA1-8681A091B1F0}"/>
              </a:ext>
            </a:extLst>
          </p:cNvPr>
          <p:cNvSpPr txBox="1"/>
          <p:nvPr/>
        </p:nvSpPr>
        <p:spPr>
          <a:xfrm>
            <a:off x="9012134" y="4048742"/>
            <a:ext cx="7213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22D5440-CEC5-4AAC-BC0A-86F22F3EB965}"/>
              </a:ext>
            </a:extLst>
          </p:cNvPr>
          <p:cNvSpPr txBox="1"/>
          <p:nvPr/>
        </p:nvSpPr>
        <p:spPr>
          <a:xfrm>
            <a:off x="9733445" y="4242037"/>
            <a:ext cx="1823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is carrots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991AF5-75E2-4858-BA51-7A6BF006A0DD}"/>
              </a:ext>
            </a:extLst>
          </p:cNvPr>
          <p:cNvSpPr/>
          <p:nvPr/>
        </p:nvSpPr>
        <p:spPr>
          <a:xfrm>
            <a:off x="8718339" y="3912133"/>
            <a:ext cx="2914038" cy="12217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70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18" grpId="0"/>
      <p:bldP spid="19" grpId="0"/>
      <p:bldP spid="20" grpId="0"/>
      <p:bldP spid="21" grpId="0"/>
      <p:bldP spid="22" grpId="0" animBg="1"/>
      <p:bldP spid="23" grpId="0" animBg="1"/>
      <p:bldP spid="24" grpId="0"/>
      <p:bldP spid="25" grpId="0"/>
      <p:bldP spid="26" grpId="0"/>
      <p:bldP spid="28" grpId="0"/>
      <p:bldP spid="29" grpId="0"/>
      <p:bldP spid="30" grpId="0"/>
      <p:bldP spid="32" grpId="0"/>
      <p:bldP spid="33" grpId="0"/>
      <p:bldP spid="34" grpId="0"/>
      <p:bldP spid="36" grpId="0"/>
      <p:bldP spid="37" grpId="0"/>
      <p:bldP spid="38" grpId="0"/>
      <p:bldP spid="53" grpId="0"/>
      <p:bldP spid="54" grpId="0"/>
      <p:bldP spid="55" grpId="0"/>
      <p:bldP spid="57" grpId="0"/>
      <p:bldP spid="58" grpId="0"/>
      <p:bldP spid="59" grpId="0"/>
      <p:bldP spid="61" grpId="0"/>
      <p:bldP spid="62" grpId="0"/>
      <p:bldP spid="63" grpId="0"/>
      <p:bldP spid="3" grpId="0" animBg="1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B5D761-10F5-43A6-B178-0BE26D40B98F}"/>
              </a:ext>
            </a:extLst>
          </p:cNvPr>
          <p:cNvSpPr/>
          <p:nvPr/>
        </p:nvSpPr>
        <p:spPr>
          <a:xfrm>
            <a:off x="56123" y="50000"/>
            <a:ext cx="1159925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   33,630 = 354 × 95</a:t>
            </a:r>
          </a:p>
          <a:p>
            <a:r>
              <a:rPr lang="en-US" sz="3200" b="1" dirty="0"/>
              <a:t>Use this multiplication to complete the calculations below.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354 × 9.5 = 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3,540 × 95 = 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3,363 ÷ 95 = </a:t>
            </a:r>
            <a:endParaRPr lang="en-GB" sz="3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75C0B6-8203-4B71-8B44-79DB06544F0D}"/>
              </a:ext>
            </a:extLst>
          </p:cNvPr>
          <p:cNvSpPr txBox="1"/>
          <p:nvPr/>
        </p:nvSpPr>
        <p:spPr>
          <a:xfrm>
            <a:off x="1086229" y="1834306"/>
            <a:ext cx="1477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95 ÷ 10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2D5910-2057-49F2-8901-F85CC51BC83F}"/>
              </a:ext>
            </a:extLst>
          </p:cNvPr>
          <p:cNvSpPr txBox="1"/>
          <p:nvPr/>
        </p:nvSpPr>
        <p:spPr>
          <a:xfrm>
            <a:off x="2274884" y="1496151"/>
            <a:ext cx="1177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3363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D3E2FC-8D06-4111-B0EC-A7A87E80D4EE}"/>
              </a:ext>
            </a:extLst>
          </p:cNvPr>
          <p:cNvSpPr txBox="1"/>
          <p:nvPr/>
        </p:nvSpPr>
        <p:spPr>
          <a:xfrm>
            <a:off x="78237" y="2851484"/>
            <a:ext cx="1477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354 x 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91BA2A-49D6-4AB6-9A47-6B4ACE44FEBF}"/>
              </a:ext>
            </a:extLst>
          </p:cNvPr>
          <p:cNvSpPr txBox="1"/>
          <p:nvPr/>
        </p:nvSpPr>
        <p:spPr>
          <a:xfrm>
            <a:off x="2533339" y="2489129"/>
            <a:ext cx="1813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336 300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C6FF2E-DF47-40FA-86B3-40780E410157}"/>
              </a:ext>
            </a:extLst>
          </p:cNvPr>
          <p:cNvSpPr txBox="1"/>
          <p:nvPr/>
        </p:nvSpPr>
        <p:spPr>
          <a:xfrm>
            <a:off x="78237" y="3835253"/>
            <a:ext cx="1870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33630 ÷ 10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81FB92-4F29-4F9A-931C-0F965AEC5186}"/>
              </a:ext>
            </a:extLst>
          </p:cNvPr>
          <p:cNvSpPr txBox="1"/>
          <p:nvPr/>
        </p:nvSpPr>
        <p:spPr>
          <a:xfrm>
            <a:off x="2497804" y="3470099"/>
            <a:ext cx="1813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35.4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560B35-9518-4B0F-81DA-E47157FAD39A}"/>
              </a:ext>
            </a:extLst>
          </p:cNvPr>
          <p:cNvSpPr txBox="1"/>
          <p:nvPr/>
        </p:nvSpPr>
        <p:spPr>
          <a:xfrm>
            <a:off x="2497804" y="4090083"/>
            <a:ext cx="1870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354 ÷ 10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7A3D65-1DC4-49F8-9726-740C6A853C4C}"/>
              </a:ext>
            </a:extLst>
          </p:cNvPr>
          <p:cNvSpPr txBox="1"/>
          <p:nvPr/>
        </p:nvSpPr>
        <p:spPr>
          <a:xfrm>
            <a:off x="3482199" y="103829"/>
            <a:ext cx="3293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33,630 ÷ 95 = 354</a:t>
            </a:r>
          </a:p>
        </p:txBody>
      </p:sp>
    </p:spTree>
    <p:extLst>
      <p:ext uri="{BB962C8B-B14F-4D97-AF65-F5344CB8AC3E}">
        <p14:creationId xmlns:p14="http://schemas.microsoft.com/office/powerpoint/2010/main" val="25318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303A35-4AE7-47A4-A4BC-CDB049F154B2}"/>
              </a:ext>
            </a:extLst>
          </p:cNvPr>
          <p:cNvSpPr/>
          <p:nvPr/>
        </p:nvSpPr>
        <p:spPr>
          <a:xfrm>
            <a:off x="56122" y="50000"/>
            <a:ext cx="1165077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March, Ken collects 2, 3 or 4 eggs each day from his hens.</a:t>
            </a:r>
          </a:p>
          <a:p>
            <a:r>
              <a:rPr lang="en-US" sz="3200" b="1" dirty="0"/>
              <a:t>In the first 20 days, Ken collects 57 eggs altogether.</a:t>
            </a:r>
          </a:p>
          <a:p>
            <a:r>
              <a:rPr lang="en-US" sz="3200" b="1" dirty="0"/>
              <a:t>There are 31 days in March.</a:t>
            </a:r>
          </a:p>
          <a:p>
            <a:r>
              <a:rPr lang="en-US" sz="3200" b="1" dirty="0"/>
              <a:t>What is the greatest number of eggs Ken can collect in March?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D38D6-201C-472D-B60B-D2693CF1752D}"/>
              </a:ext>
            </a:extLst>
          </p:cNvPr>
          <p:cNvSpPr txBox="1"/>
          <p:nvPr/>
        </p:nvSpPr>
        <p:spPr>
          <a:xfrm>
            <a:off x="600226" y="2940511"/>
            <a:ext cx="7360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x 4 = 44 eggs can still be collected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0A7302-327F-454B-9A6A-FD22FF91D756}"/>
              </a:ext>
            </a:extLst>
          </p:cNvPr>
          <p:cNvSpPr txBox="1"/>
          <p:nvPr/>
        </p:nvSpPr>
        <p:spPr>
          <a:xfrm>
            <a:off x="4833538" y="1018226"/>
            <a:ext cx="5149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days of egg-collecting left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767CCD-4BE8-4DAC-83E9-ADB13277F491}"/>
              </a:ext>
            </a:extLst>
          </p:cNvPr>
          <p:cNvSpPr txBox="1"/>
          <p:nvPr/>
        </p:nvSpPr>
        <p:spPr>
          <a:xfrm>
            <a:off x="1979743" y="2426624"/>
            <a:ext cx="5980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57 eggs already collected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230264-3663-4391-8E2E-696158818C0F}"/>
              </a:ext>
            </a:extLst>
          </p:cNvPr>
          <p:cNvSpPr txBox="1"/>
          <p:nvPr/>
        </p:nvSpPr>
        <p:spPr>
          <a:xfrm>
            <a:off x="2795876" y="394327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8EAC40-5FAB-47B0-847D-9EB1A69B4778}"/>
              </a:ext>
            </a:extLst>
          </p:cNvPr>
          <p:cNvSpPr txBox="1"/>
          <p:nvPr/>
        </p:nvSpPr>
        <p:spPr>
          <a:xfrm>
            <a:off x="2787528" y="439603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6A4203-D866-4C3B-9FBA-20CD4A083CF0}"/>
              </a:ext>
            </a:extLst>
          </p:cNvPr>
          <p:cNvSpPr txBox="1"/>
          <p:nvPr/>
        </p:nvSpPr>
        <p:spPr>
          <a:xfrm>
            <a:off x="2336690" y="4412043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EB8EEBE-8E56-4DDB-BC9E-F1FF3BBAD1A8}"/>
              </a:ext>
            </a:extLst>
          </p:cNvPr>
          <p:cNvCxnSpPr>
            <a:cxnSpLocks/>
          </p:cNvCxnSpPr>
          <p:nvPr/>
        </p:nvCxnSpPr>
        <p:spPr>
          <a:xfrm>
            <a:off x="2349500" y="4902190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BCD3971-BF89-4DB3-A6DD-EDFB58AE2956}"/>
              </a:ext>
            </a:extLst>
          </p:cNvPr>
          <p:cNvCxnSpPr>
            <a:cxnSpLocks/>
          </p:cNvCxnSpPr>
          <p:nvPr/>
        </p:nvCxnSpPr>
        <p:spPr>
          <a:xfrm>
            <a:off x="2349500" y="5345047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9883518-0AF6-4973-87EC-5687A4A11E83}"/>
              </a:ext>
            </a:extLst>
          </p:cNvPr>
          <p:cNvSpPr txBox="1"/>
          <p:nvPr/>
        </p:nvSpPr>
        <p:spPr>
          <a:xfrm>
            <a:off x="3225557" y="483476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997447-70DA-4488-AB2B-72345DEEB7EE}"/>
              </a:ext>
            </a:extLst>
          </p:cNvPr>
          <p:cNvSpPr txBox="1"/>
          <p:nvPr/>
        </p:nvSpPr>
        <p:spPr>
          <a:xfrm>
            <a:off x="2353241" y="483181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31DE0C-B643-44AC-9D10-FE6833D4E061}"/>
              </a:ext>
            </a:extLst>
          </p:cNvPr>
          <p:cNvSpPr txBox="1"/>
          <p:nvPr/>
        </p:nvSpPr>
        <p:spPr>
          <a:xfrm>
            <a:off x="2881468" y="3732666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E9F6FB-2997-42AC-967F-35D2AAFB9595}"/>
              </a:ext>
            </a:extLst>
          </p:cNvPr>
          <p:cNvSpPr txBox="1"/>
          <p:nvPr/>
        </p:nvSpPr>
        <p:spPr>
          <a:xfrm>
            <a:off x="9983449" y="1976976"/>
            <a:ext cx="1937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101 eggs</a:t>
            </a:r>
          </a:p>
        </p:txBody>
      </p:sp>
    </p:spTree>
    <p:extLst>
      <p:ext uri="{BB962C8B-B14F-4D97-AF65-F5344CB8AC3E}">
        <p14:creationId xmlns:p14="http://schemas.microsoft.com/office/powerpoint/2010/main" val="377438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  <p:bldP spid="14" grpId="0"/>
      <p:bldP spid="15" grpId="0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6BE11F-7C18-4B69-A1CA-CC8C7DE807F4}"/>
              </a:ext>
            </a:extLst>
          </p:cNvPr>
          <p:cNvSpPr/>
          <p:nvPr/>
        </p:nvSpPr>
        <p:spPr>
          <a:xfrm>
            <a:off x="56122" y="50000"/>
            <a:ext cx="102984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Jack finished a sponsored run in 53 minutes 25 seconds. </a:t>
            </a:r>
          </a:p>
          <a:p>
            <a:r>
              <a:rPr lang="en-US" sz="3200" b="1" dirty="0"/>
              <a:t>Ally finished 3 minutes 50 seconds after Jack.</a:t>
            </a:r>
          </a:p>
          <a:p>
            <a:r>
              <a:rPr lang="en-US" sz="3200" b="1" dirty="0"/>
              <a:t>How long did Ally take?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E168E35-BF87-4376-B19B-BE5D172C9CEC}"/>
              </a:ext>
            </a:extLst>
          </p:cNvPr>
          <p:cNvGrpSpPr/>
          <p:nvPr/>
        </p:nvGrpSpPr>
        <p:grpSpPr>
          <a:xfrm>
            <a:off x="755549" y="2207516"/>
            <a:ext cx="776870" cy="492950"/>
            <a:chOff x="3632575" y="928777"/>
            <a:chExt cx="776870" cy="49295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85D4E54-6CBE-434E-BB37-3609C3EEE214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E92FC27-7BD6-4AC0-A8B1-C0DDDC5DE91B}"/>
                </a:ext>
              </a:extLst>
            </p:cNvPr>
            <p:cNvSpPr txBox="1"/>
            <p:nvPr/>
          </p:nvSpPr>
          <p:spPr>
            <a:xfrm>
              <a:off x="3632575" y="1021617"/>
              <a:ext cx="7768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53:25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D26E46E-44DF-4B08-9B03-8D0E88757753}"/>
              </a:ext>
            </a:extLst>
          </p:cNvPr>
          <p:cNvGrpSpPr/>
          <p:nvPr/>
        </p:nvGrpSpPr>
        <p:grpSpPr>
          <a:xfrm>
            <a:off x="1676616" y="2204763"/>
            <a:ext cx="776870" cy="494964"/>
            <a:chOff x="6779016" y="926763"/>
            <a:chExt cx="776870" cy="49496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13476F5-D544-48B6-9DE7-76061EAB22D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BA8B0E4-77B9-483D-AE74-A4BED7AC3E88}"/>
                </a:ext>
              </a:extLst>
            </p:cNvPr>
            <p:cNvGrpSpPr/>
            <p:nvPr/>
          </p:nvGrpSpPr>
          <p:grpSpPr>
            <a:xfrm>
              <a:off x="6779016" y="928608"/>
              <a:ext cx="776870" cy="493119"/>
              <a:chOff x="6779016" y="928608"/>
              <a:chExt cx="776870" cy="49311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38373BA-DA51-44F0-B2CC-3F30DEC88F1A}"/>
                  </a:ext>
                </a:extLst>
              </p:cNvPr>
              <p:cNvSpPr txBox="1"/>
              <p:nvPr/>
            </p:nvSpPr>
            <p:spPr>
              <a:xfrm>
                <a:off x="6779016" y="1021617"/>
                <a:ext cx="7768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56:25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C902457F-216E-4F7E-806D-C33B6E3ADE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oup 91">
            <a:extLst>
              <a:ext uri="{FF2B5EF4-FFF2-40B4-BE49-F238E27FC236}">
                <a16:creationId xmlns:a16="http://schemas.microsoft.com/office/drawing/2014/main" id="{FD2EB9AB-ED56-48F2-8A54-57BDB6364D4F}"/>
              </a:ext>
            </a:extLst>
          </p:cNvPr>
          <p:cNvGrpSpPr/>
          <p:nvPr/>
        </p:nvGrpSpPr>
        <p:grpSpPr>
          <a:xfrm>
            <a:off x="1154402" y="1708891"/>
            <a:ext cx="893612" cy="479154"/>
            <a:chOff x="7395283" y="5821043"/>
            <a:chExt cx="205894" cy="512761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1DCA0C7E-5523-4F61-A14E-E9E3EEDD0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108C8F7-B4B9-436D-9547-7323C3D08113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+3m</a:t>
              </a:r>
            </a:p>
          </p:txBody>
        </p:sp>
      </p:grpSp>
      <p:grpSp>
        <p:nvGrpSpPr>
          <p:cNvPr id="15" name="Group 91">
            <a:extLst>
              <a:ext uri="{FF2B5EF4-FFF2-40B4-BE49-F238E27FC236}">
                <a16:creationId xmlns:a16="http://schemas.microsoft.com/office/drawing/2014/main" id="{BCB12970-C44C-4BCA-BF96-FCF5EE6C9DDE}"/>
              </a:ext>
            </a:extLst>
          </p:cNvPr>
          <p:cNvGrpSpPr/>
          <p:nvPr/>
        </p:nvGrpSpPr>
        <p:grpSpPr>
          <a:xfrm>
            <a:off x="2050951" y="1704460"/>
            <a:ext cx="889898" cy="479154"/>
            <a:chOff x="7395283" y="5821043"/>
            <a:chExt cx="205894" cy="512761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C7375344-B10E-426E-B5A1-E48E1FF52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665B01A-3EAE-4E36-8FFB-61FD234D6A26}"/>
                </a:ext>
              </a:extLst>
            </p:cNvPr>
            <p:cNvSpPr/>
            <p:nvPr/>
          </p:nvSpPr>
          <p:spPr>
            <a:xfrm>
              <a:off x="7417005" y="5821043"/>
              <a:ext cx="16741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+35s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19E7E89-EF19-4B9C-AA27-7BEF747C7229}"/>
              </a:ext>
            </a:extLst>
          </p:cNvPr>
          <p:cNvGrpSpPr/>
          <p:nvPr/>
        </p:nvGrpSpPr>
        <p:grpSpPr>
          <a:xfrm>
            <a:off x="2568508" y="2202381"/>
            <a:ext cx="822936" cy="494964"/>
            <a:chOff x="6779809" y="926763"/>
            <a:chExt cx="822936" cy="49496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33AD59E-AAE7-462D-9089-B42994458F6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3436CE3-153D-4C02-9490-A63013624BD8}"/>
                </a:ext>
              </a:extLst>
            </p:cNvPr>
            <p:cNvGrpSpPr/>
            <p:nvPr/>
          </p:nvGrpSpPr>
          <p:grpSpPr>
            <a:xfrm>
              <a:off x="6779809" y="928608"/>
              <a:ext cx="822936" cy="493119"/>
              <a:chOff x="6779809" y="928608"/>
              <a:chExt cx="822936" cy="493119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E17DD5E-D116-4160-9BD4-24A711DF5B87}"/>
                  </a:ext>
                </a:extLst>
              </p:cNvPr>
              <p:cNvSpPr txBox="1"/>
              <p:nvPr/>
            </p:nvSpPr>
            <p:spPr>
              <a:xfrm>
                <a:off x="6779809" y="1021617"/>
                <a:ext cx="8229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57:00</a:t>
                </a: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CA1D4CDD-38B3-46B3-ABD3-15C3416CD7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40A3EA0-F537-4367-98BD-398B5C06505F}"/>
              </a:ext>
            </a:extLst>
          </p:cNvPr>
          <p:cNvCxnSpPr>
            <a:cxnSpLocks/>
          </p:cNvCxnSpPr>
          <p:nvPr/>
        </p:nvCxnSpPr>
        <p:spPr>
          <a:xfrm>
            <a:off x="821871" y="2220560"/>
            <a:ext cx="3607646" cy="103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DEC310DC-089B-4855-AF4E-F4600D14C6A8}"/>
              </a:ext>
            </a:extLst>
          </p:cNvPr>
          <p:cNvSpPr/>
          <p:nvPr/>
        </p:nvSpPr>
        <p:spPr>
          <a:xfrm>
            <a:off x="1088386" y="2054992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8914B4C-C6F8-4EC6-8B34-C2219E8943EC}"/>
              </a:ext>
            </a:extLst>
          </p:cNvPr>
          <p:cNvGrpSpPr/>
          <p:nvPr/>
        </p:nvGrpSpPr>
        <p:grpSpPr>
          <a:xfrm>
            <a:off x="3460652" y="2202381"/>
            <a:ext cx="776870" cy="494964"/>
            <a:chOff x="6770697" y="926763"/>
            <a:chExt cx="776870" cy="494964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7410782-DE36-4160-8D40-2618B53FD05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54BAF1B-54A5-41D1-9890-4D7CC2EBF214}"/>
                </a:ext>
              </a:extLst>
            </p:cNvPr>
            <p:cNvGrpSpPr/>
            <p:nvPr/>
          </p:nvGrpSpPr>
          <p:grpSpPr>
            <a:xfrm>
              <a:off x="6770697" y="928608"/>
              <a:ext cx="776870" cy="493119"/>
              <a:chOff x="6770697" y="928608"/>
              <a:chExt cx="776870" cy="493119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F3AA2E8-3A7C-41FA-B7A1-2370A65EACCA}"/>
                  </a:ext>
                </a:extLst>
              </p:cNvPr>
              <p:cNvSpPr txBox="1"/>
              <p:nvPr/>
            </p:nvSpPr>
            <p:spPr>
              <a:xfrm>
                <a:off x="6770697" y="1021617"/>
                <a:ext cx="7768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57:15</a:t>
                </a: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CC90F750-5322-42F7-8BB8-76A273420C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Group 91">
            <a:extLst>
              <a:ext uri="{FF2B5EF4-FFF2-40B4-BE49-F238E27FC236}">
                <a16:creationId xmlns:a16="http://schemas.microsoft.com/office/drawing/2014/main" id="{00D513FA-ABEA-480C-9DCF-E2A0EAB0D318}"/>
              </a:ext>
            </a:extLst>
          </p:cNvPr>
          <p:cNvGrpSpPr/>
          <p:nvPr/>
        </p:nvGrpSpPr>
        <p:grpSpPr>
          <a:xfrm>
            <a:off x="2946757" y="1706509"/>
            <a:ext cx="893612" cy="479154"/>
            <a:chOff x="7395283" y="5821043"/>
            <a:chExt cx="205894" cy="512761"/>
          </a:xfrm>
        </p:grpSpPr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8C75D4A2-7DD9-4580-BE16-644E77490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CBCFEB4-2E24-41CB-98D4-0A1D528F56D9}"/>
                </a:ext>
              </a:extLst>
            </p:cNvPr>
            <p:cNvSpPr/>
            <p:nvPr/>
          </p:nvSpPr>
          <p:spPr>
            <a:xfrm>
              <a:off x="7412885" y="5821043"/>
              <a:ext cx="16850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+15s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324B32B1-D545-417F-82B1-F077600364AC}"/>
              </a:ext>
            </a:extLst>
          </p:cNvPr>
          <p:cNvSpPr txBox="1"/>
          <p:nvPr/>
        </p:nvSpPr>
        <p:spPr>
          <a:xfrm>
            <a:off x="4670805" y="1938509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57 minutes 15 seconds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2E07439-C065-4F97-8D8B-52F4D4FBAB8D}"/>
              </a:ext>
            </a:extLst>
          </p:cNvPr>
          <p:cNvSpPr txBox="1"/>
          <p:nvPr/>
        </p:nvSpPr>
        <p:spPr>
          <a:xfrm>
            <a:off x="703744" y="4151579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+ 4 minutes =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DFCCDC3-CE03-4D56-B1FA-04A18FF945A5}"/>
              </a:ext>
            </a:extLst>
          </p:cNvPr>
          <p:cNvSpPr txBox="1"/>
          <p:nvPr/>
        </p:nvSpPr>
        <p:spPr>
          <a:xfrm>
            <a:off x="519592" y="4678382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– 10 seconds =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CD34287-E65C-452F-88E2-E19C3CFD8F61}"/>
              </a:ext>
            </a:extLst>
          </p:cNvPr>
          <p:cNvSpPr txBox="1"/>
          <p:nvPr/>
        </p:nvSpPr>
        <p:spPr>
          <a:xfrm>
            <a:off x="3130356" y="3667495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53 minutes 25 seconds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9F720F5-C453-4D7E-99C7-429DF4520AA1}"/>
              </a:ext>
            </a:extLst>
          </p:cNvPr>
          <p:cNvSpPr txBox="1"/>
          <p:nvPr/>
        </p:nvSpPr>
        <p:spPr>
          <a:xfrm>
            <a:off x="3130356" y="4158579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57 minutes 25 seconds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EE0151C-E77E-4DB5-89E8-21CF7175F711}"/>
              </a:ext>
            </a:extLst>
          </p:cNvPr>
          <p:cNvSpPr txBox="1"/>
          <p:nvPr/>
        </p:nvSpPr>
        <p:spPr>
          <a:xfrm>
            <a:off x="3130356" y="4678342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57 minutes 15 seconds</a:t>
            </a:r>
          </a:p>
        </p:txBody>
      </p:sp>
    </p:spTree>
    <p:extLst>
      <p:ext uri="{BB962C8B-B14F-4D97-AF65-F5344CB8AC3E}">
        <p14:creationId xmlns:p14="http://schemas.microsoft.com/office/powerpoint/2010/main" val="337203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7.40741E-7 L 0.01927 -0.03796 C 0.02331 -0.0463 0.0293 -0.05069 0.03581 -0.05069 C 0.04297 -0.05069 0.04883 -0.0463 0.05287 -0.03796 L 0.07253 -7.40741E-7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7.40741E-7 L 0.0918 -0.03704 C 0.09597 -0.04537 0.10222 -0.04977 0.10847 -0.04977 C 0.11589 -0.04977 0.12175 -0.04537 0.12578 -0.03704 L 0.14584 -7.40741E-7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49 -7.40741E-7 L 0.16602 -0.03657 C 0.17005 -0.04468 0.17617 -0.04907 0.18268 -0.04907 C 0.18998 -0.04907 0.19584 -0.04468 0.19987 -0.03657 L 0.21953 -7.40741E-7 " pathEditMode="relative" rAng="0" ptsTypes="AAAAA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4" grpId="2" animBg="1"/>
      <p:bldP spid="24" grpId="3" animBg="1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6BE11F-7C18-4B69-A1CA-CC8C7DE807F4}"/>
              </a:ext>
            </a:extLst>
          </p:cNvPr>
          <p:cNvSpPr/>
          <p:nvPr/>
        </p:nvSpPr>
        <p:spPr>
          <a:xfrm>
            <a:off x="56122" y="50000"/>
            <a:ext cx="1029849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Jack finished a sponsored run in 53 minutes 25 seconds. </a:t>
            </a:r>
          </a:p>
          <a:p>
            <a:r>
              <a:rPr lang="en-US" sz="3200" b="1" dirty="0"/>
              <a:t>Layla finished the run 8 minutes 45 seconds before Jack.</a:t>
            </a:r>
          </a:p>
          <a:p>
            <a:r>
              <a:rPr lang="en-US" sz="3200" b="1" dirty="0"/>
              <a:t>How long did Layla take?</a:t>
            </a:r>
          </a:p>
          <a:p>
            <a:endParaRPr lang="en-US" sz="3200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2FC7913-8477-480F-A445-00C85B07393B}"/>
              </a:ext>
            </a:extLst>
          </p:cNvPr>
          <p:cNvGrpSpPr/>
          <p:nvPr/>
        </p:nvGrpSpPr>
        <p:grpSpPr>
          <a:xfrm>
            <a:off x="4064083" y="2489430"/>
            <a:ext cx="774571" cy="492950"/>
            <a:chOff x="3688165" y="928777"/>
            <a:chExt cx="774571" cy="49295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14AFD1B-7FF7-46E5-8A75-2F7EA8EB0358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F036E5E-AA33-4B6F-BA7E-7765D5E18646}"/>
                </a:ext>
              </a:extLst>
            </p:cNvPr>
            <p:cNvSpPr txBox="1"/>
            <p:nvPr/>
          </p:nvSpPr>
          <p:spPr>
            <a:xfrm>
              <a:off x="3688165" y="1021617"/>
              <a:ext cx="7745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53:25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C108B62-B7CE-4CAA-913B-2079CDF74F65}"/>
              </a:ext>
            </a:extLst>
          </p:cNvPr>
          <p:cNvGrpSpPr/>
          <p:nvPr/>
        </p:nvGrpSpPr>
        <p:grpSpPr>
          <a:xfrm>
            <a:off x="3122487" y="2485126"/>
            <a:ext cx="774571" cy="494964"/>
            <a:chOff x="6767436" y="926763"/>
            <a:chExt cx="774571" cy="49496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6555106-3636-4A15-8785-EB900320989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460546F-DB8D-4CA0-9B48-471249058917}"/>
                </a:ext>
              </a:extLst>
            </p:cNvPr>
            <p:cNvGrpSpPr/>
            <p:nvPr/>
          </p:nvGrpSpPr>
          <p:grpSpPr>
            <a:xfrm>
              <a:off x="6767436" y="928608"/>
              <a:ext cx="774571" cy="493119"/>
              <a:chOff x="6767436" y="928608"/>
              <a:chExt cx="774571" cy="49311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C4D55E9-2556-4896-A400-3CD831770EFE}"/>
                  </a:ext>
                </a:extLst>
              </p:cNvPr>
              <p:cNvSpPr txBox="1"/>
              <p:nvPr/>
            </p:nvSpPr>
            <p:spPr>
              <a:xfrm>
                <a:off x="6767436" y="1021617"/>
                <a:ext cx="7745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45:25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E7E7DE9-6303-4332-A927-233AA40C1B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oup 91">
            <a:extLst>
              <a:ext uri="{FF2B5EF4-FFF2-40B4-BE49-F238E27FC236}">
                <a16:creationId xmlns:a16="http://schemas.microsoft.com/office/drawing/2014/main" id="{D08A376D-D037-412E-B0EC-62C5FB1E6059}"/>
              </a:ext>
            </a:extLst>
          </p:cNvPr>
          <p:cNvGrpSpPr/>
          <p:nvPr/>
        </p:nvGrpSpPr>
        <p:grpSpPr>
          <a:xfrm flipH="1">
            <a:off x="3516066" y="2006152"/>
            <a:ext cx="897533" cy="479154"/>
            <a:chOff x="7395283" y="5821043"/>
            <a:chExt cx="205894" cy="512761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727BC522-3E35-4F20-A45D-65C8D7C68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763CB14-EDAB-482D-8F3E-D30AAEDC6D17}"/>
                </a:ext>
              </a:extLst>
            </p:cNvPr>
            <p:cNvSpPr/>
            <p:nvPr/>
          </p:nvSpPr>
          <p:spPr>
            <a:xfrm>
              <a:off x="7430991" y="5821043"/>
              <a:ext cx="132756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-8m</a:t>
              </a:r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D465113-9CA9-4458-9827-41FD21E10BC6}"/>
              </a:ext>
            </a:extLst>
          </p:cNvPr>
          <p:cNvCxnSpPr>
            <a:cxnSpLocks/>
          </p:cNvCxnSpPr>
          <p:nvPr/>
        </p:nvCxnSpPr>
        <p:spPr>
          <a:xfrm>
            <a:off x="947651" y="2502728"/>
            <a:ext cx="419707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91">
            <a:extLst>
              <a:ext uri="{FF2B5EF4-FFF2-40B4-BE49-F238E27FC236}">
                <a16:creationId xmlns:a16="http://schemas.microsoft.com/office/drawing/2014/main" id="{64F3CA24-D203-4B52-BF7D-61D630E38EBD}"/>
              </a:ext>
            </a:extLst>
          </p:cNvPr>
          <p:cNvGrpSpPr/>
          <p:nvPr/>
        </p:nvGrpSpPr>
        <p:grpSpPr>
          <a:xfrm flipH="1">
            <a:off x="2623265" y="1997596"/>
            <a:ext cx="893439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AA41A9A-F59A-4E86-8A99-0E1F504DA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BFC2A34-468E-4F2B-91CB-A37CB2EBF1D3}"/>
                </a:ext>
              </a:extLst>
            </p:cNvPr>
            <p:cNvSpPr/>
            <p:nvPr/>
          </p:nvSpPr>
          <p:spPr>
            <a:xfrm>
              <a:off x="7433333" y="5821043"/>
              <a:ext cx="133364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-25s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B968587-E76E-4ED9-9720-E10C8B1AF25E}"/>
              </a:ext>
            </a:extLst>
          </p:cNvPr>
          <p:cNvGrpSpPr/>
          <p:nvPr/>
        </p:nvGrpSpPr>
        <p:grpSpPr>
          <a:xfrm>
            <a:off x="2243026" y="2482310"/>
            <a:ext cx="774571" cy="494964"/>
            <a:chOff x="6785537" y="926763"/>
            <a:chExt cx="774571" cy="49496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4FFC383-C4FB-4718-AB17-AFCE36CF216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AF1B8DF-56DA-421B-8189-22003CEB7400}"/>
                </a:ext>
              </a:extLst>
            </p:cNvPr>
            <p:cNvGrpSpPr/>
            <p:nvPr/>
          </p:nvGrpSpPr>
          <p:grpSpPr>
            <a:xfrm>
              <a:off x="6785537" y="928608"/>
              <a:ext cx="774571" cy="493119"/>
              <a:chOff x="6785537" y="928608"/>
              <a:chExt cx="774571" cy="493119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1A51AE5-2D9D-412F-9A0A-EA1D0AE543E8}"/>
                  </a:ext>
                </a:extLst>
              </p:cNvPr>
              <p:cNvSpPr txBox="1"/>
              <p:nvPr/>
            </p:nvSpPr>
            <p:spPr>
              <a:xfrm>
                <a:off x="6785537" y="1021617"/>
                <a:ext cx="7745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45:00</a:t>
                </a:r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655926B-5AB7-421E-99CF-68C966CAAE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12CCF8A1-7343-4769-99CB-7A3992408768}"/>
              </a:ext>
            </a:extLst>
          </p:cNvPr>
          <p:cNvSpPr/>
          <p:nvPr/>
        </p:nvSpPr>
        <p:spPr>
          <a:xfrm>
            <a:off x="4348120" y="2340380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" name="Group 91">
            <a:extLst>
              <a:ext uri="{FF2B5EF4-FFF2-40B4-BE49-F238E27FC236}">
                <a16:creationId xmlns:a16="http://schemas.microsoft.com/office/drawing/2014/main" id="{2632F3BC-414E-40F8-93D3-F8FB3A9802B5}"/>
              </a:ext>
            </a:extLst>
          </p:cNvPr>
          <p:cNvGrpSpPr/>
          <p:nvPr/>
        </p:nvGrpSpPr>
        <p:grpSpPr>
          <a:xfrm flipH="1">
            <a:off x="1720492" y="1999441"/>
            <a:ext cx="893439" cy="479154"/>
            <a:chOff x="7395283" y="5821043"/>
            <a:chExt cx="205894" cy="512761"/>
          </a:xfrm>
        </p:grpSpPr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BBBC7623-F514-4EB1-A86D-22585A8659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E411FD8-1EBE-4C14-9D55-83CA27DE5AEC}"/>
                </a:ext>
              </a:extLst>
            </p:cNvPr>
            <p:cNvSpPr/>
            <p:nvPr/>
          </p:nvSpPr>
          <p:spPr>
            <a:xfrm>
              <a:off x="7422487" y="5821043"/>
              <a:ext cx="14055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-20s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540DD07-B30F-41D3-81EA-D1EEE8190D7E}"/>
              </a:ext>
            </a:extLst>
          </p:cNvPr>
          <p:cNvGrpSpPr/>
          <p:nvPr/>
        </p:nvGrpSpPr>
        <p:grpSpPr>
          <a:xfrm>
            <a:off x="1333529" y="2484155"/>
            <a:ext cx="774571" cy="494964"/>
            <a:chOff x="6778813" y="926763"/>
            <a:chExt cx="774571" cy="49496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28C46CF-96E7-4726-A9B8-1378FE9487F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8AA19F0-0C23-4300-8590-1242FCD945C8}"/>
                </a:ext>
              </a:extLst>
            </p:cNvPr>
            <p:cNvGrpSpPr/>
            <p:nvPr/>
          </p:nvGrpSpPr>
          <p:grpSpPr>
            <a:xfrm>
              <a:off x="6778813" y="928608"/>
              <a:ext cx="774571" cy="493119"/>
              <a:chOff x="6778813" y="928608"/>
              <a:chExt cx="774571" cy="493119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078B281-21D4-420E-A9CA-0F5CA0C2E72C}"/>
                  </a:ext>
                </a:extLst>
              </p:cNvPr>
              <p:cNvSpPr txBox="1"/>
              <p:nvPr/>
            </p:nvSpPr>
            <p:spPr>
              <a:xfrm>
                <a:off x="6778813" y="1021617"/>
                <a:ext cx="7745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44:40</a:t>
                </a: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742530DC-B337-4292-9FD8-F588018892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0FD8976-F5B5-4FD4-A6C1-B453901296DD}"/>
              </a:ext>
            </a:extLst>
          </p:cNvPr>
          <p:cNvSpPr txBox="1"/>
          <p:nvPr/>
        </p:nvSpPr>
        <p:spPr>
          <a:xfrm>
            <a:off x="5359930" y="2147530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44 minutes 40 seconds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D3BFE79-D3F8-489F-B6CA-4DB47C7F617F}"/>
              </a:ext>
            </a:extLst>
          </p:cNvPr>
          <p:cNvSpPr txBox="1"/>
          <p:nvPr/>
        </p:nvSpPr>
        <p:spPr>
          <a:xfrm>
            <a:off x="703744" y="4151579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– 9 minutes =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DA3EA25-3B0E-4C27-A3A1-6BC266E486EA}"/>
              </a:ext>
            </a:extLst>
          </p:cNvPr>
          <p:cNvSpPr txBox="1"/>
          <p:nvPr/>
        </p:nvSpPr>
        <p:spPr>
          <a:xfrm>
            <a:off x="519592" y="4678382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+ 15 seconds =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4B9E1C7-C86F-4849-AC2B-D454F0049C16}"/>
              </a:ext>
            </a:extLst>
          </p:cNvPr>
          <p:cNvSpPr txBox="1"/>
          <p:nvPr/>
        </p:nvSpPr>
        <p:spPr>
          <a:xfrm>
            <a:off x="3130356" y="3667495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53 minutes 25 seconds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EEF0CF3-9A90-4D34-9944-83928096E900}"/>
              </a:ext>
            </a:extLst>
          </p:cNvPr>
          <p:cNvSpPr txBox="1"/>
          <p:nvPr/>
        </p:nvSpPr>
        <p:spPr>
          <a:xfrm>
            <a:off x="3130356" y="4158579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44 minutes 25 seconds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2D67A85-C6EF-4FE7-B8E7-E94475C8CB88}"/>
              </a:ext>
            </a:extLst>
          </p:cNvPr>
          <p:cNvSpPr txBox="1"/>
          <p:nvPr/>
        </p:nvSpPr>
        <p:spPr>
          <a:xfrm>
            <a:off x="3130356" y="4678342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44 minutes 40 seconds</a:t>
            </a:r>
          </a:p>
        </p:txBody>
      </p:sp>
    </p:spTree>
    <p:extLst>
      <p:ext uri="{BB962C8B-B14F-4D97-AF65-F5344CB8AC3E}">
        <p14:creationId xmlns:p14="http://schemas.microsoft.com/office/powerpoint/2010/main" val="424679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59259E-6 L -0.01992 -0.03797 C -0.02396 -0.0463 -0.03008 -0.0507 -0.03685 -0.0507 C -0.04427 -0.0507 -0.05013 -0.0463 -0.05417 -0.03797 L -0.07383 2.59259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3 2.59259E-6 L -0.09349 -0.03773 C -0.0974 -0.04607 -0.10378 -0.05023 -0.1099 -0.05023 C -0.11732 -0.05023 -0.12292 -0.04607 -0.12695 -0.03773 L -0.14609 2.59259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414 2.59259E-6 L -0.16393 -0.04005 C -0.1681 -0.04908 -0.17422 -0.05394 -0.18073 -0.05394 C -0.18802 -0.05394 -0.19388 -0.04908 -0.19805 -0.04005 L -0.21771 2.59259E-6 " pathEditMode="relative" rAng="0" ptsTypes="AAAAA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-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4" grpId="2" animBg="1"/>
      <p:bldP spid="24" grpId="3" animBg="1"/>
      <p:bldP spid="35" grpId="0"/>
      <p:bldP spid="41" grpId="0"/>
      <p:bldP spid="42" grpId="0"/>
      <p:bldP spid="43" grpId="0"/>
      <p:bldP spid="44" grpId="0"/>
      <p:bldP spid="45" grpId="0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C433B4-DDA9-4FA9-9A61-F1E30730262E}"/>
              </a:ext>
            </a:extLst>
          </p:cNvPr>
          <p:cNvSpPr/>
          <p:nvPr/>
        </p:nvSpPr>
        <p:spPr>
          <a:xfrm>
            <a:off x="56123" y="50000"/>
            <a:ext cx="103637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this grid, there are four multiplications. </a:t>
            </a:r>
          </a:p>
          <a:p>
            <a:r>
              <a:rPr lang="en-US" sz="3200" b="1" dirty="0"/>
              <a:t>Write the three missing numbers.</a:t>
            </a:r>
            <a:endParaRPr lang="en-GB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F62D45-3F70-4295-BDE6-19FA86A4A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586" y="1127218"/>
            <a:ext cx="5468793" cy="5479644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2A309F-86BD-4CD2-A7D1-7035D8450FEC}"/>
              </a:ext>
            </a:extLst>
          </p:cNvPr>
          <p:cNvSpPr txBox="1"/>
          <p:nvPr/>
        </p:nvSpPr>
        <p:spPr>
          <a:xfrm>
            <a:off x="4953036" y="1405762"/>
            <a:ext cx="9273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BF983A-B634-4E7F-981E-3FB576B9A29A}"/>
              </a:ext>
            </a:extLst>
          </p:cNvPr>
          <p:cNvSpPr txBox="1"/>
          <p:nvPr/>
        </p:nvSpPr>
        <p:spPr>
          <a:xfrm>
            <a:off x="605860" y="5711732"/>
            <a:ext cx="9273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A7E55C-0005-47B5-BFAD-82F7725CCEFE}"/>
              </a:ext>
            </a:extLst>
          </p:cNvPr>
          <p:cNvSpPr txBox="1"/>
          <p:nvPr/>
        </p:nvSpPr>
        <p:spPr>
          <a:xfrm>
            <a:off x="2926813" y="3551569"/>
            <a:ext cx="9273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E3F26F-B847-433F-828E-7979EA070D27}"/>
              </a:ext>
            </a:extLst>
          </p:cNvPr>
          <p:cNvSpPr txBox="1"/>
          <p:nvPr/>
        </p:nvSpPr>
        <p:spPr>
          <a:xfrm>
            <a:off x="5934484" y="3333750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21 ÷ 3 = 7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5B79BD-AA95-4BBB-BE03-BA57429439D6}"/>
              </a:ext>
            </a:extLst>
          </p:cNvPr>
          <p:cNvSpPr txBox="1"/>
          <p:nvPr/>
        </p:nvSpPr>
        <p:spPr>
          <a:xfrm>
            <a:off x="5934484" y="3794873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56 ÷ 8 = 7 </a:t>
            </a:r>
          </a:p>
        </p:txBody>
      </p:sp>
    </p:spTree>
    <p:extLst>
      <p:ext uri="{BB962C8B-B14F-4D97-AF65-F5344CB8AC3E}">
        <p14:creationId xmlns:p14="http://schemas.microsoft.com/office/powerpoint/2010/main" val="59370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22E5E9-E59F-441F-B1B5-CC3ADFE51BF3}"/>
              </a:ext>
            </a:extLst>
          </p:cNvPr>
          <p:cNvSpPr/>
          <p:nvPr/>
        </p:nvSpPr>
        <p:spPr>
          <a:xfrm>
            <a:off x="56123" y="50000"/>
            <a:ext cx="67724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What number is 1,000 less than 9,072?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9530B4-68D8-4881-87CB-3BF86252E66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21D7F3-D6C5-4EBB-B759-C920CCE505BB}"/>
              </a:ext>
            </a:extLst>
          </p:cNvPr>
          <p:cNvSpPr/>
          <p:nvPr/>
        </p:nvSpPr>
        <p:spPr>
          <a:xfrm>
            <a:off x="5505854" y="50000"/>
            <a:ext cx="301559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4F4280-0B2D-4F1E-A3FB-B4B4B28A8BA1}"/>
              </a:ext>
            </a:extLst>
          </p:cNvPr>
          <p:cNvSpPr txBox="1"/>
          <p:nvPr/>
        </p:nvSpPr>
        <p:spPr>
          <a:xfrm>
            <a:off x="6718255" y="50000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8,072</a:t>
            </a:r>
          </a:p>
        </p:txBody>
      </p:sp>
    </p:spTree>
    <p:extLst>
      <p:ext uri="{BB962C8B-B14F-4D97-AF65-F5344CB8AC3E}">
        <p14:creationId xmlns:p14="http://schemas.microsoft.com/office/powerpoint/2010/main" val="378687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116537-54AD-4678-BF85-02071DEEE156}"/>
              </a:ext>
            </a:extLst>
          </p:cNvPr>
          <p:cNvSpPr/>
          <p:nvPr/>
        </p:nvSpPr>
        <p:spPr>
          <a:xfrm>
            <a:off x="66895" y="50000"/>
            <a:ext cx="105357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Order the numbers starting with the largest. </a:t>
            </a:r>
          </a:p>
          <a:p>
            <a:r>
              <a:rPr lang="en-US" sz="3200" b="1" dirty="0"/>
              <a:t>Match each number with its order.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2B035A-DEAF-4F61-B07B-454F73D56A60}"/>
              </a:ext>
            </a:extLst>
          </p:cNvPr>
          <p:cNvSpPr/>
          <p:nvPr/>
        </p:nvSpPr>
        <p:spPr>
          <a:xfrm>
            <a:off x="679741" y="1270637"/>
            <a:ext cx="24641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1,009,909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BB2B81-FC49-45F3-8F32-8BC8A234AECA}"/>
              </a:ext>
            </a:extLst>
          </p:cNvPr>
          <p:cNvSpPr/>
          <p:nvPr/>
        </p:nvSpPr>
        <p:spPr>
          <a:xfrm>
            <a:off x="679741" y="2403850"/>
            <a:ext cx="24641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1,023,065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6ABE1F-3467-432D-8797-3156E832C37C}"/>
              </a:ext>
            </a:extLst>
          </p:cNvPr>
          <p:cNvSpPr/>
          <p:nvPr/>
        </p:nvSpPr>
        <p:spPr>
          <a:xfrm>
            <a:off x="698168" y="3560953"/>
            <a:ext cx="24641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1,009,099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7806DD-0D8E-4460-AE80-450A0C0E29FA}"/>
              </a:ext>
            </a:extLst>
          </p:cNvPr>
          <p:cNvSpPr/>
          <p:nvPr/>
        </p:nvSpPr>
        <p:spPr>
          <a:xfrm>
            <a:off x="698035" y="4702026"/>
            <a:ext cx="24641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1,230,650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3CFF4B-5661-43F5-93A5-2244F19EEA2C}"/>
              </a:ext>
            </a:extLst>
          </p:cNvPr>
          <p:cNvSpPr/>
          <p:nvPr/>
        </p:nvSpPr>
        <p:spPr>
          <a:xfrm>
            <a:off x="4120617" y="1270637"/>
            <a:ext cx="8740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1st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B92E21-5FE5-4A20-9DAF-13DAADB7380D}"/>
              </a:ext>
            </a:extLst>
          </p:cNvPr>
          <p:cNvSpPr/>
          <p:nvPr/>
        </p:nvSpPr>
        <p:spPr>
          <a:xfrm>
            <a:off x="4120617" y="2403850"/>
            <a:ext cx="10631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2nd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F4E624-12FE-4AB0-A569-8BD81A89F0C5}"/>
              </a:ext>
            </a:extLst>
          </p:cNvPr>
          <p:cNvSpPr/>
          <p:nvPr/>
        </p:nvSpPr>
        <p:spPr>
          <a:xfrm>
            <a:off x="4121362" y="3560953"/>
            <a:ext cx="9560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3rd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DB969C-402B-4EF4-9710-FF23367FFA24}"/>
              </a:ext>
            </a:extLst>
          </p:cNvPr>
          <p:cNvSpPr/>
          <p:nvPr/>
        </p:nvSpPr>
        <p:spPr>
          <a:xfrm>
            <a:off x="4120617" y="4702025"/>
            <a:ext cx="95571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4th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92D6F0-01CB-453C-A119-A6A956F2F675}"/>
              </a:ext>
            </a:extLst>
          </p:cNvPr>
          <p:cNvSpPr/>
          <p:nvPr/>
        </p:nvSpPr>
        <p:spPr>
          <a:xfrm>
            <a:off x="5308400" y="1270637"/>
            <a:ext cx="14389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/>
              <a:t>largest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7C4FD9-77AC-4FC8-8B62-5390AA8EEB8A}"/>
              </a:ext>
            </a:extLst>
          </p:cNvPr>
          <p:cNvSpPr/>
          <p:nvPr/>
        </p:nvSpPr>
        <p:spPr>
          <a:xfrm>
            <a:off x="5308400" y="4825135"/>
            <a:ext cx="17263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/>
              <a:t>smallest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AE2EAD-9B26-4567-9CE6-0C4B5154135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9225F3-C36F-484F-9058-F2DAC12573CF}"/>
              </a:ext>
            </a:extLst>
          </p:cNvPr>
          <p:cNvSpPr/>
          <p:nvPr/>
        </p:nvSpPr>
        <p:spPr>
          <a:xfrm>
            <a:off x="679741" y="1270637"/>
            <a:ext cx="248243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CE958D-49EA-4D8C-8CAE-44A9EDCB959C}"/>
              </a:ext>
            </a:extLst>
          </p:cNvPr>
          <p:cNvSpPr/>
          <p:nvPr/>
        </p:nvSpPr>
        <p:spPr>
          <a:xfrm>
            <a:off x="670594" y="2400738"/>
            <a:ext cx="248243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1DD6CE-2A6F-4E21-990F-D670D1E3055E}"/>
              </a:ext>
            </a:extLst>
          </p:cNvPr>
          <p:cNvSpPr/>
          <p:nvPr/>
        </p:nvSpPr>
        <p:spPr>
          <a:xfrm>
            <a:off x="688888" y="3541811"/>
            <a:ext cx="248243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D58E6D-278B-4DE8-B933-F3E7E4A895DD}"/>
              </a:ext>
            </a:extLst>
          </p:cNvPr>
          <p:cNvSpPr/>
          <p:nvPr/>
        </p:nvSpPr>
        <p:spPr>
          <a:xfrm>
            <a:off x="679741" y="4671912"/>
            <a:ext cx="248243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F471D7-4FC1-48D4-BF88-3E885F7844A7}"/>
              </a:ext>
            </a:extLst>
          </p:cNvPr>
          <p:cNvSpPr/>
          <p:nvPr/>
        </p:nvSpPr>
        <p:spPr>
          <a:xfrm>
            <a:off x="3997531" y="1297638"/>
            <a:ext cx="1303339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0897C1-197D-409E-9ABB-D079EBB46D54}"/>
              </a:ext>
            </a:extLst>
          </p:cNvPr>
          <p:cNvSpPr/>
          <p:nvPr/>
        </p:nvSpPr>
        <p:spPr>
          <a:xfrm>
            <a:off x="3988384" y="2427739"/>
            <a:ext cx="1303339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48A5E7-145F-49D5-8AFD-17DFE663BB4A}"/>
              </a:ext>
            </a:extLst>
          </p:cNvPr>
          <p:cNvSpPr/>
          <p:nvPr/>
        </p:nvSpPr>
        <p:spPr>
          <a:xfrm>
            <a:off x="4006678" y="3568812"/>
            <a:ext cx="1303339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2EEF0A-E029-48C0-910D-13F56A384097}"/>
              </a:ext>
            </a:extLst>
          </p:cNvPr>
          <p:cNvSpPr/>
          <p:nvPr/>
        </p:nvSpPr>
        <p:spPr>
          <a:xfrm>
            <a:off x="3997531" y="4698913"/>
            <a:ext cx="1303339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8190C93-13C5-4828-98B3-C38652438161}"/>
              </a:ext>
            </a:extLst>
          </p:cNvPr>
          <p:cNvSpPr/>
          <p:nvPr/>
        </p:nvSpPr>
        <p:spPr>
          <a:xfrm>
            <a:off x="689644" y="1270638"/>
            <a:ext cx="472406" cy="417071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EC5DAB7-7D42-4357-BCE4-24514A06664A}"/>
              </a:ext>
            </a:extLst>
          </p:cNvPr>
          <p:cNvSpPr/>
          <p:nvPr/>
        </p:nvSpPr>
        <p:spPr>
          <a:xfrm>
            <a:off x="1157919" y="1270638"/>
            <a:ext cx="317892" cy="417071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2587F6B-0C0E-494E-9E35-394BC80B492A}"/>
              </a:ext>
            </a:extLst>
          </p:cNvPr>
          <p:cNvCxnSpPr>
            <a:stCxn id="17" idx="3"/>
            <a:endCxn id="18" idx="1"/>
          </p:cNvCxnSpPr>
          <p:nvPr/>
        </p:nvCxnSpPr>
        <p:spPr>
          <a:xfrm flipV="1">
            <a:off x="3162171" y="1682359"/>
            <a:ext cx="835360" cy="33742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8C86F6AA-268C-4A33-8AA8-3794192231BE}"/>
              </a:ext>
            </a:extLst>
          </p:cNvPr>
          <p:cNvSpPr/>
          <p:nvPr/>
        </p:nvSpPr>
        <p:spPr>
          <a:xfrm>
            <a:off x="1475381" y="1270639"/>
            <a:ext cx="283505" cy="303974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0ED6918-49BB-47CC-A269-FFDC30C869FF}"/>
              </a:ext>
            </a:extLst>
          </p:cNvPr>
          <p:cNvCxnSpPr>
            <a:cxnSpLocks/>
            <a:stCxn id="15" idx="3"/>
            <a:endCxn id="19" idx="1"/>
          </p:cNvCxnSpPr>
          <p:nvPr/>
        </p:nvCxnSpPr>
        <p:spPr>
          <a:xfrm>
            <a:off x="3153024" y="2785459"/>
            <a:ext cx="835360" cy="270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B5EE747A-F45D-48A8-983A-992BFFE7E7B8}"/>
              </a:ext>
            </a:extLst>
          </p:cNvPr>
          <p:cNvSpPr/>
          <p:nvPr/>
        </p:nvSpPr>
        <p:spPr>
          <a:xfrm>
            <a:off x="1769807" y="1267232"/>
            <a:ext cx="263514" cy="77595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8B9CDB3-91F0-455F-96A9-9098BB666F3A}"/>
              </a:ext>
            </a:extLst>
          </p:cNvPr>
          <p:cNvSpPr/>
          <p:nvPr/>
        </p:nvSpPr>
        <p:spPr>
          <a:xfrm>
            <a:off x="2163780" y="1259764"/>
            <a:ext cx="283505" cy="78342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CAC180A-89F8-4C61-BD60-123C60A5FF2C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>
            <a:off x="3162171" y="1655358"/>
            <a:ext cx="844507" cy="22981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ACDEC49-0444-4B25-9466-8CD675D557C2}"/>
              </a:ext>
            </a:extLst>
          </p:cNvPr>
          <p:cNvCxnSpPr>
            <a:cxnSpLocks/>
            <a:stCxn id="16" idx="3"/>
            <a:endCxn id="21" idx="1"/>
          </p:cNvCxnSpPr>
          <p:nvPr/>
        </p:nvCxnSpPr>
        <p:spPr>
          <a:xfrm>
            <a:off x="3171318" y="3926532"/>
            <a:ext cx="826213" cy="11571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D40DEC84-ED9B-4DB6-A760-04928C401FF4}"/>
              </a:ext>
            </a:extLst>
          </p:cNvPr>
          <p:cNvSpPr/>
          <p:nvPr/>
        </p:nvSpPr>
        <p:spPr>
          <a:xfrm>
            <a:off x="1767410" y="3538699"/>
            <a:ext cx="263514" cy="77168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8C6ECB0-28DA-4F0E-BC3B-D8604F4BE0F7}"/>
              </a:ext>
            </a:extLst>
          </p:cNvPr>
          <p:cNvSpPr/>
          <p:nvPr/>
        </p:nvSpPr>
        <p:spPr>
          <a:xfrm>
            <a:off x="2167876" y="3541860"/>
            <a:ext cx="283505" cy="76934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08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  <p:bldP spid="26" grpId="0" animBg="1"/>
      <p:bldP spid="26" grpId="1" animBg="1"/>
      <p:bldP spid="30" grpId="0" animBg="1"/>
      <p:bldP spid="30" grpId="1" animBg="1"/>
      <p:bldP spid="31" grpId="0" animBg="1"/>
      <p:bldP spid="31" grpId="1" animBg="1"/>
      <p:bldP spid="33" grpId="0" animBg="1"/>
      <p:bldP spid="33" grpId="1" animBg="1"/>
      <p:bldP spid="34" grpId="0" animBg="1"/>
      <p:bldP spid="34" grpId="1" animBg="1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AE73FB-17FE-4440-AC63-D6804FCFA9BF}"/>
              </a:ext>
            </a:extLst>
          </p:cNvPr>
          <p:cNvSpPr/>
          <p:nvPr/>
        </p:nvSpPr>
        <p:spPr>
          <a:xfrm>
            <a:off x="56123" y="50000"/>
            <a:ext cx="106333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shaded shape on a square grid. </a:t>
            </a:r>
          </a:p>
          <a:p>
            <a:r>
              <a:rPr lang="en-US" sz="3200" b="1" dirty="0"/>
              <a:t>Reflect the shape in the mirror line. 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15D61A-302D-4E80-88C9-BE47434A0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530" y="1127218"/>
            <a:ext cx="7396094" cy="542705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3614527-A599-40E0-83BD-7CF1FE725C5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CF12F8F-649A-49D2-871B-40B205E38FE3}"/>
              </a:ext>
            </a:extLst>
          </p:cNvPr>
          <p:cNvSpPr/>
          <p:nvPr/>
        </p:nvSpPr>
        <p:spPr>
          <a:xfrm>
            <a:off x="4984953" y="2357834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D4B65C7-CAC4-4B42-9A58-4372E7D5CF3B}"/>
              </a:ext>
            </a:extLst>
          </p:cNvPr>
          <p:cNvSpPr/>
          <p:nvPr/>
        </p:nvSpPr>
        <p:spPr>
          <a:xfrm>
            <a:off x="2900549" y="2353550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94B0FF6-288A-473E-9207-B3BD515BF117}"/>
              </a:ext>
            </a:extLst>
          </p:cNvPr>
          <p:cNvSpPr/>
          <p:nvPr/>
        </p:nvSpPr>
        <p:spPr>
          <a:xfrm>
            <a:off x="6007016" y="2353550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9575490-73E0-4E8E-BA27-CB4A9E570B0C}"/>
              </a:ext>
            </a:extLst>
          </p:cNvPr>
          <p:cNvSpPr/>
          <p:nvPr/>
        </p:nvSpPr>
        <p:spPr>
          <a:xfrm>
            <a:off x="1876676" y="2353550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59E2F8A-BFEE-4D46-BB90-9659CE39303B}"/>
              </a:ext>
            </a:extLst>
          </p:cNvPr>
          <p:cNvSpPr/>
          <p:nvPr/>
        </p:nvSpPr>
        <p:spPr>
          <a:xfrm>
            <a:off x="5492195" y="3877162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0F48824-7F58-4F4C-8C4D-9274496DD87D}"/>
              </a:ext>
            </a:extLst>
          </p:cNvPr>
          <p:cNvSpPr/>
          <p:nvPr/>
        </p:nvSpPr>
        <p:spPr>
          <a:xfrm>
            <a:off x="2402167" y="3858384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A373AF0-057F-43ED-B509-2AF5CF3B04F1}"/>
              </a:ext>
            </a:extLst>
          </p:cNvPr>
          <p:cNvSpPr/>
          <p:nvPr/>
        </p:nvSpPr>
        <p:spPr>
          <a:xfrm>
            <a:off x="4468612" y="4912240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9EEB811-7418-42F8-86EA-347C780FDA01}"/>
              </a:ext>
            </a:extLst>
          </p:cNvPr>
          <p:cNvSpPr/>
          <p:nvPr/>
        </p:nvSpPr>
        <p:spPr>
          <a:xfrm>
            <a:off x="3419164" y="4912240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36FCD65-393A-4789-96FC-9C9FC39E9C2D}"/>
              </a:ext>
            </a:extLst>
          </p:cNvPr>
          <p:cNvSpPr/>
          <p:nvPr/>
        </p:nvSpPr>
        <p:spPr>
          <a:xfrm>
            <a:off x="6002634" y="4912240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6075123-AAE8-4F1D-A386-85C9474DD9CF}"/>
              </a:ext>
            </a:extLst>
          </p:cNvPr>
          <p:cNvSpPr/>
          <p:nvPr/>
        </p:nvSpPr>
        <p:spPr>
          <a:xfrm>
            <a:off x="1870427" y="4907956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9E94DDC-4492-46CB-9B72-D8480A21E6AA}"/>
              </a:ext>
            </a:extLst>
          </p:cNvPr>
          <p:cNvCxnSpPr>
            <a:cxnSpLocks/>
          </p:cNvCxnSpPr>
          <p:nvPr/>
        </p:nvCxnSpPr>
        <p:spPr>
          <a:xfrm flipH="1">
            <a:off x="2032932" y="2443997"/>
            <a:ext cx="999243" cy="594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E37A644-EFD3-4D4D-8A9A-43F3A5C47FED}"/>
              </a:ext>
            </a:extLst>
          </p:cNvPr>
          <p:cNvCxnSpPr>
            <a:cxnSpLocks/>
          </p:cNvCxnSpPr>
          <p:nvPr/>
        </p:nvCxnSpPr>
        <p:spPr>
          <a:xfrm flipH="1">
            <a:off x="2464945" y="2443997"/>
            <a:ext cx="539935" cy="152361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8F26AA5-0824-47C6-AC64-52AA91570C0D}"/>
              </a:ext>
            </a:extLst>
          </p:cNvPr>
          <p:cNvCxnSpPr>
            <a:cxnSpLocks/>
          </p:cNvCxnSpPr>
          <p:nvPr/>
        </p:nvCxnSpPr>
        <p:spPr>
          <a:xfrm flipH="1" flipV="1">
            <a:off x="2517355" y="3967611"/>
            <a:ext cx="1003035" cy="103507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3CE7890-BCD4-4002-9EBC-C31D0CE05D06}"/>
              </a:ext>
            </a:extLst>
          </p:cNvPr>
          <p:cNvCxnSpPr>
            <a:cxnSpLocks/>
          </p:cNvCxnSpPr>
          <p:nvPr/>
        </p:nvCxnSpPr>
        <p:spPr>
          <a:xfrm flipH="1">
            <a:off x="1965659" y="5002687"/>
            <a:ext cx="1554731" cy="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F3C4699-591D-4FA6-B9DC-FBBD141D9BD2}"/>
              </a:ext>
            </a:extLst>
          </p:cNvPr>
          <p:cNvCxnSpPr>
            <a:cxnSpLocks/>
          </p:cNvCxnSpPr>
          <p:nvPr/>
        </p:nvCxnSpPr>
        <p:spPr>
          <a:xfrm flipH="1">
            <a:off x="1978721" y="2508318"/>
            <a:ext cx="2" cy="246824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49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73AD1E-7970-4C38-8FA0-1D51048F15E0}"/>
              </a:ext>
            </a:extLst>
          </p:cNvPr>
          <p:cNvSpPr/>
          <p:nvPr/>
        </p:nvSpPr>
        <p:spPr>
          <a:xfrm>
            <a:off x="135465" y="50000"/>
            <a:ext cx="118547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numbers in this sequence increase by 45 each time. </a:t>
            </a:r>
          </a:p>
          <a:p>
            <a:r>
              <a:rPr lang="en-US" sz="3200" b="1" dirty="0"/>
              <a:t>Write the missing numbers.</a:t>
            </a:r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0C2DA1-2902-4C29-BF00-F8E940920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81" y="1178734"/>
            <a:ext cx="10444400" cy="130405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DEFF9E7-5D88-4B03-B74C-F78EB0F271D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Arrow: Curved Up 2">
            <a:extLst>
              <a:ext uri="{FF2B5EF4-FFF2-40B4-BE49-F238E27FC236}">
                <a16:creationId xmlns:a16="http://schemas.microsoft.com/office/drawing/2014/main" id="{190D6B51-3EC0-40CA-ADFC-13185A91744F}"/>
              </a:ext>
            </a:extLst>
          </p:cNvPr>
          <p:cNvSpPr/>
          <p:nvPr/>
        </p:nvSpPr>
        <p:spPr>
          <a:xfrm>
            <a:off x="1203161" y="2337323"/>
            <a:ext cx="2091582" cy="65677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4" name="Arrow: Curved Up 53">
            <a:extLst>
              <a:ext uri="{FF2B5EF4-FFF2-40B4-BE49-F238E27FC236}">
                <a16:creationId xmlns:a16="http://schemas.microsoft.com/office/drawing/2014/main" id="{426DB4E9-8618-4504-9055-1ACEF8C8FFC4}"/>
              </a:ext>
            </a:extLst>
          </p:cNvPr>
          <p:cNvSpPr/>
          <p:nvPr/>
        </p:nvSpPr>
        <p:spPr>
          <a:xfrm>
            <a:off x="3053732" y="2341928"/>
            <a:ext cx="1565893" cy="65677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5" name="Arrow: Curved Up 54">
            <a:extLst>
              <a:ext uri="{FF2B5EF4-FFF2-40B4-BE49-F238E27FC236}">
                <a16:creationId xmlns:a16="http://schemas.microsoft.com/office/drawing/2014/main" id="{1371EA87-F729-489C-AAF9-81D6C85F47E0}"/>
              </a:ext>
            </a:extLst>
          </p:cNvPr>
          <p:cNvSpPr/>
          <p:nvPr/>
        </p:nvSpPr>
        <p:spPr>
          <a:xfrm>
            <a:off x="4362367" y="2346533"/>
            <a:ext cx="1565893" cy="65677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6" name="Arrow: Curved Up 55">
            <a:extLst>
              <a:ext uri="{FF2B5EF4-FFF2-40B4-BE49-F238E27FC236}">
                <a16:creationId xmlns:a16="http://schemas.microsoft.com/office/drawing/2014/main" id="{E670F33A-3CA9-4174-869D-64979FEE2A86}"/>
              </a:ext>
            </a:extLst>
          </p:cNvPr>
          <p:cNvSpPr/>
          <p:nvPr/>
        </p:nvSpPr>
        <p:spPr>
          <a:xfrm>
            <a:off x="5671002" y="2346533"/>
            <a:ext cx="2044248" cy="65677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7" name="Arrow: Curved Up 56">
            <a:extLst>
              <a:ext uri="{FF2B5EF4-FFF2-40B4-BE49-F238E27FC236}">
                <a16:creationId xmlns:a16="http://schemas.microsoft.com/office/drawing/2014/main" id="{2AD38E02-CA9C-4369-8951-47C92177E8D7}"/>
              </a:ext>
            </a:extLst>
          </p:cNvPr>
          <p:cNvSpPr/>
          <p:nvPr/>
        </p:nvSpPr>
        <p:spPr>
          <a:xfrm>
            <a:off x="7465559" y="2372795"/>
            <a:ext cx="2621415" cy="6213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37B5990-3B33-42B9-8866-F7A04CDDCBBD}"/>
              </a:ext>
            </a:extLst>
          </p:cNvPr>
          <p:cNvSpPr txBox="1"/>
          <p:nvPr/>
        </p:nvSpPr>
        <p:spPr>
          <a:xfrm>
            <a:off x="3383084" y="2484130"/>
            <a:ext cx="843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+ 45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8EC06C4-AD8E-4B45-8447-7147123A52BE}"/>
              </a:ext>
            </a:extLst>
          </p:cNvPr>
          <p:cNvSpPr txBox="1"/>
          <p:nvPr/>
        </p:nvSpPr>
        <p:spPr>
          <a:xfrm>
            <a:off x="4715371" y="2484130"/>
            <a:ext cx="843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+ 45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1F74F55-81AB-4654-B524-CCC1FD88B967}"/>
              </a:ext>
            </a:extLst>
          </p:cNvPr>
          <p:cNvSpPr txBox="1"/>
          <p:nvPr/>
        </p:nvSpPr>
        <p:spPr>
          <a:xfrm>
            <a:off x="1804563" y="2484130"/>
            <a:ext cx="843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+ 45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6E61373-5C15-4C97-8CFA-5D922F1691DA}"/>
              </a:ext>
            </a:extLst>
          </p:cNvPr>
          <p:cNvSpPr txBox="1"/>
          <p:nvPr/>
        </p:nvSpPr>
        <p:spPr>
          <a:xfrm>
            <a:off x="6276442" y="2484130"/>
            <a:ext cx="843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+ 45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F0C1612-3E29-4603-93FA-053099E87F1A}"/>
              </a:ext>
            </a:extLst>
          </p:cNvPr>
          <p:cNvSpPr txBox="1"/>
          <p:nvPr/>
        </p:nvSpPr>
        <p:spPr>
          <a:xfrm>
            <a:off x="8357507" y="2484130"/>
            <a:ext cx="843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+ 45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EE8BB00-2F14-4DF9-8CB3-9825B98F621C}"/>
              </a:ext>
            </a:extLst>
          </p:cNvPr>
          <p:cNvGrpSpPr/>
          <p:nvPr/>
        </p:nvGrpSpPr>
        <p:grpSpPr>
          <a:xfrm>
            <a:off x="1041375" y="3429000"/>
            <a:ext cx="1892223" cy="1414081"/>
            <a:chOff x="1371600" y="1941038"/>
            <a:chExt cx="1892223" cy="1414081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B1E3FAF-4F3C-4A5D-983D-B12D1A5DF9C4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1 5 5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8F7DA36-18BC-403C-808A-7B925E1D264C}"/>
                </a:ext>
              </a:extLst>
            </p:cNvPr>
            <p:cNvSpPr txBox="1"/>
            <p:nvPr/>
          </p:nvSpPr>
          <p:spPr>
            <a:xfrm>
              <a:off x="2245431" y="2373230"/>
              <a:ext cx="101839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FC3BDE8-0D92-4388-A349-C12DB807C0B1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F2D2C9D-F331-4E90-942F-E485E2753137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5BB06039-9A97-41BC-BFE2-035A3EE898C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01575A60-2A92-4FF3-B067-B5C6CD7FFAED}"/>
              </a:ext>
            </a:extLst>
          </p:cNvPr>
          <p:cNvSpPr txBox="1"/>
          <p:nvPr/>
        </p:nvSpPr>
        <p:spPr>
          <a:xfrm>
            <a:off x="2369277" y="431446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43D9412-BA0A-42D4-8E2E-3940D6B89AEC}"/>
              </a:ext>
            </a:extLst>
          </p:cNvPr>
          <p:cNvSpPr txBox="1"/>
          <p:nvPr/>
        </p:nvSpPr>
        <p:spPr>
          <a:xfrm>
            <a:off x="1908482" y="432105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066142E-CD4D-4D9C-859C-68B98C7EE80E}"/>
              </a:ext>
            </a:extLst>
          </p:cNvPr>
          <p:cNvSpPr txBox="1"/>
          <p:nvPr/>
        </p:nvSpPr>
        <p:spPr>
          <a:xfrm>
            <a:off x="1458328" y="432165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23202DE-7AB9-4DAE-957A-10FEEF411558}"/>
              </a:ext>
            </a:extLst>
          </p:cNvPr>
          <p:cNvSpPr txBox="1"/>
          <p:nvPr/>
        </p:nvSpPr>
        <p:spPr>
          <a:xfrm>
            <a:off x="678243" y="1516108"/>
            <a:ext cx="10888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110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A1AA896-948F-4D44-9D72-B0886D1F01F6}"/>
              </a:ext>
            </a:extLst>
          </p:cNvPr>
          <p:cNvGrpSpPr/>
          <p:nvPr/>
        </p:nvGrpSpPr>
        <p:grpSpPr>
          <a:xfrm>
            <a:off x="5780375" y="3415090"/>
            <a:ext cx="1856052" cy="1404405"/>
            <a:chOff x="1812181" y="1941038"/>
            <a:chExt cx="1856052" cy="140440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5BD1080-4615-4F06-A182-A16809437474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2 4 5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95CE876-05BC-4257-8BA8-A9C1C7255094}"/>
                </a:ext>
              </a:extLst>
            </p:cNvPr>
            <p:cNvSpPr txBox="1"/>
            <p:nvPr/>
          </p:nvSpPr>
          <p:spPr>
            <a:xfrm>
              <a:off x="2682266" y="2373230"/>
              <a:ext cx="98596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80A1191-2BF7-4D14-8863-ACFACE9E9F54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985C2FEB-EBF4-4A26-8D92-9F967D2CC7FA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FFFBB315-906C-434E-A88F-2AC2A66004DE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BEB07BE0-2A03-4214-B164-8513C9D322B0}"/>
              </a:ext>
            </a:extLst>
          </p:cNvPr>
          <p:cNvSpPr txBox="1"/>
          <p:nvPr/>
        </p:nvSpPr>
        <p:spPr>
          <a:xfrm>
            <a:off x="7095933" y="430292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9F11363-A44A-4544-AE15-8683B18DDB2F}"/>
              </a:ext>
            </a:extLst>
          </p:cNvPr>
          <p:cNvSpPr txBox="1"/>
          <p:nvPr/>
        </p:nvSpPr>
        <p:spPr>
          <a:xfrm>
            <a:off x="6731250" y="319404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33FEB3E-30CB-4F5E-8044-315512ACBF88}"/>
              </a:ext>
            </a:extLst>
          </p:cNvPr>
          <p:cNvSpPr txBox="1"/>
          <p:nvPr/>
        </p:nvSpPr>
        <p:spPr>
          <a:xfrm>
            <a:off x="6650460" y="430292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56AB23C-5006-47C5-AFFC-6FA79EFACA99}"/>
              </a:ext>
            </a:extLst>
          </p:cNvPr>
          <p:cNvSpPr txBox="1"/>
          <p:nvPr/>
        </p:nvSpPr>
        <p:spPr>
          <a:xfrm>
            <a:off x="6228885" y="431290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86E061E-6D3A-4F70-9EAB-384D4F7941F9}"/>
              </a:ext>
            </a:extLst>
          </p:cNvPr>
          <p:cNvSpPr txBox="1"/>
          <p:nvPr/>
        </p:nvSpPr>
        <p:spPr>
          <a:xfrm>
            <a:off x="6976291" y="1509457"/>
            <a:ext cx="1180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290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3F0D005-3F89-4945-8CF7-809451718346}"/>
              </a:ext>
            </a:extLst>
          </p:cNvPr>
          <p:cNvGrpSpPr/>
          <p:nvPr/>
        </p:nvGrpSpPr>
        <p:grpSpPr>
          <a:xfrm>
            <a:off x="8203701" y="3415090"/>
            <a:ext cx="1856052" cy="1404405"/>
            <a:chOff x="1812181" y="1941038"/>
            <a:chExt cx="1856052" cy="1404405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B3CD187-C1B8-47AD-A5FA-CBE77E3A0FBA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2 9 0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669D700-929D-4E02-8FF1-4CF27C16E818}"/>
                </a:ext>
              </a:extLst>
            </p:cNvPr>
            <p:cNvSpPr txBox="1"/>
            <p:nvPr/>
          </p:nvSpPr>
          <p:spPr>
            <a:xfrm>
              <a:off x="2682266" y="2373230"/>
              <a:ext cx="98596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1999046-54D2-49FE-8893-6AA6E946817F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6AEB770-E2A8-499B-AD72-3BE6A4E8A15A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745C5185-9766-4FCF-99A6-39FB5FAE9615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75FEE3BC-2097-4A1A-B472-65905D7CB97B}"/>
              </a:ext>
            </a:extLst>
          </p:cNvPr>
          <p:cNvSpPr txBox="1"/>
          <p:nvPr/>
        </p:nvSpPr>
        <p:spPr>
          <a:xfrm>
            <a:off x="9519259" y="430292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68E4C59-C4B1-4850-ABC3-75B7B7704E4A}"/>
              </a:ext>
            </a:extLst>
          </p:cNvPr>
          <p:cNvSpPr txBox="1"/>
          <p:nvPr/>
        </p:nvSpPr>
        <p:spPr>
          <a:xfrm>
            <a:off x="8687328" y="319404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41925B4-20C5-4037-BEE4-8F14C596D8A2}"/>
              </a:ext>
            </a:extLst>
          </p:cNvPr>
          <p:cNvSpPr txBox="1"/>
          <p:nvPr/>
        </p:nvSpPr>
        <p:spPr>
          <a:xfrm>
            <a:off x="9088858" y="430292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86437CF-5624-4939-B1C5-892E5DEFC6DE}"/>
              </a:ext>
            </a:extLst>
          </p:cNvPr>
          <p:cNvSpPr txBox="1"/>
          <p:nvPr/>
        </p:nvSpPr>
        <p:spPr>
          <a:xfrm>
            <a:off x="8652211" y="430787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E7558F8-B887-4B98-9509-FD10D7C8AACB}"/>
              </a:ext>
            </a:extLst>
          </p:cNvPr>
          <p:cNvSpPr txBox="1"/>
          <p:nvPr/>
        </p:nvSpPr>
        <p:spPr>
          <a:xfrm>
            <a:off x="9263184" y="1506546"/>
            <a:ext cx="1091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335</a:t>
            </a:r>
          </a:p>
        </p:txBody>
      </p:sp>
    </p:spTree>
    <p:extLst>
      <p:ext uri="{BB962C8B-B14F-4D97-AF65-F5344CB8AC3E}">
        <p14:creationId xmlns:p14="http://schemas.microsoft.com/office/powerpoint/2010/main" val="218282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2" grpId="0"/>
      <p:bldP spid="69" grpId="0"/>
      <p:bldP spid="73" grpId="0"/>
      <p:bldP spid="74" grpId="0"/>
      <p:bldP spid="75" grpId="0"/>
      <p:bldP spid="82" grpId="0"/>
      <p:bldP spid="83" grpId="0"/>
      <p:bldP spid="84" grpId="0"/>
      <p:bldP spid="85" grpId="0"/>
      <p:bldP spid="86" grpId="0"/>
      <p:bldP spid="93" grpId="0"/>
      <p:bldP spid="94" grpId="0"/>
      <p:bldP spid="95" grpId="0"/>
      <p:bldP spid="96" grpId="0"/>
      <p:bldP spid="97" grpId="0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2478FF3-9824-4D06-8B25-A00056C3C244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E05409A-0AFE-44DF-9E5B-BFCBFD92E4E3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7D8B51E-E80E-46F9-9F3D-A0734C82B83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D6A5EAC-9F55-470C-A49E-2C3B8C6E5A81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483804D-6A1B-4222-A7C4-FFC6F08B3627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F9DDCBD-AC05-4B22-A15A-D05B9C1B69E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E672C5E-4A91-4B7F-B4E9-E642F9BD90E8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B5952A8-0D9A-48DA-AFB2-EF9B497D225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39A6925-FFD7-49EC-AE07-3AFF4052C2F7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24E83FD-22A5-4DC4-894A-9C41D9B85FAA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ABFDCBA-791E-4D06-BF20-BF68A3652B16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2435500-C8D9-45A3-B334-65DDAE185DBC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60BF076-0A1E-4A52-86EA-FB698BAE8CF0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29D245A-6541-4CA0-9B83-2EC70A69B6F9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98422F0-2CD6-4089-B6BA-5C82679523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3614A6-E795-41BF-ADF2-121B65A468A2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92527B9-CB7C-4B44-9909-FA7DED700A00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4EBB758-5314-478C-B2B5-73F6762E5DE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4CD1657-D936-4752-86A0-2483796F27A6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A5E7D86-8A2F-4EAF-8ADF-5D6985611153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0D1BE37-5D23-4B76-8A79-441B2A8DE15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A5085BC-C226-4907-AD8C-834ACC126F2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9542B09-8E95-4C59-A151-C9B7A29F8F20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9EF1773-DF5B-436B-B6A5-2587EE28B65D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7D8A7BA-C279-4BE9-B612-8807346FECC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CFA6D23-144B-44C3-A100-3A031441EB9C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500ADB5-AD44-426F-8E23-0CFF0BE33A8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FBF281C-DAB7-40FB-905A-DF38AB8944E4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230E2BE-A4EC-472C-A239-BA59087251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02104D0-8E4E-4FA3-B6B0-8B320FE9ED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0F89DA1-B2E8-402C-B2E7-5514BC9531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E2D902F-7843-4F2B-A78C-4408CC8452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1D549BA-D6B2-493F-BC76-902480FAAD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09AB4E2-048A-4F2A-82E8-0814C86C20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131BC1C-229F-4C1C-8C57-C4AAFE6DFF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A6C7D92-7018-4632-A9AA-EA3C0E1851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35AFD29-4136-431B-85C2-DCFEE41C8F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ADE88F6-7020-4B77-BE29-AE20BC8D0B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137C0D8-4601-4054-8362-F3507678CB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8AD0CE2-D0F0-48FF-BAB6-3372DA7FE0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4F2763D-EF81-41EE-A9E1-E982320B46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1D47646-88A9-4DD7-BEA7-B98C827BF9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43DFEA9-8B68-4099-A47C-E4195A164F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D16B4FF-B467-44CE-B996-DD113E5C2F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B2F8FBD-E95B-4BFE-8B8D-65C0ABA9A5B6}"/>
              </a:ext>
            </a:extLst>
          </p:cNvPr>
          <p:cNvSpPr/>
          <p:nvPr/>
        </p:nvSpPr>
        <p:spPr>
          <a:xfrm>
            <a:off x="56123" y="50000"/>
            <a:ext cx="12079318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 to make this division correct.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F5FC13-3594-489A-844C-9AA786284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06" y="516150"/>
            <a:ext cx="5996948" cy="141301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7B81E38-B308-4FAB-8FF6-7DC9AEB57D2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5798FBA-28A6-407E-9952-73EAD56F4E5F}"/>
              </a:ext>
            </a:extLst>
          </p:cNvPr>
          <p:cNvSpPr txBox="1"/>
          <p:nvPr/>
        </p:nvSpPr>
        <p:spPr>
          <a:xfrm>
            <a:off x="2246013" y="2204688"/>
            <a:ext cx="9497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0222607-B101-48C6-90B8-244405E5EED7}"/>
              </a:ext>
            </a:extLst>
          </p:cNvPr>
          <p:cNvSpPr txBox="1"/>
          <p:nvPr/>
        </p:nvSpPr>
        <p:spPr>
          <a:xfrm>
            <a:off x="2241466" y="2653574"/>
            <a:ext cx="15142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ACFB346-582F-4CA6-940F-F33E3F6D1DF0}"/>
              </a:ext>
            </a:extLst>
          </p:cNvPr>
          <p:cNvSpPr txBox="1"/>
          <p:nvPr/>
        </p:nvSpPr>
        <p:spPr>
          <a:xfrm>
            <a:off x="2720886" y="927426"/>
            <a:ext cx="9497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1042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FEDB93-CCA1-4475-BFB5-C7D4075E5BAC}"/>
              </a:ext>
            </a:extLst>
          </p:cNvPr>
          <p:cNvSpPr/>
          <p:nvPr/>
        </p:nvSpPr>
        <p:spPr>
          <a:xfrm>
            <a:off x="56123" y="50000"/>
            <a:ext cx="775584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Jack pours some dark paint into a container. </a:t>
            </a:r>
          </a:p>
          <a:p>
            <a:r>
              <a:rPr lang="en-US" sz="3200" b="1" dirty="0"/>
              <a:t>In </a:t>
            </a:r>
            <a:r>
              <a:rPr lang="en-US" sz="3200" b="1" dirty="0" err="1"/>
              <a:t>litres</a:t>
            </a:r>
            <a:r>
              <a:rPr lang="en-US" sz="3200" b="1" dirty="0"/>
              <a:t>, how much paint is in the container?</a:t>
            </a:r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FE06BB-96CC-4E00-A375-E597231A5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579" y="1127218"/>
            <a:ext cx="4105275" cy="54197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ACD44BC-02ED-4821-AD30-B9D435B2B2B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05CCA9C-3A28-4C83-A8C1-6A69B34B9532}"/>
              </a:ext>
            </a:extLst>
          </p:cNvPr>
          <p:cNvGrpSpPr/>
          <p:nvPr/>
        </p:nvGrpSpPr>
        <p:grpSpPr>
          <a:xfrm>
            <a:off x="1271581" y="2214676"/>
            <a:ext cx="721758" cy="838084"/>
            <a:chOff x="1271581" y="2214676"/>
            <a:chExt cx="721758" cy="83808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C5E2C67-C3F6-4CD0-ADA0-D84800EDB122}"/>
                </a:ext>
              </a:extLst>
            </p:cNvPr>
            <p:cNvGrpSpPr/>
            <p:nvPr/>
          </p:nvGrpSpPr>
          <p:grpSpPr>
            <a:xfrm>
              <a:off x="1559415" y="2214676"/>
              <a:ext cx="433924" cy="838084"/>
              <a:chOff x="2837311" y="416768"/>
              <a:chExt cx="433924" cy="838084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F88BB91-B407-4958-A0A7-4304CA8154FD}"/>
                  </a:ext>
                </a:extLst>
              </p:cNvPr>
              <p:cNvSpPr/>
              <p:nvPr/>
            </p:nvSpPr>
            <p:spPr>
              <a:xfrm>
                <a:off x="2837311" y="416768"/>
                <a:ext cx="42500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1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95F6892-6A35-4A34-B12E-276359FE8664}"/>
                  </a:ext>
                </a:extLst>
              </p:cNvPr>
              <p:cNvSpPr/>
              <p:nvPr/>
            </p:nvSpPr>
            <p:spPr>
              <a:xfrm>
                <a:off x="2846231" y="731632"/>
                <a:ext cx="42500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2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15ECBEAB-BD2C-483B-866F-70B8350E19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6580" y="839462"/>
                <a:ext cx="28364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1FF34A2-20A0-4C1E-82BD-7CF776E6FB93}"/>
                </a:ext>
              </a:extLst>
            </p:cNvPr>
            <p:cNvSpPr/>
            <p:nvPr/>
          </p:nvSpPr>
          <p:spPr>
            <a:xfrm>
              <a:off x="1271581" y="2344982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4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8FE586-569F-412C-B302-D0E3B27B200C}"/>
              </a:ext>
            </a:extLst>
          </p:cNvPr>
          <p:cNvGrpSpPr/>
          <p:nvPr/>
        </p:nvGrpSpPr>
        <p:grpSpPr>
          <a:xfrm>
            <a:off x="1269825" y="3060063"/>
            <a:ext cx="721758" cy="838084"/>
            <a:chOff x="1271581" y="2214676"/>
            <a:chExt cx="721758" cy="838084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96F2A32-5CA9-41BB-A9CD-96B8F85C2E3A}"/>
                </a:ext>
              </a:extLst>
            </p:cNvPr>
            <p:cNvGrpSpPr/>
            <p:nvPr/>
          </p:nvGrpSpPr>
          <p:grpSpPr>
            <a:xfrm>
              <a:off x="1559415" y="2214676"/>
              <a:ext cx="433924" cy="838084"/>
              <a:chOff x="2837311" y="416768"/>
              <a:chExt cx="433924" cy="838084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BB12D14-E330-4855-A294-39D9458E3D1A}"/>
                  </a:ext>
                </a:extLst>
              </p:cNvPr>
              <p:cNvSpPr/>
              <p:nvPr/>
            </p:nvSpPr>
            <p:spPr>
              <a:xfrm>
                <a:off x="2837311" y="416768"/>
                <a:ext cx="42500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1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EF8C9B2-3359-47D5-BECE-F05EA3E9DF05}"/>
                  </a:ext>
                </a:extLst>
              </p:cNvPr>
              <p:cNvSpPr/>
              <p:nvPr/>
            </p:nvSpPr>
            <p:spPr>
              <a:xfrm>
                <a:off x="2846231" y="731632"/>
                <a:ext cx="42500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2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C04BB292-C010-4107-936C-9F543B3628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6580" y="839462"/>
                <a:ext cx="28364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3F22EF8-4930-4212-90C0-6D3055EBA4B0}"/>
                </a:ext>
              </a:extLst>
            </p:cNvPr>
            <p:cNvSpPr/>
            <p:nvPr/>
          </p:nvSpPr>
          <p:spPr>
            <a:xfrm>
              <a:off x="1271581" y="2344982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D5EDA34-A373-4063-B899-6451202715B9}"/>
              </a:ext>
            </a:extLst>
          </p:cNvPr>
          <p:cNvGrpSpPr/>
          <p:nvPr/>
        </p:nvGrpSpPr>
        <p:grpSpPr>
          <a:xfrm>
            <a:off x="1298180" y="3913037"/>
            <a:ext cx="721758" cy="838084"/>
            <a:chOff x="1271581" y="2214676"/>
            <a:chExt cx="721758" cy="83808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3433DB4-4105-4B36-AD17-5060C616C555}"/>
                </a:ext>
              </a:extLst>
            </p:cNvPr>
            <p:cNvGrpSpPr/>
            <p:nvPr/>
          </p:nvGrpSpPr>
          <p:grpSpPr>
            <a:xfrm>
              <a:off x="1559415" y="2214676"/>
              <a:ext cx="433924" cy="838084"/>
              <a:chOff x="2837311" y="416768"/>
              <a:chExt cx="433924" cy="83808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5DB903C-6255-4EB8-BBA8-DC466046F224}"/>
                  </a:ext>
                </a:extLst>
              </p:cNvPr>
              <p:cNvSpPr/>
              <p:nvPr/>
            </p:nvSpPr>
            <p:spPr>
              <a:xfrm>
                <a:off x="2837311" y="416768"/>
                <a:ext cx="42500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1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7247475-964E-45D7-873A-F05CCA31E0AE}"/>
                  </a:ext>
                </a:extLst>
              </p:cNvPr>
              <p:cNvSpPr/>
              <p:nvPr/>
            </p:nvSpPr>
            <p:spPr>
              <a:xfrm>
                <a:off x="2846231" y="731632"/>
                <a:ext cx="42500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2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6900819A-DEF5-4947-8127-E47364F5B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6580" y="839462"/>
                <a:ext cx="28364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17B0640-A5E1-4FB5-8999-4652E597BB74}"/>
                </a:ext>
              </a:extLst>
            </p:cNvPr>
            <p:cNvSpPr/>
            <p:nvPr/>
          </p:nvSpPr>
          <p:spPr>
            <a:xfrm>
              <a:off x="1271581" y="2344982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16FE126-404F-419D-B610-DC520494C1FE}"/>
              </a:ext>
            </a:extLst>
          </p:cNvPr>
          <p:cNvGrpSpPr/>
          <p:nvPr/>
        </p:nvGrpSpPr>
        <p:grpSpPr>
          <a:xfrm>
            <a:off x="5108179" y="1362602"/>
            <a:ext cx="2307381" cy="838084"/>
            <a:chOff x="1271580" y="2214676"/>
            <a:chExt cx="2307381" cy="83808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DDCD4E14-4095-4945-A883-7179ABC48C12}"/>
                </a:ext>
              </a:extLst>
            </p:cNvPr>
            <p:cNvGrpSpPr/>
            <p:nvPr/>
          </p:nvGrpSpPr>
          <p:grpSpPr>
            <a:xfrm>
              <a:off x="1559415" y="2214676"/>
              <a:ext cx="433924" cy="838084"/>
              <a:chOff x="2837311" y="416768"/>
              <a:chExt cx="433924" cy="838084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0204FBAA-CE4D-4EF5-9613-EBE144DE9BDB}"/>
                  </a:ext>
                </a:extLst>
              </p:cNvPr>
              <p:cNvSpPr/>
              <p:nvPr/>
            </p:nvSpPr>
            <p:spPr>
              <a:xfrm>
                <a:off x="2837311" y="416768"/>
                <a:ext cx="42500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1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764BFB0D-3B86-4A07-9C5D-163305E2B28A}"/>
                  </a:ext>
                </a:extLst>
              </p:cNvPr>
              <p:cNvSpPr/>
              <p:nvPr/>
            </p:nvSpPr>
            <p:spPr>
              <a:xfrm>
                <a:off x="2846231" y="731632"/>
                <a:ext cx="42500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2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9C845874-D052-4798-A098-E25A12146B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6580" y="839462"/>
                <a:ext cx="28364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8C7B279-BC63-4243-8CB6-CBD5A4C49C0C}"/>
                </a:ext>
              </a:extLst>
            </p:cNvPr>
            <p:cNvSpPr/>
            <p:nvPr/>
          </p:nvSpPr>
          <p:spPr>
            <a:xfrm>
              <a:off x="1271580" y="2344982"/>
              <a:ext cx="230738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    </a:t>
              </a:r>
              <a:r>
                <a:rPr lang="en-US" sz="3200" b="1" dirty="0" err="1">
                  <a:solidFill>
                    <a:srgbClr val="FF0000"/>
                  </a:solidFill>
                </a:rPr>
                <a:t>litres</a:t>
              </a:r>
              <a:r>
                <a:rPr lang="en-US" sz="3200" b="1" dirty="0">
                  <a:solidFill>
                    <a:srgbClr val="FF0000"/>
                  </a:solidFill>
                </a:rPr>
                <a:t> = 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0EF6A9D7-4EED-48F3-8797-71ED36AA5D8C}"/>
              </a:ext>
            </a:extLst>
          </p:cNvPr>
          <p:cNvSpPr/>
          <p:nvPr/>
        </p:nvSpPr>
        <p:spPr>
          <a:xfrm>
            <a:off x="6919178" y="1492907"/>
            <a:ext cx="23073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2.5 </a:t>
            </a:r>
            <a:r>
              <a:rPr lang="en-US" sz="3200" b="1" dirty="0" err="1">
                <a:solidFill>
                  <a:srgbClr val="FF0000"/>
                </a:solidFill>
              </a:rPr>
              <a:t>litres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480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B89779-1B0F-47BA-96EF-EA7BF280E277}"/>
              </a:ext>
            </a:extLst>
          </p:cNvPr>
          <p:cNvSpPr/>
          <p:nvPr/>
        </p:nvSpPr>
        <p:spPr>
          <a:xfrm>
            <a:off x="56123" y="50000"/>
            <a:ext cx="9065239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In this sequence, the rule to get the next number is: </a:t>
            </a:r>
          </a:p>
          <a:p>
            <a:r>
              <a:rPr lang="en-US" sz="3200" dirty="0"/>
              <a:t>		Multiply by 2, and then add 3</a:t>
            </a:r>
            <a:endParaRPr lang="en-GB" sz="3200" b="1" dirty="0"/>
          </a:p>
          <a:p>
            <a:r>
              <a:rPr lang="en-GB" sz="3200" b="1" dirty="0"/>
              <a:t>Write the missing numbers.</a:t>
            </a:r>
          </a:p>
          <a:p>
            <a:endParaRPr lang="en-GB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C20DBE-7249-41A6-AE75-7B37ABA90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90" y="1652313"/>
            <a:ext cx="10400220" cy="11761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3A0C13-1D5A-41DF-8B92-3371A766B5A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Curved Up 6">
            <a:extLst>
              <a:ext uri="{FF2B5EF4-FFF2-40B4-BE49-F238E27FC236}">
                <a16:creationId xmlns:a16="http://schemas.microsoft.com/office/drawing/2014/main" id="{CB6AA7A7-69B9-427E-A96D-375154F35AE3}"/>
              </a:ext>
            </a:extLst>
          </p:cNvPr>
          <p:cNvSpPr/>
          <p:nvPr/>
        </p:nvSpPr>
        <p:spPr>
          <a:xfrm>
            <a:off x="1514007" y="2748810"/>
            <a:ext cx="2863122" cy="6213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C132D9-044F-4D9C-AD74-CB5C7AD94587}"/>
              </a:ext>
            </a:extLst>
          </p:cNvPr>
          <p:cNvSpPr txBox="1"/>
          <p:nvPr/>
        </p:nvSpPr>
        <p:spPr>
          <a:xfrm>
            <a:off x="2429888" y="2890125"/>
            <a:ext cx="1107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x2 +3</a:t>
            </a:r>
          </a:p>
        </p:txBody>
      </p:sp>
      <p:sp>
        <p:nvSpPr>
          <p:cNvPr id="11" name="Arrow: Curved Up 10">
            <a:extLst>
              <a:ext uri="{FF2B5EF4-FFF2-40B4-BE49-F238E27FC236}">
                <a16:creationId xmlns:a16="http://schemas.microsoft.com/office/drawing/2014/main" id="{238181B6-E9A4-4CDE-B030-2022B225D425}"/>
              </a:ext>
            </a:extLst>
          </p:cNvPr>
          <p:cNvSpPr/>
          <p:nvPr/>
        </p:nvSpPr>
        <p:spPr>
          <a:xfrm>
            <a:off x="4130785" y="2748810"/>
            <a:ext cx="2863122" cy="6213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155BD9-D30F-4645-83A0-7EDFC7A5F302}"/>
              </a:ext>
            </a:extLst>
          </p:cNvPr>
          <p:cNvSpPr txBox="1"/>
          <p:nvPr/>
        </p:nvSpPr>
        <p:spPr>
          <a:xfrm>
            <a:off x="5046666" y="2890125"/>
            <a:ext cx="1107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x2 +3</a:t>
            </a:r>
          </a:p>
        </p:txBody>
      </p:sp>
      <p:sp>
        <p:nvSpPr>
          <p:cNvPr id="13" name="Arrow: Curved Up 12">
            <a:extLst>
              <a:ext uri="{FF2B5EF4-FFF2-40B4-BE49-F238E27FC236}">
                <a16:creationId xmlns:a16="http://schemas.microsoft.com/office/drawing/2014/main" id="{B2365EE7-BD2A-4B6F-8162-14AFEB924519}"/>
              </a:ext>
            </a:extLst>
          </p:cNvPr>
          <p:cNvSpPr/>
          <p:nvPr/>
        </p:nvSpPr>
        <p:spPr>
          <a:xfrm>
            <a:off x="6769096" y="2746133"/>
            <a:ext cx="2863122" cy="6213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1C2043-57D1-4352-B75E-AA999BF1A556}"/>
              </a:ext>
            </a:extLst>
          </p:cNvPr>
          <p:cNvSpPr txBox="1"/>
          <p:nvPr/>
        </p:nvSpPr>
        <p:spPr>
          <a:xfrm>
            <a:off x="7684977" y="2887448"/>
            <a:ext cx="1107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x2 +3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0F6166D-3455-4A96-83C3-55372351D217}"/>
              </a:ext>
            </a:extLst>
          </p:cNvPr>
          <p:cNvGrpSpPr/>
          <p:nvPr/>
        </p:nvGrpSpPr>
        <p:grpSpPr>
          <a:xfrm>
            <a:off x="6909477" y="3796528"/>
            <a:ext cx="1861800" cy="1405123"/>
            <a:chOff x="2248666" y="1937292"/>
            <a:chExt cx="1861800" cy="140512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8F50C1D-2E75-44B6-B026-AE7783E22450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2D8CE0C-D71A-48FF-B4F1-7F6E218C1767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CB44469-0969-47DB-8858-4179A58CF7C3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EF574AF-9B0E-4037-AEF2-466200CF716A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49BDB54-FC8C-40B4-ABAF-516C9E57A9D6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7AB4693-E65D-4919-B103-73DDB26B5F3A}"/>
              </a:ext>
            </a:extLst>
          </p:cNvPr>
          <p:cNvSpPr txBox="1"/>
          <p:nvPr/>
        </p:nvSpPr>
        <p:spPr>
          <a:xfrm>
            <a:off x="7804592" y="468810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3B69AE-3908-4EFF-8088-46B327F17361}"/>
              </a:ext>
            </a:extLst>
          </p:cNvPr>
          <p:cNvSpPr txBox="1"/>
          <p:nvPr/>
        </p:nvSpPr>
        <p:spPr>
          <a:xfrm>
            <a:off x="6903774" y="4688105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0F11028-FB58-4340-ADA6-454D0EC2D70A}"/>
              </a:ext>
            </a:extLst>
          </p:cNvPr>
          <p:cNvSpPr txBox="1"/>
          <p:nvPr/>
        </p:nvSpPr>
        <p:spPr>
          <a:xfrm>
            <a:off x="8231303" y="4688105"/>
            <a:ext cx="17122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+ 3 =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94578B9-51F4-4D98-A53D-1C3CA23F2835}"/>
              </a:ext>
            </a:extLst>
          </p:cNvPr>
          <p:cNvSpPr txBox="1"/>
          <p:nvPr/>
        </p:nvSpPr>
        <p:spPr>
          <a:xfrm>
            <a:off x="9583938" y="4688104"/>
            <a:ext cx="17122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05B76D-087F-488B-B82C-67803DF17476}"/>
              </a:ext>
            </a:extLst>
          </p:cNvPr>
          <p:cNvSpPr txBox="1"/>
          <p:nvPr/>
        </p:nvSpPr>
        <p:spPr>
          <a:xfrm>
            <a:off x="8684980" y="1946654"/>
            <a:ext cx="17122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19258D0-7992-47E8-856F-EEB92E7CCF34}"/>
              </a:ext>
            </a:extLst>
          </p:cNvPr>
          <p:cNvSpPr txBox="1"/>
          <p:nvPr/>
        </p:nvSpPr>
        <p:spPr>
          <a:xfrm>
            <a:off x="908386" y="3796528"/>
            <a:ext cx="3043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 – 3 =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0D90D7-16C2-41DA-8C7B-756045A81F7D}"/>
              </a:ext>
            </a:extLst>
          </p:cNvPr>
          <p:cNvSpPr txBox="1"/>
          <p:nvPr/>
        </p:nvSpPr>
        <p:spPr>
          <a:xfrm>
            <a:off x="3083350" y="3796528"/>
            <a:ext cx="9811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C7496B-406E-4B60-85A8-2ADF834E6CB7}"/>
              </a:ext>
            </a:extLst>
          </p:cNvPr>
          <p:cNvSpPr txBox="1"/>
          <p:nvPr/>
        </p:nvSpPr>
        <p:spPr>
          <a:xfrm>
            <a:off x="849874" y="4427470"/>
            <a:ext cx="2664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2 ÷ 2 =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E8C8EE-3860-43F3-B717-08776726C356}"/>
              </a:ext>
            </a:extLst>
          </p:cNvPr>
          <p:cNvSpPr txBox="1"/>
          <p:nvPr/>
        </p:nvSpPr>
        <p:spPr>
          <a:xfrm>
            <a:off x="3077593" y="4427470"/>
            <a:ext cx="9811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90595DA-293B-4638-925C-042DEE1B8534}"/>
              </a:ext>
            </a:extLst>
          </p:cNvPr>
          <p:cNvSpPr txBox="1"/>
          <p:nvPr/>
        </p:nvSpPr>
        <p:spPr>
          <a:xfrm>
            <a:off x="1185730" y="1939901"/>
            <a:ext cx="9811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</p:spTree>
    <p:extLst>
      <p:ext uri="{BB962C8B-B14F-4D97-AF65-F5344CB8AC3E}">
        <p14:creationId xmlns:p14="http://schemas.microsoft.com/office/powerpoint/2010/main" val="281856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1" grpId="0" animBg="1"/>
      <p:bldP spid="12" grpId="0"/>
      <p:bldP spid="13" grpId="0" animBg="1"/>
      <p:bldP spid="14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232D22-BE0B-4DB4-AA1A-AC51CD924396}"/>
              </a:ext>
            </a:extLst>
          </p:cNvPr>
          <p:cNvSpPr/>
          <p:nvPr/>
        </p:nvSpPr>
        <p:spPr>
          <a:xfrm>
            <a:off x="56123" y="50000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Jack chose a number.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He multiplied the number by 7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Then he added 85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His answer was 953 </a:t>
            </a:r>
          </a:p>
          <a:p>
            <a:r>
              <a:rPr lang="en-US" sz="3200" b="1" dirty="0"/>
              <a:t>What number did Jack choose?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A931A4-9B49-40E1-A16E-50FE00CC866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1BD9B2-1F38-489F-AA06-77DB5245C18F}"/>
              </a:ext>
            </a:extLst>
          </p:cNvPr>
          <p:cNvSpPr/>
          <p:nvPr/>
        </p:nvSpPr>
        <p:spPr>
          <a:xfrm>
            <a:off x="6096000" y="1105299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08C0E3E-AA95-4A62-8BDF-E4546E111300}"/>
              </a:ext>
            </a:extLst>
          </p:cNvPr>
          <p:cNvCxnSpPr>
            <a:cxnSpLocks/>
          </p:cNvCxnSpPr>
          <p:nvPr/>
        </p:nvCxnSpPr>
        <p:spPr>
          <a:xfrm>
            <a:off x="7384474" y="1430167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FFE087B-310D-4938-A9B5-45AE10B175F0}"/>
              </a:ext>
            </a:extLst>
          </p:cNvPr>
          <p:cNvSpPr txBox="1"/>
          <p:nvPr/>
        </p:nvSpPr>
        <p:spPr>
          <a:xfrm>
            <a:off x="7554081" y="1023921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x7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1C706C-3042-49B9-81E3-124C0B62C482}"/>
              </a:ext>
            </a:extLst>
          </p:cNvPr>
          <p:cNvSpPr/>
          <p:nvPr/>
        </p:nvSpPr>
        <p:spPr>
          <a:xfrm>
            <a:off x="8312727" y="1105299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095FDE3-79CE-45EC-A4EA-82B6431895D0}"/>
              </a:ext>
            </a:extLst>
          </p:cNvPr>
          <p:cNvCxnSpPr>
            <a:cxnSpLocks/>
          </p:cNvCxnSpPr>
          <p:nvPr/>
        </p:nvCxnSpPr>
        <p:spPr>
          <a:xfrm>
            <a:off x="9623045" y="1430167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DE5787C-F46D-4176-BBC7-16B451796329}"/>
              </a:ext>
            </a:extLst>
          </p:cNvPr>
          <p:cNvSpPr txBox="1"/>
          <p:nvPr/>
        </p:nvSpPr>
        <p:spPr>
          <a:xfrm>
            <a:off x="9740001" y="1023921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+85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543361-371F-4D77-BC4D-458E0E9B16BA}"/>
              </a:ext>
            </a:extLst>
          </p:cNvPr>
          <p:cNvSpPr/>
          <p:nvPr/>
        </p:nvSpPr>
        <p:spPr>
          <a:xfrm>
            <a:off x="10551298" y="1105299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42F8C4-1FAC-49CE-86EC-F0F48C82A4E9}"/>
              </a:ext>
            </a:extLst>
          </p:cNvPr>
          <p:cNvSpPr txBox="1"/>
          <p:nvPr/>
        </p:nvSpPr>
        <p:spPr>
          <a:xfrm>
            <a:off x="10815672" y="1124092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953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6E88D2-765D-4018-A43B-3580B24AF138}"/>
              </a:ext>
            </a:extLst>
          </p:cNvPr>
          <p:cNvSpPr txBox="1"/>
          <p:nvPr/>
        </p:nvSpPr>
        <p:spPr>
          <a:xfrm>
            <a:off x="8536397" y="1107121"/>
            <a:ext cx="9529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868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F1ADD5-AD57-4EE1-8EF5-80EE622798A2}"/>
              </a:ext>
            </a:extLst>
          </p:cNvPr>
          <p:cNvSpPr txBox="1"/>
          <p:nvPr/>
        </p:nvSpPr>
        <p:spPr>
          <a:xfrm>
            <a:off x="6299336" y="1105299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124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2C8E5F7-C7BC-4B0A-81CA-B2F36CC7DBE5}"/>
              </a:ext>
            </a:extLst>
          </p:cNvPr>
          <p:cNvGrpSpPr/>
          <p:nvPr/>
        </p:nvGrpSpPr>
        <p:grpSpPr>
          <a:xfrm>
            <a:off x="9181313" y="2293272"/>
            <a:ext cx="1885499" cy="1414081"/>
            <a:chOff x="1371600" y="1941038"/>
            <a:chExt cx="1885499" cy="141408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138066D-537C-4CD1-9E6E-31277E2BF3DA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9 5 3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11AEED0-5235-491E-99ED-7A970A702197}"/>
                </a:ext>
              </a:extLst>
            </p:cNvPr>
            <p:cNvSpPr txBox="1"/>
            <p:nvPr/>
          </p:nvSpPr>
          <p:spPr>
            <a:xfrm>
              <a:off x="2251829" y="2373230"/>
              <a:ext cx="10052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8 5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AA63874-AA64-4BFE-9718-77BB2647022E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0C1D870-29D6-4768-BC28-D8E1470E1518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308BB-FBF7-4C6F-90AC-90747A8F61C8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9CE36FD9-192A-4E5A-BC97-9129F3824607}"/>
              </a:ext>
            </a:extLst>
          </p:cNvPr>
          <p:cNvSpPr txBox="1"/>
          <p:nvPr/>
        </p:nvSpPr>
        <p:spPr>
          <a:xfrm>
            <a:off x="10509215" y="317874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959D0FB-F49C-4645-A6B8-17129B55825F}"/>
              </a:ext>
            </a:extLst>
          </p:cNvPr>
          <p:cNvCxnSpPr>
            <a:cxnSpLocks/>
          </p:cNvCxnSpPr>
          <p:nvPr/>
        </p:nvCxnSpPr>
        <p:spPr>
          <a:xfrm flipV="1">
            <a:off x="10066801" y="237732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E4F044FF-ECA0-4EA2-AA1E-C16AA5FD0D1B}"/>
              </a:ext>
            </a:extLst>
          </p:cNvPr>
          <p:cNvSpPr txBox="1"/>
          <p:nvPr/>
        </p:nvSpPr>
        <p:spPr>
          <a:xfrm>
            <a:off x="10121196" y="207990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B20CB08-D81C-4DFD-A5E5-08C8073742F2}"/>
              </a:ext>
            </a:extLst>
          </p:cNvPr>
          <p:cNvSpPr txBox="1"/>
          <p:nvPr/>
        </p:nvSpPr>
        <p:spPr>
          <a:xfrm>
            <a:off x="10388111" y="2325898"/>
            <a:ext cx="322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64376FF-19AB-458A-AD8B-BA3F5788C029}"/>
              </a:ext>
            </a:extLst>
          </p:cNvPr>
          <p:cNvSpPr txBox="1"/>
          <p:nvPr/>
        </p:nvSpPr>
        <p:spPr>
          <a:xfrm>
            <a:off x="10048420" y="318532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D0FAFC4-B07C-4A00-8281-55B750501A9F}"/>
              </a:ext>
            </a:extLst>
          </p:cNvPr>
          <p:cNvSpPr txBox="1"/>
          <p:nvPr/>
        </p:nvSpPr>
        <p:spPr>
          <a:xfrm>
            <a:off x="9598266" y="318592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5F9C222-A05D-44C7-BE6B-FA52659880AD}"/>
              </a:ext>
            </a:extLst>
          </p:cNvPr>
          <p:cNvCxnSpPr>
            <a:cxnSpLocks/>
          </p:cNvCxnSpPr>
          <p:nvPr/>
        </p:nvCxnSpPr>
        <p:spPr>
          <a:xfrm flipV="1">
            <a:off x="9622301" y="237732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6C21D186-A6E0-4800-A1A0-AC3CF8A209FB}"/>
              </a:ext>
            </a:extLst>
          </p:cNvPr>
          <p:cNvSpPr txBox="1"/>
          <p:nvPr/>
        </p:nvSpPr>
        <p:spPr>
          <a:xfrm>
            <a:off x="9652376" y="207990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A65F78C-CEA7-469F-8E13-F9732DEAA063}"/>
              </a:ext>
            </a:extLst>
          </p:cNvPr>
          <p:cNvSpPr txBox="1"/>
          <p:nvPr/>
        </p:nvSpPr>
        <p:spPr>
          <a:xfrm>
            <a:off x="9973686" y="2081790"/>
            <a:ext cx="245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A05ABB4-EF84-45D2-9A2F-49543EBDFBC5}"/>
              </a:ext>
            </a:extLst>
          </p:cNvPr>
          <p:cNvSpPr txBox="1"/>
          <p:nvPr/>
        </p:nvSpPr>
        <p:spPr>
          <a:xfrm>
            <a:off x="6676770" y="2678856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8 6 8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BA6CFA7-2490-4691-A10B-2EEDC4359935}"/>
              </a:ext>
            </a:extLst>
          </p:cNvPr>
          <p:cNvSpPr txBox="1"/>
          <p:nvPr/>
        </p:nvSpPr>
        <p:spPr>
          <a:xfrm>
            <a:off x="6202153" y="269191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A451E47-A68B-4917-BCE2-A7E0672234DE}"/>
              </a:ext>
            </a:extLst>
          </p:cNvPr>
          <p:cNvCxnSpPr>
            <a:cxnSpLocks/>
          </p:cNvCxnSpPr>
          <p:nvPr/>
        </p:nvCxnSpPr>
        <p:spPr>
          <a:xfrm>
            <a:off x="6676770" y="2741476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A6A77FF-B240-491F-8C7F-4DDECE59166B}"/>
              </a:ext>
            </a:extLst>
          </p:cNvPr>
          <p:cNvCxnSpPr>
            <a:cxnSpLocks/>
          </p:cNvCxnSpPr>
          <p:nvPr/>
        </p:nvCxnSpPr>
        <p:spPr>
          <a:xfrm flipH="1">
            <a:off x="6691924" y="2741476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33B5DF8B-99BB-48DC-855B-5B922E8BA0DA}"/>
              </a:ext>
            </a:extLst>
          </p:cNvPr>
          <p:cNvSpPr txBox="1"/>
          <p:nvPr/>
        </p:nvSpPr>
        <p:spPr>
          <a:xfrm>
            <a:off x="7118729" y="224116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CD68DC1-D687-47E6-9E86-FCA347CD9877}"/>
              </a:ext>
            </a:extLst>
          </p:cNvPr>
          <p:cNvSpPr txBox="1"/>
          <p:nvPr/>
        </p:nvSpPr>
        <p:spPr>
          <a:xfrm>
            <a:off x="7541735" y="224116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798BCD3-6D9B-495F-ADB4-02AA0D307B03}"/>
              </a:ext>
            </a:extLst>
          </p:cNvPr>
          <p:cNvSpPr txBox="1"/>
          <p:nvPr/>
        </p:nvSpPr>
        <p:spPr>
          <a:xfrm>
            <a:off x="7412611" y="2718813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03B4FD4-51AD-4DF3-AB59-55E4768102BA}"/>
              </a:ext>
            </a:extLst>
          </p:cNvPr>
          <p:cNvSpPr txBox="1"/>
          <p:nvPr/>
        </p:nvSpPr>
        <p:spPr>
          <a:xfrm>
            <a:off x="6676828" y="22281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092C827-66EA-4628-9356-6938589771B9}"/>
              </a:ext>
            </a:extLst>
          </p:cNvPr>
          <p:cNvSpPr txBox="1"/>
          <p:nvPr/>
        </p:nvSpPr>
        <p:spPr>
          <a:xfrm>
            <a:off x="6970710" y="2705750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5839BB6-D999-4AC3-A4F6-2870E0C2DB44}"/>
              </a:ext>
            </a:extLst>
          </p:cNvPr>
          <p:cNvSpPr txBox="1"/>
          <p:nvPr/>
        </p:nvSpPr>
        <p:spPr>
          <a:xfrm>
            <a:off x="3055577" y="2423881"/>
            <a:ext cx="2618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He chose 124</a:t>
            </a:r>
          </a:p>
        </p:txBody>
      </p:sp>
    </p:spTree>
    <p:extLst>
      <p:ext uri="{BB962C8B-B14F-4D97-AF65-F5344CB8AC3E}">
        <p14:creationId xmlns:p14="http://schemas.microsoft.com/office/powerpoint/2010/main" val="213389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9" grpId="0"/>
      <p:bldP spid="10" grpId="0" animBg="1"/>
      <p:bldP spid="15" grpId="0"/>
      <p:bldP spid="16" grpId="0"/>
      <p:bldP spid="17" grpId="0"/>
      <p:bldP spid="44" grpId="0"/>
      <p:bldP spid="46" grpId="0"/>
      <p:bldP spid="47" grpId="0"/>
      <p:bldP spid="48" grpId="0"/>
      <p:bldP spid="49" grpId="0"/>
      <p:bldP spid="51" grpId="0"/>
      <p:bldP spid="52" grpId="0"/>
      <p:bldP spid="53" grpId="0"/>
      <p:bldP spid="54" grpId="0"/>
      <p:bldP spid="57" grpId="0"/>
      <p:bldP spid="58" grpId="0"/>
      <p:bldP spid="59" grpId="0"/>
      <p:bldP spid="61" grpId="0"/>
      <p:bldP spid="62" grpId="0"/>
      <p:bldP spid="63" grpId="0"/>
    </p:bld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BCD514-3759-4FF2-85AD-98655C886D9C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theme park sells tickets online.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Each ticket costs £24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There is a £3 charge for buying tickets. </a:t>
            </a:r>
          </a:p>
          <a:p>
            <a:r>
              <a:rPr lang="en-US" sz="3200" b="1" dirty="0"/>
              <a:t>Which of these shows how to calculate the total cost, in pounds?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7C25DB-4D81-4B82-8EDA-3D0958721CEF}"/>
              </a:ext>
            </a:extLst>
          </p:cNvPr>
          <p:cNvSpPr/>
          <p:nvPr/>
        </p:nvSpPr>
        <p:spPr>
          <a:xfrm>
            <a:off x="481856" y="2279561"/>
            <a:ext cx="45214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number of tickets × 3 + 24</a:t>
            </a:r>
            <a:endParaRPr lang="en-GB" sz="3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9CC07C-68C3-4E5D-8654-A043BC9470E8}"/>
              </a:ext>
            </a:extLst>
          </p:cNvPr>
          <p:cNvSpPr/>
          <p:nvPr/>
        </p:nvSpPr>
        <p:spPr>
          <a:xfrm>
            <a:off x="481856" y="2969368"/>
            <a:ext cx="45214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number of tickets × 24 + 3</a:t>
            </a:r>
            <a:endParaRPr lang="en-GB" sz="3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78D1BC-B150-4CDD-8C29-DE877ACB2CD4}"/>
              </a:ext>
            </a:extLst>
          </p:cNvPr>
          <p:cNvSpPr/>
          <p:nvPr/>
        </p:nvSpPr>
        <p:spPr>
          <a:xfrm>
            <a:off x="481856" y="3659175"/>
            <a:ext cx="45214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number of tickets + 3 × 24</a:t>
            </a:r>
            <a:endParaRPr lang="en-GB" sz="3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189B91-2BA6-42C7-8DBB-C975AD547F58}"/>
              </a:ext>
            </a:extLst>
          </p:cNvPr>
          <p:cNvSpPr/>
          <p:nvPr/>
        </p:nvSpPr>
        <p:spPr>
          <a:xfrm>
            <a:off x="481855" y="4343782"/>
            <a:ext cx="45214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number of tickets + 24 × 3</a:t>
            </a:r>
            <a:endParaRPr lang="en-GB" sz="3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429839-509F-4264-B527-A41214CA624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5A82DB-F260-4C4E-A27B-356EA1FA1C2B}"/>
              </a:ext>
            </a:extLst>
          </p:cNvPr>
          <p:cNvSpPr/>
          <p:nvPr/>
        </p:nvSpPr>
        <p:spPr>
          <a:xfrm>
            <a:off x="4994139" y="2280960"/>
            <a:ext cx="833294" cy="5857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1BFF08-6680-4F6F-A2B3-FD12DE1A7569}"/>
              </a:ext>
            </a:extLst>
          </p:cNvPr>
          <p:cNvSpPr/>
          <p:nvPr/>
        </p:nvSpPr>
        <p:spPr>
          <a:xfrm>
            <a:off x="4997871" y="2960296"/>
            <a:ext cx="833294" cy="5857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CE1D89-BB26-4BE9-BC86-7E548EA01387}"/>
              </a:ext>
            </a:extLst>
          </p:cNvPr>
          <p:cNvSpPr/>
          <p:nvPr/>
        </p:nvSpPr>
        <p:spPr>
          <a:xfrm>
            <a:off x="5003286" y="3650607"/>
            <a:ext cx="833294" cy="5857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513D63-E596-4B45-960B-C44B6A79E7D7}"/>
              </a:ext>
            </a:extLst>
          </p:cNvPr>
          <p:cNvSpPr/>
          <p:nvPr/>
        </p:nvSpPr>
        <p:spPr>
          <a:xfrm>
            <a:off x="5007018" y="4342826"/>
            <a:ext cx="833294" cy="5857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6E09EB-C212-44E0-AE46-337D23FA0038}"/>
              </a:ext>
            </a:extLst>
          </p:cNvPr>
          <p:cNvSpPr/>
          <p:nvPr/>
        </p:nvSpPr>
        <p:spPr>
          <a:xfrm>
            <a:off x="5128203" y="289826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5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79679A-72FC-410C-AB9D-FF75F8AB3AEC}"/>
              </a:ext>
            </a:extLst>
          </p:cNvPr>
          <p:cNvSpPr/>
          <p:nvPr/>
        </p:nvSpPr>
        <p:spPr>
          <a:xfrm>
            <a:off x="56122" y="50000"/>
            <a:ext cx="107621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Amina is shopping. She says, </a:t>
            </a:r>
          </a:p>
          <a:p>
            <a:r>
              <a:rPr lang="en-US" sz="3200" b="1" dirty="0"/>
              <a:t>	‘I would like to buy one-quarter of a kilogram of cheese.’ </a:t>
            </a:r>
          </a:p>
          <a:p>
            <a:r>
              <a:rPr lang="en-US" sz="3200" b="1" dirty="0"/>
              <a:t>Write one-quarter on the scales as a decimal.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D2D1A6-4EDE-466D-BE96-218862950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36" y="1619660"/>
            <a:ext cx="4222179" cy="329397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8C7F4AB-9E2E-4BE5-954F-4715FC783797}"/>
              </a:ext>
            </a:extLst>
          </p:cNvPr>
          <p:cNvSpPr/>
          <p:nvPr/>
        </p:nvSpPr>
        <p:spPr>
          <a:xfrm>
            <a:off x="4575576" y="2915734"/>
            <a:ext cx="68172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cheese costs £1.35 </a:t>
            </a:r>
          </a:p>
          <a:p>
            <a:r>
              <a:rPr lang="en-US" sz="3200" b="1" dirty="0"/>
              <a:t>Amina pays with a £2 coin. </a:t>
            </a:r>
          </a:p>
          <a:p>
            <a:r>
              <a:rPr lang="en-US" sz="3200" b="1" dirty="0"/>
              <a:t>How much change should Amina get?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06E626-A39C-4C7F-8EFC-4B79A7F71E8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8B9123-9AD4-48A5-9128-7BC37179739F}"/>
              </a:ext>
            </a:extLst>
          </p:cNvPr>
          <p:cNvCxnSpPr>
            <a:cxnSpLocks/>
          </p:cNvCxnSpPr>
          <p:nvPr/>
        </p:nvCxnSpPr>
        <p:spPr>
          <a:xfrm>
            <a:off x="7787701" y="1985626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87BAB93-7A02-4F9C-AAD4-FCCE77F8C139}"/>
              </a:ext>
            </a:extLst>
          </p:cNvPr>
          <p:cNvCxnSpPr>
            <a:cxnSpLocks/>
          </p:cNvCxnSpPr>
          <p:nvPr/>
        </p:nvCxnSpPr>
        <p:spPr>
          <a:xfrm>
            <a:off x="8666931" y="1969321"/>
            <a:ext cx="13532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418507B-54CE-4640-B58B-EB0E95AF7E5A}"/>
              </a:ext>
            </a:extLst>
          </p:cNvPr>
          <p:cNvSpPr txBox="1"/>
          <p:nvPr/>
        </p:nvSpPr>
        <p:spPr>
          <a:xfrm>
            <a:off x="7750328" y="147779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0869A1-EF00-491C-B140-3A3DE246E91B}"/>
              </a:ext>
            </a:extLst>
          </p:cNvPr>
          <p:cNvSpPr txBox="1"/>
          <p:nvPr/>
        </p:nvSpPr>
        <p:spPr>
          <a:xfrm>
            <a:off x="7760894" y="192383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B9890C-6D5B-46A2-B843-2E3B0A49F3CB}"/>
              </a:ext>
            </a:extLst>
          </p:cNvPr>
          <p:cNvSpPr txBox="1"/>
          <p:nvPr/>
        </p:nvSpPr>
        <p:spPr>
          <a:xfrm>
            <a:off x="8668336" y="1907529"/>
            <a:ext cx="14617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2689E4-FFAD-49C2-9460-AF2230ABF7D9}"/>
              </a:ext>
            </a:extLst>
          </p:cNvPr>
          <p:cNvSpPr txBox="1"/>
          <p:nvPr/>
        </p:nvSpPr>
        <p:spPr>
          <a:xfrm>
            <a:off x="8219888" y="167015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C93ACDB8-C78F-4234-B2BB-4C51B43AC8BE}"/>
              </a:ext>
            </a:extLst>
          </p:cNvPr>
          <p:cNvSpPr/>
          <p:nvPr/>
        </p:nvSpPr>
        <p:spPr>
          <a:xfrm rot="16200000">
            <a:off x="8274971" y="833284"/>
            <a:ext cx="810037" cy="1371032"/>
          </a:xfrm>
          <a:prstGeom prst="arc">
            <a:avLst>
              <a:gd name="adj1" fmla="val 16200000"/>
              <a:gd name="adj2" fmla="val 545759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36587CDA-F13F-4844-A02B-D4288B7D154B}"/>
              </a:ext>
            </a:extLst>
          </p:cNvPr>
          <p:cNvSpPr/>
          <p:nvPr/>
        </p:nvSpPr>
        <p:spPr>
          <a:xfrm rot="5400000">
            <a:off x="8264683" y="1760405"/>
            <a:ext cx="810037" cy="1371032"/>
          </a:xfrm>
          <a:prstGeom prst="arc">
            <a:avLst>
              <a:gd name="adj1" fmla="val 16144185"/>
              <a:gd name="adj2" fmla="val 548626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DE2B33-51FD-49DB-8E60-E5B045E3AFAF}"/>
              </a:ext>
            </a:extLst>
          </p:cNvPr>
          <p:cNvSpPr txBox="1"/>
          <p:nvPr/>
        </p:nvSpPr>
        <p:spPr>
          <a:xfrm>
            <a:off x="8272892" y="241816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98F1EE-38FA-4096-9F4A-7D0F27A699BC}"/>
              </a:ext>
            </a:extLst>
          </p:cNvPr>
          <p:cNvSpPr txBox="1"/>
          <p:nvPr/>
        </p:nvSpPr>
        <p:spPr>
          <a:xfrm>
            <a:off x="8272891" y="112385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59F26C-07CB-45BE-B51B-FBE216BB7D8D}"/>
              </a:ext>
            </a:extLst>
          </p:cNvPr>
          <p:cNvSpPr txBox="1"/>
          <p:nvPr/>
        </p:nvSpPr>
        <p:spPr>
          <a:xfrm>
            <a:off x="8880819" y="1461487"/>
            <a:ext cx="9628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11788B-634B-4660-865B-666A5B337F45}"/>
              </a:ext>
            </a:extLst>
          </p:cNvPr>
          <p:cNvSpPr txBox="1"/>
          <p:nvPr/>
        </p:nvSpPr>
        <p:spPr>
          <a:xfrm>
            <a:off x="1777750" y="3687527"/>
            <a:ext cx="17325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501987-BD35-4811-A49F-E37955BB67A3}"/>
              </a:ext>
            </a:extLst>
          </p:cNvPr>
          <p:cNvSpPr txBox="1"/>
          <p:nvPr/>
        </p:nvSpPr>
        <p:spPr>
          <a:xfrm>
            <a:off x="4638515" y="4453989"/>
            <a:ext cx="2914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£2.00 – £1.35 =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7AC0CE-5E8B-4D92-BDCD-C84820B21B70}"/>
              </a:ext>
            </a:extLst>
          </p:cNvPr>
          <p:cNvSpPr txBox="1"/>
          <p:nvPr/>
        </p:nvSpPr>
        <p:spPr>
          <a:xfrm>
            <a:off x="7725919" y="4701433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2.0 0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E3429C-D5EE-49A0-B03B-27C2089565E8}"/>
              </a:ext>
            </a:extLst>
          </p:cNvPr>
          <p:cNvSpPr txBox="1"/>
          <p:nvPr/>
        </p:nvSpPr>
        <p:spPr>
          <a:xfrm>
            <a:off x="7361303" y="5131540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CCB0874-1787-4D4F-AA19-795AC21D5778}"/>
              </a:ext>
            </a:extLst>
          </p:cNvPr>
          <p:cNvSpPr txBox="1"/>
          <p:nvPr/>
        </p:nvSpPr>
        <p:spPr>
          <a:xfrm>
            <a:off x="7725917" y="5142298"/>
            <a:ext cx="14601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1.3 5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5EDAE4C-E0C5-407E-98B5-25B38C2A048C}"/>
              </a:ext>
            </a:extLst>
          </p:cNvPr>
          <p:cNvCxnSpPr>
            <a:cxnSpLocks/>
          </p:cNvCxnSpPr>
          <p:nvPr/>
        </p:nvCxnSpPr>
        <p:spPr>
          <a:xfrm flipV="1">
            <a:off x="7277076" y="5671464"/>
            <a:ext cx="1811262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C135FEB-C8EC-4D8C-8D79-562D9608779A}"/>
              </a:ext>
            </a:extLst>
          </p:cNvPr>
          <p:cNvCxnSpPr>
            <a:cxnSpLocks/>
          </p:cNvCxnSpPr>
          <p:nvPr/>
        </p:nvCxnSpPr>
        <p:spPr>
          <a:xfrm flipV="1">
            <a:off x="7277076" y="6113674"/>
            <a:ext cx="1811262" cy="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6466AEA-2E00-486F-A37A-6689A921C290}"/>
              </a:ext>
            </a:extLst>
          </p:cNvPr>
          <p:cNvSpPr txBox="1"/>
          <p:nvPr/>
        </p:nvSpPr>
        <p:spPr>
          <a:xfrm>
            <a:off x="8023709" y="559311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24AEA7-5F05-4A8D-9BC2-9DB338AABB0C}"/>
              </a:ext>
            </a:extLst>
          </p:cNvPr>
          <p:cNvSpPr txBox="1"/>
          <p:nvPr/>
        </p:nvSpPr>
        <p:spPr>
          <a:xfrm>
            <a:off x="8594630" y="559242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625682-A9E6-4F57-A07A-6A0033E3046E}"/>
              </a:ext>
            </a:extLst>
          </p:cNvPr>
          <p:cNvSpPr txBox="1"/>
          <p:nvPr/>
        </p:nvSpPr>
        <p:spPr>
          <a:xfrm>
            <a:off x="8164053" y="559545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382FB85-CD7F-4AAD-B22F-B5662FF4826C}"/>
              </a:ext>
            </a:extLst>
          </p:cNvPr>
          <p:cNvCxnSpPr>
            <a:cxnSpLocks/>
          </p:cNvCxnSpPr>
          <p:nvPr/>
        </p:nvCxnSpPr>
        <p:spPr>
          <a:xfrm flipV="1">
            <a:off x="7727945" y="480081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3772355B-8284-4F85-B392-6DED4DF09BF5}"/>
              </a:ext>
            </a:extLst>
          </p:cNvPr>
          <p:cNvSpPr txBox="1"/>
          <p:nvPr/>
        </p:nvSpPr>
        <p:spPr>
          <a:xfrm>
            <a:off x="7793806" y="448816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F714AE3-DD01-48C1-A171-2412968753E0}"/>
              </a:ext>
            </a:extLst>
          </p:cNvPr>
          <p:cNvSpPr txBox="1"/>
          <p:nvPr/>
        </p:nvSpPr>
        <p:spPr>
          <a:xfrm>
            <a:off x="8048321" y="4742964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840151E-1D39-48DC-A90A-EBA980D5F723}"/>
              </a:ext>
            </a:extLst>
          </p:cNvPr>
          <p:cNvCxnSpPr>
            <a:cxnSpLocks/>
          </p:cNvCxnSpPr>
          <p:nvPr/>
        </p:nvCxnSpPr>
        <p:spPr>
          <a:xfrm flipV="1">
            <a:off x="8181809" y="479805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4803122-0045-4BC5-8C2C-C120F410F44B}"/>
              </a:ext>
            </a:extLst>
          </p:cNvPr>
          <p:cNvSpPr txBox="1"/>
          <p:nvPr/>
        </p:nvSpPr>
        <p:spPr>
          <a:xfrm>
            <a:off x="8228214" y="448539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916CD9C-A13B-4CB0-97F6-6865E0D1776B}"/>
              </a:ext>
            </a:extLst>
          </p:cNvPr>
          <p:cNvSpPr txBox="1"/>
          <p:nvPr/>
        </p:nvSpPr>
        <p:spPr>
          <a:xfrm>
            <a:off x="8502185" y="4740197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1B51521-4CD4-4174-8767-A4386B1B7851}"/>
              </a:ext>
            </a:extLst>
          </p:cNvPr>
          <p:cNvSpPr txBox="1"/>
          <p:nvPr/>
        </p:nvSpPr>
        <p:spPr>
          <a:xfrm>
            <a:off x="7749540" y="560152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C5A365D-6105-406F-8339-FBCE6FDF5385}"/>
              </a:ext>
            </a:extLst>
          </p:cNvPr>
          <p:cNvSpPr txBox="1"/>
          <p:nvPr/>
        </p:nvSpPr>
        <p:spPr>
          <a:xfrm>
            <a:off x="7411680" y="559803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E8AD91-3E07-4B59-BEB2-FF36025EEA81}"/>
              </a:ext>
            </a:extLst>
          </p:cNvPr>
          <p:cNvSpPr txBox="1"/>
          <p:nvPr/>
        </p:nvSpPr>
        <p:spPr>
          <a:xfrm>
            <a:off x="8999581" y="5624610"/>
            <a:ext cx="1674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change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870007E-00BC-4A98-8BEC-81FBA65E2F8B}"/>
              </a:ext>
            </a:extLst>
          </p:cNvPr>
          <p:cNvSpPr txBox="1"/>
          <p:nvPr/>
        </p:nvSpPr>
        <p:spPr>
          <a:xfrm>
            <a:off x="11003586" y="3858808"/>
            <a:ext cx="1053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65p</a:t>
            </a:r>
          </a:p>
        </p:txBody>
      </p:sp>
    </p:spTree>
    <p:extLst>
      <p:ext uri="{BB962C8B-B14F-4D97-AF65-F5344CB8AC3E}">
        <p14:creationId xmlns:p14="http://schemas.microsoft.com/office/powerpoint/2010/main" val="288046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4" grpId="0"/>
      <p:bldP spid="25" grpId="0"/>
      <p:bldP spid="26" grpId="0"/>
      <p:bldP spid="28" grpId="0"/>
      <p:bldP spid="29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A8094E-4B63-4DB3-A50F-33B498B88947}"/>
              </a:ext>
            </a:extLst>
          </p:cNvPr>
          <p:cNvSpPr/>
          <p:nvPr/>
        </p:nvSpPr>
        <p:spPr>
          <a:xfrm>
            <a:off x="56123" y="0"/>
            <a:ext cx="116121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three symbols. </a:t>
            </a:r>
          </a:p>
          <a:p>
            <a:r>
              <a:rPr lang="en-US" sz="3200" b="1" dirty="0"/>
              <a:t>   &lt;    &gt;    = </a:t>
            </a:r>
          </a:p>
          <a:p>
            <a:r>
              <a:rPr lang="en-US" sz="3200" b="1" dirty="0"/>
              <a:t>Write one symbol in each box to make the statements correct.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85E313-3916-4D90-9AED-B7388CA8E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347" y="1897154"/>
            <a:ext cx="4216004" cy="30636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03ED82-C10E-4DBF-AEA3-3A46E2C87A5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50D1D2-8D74-4F38-B445-99355E3ADA91}"/>
              </a:ext>
            </a:extLst>
          </p:cNvPr>
          <p:cNvSpPr txBox="1"/>
          <p:nvPr/>
        </p:nvSpPr>
        <p:spPr>
          <a:xfrm>
            <a:off x="2894121" y="2259429"/>
            <a:ext cx="960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C12723-0B0C-40A3-98F0-7DA43F5209BE}"/>
              </a:ext>
            </a:extLst>
          </p:cNvPr>
          <p:cNvSpPr txBox="1"/>
          <p:nvPr/>
        </p:nvSpPr>
        <p:spPr>
          <a:xfrm>
            <a:off x="3400738" y="2259429"/>
            <a:ext cx="391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ADD6D0-ECAE-4FFB-8833-327998DF5C03}"/>
              </a:ext>
            </a:extLst>
          </p:cNvPr>
          <p:cNvSpPr txBox="1"/>
          <p:nvPr/>
        </p:nvSpPr>
        <p:spPr>
          <a:xfrm>
            <a:off x="5241472" y="2243100"/>
            <a:ext cx="4956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59551A-781F-44C0-A2CA-9CD648A8EAE3}"/>
              </a:ext>
            </a:extLst>
          </p:cNvPr>
          <p:cNvSpPr txBox="1"/>
          <p:nvPr/>
        </p:nvSpPr>
        <p:spPr>
          <a:xfrm>
            <a:off x="2302329" y="4013797"/>
            <a:ext cx="1124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86AFF3-76D9-4239-A1D3-CBE82D6E04F6}"/>
              </a:ext>
            </a:extLst>
          </p:cNvPr>
          <p:cNvSpPr txBox="1"/>
          <p:nvPr/>
        </p:nvSpPr>
        <p:spPr>
          <a:xfrm>
            <a:off x="7113813" y="3885769"/>
            <a:ext cx="391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E46163-44C8-48A4-BEE2-5162B83DA9E2}"/>
              </a:ext>
            </a:extLst>
          </p:cNvPr>
          <p:cNvSpPr txBox="1"/>
          <p:nvPr/>
        </p:nvSpPr>
        <p:spPr>
          <a:xfrm>
            <a:off x="5241472" y="3902314"/>
            <a:ext cx="4956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&lt;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70063EB-3700-414D-9965-BB39CCEB9818}"/>
              </a:ext>
            </a:extLst>
          </p:cNvPr>
          <p:cNvGrpSpPr/>
          <p:nvPr/>
        </p:nvGrpSpPr>
        <p:grpSpPr>
          <a:xfrm>
            <a:off x="7246692" y="2139529"/>
            <a:ext cx="787079" cy="838084"/>
            <a:chOff x="2813978" y="416768"/>
            <a:chExt cx="425004" cy="83808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00B397-AED0-4B50-9771-64A67B05E15E}"/>
                </a:ext>
              </a:extLst>
            </p:cNvPr>
            <p:cNvSpPr/>
            <p:nvPr/>
          </p:nvSpPr>
          <p:spPr>
            <a:xfrm>
              <a:off x="2929112" y="416768"/>
              <a:ext cx="20347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7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CB47EF-1B78-4F95-B47F-F12E30060175}"/>
                </a:ext>
              </a:extLst>
            </p:cNvPr>
            <p:cNvSpPr/>
            <p:nvPr/>
          </p:nvSpPr>
          <p:spPr>
            <a:xfrm>
              <a:off x="2813978" y="731632"/>
              <a:ext cx="4250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100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2F4F3E4-C482-4662-97E0-3C00D3C3AE43}"/>
                </a:ext>
              </a:extLst>
            </p:cNvPr>
            <p:cNvCxnSpPr>
              <a:cxnSpLocks/>
            </p:cNvCxnSpPr>
            <p:nvPr/>
          </p:nvCxnSpPr>
          <p:spPr>
            <a:xfrm>
              <a:off x="2876580" y="839462"/>
              <a:ext cx="28364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92E1E33-148A-44E2-B670-761078E84C7C}"/>
              </a:ext>
            </a:extLst>
          </p:cNvPr>
          <p:cNvGrpSpPr/>
          <p:nvPr/>
        </p:nvGrpSpPr>
        <p:grpSpPr>
          <a:xfrm>
            <a:off x="7675893" y="3798743"/>
            <a:ext cx="787079" cy="838084"/>
            <a:chOff x="2813978" y="416768"/>
            <a:chExt cx="425004" cy="83808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894FB94-06A8-41ED-99A8-37A74A8EDA82}"/>
                </a:ext>
              </a:extLst>
            </p:cNvPr>
            <p:cNvSpPr/>
            <p:nvPr/>
          </p:nvSpPr>
          <p:spPr>
            <a:xfrm>
              <a:off x="2878714" y="416768"/>
              <a:ext cx="3409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23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1F0CDD1-F718-4C97-827E-043D2990AA6F}"/>
                </a:ext>
              </a:extLst>
            </p:cNvPr>
            <p:cNvSpPr/>
            <p:nvPr/>
          </p:nvSpPr>
          <p:spPr>
            <a:xfrm>
              <a:off x="2813978" y="731632"/>
              <a:ext cx="4250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100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4D0700F-CF2F-4B2F-BC5D-7D8BDCD6618A}"/>
                </a:ext>
              </a:extLst>
            </p:cNvPr>
            <p:cNvCxnSpPr>
              <a:cxnSpLocks/>
            </p:cNvCxnSpPr>
            <p:nvPr/>
          </p:nvCxnSpPr>
          <p:spPr>
            <a:xfrm>
              <a:off x="2876580" y="839462"/>
              <a:ext cx="28364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E856CF5-0912-48DE-B660-16F70E428D78}"/>
              </a:ext>
            </a:extLst>
          </p:cNvPr>
          <p:cNvGrpSpPr/>
          <p:nvPr/>
        </p:nvGrpSpPr>
        <p:grpSpPr>
          <a:xfrm>
            <a:off x="2058399" y="2132774"/>
            <a:ext cx="787079" cy="838084"/>
            <a:chOff x="2813978" y="416768"/>
            <a:chExt cx="425004" cy="83808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59049AC-7080-44C0-95E8-0924B6EE684A}"/>
                </a:ext>
              </a:extLst>
            </p:cNvPr>
            <p:cNvSpPr/>
            <p:nvPr/>
          </p:nvSpPr>
          <p:spPr>
            <a:xfrm>
              <a:off x="2875518" y="416768"/>
              <a:ext cx="32163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70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746DD57-1F43-473E-82BB-ECF1E78F8AFE}"/>
                </a:ext>
              </a:extLst>
            </p:cNvPr>
            <p:cNvSpPr/>
            <p:nvPr/>
          </p:nvSpPr>
          <p:spPr>
            <a:xfrm>
              <a:off x="2813978" y="731632"/>
              <a:ext cx="4250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100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E6950D9-9B41-4172-96B9-9C4A13CCF94D}"/>
                </a:ext>
              </a:extLst>
            </p:cNvPr>
            <p:cNvCxnSpPr>
              <a:cxnSpLocks/>
            </p:cNvCxnSpPr>
            <p:nvPr/>
          </p:nvCxnSpPr>
          <p:spPr>
            <a:xfrm>
              <a:off x="2876580" y="839462"/>
              <a:ext cx="28364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5622698-DCC3-48D7-B53A-98BEAC083BC8}"/>
              </a:ext>
            </a:extLst>
          </p:cNvPr>
          <p:cNvGrpSpPr/>
          <p:nvPr/>
        </p:nvGrpSpPr>
        <p:grpSpPr>
          <a:xfrm>
            <a:off x="8590369" y="3789892"/>
            <a:ext cx="991376" cy="838084"/>
            <a:chOff x="2813978" y="416768"/>
            <a:chExt cx="425004" cy="83808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84638C7-0019-4554-BA02-496764956162}"/>
                </a:ext>
              </a:extLst>
            </p:cNvPr>
            <p:cNvSpPr/>
            <p:nvPr/>
          </p:nvSpPr>
          <p:spPr>
            <a:xfrm>
              <a:off x="2862034" y="416768"/>
              <a:ext cx="3409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230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B55E082-08D5-4578-A7DC-64CD426AA224}"/>
                </a:ext>
              </a:extLst>
            </p:cNvPr>
            <p:cNvSpPr/>
            <p:nvPr/>
          </p:nvSpPr>
          <p:spPr>
            <a:xfrm>
              <a:off x="2813978" y="731632"/>
              <a:ext cx="4250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1000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EBC4264-6F01-4F5B-9F73-BC196A3677F6}"/>
                </a:ext>
              </a:extLst>
            </p:cNvPr>
            <p:cNvCxnSpPr>
              <a:cxnSpLocks/>
            </p:cNvCxnSpPr>
            <p:nvPr/>
          </p:nvCxnSpPr>
          <p:spPr>
            <a:xfrm>
              <a:off x="2876580" y="839462"/>
              <a:ext cx="28364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961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DFC9-961B-4F97-A632-2E6D6DB5CB4A}"/>
              </a:ext>
            </a:extLst>
          </p:cNvPr>
          <p:cNvSpPr/>
          <p:nvPr/>
        </p:nvSpPr>
        <p:spPr>
          <a:xfrm>
            <a:off x="56123" y="50000"/>
            <a:ext cx="9129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Here is a sketch of a triangle. It is not drawn to scale.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0B1973-7F43-4554-9C1C-16CB3909B0FF}"/>
              </a:ext>
            </a:extLst>
          </p:cNvPr>
          <p:cNvSpPr/>
          <p:nvPr/>
        </p:nvSpPr>
        <p:spPr>
          <a:xfrm>
            <a:off x="3460483" y="765048"/>
            <a:ext cx="83880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the full-size triangle accurately below. </a:t>
            </a:r>
          </a:p>
          <a:p>
            <a:r>
              <a:rPr lang="en-US" sz="3200" b="1" dirty="0"/>
              <a:t>Use an angle measurer (protractor) and a ruler. </a:t>
            </a:r>
          </a:p>
          <a:p>
            <a:r>
              <a:rPr lang="en-US" sz="3200" b="1" dirty="0"/>
              <a:t>One line has been drawn for you.</a:t>
            </a:r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BFC159-C7CB-4561-A9E7-BB5F58857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26" y="634775"/>
            <a:ext cx="2668678" cy="26340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21BD77-EB90-4CC5-8CB3-7EED852B8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2835" y="5927435"/>
            <a:ext cx="5054952" cy="76510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E79BCE-EA86-4E5C-A6EB-659C0D65FE4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6674083-EF77-473A-A18C-704AED0466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01520" y="3837385"/>
            <a:ext cx="4343400" cy="25146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C97270B-5AD0-4792-8DAA-83FAAE2A26AD}"/>
              </a:ext>
            </a:extLst>
          </p:cNvPr>
          <p:cNvSpPr/>
          <p:nvPr/>
        </p:nvSpPr>
        <p:spPr>
          <a:xfrm>
            <a:off x="5638862" y="4667194"/>
            <a:ext cx="129336" cy="12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72F0947-14A6-435D-ACFB-0595922B09FF}"/>
              </a:ext>
            </a:extLst>
          </p:cNvPr>
          <p:cNvCxnSpPr>
            <a:cxnSpLocks/>
          </p:cNvCxnSpPr>
          <p:nvPr/>
        </p:nvCxnSpPr>
        <p:spPr>
          <a:xfrm flipV="1">
            <a:off x="3873220" y="2378232"/>
            <a:ext cx="5224676" cy="36229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2D412101-5D9F-4E0D-8F0F-BC81180E09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90795" y="3837385"/>
            <a:ext cx="4343400" cy="251460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7EECF72C-31C3-4247-9DCA-375AC57CD9F9}"/>
              </a:ext>
            </a:extLst>
          </p:cNvPr>
          <p:cNvSpPr/>
          <p:nvPr/>
        </p:nvSpPr>
        <p:spPr>
          <a:xfrm>
            <a:off x="8697827" y="3708003"/>
            <a:ext cx="129336" cy="12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28A2F99-C276-4AF0-BA8C-FE5A85EB65D5}"/>
              </a:ext>
            </a:extLst>
          </p:cNvPr>
          <p:cNvCxnSpPr>
            <a:cxnSpLocks/>
          </p:cNvCxnSpPr>
          <p:nvPr/>
        </p:nvCxnSpPr>
        <p:spPr>
          <a:xfrm flipV="1">
            <a:off x="8762495" y="2604439"/>
            <a:ext cx="0" cy="34039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B3D529BF-E688-4075-AF98-656ECC0A7AB4}"/>
              </a:ext>
            </a:extLst>
          </p:cNvPr>
          <p:cNvSpPr/>
          <p:nvPr/>
        </p:nvSpPr>
        <p:spPr>
          <a:xfrm rot="19655103">
            <a:off x="8758918" y="2434460"/>
            <a:ext cx="424646" cy="1327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55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9" grpId="0" animBg="1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26A6CD-1433-484B-B9B6-7D154994E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05" y="238749"/>
            <a:ext cx="7477855" cy="40752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081977-AED6-420B-9A01-E877E570ACEC}"/>
              </a:ext>
            </a:extLst>
          </p:cNvPr>
          <p:cNvSpPr txBox="1"/>
          <p:nvPr/>
        </p:nvSpPr>
        <p:spPr>
          <a:xfrm>
            <a:off x="8472216" y="1296394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3 9 4 7 6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543B7C-A4E9-47B4-9C2E-853C5ED2FE92}"/>
              </a:ext>
            </a:extLst>
          </p:cNvPr>
          <p:cNvSpPr/>
          <p:nvPr/>
        </p:nvSpPr>
        <p:spPr>
          <a:xfrm>
            <a:off x="8487127" y="1369762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07AA3AE-14EF-416D-8DDF-CD3C52828251}"/>
              </a:ext>
            </a:extLst>
          </p:cNvPr>
          <p:cNvCxnSpPr/>
          <p:nvPr/>
        </p:nvCxnSpPr>
        <p:spPr>
          <a:xfrm>
            <a:off x="8936785" y="1813215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6D89D29-C297-4C28-87D5-E0BCA617FF29}"/>
              </a:ext>
            </a:extLst>
          </p:cNvPr>
          <p:cNvSpPr txBox="1"/>
          <p:nvPr/>
        </p:nvSpPr>
        <p:spPr>
          <a:xfrm>
            <a:off x="5161046" y="1524473"/>
            <a:ext cx="2562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40 000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40B6A6-4A5F-4520-9493-106357F27370}"/>
              </a:ext>
            </a:extLst>
          </p:cNvPr>
          <p:cNvSpPr txBox="1"/>
          <p:nvPr/>
        </p:nvSpPr>
        <p:spPr>
          <a:xfrm>
            <a:off x="8471782" y="2198333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3 9 4 7 6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674834-D1F8-41F2-B663-6A892519E11C}"/>
              </a:ext>
            </a:extLst>
          </p:cNvPr>
          <p:cNvSpPr/>
          <p:nvPr/>
        </p:nvSpPr>
        <p:spPr>
          <a:xfrm>
            <a:off x="8938840" y="2271701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A91F6A3-6846-465F-81D4-72F58F68C5E4}"/>
              </a:ext>
            </a:extLst>
          </p:cNvPr>
          <p:cNvCxnSpPr/>
          <p:nvPr/>
        </p:nvCxnSpPr>
        <p:spPr>
          <a:xfrm>
            <a:off x="9388498" y="2715154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E213D29-CCFE-4224-A377-6F82722A66A2}"/>
              </a:ext>
            </a:extLst>
          </p:cNvPr>
          <p:cNvSpPr txBox="1"/>
          <p:nvPr/>
        </p:nvSpPr>
        <p:spPr>
          <a:xfrm>
            <a:off x="5161046" y="2490800"/>
            <a:ext cx="27467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39 000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286A07-3645-4E24-8A46-52A01F723628}"/>
              </a:ext>
            </a:extLst>
          </p:cNvPr>
          <p:cNvSpPr txBox="1"/>
          <p:nvPr/>
        </p:nvSpPr>
        <p:spPr>
          <a:xfrm>
            <a:off x="8484496" y="3088655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3 9 4 7 6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075A17-0ED8-49FD-9A15-E2829177BEA0}"/>
              </a:ext>
            </a:extLst>
          </p:cNvPr>
          <p:cNvSpPr/>
          <p:nvPr/>
        </p:nvSpPr>
        <p:spPr>
          <a:xfrm>
            <a:off x="9380460" y="3168611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8A53F68-4724-47F5-9A92-F37877A6DBE1}"/>
              </a:ext>
            </a:extLst>
          </p:cNvPr>
          <p:cNvCxnSpPr/>
          <p:nvPr/>
        </p:nvCxnSpPr>
        <p:spPr>
          <a:xfrm>
            <a:off x="9830118" y="3612064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399A7D2-A466-42E6-A464-284BFAD461D5}"/>
              </a:ext>
            </a:extLst>
          </p:cNvPr>
          <p:cNvSpPr txBox="1"/>
          <p:nvPr/>
        </p:nvSpPr>
        <p:spPr>
          <a:xfrm>
            <a:off x="5161046" y="3468085"/>
            <a:ext cx="30559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39 500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B9544B-C1D0-4FF7-9FB4-67CD95B963A8}"/>
              </a:ext>
            </a:extLst>
          </p:cNvPr>
          <p:cNvSpPr/>
          <p:nvPr/>
        </p:nvSpPr>
        <p:spPr>
          <a:xfrm>
            <a:off x="56123" y="50000"/>
            <a:ext cx="425481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Complete the table.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D5187B-9957-4BF6-B827-F1F86B762C7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13539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/>
      <p:bldP spid="9" grpId="0"/>
      <p:bldP spid="10" grpId="0" animBg="1"/>
      <p:bldP spid="12" grpId="0"/>
      <p:bldP spid="13" grpId="0"/>
      <p:bldP spid="14" grpId="0" animBg="1"/>
      <p:bldP spid="16" grpId="0"/>
    </p:bld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48F09D-02DA-45E9-8D22-1865089A36BB}"/>
              </a:ext>
            </a:extLst>
          </p:cNvPr>
          <p:cNvSpPr/>
          <p:nvPr/>
        </p:nvSpPr>
        <p:spPr>
          <a:xfrm>
            <a:off x="56122" y="50000"/>
            <a:ext cx="121358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Amina asked 60 children to choose their </a:t>
            </a:r>
            <a:r>
              <a:rPr lang="en-US" sz="3200" b="1" dirty="0" err="1"/>
              <a:t>favourite</a:t>
            </a:r>
            <a:r>
              <a:rPr lang="en-US" sz="3200" b="1" dirty="0"/>
              <a:t> </a:t>
            </a:r>
            <a:r>
              <a:rPr lang="en-US" sz="3200" b="1" dirty="0" err="1"/>
              <a:t>flavour</a:t>
            </a:r>
            <a:r>
              <a:rPr lang="en-US" sz="3200" b="1" dirty="0"/>
              <a:t> of jelly. These were her results.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01E324-2EBE-4D10-8B29-D0AD0E02D3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542" y="1127218"/>
            <a:ext cx="4104638" cy="430617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FA660B7-68B2-45CD-8869-8936F34FEBE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CA519B-150B-4813-81BB-1A3B166C7285}"/>
              </a:ext>
            </a:extLst>
          </p:cNvPr>
          <p:cNvSpPr/>
          <p:nvPr/>
        </p:nvSpPr>
        <p:spPr>
          <a:xfrm>
            <a:off x="4541162" y="1127218"/>
            <a:ext cx="72930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percentage of the 60 children chose orange?</a:t>
            </a:r>
            <a:endParaRPr lang="en-GB" sz="3200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52B1850-C28B-41BB-8145-7761CEC27569}"/>
              </a:ext>
            </a:extLst>
          </p:cNvPr>
          <p:cNvCxnSpPr>
            <a:cxnSpLocks/>
          </p:cNvCxnSpPr>
          <p:nvPr/>
        </p:nvCxnSpPr>
        <p:spPr>
          <a:xfrm>
            <a:off x="4881611" y="3291852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8D1F84B-3B38-4796-AB98-4688A71C9B12}"/>
              </a:ext>
            </a:extLst>
          </p:cNvPr>
          <p:cNvCxnSpPr>
            <a:cxnSpLocks/>
          </p:cNvCxnSpPr>
          <p:nvPr/>
        </p:nvCxnSpPr>
        <p:spPr>
          <a:xfrm>
            <a:off x="6217545" y="3291852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6DEA71E-508B-48E2-925D-4BDDA2709498}"/>
              </a:ext>
            </a:extLst>
          </p:cNvPr>
          <p:cNvSpPr txBox="1"/>
          <p:nvPr/>
        </p:nvSpPr>
        <p:spPr>
          <a:xfrm>
            <a:off x="4853396" y="2762895"/>
            <a:ext cx="9772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4845B7-97FE-4488-8D12-7914ABBDDC02}"/>
              </a:ext>
            </a:extLst>
          </p:cNvPr>
          <p:cNvSpPr txBox="1"/>
          <p:nvPr/>
        </p:nvSpPr>
        <p:spPr>
          <a:xfrm>
            <a:off x="4846384" y="3239233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014BE6-AA3E-4D2C-AD47-B1DFAE5AF96C}"/>
              </a:ext>
            </a:extLst>
          </p:cNvPr>
          <p:cNvSpPr txBox="1"/>
          <p:nvPr/>
        </p:nvSpPr>
        <p:spPr>
          <a:xfrm>
            <a:off x="6203250" y="3233326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E3B4CE-7320-49D3-A512-EFE56760CADE}"/>
              </a:ext>
            </a:extLst>
          </p:cNvPr>
          <p:cNvSpPr txBox="1"/>
          <p:nvPr/>
        </p:nvSpPr>
        <p:spPr>
          <a:xfrm>
            <a:off x="5759784" y="297964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9D90B6E2-5934-4415-8291-45641BCA54FD}"/>
              </a:ext>
            </a:extLst>
          </p:cNvPr>
          <p:cNvSpPr/>
          <p:nvPr/>
        </p:nvSpPr>
        <p:spPr>
          <a:xfrm rot="16200000">
            <a:off x="5496543" y="2265159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BB30CDC3-08A0-4F19-A6A8-600BA27DAD63}"/>
              </a:ext>
            </a:extLst>
          </p:cNvPr>
          <p:cNvSpPr/>
          <p:nvPr/>
        </p:nvSpPr>
        <p:spPr>
          <a:xfrm rot="5400000">
            <a:off x="5486256" y="319227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5CD477-FEE5-45BF-8DFB-B9C18FAAEDA5}"/>
              </a:ext>
            </a:extLst>
          </p:cNvPr>
          <p:cNvSpPr txBox="1"/>
          <p:nvPr/>
        </p:nvSpPr>
        <p:spPr>
          <a:xfrm>
            <a:off x="5529636" y="37276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C08BB6-C5AF-479F-8AA3-DEE963CD9DEC}"/>
              </a:ext>
            </a:extLst>
          </p:cNvPr>
          <p:cNvSpPr txBox="1"/>
          <p:nvPr/>
        </p:nvSpPr>
        <p:spPr>
          <a:xfrm>
            <a:off x="5519135" y="24333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3AA381-CF39-44F4-BAE4-A3F45DA0706F}"/>
              </a:ext>
            </a:extLst>
          </p:cNvPr>
          <p:cNvSpPr txBox="1"/>
          <p:nvPr/>
        </p:nvSpPr>
        <p:spPr>
          <a:xfrm>
            <a:off x="6201967" y="2777010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8BEA846-B3DE-47AA-A4BF-1F6D9F5D0871}"/>
              </a:ext>
            </a:extLst>
          </p:cNvPr>
          <p:cNvGrpSpPr/>
          <p:nvPr/>
        </p:nvGrpSpPr>
        <p:grpSpPr>
          <a:xfrm>
            <a:off x="6699850" y="2989717"/>
            <a:ext cx="1964278" cy="878566"/>
            <a:chOff x="1784535" y="2849562"/>
            <a:chExt cx="1964278" cy="878566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5F2230D-8220-4A97-91BF-6B5544B8F224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59492DB-A87F-4E7E-839A-1AF81D640313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7D13FB9-7AA3-4D1C-8387-BEFAFCF7436B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22" name="Arc 21">
            <a:extLst>
              <a:ext uri="{FF2B5EF4-FFF2-40B4-BE49-F238E27FC236}">
                <a16:creationId xmlns:a16="http://schemas.microsoft.com/office/drawing/2014/main" id="{9DA6AABB-D877-4C61-BCE5-61A1D4B41BE1}"/>
              </a:ext>
            </a:extLst>
          </p:cNvPr>
          <p:cNvSpPr/>
          <p:nvPr/>
        </p:nvSpPr>
        <p:spPr>
          <a:xfrm rot="16200000">
            <a:off x="6738311" y="2169468"/>
            <a:ext cx="810037" cy="1337788"/>
          </a:xfrm>
          <a:prstGeom prst="arc">
            <a:avLst>
              <a:gd name="adj1" fmla="val 16072124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1B0B59A3-9A31-4257-8C35-CD645689A98B}"/>
              </a:ext>
            </a:extLst>
          </p:cNvPr>
          <p:cNvSpPr/>
          <p:nvPr/>
        </p:nvSpPr>
        <p:spPr>
          <a:xfrm rot="5400000">
            <a:off x="6733167" y="3091445"/>
            <a:ext cx="810037" cy="1348075"/>
          </a:xfrm>
          <a:prstGeom prst="arc">
            <a:avLst>
              <a:gd name="adj1" fmla="val 16171914"/>
              <a:gd name="adj2" fmla="val 543572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8B30D2-1BB8-4492-8530-C755D683AB19}"/>
              </a:ext>
            </a:extLst>
          </p:cNvPr>
          <p:cNvSpPr txBox="1"/>
          <p:nvPr/>
        </p:nvSpPr>
        <p:spPr>
          <a:xfrm>
            <a:off x="6752854" y="373772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91E7118-AA05-485B-8CCB-B78AFD979705}"/>
              </a:ext>
            </a:extLst>
          </p:cNvPr>
          <p:cNvSpPr txBox="1"/>
          <p:nvPr/>
        </p:nvSpPr>
        <p:spPr>
          <a:xfrm>
            <a:off x="6752853" y="244341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F6E479-6B79-412B-914E-B6BE7FE87E6E}"/>
              </a:ext>
            </a:extLst>
          </p:cNvPr>
          <p:cNvSpPr txBox="1"/>
          <p:nvPr/>
        </p:nvSpPr>
        <p:spPr>
          <a:xfrm>
            <a:off x="7360781" y="2797354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B7DBB5-544A-481B-9131-CD6583028695}"/>
              </a:ext>
            </a:extLst>
          </p:cNvPr>
          <p:cNvSpPr txBox="1"/>
          <p:nvPr/>
        </p:nvSpPr>
        <p:spPr>
          <a:xfrm>
            <a:off x="8624818" y="3005006"/>
            <a:ext cx="17758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25%</a:t>
            </a:r>
          </a:p>
        </p:txBody>
      </p:sp>
    </p:spTree>
    <p:extLst>
      <p:ext uri="{BB962C8B-B14F-4D97-AF65-F5344CB8AC3E}">
        <p14:creationId xmlns:p14="http://schemas.microsoft.com/office/powerpoint/2010/main" val="171898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 animBg="1"/>
      <p:bldP spid="14" grpId="0" animBg="1"/>
      <p:bldP spid="15" grpId="0"/>
      <p:bldP spid="16" grpId="0"/>
      <p:bldP spid="17" grpId="0"/>
      <p:bldP spid="22" grpId="0" animBg="1"/>
      <p:bldP spid="23" grpId="0" animBg="1"/>
      <p:bldP spid="24" grpId="0"/>
      <p:bldP spid="25" grpId="0"/>
      <p:bldP spid="26" grpId="0"/>
      <p:bldP spid="27" grpId="0"/>
    </p:bld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BCED34-411A-4BA2-946B-1CFEF363A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07" y="538697"/>
            <a:ext cx="6715125" cy="16097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091FC95-5720-4178-9E0C-06D93D6BBC67}"/>
              </a:ext>
            </a:extLst>
          </p:cNvPr>
          <p:cNvSpPr/>
          <p:nvPr/>
        </p:nvSpPr>
        <p:spPr>
          <a:xfrm>
            <a:off x="56123" y="50000"/>
            <a:ext cx="4678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Write the missing number.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A13E59-1CA9-46E9-974C-8A024477641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A1BC92-6AE9-445A-9894-BDE5EC474DE4}"/>
              </a:ext>
            </a:extLst>
          </p:cNvPr>
          <p:cNvSpPr/>
          <p:nvPr/>
        </p:nvSpPr>
        <p:spPr>
          <a:xfrm>
            <a:off x="1759525" y="969818"/>
            <a:ext cx="1814946" cy="7342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59DD43-8D0A-444C-85CB-DB77DC58DEB0}"/>
              </a:ext>
            </a:extLst>
          </p:cNvPr>
          <p:cNvSpPr txBox="1"/>
          <p:nvPr/>
        </p:nvSpPr>
        <p:spPr>
          <a:xfrm>
            <a:off x="2395353" y="1711927"/>
            <a:ext cx="7229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72E824-354B-4843-BC66-A1C87BD9801E}"/>
              </a:ext>
            </a:extLst>
          </p:cNvPr>
          <p:cNvSpPr txBox="1"/>
          <p:nvPr/>
        </p:nvSpPr>
        <p:spPr>
          <a:xfrm>
            <a:off x="794411" y="2650545"/>
            <a:ext cx="32018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+ 4 = 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D5683E-3AFA-4B56-A0D2-B6352F4D8B1D}"/>
              </a:ext>
            </a:extLst>
          </p:cNvPr>
          <p:cNvSpPr txBox="1"/>
          <p:nvPr/>
        </p:nvSpPr>
        <p:spPr>
          <a:xfrm>
            <a:off x="4859269" y="1028088"/>
            <a:ext cx="740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07478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</p:bld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5AEBE9-2FBE-4FA3-B40B-A0BCA5F472A4}"/>
              </a:ext>
            </a:extLst>
          </p:cNvPr>
          <p:cNvSpPr/>
          <p:nvPr/>
        </p:nvSpPr>
        <p:spPr>
          <a:xfrm>
            <a:off x="56123" y="48762"/>
            <a:ext cx="986060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two shapes have the same perimeter.</a:t>
            </a:r>
          </a:p>
          <a:p>
            <a:r>
              <a:rPr lang="en-US" sz="3200" b="1" dirty="0"/>
              <a:t>The length of each side of the hexagon is 8 centimetres. </a:t>
            </a:r>
          </a:p>
          <a:p>
            <a:r>
              <a:rPr lang="en-US" sz="3200" b="1" dirty="0"/>
              <a:t>Calculate the area of the square.</a:t>
            </a:r>
            <a:endParaRPr lang="en-GB" sz="3200" b="1" dirty="0"/>
          </a:p>
          <a:p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F3B612-12BB-4B31-8A57-9773DAF10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95" y="1719260"/>
            <a:ext cx="3457575" cy="3419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BAD0F5-A208-4F74-BF76-C20E4A64DD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3786" y="1719260"/>
            <a:ext cx="2867025" cy="34194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0DDE24E-ECE4-47D3-8DBE-BB4FF1BDCA3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90653B-4F65-4955-93B3-BC46C055DEFA}"/>
              </a:ext>
            </a:extLst>
          </p:cNvPr>
          <p:cNvSpPr/>
          <p:nvPr/>
        </p:nvSpPr>
        <p:spPr>
          <a:xfrm>
            <a:off x="1898340" y="2149515"/>
            <a:ext cx="1324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E2D2AD-CFCB-4D64-BC6C-6C11473F14ED}"/>
              </a:ext>
            </a:extLst>
          </p:cNvPr>
          <p:cNvSpPr/>
          <p:nvPr/>
        </p:nvSpPr>
        <p:spPr>
          <a:xfrm>
            <a:off x="3140387" y="2828265"/>
            <a:ext cx="1324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DCF374-8CF4-490B-B2DB-44C46F1876DE}"/>
              </a:ext>
            </a:extLst>
          </p:cNvPr>
          <p:cNvSpPr/>
          <p:nvPr/>
        </p:nvSpPr>
        <p:spPr>
          <a:xfrm>
            <a:off x="643081" y="2828265"/>
            <a:ext cx="1324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0F89DD-5036-4820-AD10-9E5800EE8B9A}"/>
              </a:ext>
            </a:extLst>
          </p:cNvPr>
          <p:cNvSpPr/>
          <p:nvPr/>
        </p:nvSpPr>
        <p:spPr>
          <a:xfrm>
            <a:off x="643081" y="4224849"/>
            <a:ext cx="1324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D73028-2CEB-456A-9D85-B532C62F3478}"/>
              </a:ext>
            </a:extLst>
          </p:cNvPr>
          <p:cNvSpPr/>
          <p:nvPr/>
        </p:nvSpPr>
        <p:spPr>
          <a:xfrm>
            <a:off x="3113851" y="4224849"/>
            <a:ext cx="1324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C6E06E-C073-4103-B1BB-D3BB3C0B5845}"/>
              </a:ext>
            </a:extLst>
          </p:cNvPr>
          <p:cNvSpPr/>
          <p:nvPr/>
        </p:nvSpPr>
        <p:spPr>
          <a:xfrm>
            <a:off x="1898340" y="4913697"/>
            <a:ext cx="1324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7BABF2-DB19-4A81-B824-B956D6C10F10}"/>
              </a:ext>
            </a:extLst>
          </p:cNvPr>
          <p:cNvSpPr/>
          <p:nvPr/>
        </p:nvSpPr>
        <p:spPr>
          <a:xfrm>
            <a:off x="330095" y="5405264"/>
            <a:ext cx="18734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 x 8 cm =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95E19B-D3F6-4638-B780-7F872292C530}"/>
              </a:ext>
            </a:extLst>
          </p:cNvPr>
          <p:cNvSpPr/>
          <p:nvPr/>
        </p:nvSpPr>
        <p:spPr>
          <a:xfrm>
            <a:off x="2117527" y="5405264"/>
            <a:ext cx="33388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48 cm perimeter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560355-3609-4BBC-B8F7-FB395DA74D8E}"/>
              </a:ext>
            </a:extLst>
          </p:cNvPr>
          <p:cNvSpPr/>
          <p:nvPr/>
        </p:nvSpPr>
        <p:spPr>
          <a:xfrm>
            <a:off x="5581224" y="5405263"/>
            <a:ext cx="2318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48 cm ÷ 4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2FD729-532B-4FBA-AED6-A9823583B953}"/>
              </a:ext>
            </a:extLst>
          </p:cNvPr>
          <p:cNvSpPr/>
          <p:nvPr/>
        </p:nvSpPr>
        <p:spPr>
          <a:xfrm>
            <a:off x="7596362" y="5405263"/>
            <a:ext cx="19627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cm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137B69-1B41-47F4-B384-D5FD8B48BADF}"/>
              </a:ext>
            </a:extLst>
          </p:cNvPr>
          <p:cNvSpPr/>
          <p:nvPr/>
        </p:nvSpPr>
        <p:spPr>
          <a:xfrm>
            <a:off x="3986256" y="3483068"/>
            <a:ext cx="1324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2BC004-743C-4DA5-92EE-552B7FCED223}"/>
              </a:ext>
            </a:extLst>
          </p:cNvPr>
          <p:cNvSpPr/>
          <p:nvPr/>
        </p:nvSpPr>
        <p:spPr>
          <a:xfrm>
            <a:off x="6942469" y="3479018"/>
            <a:ext cx="1324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5ACFA17-A889-4074-BF6A-90627A7A8389}"/>
              </a:ext>
            </a:extLst>
          </p:cNvPr>
          <p:cNvSpPr/>
          <p:nvPr/>
        </p:nvSpPr>
        <p:spPr>
          <a:xfrm>
            <a:off x="5456420" y="2087454"/>
            <a:ext cx="1324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7FFCF30-100C-4AA9-9427-6B974997FE92}"/>
              </a:ext>
            </a:extLst>
          </p:cNvPr>
          <p:cNvSpPr/>
          <p:nvPr/>
        </p:nvSpPr>
        <p:spPr>
          <a:xfrm>
            <a:off x="5456420" y="4907902"/>
            <a:ext cx="1324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6C5191F-7C86-42C2-AD81-44EA9056774E}"/>
              </a:ext>
            </a:extLst>
          </p:cNvPr>
          <p:cNvSpPr/>
          <p:nvPr/>
        </p:nvSpPr>
        <p:spPr>
          <a:xfrm>
            <a:off x="7628511" y="2485118"/>
            <a:ext cx="32479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12 cm x 12 cm =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24E01E-87A4-44A4-92DC-1D97A81F4E54}"/>
              </a:ext>
            </a:extLst>
          </p:cNvPr>
          <p:cNvSpPr/>
          <p:nvPr/>
        </p:nvSpPr>
        <p:spPr>
          <a:xfrm>
            <a:off x="10076741" y="2485118"/>
            <a:ext cx="1659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144 cm²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34957C0-D979-4CE4-BF89-D9EA4517EADB}"/>
              </a:ext>
            </a:extLst>
          </p:cNvPr>
          <p:cNvSpPr/>
          <p:nvPr/>
        </p:nvSpPr>
        <p:spPr>
          <a:xfrm>
            <a:off x="5677338" y="1062776"/>
            <a:ext cx="1659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144 cm²</a:t>
            </a:r>
          </a:p>
        </p:txBody>
      </p:sp>
    </p:spTree>
    <p:extLst>
      <p:ext uri="{BB962C8B-B14F-4D97-AF65-F5344CB8AC3E}">
        <p14:creationId xmlns:p14="http://schemas.microsoft.com/office/powerpoint/2010/main" val="3026760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DDE327-7986-4087-9E0A-6FC933585A7A}"/>
              </a:ext>
            </a:extLst>
          </p:cNvPr>
          <p:cNvSpPr/>
          <p:nvPr/>
        </p:nvSpPr>
        <p:spPr>
          <a:xfrm>
            <a:off x="56123" y="50000"/>
            <a:ext cx="1116137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prime number. </a:t>
            </a:r>
          </a:p>
          <a:p>
            <a:endParaRPr lang="en-US" sz="1600" b="1" dirty="0"/>
          </a:p>
          <a:p>
            <a:r>
              <a:rPr lang="en-US" sz="3200" dirty="0"/>
              <a:t>	95 	89 	87 </a:t>
            </a:r>
          </a:p>
          <a:p>
            <a:endParaRPr lang="en-US" sz="1600" b="1" dirty="0"/>
          </a:p>
          <a:p>
            <a:r>
              <a:rPr lang="en-US" sz="3200" b="1" dirty="0"/>
              <a:t>Explain how you know the other numbers are not prime.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800F40-39DB-4B06-A0EC-3BFAF94B585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236CCAB-A4EB-4D0E-B7D2-CEBA4B4ADC05}"/>
              </a:ext>
            </a:extLst>
          </p:cNvPr>
          <p:cNvSpPr/>
          <p:nvPr/>
        </p:nvSpPr>
        <p:spPr>
          <a:xfrm>
            <a:off x="1801091" y="750076"/>
            <a:ext cx="748146" cy="6927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A86BCD-FF85-4CC4-8729-E018BD7FF714}"/>
              </a:ext>
            </a:extLst>
          </p:cNvPr>
          <p:cNvSpPr txBox="1"/>
          <p:nvPr/>
        </p:nvSpPr>
        <p:spPr>
          <a:xfrm>
            <a:off x="695201" y="2378960"/>
            <a:ext cx="4888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95 is in the 5 times table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FC7260-D286-4320-B401-321FC9410503}"/>
              </a:ext>
            </a:extLst>
          </p:cNvPr>
          <p:cNvSpPr txBox="1"/>
          <p:nvPr/>
        </p:nvSpPr>
        <p:spPr>
          <a:xfrm>
            <a:off x="5532369" y="258057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A86800-B267-4861-BFA7-85475C4AE26A}"/>
              </a:ext>
            </a:extLst>
          </p:cNvPr>
          <p:cNvSpPr txBox="1"/>
          <p:nvPr/>
        </p:nvSpPr>
        <p:spPr>
          <a:xfrm>
            <a:off x="5057752" y="259363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57CEABB-6296-445A-9242-CFCDEA50AE59}"/>
              </a:ext>
            </a:extLst>
          </p:cNvPr>
          <p:cNvCxnSpPr>
            <a:cxnSpLocks/>
          </p:cNvCxnSpPr>
          <p:nvPr/>
        </p:nvCxnSpPr>
        <p:spPr>
          <a:xfrm>
            <a:off x="5532369" y="264319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DD8DA84-5043-4530-AF25-F6C282C02AD0}"/>
              </a:ext>
            </a:extLst>
          </p:cNvPr>
          <p:cNvCxnSpPr>
            <a:cxnSpLocks/>
          </p:cNvCxnSpPr>
          <p:nvPr/>
        </p:nvCxnSpPr>
        <p:spPr>
          <a:xfrm>
            <a:off x="5551321" y="264319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7E16397-BA62-4F3C-B529-CD750E72AF08}"/>
              </a:ext>
            </a:extLst>
          </p:cNvPr>
          <p:cNvSpPr txBox="1"/>
          <p:nvPr/>
        </p:nvSpPr>
        <p:spPr>
          <a:xfrm>
            <a:off x="5532740" y="21428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0C918F-125B-4CA6-BF17-9A4A985ED57C}"/>
              </a:ext>
            </a:extLst>
          </p:cNvPr>
          <p:cNvSpPr txBox="1"/>
          <p:nvPr/>
        </p:nvSpPr>
        <p:spPr>
          <a:xfrm>
            <a:off x="5955746" y="21428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0C8D97-583B-4915-92E3-CEE4B45250F0}"/>
              </a:ext>
            </a:extLst>
          </p:cNvPr>
          <p:cNvSpPr txBox="1"/>
          <p:nvPr/>
        </p:nvSpPr>
        <p:spPr>
          <a:xfrm>
            <a:off x="5827919" y="261709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B247A5-D409-40B8-B089-ED5E5800AA77}"/>
              </a:ext>
            </a:extLst>
          </p:cNvPr>
          <p:cNvSpPr txBox="1"/>
          <p:nvPr/>
        </p:nvSpPr>
        <p:spPr>
          <a:xfrm>
            <a:off x="695201" y="3743222"/>
            <a:ext cx="4888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87 is in the 3 times table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290AD3-4067-4344-85D7-DBF61B3A8808}"/>
              </a:ext>
            </a:extLst>
          </p:cNvPr>
          <p:cNvSpPr txBox="1"/>
          <p:nvPr/>
        </p:nvSpPr>
        <p:spPr>
          <a:xfrm>
            <a:off x="5532369" y="4084178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F856AA-F407-4409-B3CB-800915AEF7C2}"/>
              </a:ext>
            </a:extLst>
          </p:cNvPr>
          <p:cNvSpPr txBox="1"/>
          <p:nvPr/>
        </p:nvSpPr>
        <p:spPr>
          <a:xfrm>
            <a:off x="5057752" y="409724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F4EB8C-EEF4-45CC-86D3-29B0F755A5FE}"/>
              </a:ext>
            </a:extLst>
          </p:cNvPr>
          <p:cNvCxnSpPr>
            <a:cxnSpLocks/>
          </p:cNvCxnSpPr>
          <p:nvPr/>
        </p:nvCxnSpPr>
        <p:spPr>
          <a:xfrm>
            <a:off x="5532369" y="4146798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1EEDDD2-4FA3-4DA6-A423-F81E5BE80014}"/>
              </a:ext>
            </a:extLst>
          </p:cNvPr>
          <p:cNvCxnSpPr>
            <a:cxnSpLocks/>
          </p:cNvCxnSpPr>
          <p:nvPr/>
        </p:nvCxnSpPr>
        <p:spPr>
          <a:xfrm>
            <a:off x="5551321" y="414679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E0E368F-A3FE-4D13-A662-80F5FBED93E5}"/>
              </a:ext>
            </a:extLst>
          </p:cNvPr>
          <p:cNvSpPr txBox="1"/>
          <p:nvPr/>
        </p:nvSpPr>
        <p:spPr>
          <a:xfrm>
            <a:off x="5532740" y="36464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44B8D1-F0C6-414C-AD08-5715E77948CC}"/>
              </a:ext>
            </a:extLst>
          </p:cNvPr>
          <p:cNvSpPr txBox="1"/>
          <p:nvPr/>
        </p:nvSpPr>
        <p:spPr>
          <a:xfrm>
            <a:off x="5955746" y="36464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1EB1EE-2F74-4AF4-935B-302A69F68FEC}"/>
              </a:ext>
            </a:extLst>
          </p:cNvPr>
          <p:cNvSpPr txBox="1"/>
          <p:nvPr/>
        </p:nvSpPr>
        <p:spPr>
          <a:xfrm>
            <a:off x="5821943" y="412070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EEA6341-47B3-47E6-B366-3E16E8969ADD}"/>
              </a:ext>
            </a:extLst>
          </p:cNvPr>
          <p:cNvSpPr txBox="1"/>
          <p:nvPr/>
        </p:nvSpPr>
        <p:spPr>
          <a:xfrm>
            <a:off x="695200" y="4837910"/>
            <a:ext cx="9167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89 is only in the 1 times table and the 89 times table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D99576F-9880-4024-8EB9-59195BA0506A}"/>
              </a:ext>
            </a:extLst>
          </p:cNvPr>
          <p:cNvSpPr txBox="1"/>
          <p:nvPr/>
        </p:nvSpPr>
        <p:spPr>
          <a:xfrm>
            <a:off x="695199" y="5352369"/>
            <a:ext cx="9167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and a number with only 2 factors is a prime number.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EA42C9-2925-4775-B817-72EC97535280}"/>
              </a:ext>
            </a:extLst>
          </p:cNvPr>
          <p:cNvSpPr txBox="1"/>
          <p:nvPr/>
        </p:nvSpPr>
        <p:spPr>
          <a:xfrm>
            <a:off x="695198" y="5894555"/>
            <a:ext cx="9167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95 and 87 have more than 2 factors. </a:t>
            </a:r>
          </a:p>
        </p:txBody>
      </p:sp>
    </p:spTree>
    <p:extLst>
      <p:ext uri="{BB962C8B-B14F-4D97-AF65-F5344CB8AC3E}">
        <p14:creationId xmlns:p14="http://schemas.microsoft.com/office/powerpoint/2010/main" val="395557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A08B85-EFAA-42FD-BCE6-134CAF3B48A2}"/>
              </a:ext>
            </a:extLst>
          </p:cNvPr>
          <p:cNvSpPr/>
          <p:nvPr/>
        </p:nvSpPr>
        <p:spPr>
          <a:xfrm>
            <a:off x="56122" y="50000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machine pours 250 </a:t>
            </a:r>
            <a:r>
              <a:rPr lang="en-US" sz="3200" b="1" dirty="0" err="1"/>
              <a:t>millilitres</a:t>
            </a:r>
            <a:r>
              <a:rPr lang="en-US" sz="3200" b="1" dirty="0"/>
              <a:t> of juice every 4 seconds. </a:t>
            </a:r>
          </a:p>
          <a:p>
            <a:r>
              <a:rPr lang="en-US" sz="3200" b="1" dirty="0"/>
              <a:t>How many </a:t>
            </a:r>
            <a:r>
              <a:rPr lang="en-US" sz="3200" b="1" dirty="0" err="1"/>
              <a:t>litres</a:t>
            </a:r>
            <a:r>
              <a:rPr lang="en-US" sz="3200" b="1" dirty="0"/>
              <a:t> of juice does the machine pour every minute?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AD1987-68D4-4B93-9F87-36A8050127F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5AA473-0C7E-4789-8622-5EF63A209B05}"/>
              </a:ext>
            </a:extLst>
          </p:cNvPr>
          <p:cNvSpPr txBox="1"/>
          <p:nvPr/>
        </p:nvSpPr>
        <p:spPr>
          <a:xfrm>
            <a:off x="923801" y="1448231"/>
            <a:ext cx="4888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250 millilitres = 4 seconds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84E8E7F-6FF8-4306-BB9F-BBA32FACDE23}"/>
              </a:ext>
            </a:extLst>
          </p:cNvPr>
          <p:cNvCxnSpPr/>
          <p:nvPr/>
        </p:nvCxnSpPr>
        <p:spPr>
          <a:xfrm>
            <a:off x="1997489" y="2126133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06391832-84B1-4BDE-9B73-AA8619628AE0}"/>
              </a:ext>
            </a:extLst>
          </p:cNvPr>
          <p:cNvSpPr/>
          <p:nvPr/>
        </p:nvSpPr>
        <p:spPr>
          <a:xfrm>
            <a:off x="2081363" y="2033006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3298F1-6B68-48F7-A220-2E691B1E3CEC}"/>
              </a:ext>
            </a:extLst>
          </p:cNvPr>
          <p:cNvSpPr txBox="1"/>
          <p:nvPr/>
        </p:nvSpPr>
        <p:spPr>
          <a:xfrm>
            <a:off x="907472" y="2555885"/>
            <a:ext cx="3011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500 millilitres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D1CF8B-CEA2-4150-AC3C-6FF8687014F7}"/>
              </a:ext>
            </a:extLst>
          </p:cNvPr>
          <p:cNvSpPr txBox="1"/>
          <p:nvPr/>
        </p:nvSpPr>
        <p:spPr>
          <a:xfrm>
            <a:off x="3587056" y="2555885"/>
            <a:ext cx="3011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seconds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60B5CAB-5D4D-4DB2-AEFD-FF739851021D}"/>
              </a:ext>
            </a:extLst>
          </p:cNvPr>
          <p:cNvCxnSpPr/>
          <p:nvPr/>
        </p:nvCxnSpPr>
        <p:spPr>
          <a:xfrm>
            <a:off x="1997489" y="323378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0A6F256-CC05-4D52-B754-8290BAA05ACF}"/>
              </a:ext>
            </a:extLst>
          </p:cNvPr>
          <p:cNvSpPr/>
          <p:nvPr/>
        </p:nvSpPr>
        <p:spPr>
          <a:xfrm>
            <a:off x="2081363" y="3140660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D44703-1D8D-4559-9C2E-6440CA3B5DC2}"/>
              </a:ext>
            </a:extLst>
          </p:cNvPr>
          <p:cNvSpPr txBox="1"/>
          <p:nvPr/>
        </p:nvSpPr>
        <p:spPr>
          <a:xfrm>
            <a:off x="669471" y="3663539"/>
            <a:ext cx="3249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1000 millilitres =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5DFD40-3CD5-41F2-9F26-7C0CA2984F17}"/>
              </a:ext>
            </a:extLst>
          </p:cNvPr>
          <p:cNvSpPr txBox="1"/>
          <p:nvPr/>
        </p:nvSpPr>
        <p:spPr>
          <a:xfrm>
            <a:off x="3587056" y="3663539"/>
            <a:ext cx="3011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 seconds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267D42B-74C1-4285-9096-88447A39011D}"/>
              </a:ext>
            </a:extLst>
          </p:cNvPr>
          <p:cNvCxnSpPr/>
          <p:nvPr/>
        </p:nvCxnSpPr>
        <p:spPr>
          <a:xfrm>
            <a:off x="1997489" y="437040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5D64E1F-99FD-440A-BD90-7C6130CF0C35}"/>
              </a:ext>
            </a:extLst>
          </p:cNvPr>
          <p:cNvSpPr/>
          <p:nvPr/>
        </p:nvSpPr>
        <p:spPr>
          <a:xfrm>
            <a:off x="2081363" y="4277280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A81AF-01E8-4D08-BA71-C727C6490E29}"/>
              </a:ext>
            </a:extLst>
          </p:cNvPr>
          <p:cNvSpPr txBox="1"/>
          <p:nvPr/>
        </p:nvSpPr>
        <p:spPr>
          <a:xfrm>
            <a:off x="669471" y="4800159"/>
            <a:ext cx="3249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2000 millilitres =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19FC15-35E7-4449-AE19-AEE7C1EFF28E}"/>
              </a:ext>
            </a:extLst>
          </p:cNvPr>
          <p:cNvSpPr txBox="1"/>
          <p:nvPr/>
        </p:nvSpPr>
        <p:spPr>
          <a:xfrm>
            <a:off x="3587056" y="4800159"/>
            <a:ext cx="3011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 seconds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32E73D-1725-4B58-AE7D-AD86E11C3AED}"/>
              </a:ext>
            </a:extLst>
          </p:cNvPr>
          <p:cNvSpPr txBox="1"/>
          <p:nvPr/>
        </p:nvSpPr>
        <p:spPr>
          <a:xfrm>
            <a:off x="645570" y="5779070"/>
            <a:ext cx="3011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 + 16 =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D86AE6-5D67-4532-A7BB-AADA28D16472}"/>
              </a:ext>
            </a:extLst>
          </p:cNvPr>
          <p:cNvSpPr txBox="1"/>
          <p:nvPr/>
        </p:nvSpPr>
        <p:spPr>
          <a:xfrm>
            <a:off x="2294164" y="5779070"/>
            <a:ext cx="726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CAF5F1-60C4-4580-9B51-15600A479367}"/>
              </a:ext>
            </a:extLst>
          </p:cNvPr>
          <p:cNvSpPr txBox="1"/>
          <p:nvPr/>
        </p:nvSpPr>
        <p:spPr>
          <a:xfrm>
            <a:off x="3379337" y="5779070"/>
            <a:ext cx="3011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48 + 8 =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20ECE7-1E21-4F46-8CBE-EDEF94580140}"/>
              </a:ext>
            </a:extLst>
          </p:cNvPr>
          <p:cNvSpPr txBox="1"/>
          <p:nvPr/>
        </p:nvSpPr>
        <p:spPr>
          <a:xfrm>
            <a:off x="4799326" y="5779070"/>
            <a:ext cx="726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3C5DF5-DC1B-4281-BF44-0577F8F3B8E8}"/>
              </a:ext>
            </a:extLst>
          </p:cNvPr>
          <p:cNvSpPr txBox="1"/>
          <p:nvPr/>
        </p:nvSpPr>
        <p:spPr>
          <a:xfrm>
            <a:off x="6027400" y="5779070"/>
            <a:ext cx="3011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56 + 4 =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E83142-D999-46E5-BA44-6DC84973BFA5}"/>
              </a:ext>
            </a:extLst>
          </p:cNvPr>
          <p:cNvSpPr txBox="1"/>
          <p:nvPr/>
        </p:nvSpPr>
        <p:spPr>
          <a:xfrm>
            <a:off x="7447389" y="5779070"/>
            <a:ext cx="726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BE31C35-15B5-44E1-90BF-07D1F37AADDE}"/>
              </a:ext>
            </a:extLst>
          </p:cNvPr>
          <p:cNvSpPr txBox="1"/>
          <p:nvPr/>
        </p:nvSpPr>
        <p:spPr>
          <a:xfrm>
            <a:off x="6668318" y="3118988"/>
            <a:ext cx="3011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3750 millilitres =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F91040D-7EF0-4239-B42A-67D66CC6D5DA}"/>
              </a:ext>
            </a:extLst>
          </p:cNvPr>
          <p:cNvSpPr txBox="1"/>
          <p:nvPr/>
        </p:nvSpPr>
        <p:spPr>
          <a:xfrm>
            <a:off x="9636161" y="3118987"/>
            <a:ext cx="2138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3.750 litres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D6CECA1-3ABB-4E1C-8F14-A52D124397CC}"/>
              </a:ext>
            </a:extLst>
          </p:cNvPr>
          <p:cNvSpPr txBox="1"/>
          <p:nvPr/>
        </p:nvSpPr>
        <p:spPr>
          <a:xfrm>
            <a:off x="6668757" y="1476934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÷ 4 = 15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D4143D2-E673-4916-93D9-5B482C002446}"/>
              </a:ext>
            </a:extLst>
          </p:cNvPr>
          <p:cNvSpPr txBox="1"/>
          <p:nvPr/>
        </p:nvSpPr>
        <p:spPr>
          <a:xfrm>
            <a:off x="6668756" y="2014180"/>
            <a:ext cx="51060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so 250 ml is poured 15 times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6EBE8E-C6D2-448B-8435-3DF0C415A56D}"/>
              </a:ext>
            </a:extLst>
          </p:cNvPr>
          <p:cNvSpPr txBox="1"/>
          <p:nvPr/>
        </p:nvSpPr>
        <p:spPr>
          <a:xfrm>
            <a:off x="6668318" y="2585744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250 x 15 =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C5AB3E-9486-4D3E-A379-779D853C1E33}"/>
              </a:ext>
            </a:extLst>
          </p:cNvPr>
          <p:cNvSpPr txBox="1"/>
          <p:nvPr/>
        </p:nvSpPr>
        <p:spPr>
          <a:xfrm>
            <a:off x="8486232" y="2581742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3750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ABBDAD8-DE5D-4DE1-8E34-6950297C106C}"/>
              </a:ext>
            </a:extLst>
          </p:cNvPr>
          <p:cNvSpPr txBox="1"/>
          <p:nvPr/>
        </p:nvSpPr>
        <p:spPr>
          <a:xfrm>
            <a:off x="1180139" y="6198678"/>
            <a:ext cx="194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3000 ml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177C2F3-C9BE-4DE8-9196-F61CF806C113}"/>
              </a:ext>
            </a:extLst>
          </p:cNvPr>
          <p:cNvSpPr txBox="1"/>
          <p:nvPr/>
        </p:nvSpPr>
        <p:spPr>
          <a:xfrm>
            <a:off x="4179053" y="6155150"/>
            <a:ext cx="194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3500 ml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71A8CE1-0301-4810-AC3B-2ACFA6ED3F97}"/>
              </a:ext>
            </a:extLst>
          </p:cNvPr>
          <p:cNvSpPr txBox="1"/>
          <p:nvPr/>
        </p:nvSpPr>
        <p:spPr>
          <a:xfrm>
            <a:off x="6912820" y="6190854"/>
            <a:ext cx="194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3750 ml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BACBE70-767C-4E37-897E-F731AF943255}"/>
              </a:ext>
            </a:extLst>
          </p:cNvPr>
          <p:cNvSpPr txBox="1"/>
          <p:nvPr/>
        </p:nvSpPr>
        <p:spPr>
          <a:xfrm>
            <a:off x="10803651" y="542443"/>
            <a:ext cx="1214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3.75 l</a:t>
            </a:r>
          </a:p>
        </p:txBody>
      </p:sp>
    </p:spTree>
    <p:extLst>
      <p:ext uri="{BB962C8B-B14F-4D97-AF65-F5344CB8AC3E}">
        <p14:creationId xmlns:p14="http://schemas.microsoft.com/office/powerpoint/2010/main" val="422278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/>
      <p:bldP spid="25" grpId="0"/>
      <p:bldP spid="27" grpId="0"/>
      <p:bldP spid="28" grpId="0"/>
      <p:bldP spid="29" grpId="0"/>
      <p:bldP spid="30" grpId="0"/>
      <p:bldP spid="32" grpId="0"/>
      <p:bldP spid="33" grpId="0"/>
      <p:bldP spid="34" grpId="0"/>
      <p:bldP spid="36" grpId="0"/>
    </p:bld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E3338D-DE00-496E-AF16-7D4D66EC15C5}"/>
              </a:ext>
            </a:extLst>
          </p:cNvPr>
          <p:cNvSpPr/>
          <p:nvPr/>
        </p:nvSpPr>
        <p:spPr>
          <a:xfrm>
            <a:off x="56122" y="50000"/>
            <a:ext cx="69535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Tick the fractions that are equal to 20%.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682E16-6BC8-4BD0-A4F3-8B8AA7753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16" y="499392"/>
            <a:ext cx="1688298" cy="615898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6DBB20E-D6A0-475C-BFBC-BA43C529468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EF80711-0ED5-4603-8506-E826F583EFCA}"/>
              </a:ext>
            </a:extLst>
          </p:cNvPr>
          <p:cNvCxnSpPr>
            <a:cxnSpLocks/>
          </p:cNvCxnSpPr>
          <p:nvPr/>
        </p:nvCxnSpPr>
        <p:spPr>
          <a:xfrm>
            <a:off x="2151906" y="1506619"/>
            <a:ext cx="8640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449EBC7-C64D-4425-A151-1B5EBE0C81E9}"/>
              </a:ext>
            </a:extLst>
          </p:cNvPr>
          <p:cNvCxnSpPr>
            <a:cxnSpLocks/>
          </p:cNvCxnSpPr>
          <p:nvPr/>
        </p:nvCxnSpPr>
        <p:spPr>
          <a:xfrm>
            <a:off x="3489379" y="1506619"/>
            <a:ext cx="132070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8900F5A-8CEA-4B86-8C1A-1AF8EC58CDB6}"/>
              </a:ext>
            </a:extLst>
          </p:cNvPr>
          <p:cNvSpPr txBox="1"/>
          <p:nvPr/>
        </p:nvSpPr>
        <p:spPr>
          <a:xfrm>
            <a:off x="2338029" y="998785"/>
            <a:ext cx="7045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D73389-9DC8-4A21-9FCA-4C1CB4F4E8F8}"/>
              </a:ext>
            </a:extLst>
          </p:cNvPr>
          <p:cNvSpPr txBox="1"/>
          <p:nvPr/>
        </p:nvSpPr>
        <p:spPr>
          <a:xfrm>
            <a:off x="2112479" y="1444827"/>
            <a:ext cx="9698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006CE6-43CC-4F0B-8087-FC88C9607C40}"/>
              </a:ext>
            </a:extLst>
          </p:cNvPr>
          <p:cNvSpPr txBox="1"/>
          <p:nvPr/>
        </p:nvSpPr>
        <p:spPr>
          <a:xfrm>
            <a:off x="3489378" y="1444827"/>
            <a:ext cx="1390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299EB1-4FCC-453A-9988-ED70FBB0AA17}"/>
              </a:ext>
            </a:extLst>
          </p:cNvPr>
          <p:cNvSpPr txBox="1"/>
          <p:nvPr/>
        </p:nvSpPr>
        <p:spPr>
          <a:xfrm>
            <a:off x="3032608" y="119114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E7FAEB6A-7A6F-424F-AFE6-EB9EBF6DB56F}"/>
              </a:ext>
            </a:extLst>
          </p:cNvPr>
          <p:cNvSpPr/>
          <p:nvPr/>
        </p:nvSpPr>
        <p:spPr>
          <a:xfrm rot="16200000">
            <a:off x="2971089" y="276319"/>
            <a:ext cx="810037" cy="1526948"/>
          </a:xfrm>
          <a:prstGeom prst="arc">
            <a:avLst>
              <a:gd name="adj1" fmla="val 16200000"/>
              <a:gd name="adj2" fmla="val 545623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E6C2A96D-A372-4B94-A60B-492FA4880394}"/>
              </a:ext>
            </a:extLst>
          </p:cNvPr>
          <p:cNvSpPr/>
          <p:nvPr/>
        </p:nvSpPr>
        <p:spPr>
          <a:xfrm rot="5400000">
            <a:off x="2960801" y="1203440"/>
            <a:ext cx="810037" cy="1526948"/>
          </a:xfrm>
          <a:prstGeom prst="arc">
            <a:avLst>
              <a:gd name="adj1" fmla="val 16153236"/>
              <a:gd name="adj2" fmla="val 54583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DA82D0-CCE5-4ED7-A3C2-AD4C04B0FAF4}"/>
              </a:ext>
            </a:extLst>
          </p:cNvPr>
          <p:cNvSpPr txBox="1"/>
          <p:nvPr/>
        </p:nvSpPr>
        <p:spPr>
          <a:xfrm>
            <a:off x="3056428" y="1939158"/>
            <a:ext cx="817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F779B1-01D9-48C2-A2B5-2C68A6B6BE2F}"/>
              </a:ext>
            </a:extLst>
          </p:cNvPr>
          <p:cNvSpPr txBox="1"/>
          <p:nvPr/>
        </p:nvSpPr>
        <p:spPr>
          <a:xfrm>
            <a:off x="3105063" y="644845"/>
            <a:ext cx="753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00BAD5-F26E-4111-8BDB-CBB9A213B168}"/>
              </a:ext>
            </a:extLst>
          </p:cNvPr>
          <p:cNvSpPr txBox="1"/>
          <p:nvPr/>
        </p:nvSpPr>
        <p:spPr>
          <a:xfrm>
            <a:off x="3936200" y="998785"/>
            <a:ext cx="8546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3AE43D-2FEB-4D57-B18C-CE3237D2F68E}"/>
              </a:ext>
            </a:extLst>
          </p:cNvPr>
          <p:cNvSpPr txBox="1"/>
          <p:nvPr/>
        </p:nvSpPr>
        <p:spPr>
          <a:xfrm>
            <a:off x="4956864" y="1186853"/>
            <a:ext cx="24442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5%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2AA69B-21EA-495D-B090-6CF598409464}"/>
              </a:ext>
            </a:extLst>
          </p:cNvPr>
          <p:cNvSpPr/>
          <p:nvPr/>
        </p:nvSpPr>
        <p:spPr>
          <a:xfrm>
            <a:off x="1233677" y="590328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0D2CDD-13FB-420B-8980-678F3A1355E4}"/>
              </a:ext>
            </a:extLst>
          </p:cNvPr>
          <p:cNvSpPr/>
          <p:nvPr/>
        </p:nvSpPr>
        <p:spPr>
          <a:xfrm>
            <a:off x="1259792" y="1923116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068DBA3-5A01-4B47-8162-C4EAFF58A6E2}"/>
              </a:ext>
            </a:extLst>
          </p:cNvPr>
          <p:cNvCxnSpPr>
            <a:cxnSpLocks/>
          </p:cNvCxnSpPr>
          <p:nvPr/>
        </p:nvCxnSpPr>
        <p:spPr>
          <a:xfrm>
            <a:off x="2200286" y="3576489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7244C14-E969-4899-8B8D-0273302042FB}"/>
              </a:ext>
            </a:extLst>
          </p:cNvPr>
          <p:cNvCxnSpPr>
            <a:cxnSpLocks/>
          </p:cNvCxnSpPr>
          <p:nvPr/>
        </p:nvCxnSpPr>
        <p:spPr>
          <a:xfrm>
            <a:off x="3079516" y="3560184"/>
            <a:ext cx="13532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390BC4D-B7A7-4C32-A756-460018E74150}"/>
              </a:ext>
            </a:extLst>
          </p:cNvPr>
          <p:cNvSpPr txBox="1"/>
          <p:nvPr/>
        </p:nvSpPr>
        <p:spPr>
          <a:xfrm>
            <a:off x="2162913" y="306865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579F9EE-EF3E-4265-8E89-F7C53CF3BE06}"/>
              </a:ext>
            </a:extLst>
          </p:cNvPr>
          <p:cNvSpPr txBox="1"/>
          <p:nvPr/>
        </p:nvSpPr>
        <p:spPr>
          <a:xfrm>
            <a:off x="2173479" y="351469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205918-FB5D-4C4B-B3E8-ECA59146FBAE}"/>
              </a:ext>
            </a:extLst>
          </p:cNvPr>
          <p:cNvSpPr txBox="1"/>
          <p:nvPr/>
        </p:nvSpPr>
        <p:spPr>
          <a:xfrm>
            <a:off x="3080921" y="3498392"/>
            <a:ext cx="14617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C0C807-D769-4E04-97D4-714789FC4092}"/>
              </a:ext>
            </a:extLst>
          </p:cNvPr>
          <p:cNvSpPr txBox="1"/>
          <p:nvPr/>
        </p:nvSpPr>
        <p:spPr>
          <a:xfrm>
            <a:off x="2632473" y="326101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668C1472-A147-40E1-BE57-AE22FF4B72BC}"/>
              </a:ext>
            </a:extLst>
          </p:cNvPr>
          <p:cNvSpPr/>
          <p:nvPr/>
        </p:nvSpPr>
        <p:spPr>
          <a:xfrm rot="16200000">
            <a:off x="2687556" y="2424147"/>
            <a:ext cx="810037" cy="1371032"/>
          </a:xfrm>
          <a:prstGeom prst="arc">
            <a:avLst>
              <a:gd name="adj1" fmla="val 16200000"/>
              <a:gd name="adj2" fmla="val 545759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88E70458-842C-4F21-A4C5-87B3E1DE32DD}"/>
              </a:ext>
            </a:extLst>
          </p:cNvPr>
          <p:cNvSpPr/>
          <p:nvPr/>
        </p:nvSpPr>
        <p:spPr>
          <a:xfrm rot="5400000">
            <a:off x="2677268" y="3351268"/>
            <a:ext cx="810037" cy="1371032"/>
          </a:xfrm>
          <a:prstGeom prst="arc">
            <a:avLst>
              <a:gd name="adj1" fmla="val 16144185"/>
              <a:gd name="adj2" fmla="val 548626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54AA40-B4C7-46E2-9E96-DCC459584182}"/>
              </a:ext>
            </a:extLst>
          </p:cNvPr>
          <p:cNvSpPr txBox="1"/>
          <p:nvPr/>
        </p:nvSpPr>
        <p:spPr>
          <a:xfrm>
            <a:off x="2685477" y="400902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94B4353-CBC2-4E7C-96D2-06D982D80C6E}"/>
              </a:ext>
            </a:extLst>
          </p:cNvPr>
          <p:cNvSpPr txBox="1"/>
          <p:nvPr/>
        </p:nvSpPr>
        <p:spPr>
          <a:xfrm>
            <a:off x="2685476" y="271471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EF420FD-E8DF-4F5E-B2D5-F78F8D43AC04}"/>
              </a:ext>
            </a:extLst>
          </p:cNvPr>
          <p:cNvSpPr txBox="1"/>
          <p:nvPr/>
        </p:nvSpPr>
        <p:spPr>
          <a:xfrm>
            <a:off x="3293404" y="3052350"/>
            <a:ext cx="9628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4E8F8A2-CC3B-4D56-84FE-CEAE74E9B37B}"/>
              </a:ext>
            </a:extLst>
          </p:cNvPr>
          <p:cNvSpPr txBox="1"/>
          <p:nvPr/>
        </p:nvSpPr>
        <p:spPr>
          <a:xfrm>
            <a:off x="4575197" y="3244713"/>
            <a:ext cx="24442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20%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000A130-91DC-4B6D-B1C9-8BF1DC8DC26F}"/>
              </a:ext>
            </a:extLst>
          </p:cNvPr>
          <p:cNvSpPr/>
          <p:nvPr/>
        </p:nvSpPr>
        <p:spPr>
          <a:xfrm>
            <a:off x="1186388" y="3277822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E80094B-9C72-4E7C-88B8-7E4929ED5179}"/>
              </a:ext>
            </a:extLst>
          </p:cNvPr>
          <p:cNvCxnSpPr>
            <a:cxnSpLocks/>
          </p:cNvCxnSpPr>
          <p:nvPr/>
        </p:nvCxnSpPr>
        <p:spPr>
          <a:xfrm>
            <a:off x="2187154" y="5616522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E4F3BA7-1F95-4FBB-BCDF-EFA7B22B0D1F}"/>
              </a:ext>
            </a:extLst>
          </p:cNvPr>
          <p:cNvCxnSpPr>
            <a:cxnSpLocks/>
          </p:cNvCxnSpPr>
          <p:nvPr/>
        </p:nvCxnSpPr>
        <p:spPr>
          <a:xfrm>
            <a:off x="3523088" y="5616522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9354632-43FB-4829-94FB-69BC101FF81D}"/>
              </a:ext>
            </a:extLst>
          </p:cNvPr>
          <p:cNvSpPr txBox="1"/>
          <p:nvPr/>
        </p:nvSpPr>
        <p:spPr>
          <a:xfrm>
            <a:off x="2388242" y="5087565"/>
            <a:ext cx="7479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7625EF5-1343-44AB-808C-64C11A35BC18}"/>
              </a:ext>
            </a:extLst>
          </p:cNvPr>
          <p:cNvSpPr txBox="1"/>
          <p:nvPr/>
        </p:nvSpPr>
        <p:spPr>
          <a:xfrm>
            <a:off x="2151927" y="5563903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FCE40E3-44ED-4509-8FA1-06539BD8A35E}"/>
              </a:ext>
            </a:extLst>
          </p:cNvPr>
          <p:cNvSpPr txBox="1"/>
          <p:nvPr/>
        </p:nvSpPr>
        <p:spPr>
          <a:xfrm>
            <a:off x="3508793" y="5557996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AAF4C44-EC39-46D6-A6C3-ED10E7534968}"/>
              </a:ext>
            </a:extLst>
          </p:cNvPr>
          <p:cNvSpPr txBox="1"/>
          <p:nvPr/>
        </p:nvSpPr>
        <p:spPr>
          <a:xfrm>
            <a:off x="3065327" y="530431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9256571C-1047-4942-93C3-2C8776546CA2}"/>
              </a:ext>
            </a:extLst>
          </p:cNvPr>
          <p:cNvSpPr/>
          <p:nvPr/>
        </p:nvSpPr>
        <p:spPr>
          <a:xfrm rot="16200000">
            <a:off x="2802086" y="4589829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9CDE8B95-80F0-4D31-AE29-88C573C9365F}"/>
              </a:ext>
            </a:extLst>
          </p:cNvPr>
          <p:cNvSpPr/>
          <p:nvPr/>
        </p:nvSpPr>
        <p:spPr>
          <a:xfrm rot="5400000">
            <a:off x="2791799" y="551694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833D9C7-15C5-4FA9-BCB5-0E69C3D237E6}"/>
              </a:ext>
            </a:extLst>
          </p:cNvPr>
          <p:cNvSpPr txBox="1"/>
          <p:nvPr/>
        </p:nvSpPr>
        <p:spPr>
          <a:xfrm>
            <a:off x="2916658" y="605232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1C34929-F1BE-4B94-9C73-4A00987565E9}"/>
              </a:ext>
            </a:extLst>
          </p:cNvPr>
          <p:cNvSpPr txBox="1"/>
          <p:nvPr/>
        </p:nvSpPr>
        <p:spPr>
          <a:xfrm>
            <a:off x="2915209" y="475801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71FC77C-628E-4E97-9EE2-010738C13CE2}"/>
              </a:ext>
            </a:extLst>
          </p:cNvPr>
          <p:cNvSpPr txBox="1"/>
          <p:nvPr/>
        </p:nvSpPr>
        <p:spPr>
          <a:xfrm>
            <a:off x="3507510" y="5101680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8E99587-C397-46E7-A165-7969CA9FCB17}"/>
              </a:ext>
            </a:extLst>
          </p:cNvPr>
          <p:cNvGrpSpPr/>
          <p:nvPr/>
        </p:nvGrpSpPr>
        <p:grpSpPr>
          <a:xfrm>
            <a:off x="4005393" y="5314387"/>
            <a:ext cx="1964278" cy="878566"/>
            <a:chOff x="1784535" y="2849562"/>
            <a:chExt cx="1964278" cy="878566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CCA9CFB-DFFB-428D-8941-D686D08F713E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207A31-6392-4954-96AD-D9780BE32249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C8425EF-4256-4750-A8CE-B65A32278D5B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47" name="Arc 46">
            <a:extLst>
              <a:ext uri="{FF2B5EF4-FFF2-40B4-BE49-F238E27FC236}">
                <a16:creationId xmlns:a16="http://schemas.microsoft.com/office/drawing/2014/main" id="{1DB510B9-911F-4987-9748-EEF2B1AD7B05}"/>
              </a:ext>
            </a:extLst>
          </p:cNvPr>
          <p:cNvSpPr/>
          <p:nvPr/>
        </p:nvSpPr>
        <p:spPr>
          <a:xfrm rot="16200000">
            <a:off x="4043854" y="4494138"/>
            <a:ext cx="810037" cy="1337788"/>
          </a:xfrm>
          <a:prstGeom prst="arc">
            <a:avLst>
              <a:gd name="adj1" fmla="val 16072124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9B48670E-F24F-44BF-9D9E-3F799ABA5784}"/>
              </a:ext>
            </a:extLst>
          </p:cNvPr>
          <p:cNvSpPr/>
          <p:nvPr/>
        </p:nvSpPr>
        <p:spPr>
          <a:xfrm rot="5400000">
            <a:off x="4038710" y="5416115"/>
            <a:ext cx="810037" cy="1348075"/>
          </a:xfrm>
          <a:prstGeom prst="arc">
            <a:avLst>
              <a:gd name="adj1" fmla="val 16171914"/>
              <a:gd name="adj2" fmla="val 543572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AE225CE-E852-4F05-9A80-E94E5833FCB7}"/>
              </a:ext>
            </a:extLst>
          </p:cNvPr>
          <p:cNvSpPr txBox="1"/>
          <p:nvPr/>
        </p:nvSpPr>
        <p:spPr>
          <a:xfrm>
            <a:off x="4058397" y="606239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0127B37-F2B5-4EEE-8D65-5B17469D8958}"/>
              </a:ext>
            </a:extLst>
          </p:cNvPr>
          <p:cNvSpPr txBox="1"/>
          <p:nvPr/>
        </p:nvSpPr>
        <p:spPr>
          <a:xfrm>
            <a:off x="4058396" y="476808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C60F798-6C05-4966-9A71-33FB13536CA7}"/>
              </a:ext>
            </a:extLst>
          </p:cNvPr>
          <p:cNvSpPr txBox="1"/>
          <p:nvPr/>
        </p:nvSpPr>
        <p:spPr>
          <a:xfrm>
            <a:off x="4666324" y="5122024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135D7B5-684F-4FBA-B8E5-18E5558F4818}"/>
              </a:ext>
            </a:extLst>
          </p:cNvPr>
          <p:cNvSpPr txBox="1"/>
          <p:nvPr/>
        </p:nvSpPr>
        <p:spPr>
          <a:xfrm>
            <a:off x="5886627" y="5314387"/>
            <a:ext cx="24442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20%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BFF8E86-D398-48E1-94E3-35223B022C50}"/>
              </a:ext>
            </a:extLst>
          </p:cNvPr>
          <p:cNvSpPr/>
          <p:nvPr/>
        </p:nvSpPr>
        <p:spPr>
          <a:xfrm>
            <a:off x="1192903" y="4596431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D89B427-0D03-4F5D-9666-7419789A8BDB}"/>
              </a:ext>
            </a:extLst>
          </p:cNvPr>
          <p:cNvSpPr/>
          <p:nvPr/>
        </p:nvSpPr>
        <p:spPr>
          <a:xfrm>
            <a:off x="1240191" y="590779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52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4" grpId="0"/>
      <p:bldP spid="35" grpId="0"/>
      <p:bldP spid="36" grpId="0"/>
      <p:bldP spid="37" grpId="0"/>
      <p:bldP spid="38" grpId="0" animBg="1"/>
      <p:bldP spid="39" grpId="0" animBg="1"/>
      <p:bldP spid="40" grpId="0"/>
      <p:bldP spid="41" grpId="0"/>
      <p:bldP spid="42" grpId="0"/>
      <p:bldP spid="47" grpId="0" animBg="1"/>
      <p:bldP spid="48" grpId="0" animBg="1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EBA9B5-F6DC-4575-94D7-26C7291EE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924" y="3134617"/>
            <a:ext cx="4730842" cy="339636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44B7F04-BB1B-485E-8C4A-28FEBA7246DE}"/>
              </a:ext>
            </a:extLst>
          </p:cNvPr>
          <p:cNvSpPr/>
          <p:nvPr/>
        </p:nvSpPr>
        <p:spPr>
          <a:xfrm>
            <a:off x="56122" y="49999"/>
            <a:ext cx="1207931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Adam has this rectangular piece of card. It is marked with grid lines.</a:t>
            </a:r>
            <a:endParaRPr lang="en-GB" sz="3200" b="1" dirty="0"/>
          </a:p>
          <a:p>
            <a:r>
              <a:rPr lang="en-US" sz="3200" b="1" dirty="0"/>
              <a:t>Adam makes two straight cuts along the grid lines. </a:t>
            </a:r>
          </a:p>
          <a:p>
            <a:r>
              <a:rPr lang="en-US" sz="3200" b="1" dirty="0"/>
              <a:t>The two cuts divide the rectangle into 3 shapes: </a:t>
            </a:r>
          </a:p>
          <a:p>
            <a:r>
              <a:rPr lang="en-US" sz="3200" b="1" dirty="0"/>
              <a:t>• 2 squares of different size, and </a:t>
            </a:r>
          </a:p>
          <a:p>
            <a:r>
              <a:rPr lang="en-US" sz="3200" b="1" dirty="0"/>
              <a:t>• 1 rectangle. </a:t>
            </a:r>
          </a:p>
          <a:p>
            <a:r>
              <a:rPr lang="en-US" sz="3200" b="1" dirty="0"/>
              <a:t>Using the grid lines, draw two lines that show where Adam could have made his cuts. Use a ruler.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14724F-CAD2-4A30-96DA-437BC7FAA48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023C9E3-4AAF-4218-86D2-68C891BD2311}"/>
              </a:ext>
            </a:extLst>
          </p:cNvPr>
          <p:cNvCxnSpPr>
            <a:cxnSpLocks/>
          </p:cNvCxnSpPr>
          <p:nvPr/>
        </p:nvCxnSpPr>
        <p:spPr>
          <a:xfrm>
            <a:off x="9083731" y="3143277"/>
            <a:ext cx="0" cy="332053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3370FD6-9A26-4C14-B570-FFB9B2B567E5}"/>
              </a:ext>
            </a:extLst>
          </p:cNvPr>
          <p:cNvCxnSpPr>
            <a:cxnSpLocks/>
          </p:cNvCxnSpPr>
          <p:nvPr/>
        </p:nvCxnSpPr>
        <p:spPr>
          <a:xfrm>
            <a:off x="9083731" y="4492364"/>
            <a:ext cx="131463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6F1BF40-54B6-4F0C-A4AC-A1DD3662563D}"/>
              </a:ext>
            </a:extLst>
          </p:cNvPr>
          <p:cNvCxnSpPr>
            <a:cxnSpLocks/>
          </p:cNvCxnSpPr>
          <p:nvPr/>
        </p:nvCxnSpPr>
        <p:spPr>
          <a:xfrm>
            <a:off x="7083481" y="3172344"/>
            <a:ext cx="0" cy="332053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FFD37B-5B1D-4699-9A45-16720AB536D8}"/>
              </a:ext>
            </a:extLst>
          </p:cNvPr>
          <p:cNvCxnSpPr>
            <a:cxnSpLocks/>
          </p:cNvCxnSpPr>
          <p:nvPr/>
        </p:nvCxnSpPr>
        <p:spPr>
          <a:xfrm>
            <a:off x="5749981" y="4502381"/>
            <a:ext cx="131463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768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48148E-6 L -8.33333E-7 0.0951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21677A-BEE3-401A-B517-27FCCC636F89}"/>
              </a:ext>
            </a:extLst>
          </p:cNvPr>
          <p:cNvSpPr/>
          <p:nvPr/>
        </p:nvSpPr>
        <p:spPr>
          <a:xfrm>
            <a:off x="56123" y="50000"/>
            <a:ext cx="100821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This graph shows the maximum temperature for five days.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413AEA-4898-4C44-A170-BCCF4F945F8D}"/>
              </a:ext>
            </a:extLst>
          </p:cNvPr>
          <p:cNvSpPr/>
          <p:nvPr/>
        </p:nvSpPr>
        <p:spPr>
          <a:xfrm>
            <a:off x="7070501" y="787040"/>
            <a:ext cx="49454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For what fraction of the five days was the maximum temperature below 10 °C?</a:t>
            </a:r>
            <a:endParaRPr lang="en-GB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37E2C5-DD79-45EA-992B-C65A12C04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3" y="634775"/>
            <a:ext cx="7113074" cy="47968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A099E21-095A-4B87-8076-DC85885457B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ED8FB9-E50C-4D70-ABBC-2F62E4C46830}"/>
              </a:ext>
            </a:extLst>
          </p:cNvPr>
          <p:cNvCxnSpPr/>
          <p:nvPr/>
        </p:nvCxnSpPr>
        <p:spPr>
          <a:xfrm>
            <a:off x="1908313" y="2217554"/>
            <a:ext cx="51621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22028FF9-1D30-42E8-8A90-0582B7991FB7}"/>
              </a:ext>
            </a:extLst>
          </p:cNvPr>
          <p:cNvSpPr/>
          <p:nvPr/>
        </p:nvSpPr>
        <p:spPr>
          <a:xfrm>
            <a:off x="2345636" y="2571403"/>
            <a:ext cx="198060" cy="22939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16A0172-743A-4D79-88B9-230CA29627E1}"/>
              </a:ext>
            </a:extLst>
          </p:cNvPr>
          <p:cNvSpPr/>
          <p:nvPr/>
        </p:nvSpPr>
        <p:spPr>
          <a:xfrm>
            <a:off x="3387638" y="2279781"/>
            <a:ext cx="198060" cy="22939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54B985-9C2B-488E-B1E7-F3F1EB38F594}"/>
              </a:ext>
            </a:extLst>
          </p:cNvPr>
          <p:cNvSpPr txBox="1"/>
          <p:nvPr/>
        </p:nvSpPr>
        <p:spPr>
          <a:xfrm>
            <a:off x="7314464" y="2508965"/>
            <a:ext cx="32377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days below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5 days altogether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2E9AD0B-B922-465C-896A-F38A2A1740DA}"/>
              </a:ext>
            </a:extLst>
          </p:cNvPr>
          <p:cNvGrpSpPr/>
          <p:nvPr/>
        </p:nvGrpSpPr>
        <p:grpSpPr>
          <a:xfrm>
            <a:off x="10446362" y="2494696"/>
            <a:ext cx="502160" cy="1076984"/>
            <a:chOff x="2162913" y="3068655"/>
            <a:chExt cx="502160" cy="1076984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3E84BDE-F399-434C-976C-DEF4D7379BC2}"/>
                </a:ext>
              </a:extLst>
            </p:cNvPr>
            <p:cNvCxnSpPr>
              <a:cxnSpLocks/>
            </p:cNvCxnSpPr>
            <p:nvPr/>
          </p:nvCxnSpPr>
          <p:spPr>
            <a:xfrm>
              <a:off x="2200286" y="3576489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536E0D2-6EA3-475B-BD29-2AE076289190}"/>
                </a:ext>
              </a:extLst>
            </p:cNvPr>
            <p:cNvSpPr txBox="1"/>
            <p:nvPr/>
          </p:nvSpPr>
          <p:spPr>
            <a:xfrm>
              <a:off x="2162913" y="306865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8D7D7BC-DF29-4B4E-B71A-1B7BD094B1E1}"/>
                </a:ext>
              </a:extLst>
            </p:cNvPr>
            <p:cNvSpPr txBox="1"/>
            <p:nvPr/>
          </p:nvSpPr>
          <p:spPr>
            <a:xfrm>
              <a:off x="2173479" y="3514697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690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</p:bld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B8605BC2-FCCD-4CE6-85DC-A2C9FC5CA116}"/>
              </a:ext>
            </a:extLst>
          </p:cNvPr>
          <p:cNvSpPr txBox="1"/>
          <p:nvPr/>
        </p:nvSpPr>
        <p:spPr>
          <a:xfrm>
            <a:off x="9560922" y="3702731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64DF91-0EA5-4A06-B6CC-20300028A1CC}"/>
              </a:ext>
            </a:extLst>
          </p:cNvPr>
          <p:cNvSpPr txBox="1"/>
          <p:nvPr/>
        </p:nvSpPr>
        <p:spPr>
          <a:xfrm>
            <a:off x="8971984" y="3707420"/>
            <a:ext cx="646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B8868C-F18F-4DDA-993E-7EC68FF383B2}"/>
              </a:ext>
            </a:extLst>
          </p:cNvPr>
          <p:cNvSpPr txBox="1"/>
          <p:nvPr/>
        </p:nvSpPr>
        <p:spPr>
          <a:xfrm>
            <a:off x="8201213" y="3711115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21677A-BEE3-401A-B517-27FCCC636F89}"/>
              </a:ext>
            </a:extLst>
          </p:cNvPr>
          <p:cNvSpPr/>
          <p:nvPr/>
        </p:nvSpPr>
        <p:spPr>
          <a:xfrm>
            <a:off x="56123" y="50000"/>
            <a:ext cx="100821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This graph shows the maximum temperature for five days.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DC9DE1-0010-411E-B4A1-F4BEB5BB9380}"/>
              </a:ext>
            </a:extLst>
          </p:cNvPr>
          <p:cNvSpPr/>
          <p:nvPr/>
        </p:nvSpPr>
        <p:spPr>
          <a:xfrm>
            <a:off x="7169197" y="866342"/>
            <a:ext cx="46430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was the mean maximum temperature, to one decimal place?</a:t>
            </a:r>
            <a:endParaRPr lang="en-GB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37E2C5-DD79-45EA-992B-C65A12C04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3" y="634775"/>
            <a:ext cx="7113074" cy="47968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A099E21-095A-4B87-8076-DC85885457B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04B0F3-A48F-48A8-ADA6-CA938B85548B}"/>
              </a:ext>
            </a:extLst>
          </p:cNvPr>
          <p:cNvSpPr txBox="1"/>
          <p:nvPr/>
        </p:nvSpPr>
        <p:spPr>
          <a:xfrm>
            <a:off x="3222834" y="2470578"/>
            <a:ext cx="91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17.4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3BDA99-681B-468E-A141-5DB9BD699263}"/>
              </a:ext>
            </a:extLst>
          </p:cNvPr>
          <p:cNvSpPr txBox="1"/>
          <p:nvPr/>
        </p:nvSpPr>
        <p:spPr>
          <a:xfrm>
            <a:off x="4350145" y="1921941"/>
            <a:ext cx="91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29.2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4E5FA8-E38B-446F-B18E-895BFC61ECDF}"/>
              </a:ext>
            </a:extLst>
          </p:cNvPr>
          <p:cNvSpPr txBox="1"/>
          <p:nvPr/>
        </p:nvSpPr>
        <p:spPr>
          <a:xfrm>
            <a:off x="5379270" y="1921941"/>
            <a:ext cx="91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41.0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6FA5F7-118F-4FB1-AD2C-D6CB6C04750A}"/>
              </a:ext>
            </a:extLst>
          </p:cNvPr>
          <p:cNvSpPr txBox="1"/>
          <p:nvPr/>
        </p:nvSpPr>
        <p:spPr>
          <a:xfrm>
            <a:off x="6390132" y="1609354"/>
            <a:ext cx="91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53.4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5D3A60-B8C6-4FB4-9CAB-90B2438A69F9}"/>
              </a:ext>
            </a:extLst>
          </p:cNvPr>
          <p:cNvSpPr txBox="1"/>
          <p:nvPr/>
        </p:nvSpPr>
        <p:spPr>
          <a:xfrm>
            <a:off x="7764923" y="370472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E5D8336-9060-4F57-A4CB-AC6E5B8B0253}"/>
              </a:ext>
            </a:extLst>
          </p:cNvPr>
          <p:cNvCxnSpPr>
            <a:cxnSpLocks/>
          </p:cNvCxnSpPr>
          <p:nvPr/>
        </p:nvCxnSpPr>
        <p:spPr>
          <a:xfrm flipV="1">
            <a:off x="8227794" y="3765865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6A096F7-99D0-4183-AC08-A5C1AAD9CF73}"/>
              </a:ext>
            </a:extLst>
          </p:cNvPr>
          <p:cNvCxnSpPr>
            <a:cxnSpLocks/>
          </p:cNvCxnSpPr>
          <p:nvPr/>
        </p:nvCxnSpPr>
        <p:spPr>
          <a:xfrm>
            <a:off x="8246746" y="374982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9E32152-430C-4679-9AB7-46770D3038B9}"/>
              </a:ext>
            </a:extLst>
          </p:cNvPr>
          <p:cNvSpPr txBox="1"/>
          <p:nvPr/>
        </p:nvSpPr>
        <p:spPr>
          <a:xfrm>
            <a:off x="8663574" y="32519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529BAC-B4BA-4A29-9AF3-16B66D55A468}"/>
              </a:ext>
            </a:extLst>
          </p:cNvPr>
          <p:cNvSpPr txBox="1"/>
          <p:nvPr/>
        </p:nvSpPr>
        <p:spPr>
          <a:xfrm>
            <a:off x="9131936" y="32596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5EEEF6-8F45-4305-876D-ACCE9CF6EC6F}"/>
              </a:ext>
            </a:extLst>
          </p:cNvPr>
          <p:cNvSpPr txBox="1"/>
          <p:nvPr/>
        </p:nvSpPr>
        <p:spPr>
          <a:xfrm>
            <a:off x="8968013" y="369986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5E075FE-7718-4622-A0BA-B70DDC657AC3}"/>
              </a:ext>
            </a:extLst>
          </p:cNvPr>
          <p:cNvCxnSpPr>
            <a:cxnSpLocks/>
          </p:cNvCxnSpPr>
          <p:nvPr/>
        </p:nvCxnSpPr>
        <p:spPr>
          <a:xfrm>
            <a:off x="9114694" y="3765557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57612C1-2063-4ADF-BFC3-CDA5AE4E3851}"/>
              </a:ext>
            </a:extLst>
          </p:cNvPr>
          <p:cNvSpPr txBox="1"/>
          <p:nvPr/>
        </p:nvSpPr>
        <p:spPr>
          <a:xfrm>
            <a:off x="8972021" y="32519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6672AAA-8945-4444-AE3D-58E520CD2D98}"/>
              </a:ext>
            </a:extLst>
          </p:cNvPr>
          <p:cNvCxnSpPr>
            <a:cxnSpLocks/>
          </p:cNvCxnSpPr>
          <p:nvPr/>
        </p:nvCxnSpPr>
        <p:spPr>
          <a:xfrm>
            <a:off x="9548004" y="3764023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F022790-88A6-4595-8BC2-30A3E46107F0}"/>
              </a:ext>
            </a:extLst>
          </p:cNvPr>
          <p:cNvSpPr txBox="1"/>
          <p:nvPr/>
        </p:nvSpPr>
        <p:spPr>
          <a:xfrm>
            <a:off x="9406170" y="370431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DBF85B-BD18-4854-A2AD-6455DD156399}"/>
              </a:ext>
            </a:extLst>
          </p:cNvPr>
          <p:cNvSpPr txBox="1"/>
          <p:nvPr/>
        </p:nvSpPr>
        <p:spPr>
          <a:xfrm>
            <a:off x="9549917" y="326349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16FD437-9D09-43C5-9355-AE5A9890C5C6}"/>
              </a:ext>
            </a:extLst>
          </p:cNvPr>
          <p:cNvSpPr txBox="1"/>
          <p:nvPr/>
        </p:nvSpPr>
        <p:spPr>
          <a:xfrm>
            <a:off x="8221728" y="32519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178D54D-6858-4F86-BF1F-FD792FCC169D}"/>
              </a:ext>
            </a:extLst>
          </p:cNvPr>
          <p:cNvGrpSpPr/>
          <p:nvPr/>
        </p:nvGrpSpPr>
        <p:grpSpPr>
          <a:xfrm>
            <a:off x="8221728" y="4789158"/>
            <a:ext cx="1775592" cy="642443"/>
            <a:chOff x="7874811" y="4621315"/>
            <a:chExt cx="1775592" cy="64244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7863B5F-5171-49DE-9143-8E427A25027F}"/>
                </a:ext>
              </a:extLst>
            </p:cNvPr>
            <p:cNvSpPr txBox="1"/>
            <p:nvPr/>
          </p:nvSpPr>
          <p:spPr>
            <a:xfrm>
              <a:off x="8316657" y="4621315"/>
              <a:ext cx="44740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BC4D86F-C083-4F69-825A-2BF8B5A48F75}"/>
                </a:ext>
              </a:extLst>
            </p:cNvPr>
            <p:cNvSpPr txBox="1"/>
            <p:nvPr/>
          </p:nvSpPr>
          <p:spPr>
            <a:xfrm>
              <a:off x="8785019" y="4629006"/>
              <a:ext cx="44740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47E0E41-E0EE-401A-989B-003F00381A5A}"/>
                </a:ext>
              </a:extLst>
            </p:cNvPr>
            <p:cNvSpPr txBox="1"/>
            <p:nvPr/>
          </p:nvSpPr>
          <p:spPr>
            <a:xfrm>
              <a:off x="8625104" y="4621315"/>
              <a:ext cx="44740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0FA1A74-8625-4A31-813E-57CD70DE2959}"/>
                </a:ext>
              </a:extLst>
            </p:cNvPr>
            <p:cNvSpPr txBox="1"/>
            <p:nvPr/>
          </p:nvSpPr>
          <p:spPr>
            <a:xfrm>
              <a:off x="9203000" y="4632816"/>
              <a:ext cx="44740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218F719-83ED-4803-ACB9-A212260FEBBE}"/>
                </a:ext>
              </a:extLst>
            </p:cNvPr>
            <p:cNvSpPr txBox="1"/>
            <p:nvPr/>
          </p:nvSpPr>
          <p:spPr>
            <a:xfrm>
              <a:off x="7874811" y="4621315"/>
              <a:ext cx="44740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5B681C06-954D-48F9-B148-F607F1C20859}"/>
              </a:ext>
            </a:extLst>
          </p:cNvPr>
          <p:cNvSpPr/>
          <p:nvPr/>
        </p:nvSpPr>
        <p:spPr>
          <a:xfrm>
            <a:off x="9150685" y="4869472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CC3E6FF-D189-433C-8679-652455A06D39}"/>
              </a:ext>
            </a:extLst>
          </p:cNvPr>
          <p:cNvCxnSpPr/>
          <p:nvPr/>
        </p:nvCxnSpPr>
        <p:spPr>
          <a:xfrm>
            <a:off x="9600343" y="5312925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6CA8785E-711B-4988-AED9-6A578F36E161}"/>
              </a:ext>
            </a:extLst>
          </p:cNvPr>
          <p:cNvSpPr txBox="1"/>
          <p:nvPr/>
        </p:nvSpPr>
        <p:spPr>
          <a:xfrm>
            <a:off x="8497337" y="2440326"/>
            <a:ext cx="1434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10.7 °C</a:t>
            </a:r>
          </a:p>
        </p:txBody>
      </p:sp>
    </p:spTree>
    <p:extLst>
      <p:ext uri="{BB962C8B-B14F-4D97-AF65-F5344CB8AC3E}">
        <p14:creationId xmlns:p14="http://schemas.microsoft.com/office/powerpoint/2010/main" val="272116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2" grpId="0"/>
      <p:bldP spid="14" grpId="0"/>
      <p:bldP spid="7" grpId="0"/>
      <p:bldP spid="8" grpId="0"/>
      <p:bldP spid="9" grpId="0"/>
      <p:bldP spid="10" grpId="0"/>
      <p:bldP spid="15" grpId="0"/>
      <p:bldP spid="18" grpId="0"/>
      <p:bldP spid="19" grpId="0"/>
      <p:bldP spid="20" grpId="0"/>
      <p:bldP spid="23" grpId="0"/>
      <p:bldP spid="26" grpId="0"/>
      <p:bldP spid="27" grpId="0"/>
      <p:bldP spid="28" grpId="0"/>
      <p:bldP spid="37" grpId="0" animBg="1"/>
      <p:bldP spid="44" grpId="0"/>
    </p:bld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2504D2-0FEE-47B5-B3C1-B57DE6700538}"/>
              </a:ext>
            </a:extLst>
          </p:cNvPr>
          <p:cNvSpPr/>
          <p:nvPr/>
        </p:nvSpPr>
        <p:spPr>
          <a:xfrm>
            <a:off x="56123" y="50000"/>
            <a:ext cx="1159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Amina made this cuboid using centimetre cubes.</a:t>
            </a:r>
          </a:p>
          <a:p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9A8A37-99C7-44AF-A2CE-7D0597CDF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74" y="676821"/>
            <a:ext cx="4987193" cy="314820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569AE4-41B8-4277-827A-619AC02F4D3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6D2B8B-81CE-4B3E-8F53-81FC4318EC92}"/>
              </a:ext>
            </a:extLst>
          </p:cNvPr>
          <p:cNvSpPr/>
          <p:nvPr/>
        </p:nvSpPr>
        <p:spPr>
          <a:xfrm>
            <a:off x="5133466" y="741474"/>
            <a:ext cx="681812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Stefan makes a cuboid that is 5 cm longer, 5 cm taller and 5 cm wider than Amina’s cuboid. </a:t>
            </a:r>
          </a:p>
          <a:p>
            <a:r>
              <a:rPr lang="en-US" sz="3200" b="1" dirty="0"/>
              <a:t>What is the difference between the number of cubes in Amina’s and Stefan’s cuboids?</a:t>
            </a:r>
            <a:endParaRPr lang="en-GB" sz="32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C370E9-5962-4AC3-9940-78A4ACB59021}"/>
              </a:ext>
            </a:extLst>
          </p:cNvPr>
          <p:cNvSpPr/>
          <p:nvPr/>
        </p:nvSpPr>
        <p:spPr>
          <a:xfrm>
            <a:off x="264658" y="3893643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4cm x 6cm x 3cm 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D930FE-6664-46E1-BCC1-CDE474CE637C}"/>
              </a:ext>
            </a:extLst>
          </p:cNvPr>
          <p:cNvSpPr/>
          <p:nvPr/>
        </p:nvSpPr>
        <p:spPr>
          <a:xfrm>
            <a:off x="3549931" y="3893643"/>
            <a:ext cx="14032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72cm³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871E61-70AC-41D8-86E6-07C7BCF920DC}"/>
              </a:ext>
            </a:extLst>
          </p:cNvPr>
          <p:cNvSpPr/>
          <p:nvPr/>
        </p:nvSpPr>
        <p:spPr>
          <a:xfrm>
            <a:off x="264658" y="4450327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9cm x 11cm x 8cm =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C319951-9C98-4031-8B2A-73802133C124}"/>
              </a:ext>
            </a:extLst>
          </p:cNvPr>
          <p:cNvGrpSpPr/>
          <p:nvPr/>
        </p:nvGrpSpPr>
        <p:grpSpPr>
          <a:xfrm>
            <a:off x="621262" y="5185002"/>
            <a:ext cx="1861800" cy="1405123"/>
            <a:chOff x="2248666" y="1937292"/>
            <a:chExt cx="1861800" cy="140512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E296878-DB56-4A78-96B6-BC05388D7B99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9 9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A2A13B7-3A2B-43B6-B400-65BC9E9171E6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387B1A6-9546-4A25-92F3-CB24107B054F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C2D0116-7F33-414D-9049-DACB524A7C58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5D9002E-2C1F-48B5-9627-5D3DC5AF241B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D44C8393-B649-4B55-9763-BD36FBFCCB75}"/>
              </a:ext>
            </a:extLst>
          </p:cNvPr>
          <p:cNvSpPr txBox="1"/>
          <p:nvPr/>
        </p:nvSpPr>
        <p:spPr>
          <a:xfrm>
            <a:off x="1516377" y="607657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831B612-B00A-4671-827B-5FDE9A027B42}"/>
              </a:ext>
            </a:extLst>
          </p:cNvPr>
          <p:cNvSpPr txBox="1"/>
          <p:nvPr/>
        </p:nvSpPr>
        <p:spPr>
          <a:xfrm>
            <a:off x="1125177" y="495276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17F676-13E5-4FBF-B028-B21299B86684}"/>
              </a:ext>
            </a:extLst>
          </p:cNvPr>
          <p:cNvSpPr txBox="1"/>
          <p:nvPr/>
        </p:nvSpPr>
        <p:spPr>
          <a:xfrm>
            <a:off x="615559" y="6076579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7 9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D92CF2D-D9CE-449D-907B-FDCC9BF65166}"/>
              </a:ext>
            </a:extLst>
          </p:cNvPr>
          <p:cNvSpPr/>
          <p:nvPr/>
        </p:nvSpPr>
        <p:spPr>
          <a:xfrm>
            <a:off x="3737494" y="4450327"/>
            <a:ext cx="1813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792cm³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D6032D8-9CF0-41FF-9E1A-39F14569498B}"/>
              </a:ext>
            </a:extLst>
          </p:cNvPr>
          <p:cNvGrpSpPr/>
          <p:nvPr/>
        </p:nvGrpSpPr>
        <p:grpSpPr>
          <a:xfrm>
            <a:off x="5590894" y="4107399"/>
            <a:ext cx="1885499" cy="1414081"/>
            <a:chOff x="1371600" y="1941038"/>
            <a:chExt cx="1885499" cy="141408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4C069CD-0573-428F-A699-2E9F6914B276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7 9 2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3A80E40-07BB-4CF7-9249-488EE6B6339A}"/>
                </a:ext>
              </a:extLst>
            </p:cNvPr>
            <p:cNvSpPr txBox="1"/>
            <p:nvPr/>
          </p:nvSpPr>
          <p:spPr>
            <a:xfrm>
              <a:off x="2238707" y="2373230"/>
              <a:ext cx="101839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D59B3F6-EF30-4E95-A209-9D2C8CEC4700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0B7B2A8-A604-4B78-B412-1D59763F377C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0F3B760-CCA9-4169-9B12-369B08E47FC2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31F49DC7-AA07-4052-854B-C26EAE78F256}"/>
              </a:ext>
            </a:extLst>
          </p:cNvPr>
          <p:cNvSpPr txBox="1"/>
          <p:nvPr/>
        </p:nvSpPr>
        <p:spPr>
          <a:xfrm>
            <a:off x="6918796" y="499286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BC48BB3-FD18-4AB5-A98E-9D0F1D4BCC02}"/>
              </a:ext>
            </a:extLst>
          </p:cNvPr>
          <p:cNvSpPr txBox="1"/>
          <p:nvPr/>
        </p:nvSpPr>
        <p:spPr>
          <a:xfrm>
            <a:off x="6458001" y="499945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9989E3C-D38D-409C-9BFE-77AEDB432678}"/>
              </a:ext>
            </a:extLst>
          </p:cNvPr>
          <p:cNvSpPr txBox="1"/>
          <p:nvPr/>
        </p:nvSpPr>
        <p:spPr>
          <a:xfrm>
            <a:off x="6007847" y="500005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ADFC244-9D7A-46EE-9F3C-8753DD67A214}"/>
              </a:ext>
            </a:extLst>
          </p:cNvPr>
          <p:cNvSpPr/>
          <p:nvPr/>
        </p:nvSpPr>
        <p:spPr>
          <a:xfrm>
            <a:off x="8162090" y="3204330"/>
            <a:ext cx="24738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720 cubes</a:t>
            </a:r>
          </a:p>
        </p:txBody>
      </p:sp>
    </p:spTree>
    <p:extLst>
      <p:ext uri="{BB962C8B-B14F-4D97-AF65-F5344CB8AC3E}">
        <p14:creationId xmlns:p14="http://schemas.microsoft.com/office/powerpoint/2010/main" val="389625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8" grpId="0"/>
      <p:bldP spid="25" grpId="0"/>
      <p:bldP spid="26" grpId="0"/>
      <p:bldP spid="27" grpId="0"/>
      <p:bldP spid="28" grpId="0"/>
      <p:bldP spid="35" grpId="0"/>
      <p:bldP spid="39" grpId="0"/>
      <p:bldP spid="40" grpId="0"/>
      <p:bldP spid="41" grpId="0"/>
    </p:bld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92AA16-D7BF-45A2-BC5A-A94DD8BA5FA4}"/>
              </a:ext>
            </a:extLst>
          </p:cNvPr>
          <p:cNvSpPr/>
          <p:nvPr/>
        </p:nvSpPr>
        <p:spPr>
          <a:xfrm>
            <a:off x="56123" y="50000"/>
            <a:ext cx="65028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The original price of this car is £8,999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1EC21E-8F08-4020-B4A5-D2FB0F17D331}"/>
              </a:ext>
            </a:extLst>
          </p:cNvPr>
          <p:cNvSpPr/>
          <p:nvPr/>
        </p:nvSpPr>
        <p:spPr>
          <a:xfrm>
            <a:off x="5513927" y="802356"/>
            <a:ext cx="57472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What is the sale price of the car?</a:t>
            </a:r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DF19FD-9BF8-4C67-B442-3034F0208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17" y="802356"/>
            <a:ext cx="4442139" cy="30386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BB60B0E-64D4-463E-A0BB-CE80D2EE331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FFA991-685A-4CC9-B33F-148C52C29961}"/>
              </a:ext>
            </a:extLst>
          </p:cNvPr>
          <p:cNvSpPr txBox="1"/>
          <p:nvPr/>
        </p:nvSpPr>
        <p:spPr>
          <a:xfrm>
            <a:off x="10253452" y="1262324"/>
            <a:ext cx="1546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£7,899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0D0E918-B425-4625-B647-09D5A8144049}"/>
              </a:ext>
            </a:extLst>
          </p:cNvPr>
          <p:cNvGrpSpPr/>
          <p:nvPr/>
        </p:nvGrpSpPr>
        <p:grpSpPr>
          <a:xfrm>
            <a:off x="6096000" y="2363141"/>
            <a:ext cx="2296634" cy="1404405"/>
            <a:chOff x="1371600" y="1941038"/>
            <a:chExt cx="2296634" cy="140440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4228771-1070-4D81-93C9-53C672113B0C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8 9 9 9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4A7CE0A-F68B-496F-8942-4C2B4C5481E0}"/>
                </a:ext>
              </a:extLst>
            </p:cNvPr>
            <p:cNvSpPr txBox="1"/>
            <p:nvPr/>
          </p:nvSpPr>
          <p:spPr>
            <a:xfrm>
              <a:off x="1812182" y="2373230"/>
              <a:ext cx="185605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1 1 0 0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9495D38-940C-49AF-A527-2A558D696327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27D8C39-EADD-48AB-BF4C-4A5BDB2BEBE0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88"/>
              <a:ext cx="222532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94C2891-B481-43FB-B780-3AEE6D5FD3B7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45443"/>
              <a:ext cx="222229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AA4C1AC-7CA7-4D8E-B3E3-6141ADDE262E}"/>
              </a:ext>
            </a:extLst>
          </p:cNvPr>
          <p:cNvSpPr txBox="1"/>
          <p:nvPr/>
        </p:nvSpPr>
        <p:spPr>
          <a:xfrm>
            <a:off x="7863415" y="325647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D29D0D-9406-4044-866C-D1EF64A59040}"/>
              </a:ext>
            </a:extLst>
          </p:cNvPr>
          <p:cNvSpPr txBox="1"/>
          <p:nvPr/>
        </p:nvSpPr>
        <p:spPr>
          <a:xfrm>
            <a:off x="7423902" y="325376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7F5572-33A7-4EAC-9BF9-4AEE77730413}"/>
              </a:ext>
            </a:extLst>
          </p:cNvPr>
          <p:cNvSpPr txBox="1"/>
          <p:nvPr/>
        </p:nvSpPr>
        <p:spPr>
          <a:xfrm>
            <a:off x="6963107" y="325519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3C7C14-FBE1-4983-8071-D360201CA358}"/>
              </a:ext>
            </a:extLst>
          </p:cNvPr>
          <p:cNvSpPr txBox="1"/>
          <p:nvPr/>
        </p:nvSpPr>
        <p:spPr>
          <a:xfrm>
            <a:off x="6512953" y="325579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E85F41-DE1F-4BB9-9343-6EB77556E406}"/>
              </a:ext>
            </a:extLst>
          </p:cNvPr>
          <p:cNvSpPr txBox="1"/>
          <p:nvPr/>
        </p:nvSpPr>
        <p:spPr>
          <a:xfrm>
            <a:off x="6139003" y="325376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</p:spTree>
    <p:extLst>
      <p:ext uri="{BB962C8B-B14F-4D97-AF65-F5344CB8AC3E}">
        <p14:creationId xmlns:p14="http://schemas.microsoft.com/office/powerpoint/2010/main" val="140047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  <p:bldP spid="16" grpId="0"/>
      <p:bldP spid="23" grpId="0"/>
    </p:bld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F4766A-EA2D-4224-8C04-36276D476EC9}"/>
              </a:ext>
            </a:extLst>
          </p:cNvPr>
          <p:cNvSpPr/>
          <p:nvPr/>
        </p:nvSpPr>
        <p:spPr>
          <a:xfrm>
            <a:off x="655299" y="282193"/>
            <a:ext cx="32960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/>
              <a:t>3,576,219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92510F-7011-41FF-B8FF-A677AB964420}"/>
              </a:ext>
            </a:extLst>
          </p:cNvPr>
          <p:cNvSpPr/>
          <p:nvPr/>
        </p:nvSpPr>
        <p:spPr>
          <a:xfrm>
            <a:off x="56123" y="1343865"/>
            <a:ext cx="72585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Which digit is in the ten thousands place?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59E402-53F7-4D87-BC3A-4ED8BD49F392}"/>
              </a:ext>
            </a:extLst>
          </p:cNvPr>
          <p:cNvSpPr/>
          <p:nvPr/>
        </p:nvSpPr>
        <p:spPr>
          <a:xfrm>
            <a:off x="56123" y="2355833"/>
            <a:ext cx="69175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Round 3,576,219 to the nearest million.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31458A-87A3-4166-A2FE-48CD3135938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EB498F-DE75-4001-8A9F-52A3F63D2056}"/>
              </a:ext>
            </a:extLst>
          </p:cNvPr>
          <p:cNvSpPr/>
          <p:nvPr/>
        </p:nvSpPr>
        <p:spPr>
          <a:xfrm>
            <a:off x="1698171" y="457200"/>
            <a:ext cx="391886" cy="6694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5A39B7-6420-493D-A33B-FE351CAFD912}"/>
              </a:ext>
            </a:extLst>
          </p:cNvPr>
          <p:cNvSpPr txBox="1"/>
          <p:nvPr/>
        </p:nvSpPr>
        <p:spPr>
          <a:xfrm>
            <a:off x="7225406" y="1343865"/>
            <a:ext cx="712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B241E8-8485-4E86-85D3-C639E07396BE}"/>
              </a:ext>
            </a:extLst>
          </p:cNvPr>
          <p:cNvSpPr/>
          <p:nvPr/>
        </p:nvSpPr>
        <p:spPr>
          <a:xfrm>
            <a:off x="725947" y="457200"/>
            <a:ext cx="446392" cy="6694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84CA363-B8E8-4A46-AF60-BC474AE15072}"/>
              </a:ext>
            </a:extLst>
          </p:cNvPr>
          <p:cNvCxnSpPr>
            <a:cxnSpLocks/>
          </p:cNvCxnSpPr>
          <p:nvPr/>
        </p:nvCxnSpPr>
        <p:spPr>
          <a:xfrm>
            <a:off x="1215797" y="1126671"/>
            <a:ext cx="52256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D9ADCCC-0162-461C-AAA4-387D8F0F7A46}"/>
              </a:ext>
            </a:extLst>
          </p:cNvPr>
          <p:cNvSpPr txBox="1"/>
          <p:nvPr/>
        </p:nvSpPr>
        <p:spPr>
          <a:xfrm>
            <a:off x="6958219" y="2355833"/>
            <a:ext cx="202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4 000 000</a:t>
            </a:r>
          </a:p>
        </p:txBody>
      </p:sp>
    </p:spTree>
    <p:extLst>
      <p:ext uri="{BB962C8B-B14F-4D97-AF65-F5344CB8AC3E}">
        <p14:creationId xmlns:p14="http://schemas.microsoft.com/office/powerpoint/2010/main" val="403738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8" grpId="0" animBg="1"/>
      <p:bldP spid="11" grpId="0"/>
    </p:bld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D037BE-C2C3-42A0-9FDF-A892766B9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21" y="1490870"/>
            <a:ext cx="4254954" cy="533114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D4614F1-1AFF-4DBD-AC8D-EB9487591EE6}"/>
              </a:ext>
            </a:extLst>
          </p:cNvPr>
          <p:cNvSpPr/>
          <p:nvPr/>
        </p:nvSpPr>
        <p:spPr>
          <a:xfrm>
            <a:off x="56341" y="50000"/>
            <a:ext cx="120793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Dev says, ‘I had £10. I gave some money away.’ </a:t>
            </a:r>
          </a:p>
          <a:p>
            <a:r>
              <a:rPr lang="en-US" sz="3200" b="1" dirty="0"/>
              <a:t>Which expression shows how much money Dev has left? </a:t>
            </a:r>
          </a:p>
          <a:p>
            <a:r>
              <a:rPr lang="en-US" sz="3200" b="1" i="1" dirty="0"/>
              <a:t>a </a:t>
            </a:r>
            <a:r>
              <a:rPr lang="en-US" sz="3200" b="1" dirty="0"/>
              <a:t>is the amount of money, in pounds, that Dev gave away.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81F96D-09FD-460B-8DC6-24C61FD01F1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E3C4B3-A69E-4166-8F86-7E768D66842F}"/>
              </a:ext>
            </a:extLst>
          </p:cNvPr>
          <p:cNvSpPr/>
          <p:nvPr/>
        </p:nvSpPr>
        <p:spPr>
          <a:xfrm>
            <a:off x="3623253" y="491793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48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70AC86-C743-4E95-B46B-8355EF495CA2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8316416-4028-4E69-80C2-143749A2B7C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1C9E1C5-091D-41B8-BDA3-CB9A57FBA0F1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79BCB85-3464-4653-BA51-41CA3668AEA8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31C49C9-7B94-4D13-8B00-B61DF156E98A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3D4802C-DC92-488F-A013-98497E9402CD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AA1A52D-5240-48F3-BD35-4915FFEA1B0C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E153B0B-0DB5-4286-99B5-27C1E048D441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44AA5D5-FBC7-42B3-8392-E06CDBA052D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F745D15-C586-40A4-B902-CD10AEF6CF6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70F30D9-2507-4E92-B4AB-E13E7A0C1DE5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61C20ED-2150-4BB1-98C8-C837BF3D42A5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71E95F6-D724-47B2-BDB4-98C06514EA8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176895E-CE7A-46F5-B3B1-80783552D0F0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4C0AEC1-5DF2-4D0F-A353-0283FC4A17CB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9772263-C990-423E-A92B-1E3AF458DFCD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1579DD5-6605-40BC-BC78-5F02FF77B0E0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C942D38-7A46-4992-9C7A-AD7C31ABE8D9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AAA0968-DCCA-4CF0-9802-DEA38224CB06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B6435A1-500C-4CC4-B388-4C0FF37F4D62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AAE3E42-B538-473F-8311-F1C457D30492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6E413B3-6898-42F4-AD65-6CFE37BB90D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F07DDC7-3086-40CB-AF80-00AA69BB13C8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0073197-C420-4DBC-BDD3-F3F0CDA481C2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0FEDB6B-5C91-4E49-9611-D22ADF7E50C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BC03FA8-F99A-4093-8254-B5CA77E280B5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501A2EC-9B22-4A34-8B3E-9531F95D5996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5B9D981-9FD5-43A9-B07B-B2CF05A1D347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53D6A34-EFEB-48DC-ABAA-1AB5519C19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4071EB0-9B37-4BA3-B7E2-D16E30ADCA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882DD17-5CBF-4701-90BB-C9AB6220FF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9843646-7806-4178-8822-A5E26EC94F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AD5782F-9B68-40D2-B165-36CDD3D4EF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5C6634-0DA9-417D-97DE-F194E8BE6D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E64AB02-AAFD-482D-9A30-291B41D6CD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930C41C-EBF4-436A-B96C-EE2034A148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6893E00-461D-4055-8F76-84036AC354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6FE35FF-95A5-47C3-94C4-2F20528EE3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29B1ED7-BFD1-4858-83DF-35826311CD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1EDE9F2-AE08-44FD-8EC4-36F5C2AB1A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2D2F2E8-03FC-422A-9C96-1CA0CBEFCE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0CC0891-ABC0-4156-A139-4046CF780E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1C1EF60-AF7A-469A-8808-A4C4FABA0C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42560F-AB03-461B-9827-A344DD32CA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DF28949-0A27-404D-AF45-68545917160F}"/>
              </a:ext>
            </a:extLst>
          </p:cNvPr>
          <p:cNvSpPr/>
          <p:nvPr/>
        </p:nvSpPr>
        <p:spPr>
          <a:xfrm>
            <a:off x="56122" y="50000"/>
            <a:ext cx="12079317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these masses in order, starting with the lightest. </a:t>
            </a:r>
          </a:p>
          <a:p>
            <a:endParaRPr lang="en-US" sz="3200" b="1" dirty="0"/>
          </a:p>
          <a:p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52ADB9-6E5B-49C0-8440-36697C783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162" y="4721884"/>
            <a:ext cx="11115675" cy="17811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7AA185-3ADE-4024-9A20-DF3DD4A9719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08FF9C-350A-4600-B893-4A66274F145D}"/>
              </a:ext>
            </a:extLst>
          </p:cNvPr>
          <p:cNvSpPr/>
          <p:nvPr/>
        </p:nvSpPr>
        <p:spPr>
          <a:xfrm>
            <a:off x="450798" y="850219"/>
            <a:ext cx="78277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1.25 kg         0.99 kg         1.025kg         0.009 kg</a:t>
            </a:r>
            <a:endParaRPr lang="en-GB" sz="32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C13EC76-C279-42B5-9E6D-891B80DCF00D}"/>
              </a:ext>
            </a:extLst>
          </p:cNvPr>
          <p:cNvSpPr txBox="1"/>
          <p:nvPr/>
        </p:nvSpPr>
        <p:spPr>
          <a:xfrm>
            <a:off x="1793717" y="2206305"/>
            <a:ext cx="31310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1.2 5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A956757-6EEB-4220-9A23-6BE3A1BAC8C8}"/>
              </a:ext>
            </a:extLst>
          </p:cNvPr>
          <p:cNvSpPr txBox="1"/>
          <p:nvPr/>
        </p:nvSpPr>
        <p:spPr>
          <a:xfrm>
            <a:off x="1789821" y="2651834"/>
            <a:ext cx="31310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0.9 9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BCC17A3-A390-4719-B479-AFF73D11DA34}"/>
              </a:ext>
            </a:extLst>
          </p:cNvPr>
          <p:cNvSpPr txBox="1"/>
          <p:nvPr/>
        </p:nvSpPr>
        <p:spPr>
          <a:xfrm>
            <a:off x="1787746" y="3091289"/>
            <a:ext cx="31310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1.0 2 5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C90A885-CCA1-404D-9637-D409989D51CC}"/>
              </a:ext>
            </a:extLst>
          </p:cNvPr>
          <p:cNvSpPr txBox="1"/>
          <p:nvPr/>
        </p:nvSpPr>
        <p:spPr>
          <a:xfrm>
            <a:off x="1787746" y="3545298"/>
            <a:ext cx="31310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0.0 0 9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555E115-11E7-4F18-ABE8-4D63DECAD291}"/>
              </a:ext>
            </a:extLst>
          </p:cNvPr>
          <p:cNvSpPr txBox="1"/>
          <p:nvPr/>
        </p:nvSpPr>
        <p:spPr>
          <a:xfrm>
            <a:off x="3109723" y="2198489"/>
            <a:ext cx="6258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857C5F4-0198-4D6B-858F-FA0EF2ED97B9}"/>
              </a:ext>
            </a:extLst>
          </p:cNvPr>
          <p:cNvSpPr txBox="1"/>
          <p:nvPr/>
        </p:nvSpPr>
        <p:spPr>
          <a:xfrm>
            <a:off x="3121267" y="2650059"/>
            <a:ext cx="6258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DEDB995-005B-468C-B616-FF5224FBFC68}"/>
              </a:ext>
            </a:extLst>
          </p:cNvPr>
          <p:cNvSpPr txBox="1"/>
          <p:nvPr/>
        </p:nvSpPr>
        <p:spPr>
          <a:xfrm>
            <a:off x="935165" y="5012853"/>
            <a:ext cx="16088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0.009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76F98AF-86B6-43D1-9BE4-E34BE70ABE57}"/>
              </a:ext>
            </a:extLst>
          </p:cNvPr>
          <p:cNvSpPr txBox="1"/>
          <p:nvPr/>
        </p:nvSpPr>
        <p:spPr>
          <a:xfrm>
            <a:off x="3917009" y="5015703"/>
            <a:ext cx="14211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0.99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5B58E6D-4D9F-4840-A22E-7AF313026975}"/>
              </a:ext>
            </a:extLst>
          </p:cNvPr>
          <p:cNvSpPr txBox="1"/>
          <p:nvPr/>
        </p:nvSpPr>
        <p:spPr>
          <a:xfrm>
            <a:off x="6455878" y="5018649"/>
            <a:ext cx="19662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1.025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253BDA4-390C-435E-A54B-43E2985378C3}"/>
              </a:ext>
            </a:extLst>
          </p:cNvPr>
          <p:cNvSpPr txBox="1"/>
          <p:nvPr/>
        </p:nvSpPr>
        <p:spPr>
          <a:xfrm>
            <a:off x="9479906" y="5012853"/>
            <a:ext cx="14016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1.25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ABEC256-A7F0-454D-B38F-5E8D19FAF3FF}"/>
              </a:ext>
            </a:extLst>
          </p:cNvPr>
          <p:cNvSpPr txBox="1"/>
          <p:nvPr/>
        </p:nvSpPr>
        <p:spPr>
          <a:xfrm>
            <a:off x="585306" y="517070"/>
            <a:ext cx="202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1.250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5CB81DA-0B4E-4585-B02E-9366E83B8B2B}"/>
              </a:ext>
            </a:extLst>
          </p:cNvPr>
          <p:cNvSpPr txBox="1"/>
          <p:nvPr/>
        </p:nvSpPr>
        <p:spPr>
          <a:xfrm>
            <a:off x="2578506" y="492907"/>
            <a:ext cx="202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0.990</a:t>
            </a:r>
          </a:p>
        </p:txBody>
      </p:sp>
    </p:spTree>
    <p:extLst>
      <p:ext uri="{BB962C8B-B14F-4D97-AF65-F5344CB8AC3E}">
        <p14:creationId xmlns:p14="http://schemas.microsoft.com/office/powerpoint/2010/main" val="3960368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>
            <a:extLst>
              <a:ext uri="{FF2B5EF4-FFF2-40B4-BE49-F238E27FC236}">
                <a16:creationId xmlns:a16="http://schemas.microsoft.com/office/drawing/2014/main" id="{446C5D27-655F-4960-9468-FA3A70513F27}"/>
              </a:ext>
            </a:extLst>
          </p:cNvPr>
          <p:cNvGrpSpPr/>
          <p:nvPr/>
        </p:nvGrpSpPr>
        <p:grpSpPr>
          <a:xfrm>
            <a:off x="1357470" y="2649798"/>
            <a:ext cx="1856051" cy="1404405"/>
            <a:chOff x="1812181" y="1941038"/>
            <a:chExt cx="1856051" cy="140440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EFE3A86-B2D4-4DBC-8BD7-E5C533525510}"/>
                </a:ext>
              </a:extLst>
            </p:cNvPr>
            <p:cNvSpPr txBox="1"/>
            <p:nvPr/>
          </p:nvSpPr>
          <p:spPr>
            <a:xfrm>
              <a:off x="2724604" y="1941038"/>
              <a:ext cx="932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E205C31-9B62-4A02-87C2-C9D975395F0D}"/>
                </a:ext>
              </a:extLst>
            </p:cNvPr>
            <p:cNvSpPr txBox="1"/>
            <p:nvPr/>
          </p:nvSpPr>
          <p:spPr>
            <a:xfrm>
              <a:off x="3162607" y="2373230"/>
              <a:ext cx="5056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CDC762A-9D49-4723-815D-502C349F8B06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ED0CF42B-A08A-49A2-A23C-A803298AAA48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52AEF061-225A-4578-87DF-09171CDBE860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01D1EE18-597B-4336-8D96-0838DB380676}"/>
              </a:ext>
            </a:extLst>
          </p:cNvPr>
          <p:cNvSpPr/>
          <p:nvPr/>
        </p:nvSpPr>
        <p:spPr>
          <a:xfrm>
            <a:off x="2702431" y="2721849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B6FF7CA-F310-4352-918F-BD5DDA83D139}"/>
              </a:ext>
            </a:extLst>
          </p:cNvPr>
          <p:cNvSpPr/>
          <p:nvPr/>
        </p:nvSpPr>
        <p:spPr>
          <a:xfrm>
            <a:off x="1791795" y="2726785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1FE339A-913E-42F9-9619-9CBE09EBE1C3}"/>
              </a:ext>
            </a:extLst>
          </p:cNvPr>
          <p:cNvSpPr/>
          <p:nvPr/>
        </p:nvSpPr>
        <p:spPr>
          <a:xfrm>
            <a:off x="2246957" y="3173945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225A2E-54C2-48A9-B106-4F1E96FFF439}"/>
              </a:ext>
            </a:extLst>
          </p:cNvPr>
          <p:cNvSpPr/>
          <p:nvPr/>
        </p:nvSpPr>
        <p:spPr>
          <a:xfrm>
            <a:off x="56123" y="49999"/>
            <a:ext cx="12079318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digits to make this addition correct.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GB" sz="2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1C1866-A3CE-4D77-8FA0-474183D36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45" y="634775"/>
            <a:ext cx="7343306" cy="12958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8D5F54-4973-4B81-9664-C9A7771E38F3}"/>
              </a:ext>
            </a:extLst>
          </p:cNvPr>
          <p:cNvSpPr txBox="1"/>
          <p:nvPr/>
        </p:nvSpPr>
        <p:spPr>
          <a:xfrm>
            <a:off x="707867" y="967243"/>
            <a:ext cx="6637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1FAC5D-84AF-4349-8391-F44FB959D0F3}"/>
              </a:ext>
            </a:extLst>
          </p:cNvPr>
          <p:cNvSpPr txBox="1"/>
          <p:nvPr/>
        </p:nvSpPr>
        <p:spPr>
          <a:xfrm>
            <a:off x="2624413" y="957959"/>
            <a:ext cx="6637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4D3BA6-ADCD-40DB-9B7D-F45DA1418C2F}"/>
              </a:ext>
            </a:extLst>
          </p:cNvPr>
          <p:cNvSpPr txBox="1"/>
          <p:nvPr/>
        </p:nvSpPr>
        <p:spPr>
          <a:xfrm>
            <a:off x="4304342" y="957959"/>
            <a:ext cx="6637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EC8B5D-B24C-4980-9AC6-59DB02F5342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74B7546-F67C-44CC-8BEF-59AB5EFE51FF}"/>
              </a:ext>
            </a:extLst>
          </p:cNvPr>
          <p:cNvSpPr txBox="1"/>
          <p:nvPr/>
        </p:nvSpPr>
        <p:spPr>
          <a:xfrm>
            <a:off x="2295266" y="243517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647220C-838F-45E0-81CE-F5AE2F696BBE}"/>
              </a:ext>
            </a:extLst>
          </p:cNvPr>
          <p:cNvSpPr txBox="1"/>
          <p:nvPr/>
        </p:nvSpPr>
        <p:spPr>
          <a:xfrm>
            <a:off x="1798295" y="3539926"/>
            <a:ext cx="14894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2 0 0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6C765B7-D5B4-48F9-AF31-F8887934F5E4}"/>
              </a:ext>
            </a:extLst>
          </p:cNvPr>
          <p:cNvSpPr txBox="1"/>
          <p:nvPr/>
        </p:nvSpPr>
        <p:spPr>
          <a:xfrm>
            <a:off x="2704422" y="2648169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AE616D5-0AA1-4C49-B37B-B485750E09F1}"/>
              </a:ext>
            </a:extLst>
          </p:cNvPr>
          <p:cNvSpPr txBox="1"/>
          <p:nvPr/>
        </p:nvSpPr>
        <p:spPr>
          <a:xfrm>
            <a:off x="2234832" y="3087043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695AC42-4451-4724-B478-C66F3B4D9E86}"/>
              </a:ext>
            </a:extLst>
          </p:cNvPr>
          <p:cNvSpPr txBox="1"/>
          <p:nvPr/>
        </p:nvSpPr>
        <p:spPr>
          <a:xfrm>
            <a:off x="1840470" y="243395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5F3902A-1E56-4C5A-9603-4D6808981AD3}"/>
              </a:ext>
            </a:extLst>
          </p:cNvPr>
          <p:cNvSpPr txBox="1"/>
          <p:nvPr/>
        </p:nvSpPr>
        <p:spPr>
          <a:xfrm>
            <a:off x="1788964" y="2674061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2665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90" grpId="0" animBg="1"/>
      <p:bldP spid="89" grpId="0" animBg="1"/>
      <p:bldP spid="5" grpId="0"/>
      <p:bldP spid="6" grpId="0"/>
      <p:bldP spid="7" grpId="0"/>
      <p:bldP spid="85" grpId="0"/>
      <p:bldP spid="87" grpId="0"/>
      <p:bldP spid="91" grpId="0"/>
      <p:bldP spid="92" grpId="0"/>
      <p:bldP spid="93" grpId="0"/>
      <p:bldP spid="94" grpId="0"/>
    </p:bld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B526C7-8C99-4A4F-A736-C16F1C9E570A}"/>
              </a:ext>
            </a:extLst>
          </p:cNvPr>
          <p:cNvSpPr/>
          <p:nvPr/>
        </p:nvSpPr>
        <p:spPr>
          <a:xfrm>
            <a:off x="56123" y="50000"/>
            <a:ext cx="1020792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John buys one toy car and one pack of stickers. </a:t>
            </a:r>
          </a:p>
          <a:p>
            <a:r>
              <a:rPr lang="en-US" sz="3200" b="1" dirty="0"/>
              <a:t>He pays with a £10 note. How much change does John get?</a:t>
            </a:r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0B63BD-ACFD-41B9-B36A-E88D801A1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29" y="3565776"/>
            <a:ext cx="2682929" cy="29242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5BF64B-3B04-4CE2-B0C3-1DA3DA2298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930" y="1193685"/>
            <a:ext cx="2568028" cy="22577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86A30B-FEE8-4676-B71F-106D9981777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7D9381-D4BD-4002-BEE8-C3997039501B}"/>
              </a:ext>
            </a:extLst>
          </p:cNvPr>
          <p:cNvSpPr txBox="1"/>
          <p:nvPr/>
        </p:nvSpPr>
        <p:spPr>
          <a:xfrm>
            <a:off x="4486637" y="1555853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1.4 9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09CB2E-4804-4E10-98E5-2DAF15181D6E}"/>
              </a:ext>
            </a:extLst>
          </p:cNvPr>
          <p:cNvSpPr txBox="1"/>
          <p:nvPr/>
        </p:nvSpPr>
        <p:spPr>
          <a:xfrm>
            <a:off x="4476746" y="1992987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1.6 4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EBDB8B-E0E2-4907-A28A-3A9FDBB94D6E}"/>
              </a:ext>
            </a:extLst>
          </p:cNvPr>
          <p:cNvCxnSpPr>
            <a:cxnSpLocks/>
          </p:cNvCxnSpPr>
          <p:nvPr/>
        </p:nvCxnSpPr>
        <p:spPr>
          <a:xfrm>
            <a:off x="4051999" y="2504063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2B4881-650C-433E-AF2B-1FFEA146DEC2}"/>
              </a:ext>
            </a:extLst>
          </p:cNvPr>
          <p:cNvCxnSpPr>
            <a:cxnSpLocks/>
          </p:cNvCxnSpPr>
          <p:nvPr/>
        </p:nvCxnSpPr>
        <p:spPr>
          <a:xfrm>
            <a:off x="4051999" y="2953068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0D6D038-EE21-4E62-8E5D-7976548EF9EB}"/>
              </a:ext>
            </a:extLst>
          </p:cNvPr>
          <p:cNvSpPr txBox="1"/>
          <p:nvPr/>
        </p:nvSpPr>
        <p:spPr>
          <a:xfrm>
            <a:off x="4059436" y="2001970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40728F-DF4B-404A-BA32-85DD84F5B4C1}"/>
              </a:ext>
            </a:extLst>
          </p:cNvPr>
          <p:cNvSpPr txBox="1"/>
          <p:nvPr/>
        </p:nvSpPr>
        <p:spPr>
          <a:xfrm>
            <a:off x="4768911" y="242825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86CFEB-33C2-43CE-A011-D1D66EB7353C}"/>
              </a:ext>
            </a:extLst>
          </p:cNvPr>
          <p:cNvSpPr txBox="1"/>
          <p:nvPr/>
        </p:nvSpPr>
        <p:spPr>
          <a:xfrm>
            <a:off x="5376522" y="242825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6C2C41-1A2B-4F98-8542-3596F69F8D1C}"/>
              </a:ext>
            </a:extLst>
          </p:cNvPr>
          <p:cNvSpPr txBox="1"/>
          <p:nvPr/>
        </p:nvSpPr>
        <p:spPr>
          <a:xfrm>
            <a:off x="4933025" y="242530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DFE4BC-47D5-410B-B047-C3D99D9482DD}"/>
              </a:ext>
            </a:extLst>
          </p:cNvPr>
          <p:cNvSpPr txBox="1"/>
          <p:nvPr/>
        </p:nvSpPr>
        <p:spPr>
          <a:xfrm>
            <a:off x="4460187" y="243196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11FC30-FB8D-45C2-A9ED-3F73B0AEC923}"/>
              </a:ext>
            </a:extLst>
          </p:cNvPr>
          <p:cNvSpPr txBox="1"/>
          <p:nvPr/>
        </p:nvSpPr>
        <p:spPr>
          <a:xfrm>
            <a:off x="4970741" y="1272264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1B5DF7-7AC1-4732-A175-ABABE94A1575}"/>
              </a:ext>
            </a:extLst>
          </p:cNvPr>
          <p:cNvSpPr txBox="1"/>
          <p:nvPr/>
        </p:nvSpPr>
        <p:spPr>
          <a:xfrm>
            <a:off x="4035854" y="3367959"/>
            <a:ext cx="11085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58174-8B81-45E9-ABEB-D2EEFDA53256}"/>
              </a:ext>
            </a:extLst>
          </p:cNvPr>
          <p:cNvSpPr txBox="1"/>
          <p:nvPr/>
        </p:nvSpPr>
        <p:spPr>
          <a:xfrm>
            <a:off x="3732687" y="3777614"/>
            <a:ext cx="471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219574-0F30-4E75-9003-8FDA4B0DF65C}"/>
              </a:ext>
            </a:extLst>
          </p:cNvPr>
          <p:cNvSpPr txBox="1"/>
          <p:nvPr/>
        </p:nvSpPr>
        <p:spPr>
          <a:xfrm>
            <a:off x="4471195" y="3824904"/>
            <a:ext cx="14122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3.1 3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BF9F8ED-76EC-4527-9AE5-3DE8D094914C}"/>
              </a:ext>
            </a:extLst>
          </p:cNvPr>
          <p:cNvCxnSpPr>
            <a:cxnSpLocks/>
          </p:cNvCxnSpPr>
          <p:nvPr/>
        </p:nvCxnSpPr>
        <p:spPr>
          <a:xfrm>
            <a:off x="3586966" y="4330985"/>
            <a:ext cx="22414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630C232-1F99-4AE2-BD27-7593EC8552F4}"/>
              </a:ext>
            </a:extLst>
          </p:cNvPr>
          <p:cNvSpPr txBox="1"/>
          <p:nvPr/>
        </p:nvSpPr>
        <p:spPr>
          <a:xfrm>
            <a:off x="4778528" y="3371186"/>
            <a:ext cx="1401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 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029CC79-24B4-4AB7-9B27-5D688ECBC02C}"/>
              </a:ext>
            </a:extLst>
          </p:cNvPr>
          <p:cNvSpPr txBox="1"/>
          <p:nvPr/>
        </p:nvSpPr>
        <p:spPr>
          <a:xfrm>
            <a:off x="4769003" y="4262538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94A94E3-2988-41D2-92D3-F51A4CE0B5AC}"/>
              </a:ext>
            </a:extLst>
          </p:cNvPr>
          <p:cNvCxnSpPr>
            <a:cxnSpLocks/>
          </p:cNvCxnSpPr>
          <p:nvPr/>
        </p:nvCxnSpPr>
        <p:spPr>
          <a:xfrm flipV="1">
            <a:off x="4469444" y="346103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D4A6B7C-3F83-45A3-8F58-4D3251D0D894}"/>
              </a:ext>
            </a:extLst>
          </p:cNvPr>
          <p:cNvSpPr txBox="1"/>
          <p:nvPr/>
        </p:nvSpPr>
        <p:spPr>
          <a:xfrm>
            <a:off x="4528552" y="315621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484E95A-ADCC-48DF-96F6-D40AF3D69A85}"/>
              </a:ext>
            </a:extLst>
          </p:cNvPr>
          <p:cNvSpPr txBox="1"/>
          <p:nvPr/>
        </p:nvSpPr>
        <p:spPr>
          <a:xfrm>
            <a:off x="4805502" y="340715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0A2EC9B-F440-4891-8A59-213CFAFEECCC}"/>
              </a:ext>
            </a:extLst>
          </p:cNvPr>
          <p:cNvCxnSpPr>
            <a:cxnSpLocks/>
          </p:cNvCxnSpPr>
          <p:nvPr/>
        </p:nvCxnSpPr>
        <p:spPr>
          <a:xfrm flipV="1">
            <a:off x="4918325" y="3450113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D9000EB-7E7A-4C32-891E-8B826E191814}"/>
              </a:ext>
            </a:extLst>
          </p:cNvPr>
          <p:cNvSpPr txBox="1"/>
          <p:nvPr/>
        </p:nvSpPr>
        <p:spPr>
          <a:xfrm>
            <a:off x="4964729" y="314952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D56F5F-66F0-47F8-992F-A61F85153081}"/>
              </a:ext>
            </a:extLst>
          </p:cNvPr>
          <p:cNvSpPr txBox="1"/>
          <p:nvPr/>
        </p:nvSpPr>
        <p:spPr>
          <a:xfrm>
            <a:off x="5250150" y="341316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1BDAE16-F0EE-4A9B-AE5B-EEE281E7306D}"/>
              </a:ext>
            </a:extLst>
          </p:cNvPr>
          <p:cNvSpPr txBox="1"/>
          <p:nvPr/>
        </p:nvSpPr>
        <p:spPr>
          <a:xfrm>
            <a:off x="5376522" y="4262538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F6AB05A-37AC-4AF1-BA8F-83D0E62A8596}"/>
              </a:ext>
            </a:extLst>
          </p:cNvPr>
          <p:cNvSpPr txBox="1"/>
          <p:nvPr/>
        </p:nvSpPr>
        <p:spPr>
          <a:xfrm>
            <a:off x="4924967" y="4262330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71A90FC-5A57-425D-88CA-7C59A8849B90}"/>
              </a:ext>
            </a:extLst>
          </p:cNvPr>
          <p:cNvSpPr txBox="1"/>
          <p:nvPr/>
        </p:nvSpPr>
        <p:spPr>
          <a:xfrm>
            <a:off x="4447209" y="4262330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B3086A0-5926-4C94-B3DC-21B51EF6386F}"/>
              </a:ext>
            </a:extLst>
          </p:cNvPr>
          <p:cNvCxnSpPr>
            <a:cxnSpLocks/>
          </p:cNvCxnSpPr>
          <p:nvPr/>
        </p:nvCxnSpPr>
        <p:spPr>
          <a:xfrm>
            <a:off x="3586966" y="4771390"/>
            <a:ext cx="22414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BCF5BF2-1420-4368-92DD-9164F80DF356}"/>
              </a:ext>
            </a:extLst>
          </p:cNvPr>
          <p:cNvCxnSpPr>
            <a:cxnSpLocks/>
          </p:cNvCxnSpPr>
          <p:nvPr/>
        </p:nvCxnSpPr>
        <p:spPr>
          <a:xfrm flipV="1">
            <a:off x="4040616" y="345862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53BDD6CD-566D-430E-AA42-A0B74F977CD5}"/>
              </a:ext>
            </a:extLst>
          </p:cNvPr>
          <p:cNvSpPr txBox="1"/>
          <p:nvPr/>
        </p:nvSpPr>
        <p:spPr>
          <a:xfrm>
            <a:off x="4099724" y="315379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3737007-BAAC-412E-906A-E43F3F81F61A}"/>
              </a:ext>
            </a:extLst>
          </p:cNvPr>
          <p:cNvSpPr txBox="1"/>
          <p:nvPr/>
        </p:nvSpPr>
        <p:spPr>
          <a:xfrm>
            <a:off x="4352607" y="340757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6CB1EF2-760E-4EFC-AC95-1BE808A1BA7C}"/>
              </a:ext>
            </a:extLst>
          </p:cNvPr>
          <p:cNvSpPr txBox="1"/>
          <p:nvPr/>
        </p:nvSpPr>
        <p:spPr>
          <a:xfrm>
            <a:off x="4047493" y="4262330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FFF852B-219B-4B05-91F6-BF3290479B8F}"/>
              </a:ext>
            </a:extLst>
          </p:cNvPr>
          <p:cNvSpPr txBox="1"/>
          <p:nvPr/>
        </p:nvSpPr>
        <p:spPr>
          <a:xfrm>
            <a:off x="7523049" y="1049148"/>
            <a:ext cx="4468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He gets £6.87 change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07B5ED7-EC3F-4246-903A-8A77225F56D7}"/>
              </a:ext>
            </a:extLst>
          </p:cNvPr>
          <p:cNvSpPr txBox="1"/>
          <p:nvPr/>
        </p:nvSpPr>
        <p:spPr>
          <a:xfrm>
            <a:off x="4535268" y="1273255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D260BF8-238E-403E-B143-4358F38A662C}"/>
              </a:ext>
            </a:extLst>
          </p:cNvPr>
          <p:cNvSpPr txBox="1"/>
          <p:nvPr/>
        </p:nvSpPr>
        <p:spPr>
          <a:xfrm>
            <a:off x="3718422" y="4251990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</p:spTree>
    <p:extLst>
      <p:ext uri="{BB962C8B-B14F-4D97-AF65-F5344CB8AC3E}">
        <p14:creationId xmlns:p14="http://schemas.microsoft.com/office/powerpoint/2010/main" val="354498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4" grpId="0"/>
      <p:bldP spid="25" grpId="0"/>
      <p:bldP spid="27" grpId="0"/>
      <p:bldP spid="28" grpId="0"/>
      <p:bldP spid="29" grpId="0"/>
      <p:bldP spid="30" grpId="0"/>
      <p:bldP spid="31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AAE904-5190-43DF-8311-A2795ACF9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72" y="486143"/>
            <a:ext cx="6274150" cy="364329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DDDF4EF-4D40-4ED2-9252-6AF5F432DCB5}"/>
              </a:ext>
            </a:extLst>
          </p:cNvPr>
          <p:cNvSpPr/>
          <p:nvPr/>
        </p:nvSpPr>
        <p:spPr>
          <a:xfrm>
            <a:off x="56123" y="50000"/>
            <a:ext cx="80536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This picture shows the masses of eight kittens.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8643BC-DBC1-4FD1-8847-3EE72CCCB276}"/>
              </a:ext>
            </a:extLst>
          </p:cNvPr>
          <p:cNvSpPr/>
          <p:nvPr/>
        </p:nvSpPr>
        <p:spPr>
          <a:xfrm>
            <a:off x="6665669" y="695550"/>
            <a:ext cx="53400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difference in mass between the heaviest kitten and the lightest kitten?</a:t>
            </a:r>
            <a:endParaRPr lang="en-GB" sz="32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A25FC5-259D-46D2-8F47-DCDA553A57E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D9115B0-8B27-4062-98FC-0D9E10A65D4B}"/>
              </a:ext>
            </a:extLst>
          </p:cNvPr>
          <p:cNvSpPr/>
          <p:nvPr/>
        </p:nvSpPr>
        <p:spPr>
          <a:xfrm>
            <a:off x="2044567" y="3712655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9959AEA-4C8D-461C-9DB0-6F650F6876B5}"/>
              </a:ext>
            </a:extLst>
          </p:cNvPr>
          <p:cNvSpPr/>
          <p:nvPr/>
        </p:nvSpPr>
        <p:spPr>
          <a:xfrm>
            <a:off x="5139914" y="1652053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BEAEE3-E1C4-41BC-84B4-D8E69E7F77F9}"/>
              </a:ext>
            </a:extLst>
          </p:cNvPr>
          <p:cNvGrpSpPr/>
          <p:nvPr/>
        </p:nvGrpSpPr>
        <p:grpSpPr>
          <a:xfrm>
            <a:off x="6813349" y="2478580"/>
            <a:ext cx="1885499" cy="1414081"/>
            <a:chOff x="1371600" y="1941038"/>
            <a:chExt cx="1885499" cy="14140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5FFEFF1-B8EE-421E-8FBA-5AD6DE4EACC0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4 1 0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87884C0-4BEC-41F5-96A0-9F2526B89E12}"/>
                </a:ext>
              </a:extLst>
            </p:cNvPr>
            <p:cNvSpPr txBox="1"/>
            <p:nvPr/>
          </p:nvSpPr>
          <p:spPr>
            <a:xfrm>
              <a:off x="1803236" y="2373230"/>
              <a:ext cx="14538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2 5 5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C0D532A-0E84-4B59-B7E0-0EE505B03827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335448E-D24B-42A3-BD6D-B1379D7C1F6C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4EAED0C-18F7-424F-8964-16C71B99B6C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FC6956E-EB53-4056-880A-293A519D9F15}"/>
              </a:ext>
            </a:extLst>
          </p:cNvPr>
          <p:cNvSpPr txBox="1"/>
          <p:nvPr/>
        </p:nvSpPr>
        <p:spPr>
          <a:xfrm>
            <a:off x="8141251" y="336404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FBD5E3C-0858-4F03-BF94-AEDA49118F43}"/>
              </a:ext>
            </a:extLst>
          </p:cNvPr>
          <p:cNvCxnSpPr>
            <a:cxnSpLocks/>
          </p:cNvCxnSpPr>
          <p:nvPr/>
        </p:nvCxnSpPr>
        <p:spPr>
          <a:xfrm flipV="1">
            <a:off x="7698837" y="256263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83BDA18-4483-495E-9B58-0E5FEC6DD5C9}"/>
              </a:ext>
            </a:extLst>
          </p:cNvPr>
          <p:cNvSpPr txBox="1"/>
          <p:nvPr/>
        </p:nvSpPr>
        <p:spPr>
          <a:xfrm>
            <a:off x="7728912" y="226521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3D1A86-EC24-4AC6-9E8F-CA54B050BEB2}"/>
              </a:ext>
            </a:extLst>
          </p:cNvPr>
          <p:cNvSpPr txBox="1"/>
          <p:nvPr/>
        </p:nvSpPr>
        <p:spPr>
          <a:xfrm>
            <a:off x="8020147" y="251120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FEFD70-1851-4781-B561-49312D6CB1E6}"/>
              </a:ext>
            </a:extLst>
          </p:cNvPr>
          <p:cNvSpPr txBox="1"/>
          <p:nvPr/>
        </p:nvSpPr>
        <p:spPr>
          <a:xfrm>
            <a:off x="7680456" y="337063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DB8FD7-9BAC-4E72-B1B6-1ABBC2B83B76}"/>
              </a:ext>
            </a:extLst>
          </p:cNvPr>
          <p:cNvSpPr txBox="1"/>
          <p:nvPr/>
        </p:nvSpPr>
        <p:spPr>
          <a:xfrm>
            <a:off x="7230302" y="337123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33202A2-BF98-428B-902A-C473922020EC}"/>
              </a:ext>
            </a:extLst>
          </p:cNvPr>
          <p:cNvCxnSpPr>
            <a:cxnSpLocks/>
          </p:cNvCxnSpPr>
          <p:nvPr/>
        </p:nvCxnSpPr>
        <p:spPr>
          <a:xfrm flipV="1">
            <a:off x="7247572" y="256870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CE01792-2421-4992-B33A-DE36F3FCE43C}"/>
              </a:ext>
            </a:extLst>
          </p:cNvPr>
          <p:cNvSpPr txBox="1"/>
          <p:nvPr/>
        </p:nvSpPr>
        <p:spPr>
          <a:xfrm>
            <a:off x="7277647" y="227127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C88B255-C1BB-4480-85A0-E445BD96AB26}"/>
              </a:ext>
            </a:extLst>
          </p:cNvPr>
          <p:cNvSpPr txBox="1"/>
          <p:nvPr/>
        </p:nvSpPr>
        <p:spPr>
          <a:xfrm>
            <a:off x="7599714" y="225970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5353DC-6227-4F4B-A74A-7F437975FCD8}"/>
              </a:ext>
            </a:extLst>
          </p:cNvPr>
          <p:cNvSpPr txBox="1"/>
          <p:nvPr/>
        </p:nvSpPr>
        <p:spPr>
          <a:xfrm>
            <a:off x="10665362" y="1674930"/>
            <a:ext cx="1331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155 g</a:t>
            </a:r>
          </a:p>
        </p:txBody>
      </p:sp>
    </p:spTree>
    <p:extLst>
      <p:ext uri="{BB962C8B-B14F-4D97-AF65-F5344CB8AC3E}">
        <p14:creationId xmlns:p14="http://schemas.microsoft.com/office/powerpoint/2010/main" val="84139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5" grpId="0"/>
      <p:bldP spid="17" grpId="0"/>
      <p:bldP spid="18" grpId="0"/>
      <p:bldP spid="19" grpId="0"/>
      <p:bldP spid="20" grpId="0"/>
      <p:bldP spid="22" grpId="0"/>
      <p:bldP spid="23" grpId="0"/>
      <p:bldP spid="24" grpId="0"/>
    </p:bld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AAE904-5190-43DF-8311-A2795ACF9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986" y="1537233"/>
            <a:ext cx="6274150" cy="364329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DDDF4EF-4D40-4ED2-9252-6AF5F432DCB5}"/>
              </a:ext>
            </a:extLst>
          </p:cNvPr>
          <p:cNvSpPr/>
          <p:nvPr/>
        </p:nvSpPr>
        <p:spPr>
          <a:xfrm>
            <a:off x="56123" y="50000"/>
            <a:ext cx="11706410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This picture shows the masses of eight kittens.</a:t>
            </a:r>
          </a:p>
          <a:p>
            <a:r>
              <a:rPr lang="en-US" sz="3200" b="1" dirty="0"/>
              <a:t>The masses of the kittens are to be put in four groups. </a:t>
            </a:r>
          </a:p>
          <a:p>
            <a:r>
              <a:rPr lang="en-US" sz="3200" b="1" dirty="0"/>
              <a:t>Write the missing numbers in the table. One has been done for you.</a:t>
            </a:r>
            <a:endParaRPr lang="en-GB" sz="3200" b="1" dirty="0"/>
          </a:p>
          <a:p>
            <a:endParaRPr lang="en-GB" sz="32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DBAC2A-B91E-4997-A6F7-F46424DC48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463" y="1588299"/>
            <a:ext cx="5236627" cy="411603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DA25FC5-259D-46D2-8F47-DCDA553A57E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15AABE1-5AED-40E9-9877-041685DD5C06}"/>
              </a:ext>
            </a:extLst>
          </p:cNvPr>
          <p:cNvSpPr/>
          <p:nvPr/>
        </p:nvSpPr>
        <p:spPr>
          <a:xfrm>
            <a:off x="5257643" y="2708209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4B16E3D-E0ED-4A96-BCFA-F7372E3FF7C9}"/>
              </a:ext>
            </a:extLst>
          </p:cNvPr>
          <p:cNvSpPr/>
          <p:nvPr/>
        </p:nvSpPr>
        <p:spPr>
          <a:xfrm>
            <a:off x="460671" y="4759780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D28E55-6902-492A-ADDA-A7D4309D21A3}"/>
              </a:ext>
            </a:extLst>
          </p:cNvPr>
          <p:cNvSpPr txBox="1"/>
          <p:nvPr/>
        </p:nvSpPr>
        <p:spPr>
          <a:xfrm>
            <a:off x="10434508" y="261036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A80914-E34D-4B6E-88C1-36F9004C7FD0}"/>
              </a:ext>
            </a:extLst>
          </p:cNvPr>
          <p:cNvSpPr/>
          <p:nvPr/>
        </p:nvSpPr>
        <p:spPr>
          <a:xfrm>
            <a:off x="5407146" y="2562452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F315AF-C647-46C7-9B0E-E94D27597F7F}"/>
              </a:ext>
            </a:extLst>
          </p:cNvPr>
          <p:cNvSpPr/>
          <p:nvPr/>
        </p:nvSpPr>
        <p:spPr>
          <a:xfrm>
            <a:off x="624688" y="4608953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E797FF7-9CE5-48B7-B10B-AE0CA9666AE3}"/>
              </a:ext>
            </a:extLst>
          </p:cNvPr>
          <p:cNvSpPr/>
          <p:nvPr/>
        </p:nvSpPr>
        <p:spPr>
          <a:xfrm>
            <a:off x="376471" y="2708209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4A6718A-9B47-4F8E-A8D9-6F5C5A158612}"/>
              </a:ext>
            </a:extLst>
          </p:cNvPr>
          <p:cNvSpPr/>
          <p:nvPr/>
        </p:nvSpPr>
        <p:spPr>
          <a:xfrm>
            <a:off x="3625082" y="2708209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1619B84-E0B2-4250-AD7C-94DE49DC0C22}"/>
              </a:ext>
            </a:extLst>
          </p:cNvPr>
          <p:cNvSpPr/>
          <p:nvPr/>
        </p:nvSpPr>
        <p:spPr>
          <a:xfrm>
            <a:off x="5407146" y="4759780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C3A676-E4BA-46CB-A012-BE13A7EB694C}"/>
              </a:ext>
            </a:extLst>
          </p:cNvPr>
          <p:cNvSpPr txBox="1"/>
          <p:nvPr/>
        </p:nvSpPr>
        <p:spPr>
          <a:xfrm>
            <a:off x="10434508" y="336350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E5D3BD-D413-40A2-B700-1D4B88240095}"/>
              </a:ext>
            </a:extLst>
          </p:cNvPr>
          <p:cNvSpPr/>
          <p:nvPr/>
        </p:nvSpPr>
        <p:spPr>
          <a:xfrm>
            <a:off x="520843" y="2571896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1CB1A4-F606-403A-B1AA-E3AE02617541}"/>
              </a:ext>
            </a:extLst>
          </p:cNvPr>
          <p:cNvSpPr/>
          <p:nvPr/>
        </p:nvSpPr>
        <p:spPr>
          <a:xfrm>
            <a:off x="3789099" y="2576520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EEBDF1-3929-4ABC-8EDA-2F1625ADB306}"/>
              </a:ext>
            </a:extLst>
          </p:cNvPr>
          <p:cNvSpPr/>
          <p:nvPr/>
        </p:nvSpPr>
        <p:spPr>
          <a:xfrm>
            <a:off x="5598641" y="461795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83B35C4-973D-42ED-90A5-ED6CB5DDB595}"/>
              </a:ext>
            </a:extLst>
          </p:cNvPr>
          <p:cNvSpPr/>
          <p:nvPr/>
        </p:nvSpPr>
        <p:spPr>
          <a:xfrm>
            <a:off x="1926956" y="2698764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F41CD7D-592A-4FC8-B96B-656838E06DCC}"/>
              </a:ext>
            </a:extLst>
          </p:cNvPr>
          <p:cNvSpPr/>
          <p:nvPr/>
        </p:nvSpPr>
        <p:spPr>
          <a:xfrm>
            <a:off x="3778061" y="4759780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469809-B46B-489B-9C7E-F7CEC68AAE9F}"/>
              </a:ext>
            </a:extLst>
          </p:cNvPr>
          <p:cNvSpPr txBox="1"/>
          <p:nvPr/>
        </p:nvSpPr>
        <p:spPr>
          <a:xfrm>
            <a:off x="10434508" y="411495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D4F44A2-77B8-4CA7-B58D-35D5A533C9FD}"/>
              </a:ext>
            </a:extLst>
          </p:cNvPr>
          <p:cNvSpPr/>
          <p:nvPr/>
        </p:nvSpPr>
        <p:spPr>
          <a:xfrm>
            <a:off x="2110619" y="254749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2582E2-ECE3-4461-98B1-E3B9C3D36351}"/>
              </a:ext>
            </a:extLst>
          </p:cNvPr>
          <p:cNvSpPr/>
          <p:nvPr/>
        </p:nvSpPr>
        <p:spPr>
          <a:xfrm>
            <a:off x="3945251" y="461795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42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 animBg="1"/>
      <p:bldP spid="21" grpId="0" animBg="1"/>
      <p:bldP spid="22" grpId="0"/>
      <p:bldP spid="23" grpId="0"/>
      <p:bldP spid="24" grpId="0"/>
    </p:bld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350093-CF65-4868-8E77-EDE7394CC786}"/>
              </a:ext>
            </a:extLst>
          </p:cNvPr>
          <p:cNvSpPr/>
          <p:nvPr/>
        </p:nvSpPr>
        <p:spPr>
          <a:xfrm>
            <a:off x="56122" y="50000"/>
            <a:ext cx="1207931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Ken is playing a game. </a:t>
            </a:r>
          </a:p>
          <a:p>
            <a:r>
              <a:rPr lang="en-US" sz="3200" b="1" dirty="0"/>
              <a:t>He has 4,289 points. </a:t>
            </a:r>
          </a:p>
          <a:p>
            <a:r>
              <a:rPr lang="en-US" sz="3200" b="1" dirty="0"/>
              <a:t>Then he scores another 355 points. </a:t>
            </a:r>
          </a:p>
          <a:p>
            <a:r>
              <a:rPr lang="en-US" sz="3200" b="1" dirty="0"/>
              <a:t>Ken’s target is 6,000 points. </a:t>
            </a:r>
          </a:p>
          <a:p>
            <a:r>
              <a:rPr lang="en-US" sz="3200" b="1" dirty="0"/>
              <a:t>How many more points does Ken need to reach his target?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6207DB-E36E-44C8-AABB-DA1B0DB8797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6C4C1EF-A176-40C7-AF0A-0CCEFE0DC742}"/>
              </a:ext>
            </a:extLst>
          </p:cNvPr>
          <p:cNvGrpSpPr/>
          <p:nvPr/>
        </p:nvGrpSpPr>
        <p:grpSpPr>
          <a:xfrm>
            <a:off x="615806" y="2849051"/>
            <a:ext cx="2305964" cy="1404405"/>
            <a:chOff x="1362269" y="1941038"/>
            <a:chExt cx="2305964" cy="140440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F97C6F5-7E27-462F-9960-6D797CA9A810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4 2 8 9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FDE4A71-DA31-4991-9278-454832F77047}"/>
                </a:ext>
              </a:extLst>
            </p:cNvPr>
            <p:cNvSpPr txBox="1"/>
            <p:nvPr/>
          </p:nvSpPr>
          <p:spPr>
            <a:xfrm>
              <a:off x="2251422" y="2373230"/>
              <a:ext cx="141681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3 5 5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DE61950-27E9-481A-A35A-6FAEE4BBFFDA}"/>
                </a:ext>
              </a:extLst>
            </p:cNvPr>
            <p:cNvSpPr txBox="1"/>
            <p:nvPr/>
          </p:nvSpPr>
          <p:spPr>
            <a:xfrm>
              <a:off x="1413472" y="2379881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7AE7184-D007-47FF-BC6C-399ED139F88B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2902688"/>
              <a:ext cx="223466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9AB1725-F170-42ED-98B1-96F4985753C3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3345443"/>
              <a:ext cx="22316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2F57C57-A0E9-490B-AF82-16E2EA6ED720}"/>
              </a:ext>
            </a:extLst>
          </p:cNvPr>
          <p:cNvSpPr txBox="1"/>
          <p:nvPr/>
        </p:nvSpPr>
        <p:spPr>
          <a:xfrm>
            <a:off x="2392552" y="374238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4F4778-6D44-4443-B9B1-E4987B603853}"/>
              </a:ext>
            </a:extLst>
          </p:cNvPr>
          <p:cNvSpPr txBox="1"/>
          <p:nvPr/>
        </p:nvSpPr>
        <p:spPr>
          <a:xfrm>
            <a:off x="1946005" y="374155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93C62B-15C2-4EB1-8C41-CB3846D0D0F4}"/>
              </a:ext>
            </a:extLst>
          </p:cNvPr>
          <p:cNvSpPr txBox="1"/>
          <p:nvPr/>
        </p:nvSpPr>
        <p:spPr>
          <a:xfrm>
            <a:off x="2015017" y="261624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781FED-A743-4B4F-A59B-2AA156BFF57F}"/>
              </a:ext>
            </a:extLst>
          </p:cNvPr>
          <p:cNvSpPr txBox="1"/>
          <p:nvPr/>
        </p:nvSpPr>
        <p:spPr>
          <a:xfrm>
            <a:off x="1582190" y="2638646"/>
            <a:ext cx="355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27AA47-4EC5-4BD1-9157-47F3B8EECE7F}"/>
              </a:ext>
            </a:extLst>
          </p:cNvPr>
          <p:cNvSpPr txBox="1"/>
          <p:nvPr/>
        </p:nvSpPr>
        <p:spPr>
          <a:xfrm>
            <a:off x="1492244" y="374110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451DE7-4CA5-4706-A8D7-66DEEC6EB41D}"/>
              </a:ext>
            </a:extLst>
          </p:cNvPr>
          <p:cNvSpPr txBox="1"/>
          <p:nvPr/>
        </p:nvSpPr>
        <p:spPr>
          <a:xfrm>
            <a:off x="1042090" y="374645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5036BA-B13C-43E7-98E3-5FAF2471F6E8}"/>
              </a:ext>
            </a:extLst>
          </p:cNvPr>
          <p:cNvSpPr txBox="1"/>
          <p:nvPr/>
        </p:nvSpPr>
        <p:spPr>
          <a:xfrm>
            <a:off x="3724108" y="2857077"/>
            <a:ext cx="11085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34A26D-7B74-442B-959B-DCDB38F6FAE3}"/>
              </a:ext>
            </a:extLst>
          </p:cNvPr>
          <p:cNvSpPr txBox="1"/>
          <p:nvPr/>
        </p:nvSpPr>
        <p:spPr>
          <a:xfrm>
            <a:off x="3420941" y="3266732"/>
            <a:ext cx="471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840023-FF60-439E-8F10-7DF2FA52B09A}"/>
              </a:ext>
            </a:extLst>
          </p:cNvPr>
          <p:cNvSpPr txBox="1"/>
          <p:nvPr/>
        </p:nvSpPr>
        <p:spPr>
          <a:xfrm>
            <a:off x="3715046" y="3314022"/>
            <a:ext cx="18566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4 6 4 4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B241D64-0865-4FC7-A17A-AF725B97DF52}"/>
              </a:ext>
            </a:extLst>
          </p:cNvPr>
          <p:cNvCxnSpPr>
            <a:cxnSpLocks/>
          </p:cNvCxnSpPr>
          <p:nvPr/>
        </p:nvCxnSpPr>
        <p:spPr>
          <a:xfrm>
            <a:off x="3275220" y="3820103"/>
            <a:ext cx="22414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5EE0482-8BB2-4BD1-8D3A-C01741AA5B66}"/>
              </a:ext>
            </a:extLst>
          </p:cNvPr>
          <p:cNvSpPr txBox="1"/>
          <p:nvPr/>
        </p:nvSpPr>
        <p:spPr>
          <a:xfrm>
            <a:off x="4466782" y="2860304"/>
            <a:ext cx="1401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0 0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7734432-86FD-42A1-B114-615607A74CC6}"/>
              </a:ext>
            </a:extLst>
          </p:cNvPr>
          <p:cNvCxnSpPr>
            <a:cxnSpLocks/>
          </p:cNvCxnSpPr>
          <p:nvPr/>
        </p:nvCxnSpPr>
        <p:spPr>
          <a:xfrm flipV="1">
            <a:off x="4157698" y="2950152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F08F001B-2914-4271-92E6-F020598F6230}"/>
              </a:ext>
            </a:extLst>
          </p:cNvPr>
          <p:cNvSpPr txBox="1"/>
          <p:nvPr/>
        </p:nvSpPr>
        <p:spPr>
          <a:xfrm>
            <a:off x="4216806" y="264533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331F7EC-9678-4A4B-94B5-E912A9F64212}"/>
              </a:ext>
            </a:extLst>
          </p:cNvPr>
          <p:cNvSpPr txBox="1"/>
          <p:nvPr/>
        </p:nvSpPr>
        <p:spPr>
          <a:xfrm>
            <a:off x="4493756" y="289626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D795635-B925-47E3-A96C-1D080FD1DB40}"/>
              </a:ext>
            </a:extLst>
          </p:cNvPr>
          <p:cNvCxnSpPr>
            <a:cxnSpLocks/>
          </p:cNvCxnSpPr>
          <p:nvPr/>
        </p:nvCxnSpPr>
        <p:spPr>
          <a:xfrm flipV="1">
            <a:off x="4606579" y="293923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F8F1273-029D-4D44-8148-D3B34A5919C5}"/>
              </a:ext>
            </a:extLst>
          </p:cNvPr>
          <p:cNvSpPr txBox="1"/>
          <p:nvPr/>
        </p:nvSpPr>
        <p:spPr>
          <a:xfrm>
            <a:off x="4652983" y="263864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B4C87EE-0198-46D2-919B-C90171D99131}"/>
              </a:ext>
            </a:extLst>
          </p:cNvPr>
          <p:cNvSpPr txBox="1"/>
          <p:nvPr/>
        </p:nvSpPr>
        <p:spPr>
          <a:xfrm>
            <a:off x="4938404" y="2902283"/>
            <a:ext cx="363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0E3FD3E-F39B-47D8-82B1-5B67DDAB74CF}"/>
              </a:ext>
            </a:extLst>
          </p:cNvPr>
          <p:cNvSpPr txBox="1"/>
          <p:nvPr/>
        </p:nvSpPr>
        <p:spPr>
          <a:xfrm>
            <a:off x="5064776" y="3751656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BBBD7A3-6F93-4737-B7A7-2A30E322D9BF}"/>
              </a:ext>
            </a:extLst>
          </p:cNvPr>
          <p:cNvSpPr txBox="1"/>
          <p:nvPr/>
        </p:nvSpPr>
        <p:spPr>
          <a:xfrm>
            <a:off x="4613221" y="3751448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3D8D74D-757C-44C3-B547-36E242B4C8D9}"/>
              </a:ext>
            </a:extLst>
          </p:cNvPr>
          <p:cNvSpPr txBox="1"/>
          <p:nvPr/>
        </p:nvSpPr>
        <p:spPr>
          <a:xfrm>
            <a:off x="4135463" y="3751448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EFBCD7D-6D1F-4611-84E1-0F66EEE8C1C6}"/>
              </a:ext>
            </a:extLst>
          </p:cNvPr>
          <p:cNvCxnSpPr>
            <a:cxnSpLocks/>
          </p:cNvCxnSpPr>
          <p:nvPr/>
        </p:nvCxnSpPr>
        <p:spPr>
          <a:xfrm>
            <a:off x="3275220" y="4260508"/>
            <a:ext cx="22414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523C65E-E941-4277-A372-2CA81209F1E5}"/>
              </a:ext>
            </a:extLst>
          </p:cNvPr>
          <p:cNvCxnSpPr>
            <a:cxnSpLocks/>
          </p:cNvCxnSpPr>
          <p:nvPr/>
        </p:nvCxnSpPr>
        <p:spPr>
          <a:xfrm flipV="1">
            <a:off x="3728870" y="294773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647B764-4EBE-4D5B-9F14-CA662D861D51}"/>
              </a:ext>
            </a:extLst>
          </p:cNvPr>
          <p:cNvSpPr txBox="1"/>
          <p:nvPr/>
        </p:nvSpPr>
        <p:spPr>
          <a:xfrm>
            <a:off x="3787978" y="264291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7C9A4A5-4E7C-490A-92BA-7532781984E4}"/>
              </a:ext>
            </a:extLst>
          </p:cNvPr>
          <p:cNvSpPr txBox="1"/>
          <p:nvPr/>
        </p:nvSpPr>
        <p:spPr>
          <a:xfrm>
            <a:off x="4040861" y="289669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BABAD6F-39F0-4BB5-BC76-4BBEEA0A48B5}"/>
              </a:ext>
            </a:extLst>
          </p:cNvPr>
          <p:cNvSpPr txBox="1"/>
          <p:nvPr/>
        </p:nvSpPr>
        <p:spPr>
          <a:xfrm>
            <a:off x="3735747" y="3751448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3B3DD17-E172-4914-A900-A7B7A84FB3FE}"/>
              </a:ext>
            </a:extLst>
          </p:cNvPr>
          <p:cNvSpPr txBox="1"/>
          <p:nvPr/>
        </p:nvSpPr>
        <p:spPr>
          <a:xfrm>
            <a:off x="9965804" y="2006707"/>
            <a:ext cx="2169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1356 points</a:t>
            </a:r>
          </a:p>
        </p:txBody>
      </p:sp>
    </p:spTree>
    <p:extLst>
      <p:ext uri="{BB962C8B-B14F-4D97-AF65-F5344CB8AC3E}">
        <p14:creationId xmlns:p14="http://schemas.microsoft.com/office/powerpoint/2010/main" val="256440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3" grpId="0"/>
      <p:bldP spid="24" grpId="0"/>
      <p:bldP spid="26" grpId="0"/>
      <p:bldP spid="27" grpId="0"/>
      <p:bldP spid="28" grpId="0"/>
      <p:bldP spid="29" grpId="0"/>
      <p:bldP spid="30" grpId="0"/>
      <p:bldP spid="33" grpId="0"/>
      <p:bldP spid="34" grpId="0"/>
      <p:bldP spid="35" grpId="0"/>
      <p:bldP spid="37" grpId="0"/>
    </p:bld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3CB05E2-828E-4FF4-A5BD-C4560DEBC9C4}"/>
              </a:ext>
            </a:extLst>
          </p:cNvPr>
          <p:cNvSpPr txBox="1"/>
          <p:nvPr/>
        </p:nvSpPr>
        <p:spPr>
          <a:xfrm>
            <a:off x="3796407" y="4352329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71F01C-6346-40C3-A92F-A51A86966B1E}"/>
              </a:ext>
            </a:extLst>
          </p:cNvPr>
          <p:cNvSpPr/>
          <p:nvPr/>
        </p:nvSpPr>
        <p:spPr>
          <a:xfrm>
            <a:off x="56122" y="50000"/>
            <a:ext cx="121358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pictogram shows the number of satellites above the Earth in 2016.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58F046-5D37-46FC-92AC-11D376A72963}"/>
              </a:ext>
            </a:extLst>
          </p:cNvPr>
          <p:cNvSpPr/>
          <p:nvPr/>
        </p:nvSpPr>
        <p:spPr>
          <a:xfrm>
            <a:off x="56122" y="3136612"/>
            <a:ext cx="88887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How many satellites were above the Earth in 2016?</a:t>
            </a:r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AD9D9D-1C0C-4D9E-98C7-943F394A1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71" y="676643"/>
            <a:ext cx="8652455" cy="24014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B52EBFC-69CB-4BD1-A643-E9C0C9C7EF5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8D91EE-7357-4BB6-8C4E-A88EBDC42DAB}"/>
              </a:ext>
            </a:extLst>
          </p:cNvPr>
          <p:cNvSpPr txBox="1"/>
          <p:nvPr/>
        </p:nvSpPr>
        <p:spPr>
          <a:xfrm>
            <a:off x="1770071" y="1415629"/>
            <a:ext cx="1040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C0BB10-904D-457A-8DE0-16026C8A1BC5}"/>
              </a:ext>
            </a:extLst>
          </p:cNvPr>
          <p:cNvSpPr txBox="1"/>
          <p:nvPr/>
        </p:nvSpPr>
        <p:spPr>
          <a:xfrm>
            <a:off x="2950901" y="1415629"/>
            <a:ext cx="1040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1000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FB0FCF7-DBE4-4F27-9F5E-F44E03F2D7D6}"/>
              </a:ext>
            </a:extLst>
          </p:cNvPr>
          <p:cNvGrpSpPr/>
          <p:nvPr/>
        </p:nvGrpSpPr>
        <p:grpSpPr>
          <a:xfrm>
            <a:off x="608095" y="3721387"/>
            <a:ext cx="502160" cy="1076984"/>
            <a:chOff x="2162913" y="3068655"/>
            <a:chExt cx="502160" cy="107698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4550423-5AF1-4987-A4A7-F10D62CAFE7B}"/>
                </a:ext>
              </a:extLst>
            </p:cNvPr>
            <p:cNvCxnSpPr>
              <a:cxnSpLocks/>
            </p:cNvCxnSpPr>
            <p:nvPr/>
          </p:nvCxnSpPr>
          <p:spPr>
            <a:xfrm>
              <a:off x="2200286" y="3576489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8B02B01-3199-43E4-BDC5-A943F968B9F0}"/>
                </a:ext>
              </a:extLst>
            </p:cNvPr>
            <p:cNvSpPr txBox="1"/>
            <p:nvPr/>
          </p:nvSpPr>
          <p:spPr>
            <a:xfrm>
              <a:off x="2162913" y="306865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2E05427-0078-4BC6-A8B3-92445104C650}"/>
                </a:ext>
              </a:extLst>
            </p:cNvPr>
            <p:cNvSpPr txBox="1"/>
            <p:nvPr/>
          </p:nvSpPr>
          <p:spPr>
            <a:xfrm>
              <a:off x="2173479" y="3514697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A93D83DF-5838-4A10-A13A-DBB4628D6296}"/>
              </a:ext>
            </a:extLst>
          </p:cNvPr>
          <p:cNvSpPr txBox="1"/>
          <p:nvPr/>
        </p:nvSpPr>
        <p:spPr>
          <a:xfrm>
            <a:off x="1083449" y="3913750"/>
            <a:ext cx="25109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of 1000 =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15C9D0-6F0E-4C4C-ABC8-1D873469448E}"/>
              </a:ext>
            </a:extLst>
          </p:cNvPr>
          <p:cNvSpPr txBox="1"/>
          <p:nvPr/>
        </p:nvSpPr>
        <p:spPr>
          <a:xfrm>
            <a:off x="3321946" y="436539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750F7D-3E54-4499-BD49-7B006E3BF385}"/>
              </a:ext>
            </a:extLst>
          </p:cNvPr>
          <p:cNvSpPr txBox="1"/>
          <p:nvPr/>
        </p:nvSpPr>
        <p:spPr>
          <a:xfrm>
            <a:off x="4232343" y="390107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587927-CDE6-45D0-9533-C2BD16CB09E0}"/>
              </a:ext>
            </a:extLst>
          </p:cNvPr>
          <p:cNvSpPr txBox="1"/>
          <p:nvPr/>
        </p:nvSpPr>
        <p:spPr>
          <a:xfrm>
            <a:off x="4684804" y="390484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A831DC-77C8-492D-94AC-737074EA176D}"/>
              </a:ext>
            </a:extLst>
          </p:cNvPr>
          <p:cNvSpPr txBox="1"/>
          <p:nvPr/>
        </p:nvSpPr>
        <p:spPr>
          <a:xfrm>
            <a:off x="5124783" y="3908108"/>
            <a:ext cx="13663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EE2E864-8191-4EE8-87FB-BCAE17C49C10}"/>
              </a:ext>
            </a:extLst>
          </p:cNvPr>
          <p:cNvSpPr txBox="1"/>
          <p:nvPr/>
        </p:nvSpPr>
        <p:spPr>
          <a:xfrm>
            <a:off x="4527100" y="438062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022D9AA-B8CA-4BAA-B8BC-DFE5AB845AC1}"/>
              </a:ext>
            </a:extLst>
          </p:cNvPr>
          <p:cNvCxnSpPr>
            <a:cxnSpLocks/>
          </p:cNvCxnSpPr>
          <p:nvPr/>
        </p:nvCxnSpPr>
        <p:spPr>
          <a:xfrm>
            <a:off x="3815515" y="4398905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895DF4A-47F2-43EF-8656-E8F769471FFE}"/>
              </a:ext>
            </a:extLst>
          </p:cNvPr>
          <p:cNvCxnSpPr>
            <a:cxnSpLocks/>
          </p:cNvCxnSpPr>
          <p:nvPr/>
        </p:nvCxnSpPr>
        <p:spPr>
          <a:xfrm>
            <a:off x="3796563" y="4414949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567F1D1-FF5F-4C76-98FD-345D0BC5B965}"/>
              </a:ext>
            </a:extLst>
          </p:cNvPr>
          <p:cNvSpPr txBox="1"/>
          <p:nvPr/>
        </p:nvSpPr>
        <p:spPr>
          <a:xfrm>
            <a:off x="4604351" y="1659401"/>
            <a:ext cx="1040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FF1652C-CF3B-4A86-AE45-9F26051C58AC}"/>
              </a:ext>
            </a:extLst>
          </p:cNvPr>
          <p:cNvSpPr txBox="1"/>
          <p:nvPr/>
        </p:nvSpPr>
        <p:spPr>
          <a:xfrm>
            <a:off x="8815795" y="3136612"/>
            <a:ext cx="1040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2250</a:t>
            </a:r>
          </a:p>
        </p:txBody>
      </p:sp>
    </p:spTree>
    <p:extLst>
      <p:ext uri="{BB962C8B-B14F-4D97-AF65-F5344CB8AC3E}">
        <p14:creationId xmlns:p14="http://schemas.microsoft.com/office/powerpoint/2010/main" val="166776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6" grpId="0"/>
      <p:bldP spid="7" grpId="0"/>
      <p:bldP spid="12" grpId="0"/>
      <p:bldP spid="17" grpId="0"/>
      <p:bldP spid="18" grpId="0"/>
      <p:bldP spid="19" grpId="0"/>
      <p:bldP spid="20" grpId="0"/>
      <p:bldP spid="21" grpId="0"/>
      <p:bldP spid="25" grpId="0"/>
      <p:bldP spid="26" grpId="0"/>
    </p:bld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B14832-300A-4DEA-BE71-ED734C1F0A2F}"/>
              </a:ext>
            </a:extLst>
          </p:cNvPr>
          <p:cNvSpPr/>
          <p:nvPr/>
        </p:nvSpPr>
        <p:spPr>
          <a:xfrm>
            <a:off x="56123" y="50000"/>
            <a:ext cx="5906795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 the grid there are three points joined by two lines. </a:t>
            </a:r>
          </a:p>
          <a:p>
            <a:r>
              <a:rPr lang="en-US" sz="3200" b="1" dirty="0"/>
              <a:t>Lara plots another point on the grid at (–1, 2). </a:t>
            </a:r>
          </a:p>
          <a:p>
            <a:r>
              <a:rPr lang="en-US" sz="3200" b="1" dirty="0"/>
              <a:t>She joins the points to make a quadrilateral. </a:t>
            </a:r>
          </a:p>
          <a:p>
            <a:r>
              <a:rPr lang="en-US" sz="3200" b="1" dirty="0"/>
              <a:t>Complete Lara’s quadrilateral on the grid. Use a ruler.</a:t>
            </a:r>
          </a:p>
          <a:p>
            <a:endParaRPr lang="en-US" sz="3200" b="1" dirty="0"/>
          </a:p>
          <a:p>
            <a:r>
              <a:rPr lang="en-US" sz="3200" b="1" dirty="0"/>
              <a:t>Then Lara translates the quadrilateral 4 squares to the right. Draw the quadrilateral in its new position on the grid.</a:t>
            </a:r>
            <a:endParaRPr lang="en-GB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A91AAB-9F6C-41AB-B86F-60A280303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176" y="50000"/>
            <a:ext cx="6219825" cy="64293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FAA67CE-3B42-4F8D-9C17-EBF84BC4FFD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326339A-43B1-494B-B843-CCC0E0BDCE21}"/>
              </a:ext>
            </a:extLst>
          </p:cNvPr>
          <p:cNvSpPr/>
          <p:nvPr/>
        </p:nvSpPr>
        <p:spPr>
          <a:xfrm>
            <a:off x="8323123" y="2462433"/>
            <a:ext cx="114167" cy="10971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F5CA7A9-718A-4D3D-AC2B-390C664FF764}"/>
              </a:ext>
            </a:extLst>
          </p:cNvPr>
          <p:cNvCxnSpPr>
            <a:cxnSpLocks/>
          </p:cNvCxnSpPr>
          <p:nvPr/>
        </p:nvCxnSpPr>
        <p:spPr>
          <a:xfrm flipH="1" flipV="1">
            <a:off x="7917089" y="2061640"/>
            <a:ext cx="452360" cy="4610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958617-1189-4301-9D73-A106249E5037}"/>
              </a:ext>
            </a:extLst>
          </p:cNvPr>
          <p:cNvCxnSpPr>
            <a:cxnSpLocks/>
          </p:cNvCxnSpPr>
          <p:nvPr/>
        </p:nvCxnSpPr>
        <p:spPr>
          <a:xfrm flipV="1">
            <a:off x="8369449" y="2517289"/>
            <a:ext cx="925158" cy="81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CA8D4070-55FF-4113-96C1-DE7E8584148D}"/>
              </a:ext>
            </a:extLst>
          </p:cNvPr>
          <p:cNvSpPr/>
          <p:nvPr/>
        </p:nvSpPr>
        <p:spPr>
          <a:xfrm>
            <a:off x="9258219" y="2422897"/>
            <a:ext cx="190092" cy="1887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FBDF474-A657-4C1A-B307-C8A5D3E2504A}"/>
              </a:ext>
            </a:extLst>
          </p:cNvPr>
          <p:cNvCxnSpPr>
            <a:cxnSpLocks/>
          </p:cNvCxnSpPr>
          <p:nvPr/>
        </p:nvCxnSpPr>
        <p:spPr>
          <a:xfrm flipV="1">
            <a:off x="10183377" y="2517288"/>
            <a:ext cx="925158" cy="81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F9337CA-13DA-4FD1-AA84-4A03299DE267}"/>
              </a:ext>
            </a:extLst>
          </p:cNvPr>
          <p:cNvCxnSpPr>
            <a:cxnSpLocks/>
          </p:cNvCxnSpPr>
          <p:nvPr/>
        </p:nvCxnSpPr>
        <p:spPr>
          <a:xfrm flipH="1" flipV="1">
            <a:off x="9744802" y="2070830"/>
            <a:ext cx="452360" cy="4610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8CBA44B-636B-4832-A281-BF70903B6345}"/>
              </a:ext>
            </a:extLst>
          </p:cNvPr>
          <p:cNvCxnSpPr>
            <a:cxnSpLocks/>
          </p:cNvCxnSpPr>
          <p:nvPr/>
        </p:nvCxnSpPr>
        <p:spPr>
          <a:xfrm flipH="1" flipV="1">
            <a:off x="9746983" y="2070831"/>
            <a:ext cx="450179" cy="225531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62A020D-8EF1-47EF-939B-2B844F8DCC1B}"/>
              </a:ext>
            </a:extLst>
          </p:cNvPr>
          <p:cNvCxnSpPr>
            <a:cxnSpLocks/>
          </p:cNvCxnSpPr>
          <p:nvPr/>
        </p:nvCxnSpPr>
        <p:spPr>
          <a:xfrm flipV="1">
            <a:off x="10197162" y="2517288"/>
            <a:ext cx="911373" cy="182260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1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0.14453 1.85185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5" grpId="1" animBg="1"/>
    </p:bld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4B7711-FB5A-4191-BBF2-8C2250DAAB8B}"/>
              </a:ext>
            </a:extLst>
          </p:cNvPr>
          <p:cNvSpPr/>
          <p:nvPr/>
        </p:nvSpPr>
        <p:spPr>
          <a:xfrm>
            <a:off x="56122" y="50000"/>
            <a:ext cx="1207931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numbers. </a:t>
            </a:r>
          </a:p>
          <a:p>
            <a:r>
              <a:rPr lang="en-US" sz="6000" dirty="0"/>
              <a:t>      2     3     4     5     6 </a:t>
            </a:r>
          </a:p>
          <a:p>
            <a:r>
              <a:rPr lang="en-US" sz="3200" b="1" dirty="0"/>
              <a:t>Write each number on the correct cards. </a:t>
            </a:r>
          </a:p>
          <a:p>
            <a:r>
              <a:rPr lang="en-US" sz="3200" b="1" dirty="0"/>
              <a:t>The number 2 has been written on the correct cards for you.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B75906-A567-441A-8A3E-0B8DC9809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320" y="2469558"/>
            <a:ext cx="8290566" cy="336376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E35FFD-0CF7-4CCF-BD96-52CDE6C84E9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6DB8C67-EA22-479F-89F4-FBD196581C34}"/>
              </a:ext>
            </a:extLst>
          </p:cNvPr>
          <p:cNvCxnSpPr>
            <a:cxnSpLocks/>
          </p:cNvCxnSpPr>
          <p:nvPr/>
        </p:nvCxnSpPr>
        <p:spPr>
          <a:xfrm flipH="1">
            <a:off x="1122097" y="759854"/>
            <a:ext cx="489397" cy="52803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07A28A3-35C9-465C-8B92-DCC12624A05E}"/>
              </a:ext>
            </a:extLst>
          </p:cNvPr>
          <p:cNvSpPr txBox="1"/>
          <p:nvPr/>
        </p:nvSpPr>
        <p:spPr>
          <a:xfrm>
            <a:off x="1122097" y="391885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027C15-B7D3-4242-994D-80848B3F6A02}"/>
              </a:ext>
            </a:extLst>
          </p:cNvPr>
          <p:cNvSpPr txBox="1"/>
          <p:nvPr/>
        </p:nvSpPr>
        <p:spPr>
          <a:xfrm>
            <a:off x="4133180" y="387013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C149F6-0AAB-4881-9166-3D98E90558E3}"/>
              </a:ext>
            </a:extLst>
          </p:cNvPr>
          <p:cNvSpPr txBox="1"/>
          <p:nvPr/>
        </p:nvSpPr>
        <p:spPr>
          <a:xfrm>
            <a:off x="7144263" y="383597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6B0168-829F-46B1-B59A-A07D5C3B510D}"/>
              </a:ext>
            </a:extLst>
          </p:cNvPr>
          <p:cNvSpPr txBox="1"/>
          <p:nvPr/>
        </p:nvSpPr>
        <p:spPr>
          <a:xfrm>
            <a:off x="3650335" y="454979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AF2AA4-009A-4C75-BD3A-174B1815803A}"/>
              </a:ext>
            </a:extLst>
          </p:cNvPr>
          <p:cNvSpPr txBox="1"/>
          <p:nvPr/>
        </p:nvSpPr>
        <p:spPr>
          <a:xfrm>
            <a:off x="675241" y="454979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E888DC3-1EE6-4701-B873-33277E613439}"/>
              </a:ext>
            </a:extLst>
          </p:cNvPr>
          <p:cNvSpPr txBox="1"/>
          <p:nvPr/>
        </p:nvSpPr>
        <p:spPr>
          <a:xfrm>
            <a:off x="6697407" y="446691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D46C91E-3372-4250-BB88-9C5C06CA9968}"/>
              </a:ext>
            </a:extLst>
          </p:cNvPr>
          <p:cNvSpPr txBox="1"/>
          <p:nvPr/>
        </p:nvSpPr>
        <p:spPr>
          <a:xfrm>
            <a:off x="4391581" y="454979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86220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7" grpId="0"/>
      <p:bldP spid="22" grpId="0"/>
      <p:bldP spid="23" grpId="0"/>
      <p:bldP spid="28" grpId="0"/>
    </p:bld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221A8E7-067D-480B-8544-6A95ECE7E863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4872431-FC9C-46C8-84A4-9D041380EBF8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36A392C-D36A-414F-BC0A-50CFEE370A7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3813EB1-D92C-42C7-84BF-8CE561B7832C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E7CB9E5-2611-4D8B-B573-3955550E802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05F7F15-EB81-4DDE-A4EF-D2D2EEA656DB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A2C8E89-3314-4056-86BC-7D79A62F6E68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366425E-381A-42F1-97A1-80F03D5F61A3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7CB2D9C-CA75-46CD-A5D2-564BA3E0486A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C723FD9-E3B1-428B-A4FF-F8316B8B646B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CD9BC4E-486C-438B-8282-3F941AAFF030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B28B6E0-BC37-4BD3-8F2C-C958A3D76E3F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5403B95-217F-44EA-9612-F0505DBFDA2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8E5514C-264E-439E-BC0E-3277DB9C7EC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881DCDD-92A3-41ED-98C4-1F729BB2719F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60BAB09-E64A-4D9D-9903-54699C9C78F6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09BF4E1-F722-4714-B87C-14ACC0896B3C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72A3B99-EB20-47A1-B412-DAE979FDC3CF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F910D64-D4E8-4F80-A6BB-D50400509B7A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310D09C-4772-4C69-BD91-62D588CD22BF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E41B566-AC84-40A3-BF0B-5636921EF639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D3BDDA5-0D22-45E3-8531-98BB457CD7F8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3DA3E9B-423A-469D-92A8-AB321BED16B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0D6B99-F4BD-4F9B-B411-B6A9D13B7C5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BA084DB-D364-40DF-B5C5-397618ED213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C32AEC2-1DCC-4848-B466-FBC99B87C57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F1692CB-6546-4783-B932-D40A94900A89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D2BAC72-32B7-40B7-B239-F4EFC311D5A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9B2B175-1DED-41FB-A562-2C3D2E30C7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2569E96-AA6F-4F88-9975-200396AC12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1885D77-771A-41C7-9444-E3DFA07C30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3D8F018-9F72-423D-A88D-008B81B047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FC89E1E-DAFB-49EF-9B5D-A90A7D7389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DA17523-0003-46EB-989C-199994D1CA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A1F69EC-C137-47D7-A481-65B95111D8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8509720-795B-45C2-85DD-8FB9330BBE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3705550-5360-451F-827E-FC9E82BA8E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2C096A0-F10A-4D82-A132-E83506530B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E21BD58-935A-4FAC-9296-FD66257F78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4BEBA14-91BA-491E-B654-A4FACEC3A6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6B1775C-42F2-4994-80C0-0D0128018C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92300FA-FB12-4529-B50C-6C0FC2A79E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4FD1DE3-AD2A-41F2-8EFE-EC061DAAB8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4B9CFE9-9E1D-413D-8B87-909EAFA72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C7E5055-3B10-4B10-BCFB-F62DBEFB8310}"/>
              </a:ext>
            </a:extLst>
          </p:cNvPr>
          <p:cNvSpPr/>
          <p:nvPr/>
        </p:nvSpPr>
        <p:spPr>
          <a:xfrm>
            <a:off x="56122" y="50000"/>
            <a:ext cx="12079317" cy="25545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Amina’s bed is 190 cm in length and 91 cm in width. </a:t>
            </a:r>
          </a:p>
          <a:p>
            <a:r>
              <a:rPr lang="en-US" sz="3200" b="1" dirty="0"/>
              <a:t>She is making a one-tenth scale model of the bed. </a:t>
            </a:r>
          </a:p>
          <a:p>
            <a:r>
              <a:rPr lang="en-US" sz="3200" b="1" dirty="0"/>
              <a:t>What are the length and width of Amina’s model?</a:t>
            </a:r>
          </a:p>
          <a:p>
            <a:endParaRPr lang="en-US" sz="3200" b="1" dirty="0"/>
          </a:p>
          <a:p>
            <a:r>
              <a:rPr lang="en-US" sz="3200" b="1" dirty="0"/>
              <a:t>     Length = _____ cm            Width = _____ cm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8822042-9B49-4ADF-818D-128273C7D291}"/>
              </a:ext>
            </a:extLst>
          </p:cNvPr>
          <p:cNvSpPr txBox="1"/>
          <p:nvPr/>
        </p:nvSpPr>
        <p:spPr>
          <a:xfrm>
            <a:off x="894844" y="3100231"/>
            <a:ext cx="33433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9 0 ÷ 1 0 =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E83B4AF-09CF-41C4-A586-FCFE1FF251F4}"/>
              </a:ext>
            </a:extLst>
          </p:cNvPr>
          <p:cNvSpPr txBox="1"/>
          <p:nvPr/>
        </p:nvSpPr>
        <p:spPr>
          <a:xfrm>
            <a:off x="4017486" y="3097285"/>
            <a:ext cx="9784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1 9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A82BF3D-6150-4A70-9E65-96267815D3D4}"/>
              </a:ext>
            </a:extLst>
          </p:cNvPr>
          <p:cNvSpPr txBox="1"/>
          <p:nvPr/>
        </p:nvSpPr>
        <p:spPr>
          <a:xfrm>
            <a:off x="2210016" y="1936767"/>
            <a:ext cx="9784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EF92E4F-6950-4799-8A96-3CAFAC98CFE0}"/>
              </a:ext>
            </a:extLst>
          </p:cNvPr>
          <p:cNvSpPr txBox="1"/>
          <p:nvPr/>
        </p:nvSpPr>
        <p:spPr>
          <a:xfrm>
            <a:off x="916531" y="3994857"/>
            <a:ext cx="33433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1 ÷ 1 0 =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870369C-3DA9-451E-866D-F9FF9F8705BF}"/>
              </a:ext>
            </a:extLst>
          </p:cNvPr>
          <p:cNvSpPr txBox="1"/>
          <p:nvPr/>
        </p:nvSpPr>
        <p:spPr>
          <a:xfrm>
            <a:off x="2246279" y="4895722"/>
            <a:ext cx="10586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509375E-568B-4FE3-8596-EF661DB6F8C2}"/>
              </a:ext>
            </a:extLst>
          </p:cNvPr>
          <p:cNvSpPr txBox="1"/>
          <p:nvPr/>
        </p:nvSpPr>
        <p:spPr>
          <a:xfrm>
            <a:off x="2977964" y="4889202"/>
            <a:ext cx="2816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08DD4A8-BBAD-4B57-AADA-BDC53A3FE6E1}"/>
              </a:ext>
            </a:extLst>
          </p:cNvPr>
          <p:cNvSpPr txBox="1"/>
          <p:nvPr/>
        </p:nvSpPr>
        <p:spPr>
          <a:xfrm>
            <a:off x="2977963" y="5334731"/>
            <a:ext cx="2816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06DB602-6E45-4EB9-8CA5-9F897CCF8214}"/>
              </a:ext>
            </a:extLst>
          </p:cNvPr>
          <p:cNvSpPr txBox="1"/>
          <p:nvPr/>
        </p:nvSpPr>
        <p:spPr>
          <a:xfrm>
            <a:off x="3130196" y="5324934"/>
            <a:ext cx="10586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D665484-A4A4-4FDD-B63A-07BDAF2FCEA6}"/>
              </a:ext>
            </a:extLst>
          </p:cNvPr>
          <p:cNvSpPr txBox="1"/>
          <p:nvPr/>
        </p:nvSpPr>
        <p:spPr>
          <a:xfrm>
            <a:off x="2650642" y="5324934"/>
            <a:ext cx="10586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E08E698-42CE-4246-81F4-2ED7E6AF18E5}"/>
              </a:ext>
            </a:extLst>
          </p:cNvPr>
          <p:cNvSpPr txBox="1"/>
          <p:nvPr/>
        </p:nvSpPr>
        <p:spPr>
          <a:xfrm>
            <a:off x="6321317" y="1944139"/>
            <a:ext cx="10586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9.1</a:t>
            </a:r>
          </a:p>
        </p:txBody>
      </p:sp>
    </p:spTree>
    <p:extLst>
      <p:ext uri="{BB962C8B-B14F-4D97-AF65-F5344CB8AC3E}">
        <p14:creationId xmlns:p14="http://schemas.microsoft.com/office/powerpoint/2010/main" val="428635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DE2771-3B08-4B3D-BFDB-113AB03B4128}"/>
              </a:ext>
            </a:extLst>
          </p:cNvPr>
          <p:cNvSpPr/>
          <p:nvPr/>
        </p:nvSpPr>
        <p:spPr>
          <a:xfrm>
            <a:off x="56122" y="50000"/>
            <a:ext cx="120793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Kirsty says, ‘When you double the size of an acute angle, you always get an obtuse angle.’</a:t>
            </a:r>
          </a:p>
          <a:p>
            <a:r>
              <a:rPr lang="en-US" sz="3200" b="1" dirty="0"/>
              <a:t>Explain why Kirsty is not correct.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E03782-0D3E-45B9-A2D3-DF71290A1688}"/>
              </a:ext>
            </a:extLst>
          </p:cNvPr>
          <p:cNvSpPr/>
          <p:nvPr/>
        </p:nvSpPr>
        <p:spPr>
          <a:xfrm>
            <a:off x="794022" y="1761006"/>
            <a:ext cx="63028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An acute angle is less than 90°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5DABB7-ABEE-4F6D-9F2B-3821A8E4E8F4}"/>
              </a:ext>
            </a:extLst>
          </p:cNvPr>
          <p:cNvSpPr/>
          <p:nvPr/>
        </p:nvSpPr>
        <p:spPr>
          <a:xfrm>
            <a:off x="794022" y="2419249"/>
            <a:ext cx="63028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1° is an acute angle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4BA330-6A69-42A6-99E4-2F837D770AB9}"/>
              </a:ext>
            </a:extLst>
          </p:cNvPr>
          <p:cNvSpPr/>
          <p:nvPr/>
        </p:nvSpPr>
        <p:spPr>
          <a:xfrm>
            <a:off x="794022" y="3077492"/>
            <a:ext cx="83636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Double 1° is 2° which is still less than 90°</a:t>
            </a:r>
          </a:p>
        </p:txBody>
      </p:sp>
    </p:spTree>
    <p:extLst>
      <p:ext uri="{BB962C8B-B14F-4D97-AF65-F5344CB8AC3E}">
        <p14:creationId xmlns:p14="http://schemas.microsoft.com/office/powerpoint/2010/main" val="420648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03518A-C7B3-4C93-BD14-BFACEFB5ACAD}"/>
              </a:ext>
            </a:extLst>
          </p:cNvPr>
          <p:cNvSpPr/>
          <p:nvPr/>
        </p:nvSpPr>
        <p:spPr>
          <a:xfrm>
            <a:off x="56122" y="50000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days are there in September, October and November altogether?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EDCA73-9871-476D-8516-F2C335167222}"/>
              </a:ext>
            </a:extLst>
          </p:cNvPr>
          <p:cNvSpPr txBox="1"/>
          <p:nvPr/>
        </p:nvSpPr>
        <p:spPr>
          <a:xfrm>
            <a:off x="8713694" y="615503"/>
            <a:ext cx="317350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January 31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February 28 or 29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March 31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April 30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May 31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June 30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July 31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August 31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September 30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October 31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November 30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December 31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987B5D-15A0-4F07-9A06-CF1245E41524}"/>
              </a:ext>
            </a:extLst>
          </p:cNvPr>
          <p:cNvSpPr txBox="1"/>
          <p:nvPr/>
        </p:nvSpPr>
        <p:spPr>
          <a:xfrm>
            <a:off x="304800" y="1503736"/>
            <a:ext cx="5791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days has September,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April, June and November,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All the rest have 31,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Except for February, it’s the one,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Which only has 28 days clear,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And 29 in each Leap Year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72585C-4AA2-4EEE-9E11-0E75F2EE2967}"/>
              </a:ext>
            </a:extLst>
          </p:cNvPr>
          <p:cNvSpPr txBox="1"/>
          <p:nvPr/>
        </p:nvSpPr>
        <p:spPr>
          <a:xfrm>
            <a:off x="1169894" y="4802199"/>
            <a:ext cx="2877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+ 31 + 30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246637-83F0-4BAA-933C-867B57A90C86}"/>
              </a:ext>
            </a:extLst>
          </p:cNvPr>
          <p:cNvSpPr txBox="1"/>
          <p:nvPr/>
        </p:nvSpPr>
        <p:spPr>
          <a:xfrm>
            <a:off x="3636575" y="4802198"/>
            <a:ext cx="721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2FEB30-59C0-4A3F-8991-E35C8B64F9B4}"/>
              </a:ext>
            </a:extLst>
          </p:cNvPr>
          <p:cNvSpPr txBox="1"/>
          <p:nvPr/>
        </p:nvSpPr>
        <p:spPr>
          <a:xfrm>
            <a:off x="2197739" y="542443"/>
            <a:ext cx="2877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91 days</a:t>
            </a:r>
          </a:p>
        </p:txBody>
      </p:sp>
    </p:spTree>
    <p:extLst>
      <p:ext uri="{BB962C8B-B14F-4D97-AF65-F5344CB8AC3E}">
        <p14:creationId xmlns:p14="http://schemas.microsoft.com/office/powerpoint/2010/main" val="6313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4BEF1B7-5C2D-458B-9E6B-0DF2842A6C6C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 International Space Station orbits the Earth at a height of 250 miles.</a:t>
            </a:r>
          </a:p>
          <a:p>
            <a:r>
              <a:rPr lang="en-GB" sz="3200" b="1" dirty="0"/>
              <a:t>What is the height of the International Space Station in kilometres?</a:t>
            </a:r>
          </a:p>
          <a:p>
            <a:r>
              <a:rPr lang="en-GB" sz="3200" b="1" dirty="0"/>
              <a:t>Use 8 kilometres equals 5 miles.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4B06ED-6F48-4010-BAFD-9BBD7778211B}"/>
              </a:ext>
            </a:extLst>
          </p:cNvPr>
          <p:cNvSpPr txBox="1"/>
          <p:nvPr/>
        </p:nvSpPr>
        <p:spPr>
          <a:xfrm>
            <a:off x="1583960" y="2501517"/>
            <a:ext cx="4062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kilometres = 5 miles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4729D4-0BAF-4476-B3D0-9D1E80D1B8B4}"/>
              </a:ext>
            </a:extLst>
          </p:cNvPr>
          <p:cNvSpPr txBox="1"/>
          <p:nvPr/>
        </p:nvSpPr>
        <p:spPr>
          <a:xfrm>
            <a:off x="3760033" y="3490867"/>
            <a:ext cx="2335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= 250 miles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A9EF3A-AA04-4EDF-9FE7-C6DCDBE04723}"/>
              </a:ext>
            </a:extLst>
          </p:cNvPr>
          <p:cNvSpPr txBox="1"/>
          <p:nvPr/>
        </p:nvSpPr>
        <p:spPr>
          <a:xfrm>
            <a:off x="6110991" y="3003916"/>
            <a:ext cx="1798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250 ÷ 5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05138E-16C6-4261-A1DF-7C64CD2C3516}"/>
              </a:ext>
            </a:extLst>
          </p:cNvPr>
          <p:cNvSpPr txBox="1"/>
          <p:nvPr/>
        </p:nvSpPr>
        <p:spPr>
          <a:xfrm>
            <a:off x="7750818" y="3003915"/>
            <a:ext cx="1798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DFF6BAB-25F5-4615-A9BD-7654CDABA7B4}"/>
              </a:ext>
            </a:extLst>
          </p:cNvPr>
          <p:cNvCxnSpPr/>
          <p:nvPr/>
        </p:nvCxnSpPr>
        <p:spPr>
          <a:xfrm>
            <a:off x="4357310" y="312009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512CC3E-DF5B-480D-A219-CEE29AAE4AE2}"/>
              </a:ext>
            </a:extLst>
          </p:cNvPr>
          <p:cNvSpPr/>
          <p:nvPr/>
        </p:nvSpPr>
        <p:spPr>
          <a:xfrm>
            <a:off x="4441184" y="3026970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x50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0AC7B0A-F2FB-4ED4-BEE0-9072DE17D5BD}"/>
              </a:ext>
            </a:extLst>
          </p:cNvPr>
          <p:cNvCxnSpPr/>
          <p:nvPr/>
        </p:nvCxnSpPr>
        <p:spPr>
          <a:xfrm>
            <a:off x="1925497" y="3124869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08C10219-8785-4AA6-B161-3F7E2B9CA42F}"/>
              </a:ext>
            </a:extLst>
          </p:cNvPr>
          <p:cNvSpPr/>
          <p:nvPr/>
        </p:nvSpPr>
        <p:spPr>
          <a:xfrm>
            <a:off x="2009371" y="3031742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x50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C26089-B3EC-4F39-AC0A-B17E6EEB64DE}"/>
              </a:ext>
            </a:extLst>
          </p:cNvPr>
          <p:cNvSpPr txBox="1"/>
          <p:nvPr/>
        </p:nvSpPr>
        <p:spPr>
          <a:xfrm>
            <a:off x="6081011" y="3490866"/>
            <a:ext cx="1798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x 50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BCEBB8-B3A7-43F2-88D6-B515AE52805E}"/>
              </a:ext>
            </a:extLst>
          </p:cNvPr>
          <p:cNvSpPr txBox="1"/>
          <p:nvPr/>
        </p:nvSpPr>
        <p:spPr>
          <a:xfrm>
            <a:off x="7477422" y="3490865"/>
            <a:ext cx="1798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0628F3-0B0F-4E0A-A985-2E777EF73D08}"/>
              </a:ext>
            </a:extLst>
          </p:cNvPr>
          <p:cNvSpPr txBox="1"/>
          <p:nvPr/>
        </p:nvSpPr>
        <p:spPr>
          <a:xfrm>
            <a:off x="1120322" y="3475706"/>
            <a:ext cx="2803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400 kilometres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AE63DB-64C0-45B2-858A-83A709EEFAD0}"/>
              </a:ext>
            </a:extLst>
          </p:cNvPr>
          <p:cNvSpPr txBox="1"/>
          <p:nvPr/>
        </p:nvSpPr>
        <p:spPr>
          <a:xfrm>
            <a:off x="5631305" y="1501570"/>
            <a:ext cx="2803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400 kilometres</a:t>
            </a:r>
          </a:p>
        </p:txBody>
      </p:sp>
    </p:spTree>
    <p:extLst>
      <p:ext uri="{BB962C8B-B14F-4D97-AF65-F5344CB8AC3E}">
        <p14:creationId xmlns:p14="http://schemas.microsoft.com/office/powerpoint/2010/main" val="171482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E9D0453F-5425-4723-9E9C-838F52855306}"/>
              </a:ext>
            </a:extLst>
          </p:cNvPr>
          <p:cNvSpPr txBox="1"/>
          <p:nvPr/>
        </p:nvSpPr>
        <p:spPr>
          <a:xfrm>
            <a:off x="5992417" y="3206960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1 5 0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335025-81FB-4CAB-BDB9-06B931900EDF}"/>
              </a:ext>
            </a:extLst>
          </p:cNvPr>
          <p:cNvSpPr/>
          <p:nvPr/>
        </p:nvSpPr>
        <p:spPr>
          <a:xfrm>
            <a:off x="56122" y="50000"/>
            <a:ext cx="88174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Jack buys 1 ½ kg of potatoes and ½ kg of carrots.</a:t>
            </a:r>
          </a:p>
          <a:p>
            <a:r>
              <a:rPr lang="en-GB" sz="3200" b="1" dirty="0"/>
              <a:t>How much change does he get from £5?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E2D347-3C50-4E04-8665-04A4682BA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15" y="1039288"/>
            <a:ext cx="2873441" cy="18111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49B974-3E98-46EF-BB94-ED32A091C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023" y="2827726"/>
            <a:ext cx="2269021" cy="164882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50E76F5-8AE3-4E67-8694-60D4BB0C7F1C}"/>
              </a:ext>
            </a:extLst>
          </p:cNvPr>
          <p:cNvGrpSpPr/>
          <p:nvPr/>
        </p:nvGrpSpPr>
        <p:grpSpPr>
          <a:xfrm>
            <a:off x="3301803" y="1191693"/>
            <a:ext cx="502160" cy="1076984"/>
            <a:chOff x="2162913" y="3068655"/>
            <a:chExt cx="502160" cy="107698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E9B6EE4-5810-43CD-8EAA-CC70CDB2B8C6}"/>
                </a:ext>
              </a:extLst>
            </p:cNvPr>
            <p:cNvCxnSpPr>
              <a:cxnSpLocks/>
            </p:cNvCxnSpPr>
            <p:nvPr/>
          </p:nvCxnSpPr>
          <p:spPr>
            <a:xfrm>
              <a:off x="2200286" y="3576489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1012B92-EF82-4D55-A25B-F96B0ACC8598}"/>
                </a:ext>
              </a:extLst>
            </p:cNvPr>
            <p:cNvSpPr txBox="1"/>
            <p:nvPr/>
          </p:nvSpPr>
          <p:spPr>
            <a:xfrm>
              <a:off x="2162913" y="306865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732EA98-F0D5-4AAA-AAF8-7EC9E3C5F109}"/>
                </a:ext>
              </a:extLst>
            </p:cNvPr>
            <p:cNvSpPr txBox="1"/>
            <p:nvPr/>
          </p:nvSpPr>
          <p:spPr>
            <a:xfrm>
              <a:off x="2173479" y="3514697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C11B79F-E00E-4F33-A1C1-398FDC0036AB}"/>
              </a:ext>
            </a:extLst>
          </p:cNvPr>
          <p:cNvSpPr txBox="1"/>
          <p:nvPr/>
        </p:nvSpPr>
        <p:spPr>
          <a:xfrm>
            <a:off x="3777157" y="1384056"/>
            <a:ext cx="25109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of 180 =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E22296-84F6-42C0-A5EE-266C7C2F759F}"/>
              </a:ext>
            </a:extLst>
          </p:cNvPr>
          <p:cNvSpPr txBox="1"/>
          <p:nvPr/>
        </p:nvSpPr>
        <p:spPr>
          <a:xfrm>
            <a:off x="5966720" y="1378413"/>
            <a:ext cx="12285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5AEFCA-39CA-47B1-8474-04D989F7D715}"/>
              </a:ext>
            </a:extLst>
          </p:cNvPr>
          <p:cNvSpPr txBox="1"/>
          <p:nvPr/>
        </p:nvSpPr>
        <p:spPr>
          <a:xfrm>
            <a:off x="5966720" y="1895537"/>
            <a:ext cx="1798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180 ÷ 2 =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CC6381-3E5D-410F-8ABF-2A36DB62A0BE}"/>
              </a:ext>
            </a:extLst>
          </p:cNvPr>
          <p:cNvSpPr txBox="1"/>
          <p:nvPr/>
        </p:nvSpPr>
        <p:spPr>
          <a:xfrm>
            <a:off x="7606547" y="1895536"/>
            <a:ext cx="1798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A176122-C97C-4EC2-BD77-0DE703274D59}"/>
              </a:ext>
            </a:extLst>
          </p:cNvPr>
          <p:cNvGrpSpPr/>
          <p:nvPr/>
        </p:nvGrpSpPr>
        <p:grpSpPr>
          <a:xfrm>
            <a:off x="3222756" y="2602372"/>
            <a:ext cx="502160" cy="1076984"/>
            <a:chOff x="2162913" y="3068655"/>
            <a:chExt cx="502160" cy="107698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CBAC41-6C23-4DF0-8F72-65F8CFFAF9FD}"/>
                </a:ext>
              </a:extLst>
            </p:cNvPr>
            <p:cNvCxnSpPr>
              <a:cxnSpLocks/>
            </p:cNvCxnSpPr>
            <p:nvPr/>
          </p:nvCxnSpPr>
          <p:spPr>
            <a:xfrm>
              <a:off x="2200286" y="3576489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2991CF3-74D4-423A-A4EE-9FD164C81594}"/>
                </a:ext>
              </a:extLst>
            </p:cNvPr>
            <p:cNvSpPr txBox="1"/>
            <p:nvPr/>
          </p:nvSpPr>
          <p:spPr>
            <a:xfrm>
              <a:off x="2162913" y="306865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B1F306E-DE40-419C-9117-84829E0BCB28}"/>
                </a:ext>
              </a:extLst>
            </p:cNvPr>
            <p:cNvSpPr txBox="1"/>
            <p:nvPr/>
          </p:nvSpPr>
          <p:spPr>
            <a:xfrm>
              <a:off x="2173479" y="3514697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0AA604C8-692C-4095-9B81-F2AC8B4CDD76}"/>
              </a:ext>
            </a:extLst>
          </p:cNvPr>
          <p:cNvSpPr txBox="1"/>
          <p:nvPr/>
        </p:nvSpPr>
        <p:spPr>
          <a:xfrm>
            <a:off x="3698110" y="2794735"/>
            <a:ext cx="25109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of 150 =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DB679CC-6061-45D3-9E31-FB675EB8FEB1}"/>
              </a:ext>
            </a:extLst>
          </p:cNvPr>
          <p:cNvSpPr txBox="1"/>
          <p:nvPr/>
        </p:nvSpPr>
        <p:spPr>
          <a:xfrm>
            <a:off x="7254729" y="2829077"/>
            <a:ext cx="5274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AA56388-5513-4E4B-9717-A9B575405D2B}"/>
              </a:ext>
            </a:extLst>
          </p:cNvPr>
          <p:cNvSpPr txBox="1"/>
          <p:nvPr/>
        </p:nvSpPr>
        <p:spPr>
          <a:xfrm>
            <a:off x="6587318" y="1378413"/>
            <a:ext cx="35174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p on carrots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1B8A6CB-6833-4AD5-9DB4-69FC1C535A9C}"/>
              </a:ext>
            </a:extLst>
          </p:cNvPr>
          <p:cNvSpPr txBox="1"/>
          <p:nvPr/>
        </p:nvSpPr>
        <p:spPr>
          <a:xfrm>
            <a:off x="5518147" y="321879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676876A-BD3A-4665-BA16-644F61C6D866}"/>
              </a:ext>
            </a:extLst>
          </p:cNvPr>
          <p:cNvCxnSpPr>
            <a:cxnSpLocks/>
          </p:cNvCxnSpPr>
          <p:nvPr/>
        </p:nvCxnSpPr>
        <p:spPr>
          <a:xfrm>
            <a:off x="5992764" y="3268348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747ED08-6B13-4436-B502-6C2DDC763ACC}"/>
              </a:ext>
            </a:extLst>
          </p:cNvPr>
          <p:cNvCxnSpPr>
            <a:cxnSpLocks/>
          </p:cNvCxnSpPr>
          <p:nvPr/>
        </p:nvCxnSpPr>
        <p:spPr>
          <a:xfrm>
            <a:off x="6011716" y="326834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74F4475-C757-493E-A441-B84FEB3490E7}"/>
              </a:ext>
            </a:extLst>
          </p:cNvPr>
          <p:cNvSpPr txBox="1"/>
          <p:nvPr/>
        </p:nvSpPr>
        <p:spPr>
          <a:xfrm>
            <a:off x="6434723" y="27680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AA87CFE-71A7-4A8B-8120-12318183B0E8}"/>
              </a:ext>
            </a:extLst>
          </p:cNvPr>
          <p:cNvSpPr txBox="1"/>
          <p:nvPr/>
        </p:nvSpPr>
        <p:spPr>
          <a:xfrm>
            <a:off x="6857729" y="27680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D3AC847-04C4-4FD8-A46E-F2017CC4F84E}"/>
              </a:ext>
            </a:extLst>
          </p:cNvPr>
          <p:cNvSpPr txBox="1"/>
          <p:nvPr/>
        </p:nvSpPr>
        <p:spPr>
          <a:xfrm>
            <a:off x="6735159" y="325187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FF7CFC7-056B-4690-80A7-F5841657F77E}"/>
              </a:ext>
            </a:extLst>
          </p:cNvPr>
          <p:cNvSpPr txBox="1"/>
          <p:nvPr/>
        </p:nvSpPr>
        <p:spPr>
          <a:xfrm>
            <a:off x="3413096" y="3981498"/>
            <a:ext cx="39286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£1.50 + £0.75 =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653E5B1-BDFE-476F-AEB2-1425F7E81213}"/>
              </a:ext>
            </a:extLst>
          </p:cNvPr>
          <p:cNvSpPr txBox="1"/>
          <p:nvPr/>
        </p:nvSpPr>
        <p:spPr>
          <a:xfrm>
            <a:off x="7254729" y="3987270"/>
            <a:ext cx="46197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£2.25 on potatoes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F797459-EFEF-43AB-B30C-21DC0CD5FAF5}"/>
              </a:ext>
            </a:extLst>
          </p:cNvPr>
          <p:cNvSpPr txBox="1"/>
          <p:nvPr/>
        </p:nvSpPr>
        <p:spPr>
          <a:xfrm>
            <a:off x="349315" y="4941258"/>
            <a:ext cx="39286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£2.25 + £0.90 =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034D96F-4959-4DA2-AEAB-0FF07E419FDD}"/>
              </a:ext>
            </a:extLst>
          </p:cNvPr>
          <p:cNvSpPr txBox="1"/>
          <p:nvPr/>
        </p:nvSpPr>
        <p:spPr>
          <a:xfrm>
            <a:off x="4190948" y="4947030"/>
            <a:ext cx="46197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£3.15 spent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7489C06-F281-4E29-BDA1-81DE9E070E71}"/>
              </a:ext>
            </a:extLst>
          </p:cNvPr>
          <p:cNvSpPr txBox="1"/>
          <p:nvPr/>
        </p:nvSpPr>
        <p:spPr>
          <a:xfrm>
            <a:off x="333800" y="5689442"/>
            <a:ext cx="39441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£5.00 – £3.15 =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DBDF422-04D9-438E-9896-3C5FD93872B1}"/>
              </a:ext>
            </a:extLst>
          </p:cNvPr>
          <p:cNvSpPr txBox="1"/>
          <p:nvPr/>
        </p:nvSpPr>
        <p:spPr>
          <a:xfrm>
            <a:off x="4190948" y="5689442"/>
            <a:ext cx="39441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£1.85 change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282E5E3-EC93-4827-B7AA-FF0F9F692A20}"/>
              </a:ext>
            </a:extLst>
          </p:cNvPr>
          <p:cNvSpPr txBox="1"/>
          <p:nvPr/>
        </p:nvSpPr>
        <p:spPr>
          <a:xfrm>
            <a:off x="6901481" y="530012"/>
            <a:ext cx="3944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£1.85 change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1B2B25-4EF8-4B7E-9EB2-28ADB538014F}"/>
              </a:ext>
            </a:extLst>
          </p:cNvPr>
          <p:cNvGrpSpPr/>
          <p:nvPr/>
        </p:nvGrpSpPr>
        <p:grpSpPr>
          <a:xfrm>
            <a:off x="7930793" y="4941258"/>
            <a:ext cx="1885499" cy="1414081"/>
            <a:chOff x="1371600" y="1941038"/>
            <a:chExt cx="1885499" cy="1414081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9630E21-43B1-4DD2-96B6-6230B9EC2524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5.0 0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CBB0704-B8F2-4821-B1DA-D77EC82D1216}"/>
                </a:ext>
              </a:extLst>
            </p:cNvPr>
            <p:cNvSpPr txBox="1"/>
            <p:nvPr/>
          </p:nvSpPr>
          <p:spPr>
            <a:xfrm>
              <a:off x="1803236" y="2373230"/>
              <a:ext cx="14538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3.1 5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1B71B80-9B84-45AA-9515-7C6FF5CB9F66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2130795-8274-4646-BA0A-9964CC03CCB3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D63DF6F-1644-4A30-9563-34062CC9EE50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7402D96D-F16B-4E5D-A6F5-2CB72787F8B7}"/>
              </a:ext>
            </a:extLst>
          </p:cNvPr>
          <p:cNvSpPr txBox="1"/>
          <p:nvPr/>
        </p:nvSpPr>
        <p:spPr>
          <a:xfrm>
            <a:off x="9258695" y="582672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90ACBFB-F65D-4349-AED3-E43B169BDAC2}"/>
              </a:ext>
            </a:extLst>
          </p:cNvPr>
          <p:cNvCxnSpPr>
            <a:cxnSpLocks/>
          </p:cNvCxnSpPr>
          <p:nvPr/>
        </p:nvCxnSpPr>
        <p:spPr>
          <a:xfrm flipV="1">
            <a:off x="8816281" y="5025313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F7644767-1F6E-4188-9D47-2C02BD53364B}"/>
              </a:ext>
            </a:extLst>
          </p:cNvPr>
          <p:cNvSpPr txBox="1"/>
          <p:nvPr/>
        </p:nvSpPr>
        <p:spPr>
          <a:xfrm>
            <a:off x="8846356" y="472788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DAC9A15-CEEA-4AC2-AA0F-A012150C35B4}"/>
              </a:ext>
            </a:extLst>
          </p:cNvPr>
          <p:cNvSpPr txBox="1"/>
          <p:nvPr/>
        </p:nvSpPr>
        <p:spPr>
          <a:xfrm>
            <a:off x="9137591" y="497388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37F624B-D991-452C-B24F-6FF1AC895EB1}"/>
              </a:ext>
            </a:extLst>
          </p:cNvPr>
          <p:cNvSpPr txBox="1"/>
          <p:nvPr/>
        </p:nvSpPr>
        <p:spPr>
          <a:xfrm>
            <a:off x="8797900" y="583331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B8AED14-4811-4CBD-BB6A-9ECCDCC849B0}"/>
              </a:ext>
            </a:extLst>
          </p:cNvPr>
          <p:cNvSpPr txBox="1"/>
          <p:nvPr/>
        </p:nvSpPr>
        <p:spPr>
          <a:xfrm>
            <a:off x="8347746" y="583391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C48C316-F677-410E-AFC3-2EBE91F9365F}"/>
              </a:ext>
            </a:extLst>
          </p:cNvPr>
          <p:cNvCxnSpPr>
            <a:cxnSpLocks/>
          </p:cNvCxnSpPr>
          <p:nvPr/>
        </p:nvCxnSpPr>
        <p:spPr>
          <a:xfrm flipV="1">
            <a:off x="8365016" y="503137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9C545BB4-DFA2-4F39-BB80-5D126A91FC0C}"/>
              </a:ext>
            </a:extLst>
          </p:cNvPr>
          <p:cNvSpPr txBox="1"/>
          <p:nvPr/>
        </p:nvSpPr>
        <p:spPr>
          <a:xfrm>
            <a:off x="8395091" y="473395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8994852-2346-4E38-B0BE-8D92A63398BF}"/>
              </a:ext>
            </a:extLst>
          </p:cNvPr>
          <p:cNvSpPr txBox="1"/>
          <p:nvPr/>
        </p:nvSpPr>
        <p:spPr>
          <a:xfrm>
            <a:off x="8698234" y="498900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E6F41FC-FD96-4524-883A-502F4F8C48D1}"/>
              </a:ext>
            </a:extLst>
          </p:cNvPr>
          <p:cNvSpPr txBox="1"/>
          <p:nvPr/>
        </p:nvSpPr>
        <p:spPr>
          <a:xfrm>
            <a:off x="8632120" y="580564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947630C-4AD6-49A2-868B-CD01E92DBFF5}"/>
              </a:ext>
            </a:extLst>
          </p:cNvPr>
          <p:cNvSpPr txBox="1"/>
          <p:nvPr/>
        </p:nvSpPr>
        <p:spPr>
          <a:xfrm>
            <a:off x="8034459" y="582672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</p:spTree>
    <p:extLst>
      <p:ext uri="{BB962C8B-B14F-4D97-AF65-F5344CB8AC3E}">
        <p14:creationId xmlns:p14="http://schemas.microsoft.com/office/powerpoint/2010/main" val="258702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11" grpId="0"/>
      <p:bldP spid="19" grpId="0"/>
      <p:bldP spid="20" grpId="0"/>
      <p:bldP spid="21" grpId="0"/>
      <p:bldP spid="26" grpId="0"/>
      <p:bldP spid="27" grpId="0"/>
      <p:bldP spid="30" grpId="0"/>
      <p:bldP spid="34" grpId="0"/>
      <p:bldP spid="37" grpId="0"/>
      <p:bldP spid="38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54" grpId="0"/>
      <p:bldP spid="56" grpId="0"/>
      <p:bldP spid="57" grpId="0"/>
      <p:bldP spid="58" grpId="0"/>
      <p:bldP spid="59" grpId="0"/>
      <p:bldP spid="61" grpId="0"/>
      <p:bldP spid="62" grpId="0"/>
      <p:bldP spid="63" grpId="0"/>
      <p:bldP spid="64" grpId="0"/>
    </p:bld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B9073B-A723-469E-B558-C41AA650D7F0}"/>
              </a:ext>
            </a:extLst>
          </p:cNvPr>
          <p:cNvSpPr/>
          <p:nvPr/>
        </p:nvSpPr>
        <p:spPr>
          <a:xfrm>
            <a:off x="56123" y="50000"/>
            <a:ext cx="94484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          x + 2y = 20 </a:t>
            </a:r>
            <a:endParaRPr lang="en-US" sz="3200" b="1" dirty="0"/>
          </a:p>
          <a:p>
            <a:r>
              <a:rPr lang="en-US" sz="3200" b="1" dirty="0"/>
              <a:t>x and y are whole numbers less than 10</a:t>
            </a:r>
          </a:p>
          <a:p>
            <a:r>
              <a:rPr lang="en-US" sz="3200" b="1" dirty="0"/>
              <a:t>What could x and y be? 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C73BFF-EF21-4512-B6EC-F2BCB2F06734}"/>
              </a:ext>
            </a:extLst>
          </p:cNvPr>
          <p:cNvSpPr/>
          <p:nvPr/>
        </p:nvSpPr>
        <p:spPr>
          <a:xfrm>
            <a:off x="591505" y="1859340"/>
            <a:ext cx="21367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x = _____</a:t>
            </a:r>
          </a:p>
          <a:p>
            <a:endParaRPr lang="en-US" sz="3200" b="1" dirty="0"/>
          </a:p>
          <a:p>
            <a:r>
              <a:rPr lang="en-US" sz="3200" b="1" dirty="0"/>
              <a:t>y = _____</a:t>
            </a:r>
            <a:endParaRPr lang="en-GB" sz="3200" b="1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28E00D7-1F05-4FD0-99BD-2185806C9221}"/>
              </a:ext>
            </a:extLst>
          </p:cNvPr>
          <p:cNvGrpSpPr/>
          <p:nvPr/>
        </p:nvGrpSpPr>
        <p:grpSpPr>
          <a:xfrm>
            <a:off x="2410691" y="3915957"/>
            <a:ext cx="4592225" cy="635821"/>
            <a:chOff x="2410691" y="3915957"/>
            <a:chExt cx="4592225" cy="63582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3DBCC6E-E067-4A87-BE2E-4E07FF5BB8D4}"/>
                </a:ext>
              </a:extLst>
            </p:cNvPr>
            <p:cNvSpPr/>
            <p:nvPr/>
          </p:nvSpPr>
          <p:spPr>
            <a:xfrm>
              <a:off x="2410691" y="3920836"/>
              <a:ext cx="706582" cy="59574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57C5800-3E85-4825-8A6B-29CC9DA5F75A}"/>
                </a:ext>
              </a:extLst>
            </p:cNvPr>
            <p:cNvSpPr txBox="1"/>
            <p:nvPr/>
          </p:nvSpPr>
          <p:spPr>
            <a:xfrm>
              <a:off x="3117273" y="3920836"/>
              <a:ext cx="17179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(2 x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2438691-E43D-4EE2-BD12-516FD61262A6}"/>
                </a:ext>
              </a:extLst>
            </p:cNvPr>
            <p:cNvSpPr/>
            <p:nvPr/>
          </p:nvSpPr>
          <p:spPr>
            <a:xfrm>
              <a:off x="4593334" y="3915957"/>
              <a:ext cx="706582" cy="59574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318DE76-32BC-41F9-95B8-DEF567759709}"/>
                </a:ext>
              </a:extLst>
            </p:cNvPr>
            <p:cNvSpPr txBox="1"/>
            <p:nvPr/>
          </p:nvSpPr>
          <p:spPr>
            <a:xfrm>
              <a:off x="5230641" y="3920836"/>
              <a:ext cx="177227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) = 20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094E8D1-E44D-4E7D-B958-AF89EA006474}"/>
              </a:ext>
            </a:extLst>
          </p:cNvPr>
          <p:cNvSpPr txBox="1"/>
          <p:nvPr/>
        </p:nvSpPr>
        <p:spPr>
          <a:xfrm>
            <a:off x="2555614" y="3920836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D2E311-6DD4-4EBC-8067-FD9EBCA03138}"/>
              </a:ext>
            </a:extLst>
          </p:cNvPr>
          <p:cNvSpPr txBox="1"/>
          <p:nvPr/>
        </p:nvSpPr>
        <p:spPr>
          <a:xfrm>
            <a:off x="2549868" y="3915957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7CF9EF-FC7A-4F4C-8DD5-D85311F4A2F9}"/>
              </a:ext>
            </a:extLst>
          </p:cNvPr>
          <p:cNvSpPr txBox="1"/>
          <p:nvPr/>
        </p:nvSpPr>
        <p:spPr>
          <a:xfrm>
            <a:off x="4732521" y="3915957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9E8ACF-545A-4FEB-B7A8-758804270341}"/>
              </a:ext>
            </a:extLst>
          </p:cNvPr>
          <p:cNvSpPr txBox="1"/>
          <p:nvPr/>
        </p:nvSpPr>
        <p:spPr>
          <a:xfrm>
            <a:off x="1530378" y="1821395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AAE5343-9108-46E4-9558-8FF6CEB6D5D6}"/>
              </a:ext>
            </a:extLst>
          </p:cNvPr>
          <p:cNvSpPr txBox="1"/>
          <p:nvPr/>
        </p:nvSpPr>
        <p:spPr>
          <a:xfrm>
            <a:off x="1549017" y="2811913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801753-0DD2-4B64-919E-98933FEED66F}"/>
              </a:ext>
            </a:extLst>
          </p:cNvPr>
          <p:cNvSpPr txBox="1"/>
          <p:nvPr/>
        </p:nvSpPr>
        <p:spPr>
          <a:xfrm>
            <a:off x="2549868" y="3925893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69CCA2-3619-47E0-952D-EE157D6226B8}"/>
              </a:ext>
            </a:extLst>
          </p:cNvPr>
          <p:cNvSpPr txBox="1"/>
          <p:nvPr/>
        </p:nvSpPr>
        <p:spPr>
          <a:xfrm>
            <a:off x="4732521" y="3925893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F9666C-884B-41DF-8D0F-F965DB99D168}"/>
              </a:ext>
            </a:extLst>
          </p:cNvPr>
          <p:cNvSpPr txBox="1"/>
          <p:nvPr/>
        </p:nvSpPr>
        <p:spPr>
          <a:xfrm>
            <a:off x="2540869" y="1835695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D42092-A5E4-4F9F-92DB-5507422C3D4D}"/>
              </a:ext>
            </a:extLst>
          </p:cNvPr>
          <p:cNvSpPr txBox="1"/>
          <p:nvPr/>
        </p:nvSpPr>
        <p:spPr>
          <a:xfrm>
            <a:off x="2573911" y="2826213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DFF62E-3E55-42FE-AE36-9B859A672AF8}"/>
              </a:ext>
            </a:extLst>
          </p:cNvPr>
          <p:cNvSpPr txBox="1"/>
          <p:nvPr/>
        </p:nvSpPr>
        <p:spPr>
          <a:xfrm>
            <a:off x="2570886" y="3915957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78389B3-53A5-4427-A0B8-5AAA27BD6F3C}"/>
              </a:ext>
            </a:extLst>
          </p:cNvPr>
          <p:cNvSpPr txBox="1"/>
          <p:nvPr/>
        </p:nvSpPr>
        <p:spPr>
          <a:xfrm>
            <a:off x="4753539" y="3915957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B363241-EB1A-4A37-AE29-28EFB933EED7}"/>
              </a:ext>
            </a:extLst>
          </p:cNvPr>
          <p:cNvSpPr txBox="1"/>
          <p:nvPr/>
        </p:nvSpPr>
        <p:spPr>
          <a:xfrm>
            <a:off x="3259460" y="1835695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6E93FC-4E04-45B9-8B0F-19D79E8CA2D9}"/>
              </a:ext>
            </a:extLst>
          </p:cNvPr>
          <p:cNvSpPr txBox="1"/>
          <p:nvPr/>
        </p:nvSpPr>
        <p:spPr>
          <a:xfrm>
            <a:off x="3278099" y="2826213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DAE865-D273-4C28-80D5-23D1A4864D2F}"/>
              </a:ext>
            </a:extLst>
          </p:cNvPr>
          <p:cNvSpPr txBox="1"/>
          <p:nvPr/>
        </p:nvSpPr>
        <p:spPr>
          <a:xfrm>
            <a:off x="2552404" y="3930772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FB18AB-2949-4B63-8EC4-F8788A151519}"/>
              </a:ext>
            </a:extLst>
          </p:cNvPr>
          <p:cNvSpPr txBox="1"/>
          <p:nvPr/>
        </p:nvSpPr>
        <p:spPr>
          <a:xfrm>
            <a:off x="4735057" y="3930772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F6134B-3B1D-4E2D-9B19-71E9965CF232}"/>
              </a:ext>
            </a:extLst>
          </p:cNvPr>
          <p:cNvSpPr txBox="1"/>
          <p:nvPr/>
        </p:nvSpPr>
        <p:spPr>
          <a:xfrm>
            <a:off x="3996940" y="1835695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9F5870-8457-4061-BBE5-60F29174A4C1}"/>
              </a:ext>
            </a:extLst>
          </p:cNvPr>
          <p:cNvSpPr txBox="1"/>
          <p:nvPr/>
        </p:nvSpPr>
        <p:spPr>
          <a:xfrm>
            <a:off x="4015579" y="2826213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81647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  <p:bldP spid="13" grpId="0"/>
      <p:bldP spid="14" grpId="0"/>
      <p:bldP spid="15" grpId="0"/>
      <p:bldP spid="15" grpId="1"/>
      <p:bldP spid="16" grpId="0"/>
      <p:bldP spid="16" grpId="1"/>
      <p:bldP spid="17" grpId="0"/>
      <p:bldP spid="18" grpId="0"/>
      <p:bldP spid="19" grpId="0"/>
      <p:bldP spid="19" grpId="1"/>
      <p:bldP spid="20" grpId="0"/>
      <p:bldP spid="20" grpId="1"/>
      <p:bldP spid="21" grpId="0"/>
      <p:bldP spid="22" grpId="0"/>
      <p:bldP spid="25" grpId="0"/>
      <p:bldP spid="25" grpId="1"/>
      <p:bldP spid="26" grpId="0"/>
      <p:bldP spid="26" grpId="1"/>
      <p:bldP spid="27" grpId="0"/>
      <p:bldP spid="28" grpId="0"/>
    </p:bld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1A8D4E-D1FA-49D9-9D54-2B38305DD2C4}"/>
              </a:ext>
            </a:extLst>
          </p:cNvPr>
          <p:cNvSpPr/>
          <p:nvPr/>
        </p:nvSpPr>
        <p:spPr>
          <a:xfrm>
            <a:off x="56123" y="194010"/>
            <a:ext cx="47057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Tick the fractions less than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0E8EB4-BC41-4740-AD19-6D1D06AE91FB}"/>
              </a:ext>
            </a:extLst>
          </p:cNvPr>
          <p:cNvSpPr/>
          <p:nvPr/>
        </p:nvSpPr>
        <p:spPr>
          <a:xfrm>
            <a:off x="4649272" y="-131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9C7A1F-5C1E-4319-BCC8-4B570911A6A4}"/>
              </a:ext>
            </a:extLst>
          </p:cNvPr>
          <p:cNvSpPr/>
          <p:nvPr/>
        </p:nvSpPr>
        <p:spPr>
          <a:xfrm>
            <a:off x="4649272" y="35814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8</a:t>
            </a:r>
            <a:endParaRPr lang="en-GB" sz="3200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9292F9C-D722-4471-9A7C-23399A470BA6}"/>
              </a:ext>
            </a:extLst>
          </p:cNvPr>
          <p:cNvCxnSpPr/>
          <p:nvPr/>
        </p:nvCxnSpPr>
        <p:spPr>
          <a:xfrm>
            <a:off x="4666241" y="474895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351AA32A-84C7-4911-B859-776B0A60D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68" y="746012"/>
            <a:ext cx="1839195" cy="592752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B7ACB9-FE58-4114-A08B-BF0B7A6AE851}"/>
              </a:ext>
            </a:extLst>
          </p:cNvPr>
          <p:cNvCxnSpPr>
            <a:cxnSpLocks/>
          </p:cNvCxnSpPr>
          <p:nvPr/>
        </p:nvCxnSpPr>
        <p:spPr>
          <a:xfrm>
            <a:off x="2261056" y="1793122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4BA823-3520-4B4D-A599-4F1B7AC7391D}"/>
              </a:ext>
            </a:extLst>
          </p:cNvPr>
          <p:cNvCxnSpPr>
            <a:cxnSpLocks/>
          </p:cNvCxnSpPr>
          <p:nvPr/>
        </p:nvCxnSpPr>
        <p:spPr>
          <a:xfrm>
            <a:off x="3140286" y="1793122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D452E3F-7F2E-4143-9614-4C2C63863857}"/>
              </a:ext>
            </a:extLst>
          </p:cNvPr>
          <p:cNvSpPr txBox="1"/>
          <p:nvPr/>
        </p:nvSpPr>
        <p:spPr>
          <a:xfrm>
            <a:off x="2223683" y="128528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AB1338-B5CB-4FCF-8D4D-C0EE07C23766}"/>
              </a:ext>
            </a:extLst>
          </p:cNvPr>
          <p:cNvSpPr txBox="1"/>
          <p:nvPr/>
        </p:nvSpPr>
        <p:spPr>
          <a:xfrm>
            <a:off x="2234249" y="173133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BD3CF2-BD5E-4261-8AA9-F9B7776391C8}"/>
              </a:ext>
            </a:extLst>
          </p:cNvPr>
          <p:cNvSpPr txBox="1"/>
          <p:nvPr/>
        </p:nvSpPr>
        <p:spPr>
          <a:xfrm>
            <a:off x="3120829" y="1731330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F9B0A2-5BBE-41DA-8CE7-B66A88AB4730}"/>
              </a:ext>
            </a:extLst>
          </p:cNvPr>
          <p:cNvSpPr txBox="1"/>
          <p:nvPr/>
        </p:nvSpPr>
        <p:spPr>
          <a:xfrm>
            <a:off x="2693243" y="147765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0D6F7082-2BF6-48EA-84A5-F199833B3AF6}"/>
              </a:ext>
            </a:extLst>
          </p:cNvPr>
          <p:cNvSpPr/>
          <p:nvPr/>
        </p:nvSpPr>
        <p:spPr>
          <a:xfrm rot="16200000">
            <a:off x="2512044" y="877062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9B0EFD5-6E5B-4D1D-80F3-68C86D17C725}"/>
              </a:ext>
            </a:extLst>
          </p:cNvPr>
          <p:cNvSpPr/>
          <p:nvPr/>
        </p:nvSpPr>
        <p:spPr>
          <a:xfrm rot="5400000">
            <a:off x="2501756" y="1810716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3D2F4C-66BB-4C47-8B69-A298C8E28E3A}"/>
              </a:ext>
            </a:extLst>
          </p:cNvPr>
          <p:cNvSpPr txBox="1"/>
          <p:nvPr/>
        </p:nvSpPr>
        <p:spPr>
          <a:xfrm>
            <a:off x="2619786" y="223219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86E945-CD49-4C5F-ADB2-745344BF1662}"/>
              </a:ext>
            </a:extLst>
          </p:cNvPr>
          <p:cNvSpPr txBox="1"/>
          <p:nvPr/>
        </p:nvSpPr>
        <p:spPr>
          <a:xfrm>
            <a:off x="2605197" y="931348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8B295B-CA71-4149-B545-6017A073980E}"/>
              </a:ext>
            </a:extLst>
          </p:cNvPr>
          <p:cNvSpPr txBox="1"/>
          <p:nvPr/>
        </p:nvSpPr>
        <p:spPr>
          <a:xfrm>
            <a:off x="3110230" y="1285288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87B080-36F2-4F30-B588-36DAA716F83D}"/>
              </a:ext>
            </a:extLst>
          </p:cNvPr>
          <p:cNvSpPr/>
          <p:nvPr/>
        </p:nvSpPr>
        <p:spPr>
          <a:xfrm>
            <a:off x="1388525" y="76493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E6AA8B-C166-477D-B3F4-033FD74DE267}"/>
              </a:ext>
            </a:extLst>
          </p:cNvPr>
          <p:cNvSpPr/>
          <p:nvPr/>
        </p:nvSpPr>
        <p:spPr>
          <a:xfrm>
            <a:off x="1406509" y="205039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82F05F2-DC4C-4C8E-A06B-BDFCA2CB1D41}"/>
              </a:ext>
            </a:extLst>
          </p:cNvPr>
          <p:cNvCxnSpPr>
            <a:cxnSpLocks/>
          </p:cNvCxnSpPr>
          <p:nvPr/>
        </p:nvCxnSpPr>
        <p:spPr>
          <a:xfrm>
            <a:off x="2202323" y="3738141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895A285-6F5D-467B-84B9-E753CF2B5A59}"/>
              </a:ext>
            </a:extLst>
          </p:cNvPr>
          <p:cNvCxnSpPr>
            <a:cxnSpLocks/>
          </p:cNvCxnSpPr>
          <p:nvPr/>
        </p:nvCxnSpPr>
        <p:spPr>
          <a:xfrm>
            <a:off x="3081553" y="3738141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54F37E3-997C-45BF-B1AB-F874BF2A639A}"/>
              </a:ext>
            </a:extLst>
          </p:cNvPr>
          <p:cNvSpPr txBox="1"/>
          <p:nvPr/>
        </p:nvSpPr>
        <p:spPr>
          <a:xfrm>
            <a:off x="2164950" y="323030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625EF18-13E4-447D-9304-4C925AD34D31}"/>
              </a:ext>
            </a:extLst>
          </p:cNvPr>
          <p:cNvSpPr txBox="1"/>
          <p:nvPr/>
        </p:nvSpPr>
        <p:spPr>
          <a:xfrm>
            <a:off x="2175516" y="367634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5E4D990-B55E-437F-98B1-45F5EE0E83F6}"/>
              </a:ext>
            </a:extLst>
          </p:cNvPr>
          <p:cNvSpPr txBox="1"/>
          <p:nvPr/>
        </p:nvSpPr>
        <p:spPr>
          <a:xfrm>
            <a:off x="3062096" y="3676349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1608EC4-5949-4FEC-A21B-C1D0A0EC69EC}"/>
              </a:ext>
            </a:extLst>
          </p:cNvPr>
          <p:cNvSpPr txBox="1"/>
          <p:nvPr/>
        </p:nvSpPr>
        <p:spPr>
          <a:xfrm>
            <a:off x="2634510" y="342267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9D55C2FD-DD0F-4894-85CC-9B557840FD1A}"/>
              </a:ext>
            </a:extLst>
          </p:cNvPr>
          <p:cNvSpPr/>
          <p:nvPr/>
        </p:nvSpPr>
        <p:spPr>
          <a:xfrm rot="16200000">
            <a:off x="2453311" y="2822081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25EF8C80-DA31-42C1-A924-0CAC5A6AA024}"/>
              </a:ext>
            </a:extLst>
          </p:cNvPr>
          <p:cNvSpPr/>
          <p:nvPr/>
        </p:nvSpPr>
        <p:spPr>
          <a:xfrm rot="5400000">
            <a:off x="2443023" y="3755735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C8F6586-7E6D-4930-AFBA-8AD9675F367D}"/>
              </a:ext>
            </a:extLst>
          </p:cNvPr>
          <p:cNvSpPr txBox="1"/>
          <p:nvPr/>
        </p:nvSpPr>
        <p:spPr>
          <a:xfrm>
            <a:off x="2561053" y="417721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938007C-8196-4A96-899A-8CAFDC5BB887}"/>
              </a:ext>
            </a:extLst>
          </p:cNvPr>
          <p:cNvSpPr txBox="1"/>
          <p:nvPr/>
        </p:nvSpPr>
        <p:spPr>
          <a:xfrm>
            <a:off x="2546464" y="2876367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F42772F-50CA-43BF-8E3B-84CF2464452E}"/>
              </a:ext>
            </a:extLst>
          </p:cNvPr>
          <p:cNvSpPr txBox="1"/>
          <p:nvPr/>
        </p:nvSpPr>
        <p:spPr>
          <a:xfrm>
            <a:off x="3051497" y="3230307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2AA0C6-445D-4AE6-A0F8-83DBFADE96C0}"/>
              </a:ext>
            </a:extLst>
          </p:cNvPr>
          <p:cNvSpPr/>
          <p:nvPr/>
        </p:nvSpPr>
        <p:spPr>
          <a:xfrm>
            <a:off x="1433759" y="336529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D9DE067-149F-4FA8-97EF-6E838A6BB361}"/>
              </a:ext>
            </a:extLst>
          </p:cNvPr>
          <p:cNvCxnSpPr>
            <a:cxnSpLocks/>
          </p:cNvCxnSpPr>
          <p:nvPr/>
        </p:nvCxnSpPr>
        <p:spPr>
          <a:xfrm>
            <a:off x="5225207" y="1298775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783FA0C-60BB-4E47-A27A-F213CEA67076}"/>
              </a:ext>
            </a:extLst>
          </p:cNvPr>
          <p:cNvCxnSpPr>
            <a:cxnSpLocks/>
          </p:cNvCxnSpPr>
          <p:nvPr/>
        </p:nvCxnSpPr>
        <p:spPr>
          <a:xfrm>
            <a:off x="6104437" y="1298775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AF4349E-FD94-493A-8F33-A14310CFBC72}"/>
              </a:ext>
            </a:extLst>
          </p:cNvPr>
          <p:cNvSpPr txBox="1"/>
          <p:nvPr/>
        </p:nvSpPr>
        <p:spPr>
          <a:xfrm>
            <a:off x="5187834" y="79094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501C62-C97D-41E6-9694-8F9E6E195C8A}"/>
              </a:ext>
            </a:extLst>
          </p:cNvPr>
          <p:cNvSpPr txBox="1"/>
          <p:nvPr/>
        </p:nvSpPr>
        <p:spPr>
          <a:xfrm>
            <a:off x="5198400" y="12369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EFE8149-1910-479B-8349-069A54BF8C13}"/>
              </a:ext>
            </a:extLst>
          </p:cNvPr>
          <p:cNvSpPr txBox="1"/>
          <p:nvPr/>
        </p:nvSpPr>
        <p:spPr>
          <a:xfrm>
            <a:off x="6104436" y="123698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C8CAF7B-265C-47E6-B49F-6D7184848AD7}"/>
              </a:ext>
            </a:extLst>
          </p:cNvPr>
          <p:cNvSpPr txBox="1"/>
          <p:nvPr/>
        </p:nvSpPr>
        <p:spPr>
          <a:xfrm>
            <a:off x="5657394" y="98330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6D625735-EE67-4C05-86B2-AF7EAF1618A5}"/>
              </a:ext>
            </a:extLst>
          </p:cNvPr>
          <p:cNvSpPr/>
          <p:nvPr/>
        </p:nvSpPr>
        <p:spPr>
          <a:xfrm rot="16200000">
            <a:off x="5590095" y="26881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2" name="Arc 41">
            <a:extLst>
              <a:ext uri="{FF2B5EF4-FFF2-40B4-BE49-F238E27FC236}">
                <a16:creationId xmlns:a16="http://schemas.microsoft.com/office/drawing/2014/main" id="{FD06C5EC-C949-40B1-AF85-DA72FAB517BF}"/>
              </a:ext>
            </a:extLst>
          </p:cNvPr>
          <p:cNvSpPr/>
          <p:nvPr/>
        </p:nvSpPr>
        <p:spPr>
          <a:xfrm rot="5400000">
            <a:off x="5579808" y="119593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0C5AC96-C040-40AC-AC84-F754F94110FB}"/>
              </a:ext>
            </a:extLst>
          </p:cNvPr>
          <p:cNvSpPr txBox="1"/>
          <p:nvPr/>
        </p:nvSpPr>
        <p:spPr>
          <a:xfrm>
            <a:off x="5710398" y="173131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2410629-6376-4CF0-B6AA-EF629CD59022}"/>
              </a:ext>
            </a:extLst>
          </p:cNvPr>
          <p:cNvSpPr txBox="1"/>
          <p:nvPr/>
        </p:nvSpPr>
        <p:spPr>
          <a:xfrm>
            <a:off x="5710397" y="4370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3B1FF1F-BD93-4156-8824-38336DA2607B}"/>
              </a:ext>
            </a:extLst>
          </p:cNvPr>
          <p:cNvSpPr txBox="1"/>
          <p:nvPr/>
        </p:nvSpPr>
        <p:spPr>
          <a:xfrm>
            <a:off x="6106877" y="790941"/>
            <a:ext cx="9371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5E45A52-8C80-4E72-9DE2-07B6EE8EF0FB}"/>
              </a:ext>
            </a:extLst>
          </p:cNvPr>
          <p:cNvSpPr/>
          <p:nvPr/>
        </p:nvSpPr>
        <p:spPr>
          <a:xfrm>
            <a:off x="1386470" y="468141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EBC0490-446A-475C-B904-FAE9E013FF86}"/>
              </a:ext>
            </a:extLst>
          </p:cNvPr>
          <p:cNvCxnSpPr>
            <a:cxnSpLocks/>
          </p:cNvCxnSpPr>
          <p:nvPr/>
        </p:nvCxnSpPr>
        <p:spPr>
          <a:xfrm>
            <a:off x="7597191" y="1298775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48F26CE-A98D-4B6D-B53C-94274A2BA45D}"/>
              </a:ext>
            </a:extLst>
          </p:cNvPr>
          <p:cNvCxnSpPr>
            <a:cxnSpLocks/>
          </p:cNvCxnSpPr>
          <p:nvPr/>
        </p:nvCxnSpPr>
        <p:spPr>
          <a:xfrm>
            <a:off x="8476421" y="1298775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DFC5FF34-1092-4305-8710-72354517C430}"/>
              </a:ext>
            </a:extLst>
          </p:cNvPr>
          <p:cNvSpPr txBox="1"/>
          <p:nvPr/>
        </p:nvSpPr>
        <p:spPr>
          <a:xfrm>
            <a:off x="7559818" y="79094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D3447AD-E4A1-442E-B779-AE71646AF8DD}"/>
              </a:ext>
            </a:extLst>
          </p:cNvPr>
          <p:cNvSpPr txBox="1"/>
          <p:nvPr/>
        </p:nvSpPr>
        <p:spPr>
          <a:xfrm>
            <a:off x="7570384" y="12369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9AEFCC0-8EA2-426C-9792-FF0DBCBCC711}"/>
              </a:ext>
            </a:extLst>
          </p:cNvPr>
          <p:cNvSpPr txBox="1"/>
          <p:nvPr/>
        </p:nvSpPr>
        <p:spPr>
          <a:xfrm>
            <a:off x="8476420" y="123698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6335B47-229A-4FD8-891F-A98E06A81E83}"/>
              </a:ext>
            </a:extLst>
          </p:cNvPr>
          <p:cNvSpPr txBox="1"/>
          <p:nvPr/>
        </p:nvSpPr>
        <p:spPr>
          <a:xfrm>
            <a:off x="8029378" y="98330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3" name="Arc 52">
            <a:extLst>
              <a:ext uri="{FF2B5EF4-FFF2-40B4-BE49-F238E27FC236}">
                <a16:creationId xmlns:a16="http://schemas.microsoft.com/office/drawing/2014/main" id="{26C04132-A78F-465E-9DAB-68598F8E0693}"/>
              </a:ext>
            </a:extLst>
          </p:cNvPr>
          <p:cNvSpPr/>
          <p:nvPr/>
        </p:nvSpPr>
        <p:spPr>
          <a:xfrm rot="16200000">
            <a:off x="7962079" y="26881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8DCF3E63-6423-4833-B252-2A11CFEF378C}"/>
              </a:ext>
            </a:extLst>
          </p:cNvPr>
          <p:cNvSpPr/>
          <p:nvPr/>
        </p:nvSpPr>
        <p:spPr>
          <a:xfrm rot="5400000">
            <a:off x="7951792" y="119593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C472D1-B632-4560-A3B4-6D070CDDF9A3}"/>
              </a:ext>
            </a:extLst>
          </p:cNvPr>
          <p:cNvSpPr txBox="1"/>
          <p:nvPr/>
        </p:nvSpPr>
        <p:spPr>
          <a:xfrm>
            <a:off x="8082382" y="173131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5EF8F8E-3D32-42BA-9131-0F0BC6B9A326}"/>
              </a:ext>
            </a:extLst>
          </p:cNvPr>
          <p:cNvSpPr txBox="1"/>
          <p:nvPr/>
        </p:nvSpPr>
        <p:spPr>
          <a:xfrm>
            <a:off x="8082381" y="4370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6EBED57-828D-4C77-B8E1-1F4EA44AA9EA}"/>
              </a:ext>
            </a:extLst>
          </p:cNvPr>
          <p:cNvSpPr txBox="1"/>
          <p:nvPr/>
        </p:nvSpPr>
        <p:spPr>
          <a:xfrm>
            <a:off x="8478861" y="790941"/>
            <a:ext cx="9371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925FA71-EB3E-4F40-90E4-F007136D85F4}"/>
              </a:ext>
            </a:extLst>
          </p:cNvPr>
          <p:cNvSpPr/>
          <p:nvPr/>
        </p:nvSpPr>
        <p:spPr>
          <a:xfrm>
            <a:off x="1453797" y="5953025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1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 animBg="1"/>
      <p:bldP spid="16" grpId="0" animBg="1"/>
      <p:bldP spid="17" grpId="0"/>
      <p:bldP spid="18" grpId="0"/>
      <p:bldP spid="19" grpId="0"/>
      <p:bldP spid="21" grpId="0"/>
      <p:bldP spid="22" grpId="0"/>
      <p:bldP spid="25" grpId="0"/>
      <p:bldP spid="26" grpId="0"/>
      <p:bldP spid="27" grpId="0"/>
      <p:bldP spid="28" grpId="0"/>
      <p:bldP spid="29" grpId="0" animBg="1"/>
      <p:bldP spid="30" grpId="0" animBg="1"/>
      <p:bldP spid="31" grpId="0"/>
      <p:bldP spid="32" grpId="0"/>
      <p:bldP spid="33" grpId="0"/>
      <p:bldP spid="34" grpId="0"/>
      <p:bldP spid="37" grpId="0"/>
      <p:bldP spid="38" grpId="0"/>
      <p:bldP spid="39" grpId="0"/>
      <p:bldP spid="40" grpId="0"/>
      <p:bldP spid="41" grpId="0" animBg="1"/>
      <p:bldP spid="42" grpId="0" animBg="1"/>
      <p:bldP spid="43" grpId="0"/>
      <p:bldP spid="44" grpId="0"/>
      <p:bldP spid="45" grpId="0"/>
      <p:bldP spid="46" grpId="0"/>
      <p:bldP spid="49" grpId="0"/>
      <p:bldP spid="50" grpId="0"/>
      <p:bldP spid="51" grpId="0"/>
      <p:bldP spid="52" grpId="0"/>
      <p:bldP spid="53" grpId="0" animBg="1"/>
      <p:bldP spid="54" grpId="0" animBg="1"/>
      <p:bldP spid="55" grpId="0"/>
      <p:bldP spid="56" grpId="0"/>
      <p:bldP spid="57" grpId="0"/>
      <p:bldP spid="58" grpId="0"/>
    </p:bld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CB98DDC-56A0-4C6D-BBB0-9456E6135A20}"/>
              </a:ext>
            </a:extLst>
          </p:cNvPr>
          <p:cNvCxnSpPr>
            <a:cxnSpLocks/>
          </p:cNvCxnSpPr>
          <p:nvPr/>
        </p:nvCxnSpPr>
        <p:spPr>
          <a:xfrm>
            <a:off x="2205482" y="2528729"/>
            <a:ext cx="236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2627BD-9FB9-4D45-8943-A69F605C87DB}"/>
              </a:ext>
            </a:extLst>
          </p:cNvPr>
          <p:cNvSpPr/>
          <p:nvPr/>
        </p:nvSpPr>
        <p:spPr>
          <a:xfrm>
            <a:off x="56122" y="50000"/>
            <a:ext cx="1018825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Layla makes </a:t>
            </a:r>
            <a:r>
              <a:rPr lang="en-US" sz="3200" b="1" dirty="0" err="1"/>
              <a:t>jewellery</a:t>
            </a:r>
            <a:r>
              <a:rPr lang="en-US" sz="3200" b="1" dirty="0"/>
              <a:t> to sell at a school fair.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Each bracelet has 53 beads. She makes 68 bracelets.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Each necklace has 105 beads. She makes 34 necklaces.  </a:t>
            </a:r>
          </a:p>
          <a:p>
            <a:r>
              <a:rPr lang="en-US" sz="3200" b="1" dirty="0"/>
              <a:t>How many beads does Layla use altogether?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B84352-28A0-4762-B852-A6103C1D0BAC}"/>
              </a:ext>
            </a:extLst>
          </p:cNvPr>
          <p:cNvSpPr/>
          <p:nvPr/>
        </p:nvSpPr>
        <p:spPr>
          <a:xfrm>
            <a:off x="5828797" y="2656687"/>
            <a:ext cx="345379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48C9CC-658A-4D1C-A007-71D39A4F3CB5}"/>
              </a:ext>
            </a:extLst>
          </p:cNvPr>
          <p:cNvSpPr/>
          <p:nvPr/>
        </p:nvSpPr>
        <p:spPr>
          <a:xfrm>
            <a:off x="5828797" y="3101986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C6C57D-2B21-42D4-B437-2787DC3E4837}"/>
              </a:ext>
            </a:extLst>
          </p:cNvPr>
          <p:cNvSpPr/>
          <p:nvPr/>
        </p:nvSpPr>
        <p:spPr>
          <a:xfrm>
            <a:off x="5382157" y="3108595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34B728-C4CC-46B6-B227-98FBF540733A}"/>
              </a:ext>
            </a:extLst>
          </p:cNvPr>
          <p:cNvSpPr/>
          <p:nvPr/>
        </p:nvSpPr>
        <p:spPr>
          <a:xfrm>
            <a:off x="5386492" y="2689723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0B1D03-B8E1-4ABD-A633-C076B1C1E654}"/>
              </a:ext>
            </a:extLst>
          </p:cNvPr>
          <p:cNvSpPr/>
          <p:nvPr/>
        </p:nvSpPr>
        <p:spPr>
          <a:xfrm>
            <a:off x="4908219" y="2686133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0C57EA-ED62-4A8E-8D52-DA658258F4B2}"/>
              </a:ext>
            </a:extLst>
          </p:cNvPr>
          <p:cNvSpPr txBox="1"/>
          <p:nvPr/>
        </p:nvSpPr>
        <p:spPr>
          <a:xfrm>
            <a:off x="5786997" y="346334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59CA8B-DD7D-4620-9389-AAEB08C632C2}"/>
              </a:ext>
            </a:extLst>
          </p:cNvPr>
          <p:cNvSpPr txBox="1"/>
          <p:nvPr/>
        </p:nvSpPr>
        <p:spPr>
          <a:xfrm>
            <a:off x="5385527" y="2335644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554A2F-6E50-4B29-851A-8EE00184C540}"/>
              </a:ext>
            </a:extLst>
          </p:cNvPr>
          <p:cNvSpPr txBox="1"/>
          <p:nvPr/>
        </p:nvSpPr>
        <p:spPr>
          <a:xfrm>
            <a:off x="5339297" y="346334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6EADC5-0D46-4883-AB80-53E067468D24}"/>
              </a:ext>
            </a:extLst>
          </p:cNvPr>
          <p:cNvSpPr txBox="1"/>
          <p:nvPr/>
        </p:nvSpPr>
        <p:spPr>
          <a:xfrm>
            <a:off x="4884729" y="3463344"/>
            <a:ext cx="5958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351AACC-464A-4D3A-8502-D1D5646E66DA}"/>
              </a:ext>
            </a:extLst>
          </p:cNvPr>
          <p:cNvCxnSpPr>
            <a:cxnSpLocks/>
          </p:cNvCxnSpPr>
          <p:nvPr/>
        </p:nvCxnSpPr>
        <p:spPr>
          <a:xfrm flipH="1">
            <a:off x="5446785" y="2523367"/>
            <a:ext cx="2344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E1D953C-30BC-4488-BB0D-1D4374879ADF}"/>
              </a:ext>
            </a:extLst>
          </p:cNvPr>
          <p:cNvSpPr txBox="1"/>
          <p:nvPr/>
        </p:nvSpPr>
        <p:spPr>
          <a:xfrm>
            <a:off x="5784754" y="389575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46D4DAD-EB9A-42B6-BBED-A7F1B12D8D91}"/>
              </a:ext>
            </a:extLst>
          </p:cNvPr>
          <p:cNvSpPr txBox="1"/>
          <p:nvPr/>
        </p:nvSpPr>
        <p:spPr>
          <a:xfrm>
            <a:off x="5382879" y="2136876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BC893B-EA0D-417D-97CF-7E7C3914C235}"/>
              </a:ext>
            </a:extLst>
          </p:cNvPr>
          <p:cNvSpPr txBox="1"/>
          <p:nvPr/>
        </p:nvSpPr>
        <p:spPr>
          <a:xfrm>
            <a:off x="5339297" y="3899800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9921D52-F653-4864-B04E-4A8F3B955B60}"/>
              </a:ext>
            </a:extLst>
          </p:cNvPr>
          <p:cNvSpPr txBox="1"/>
          <p:nvPr/>
        </p:nvSpPr>
        <p:spPr>
          <a:xfrm>
            <a:off x="4903098" y="389575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AD1C4E3-B2A2-498A-A37A-4015BC1D1908}"/>
              </a:ext>
            </a:extLst>
          </p:cNvPr>
          <p:cNvSpPr txBox="1"/>
          <p:nvPr/>
        </p:nvSpPr>
        <p:spPr>
          <a:xfrm>
            <a:off x="4457908" y="3899800"/>
            <a:ext cx="5318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4C6F884-7408-48C8-B7F3-CD624425C80C}"/>
              </a:ext>
            </a:extLst>
          </p:cNvPr>
          <p:cNvGrpSpPr/>
          <p:nvPr/>
        </p:nvGrpSpPr>
        <p:grpSpPr>
          <a:xfrm>
            <a:off x="3605341" y="2537742"/>
            <a:ext cx="2625673" cy="1879453"/>
            <a:chOff x="500912" y="2617948"/>
            <a:chExt cx="2625673" cy="1879453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FA15D478-1A6C-4FC2-8494-05941F097F35}"/>
                </a:ext>
              </a:extLst>
            </p:cNvPr>
            <p:cNvCxnSpPr>
              <a:cxnSpLocks/>
            </p:cNvCxnSpPr>
            <p:nvPr/>
          </p:nvCxnSpPr>
          <p:spPr>
            <a:xfrm>
              <a:off x="898780" y="3600718"/>
              <a:ext cx="222588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8932D6-8890-4E8A-87CA-CDDFAAE4DEF9}"/>
                </a:ext>
              </a:extLst>
            </p:cNvPr>
            <p:cNvSpPr txBox="1"/>
            <p:nvPr/>
          </p:nvSpPr>
          <p:spPr>
            <a:xfrm>
              <a:off x="1803790" y="2624492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8F3E7EF-785C-43DD-A3C8-1892EA43D108}"/>
                </a:ext>
              </a:extLst>
            </p:cNvPr>
            <p:cNvSpPr txBox="1"/>
            <p:nvPr/>
          </p:nvSpPr>
          <p:spPr>
            <a:xfrm>
              <a:off x="2244696" y="2617948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8BC93DF-3FDE-4A29-A036-897FACCBF842}"/>
                </a:ext>
              </a:extLst>
            </p:cNvPr>
            <p:cNvSpPr txBox="1"/>
            <p:nvPr/>
          </p:nvSpPr>
          <p:spPr>
            <a:xfrm>
              <a:off x="2244696" y="3049563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AF25173-51F9-4D8C-B46A-2A16ED39538C}"/>
                </a:ext>
              </a:extLst>
            </p:cNvPr>
            <p:cNvSpPr txBox="1"/>
            <p:nvPr/>
          </p:nvSpPr>
          <p:spPr>
            <a:xfrm>
              <a:off x="2685602" y="3057447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6E59607-35D2-474B-956E-E5A024959719}"/>
                </a:ext>
              </a:extLst>
            </p:cNvPr>
            <p:cNvSpPr txBox="1"/>
            <p:nvPr/>
          </p:nvSpPr>
          <p:spPr>
            <a:xfrm>
              <a:off x="2685602" y="2620572"/>
              <a:ext cx="440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17F0A7E-DB2C-4762-9726-427487A4DD49}"/>
                </a:ext>
              </a:extLst>
            </p:cNvPr>
            <p:cNvSpPr txBox="1"/>
            <p:nvPr/>
          </p:nvSpPr>
          <p:spPr>
            <a:xfrm>
              <a:off x="500912" y="3099226"/>
              <a:ext cx="3850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x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77B1560-8098-42AB-9303-BAC40B23848E}"/>
                </a:ext>
              </a:extLst>
            </p:cNvPr>
            <p:cNvCxnSpPr>
              <a:cxnSpLocks/>
            </p:cNvCxnSpPr>
            <p:nvPr/>
          </p:nvCxnSpPr>
          <p:spPr>
            <a:xfrm>
              <a:off x="911607" y="4488137"/>
              <a:ext cx="2214978" cy="926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9D5D5339-9B3C-43D5-9D5D-A4C18633E714}"/>
              </a:ext>
            </a:extLst>
          </p:cNvPr>
          <p:cNvSpPr txBox="1"/>
          <p:nvPr/>
        </p:nvSpPr>
        <p:spPr>
          <a:xfrm>
            <a:off x="5793865" y="435022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F3D1392-EFA9-4871-B931-F7DE581246B6}"/>
              </a:ext>
            </a:extLst>
          </p:cNvPr>
          <p:cNvSpPr txBox="1"/>
          <p:nvPr/>
        </p:nvSpPr>
        <p:spPr>
          <a:xfrm>
            <a:off x="5336649" y="434200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39C3624-9C6D-4138-8CE2-7BB891AE59E7}"/>
              </a:ext>
            </a:extLst>
          </p:cNvPr>
          <p:cNvSpPr txBox="1"/>
          <p:nvPr/>
        </p:nvSpPr>
        <p:spPr>
          <a:xfrm>
            <a:off x="4901852" y="434200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CA94601-0B7C-43E7-A0B6-FC4FC976EF05}"/>
              </a:ext>
            </a:extLst>
          </p:cNvPr>
          <p:cNvSpPr txBox="1"/>
          <p:nvPr/>
        </p:nvSpPr>
        <p:spPr>
          <a:xfrm>
            <a:off x="4449480" y="433189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BED2E7-1274-44F4-B5E0-4B801B0CA6E0}"/>
              </a:ext>
            </a:extLst>
          </p:cNvPr>
          <p:cNvSpPr txBox="1"/>
          <p:nvPr/>
        </p:nvSpPr>
        <p:spPr>
          <a:xfrm>
            <a:off x="2155617" y="2338868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F2449E7-579C-485E-9D66-0A9E9EF9FFC2}"/>
              </a:ext>
            </a:extLst>
          </p:cNvPr>
          <p:cNvSpPr txBox="1"/>
          <p:nvPr/>
        </p:nvSpPr>
        <p:spPr>
          <a:xfrm>
            <a:off x="2548031" y="3459482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6C4EA83-4029-494B-9768-99CD017FA5CC}"/>
              </a:ext>
            </a:extLst>
          </p:cNvPr>
          <p:cNvSpPr txBox="1"/>
          <p:nvPr/>
        </p:nvSpPr>
        <p:spPr>
          <a:xfrm>
            <a:off x="1647982" y="3459482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46A4699-1369-438D-A573-2AA7A0E5920F}"/>
              </a:ext>
            </a:extLst>
          </p:cNvPr>
          <p:cNvSpPr txBox="1"/>
          <p:nvPr/>
        </p:nvSpPr>
        <p:spPr>
          <a:xfrm>
            <a:off x="2545618" y="389083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2171E23-E279-4809-B41A-05A8724307E0}"/>
              </a:ext>
            </a:extLst>
          </p:cNvPr>
          <p:cNvSpPr txBox="1"/>
          <p:nvPr/>
        </p:nvSpPr>
        <p:spPr>
          <a:xfrm>
            <a:off x="2104087" y="389083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89E8B8E-7ED0-467B-9AF8-E1EEB9FCB20A}"/>
              </a:ext>
            </a:extLst>
          </p:cNvPr>
          <p:cNvSpPr txBox="1"/>
          <p:nvPr/>
        </p:nvSpPr>
        <p:spPr>
          <a:xfrm>
            <a:off x="1219139" y="3890833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C374978-85CF-403A-B830-D99024C2EBDB}"/>
              </a:ext>
            </a:extLst>
          </p:cNvPr>
          <p:cNvGrpSpPr/>
          <p:nvPr/>
        </p:nvGrpSpPr>
        <p:grpSpPr>
          <a:xfrm>
            <a:off x="825521" y="2524481"/>
            <a:ext cx="2244199" cy="1883344"/>
            <a:chOff x="2655312" y="2626748"/>
            <a:chExt cx="2244199" cy="188334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834DAAD-9E63-4F49-86B6-FD07FA8A2544}"/>
                </a:ext>
              </a:extLst>
            </p:cNvPr>
            <p:cNvSpPr txBox="1"/>
            <p:nvPr/>
          </p:nvSpPr>
          <p:spPr>
            <a:xfrm>
              <a:off x="3954248" y="3058363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2B32EC8-86FE-4517-87AA-DBC457516C8A}"/>
                </a:ext>
              </a:extLst>
            </p:cNvPr>
            <p:cNvSpPr txBox="1"/>
            <p:nvPr/>
          </p:nvSpPr>
          <p:spPr>
            <a:xfrm>
              <a:off x="4397984" y="3066247"/>
              <a:ext cx="5015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5F3EE46-669F-4F69-9BC5-E694C19956B3}"/>
                </a:ext>
              </a:extLst>
            </p:cNvPr>
            <p:cNvSpPr txBox="1"/>
            <p:nvPr/>
          </p:nvSpPr>
          <p:spPr>
            <a:xfrm>
              <a:off x="3936469" y="2633292"/>
              <a:ext cx="4164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503BBED-7C3E-467B-9700-2C91DE108B17}"/>
                </a:ext>
              </a:extLst>
            </p:cNvPr>
            <p:cNvCxnSpPr>
              <a:cxnSpLocks/>
            </p:cNvCxnSpPr>
            <p:nvPr/>
          </p:nvCxnSpPr>
          <p:spPr>
            <a:xfrm>
              <a:off x="3044894" y="3614542"/>
              <a:ext cx="177863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B351620-DB61-40D5-9859-06F960D8823A}"/>
                </a:ext>
              </a:extLst>
            </p:cNvPr>
            <p:cNvSpPr txBox="1"/>
            <p:nvPr/>
          </p:nvSpPr>
          <p:spPr>
            <a:xfrm>
              <a:off x="4408905" y="2626748"/>
              <a:ext cx="4752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552DB03-13C4-4EA6-A28E-220DDC069A72}"/>
                </a:ext>
              </a:extLst>
            </p:cNvPr>
            <p:cNvSpPr txBox="1"/>
            <p:nvPr/>
          </p:nvSpPr>
          <p:spPr>
            <a:xfrm>
              <a:off x="2655312" y="3108026"/>
              <a:ext cx="3850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x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B1FF3593-6564-42C3-BDC3-90EE75A8BC69}"/>
                </a:ext>
              </a:extLst>
            </p:cNvPr>
            <p:cNvCxnSpPr>
              <a:cxnSpLocks/>
            </p:cNvCxnSpPr>
            <p:nvPr/>
          </p:nvCxnSpPr>
          <p:spPr>
            <a:xfrm>
              <a:off x="3047975" y="4510092"/>
              <a:ext cx="178212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31332F29-B007-4CBA-B3B5-AC0E3D971681}"/>
              </a:ext>
            </a:extLst>
          </p:cNvPr>
          <p:cNvSpPr txBox="1"/>
          <p:nvPr/>
        </p:nvSpPr>
        <p:spPr>
          <a:xfrm>
            <a:off x="2545618" y="432816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78C4FFD-F47A-45B2-9647-6E4A4EE59D55}"/>
              </a:ext>
            </a:extLst>
          </p:cNvPr>
          <p:cNvSpPr txBox="1"/>
          <p:nvPr/>
        </p:nvSpPr>
        <p:spPr>
          <a:xfrm>
            <a:off x="2090221" y="433755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DE65A7B-F2AB-4D24-8419-E1849864B1A0}"/>
              </a:ext>
            </a:extLst>
          </p:cNvPr>
          <p:cNvSpPr txBox="1"/>
          <p:nvPr/>
        </p:nvSpPr>
        <p:spPr>
          <a:xfrm>
            <a:off x="1646277" y="4329602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0F8EEA1-4FFD-4341-9B77-D3EED45E32A7}"/>
              </a:ext>
            </a:extLst>
          </p:cNvPr>
          <p:cNvSpPr txBox="1"/>
          <p:nvPr/>
        </p:nvSpPr>
        <p:spPr>
          <a:xfrm>
            <a:off x="1217933" y="433755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E95E042-492F-46AB-A3A7-7F2A631D9EB3}"/>
              </a:ext>
            </a:extLst>
          </p:cNvPr>
          <p:cNvSpPr txBox="1"/>
          <p:nvPr/>
        </p:nvSpPr>
        <p:spPr>
          <a:xfrm>
            <a:off x="2152226" y="2123188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3AA5531-9348-4046-81E8-9B7D8B335FB6}"/>
              </a:ext>
            </a:extLst>
          </p:cNvPr>
          <p:cNvSpPr txBox="1"/>
          <p:nvPr/>
        </p:nvSpPr>
        <p:spPr>
          <a:xfrm>
            <a:off x="9361714" y="539818"/>
            <a:ext cx="1082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3604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C5CA000-29F3-4546-852C-84DD3D1FEA21}"/>
              </a:ext>
            </a:extLst>
          </p:cNvPr>
          <p:cNvSpPr txBox="1"/>
          <p:nvPr/>
        </p:nvSpPr>
        <p:spPr>
          <a:xfrm>
            <a:off x="9779923" y="1028118"/>
            <a:ext cx="1082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3570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35C1B47-298B-4E91-95A4-24FEE3BF4A03}"/>
              </a:ext>
            </a:extLst>
          </p:cNvPr>
          <p:cNvGrpSpPr/>
          <p:nvPr/>
        </p:nvGrpSpPr>
        <p:grpSpPr>
          <a:xfrm>
            <a:off x="7024319" y="2821877"/>
            <a:ext cx="2320478" cy="1404405"/>
            <a:chOff x="1362269" y="1941038"/>
            <a:chExt cx="2320478" cy="140440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2FB6301-61DC-4336-BB9E-46C5FBAEBC0D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3 6 0 4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A3EA9F2-D412-45DA-B81E-69F234E82A94}"/>
                </a:ext>
              </a:extLst>
            </p:cNvPr>
            <p:cNvSpPr txBox="1"/>
            <p:nvPr/>
          </p:nvSpPr>
          <p:spPr>
            <a:xfrm>
              <a:off x="1811600" y="2373230"/>
              <a:ext cx="18711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3 5 7 0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3A8440A-B19B-4A20-81E9-B70A2A0B1BED}"/>
                </a:ext>
              </a:extLst>
            </p:cNvPr>
            <p:cNvSpPr txBox="1"/>
            <p:nvPr/>
          </p:nvSpPr>
          <p:spPr>
            <a:xfrm>
              <a:off x="1413472" y="2379881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0E31205-36DF-4341-B902-208562F1759B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2902688"/>
              <a:ext cx="223466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8F0BB7A0-FB4E-42ED-8F97-C31FA1613FB1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3345443"/>
              <a:ext cx="22316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6821A174-ECB9-4FC9-8D50-48F7257B6FB7}"/>
              </a:ext>
            </a:extLst>
          </p:cNvPr>
          <p:cNvSpPr txBox="1"/>
          <p:nvPr/>
        </p:nvSpPr>
        <p:spPr>
          <a:xfrm>
            <a:off x="8801065" y="371521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5C9302A-2D32-4108-8B72-49414461E309}"/>
              </a:ext>
            </a:extLst>
          </p:cNvPr>
          <p:cNvSpPr txBox="1"/>
          <p:nvPr/>
        </p:nvSpPr>
        <p:spPr>
          <a:xfrm>
            <a:off x="8354518" y="371438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53343E8-E586-4354-9399-B23A1AD4F835}"/>
              </a:ext>
            </a:extLst>
          </p:cNvPr>
          <p:cNvSpPr txBox="1"/>
          <p:nvPr/>
        </p:nvSpPr>
        <p:spPr>
          <a:xfrm>
            <a:off x="7900757" y="371393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75FCA67-88B9-4628-BCE1-A7B416261FCB}"/>
              </a:ext>
            </a:extLst>
          </p:cNvPr>
          <p:cNvSpPr txBox="1"/>
          <p:nvPr/>
        </p:nvSpPr>
        <p:spPr>
          <a:xfrm>
            <a:off x="7450603" y="371927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5B57B02-0E6B-4D3E-8DA1-2AA44F5AF946}"/>
              </a:ext>
            </a:extLst>
          </p:cNvPr>
          <p:cNvSpPr txBox="1"/>
          <p:nvPr/>
        </p:nvSpPr>
        <p:spPr>
          <a:xfrm>
            <a:off x="7526864" y="2597358"/>
            <a:ext cx="355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5FF7E88-0577-428E-A40E-FE613874F15D}"/>
              </a:ext>
            </a:extLst>
          </p:cNvPr>
          <p:cNvSpPr txBox="1"/>
          <p:nvPr/>
        </p:nvSpPr>
        <p:spPr>
          <a:xfrm>
            <a:off x="7633808" y="1521956"/>
            <a:ext cx="2846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7174 beads</a:t>
            </a:r>
          </a:p>
        </p:txBody>
      </p:sp>
    </p:spTree>
    <p:extLst>
      <p:ext uri="{BB962C8B-B14F-4D97-AF65-F5344CB8AC3E}">
        <p14:creationId xmlns:p14="http://schemas.microsoft.com/office/powerpoint/2010/main" val="373825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0" grpId="0"/>
      <p:bldP spid="23" grpId="0"/>
      <p:bldP spid="24" grpId="0"/>
      <p:bldP spid="25" grpId="0"/>
      <p:bldP spid="27" grpId="0"/>
      <p:bldP spid="28" grpId="0"/>
      <p:bldP spid="30" grpId="0"/>
      <p:bldP spid="31" grpId="0"/>
      <p:bldP spid="32" grpId="0"/>
      <p:bldP spid="33" grpId="0"/>
      <p:bldP spid="46" grpId="0"/>
      <p:bldP spid="47" grpId="0"/>
      <p:bldP spid="48" grpId="0"/>
      <p:bldP spid="50" grpId="0"/>
      <p:bldP spid="51" grpId="0"/>
      <p:bldP spid="52" grpId="0"/>
      <p:bldP spid="54" grpId="0"/>
      <p:bldP spid="55" grpId="0"/>
      <p:bldP spid="56" grpId="0"/>
      <p:bldP spid="57" grpId="0"/>
      <p:bldP spid="58" grpId="0"/>
      <p:bldP spid="60" grpId="0"/>
      <p:bldP spid="61" grpId="0"/>
      <p:bldP spid="68" grpId="0"/>
      <p:bldP spid="69" grpId="0"/>
      <p:bldP spid="72" grpId="0"/>
      <p:bldP spid="73" grpId="0"/>
      <p:bldP spid="74" grpId="0"/>
      <p:bldP spid="75" grpId="0"/>
    </p:bld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3E3DA5-65AF-4B5B-9C2F-83249E2BDD23}"/>
              </a:ext>
            </a:extLst>
          </p:cNvPr>
          <p:cNvSpPr/>
          <p:nvPr/>
        </p:nvSpPr>
        <p:spPr>
          <a:xfrm>
            <a:off x="56122" y="50000"/>
            <a:ext cx="120793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Adam is making booklets.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Each booklet must have 34 sheets of paper.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He has 2 packets of paper.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There are 500 sheets of paper in each packet.</a:t>
            </a:r>
          </a:p>
          <a:p>
            <a:r>
              <a:rPr lang="en-US" sz="3200" b="1" dirty="0"/>
              <a:t>How many complete booklets can Adam make from 2 packets of paper?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E07212-573E-408F-9806-DFCCDD033245}"/>
              </a:ext>
            </a:extLst>
          </p:cNvPr>
          <p:cNvSpPr txBox="1"/>
          <p:nvPr/>
        </p:nvSpPr>
        <p:spPr>
          <a:xfrm>
            <a:off x="8222106" y="1290360"/>
            <a:ext cx="2803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x 500 =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F5EF1C-8AA4-4FF5-8A0E-D1CED943D4A8}"/>
              </a:ext>
            </a:extLst>
          </p:cNvPr>
          <p:cNvSpPr txBox="1"/>
          <p:nvPr/>
        </p:nvSpPr>
        <p:spPr>
          <a:xfrm>
            <a:off x="9810827" y="1290360"/>
            <a:ext cx="2324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1000 sheets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3D315D-4098-4D17-AE26-E3C52189F630}"/>
              </a:ext>
            </a:extLst>
          </p:cNvPr>
          <p:cNvSpPr txBox="1"/>
          <p:nvPr/>
        </p:nvSpPr>
        <p:spPr>
          <a:xfrm>
            <a:off x="6759676" y="2608875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9BEC058-2508-48C8-8853-639DA41B08AE}"/>
              </a:ext>
            </a:extLst>
          </p:cNvPr>
          <p:cNvGrpSpPr/>
          <p:nvPr/>
        </p:nvGrpSpPr>
        <p:grpSpPr>
          <a:xfrm>
            <a:off x="6310227" y="3041645"/>
            <a:ext cx="1556355" cy="630942"/>
            <a:chOff x="8037098" y="1058369"/>
            <a:chExt cx="1556355" cy="6309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D948074-401F-44D6-8784-03C16C45BA84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+ 3 4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3EB5CFB-2960-49FD-A261-57CD6B3A8507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1549DCD-1FA9-4A23-9781-B17190AF80BA}"/>
              </a:ext>
            </a:extLst>
          </p:cNvPr>
          <p:cNvSpPr txBox="1"/>
          <p:nvPr/>
        </p:nvSpPr>
        <p:spPr>
          <a:xfrm>
            <a:off x="7673632" y="268682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784278-9D8B-46F1-9F0F-5D373AE1E8EE}"/>
              </a:ext>
            </a:extLst>
          </p:cNvPr>
          <p:cNvSpPr txBox="1"/>
          <p:nvPr/>
        </p:nvSpPr>
        <p:spPr>
          <a:xfrm>
            <a:off x="7208297" y="349172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F78A10-3DAB-4B2A-88DD-E7375FFC5EBA}"/>
              </a:ext>
            </a:extLst>
          </p:cNvPr>
          <p:cNvSpPr txBox="1"/>
          <p:nvPr/>
        </p:nvSpPr>
        <p:spPr>
          <a:xfrm>
            <a:off x="6756640" y="349172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47C2ED-E075-40E2-B65E-14713F67C8E0}"/>
              </a:ext>
            </a:extLst>
          </p:cNvPr>
          <p:cNvSpPr txBox="1"/>
          <p:nvPr/>
        </p:nvSpPr>
        <p:spPr>
          <a:xfrm>
            <a:off x="7673631" y="357123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2973B73-FA21-4705-B3EB-7DED4C3FC42D}"/>
              </a:ext>
            </a:extLst>
          </p:cNvPr>
          <p:cNvGrpSpPr/>
          <p:nvPr/>
        </p:nvGrpSpPr>
        <p:grpSpPr>
          <a:xfrm>
            <a:off x="6327160" y="3924495"/>
            <a:ext cx="1556355" cy="630942"/>
            <a:chOff x="8037098" y="1058369"/>
            <a:chExt cx="1556355" cy="63094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786E706-BE2B-4095-9922-47DC9D2158D0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+ 3 4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FE7EB69-16E9-4EBE-B365-79D070551AD6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234C23B-A365-4D05-8071-DB4855548596}"/>
              </a:ext>
            </a:extLst>
          </p:cNvPr>
          <p:cNvSpPr txBox="1"/>
          <p:nvPr/>
        </p:nvSpPr>
        <p:spPr>
          <a:xfrm>
            <a:off x="7205696" y="437745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B6D9A6-4B23-4BF8-B576-DB9323360618}"/>
              </a:ext>
            </a:extLst>
          </p:cNvPr>
          <p:cNvSpPr txBox="1"/>
          <p:nvPr/>
        </p:nvSpPr>
        <p:spPr>
          <a:xfrm>
            <a:off x="6306767" y="4382648"/>
            <a:ext cx="9752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2F3696-A699-49C8-BB8B-5D0DC1519679}"/>
              </a:ext>
            </a:extLst>
          </p:cNvPr>
          <p:cNvSpPr txBox="1"/>
          <p:nvPr/>
        </p:nvSpPr>
        <p:spPr>
          <a:xfrm>
            <a:off x="7667309" y="4467951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E1A99C2-BDF1-4E35-9097-F95FE194ED8B}"/>
              </a:ext>
            </a:extLst>
          </p:cNvPr>
          <p:cNvGrpSpPr/>
          <p:nvPr/>
        </p:nvGrpSpPr>
        <p:grpSpPr>
          <a:xfrm>
            <a:off x="6306767" y="4827533"/>
            <a:ext cx="1556355" cy="630942"/>
            <a:chOff x="8037098" y="1058369"/>
            <a:chExt cx="1556355" cy="63094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8AA8494-63FF-4876-BC14-E5E8909258AB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+ 3 4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D1720A8-88DB-4847-A64E-63C206CEA9BF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55F90CB-BC1C-485A-9EBF-3ADFA1D9F86E}"/>
              </a:ext>
            </a:extLst>
          </p:cNvPr>
          <p:cNvSpPr txBox="1"/>
          <p:nvPr/>
        </p:nvSpPr>
        <p:spPr>
          <a:xfrm>
            <a:off x="7195307" y="527172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426B44-7449-43A2-985F-91AAA486DDB5}"/>
              </a:ext>
            </a:extLst>
          </p:cNvPr>
          <p:cNvSpPr txBox="1"/>
          <p:nvPr/>
        </p:nvSpPr>
        <p:spPr>
          <a:xfrm>
            <a:off x="6753483" y="527436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FB7B5FB-13DA-4348-A1B7-BD339E5DFF87}"/>
              </a:ext>
            </a:extLst>
          </p:cNvPr>
          <p:cNvSpPr txBox="1"/>
          <p:nvPr/>
        </p:nvSpPr>
        <p:spPr>
          <a:xfrm>
            <a:off x="6317680" y="526549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EDBC65-43C8-4CD5-818C-8E69F97DA847}"/>
              </a:ext>
            </a:extLst>
          </p:cNvPr>
          <p:cNvSpPr txBox="1"/>
          <p:nvPr/>
        </p:nvSpPr>
        <p:spPr>
          <a:xfrm>
            <a:off x="7667309" y="536466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4E6715D-5B56-4FB8-ABE7-7E456476A9D0}"/>
              </a:ext>
            </a:extLst>
          </p:cNvPr>
          <p:cNvGrpSpPr/>
          <p:nvPr/>
        </p:nvGrpSpPr>
        <p:grpSpPr>
          <a:xfrm>
            <a:off x="6300102" y="5704219"/>
            <a:ext cx="1556355" cy="630942"/>
            <a:chOff x="8037098" y="1058369"/>
            <a:chExt cx="1556355" cy="63094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E434148-0969-461F-87FB-83475213B467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+ 3 4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E04ECA6-213C-4E29-893C-4FA63CAEE1C9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82B6697F-3CD7-4E8C-8826-F24EAEF779B9}"/>
              </a:ext>
            </a:extLst>
          </p:cNvPr>
          <p:cNvSpPr txBox="1"/>
          <p:nvPr/>
        </p:nvSpPr>
        <p:spPr>
          <a:xfrm>
            <a:off x="7195307" y="615782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AE5532F-DFDB-44A0-8C80-6F23FDC6BF2D}"/>
              </a:ext>
            </a:extLst>
          </p:cNvPr>
          <p:cNvSpPr txBox="1"/>
          <p:nvPr/>
        </p:nvSpPr>
        <p:spPr>
          <a:xfrm>
            <a:off x="6819193" y="5118861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F39D931-B741-43D5-ADE2-D48708110D76}"/>
              </a:ext>
            </a:extLst>
          </p:cNvPr>
          <p:cNvSpPr txBox="1"/>
          <p:nvPr/>
        </p:nvSpPr>
        <p:spPr>
          <a:xfrm>
            <a:off x="6753483" y="614895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66C461-3854-404D-971F-7DB315BBE66A}"/>
              </a:ext>
            </a:extLst>
          </p:cNvPr>
          <p:cNvSpPr txBox="1"/>
          <p:nvPr/>
        </p:nvSpPr>
        <p:spPr>
          <a:xfrm>
            <a:off x="6311659" y="615184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63F53E-276D-482E-A21C-9B017DE7AF76}"/>
              </a:ext>
            </a:extLst>
          </p:cNvPr>
          <p:cNvSpPr txBox="1"/>
          <p:nvPr/>
        </p:nvSpPr>
        <p:spPr>
          <a:xfrm>
            <a:off x="7670429" y="6255121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CD2CA3D-0DB0-4A49-8D41-A189B95379C8}"/>
              </a:ext>
            </a:extLst>
          </p:cNvPr>
          <p:cNvSpPr txBox="1"/>
          <p:nvPr/>
        </p:nvSpPr>
        <p:spPr>
          <a:xfrm>
            <a:off x="6819224" y="3353629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20FD5EC-76A0-4BA0-84AD-1AFE8004C5E2}"/>
              </a:ext>
            </a:extLst>
          </p:cNvPr>
          <p:cNvSpPr/>
          <p:nvPr/>
        </p:nvSpPr>
        <p:spPr>
          <a:xfrm>
            <a:off x="3448850" y="3766408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C4B21AA-EFB1-429D-9F3F-7A13D0FE9C1F}"/>
              </a:ext>
            </a:extLst>
          </p:cNvPr>
          <p:cNvSpPr/>
          <p:nvPr/>
        </p:nvSpPr>
        <p:spPr>
          <a:xfrm>
            <a:off x="3896948" y="3761155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79BD2D4-DBE7-4CD6-AF41-8D74C4D2A6DD}"/>
              </a:ext>
            </a:extLst>
          </p:cNvPr>
          <p:cNvSpPr/>
          <p:nvPr/>
        </p:nvSpPr>
        <p:spPr>
          <a:xfrm>
            <a:off x="4346059" y="3759795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B7BFE8B-7A8D-422F-9900-3C015C02AE8B}"/>
              </a:ext>
            </a:extLst>
          </p:cNvPr>
          <p:cNvSpPr/>
          <p:nvPr/>
        </p:nvSpPr>
        <p:spPr>
          <a:xfrm>
            <a:off x="4794157" y="3754542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14D45EF-3A83-4CDC-A96C-4C3D91A1DC62}"/>
              </a:ext>
            </a:extLst>
          </p:cNvPr>
          <p:cNvSpPr/>
          <p:nvPr/>
        </p:nvSpPr>
        <p:spPr>
          <a:xfrm>
            <a:off x="3058478" y="3750330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C636BDE-CA7B-4612-A240-1E3C4B54AC18}"/>
              </a:ext>
            </a:extLst>
          </p:cNvPr>
          <p:cNvSpPr txBox="1"/>
          <p:nvPr/>
        </p:nvSpPr>
        <p:spPr>
          <a:xfrm>
            <a:off x="4308959" y="361045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48AB8CD-6113-43B3-96CD-662D7A5CD294}"/>
              </a:ext>
            </a:extLst>
          </p:cNvPr>
          <p:cNvSpPr txBox="1"/>
          <p:nvPr/>
        </p:nvSpPr>
        <p:spPr>
          <a:xfrm>
            <a:off x="4748673" y="360886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3C3A570-33AA-4E75-9CAD-52C83367BE37}"/>
              </a:ext>
            </a:extLst>
          </p:cNvPr>
          <p:cNvSpPr txBox="1"/>
          <p:nvPr/>
        </p:nvSpPr>
        <p:spPr>
          <a:xfrm>
            <a:off x="3421662" y="361814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34595B2-C47D-473B-AA63-F25110F4E1F5}"/>
              </a:ext>
            </a:extLst>
          </p:cNvPr>
          <p:cNvSpPr txBox="1"/>
          <p:nvPr/>
        </p:nvSpPr>
        <p:spPr>
          <a:xfrm>
            <a:off x="3861990" y="361119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BAE84F6-7410-48C2-943E-D3E2483F2F6C}"/>
              </a:ext>
            </a:extLst>
          </p:cNvPr>
          <p:cNvSpPr txBox="1"/>
          <p:nvPr/>
        </p:nvSpPr>
        <p:spPr>
          <a:xfrm>
            <a:off x="2586146" y="361563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8F4A149-CD0D-4EB9-89DE-CA940904FDC3}"/>
              </a:ext>
            </a:extLst>
          </p:cNvPr>
          <p:cNvSpPr txBox="1"/>
          <p:nvPr/>
        </p:nvSpPr>
        <p:spPr>
          <a:xfrm>
            <a:off x="3021023" y="362520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1C8A466-0FF1-429B-AF01-D7F5C926B50E}"/>
              </a:ext>
            </a:extLst>
          </p:cNvPr>
          <p:cNvGrpSpPr/>
          <p:nvPr/>
        </p:nvGrpSpPr>
        <p:grpSpPr>
          <a:xfrm>
            <a:off x="3374364" y="3692848"/>
            <a:ext cx="1801955" cy="446400"/>
            <a:chOff x="1353600" y="1824535"/>
            <a:chExt cx="1801955" cy="446400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E4A0E95-825F-4FC8-83D9-BB5F0BC563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0" y="1828268"/>
              <a:ext cx="180195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C5D38E7-901F-4367-925B-8721D09FDEB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0148" y="1824535"/>
              <a:ext cx="831" cy="4464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B2E8476A-EFC1-44FC-8F8D-E80DDCC5F3AA}"/>
              </a:ext>
            </a:extLst>
          </p:cNvPr>
          <p:cNvSpPr txBox="1"/>
          <p:nvPr/>
        </p:nvSpPr>
        <p:spPr>
          <a:xfrm>
            <a:off x="4251598" y="3192317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1C3DAA8-183A-4785-96B3-3616F7103FF5}"/>
              </a:ext>
            </a:extLst>
          </p:cNvPr>
          <p:cNvGrpSpPr/>
          <p:nvPr/>
        </p:nvGrpSpPr>
        <p:grpSpPr>
          <a:xfrm>
            <a:off x="3377331" y="4064855"/>
            <a:ext cx="1694550" cy="630942"/>
            <a:chOff x="8008892" y="1058369"/>
            <a:chExt cx="1694550" cy="630942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A5B9F9F-ADF6-4187-911B-F50E525F8741}"/>
                </a:ext>
              </a:extLst>
            </p:cNvPr>
            <p:cNvSpPr txBox="1"/>
            <p:nvPr/>
          </p:nvSpPr>
          <p:spPr>
            <a:xfrm>
              <a:off x="8147087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- 6 8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2B91CAB-F04C-48A2-B18B-44FD4074B931}"/>
                </a:ext>
              </a:extLst>
            </p:cNvPr>
            <p:cNvCxnSpPr/>
            <p:nvPr/>
          </p:nvCxnSpPr>
          <p:spPr>
            <a:xfrm flipH="1">
              <a:off x="8008892" y="157035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414575F8-1B85-4966-B809-298B58072CCE}"/>
              </a:ext>
            </a:extLst>
          </p:cNvPr>
          <p:cNvSpPr txBox="1"/>
          <p:nvPr/>
        </p:nvSpPr>
        <p:spPr>
          <a:xfrm>
            <a:off x="3793887" y="4543907"/>
            <a:ext cx="11425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449F421-A353-49A6-AAAB-9737C3D1A468}"/>
              </a:ext>
            </a:extLst>
          </p:cNvPr>
          <p:cNvSpPr txBox="1"/>
          <p:nvPr/>
        </p:nvSpPr>
        <p:spPr>
          <a:xfrm>
            <a:off x="4680239" y="4543907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307ABFA-C28C-4843-8A4D-E137147305C3}"/>
              </a:ext>
            </a:extLst>
          </p:cNvPr>
          <p:cNvSpPr txBox="1"/>
          <p:nvPr/>
        </p:nvSpPr>
        <p:spPr>
          <a:xfrm>
            <a:off x="9206034" y="2757371"/>
            <a:ext cx="14656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1 7 0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6038F0A-5465-40C2-9D6F-2758F95657E2}"/>
              </a:ext>
            </a:extLst>
          </p:cNvPr>
          <p:cNvSpPr txBox="1"/>
          <p:nvPr/>
        </p:nvSpPr>
        <p:spPr>
          <a:xfrm>
            <a:off x="10652661" y="287278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AA6A925-34D1-479F-951B-120241AD30A0}"/>
              </a:ext>
            </a:extLst>
          </p:cNvPr>
          <p:cNvSpPr txBox="1"/>
          <p:nvPr/>
        </p:nvSpPr>
        <p:spPr>
          <a:xfrm>
            <a:off x="10671637" y="336090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BFD8DE8-8684-42FF-9B06-A500B3A6A6FA}"/>
              </a:ext>
            </a:extLst>
          </p:cNvPr>
          <p:cNvGrpSpPr/>
          <p:nvPr/>
        </p:nvGrpSpPr>
        <p:grpSpPr>
          <a:xfrm>
            <a:off x="8748121" y="3200843"/>
            <a:ext cx="2121749" cy="630942"/>
            <a:chOff x="8037098" y="1058369"/>
            <a:chExt cx="1556355" cy="630942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059F74B-902A-482A-9A05-9CE75DE2B715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+ 1 3 6 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D01B39A-9FE3-4558-8A14-5F6AAAC88DB2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C70A3F2E-7C4B-4AE6-8331-D3AABC303EB2}"/>
              </a:ext>
            </a:extLst>
          </p:cNvPr>
          <p:cNvSpPr txBox="1"/>
          <p:nvPr/>
        </p:nvSpPr>
        <p:spPr>
          <a:xfrm>
            <a:off x="10086075" y="367193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E9B0DDD-A0C6-4C8B-A61B-EF6253E0ADF5}"/>
              </a:ext>
            </a:extLst>
          </p:cNvPr>
          <p:cNvSpPr txBox="1"/>
          <p:nvPr/>
        </p:nvSpPr>
        <p:spPr>
          <a:xfrm>
            <a:off x="9253209" y="2539546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314D777-1221-4121-8327-C0E4744BC0A0}"/>
              </a:ext>
            </a:extLst>
          </p:cNvPr>
          <p:cNvSpPr txBox="1"/>
          <p:nvPr/>
        </p:nvSpPr>
        <p:spPr>
          <a:xfrm>
            <a:off x="9634772" y="368080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E447A32-8455-4109-BD29-7CCA9AE7C051}"/>
              </a:ext>
            </a:extLst>
          </p:cNvPr>
          <p:cNvSpPr txBox="1"/>
          <p:nvPr/>
        </p:nvSpPr>
        <p:spPr>
          <a:xfrm>
            <a:off x="9198969" y="367193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BA6C1BB-5F2C-4293-A903-891468C48209}"/>
              </a:ext>
            </a:extLst>
          </p:cNvPr>
          <p:cNvGrpSpPr/>
          <p:nvPr/>
        </p:nvGrpSpPr>
        <p:grpSpPr>
          <a:xfrm>
            <a:off x="3378823" y="5008159"/>
            <a:ext cx="2079615" cy="630942"/>
            <a:chOff x="8054031" y="1058369"/>
            <a:chExt cx="1525448" cy="63094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26851EB-C37A-4CCD-98B5-20EFBC8DC6A0}"/>
                </a:ext>
              </a:extLst>
            </p:cNvPr>
            <p:cNvSpPr txBox="1"/>
            <p:nvPr/>
          </p:nvSpPr>
          <p:spPr>
            <a:xfrm>
              <a:off x="8140335" y="1058369"/>
              <a:ext cx="143914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- 3 0 6 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F6EEFDA5-F447-41DF-A331-730688776D39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6E978DDE-6FD7-49D2-B57B-4D115B9F9421}"/>
              </a:ext>
            </a:extLst>
          </p:cNvPr>
          <p:cNvSpPr txBox="1"/>
          <p:nvPr/>
        </p:nvSpPr>
        <p:spPr>
          <a:xfrm>
            <a:off x="4716390" y="3183352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2310583-592F-488E-941C-E070691D7573}"/>
              </a:ext>
            </a:extLst>
          </p:cNvPr>
          <p:cNvSpPr txBox="1"/>
          <p:nvPr/>
        </p:nvSpPr>
        <p:spPr>
          <a:xfrm>
            <a:off x="4217462" y="5479213"/>
            <a:ext cx="9389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5663003-C053-4D40-8CAC-14F94EC36291}"/>
              </a:ext>
            </a:extLst>
          </p:cNvPr>
          <p:cNvSpPr txBox="1"/>
          <p:nvPr/>
        </p:nvSpPr>
        <p:spPr>
          <a:xfrm>
            <a:off x="1404957" y="2479904"/>
            <a:ext cx="3819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29 complete booklets</a:t>
            </a:r>
          </a:p>
        </p:txBody>
      </p:sp>
    </p:spTree>
    <p:extLst>
      <p:ext uri="{BB962C8B-B14F-4D97-AF65-F5344CB8AC3E}">
        <p14:creationId xmlns:p14="http://schemas.microsoft.com/office/powerpoint/2010/main" val="325919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  <p:bldP spid="11" grpId="0"/>
      <p:bldP spid="12" grpId="0"/>
      <p:bldP spid="13" grpId="0"/>
      <p:bldP spid="17" grpId="0"/>
      <p:bldP spid="18" grpId="0"/>
      <p:bldP spid="19" grpId="0"/>
      <p:bldP spid="23" grpId="0"/>
      <p:bldP spid="24" grpId="0"/>
      <p:bldP spid="25" grpId="0"/>
      <p:bldP spid="26" grpId="0"/>
      <p:bldP spid="30" grpId="0"/>
      <p:bldP spid="31" grpId="0"/>
      <p:bldP spid="32" grpId="0"/>
      <p:bldP spid="33" grpId="0"/>
      <p:bldP spid="34" grpId="0"/>
      <p:bldP spid="35" grpId="0"/>
      <p:bldP spid="41" grpId="0"/>
      <p:bldP spid="42" grpId="0"/>
      <p:bldP spid="43" grpId="0"/>
      <p:bldP spid="44" grpId="0"/>
      <p:bldP spid="45" grpId="0"/>
      <p:bldP spid="46" grpId="0"/>
      <p:bldP spid="56" grpId="0"/>
      <p:bldP spid="60" grpId="0"/>
      <p:bldP spid="61" grpId="0"/>
      <p:bldP spid="63" grpId="0"/>
      <p:bldP spid="64" grpId="0"/>
      <p:bldP spid="66" grpId="0"/>
      <p:bldP spid="70" grpId="0"/>
      <p:bldP spid="71" grpId="0"/>
      <p:bldP spid="72" grpId="0"/>
      <p:bldP spid="73" grpId="0"/>
      <p:bldP spid="77" grpId="0"/>
      <p:bldP spid="78" grpId="0"/>
      <p:bldP spid="79" grpId="0"/>
    </p:bld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3E3DA5-65AF-4B5B-9C2F-83249E2BDD23}"/>
              </a:ext>
            </a:extLst>
          </p:cNvPr>
          <p:cNvSpPr/>
          <p:nvPr/>
        </p:nvSpPr>
        <p:spPr>
          <a:xfrm>
            <a:off x="56122" y="50000"/>
            <a:ext cx="120793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Adam is making booklets.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Each booklet must have 34 sheets of paper.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He has 2 packets of paper.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There are 500 sheets of paper in each packet.</a:t>
            </a:r>
          </a:p>
          <a:p>
            <a:r>
              <a:rPr lang="en-US" sz="3200" b="1" dirty="0"/>
              <a:t>How many complete booklets can Adam make from 2 packets of paper?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E07212-573E-408F-9806-DFCCDD033245}"/>
              </a:ext>
            </a:extLst>
          </p:cNvPr>
          <p:cNvSpPr txBox="1"/>
          <p:nvPr/>
        </p:nvSpPr>
        <p:spPr>
          <a:xfrm>
            <a:off x="8222106" y="1290360"/>
            <a:ext cx="2803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x 500 =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F5EF1C-8AA4-4FF5-8A0E-D1CED943D4A8}"/>
              </a:ext>
            </a:extLst>
          </p:cNvPr>
          <p:cNvSpPr txBox="1"/>
          <p:nvPr/>
        </p:nvSpPr>
        <p:spPr>
          <a:xfrm>
            <a:off x="9810827" y="1290360"/>
            <a:ext cx="2324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1000 sheets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5663003-C053-4D40-8CAC-14F94EC36291}"/>
              </a:ext>
            </a:extLst>
          </p:cNvPr>
          <p:cNvSpPr txBox="1"/>
          <p:nvPr/>
        </p:nvSpPr>
        <p:spPr>
          <a:xfrm>
            <a:off x="2368562" y="3107890"/>
            <a:ext cx="3819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booklet = 34 sheets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7AD1D8A-3966-4DB1-AC64-C77E9E3AEF37}"/>
              </a:ext>
            </a:extLst>
          </p:cNvPr>
          <p:cNvSpPr txBox="1"/>
          <p:nvPr/>
        </p:nvSpPr>
        <p:spPr>
          <a:xfrm>
            <a:off x="2009767" y="4022583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booklets =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4ABC6B35-9A5C-4B9D-969F-0DB77D110B3A}"/>
              </a:ext>
            </a:extLst>
          </p:cNvPr>
          <p:cNvCxnSpPr/>
          <p:nvPr/>
        </p:nvCxnSpPr>
        <p:spPr>
          <a:xfrm>
            <a:off x="4260702" y="3693678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972CC1E1-90D4-4F43-90FC-DD43DFD3B1B1}"/>
              </a:ext>
            </a:extLst>
          </p:cNvPr>
          <p:cNvSpPr/>
          <p:nvPr/>
        </p:nvSpPr>
        <p:spPr>
          <a:xfrm>
            <a:off x="4344576" y="3600551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x10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C398E5A-C88C-456B-83C9-5A62747E8721}"/>
              </a:ext>
            </a:extLst>
          </p:cNvPr>
          <p:cNvSpPr txBox="1"/>
          <p:nvPr/>
        </p:nvSpPr>
        <p:spPr>
          <a:xfrm>
            <a:off x="4344576" y="4022582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340 sheets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13D025B-C0C0-4907-A1EF-728338BB7503}"/>
              </a:ext>
            </a:extLst>
          </p:cNvPr>
          <p:cNvSpPr txBox="1"/>
          <p:nvPr/>
        </p:nvSpPr>
        <p:spPr>
          <a:xfrm>
            <a:off x="2009767" y="4936263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booklets =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8335962C-61B9-4945-82E7-BC68404B4988}"/>
              </a:ext>
            </a:extLst>
          </p:cNvPr>
          <p:cNvCxnSpPr/>
          <p:nvPr/>
        </p:nvCxnSpPr>
        <p:spPr>
          <a:xfrm>
            <a:off x="4260702" y="4607358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2323D200-C2DA-4808-8B77-03D641AB2B3F}"/>
              </a:ext>
            </a:extLst>
          </p:cNvPr>
          <p:cNvSpPr/>
          <p:nvPr/>
        </p:nvSpPr>
        <p:spPr>
          <a:xfrm>
            <a:off x="4344576" y="4514231"/>
            <a:ext cx="9124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+340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C801795-9E33-4998-A1C4-8E3CF366220A}"/>
              </a:ext>
            </a:extLst>
          </p:cNvPr>
          <p:cNvSpPr txBox="1"/>
          <p:nvPr/>
        </p:nvSpPr>
        <p:spPr>
          <a:xfrm>
            <a:off x="4344576" y="4936262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680 sheets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7D0642E-73E5-47EF-91BA-74300BEC8EB5}"/>
              </a:ext>
            </a:extLst>
          </p:cNvPr>
          <p:cNvSpPr txBox="1"/>
          <p:nvPr/>
        </p:nvSpPr>
        <p:spPr>
          <a:xfrm>
            <a:off x="2009767" y="5884555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booklets =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AE2A8043-1027-4C4E-95D0-878ADBCED1F4}"/>
              </a:ext>
            </a:extLst>
          </p:cNvPr>
          <p:cNvCxnSpPr/>
          <p:nvPr/>
        </p:nvCxnSpPr>
        <p:spPr>
          <a:xfrm>
            <a:off x="4260702" y="5555650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1D143223-A438-42B6-B062-49003BF10382}"/>
              </a:ext>
            </a:extLst>
          </p:cNvPr>
          <p:cNvSpPr/>
          <p:nvPr/>
        </p:nvSpPr>
        <p:spPr>
          <a:xfrm>
            <a:off x="4344576" y="5462523"/>
            <a:ext cx="9124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+340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3CF010A-BE47-4E2D-AC80-E0DFF66C8B41}"/>
              </a:ext>
            </a:extLst>
          </p:cNvPr>
          <p:cNvSpPr txBox="1"/>
          <p:nvPr/>
        </p:nvSpPr>
        <p:spPr>
          <a:xfrm>
            <a:off x="4344576" y="5884554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1020 sheets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3697A26-1C13-4453-BADE-D0A532B04436}"/>
              </a:ext>
            </a:extLst>
          </p:cNvPr>
          <p:cNvSpPr txBox="1"/>
          <p:nvPr/>
        </p:nvSpPr>
        <p:spPr>
          <a:xfrm>
            <a:off x="6433848" y="5884553"/>
            <a:ext cx="4257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…but that’s too many!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AEE9A46-490D-4B84-B887-A7800C4022B2}"/>
              </a:ext>
            </a:extLst>
          </p:cNvPr>
          <p:cNvSpPr txBox="1"/>
          <p:nvPr/>
        </p:nvSpPr>
        <p:spPr>
          <a:xfrm>
            <a:off x="6938430" y="3100220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29 booklets =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00733C7-7E9B-47DC-9480-96F5F239039E}"/>
              </a:ext>
            </a:extLst>
          </p:cNvPr>
          <p:cNvGrpSpPr/>
          <p:nvPr/>
        </p:nvGrpSpPr>
        <p:grpSpPr>
          <a:xfrm>
            <a:off x="9273239" y="3212347"/>
            <a:ext cx="2296633" cy="1404405"/>
            <a:chOff x="1371600" y="1941038"/>
            <a:chExt cx="2296633" cy="140440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8CD21F8-3A92-4A5B-A9EF-132DBAB5C4C4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1 0 2 0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0CEF3E2-2534-4107-878E-D44BA0964DE3}"/>
                </a:ext>
              </a:extLst>
            </p:cNvPr>
            <p:cNvSpPr txBox="1"/>
            <p:nvPr/>
          </p:nvSpPr>
          <p:spPr>
            <a:xfrm>
              <a:off x="2690663" y="2373230"/>
              <a:ext cx="9775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3 4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4D97F33-5D40-4DFF-95A1-306D783F1B78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317C4088-2D09-4A90-A8F1-F920E182C9DE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88"/>
              <a:ext cx="222532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307025FE-7014-4127-866C-A3A361085971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45443"/>
              <a:ext cx="222229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80150C2B-0A44-4E83-A4F8-EB1F5AFBC1B4}"/>
              </a:ext>
            </a:extLst>
          </p:cNvPr>
          <p:cNvSpPr txBox="1"/>
          <p:nvPr/>
        </p:nvSpPr>
        <p:spPr>
          <a:xfrm>
            <a:off x="11040654" y="410568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C353149-61D9-4062-863B-36FF0C0E239E}"/>
              </a:ext>
            </a:extLst>
          </p:cNvPr>
          <p:cNvSpPr txBox="1"/>
          <p:nvPr/>
        </p:nvSpPr>
        <p:spPr>
          <a:xfrm>
            <a:off x="10601141" y="410296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9C035521-DB62-4F0D-8D0B-BA3D7C4D134A}"/>
              </a:ext>
            </a:extLst>
          </p:cNvPr>
          <p:cNvCxnSpPr>
            <a:cxnSpLocks/>
          </p:cNvCxnSpPr>
          <p:nvPr/>
        </p:nvCxnSpPr>
        <p:spPr>
          <a:xfrm flipV="1">
            <a:off x="10581450" y="3316672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AE57C5D6-00F8-45B2-9C10-8D3DFE9F2A29}"/>
              </a:ext>
            </a:extLst>
          </p:cNvPr>
          <p:cNvSpPr txBox="1"/>
          <p:nvPr/>
        </p:nvSpPr>
        <p:spPr>
          <a:xfrm>
            <a:off x="10654238" y="302099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EFB24EE-558D-4344-AE0F-94DAF727BDB2}"/>
              </a:ext>
            </a:extLst>
          </p:cNvPr>
          <p:cNvSpPr txBox="1"/>
          <p:nvPr/>
        </p:nvSpPr>
        <p:spPr>
          <a:xfrm>
            <a:off x="10906458" y="326801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5800709A-6690-44EF-BC65-CF51420C2BF9}"/>
              </a:ext>
            </a:extLst>
          </p:cNvPr>
          <p:cNvSpPr txBox="1"/>
          <p:nvPr/>
        </p:nvSpPr>
        <p:spPr>
          <a:xfrm>
            <a:off x="10140346" y="410697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0E03702-20A6-4CFD-B1A2-EE5678E57D63}"/>
              </a:ext>
            </a:extLst>
          </p:cNvPr>
          <p:cNvSpPr txBox="1"/>
          <p:nvPr/>
        </p:nvSpPr>
        <p:spPr>
          <a:xfrm>
            <a:off x="9690192" y="410500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2A39B3D0-07DE-4779-8A59-D685F280ABF5}"/>
              </a:ext>
            </a:extLst>
          </p:cNvPr>
          <p:cNvCxnSpPr>
            <a:cxnSpLocks/>
          </p:cNvCxnSpPr>
          <p:nvPr/>
        </p:nvCxnSpPr>
        <p:spPr>
          <a:xfrm flipV="1">
            <a:off x="9701105" y="330632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8B199A8D-4315-49E6-AFF6-5EEF403C5F84}"/>
              </a:ext>
            </a:extLst>
          </p:cNvPr>
          <p:cNvSpPr txBox="1"/>
          <p:nvPr/>
        </p:nvSpPr>
        <p:spPr>
          <a:xfrm>
            <a:off x="9773893" y="301064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F3BCA44-F909-4D5B-A559-86D56FA79960}"/>
              </a:ext>
            </a:extLst>
          </p:cNvPr>
          <p:cNvSpPr txBox="1"/>
          <p:nvPr/>
        </p:nvSpPr>
        <p:spPr>
          <a:xfrm>
            <a:off x="10026113" y="325766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34F00FB7-5403-4C7F-ABD8-949B03E90C53}"/>
              </a:ext>
            </a:extLst>
          </p:cNvPr>
          <p:cNvCxnSpPr>
            <a:cxnSpLocks/>
          </p:cNvCxnSpPr>
          <p:nvPr/>
        </p:nvCxnSpPr>
        <p:spPr>
          <a:xfrm flipV="1">
            <a:off x="10161900" y="330498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712AF231-138E-4FE8-9262-D88F9F2CF514}"/>
              </a:ext>
            </a:extLst>
          </p:cNvPr>
          <p:cNvSpPr txBox="1"/>
          <p:nvPr/>
        </p:nvSpPr>
        <p:spPr>
          <a:xfrm>
            <a:off x="10234688" y="300930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A414907-128A-4A2B-A849-81F36D9C2B64}"/>
              </a:ext>
            </a:extLst>
          </p:cNvPr>
          <p:cNvSpPr txBox="1"/>
          <p:nvPr/>
        </p:nvSpPr>
        <p:spPr>
          <a:xfrm>
            <a:off x="10522063" y="303453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8348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9" grpId="0"/>
      <p:bldP spid="80" grpId="0"/>
      <p:bldP spid="82" grpId="0"/>
      <p:bldP spid="83" grpId="0"/>
      <p:bldP spid="84" grpId="0"/>
      <p:bldP spid="86" grpId="0"/>
      <p:bldP spid="87" grpId="0"/>
      <p:bldP spid="88" grpId="0"/>
      <p:bldP spid="90" grpId="0"/>
      <p:bldP spid="91" grpId="0"/>
      <p:bldP spid="92" grpId="0"/>
      <p:bldP spid="93" grpId="0"/>
      <p:bldP spid="100" grpId="0"/>
      <p:bldP spid="101" grpId="0"/>
      <p:bldP spid="103" grpId="0"/>
      <p:bldP spid="104" grpId="0"/>
      <p:bldP spid="105" grpId="0"/>
      <p:bldP spid="106" grpId="0"/>
      <p:bldP spid="111" grpId="0"/>
      <p:bldP spid="112" grpId="0"/>
      <p:bldP spid="114" grpId="0"/>
      <p:bldP spid="115" grpId="0"/>
    </p:bld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5C0005-B164-4359-A92A-02D279528C0B}"/>
              </a:ext>
            </a:extLst>
          </p:cNvPr>
          <p:cNvSpPr/>
          <p:nvPr/>
        </p:nvSpPr>
        <p:spPr>
          <a:xfrm>
            <a:off x="56122" y="50000"/>
            <a:ext cx="112266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ABDE is a rectangle on coordinate axes. </a:t>
            </a:r>
          </a:p>
          <a:p>
            <a:r>
              <a:rPr lang="en-US" sz="3200" b="1" dirty="0"/>
              <a:t>The sides of the rectangle are parallel to the axes.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D7F0F8-6BD8-44DE-8435-544D57692A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51" y="1238966"/>
            <a:ext cx="6904762" cy="500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A5FDE9E-C02D-41E6-ACD1-A0B2894E9D62}"/>
              </a:ext>
            </a:extLst>
          </p:cNvPr>
          <p:cNvSpPr/>
          <p:nvPr/>
        </p:nvSpPr>
        <p:spPr>
          <a:xfrm>
            <a:off x="7425113" y="1127218"/>
            <a:ext cx="44982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Point C is the </a:t>
            </a:r>
            <a:r>
              <a:rPr lang="en-US" sz="3200" b="1" dirty="0" err="1"/>
              <a:t>centre</a:t>
            </a:r>
            <a:r>
              <a:rPr lang="en-US" sz="3200" b="1" dirty="0"/>
              <a:t> of the rectangle. </a:t>
            </a:r>
          </a:p>
          <a:p>
            <a:r>
              <a:rPr lang="en-US" sz="3200" b="1" dirty="0"/>
              <a:t>What are the coordinates of B and D?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33DAFB-4064-43C9-A230-E98D3F46950A}"/>
              </a:ext>
            </a:extLst>
          </p:cNvPr>
          <p:cNvSpPr/>
          <p:nvPr/>
        </p:nvSpPr>
        <p:spPr>
          <a:xfrm>
            <a:off x="7425113" y="3480191"/>
            <a:ext cx="34856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 is (       ,       )</a:t>
            </a:r>
          </a:p>
          <a:p>
            <a:endParaRPr lang="en-US" sz="3200" b="1" dirty="0"/>
          </a:p>
          <a:p>
            <a:r>
              <a:rPr lang="en-US" sz="3200" b="1" dirty="0"/>
              <a:t>D is (       ,       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4B621B-7984-4CB0-9415-3A49BE39484F}"/>
              </a:ext>
            </a:extLst>
          </p:cNvPr>
          <p:cNvCxnSpPr>
            <a:cxnSpLocks/>
          </p:cNvCxnSpPr>
          <p:nvPr/>
        </p:nvCxnSpPr>
        <p:spPr>
          <a:xfrm flipV="1">
            <a:off x="3186956" y="2518117"/>
            <a:ext cx="0" cy="329878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561CB14-ADA2-4B46-A9EC-8911E2A45EF4}"/>
              </a:ext>
            </a:extLst>
          </p:cNvPr>
          <p:cNvSpPr/>
          <p:nvPr/>
        </p:nvSpPr>
        <p:spPr>
          <a:xfrm>
            <a:off x="2895077" y="5738653"/>
            <a:ext cx="916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26CCC9-D41A-450A-914B-003EAAF6A329}"/>
              </a:ext>
            </a:extLst>
          </p:cNvPr>
          <p:cNvCxnSpPr>
            <a:cxnSpLocks/>
          </p:cNvCxnSpPr>
          <p:nvPr/>
        </p:nvCxnSpPr>
        <p:spPr>
          <a:xfrm flipV="1">
            <a:off x="4938405" y="3480191"/>
            <a:ext cx="0" cy="232278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F90EB3C-8F86-4458-B1EA-79DA44334D5E}"/>
              </a:ext>
            </a:extLst>
          </p:cNvPr>
          <p:cNvSpPr/>
          <p:nvPr/>
        </p:nvSpPr>
        <p:spPr>
          <a:xfrm>
            <a:off x="4659499" y="5738653"/>
            <a:ext cx="916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A9B17AF-A23B-44C1-A68C-D69CFC80D92B}"/>
              </a:ext>
            </a:extLst>
          </p:cNvPr>
          <p:cNvCxnSpPr>
            <a:cxnSpLocks/>
          </p:cNvCxnSpPr>
          <p:nvPr/>
        </p:nvCxnSpPr>
        <p:spPr>
          <a:xfrm>
            <a:off x="3173101" y="5680390"/>
            <a:ext cx="1758270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4687074-85A6-4B85-9E1A-C41C78FB0CBC}"/>
              </a:ext>
            </a:extLst>
          </p:cNvPr>
          <p:cNvSpPr/>
          <p:nvPr/>
        </p:nvSpPr>
        <p:spPr>
          <a:xfrm>
            <a:off x="3786265" y="5238408"/>
            <a:ext cx="5700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2193352-D31C-4443-A7E4-A7BE0BF0CEBA}"/>
              </a:ext>
            </a:extLst>
          </p:cNvPr>
          <p:cNvCxnSpPr>
            <a:cxnSpLocks/>
          </p:cNvCxnSpPr>
          <p:nvPr/>
        </p:nvCxnSpPr>
        <p:spPr>
          <a:xfrm flipV="1">
            <a:off x="6701747" y="2504191"/>
            <a:ext cx="0" cy="329878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681C042-CB4C-48F8-A340-827A184A0063}"/>
              </a:ext>
            </a:extLst>
          </p:cNvPr>
          <p:cNvCxnSpPr>
            <a:cxnSpLocks/>
          </p:cNvCxnSpPr>
          <p:nvPr/>
        </p:nvCxnSpPr>
        <p:spPr>
          <a:xfrm>
            <a:off x="4945438" y="5678631"/>
            <a:ext cx="1758270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E059D6C5-9895-446E-A173-7F7324A9A529}"/>
              </a:ext>
            </a:extLst>
          </p:cNvPr>
          <p:cNvSpPr/>
          <p:nvPr/>
        </p:nvSpPr>
        <p:spPr>
          <a:xfrm>
            <a:off x="5558602" y="5236649"/>
            <a:ext cx="5700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0EB3119-63C7-4355-BD56-C4368DDE998C}"/>
              </a:ext>
            </a:extLst>
          </p:cNvPr>
          <p:cNvSpPr/>
          <p:nvPr/>
        </p:nvSpPr>
        <p:spPr>
          <a:xfrm>
            <a:off x="6417768" y="5738653"/>
            <a:ext cx="916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8042286-9401-4FC9-8705-782C6FADFC49}"/>
              </a:ext>
            </a:extLst>
          </p:cNvPr>
          <p:cNvSpPr/>
          <p:nvPr/>
        </p:nvSpPr>
        <p:spPr>
          <a:xfrm>
            <a:off x="8339362" y="3504857"/>
            <a:ext cx="9169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EFDC756-2167-4E53-80C6-EDE6C7E3E68B}"/>
              </a:ext>
            </a:extLst>
          </p:cNvPr>
          <p:cNvSpPr/>
          <p:nvPr/>
        </p:nvSpPr>
        <p:spPr>
          <a:xfrm>
            <a:off x="8390532" y="4479590"/>
            <a:ext cx="9169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527B48A-12DB-428B-B83B-19A1B74768B7}"/>
              </a:ext>
            </a:extLst>
          </p:cNvPr>
          <p:cNvCxnSpPr>
            <a:cxnSpLocks/>
          </p:cNvCxnSpPr>
          <p:nvPr/>
        </p:nvCxnSpPr>
        <p:spPr>
          <a:xfrm>
            <a:off x="926353" y="2490336"/>
            <a:ext cx="5775394" cy="139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3DB69E76-64E0-4F72-929D-F6C0E8B23C4A}"/>
              </a:ext>
            </a:extLst>
          </p:cNvPr>
          <p:cNvSpPr/>
          <p:nvPr/>
        </p:nvSpPr>
        <p:spPr>
          <a:xfrm>
            <a:off x="366654" y="2256507"/>
            <a:ext cx="916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CF212EF-5EC5-4E4D-B3BD-0BCBAC423F57}"/>
              </a:ext>
            </a:extLst>
          </p:cNvPr>
          <p:cNvSpPr/>
          <p:nvPr/>
        </p:nvSpPr>
        <p:spPr>
          <a:xfrm>
            <a:off x="9103692" y="3494260"/>
            <a:ext cx="9169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C2F5446-23C8-433D-B453-368973F41D8F}"/>
              </a:ext>
            </a:extLst>
          </p:cNvPr>
          <p:cNvCxnSpPr>
            <a:cxnSpLocks/>
          </p:cNvCxnSpPr>
          <p:nvPr/>
        </p:nvCxnSpPr>
        <p:spPr>
          <a:xfrm>
            <a:off x="894830" y="3530179"/>
            <a:ext cx="40876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6DFEB7A3-D5CF-4E43-A922-438EA39FED20}"/>
              </a:ext>
            </a:extLst>
          </p:cNvPr>
          <p:cNvSpPr/>
          <p:nvPr/>
        </p:nvSpPr>
        <p:spPr>
          <a:xfrm>
            <a:off x="366654" y="3268569"/>
            <a:ext cx="916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22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CA81FE0-266F-48E9-9F2C-512160DBA66B}"/>
              </a:ext>
            </a:extLst>
          </p:cNvPr>
          <p:cNvCxnSpPr>
            <a:cxnSpLocks/>
          </p:cNvCxnSpPr>
          <p:nvPr/>
        </p:nvCxnSpPr>
        <p:spPr>
          <a:xfrm>
            <a:off x="926095" y="4553506"/>
            <a:ext cx="5775394" cy="139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C1E1825-6301-4E5D-B0AB-7C56713CD0A2}"/>
              </a:ext>
            </a:extLst>
          </p:cNvPr>
          <p:cNvCxnSpPr>
            <a:cxnSpLocks/>
          </p:cNvCxnSpPr>
          <p:nvPr/>
        </p:nvCxnSpPr>
        <p:spPr>
          <a:xfrm flipV="1">
            <a:off x="1049636" y="2501059"/>
            <a:ext cx="0" cy="1015265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56C58CC2-D5D6-45F8-A9BE-4A74B4EC51B3}"/>
              </a:ext>
            </a:extLst>
          </p:cNvPr>
          <p:cNvSpPr/>
          <p:nvPr/>
        </p:nvSpPr>
        <p:spPr>
          <a:xfrm>
            <a:off x="1015797" y="2706884"/>
            <a:ext cx="4036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68DD616-AEBD-4256-9F8D-D3233F082D51}"/>
              </a:ext>
            </a:extLst>
          </p:cNvPr>
          <p:cNvCxnSpPr>
            <a:cxnSpLocks/>
          </p:cNvCxnSpPr>
          <p:nvPr/>
        </p:nvCxnSpPr>
        <p:spPr>
          <a:xfrm flipV="1">
            <a:off x="1049636" y="3552167"/>
            <a:ext cx="0" cy="1015265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4C7A50F3-EA9F-41C0-B60F-27193546B43E}"/>
              </a:ext>
            </a:extLst>
          </p:cNvPr>
          <p:cNvSpPr/>
          <p:nvPr/>
        </p:nvSpPr>
        <p:spPr>
          <a:xfrm>
            <a:off x="1015797" y="3757992"/>
            <a:ext cx="4036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7FEF34-44E7-4D80-AB0E-52836BED8D87}"/>
              </a:ext>
            </a:extLst>
          </p:cNvPr>
          <p:cNvSpPr/>
          <p:nvPr/>
        </p:nvSpPr>
        <p:spPr>
          <a:xfrm>
            <a:off x="360450" y="4280631"/>
            <a:ext cx="916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3B18AAC-4CB1-481D-B23C-AB466D43D3BE}"/>
              </a:ext>
            </a:extLst>
          </p:cNvPr>
          <p:cNvSpPr/>
          <p:nvPr/>
        </p:nvSpPr>
        <p:spPr>
          <a:xfrm>
            <a:off x="9113897" y="4475673"/>
            <a:ext cx="9169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43420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4" grpId="0"/>
      <p:bldP spid="14" grpId="1"/>
      <p:bldP spid="20" grpId="0"/>
      <p:bldP spid="20" grpId="1"/>
      <p:bldP spid="21" grpId="0"/>
      <p:bldP spid="22" grpId="0"/>
      <p:bldP spid="23" grpId="0"/>
      <p:bldP spid="27" grpId="0"/>
      <p:bldP spid="29" grpId="0"/>
      <p:bldP spid="32" grpId="0"/>
      <p:bldP spid="35" grpId="0"/>
      <p:bldP spid="38" grpId="0"/>
      <p:bldP spid="39" grpId="0"/>
      <p:bldP spid="40" grpId="0"/>
    </p:bld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F725CA07-1836-4FA6-AC07-A14B0FB1FD7A}"/>
              </a:ext>
            </a:extLst>
          </p:cNvPr>
          <p:cNvSpPr txBox="1"/>
          <p:nvPr/>
        </p:nvSpPr>
        <p:spPr>
          <a:xfrm>
            <a:off x="8655772" y="1587924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A3A713-85FE-4E0B-B6CE-C5F50DA2F437}"/>
              </a:ext>
            </a:extLst>
          </p:cNvPr>
          <p:cNvSpPr txBox="1"/>
          <p:nvPr/>
        </p:nvSpPr>
        <p:spPr>
          <a:xfrm>
            <a:off x="8313022" y="1586343"/>
            <a:ext cx="605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05D9B9-3AF1-4151-A65C-4F87C159C4DC}"/>
              </a:ext>
            </a:extLst>
          </p:cNvPr>
          <p:cNvSpPr/>
          <p:nvPr/>
        </p:nvSpPr>
        <p:spPr>
          <a:xfrm>
            <a:off x="56123" y="50000"/>
            <a:ext cx="117845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Six identical right-angled triangles are arranged to make a rectangle. </a:t>
            </a:r>
          </a:p>
          <a:p>
            <a:r>
              <a:rPr lang="en-US" sz="3200" b="1" dirty="0"/>
              <a:t>Calculate the length of the rectangle.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4A76E1-C300-45FF-907E-4B33D0DA7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907" y="1278611"/>
            <a:ext cx="7033700" cy="46727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42F7E69-73A3-408F-91C9-B7615711DC28}"/>
              </a:ext>
            </a:extLst>
          </p:cNvPr>
          <p:cNvSpPr txBox="1"/>
          <p:nvPr/>
        </p:nvSpPr>
        <p:spPr>
          <a:xfrm>
            <a:off x="7816697" y="157994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AEEDACE-C31C-4A61-B1C8-9B784DBF2DD7}"/>
              </a:ext>
            </a:extLst>
          </p:cNvPr>
          <p:cNvCxnSpPr>
            <a:cxnSpLocks/>
          </p:cNvCxnSpPr>
          <p:nvPr/>
        </p:nvCxnSpPr>
        <p:spPr>
          <a:xfrm>
            <a:off x="8328663" y="1641093"/>
            <a:ext cx="481749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F87344-A84F-4A6C-A274-3E48E1BFA873}"/>
              </a:ext>
            </a:extLst>
          </p:cNvPr>
          <p:cNvCxnSpPr>
            <a:cxnSpLocks/>
          </p:cNvCxnSpPr>
          <p:nvPr/>
        </p:nvCxnSpPr>
        <p:spPr>
          <a:xfrm>
            <a:off x="8328663" y="162504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6880D9A-1420-4947-9AEE-1DA805B3DE07}"/>
              </a:ext>
            </a:extLst>
          </p:cNvPr>
          <p:cNvSpPr txBox="1"/>
          <p:nvPr/>
        </p:nvSpPr>
        <p:spPr>
          <a:xfrm>
            <a:off x="8353606" y="112721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2165D2-659B-4458-9559-2131858111C7}"/>
              </a:ext>
            </a:extLst>
          </p:cNvPr>
          <p:cNvSpPr txBox="1"/>
          <p:nvPr/>
        </p:nvSpPr>
        <p:spPr>
          <a:xfrm>
            <a:off x="8821968" y="113490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4FA2D5-30AB-4665-8E3D-E15D64D8E232}"/>
              </a:ext>
            </a:extLst>
          </p:cNvPr>
          <p:cNvSpPr txBox="1"/>
          <p:nvPr/>
        </p:nvSpPr>
        <p:spPr>
          <a:xfrm>
            <a:off x="8663069" y="161025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B31BFF3-9B31-42DC-B0AB-7663BC33D2A2}"/>
              </a:ext>
            </a:extLst>
          </p:cNvPr>
          <p:cNvCxnSpPr>
            <a:cxnSpLocks/>
          </p:cNvCxnSpPr>
          <p:nvPr/>
        </p:nvCxnSpPr>
        <p:spPr>
          <a:xfrm>
            <a:off x="8804726" y="1640785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EF042AB-ABA3-41AC-8B0C-47DA9EE445A9}"/>
              </a:ext>
            </a:extLst>
          </p:cNvPr>
          <p:cNvSpPr txBox="1"/>
          <p:nvPr/>
        </p:nvSpPr>
        <p:spPr>
          <a:xfrm>
            <a:off x="8651796" y="113490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49AACAF-C35C-43E2-9B3C-D56D5CD3BBED}"/>
              </a:ext>
            </a:extLst>
          </p:cNvPr>
          <p:cNvCxnSpPr>
            <a:cxnSpLocks/>
          </p:cNvCxnSpPr>
          <p:nvPr/>
        </p:nvCxnSpPr>
        <p:spPr>
          <a:xfrm>
            <a:off x="5179802" y="5290396"/>
            <a:ext cx="1995438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02331701-A682-4CAF-B309-D067EB60C778}"/>
              </a:ext>
            </a:extLst>
          </p:cNvPr>
          <p:cNvSpPr/>
          <p:nvPr/>
        </p:nvSpPr>
        <p:spPr>
          <a:xfrm>
            <a:off x="5587999" y="4851705"/>
            <a:ext cx="15675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3.5 cm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CC28C0B-1A55-473D-8473-72A808F337A6}"/>
              </a:ext>
            </a:extLst>
          </p:cNvPr>
          <p:cNvCxnSpPr>
            <a:cxnSpLocks/>
          </p:cNvCxnSpPr>
          <p:nvPr/>
        </p:nvCxnSpPr>
        <p:spPr>
          <a:xfrm>
            <a:off x="711354" y="1366900"/>
            <a:ext cx="0" cy="4008025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30C9D66B-9564-4822-8CD7-D4ADF9CCE0CC}"/>
              </a:ext>
            </a:extLst>
          </p:cNvPr>
          <p:cNvSpPr/>
          <p:nvPr/>
        </p:nvSpPr>
        <p:spPr>
          <a:xfrm>
            <a:off x="2889124" y="4851705"/>
            <a:ext cx="22808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7 cm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E1511BD-41F2-4878-9C77-3413D6B0748B}"/>
              </a:ext>
            </a:extLst>
          </p:cNvPr>
          <p:cNvSpPr txBox="1"/>
          <p:nvPr/>
        </p:nvSpPr>
        <p:spPr>
          <a:xfrm>
            <a:off x="7454955" y="2833860"/>
            <a:ext cx="30477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+ 3.5 =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D003C1F-870A-499C-9247-CF5C07571698}"/>
              </a:ext>
            </a:extLst>
          </p:cNvPr>
          <p:cNvSpPr txBox="1"/>
          <p:nvPr/>
        </p:nvSpPr>
        <p:spPr>
          <a:xfrm>
            <a:off x="9650499" y="2833860"/>
            <a:ext cx="23015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10.5 cm</a:t>
            </a:r>
          </a:p>
        </p:txBody>
      </p:sp>
    </p:spTree>
    <p:extLst>
      <p:ext uri="{BB962C8B-B14F-4D97-AF65-F5344CB8AC3E}">
        <p14:creationId xmlns:p14="http://schemas.microsoft.com/office/powerpoint/2010/main" val="83483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0.36654 0.0085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20" y="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209 0.28009 L 0.36576 0.00856 " pathEditMode="relative" rAng="0" ptsTypes="AA">
                                      <p:cBhvr>
                                        <p:cTn id="18" dur="20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77" y="-1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7" grpId="0"/>
      <p:bldP spid="8" grpId="0"/>
      <p:bldP spid="11" grpId="0"/>
      <p:bldP spid="12" grpId="0"/>
      <p:bldP spid="13" grpId="0"/>
      <p:bldP spid="16" grpId="0"/>
      <p:bldP spid="19" grpId="0"/>
      <p:bldP spid="33" grpId="0"/>
      <p:bldP spid="35" grpId="0"/>
      <p:bldP spid="36" grpId="0"/>
    </p:bld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818B14-A2A9-4182-8B59-F7A9887C7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57" y="574293"/>
            <a:ext cx="11246880" cy="116151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D1784B-279B-472B-A55E-8A8F5850AC58}"/>
              </a:ext>
            </a:extLst>
          </p:cNvPr>
          <p:cNvSpPr/>
          <p:nvPr/>
        </p:nvSpPr>
        <p:spPr>
          <a:xfrm>
            <a:off x="56123" y="1981356"/>
            <a:ext cx="1189307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distance from point P to point R is 800 </a:t>
            </a:r>
            <a:r>
              <a:rPr lang="en-US" sz="3200" b="1" dirty="0" err="1"/>
              <a:t>metres</a:t>
            </a:r>
            <a:r>
              <a:rPr lang="en-US" sz="3200" b="1" dirty="0"/>
              <a:t>. The distance from point P to point Q is 4 times the distance from point Q to point R. </a:t>
            </a:r>
          </a:p>
          <a:p>
            <a:r>
              <a:rPr lang="en-US" sz="3200" b="1" dirty="0"/>
              <a:t>Olivia says, ‘It is 600 </a:t>
            </a:r>
            <a:r>
              <a:rPr lang="en-US" sz="3200" b="1" dirty="0" err="1"/>
              <a:t>metres</a:t>
            </a:r>
            <a:r>
              <a:rPr lang="en-US" sz="3200" b="1" dirty="0"/>
              <a:t> from point P to point Q.’</a:t>
            </a:r>
          </a:p>
          <a:p>
            <a:r>
              <a:rPr lang="en-US" sz="3200" b="1" dirty="0"/>
              <a:t>Explain why Olivia is not correct.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4002882-72FE-4639-BC18-AFED99531FD7}"/>
              </a:ext>
            </a:extLst>
          </p:cNvPr>
          <p:cNvCxnSpPr/>
          <p:nvPr/>
        </p:nvCxnSpPr>
        <p:spPr>
          <a:xfrm>
            <a:off x="4470400" y="885371"/>
            <a:ext cx="0" cy="4354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FF6717F-1935-4771-AED0-4F9E9C442CCA}"/>
              </a:ext>
            </a:extLst>
          </p:cNvPr>
          <p:cNvCxnSpPr/>
          <p:nvPr/>
        </p:nvCxnSpPr>
        <p:spPr>
          <a:xfrm>
            <a:off x="2503715" y="885371"/>
            <a:ext cx="0" cy="4354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0A98354-7527-4DB0-9FF0-AFC61610B6E7}"/>
              </a:ext>
            </a:extLst>
          </p:cNvPr>
          <p:cNvCxnSpPr/>
          <p:nvPr/>
        </p:nvCxnSpPr>
        <p:spPr>
          <a:xfrm>
            <a:off x="6502401" y="885371"/>
            <a:ext cx="0" cy="4354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D37CEF90-8E34-48D4-AB8B-2E3BA7CDE865}"/>
              </a:ext>
            </a:extLst>
          </p:cNvPr>
          <p:cNvSpPr/>
          <p:nvPr/>
        </p:nvSpPr>
        <p:spPr>
          <a:xfrm>
            <a:off x="227907" y="4113630"/>
            <a:ext cx="19627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800 ÷ 5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64D4A6-1E56-4C46-B4DF-EE3563F8E582}"/>
              </a:ext>
            </a:extLst>
          </p:cNvPr>
          <p:cNvSpPr/>
          <p:nvPr/>
        </p:nvSpPr>
        <p:spPr>
          <a:xfrm>
            <a:off x="1856047" y="4113629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9E779E-B402-4D52-BD68-181A016ECA62}"/>
              </a:ext>
            </a:extLst>
          </p:cNvPr>
          <p:cNvSpPr/>
          <p:nvPr/>
        </p:nvSpPr>
        <p:spPr>
          <a:xfrm>
            <a:off x="224637" y="4712448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160 x 4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403DDE-EB28-4BCD-B89A-64C2C6D78609}"/>
              </a:ext>
            </a:extLst>
          </p:cNvPr>
          <p:cNvSpPr/>
          <p:nvPr/>
        </p:nvSpPr>
        <p:spPr>
          <a:xfrm>
            <a:off x="1856047" y="4726491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640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222960-87B6-4C1E-9044-EC400B8BEE26}"/>
              </a:ext>
            </a:extLst>
          </p:cNvPr>
          <p:cNvSpPr/>
          <p:nvPr/>
        </p:nvSpPr>
        <p:spPr>
          <a:xfrm>
            <a:off x="2724911" y="4104632"/>
            <a:ext cx="53407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so it’s 160 metres from Q to R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B58828-9470-46E3-B171-FCFC72199FA1}"/>
              </a:ext>
            </a:extLst>
          </p:cNvPr>
          <p:cNvSpPr/>
          <p:nvPr/>
        </p:nvSpPr>
        <p:spPr>
          <a:xfrm>
            <a:off x="2736066" y="4717493"/>
            <a:ext cx="53407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so it’s 640 metres from P to Q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D29FC1-BDB3-4285-BB12-BAD9BC3A7D27}"/>
              </a:ext>
            </a:extLst>
          </p:cNvPr>
          <p:cNvSpPr/>
          <p:nvPr/>
        </p:nvSpPr>
        <p:spPr>
          <a:xfrm>
            <a:off x="224636" y="5393503"/>
            <a:ext cx="119673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If it were 600 m from P to Q, it would be 600 ÷ 4 = 150 m from Q to R, and 600 + 150 = 750 m, not 800 m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BFCD0D-E2A6-4F1D-A772-BF6B777A9B5D}"/>
              </a:ext>
            </a:extLst>
          </p:cNvPr>
          <p:cNvSpPr/>
          <p:nvPr/>
        </p:nvSpPr>
        <p:spPr>
          <a:xfrm>
            <a:off x="1225339" y="667184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04A15F-3FBE-4619-9521-8F974F6809B5}"/>
              </a:ext>
            </a:extLst>
          </p:cNvPr>
          <p:cNvSpPr/>
          <p:nvPr/>
        </p:nvSpPr>
        <p:spPr>
          <a:xfrm>
            <a:off x="3177129" y="667184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14E82A-027C-4242-A120-32409ACCA537}"/>
              </a:ext>
            </a:extLst>
          </p:cNvPr>
          <p:cNvSpPr/>
          <p:nvPr/>
        </p:nvSpPr>
        <p:spPr>
          <a:xfrm>
            <a:off x="5073525" y="667184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A6DA6E-B623-4F61-8F40-DCA508961ABC}"/>
              </a:ext>
            </a:extLst>
          </p:cNvPr>
          <p:cNvSpPr/>
          <p:nvPr/>
        </p:nvSpPr>
        <p:spPr>
          <a:xfrm>
            <a:off x="7025315" y="667184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013072-CCA0-4C19-8503-2DCC4B0EE251}"/>
              </a:ext>
            </a:extLst>
          </p:cNvPr>
          <p:cNvSpPr/>
          <p:nvPr/>
        </p:nvSpPr>
        <p:spPr>
          <a:xfrm>
            <a:off x="9557346" y="631312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160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79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13475</Words>
  <Application>Microsoft Office PowerPoint</Application>
  <PresentationFormat>Widescreen</PresentationFormat>
  <Paragraphs>4334</Paragraphs>
  <Slides>230</Slides>
  <Notes>230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230</vt:i4>
      </vt:variant>
    </vt:vector>
  </HeadingPairs>
  <TitlesOfParts>
    <vt:vector size="236" baseType="lpstr">
      <vt:lpstr>MS Mincho</vt:lpstr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Rigelsford</dc:creator>
  <cp:lastModifiedBy>Simon Rigelsford</cp:lastModifiedBy>
  <cp:revision>3</cp:revision>
  <dcterms:created xsi:type="dcterms:W3CDTF">2020-08-21T15:03:14Z</dcterms:created>
  <dcterms:modified xsi:type="dcterms:W3CDTF">2020-09-24T16:50:31Z</dcterms:modified>
</cp:coreProperties>
</file>