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1"/>
  </p:notesMasterIdLst>
  <p:sldIdLst>
    <p:sldId id="361" r:id="rId2"/>
    <p:sldId id="420" r:id="rId3"/>
    <p:sldId id="362" r:id="rId4"/>
    <p:sldId id="363" r:id="rId5"/>
    <p:sldId id="364" r:id="rId6"/>
    <p:sldId id="365" r:id="rId7"/>
    <p:sldId id="421" r:id="rId8"/>
    <p:sldId id="366" r:id="rId9"/>
    <p:sldId id="367" r:id="rId10"/>
    <p:sldId id="368" r:id="rId11"/>
    <p:sldId id="369" r:id="rId12"/>
    <p:sldId id="370" r:id="rId13"/>
    <p:sldId id="371" r:id="rId14"/>
    <p:sldId id="372" r:id="rId15"/>
    <p:sldId id="373" r:id="rId16"/>
    <p:sldId id="374" r:id="rId17"/>
    <p:sldId id="375" r:id="rId18"/>
    <p:sldId id="376" r:id="rId19"/>
    <p:sldId id="377" r:id="rId20"/>
    <p:sldId id="378" r:id="rId21"/>
    <p:sldId id="379" r:id="rId22"/>
    <p:sldId id="380" r:id="rId23"/>
    <p:sldId id="381" r:id="rId24"/>
    <p:sldId id="382" r:id="rId25"/>
    <p:sldId id="383" r:id="rId26"/>
    <p:sldId id="384" r:id="rId27"/>
    <p:sldId id="385" r:id="rId28"/>
    <p:sldId id="386" r:id="rId29"/>
    <p:sldId id="387" r:id="rId30"/>
    <p:sldId id="388" r:id="rId31"/>
    <p:sldId id="389" r:id="rId32"/>
    <p:sldId id="390" r:id="rId33"/>
    <p:sldId id="391" r:id="rId34"/>
    <p:sldId id="392" r:id="rId35"/>
    <p:sldId id="393" r:id="rId36"/>
    <p:sldId id="394" r:id="rId37"/>
    <p:sldId id="395" r:id="rId38"/>
    <p:sldId id="396" r:id="rId39"/>
    <p:sldId id="397" r:id="rId40"/>
    <p:sldId id="398" r:id="rId41"/>
    <p:sldId id="399" r:id="rId42"/>
    <p:sldId id="400" r:id="rId43"/>
    <p:sldId id="401" r:id="rId44"/>
    <p:sldId id="402" r:id="rId45"/>
    <p:sldId id="403" r:id="rId46"/>
    <p:sldId id="404" r:id="rId47"/>
    <p:sldId id="405" r:id="rId48"/>
    <p:sldId id="406" r:id="rId49"/>
    <p:sldId id="407" r:id="rId50"/>
    <p:sldId id="408" r:id="rId51"/>
    <p:sldId id="409" r:id="rId52"/>
    <p:sldId id="410" r:id="rId53"/>
    <p:sldId id="411" r:id="rId54"/>
    <p:sldId id="412" r:id="rId55"/>
    <p:sldId id="413" r:id="rId56"/>
    <p:sldId id="414" r:id="rId57"/>
    <p:sldId id="415" r:id="rId58"/>
    <p:sldId id="416" r:id="rId59"/>
    <p:sldId id="417" r:id="rId60"/>
    <p:sldId id="418" r:id="rId61"/>
    <p:sldId id="419" r:id="rId62"/>
    <p:sldId id="422" r:id="rId63"/>
    <p:sldId id="423" r:id="rId64"/>
    <p:sldId id="424" r:id="rId65"/>
    <p:sldId id="425" r:id="rId66"/>
    <p:sldId id="426" r:id="rId67"/>
    <p:sldId id="427" r:id="rId68"/>
    <p:sldId id="428" r:id="rId69"/>
    <p:sldId id="429" r:id="rId70"/>
    <p:sldId id="430" r:id="rId71"/>
    <p:sldId id="431" r:id="rId72"/>
    <p:sldId id="432" r:id="rId73"/>
    <p:sldId id="433" r:id="rId74"/>
    <p:sldId id="434" r:id="rId75"/>
    <p:sldId id="435" r:id="rId76"/>
    <p:sldId id="436" r:id="rId77"/>
    <p:sldId id="437" r:id="rId78"/>
    <p:sldId id="438" r:id="rId79"/>
    <p:sldId id="439" r:id="rId8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30C3BD-D1E2-4A25-8721-F2B01CBFE7D0}" type="datetimeFigureOut">
              <a:rPr lang="en-GB" smtClean="0"/>
              <a:t>20/12/2020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BF2C44-E47D-424D-8429-EBDD7BEB43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7211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54516-67EF-4650-9187-68EDECDED0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1C6662-FB4A-4030-8DB4-425DC8BCE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A83009-F3A3-4756-8A1B-E90BC23AC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D8BA-3AD2-457C-B03F-21C1235DDBAD}" type="datetimeFigureOut">
              <a:rPr lang="en-GB" smtClean="0"/>
              <a:t>20/12/2020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59818-0863-44FC-90B4-54DB09669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FF4F0-A2B4-4F44-811A-3E0B7C16E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C9556-A325-4EE0-AC91-B06BD5F15E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373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6B3AD-0B61-40D5-9382-A39B51533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CE94D-07DF-44D4-B172-D4D48FD041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B7AA6-62A2-41C5-9B1C-24FAD4F88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D8BA-3AD2-457C-B03F-21C1235DDBAD}" type="datetimeFigureOut">
              <a:rPr lang="en-GB" smtClean="0"/>
              <a:t>20/12/2020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D85E5-16C8-4613-B339-5EA989880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4A359-A0F0-402E-9424-815689A0D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C9556-A325-4EE0-AC91-B06BD5F15E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410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B3F11-D512-4845-AEBA-32674DC2F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D83A1E-F104-4283-BDEE-5CA5ABEB4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AD793-29DC-495F-8338-7A493D2A9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D8BA-3AD2-457C-B03F-21C1235DDBAD}" type="datetimeFigureOut">
              <a:rPr lang="en-GB" smtClean="0"/>
              <a:t>20/12/2020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662C4D-2664-4556-94F5-D2F03223D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24AB7-EA30-4F52-B623-3577D3CB3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C9556-A325-4EE0-AC91-B06BD5F15E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284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C8817-09B8-40F2-A494-5E958C595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95ED7-0E90-472B-A8E8-0ED7F5B6F9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F52AC1-B497-4C26-95CF-92388EB85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248165-0AB9-4EC5-8B54-212B96F51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D8BA-3AD2-457C-B03F-21C1235DDBAD}" type="datetimeFigureOut">
              <a:rPr lang="en-GB" smtClean="0"/>
              <a:t>20/12/2020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1AAEB3-0A40-4764-AE53-3EDAC7A6A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BEEA27-218C-4D01-B996-41F34E12B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C9556-A325-4EE0-AC91-B06BD5F15E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615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B22DD-44A6-4A0F-9295-09793F8BF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6BD46-687F-4B5B-B400-1795BCEA8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4E1043-F743-4A55-A274-FFD2EEB75F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00554-F852-4B8F-8406-89B1027369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18F03F-D7E4-44D1-89BA-86F23D389A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B525E5-97A0-404A-91D5-54A9F370D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D8BA-3AD2-457C-B03F-21C1235DDBAD}" type="datetimeFigureOut">
              <a:rPr lang="en-GB" smtClean="0"/>
              <a:t>20/12/2020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58F99C-C233-4C28-B209-BB6D6FF34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9702DC-E389-4AE9-91FE-1A4EB9532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C9556-A325-4EE0-AC91-B06BD5F15E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832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7070D-2FCA-4780-886C-5791A3D3E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15389C-C86F-4114-B575-EF6FDB6DB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D8BA-3AD2-457C-B03F-21C1235DDBAD}" type="datetimeFigureOut">
              <a:rPr lang="en-GB" smtClean="0"/>
              <a:t>20/12/2020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7F6B80-1D04-4BCB-B85D-5C31BF262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ED1EEB-068A-4AA8-9A90-A32B737EE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C9556-A325-4EE0-AC91-B06BD5F15E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02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2E47E1-716C-4C52-8BCF-4561FADDC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D8BA-3AD2-457C-B03F-21C1235DDBAD}" type="datetimeFigureOut">
              <a:rPr lang="en-GB" smtClean="0"/>
              <a:t>20/12/2020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50368A-E850-4FF0-8819-64B40B632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F03A58-2FCC-48FE-95F9-A9F8A6B19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C9556-A325-4EE0-AC91-B06BD5F15E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533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A62C2-7E1A-4081-9A84-FE2D6CA47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15E51-009B-4B58-A40B-02BA7D13E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01EC0D-1356-4775-938B-024253B2E2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61D22E-E337-466D-81A8-037DD9CEC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D8BA-3AD2-457C-B03F-21C1235DDBAD}" type="datetimeFigureOut">
              <a:rPr lang="en-GB" smtClean="0"/>
              <a:t>20/12/2020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BA3EBC-B46D-4402-9F4C-713811EC1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F9BFF3-B1BB-44AA-A5A5-C13EC7645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C9556-A325-4EE0-AC91-B06BD5F15E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450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AB719-4B0E-4239-9B80-9071696F2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870EDB-154B-47DE-8CAC-7DBE843242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ACDCD-BB40-49CA-BEC7-41987815E6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E8D82B-310A-4088-A296-A15FA7BCC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D8BA-3AD2-457C-B03F-21C1235DDBAD}" type="datetimeFigureOut">
              <a:rPr lang="en-GB" smtClean="0"/>
              <a:t>20/12/2020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FF68BD-ACA6-47CD-87FE-EA800DCA4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2CB3A0-12F2-4D92-96AA-4078704AF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C9556-A325-4EE0-AC91-B06BD5F15E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468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B7FD5-6694-4679-91C8-2E952BA6E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B9B07E-BD67-4F83-A701-B6482FDD3F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3AC61-E399-414C-BF2C-5ED436D47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D8BA-3AD2-457C-B03F-21C1235DDBAD}" type="datetimeFigureOut">
              <a:rPr lang="en-GB" smtClean="0"/>
              <a:t>20/12/2020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AC8E3-1C7D-44BA-8B93-08B4AAA8F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60B55-FBD7-4091-8813-711C71435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C9556-A325-4EE0-AC91-B06BD5F15E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104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8B1406-9246-45BD-B0BB-11E4256A8A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6B89B5-F048-4267-B159-545C57F81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64230F-9E5B-4324-ACBE-67D61C08E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D8BA-3AD2-457C-B03F-21C1235DDBAD}" type="datetimeFigureOut">
              <a:rPr lang="en-GB" smtClean="0"/>
              <a:t>20/12/2020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37D18-B3B5-4A09-A7D0-961B4DE08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AB58C-94C9-4B7D-9B34-8585D360E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C9556-A325-4EE0-AC91-B06BD5F15E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404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DD8EB4-6D77-4ED2-9313-929E4C8A2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ABBA95-CAF8-47B6-B728-357D9B603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D40C7D-3323-407D-B6B7-D0BC76247F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9D8BA-3AD2-457C-B03F-21C1235DDBAD}" type="datetimeFigureOut">
              <a:rPr lang="en-GB" smtClean="0"/>
              <a:t>20/12/2020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3C1CE-4FDB-418D-97FE-5FAC06E691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709A6-2872-4529-8823-66A72A699B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C9556-A325-4EE0-AC91-B06BD5F15E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593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0" i="0" u="none" strike="noStrike" dirty="0">
                <a:effectLst/>
                <a:latin typeface="hurme_no2-webfont"/>
              </a:rPr>
              <a:t>Roman numerals for 1, 5, 10, 50, 100, 500, 1000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IVXLCDM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690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what you get when you add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sum</a:t>
            </a:r>
          </a:p>
        </p:txBody>
      </p:sp>
    </p:spTree>
    <p:extLst>
      <p:ext uri="{BB962C8B-B14F-4D97-AF65-F5344CB8AC3E}">
        <p14:creationId xmlns:p14="http://schemas.microsoft.com/office/powerpoint/2010/main" val="138099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what you get when you subtract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difference</a:t>
            </a:r>
          </a:p>
        </p:txBody>
      </p:sp>
    </p:spTree>
    <p:extLst>
      <p:ext uri="{BB962C8B-B14F-4D97-AF65-F5344CB8AC3E}">
        <p14:creationId xmlns:p14="http://schemas.microsoft.com/office/powerpoint/2010/main" val="313586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what you get when you multiply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product</a:t>
            </a:r>
          </a:p>
        </p:txBody>
      </p:sp>
    </p:spTree>
    <p:extLst>
      <p:ext uri="{BB962C8B-B14F-4D97-AF65-F5344CB8AC3E}">
        <p14:creationId xmlns:p14="http://schemas.microsoft.com/office/powerpoint/2010/main" val="128553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what you get when you divide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quotient</a:t>
            </a:r>
          </a:p>
        </p:txBody>
      </p:sp>
    </p:spTree>
    <p:extLst>
      <p:ext uri="{BB962C8B-B14F-4D97-AF65-F5344CB8AC3E}">
        <p14:creationId xmlns:p14="http://schemas.microsoft.com/office/powerpoint/2010/main" val="324378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10 is a ________ of 1, 2, 5 and 10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multiple</a:t>
            </a:r>
          </a:p>
        </p:txBody>
      </p:sp>
    </p:spTree>
    <p:extLst>
      <p:ext uri="{BB962C8B-B14F-4D97-AF65-F5344CB8AC3E}">
        <p14:creationId xmlns:p14="http://schemas.microsoft.com/office/powerpoint/2010/main" val="91649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a multiple of 2 is an ____ number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even</a:t>
            </a:r>
          </a:p>
        </p:txBody>
      </p:sp>
    </p:spTree>
    <p:extLst>
      <p:ext uri="{BB962C8B-B14F-4D97-AF65-F5344CB8AC3E}">
        <p14:creationId xmlns:p14="http://schemas.microsoft.com/office/powerpoint/2010/main" val="122593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10650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a number that is in the times tables of two different numbers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24 is a ______ ________ of 4 and 6 because it is in both the 4 times table and the 6 times table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00965"/>
            <a:ext cx="10515600" cy="2747963"/>
          </a:xfrm>
        </p:spPr>
        <p:txBody>
          <a:bodyPr/>
          <a:lstStyle/>
          <a:p>
            <a:r>
              <a:rPr lang="en-GB" dirty="0"/>
              <a:t>common multiple</a:t>
            </a:r>
          </a:p>
        </p:txBody>
      </p:sp>
    </p:spTree>
    <p:extLst>
      <p:ext uri="{BB962C8B-B14F-4D97-AF65-F5344CB8AC3E}">
        <p14:creationId xmlns:p14="http://schemas.microsoft.com/office/powerpoint/2010/main" val="296767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867472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the lowest number that is in the times tables of two different numbers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12 is the ______ ______ ________ of 4 and 6 because it is the lowest number that is in both the 4 times table and the 6 times table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1"/>
            <a:ext cx="10515600" cy="2747962"/>
          </a:xfrm>
        </p:spPr>
        <p:txBody>
          <a:bodyPr/>
          <a:lstStyle/>
          <a:p>
            <a:r>
              <a:rPr lang="en-GB" dirty="0"/>
              <a:t>lowest common multiple</a:t>
            </a:r>
          </a:p>
        </p:txBody>
      </p:sp>
    </p:spTree>
    <p:extLst>
      <p:ext uri="{BB962C8B-B14F-4D97-AF65-F5344CB8AC3E}">
        <p14:creationId xmlns:p14="http://schemas.microsoft.com/office/powerpoint/2010/main" val="2552236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72768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a number that divide into another number with no remainder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1, 2, 5 and 10 are ______s of 10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3803"/>
            <a:ext cx="10515600" cy="3923160"/>
          </a:xfrm>
        </p:spPr>
        <p:txBody>
          <a:bodyPr/>
          <a:lstStyle/>
          <a:p>
            <a:r>
              <a:rPr lang="en-GB" dirty="0"/>
              <a:t>factor</a:t>
            </a:r>
          </a:p>
        </p:txBody>
      </p:sp>
    </p:spTree>
    <p:extLst>
      <p:ext uri="{BB962C8B-B14F-4D97-AF65-F5344CB8AC3E}">
        <p14:creationId xmlns:p14="http://schemas.microsoft.com/office/powerpoint/2010/main" val="36503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46255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a number that divides into two different numbers with no remainders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5 is a ______ ______ of 10 and 15 because it has both 10 and 15 in its times table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56079"/>
            <a:ext cx="10515600" cy="3420884"/>
          </a:xfrm>
        </p:spPr>
        <p:txBody>
          <a:bodyPr/>
          <a:lstStyle/>
          <a:p>
            <a:r>
              <a:rPr lang="en-GB" dirty="0"/>
              <a:t>common factor</a:t>
            </a:r>
          </a:p>
        </p:txBody>
      </p:sp>
    </p:spTree>
    <p:extLst>
      <p:ext uri="{BB962C8B-B14F-4D97-AF65-F5344CB8AC3E}">
        <p14:creationId xmlns:p14="http://schemas.microsoft.com/office/powerpoint/2010/main" val="3780478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232633"/>
          </a:xfrm>
        </p:spPr>
        <p:txBody>
          <a:bodyPr>
            <a:normAutofit fontScale="90000"/>
          </a:bodyPr>
          <a:lstStyle/>
          <a:p>
            <a:r>
              <a:rPr lang="en-US" b="0" i="0" dirty="0">
                <a:effectLst/>
                <a:latin typeface="hurme_no2-webfont"/>
              </a:rPr>
              <a:t>a number which has only two factors (the number 1 and itself)</a:t>
            </a:r>
            <a:br>
              <a:rPr lang="en-US" dirty="0"/>
            </a:br>
            <a:r>
              <a:rPr lang="en-US" b="0" i="0" dirty="0">
                <a:effectLst/>
                <a:latin typeface="hurme_no2-webfont"/>
              </a:rPr>
              <a:t>e.g. the first _____ ______s are 2, 3, 5 and 7</a:t>
            </a:r>
            <a:br>
              <a:rPr lang="en-US" dirty="0"/>
            </a:br>
            <a:r>
              <a:rPr lang="en-US" b="0" i="0" dirty="0">
                <a:effectLst/>
                <a:latin typeface="hurme_no2-webfont"/>
              </a:rPr>
              <a:t>e.g. to work out if you have a _____ ______, you can divide it by 2, 3, 5 and 7 and if you get remainders for all, then you know that you do</a:t>
            </a:r>
            <a:br>
              <a:rPr lang="en-US" dirty="0"/>
            </a:br>
            <a:r>
              <a:rPr lang="en-US" b="0" i="0" dirty="0">
                <a:effectLst/>
                <a:latin typeface="hurme_no2-webfont"/>
              </a:rPr>
              <a:t>e.g. 29 is a _____ ______ because it is only in the 1 times table and the 29 times table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829577"/>
            <a:ext cx="10515600" cy="1347386"/>
          </a:xfrm>
        </p:spPr>
        <p:txBody>
          <a:bodyPr/>
          <a:lstStyle/>
          <a:p>
            <a:r>
              <a:rPr lang="en-GB" dirty="0"/>
              <a:t>prime number</a:t>
            </a:r>
          </a:p>
        </p:txBody>
      </p:sp>
    </p:spTree>
    <p:extLst>
      <p:ext uri="{BB962C8B-B14F-4D97-AF65-F5344CB8AC3E}">
        <p14:creationId xmlns:p14="http://schemas.microsoft.com/office/powerpoint/2010/main" val="3917091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867472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a number which has more than two factors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9 is a _________ _______ because it has three factors: 1, 3 and 9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10 is a _________ ______ because it has four factors: 1, 2, 5 and 10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10515600" cy="2747963"/>
          </a:xfrm>
        </p:spPr>
        <p:txBody>
          <a:bodyPr/>
          <a:lstStyle/>
          <a:p>
            <a:r>
              <a:rPr lang="en-GB" dirty="0"/>
              <a:t>composite number</a:t>
            </a:r>
          </a:p>
        </p:txBody>
      </p:sp>
    </p:spTree>
    <p:extLst>
      <p:ext uri="{BB962C8B-B14F-4D97-AF65-F5344CB8AC3E}">
        <p14:creationId xmlns:p14="http://schemas.microsoft.com/office/powerpoint/2010/main" val="4050752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442469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a factor which is also a prime number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2, 3 and 5 are _____ ______s of 30 because they are prime numbers and 30 is in their times tables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07595"/>
            <a:ext cx="10515600" cy="3369368"/>
          </a:xfrm>
        </p:spPr>
        <p:txBody>
          <a:bodyPr/>
          <a:lstStyle/>
          <a:p>
            <a:r>
              <a:rPr lang="en-GB" dirty="0"/>
              <a:t>prime factor</a:t>
            </a:r>
          </a:p>
        </p:txBody>
      </p:sp>
    </p:spTree>
    <p:extLst>
      <p:ext uri="{BB962C8B-B14F-4D97-AF65-F5344CB8AC3E}">
        <p14:creationId xmlns:p14="http://schemas.microsoft.com/office/powerpoint/2010/main" val="425067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21252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what you get when you multiply a number by itself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1, 4, 9, 16, 25, ...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6681"/>
            <a:ext cx="10515600" cy="3910281"/>
          </a:xfrm>
        </p:spPr>
        <p:txBody>
          <a:bodyPr/>
          <a:lstStyle/>
          <a:p>
            <a:r>
              <a:rPr lang="en-GB" dirty="0"/>
              <a:t>square number</a:t>
            </a:r>
          </a:p>
        </p:txBody>
      </p:sp>
    </p:spTree>
    <p:extLst>
      <p:ext uri="{BB962C8B-B14F-4D97-AF65-F5344CB8AC3E}">
        <p14:creationId xmlns:p14="http://schemas.microsoft.com/office/powerpoint/2010/main" val="1754078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72768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what you get when you multiply a number by itself and then by itself again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1, 8, 27, 64, 125, ...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46985"/>
            <a:ext cx="10515600" cy="3729977"/>
          </a:xfrm>
        </p:spPr>
        <p:txBody>
          <a:bodyPr/>
          <a:lstStyle/>
          <a:p>
            <a:r>
              <a:rPr lang="en-GB" dirty="0"/>
              <a:t>cube number</a:t>
            </a:r>
          </a:p>
        </p:txBody>
      </p:sp>
    </p:spTree>
    <p:extLst>
      <p:ext uri="{BB962C8B-B14F-4D97-AF65-F5344CB8AC3E}">
        <p14:creationId xmlns:p14="http://schemas.microsoft.com/office/powerpoint/2010/main" val="1779714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first digit after the decimal point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tenths</a:t>
            </a:r>
          </a:p>
        </p:txBody>
      </p:sp>
    </p:spTree>
    <p:extLst>
      <p:ext uri="{BB962C8B-B14F-4D97-AF65-F5344CB8AC3E}">
        <p14:creationId xmlns:p14="http://schemas.microsoft.com/office/powerpoint/2010/main" val="336914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second digit after the decimal point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hundredths</a:t>
            </a:r>
          </a:p>
        </p:txBody>
      </p:sp>
    </p:spTree>
    <p:extLst>
      <p:ext uri="{BB962C8B-B14F-4D97-AF65-F5344CB8AC3E}">
        <p14:creationId xmlns:p14="http://schemas.microsoft.com/office/powerpoint/2010/main" val="56384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third digit after the decimal point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thousandths</a:t>
            </a:r>
          </a:p>
        </p:txBody>
      </p:sp>
    </p:spTree>
    <p:extLst>
      <p:ext uri="{BB962C8B-B14F-4D97-AF65-F5344CB8AC3E}">
        <p14:creationId xmlns:p14="http://schemas.microsoft.com/office/powerpoint/2010/main" val="83994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880351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a fraction with a denominator of 100 can be expressed as a __________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0.42 is the same as 42 _______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0.05 is the same as 5 _______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33/100 is the same as 33 _______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10515600" cy="2747963"/>
          </a:xfrm>
        </p:spPr>
        <p:txBody>
          <a:bodyPr/>
          <a:lstStyle/>
          <a:p>
            <a:r>
              <a:rPr lang="en-GB" dirty="0"/>
              <a:t>percentage</a:t>
            </a:r>
          </a:p>
        </p:txBody>
      </p:sp>
    </p:spTree>
    <p:extLst>
      <p:ext uri="{BB962C8B-B14F-4D97-AF65-F5344CB8AC3E}">
        <p14:creationId xmlns:p14="http://schemas.microsoft.com/office/powerpoint/2010/main" val="3661888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millimetres in a centimetre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10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1566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centimetres in a metre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100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6440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metres in a kilometre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1000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7027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grams in a kilogram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1000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6936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millilitres in a litre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1000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319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1 mile = ___ kilometres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1.6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6305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8 kilometres = _ miles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843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378075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the amount of 2D space something takes up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length x width = ____ of a rectangle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base x height = ____ of a parallelogram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base x height ÷ 2 = ____ of a triangle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43200"/>
            <a:ext cx="10515600" cy="3433763"/>
          </a:xfrm>
        </p:spPr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area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1BA55C-AD87-4495-A0CF-28DC19CE8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7468" y="3183164"/>
            <a:ext cx="2066332" cy="19381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F9C40C-C8D6-4DFA-BB0D-4109029B3C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983" y="3339442"/>
            <a:ext cx="4116025" cy="16255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0A3B69-3FF9-4BA4-A1EA-414BDC9E9A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91" y="3396654"/>
            <a:ext cx="3939132" cy="144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877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429590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the distance around the outside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a rectangle with longer sides of 6 cm and shorter sides of 4 cm will have a _________ of 20 cm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94715"/>
            <a:ext cx="10515600" cy="3382247"/>
          </a:xfrm>
        </p:spPr>
        <p:txBody>
          <a:bodyPr/>
          <a:lstStyle/>
          <a:p>
            <a:r>
              <a:rPr lang="en-GB" dirty="0"/>
              <a:t>perimeter</a:t>
            </a:r>
          </a:p>
        </p:txBody>
      </p:sp>
    </p:spTree>
    <p:extLst>
      <p:ext uri="{BB962C8B-B14F-4D97-AF65-F5344CB8AC3E}">
        <p14:creationId xmlns:p14="http://schemas.microsoft.com/office/powerpoint/2010/main" val="333609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the amount of 3D space something takes up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length x width x height = ______ of a cuboid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volume</a:t>
            </a:r>
          </a:p>
        </p:txBody>
      </p:sp>
      <p:pic>
        <p:nvPicPr>
          <p:cNvPr id="4" name="Picture 4" descr="3 D Shapes - Lessons - Tes Teach">
            <a:extLst>
              <a:ext uri="{FF2B5EF4-FFF2-40B4-BE49-F238E27FC236}">
                <a16:creationId xmlns:a16="http://schemas.microsoft.com/office/drawing/2014/main" id="{F0B97642-5B53-462C-8D84-91EF3C1A1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346" y="1955185"/>
            <a:ext cx="3574376" cy="2046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0830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seconds in a minute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>
                <a:effectLst/>
                <a:latin typeface="hurme_no2-webfont"/>
              </a:rPr>
              <a:t>60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8035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minutes in an hour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108016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hours in a day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220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September, April, June and November have __ days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30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8824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January, March, May, July, August, October and December have __ days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31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546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February has 28 days or 29 in a ____ ____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hurme_no2-webfont"/>
              </a:rPr>
              <a:t>l</a:t>
            </a:r>
            <a:r>
              <a:rPr lang="en-GB" b="0" i="0" u="none" strike="noStrike" dirty="0">
                <a:effectLst/>
                <a:latin typeface="hurme_no2-webfont"/>
              </a:rPr>
              <a:t>eap year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2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degrees in a quarter turn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90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A3ABBA-8664-4B1E-B533-287DE0FD5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025" y="1690688"/>
            <a:ext cx="1885950" cy="187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44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degrees in a half turn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180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3678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degrees in three quarters of a turn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270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299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degrees in a whole turn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360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90605B-7CCE-4FAB-AE49-7C1FD5C47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0" y="1825625"/>
            <a:ext cx="1905000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14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11405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degrees in a right angle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on angle diagrams, a right angle is shown with a small square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69713"/>
            <a:ext cx="10515600" cy="3807250"/>
          </a:xfrm>
        </p:spPr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90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8B21B4-3F3E-454B-AA98-0D934D45A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3825" y="2428875"/>
            <a:ext cx="4324350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167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31100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degrees on a straight line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you can find an unknown angle on a straight line by subtracting the other angle(s) from 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5165"/>
            <a:ext cx="10515600" cy="3961797"/>
          </a:xfrm>
        </p:spPr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180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9AFB14-5CB1-4CF1-AEC7-E677950FC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2802" y="2415448"/>
            <a:ext cx="2933700" cy="15525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A67009-CDB5-4CED-9556-8FD089475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8824" y="2929923"/>
            <a:ext cx="6624917" cy="372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380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34131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degrees around a point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you can find an unknown angle on a point by subtracting the other angle(s) from 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8197"/>
            <a:ext cx="10515600" cy="3858766"/>
          </a:xfrm>
        </p:spPr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360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78476A-94E3-49DA-A297-AF7BCA73E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4284" y="3061629"/>
            <a:ext cx="6297965" cy="35408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9FD4BC-D6CE-49FA-8C50-CCBBAC046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5960" y="2390775"/>
            <a:ext cx="2809875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975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angles less than 90 degrees are _____ angles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acute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ECF76A-5D4B-46D4-8F07-022BDE24A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150" y="2571750"/>
            <a:ext cx="44577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9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angles greater than 90 degrees but less than 180 degrees are ______ angles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obtuse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FE0264-6B9A-4781-AF85-E43558487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4275" y="2390775"/>
            <a:ext cx="4743450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99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angles greater than 180 degrees are ______ angles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reflex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147E53-3EED-47E6-8CB2-3E36F88F2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487" y="2266950"/>
            <a:ext cx="4391025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23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326560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angles in a triangle total ___ degrees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you can find an unknown angle in a triangle by subtracting the total of the other two angles from 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00777"/>
            <a:ext cx="10515600" cy="3176186"/>
          </a:xfrm>
        </p:spPr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180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BD05AC-FF72-4F1C-8AED-884718309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2443162"/>
            <a:ext cx="2667000" cy="197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76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72012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angles in a quadrilateral total ___ degrees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you can find an unknown angle in a quadrilateral by subtracting the total of the other three angles from 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56079"/>
            <a:ext cx="10515600" cy="3420883"/>
          </a:xfrm>
        </p:spPr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360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566E3B-461D-4494-AEB5-07D88FC47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5862" y="2780595"/>
            <a:ext cx="2200275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333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when two straight lines cross, opposite angles are _____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equal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4AAAAC-0E10-4424-A92D-2D2CB8BDA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538" y="2162969"/>
            <a:ext cx="4914900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034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on parallel lines, alternate (Z or backwards-Z) angles are _____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equal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1A4C43-47AD-41E0-BBA9-EE6AA7902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1387" y="1825625"/>
            <a:ext cx="5229225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623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lines would never cross no matter how far we extended them (like train tracks)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parallel</a:t>
            </a:r>
          </a:p>
        </p:txBody>
      </p:sp>
    </p:spTree>
    <p:extLst>
      <p:ext uri="{BB962C8B-B14F-4D97-AF65-F5344CB8AC3E}">
        <p14:creationId xmlns:p14="http://schemas.microsoft.com/office/powerpoint/2010/main" val="3589216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lines that cross at right angles or would cross at right angles if we extended them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perpendicular</a:t>
            </a:r>
          </a:p>
        </p:txBody>
      </p:sp>
    </p:spTree>
    <p:extLst>
      <p:ext uri="{BB962C8B-B14F-4D97-AF65-F5344CB8AC3E}">
        <p14:creationId xmlns:p14="http://schemas.microsoft.com/office/powerpoint/2010/main" val="211862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shape with four sides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quadrilateral</a:t>
            </a:r>
          </a:p>
        </p:txBody>
      </p:sp>
    </p:spTree>
    <p:extLst>
      <p:ext uri="{BB962C8B-B14F-4D97-AF65-F5344CB8AC3E}">
        <p14:creationId xmlns:p14="http://schemas.microsoft.com/office/powerpoint/2010/main" val="299843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shape with five sides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pentagon</a:t>
            </a:r>
          </a:p>
        </p:txBody>
      </p:sp>
    </p:spTree>
    <p:extLst>
      <p:ext uri="{BB962C8B-B14F-4D97-AF65-F5344CB8AC3E}">
        <p14:creationId xmlns:p14="http://schemas.microsoft.com/office/powerpoint/2010/main" val="627008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shape with six sides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hexagon</a:t>
            </a:r>
          </a:p>
        </p:txBody>
      </p:sp>
    </p:spTree>
    <p:extLst>
      <p:ext uri="{BB962C8B-B14F-4D97-AF65-F5344CB8AC3E}">
        <p14:creationId xmlns:p14="http://schemas.microsoft.com/office/powerpoint/2010/main" val="425116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shape with eight sides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octagon</a:t>
            </a:r>
          </a:p>
        </p:txBody>
      </p:sp>
    </p:spTree>
    <p:extLst>
      <p:ext uri="{BB962C8B-B14F-4D97-AF65-F5344CB8AC3E}">
        <p14:creationId xmlns:p14="http://schemas.microsoft.com/office/powerpoint/2010/main" val="401920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shape which has two pairs of parallel lines is called a _____________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parallelogram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3B9495-4A95-462F-953E-E1B08E364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637" y="1819477"/>
            <a:ext cx="5038725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71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shape which has one pair of parallel lines is called a _________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trapezium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051FBF-221D-419B-9036-D84D36FAB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737" y="2005012"/>
            <a:ext cx="4962525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426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parallelogram with sides of the same length is called a _______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rhombus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9112DA-14E2-4319-B0D4-1928AC13E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6662" y="1799221"/>
            <a:ext cx="4638675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864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shape with two pairs of equal sides adjacent (next) to each other is called a ____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kite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6E93E1-4E51-4739-9B86-AD64DB240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672" y="1996281"/>
            <a:ext cx="3295650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747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line drawn from one vertex to the opposite vertex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diagonal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15528B-5216-4629-B8BD-EDE7DE77C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5678" y="2335076"/>
            <a:ext cx="7794402" cy="438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712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2D shape that has been 'stretched out' to make a 3D shape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prism</a:t>
            </a:r>
          </a:p>
        </p:txBody>
      </p:sp>
      <p:pic>
        <p:nvPicPr>
          <p:cNvPr id="4" name="Picture 16" descr="blue triangular cylinder">
            <a:extLst>
              <a:ext uri="{FF2B5EF4-FFF2-40B4-BE49-F238E27FC236}">
                <a16:creationId xmlns:a16="http://schemas.microsoft.com/office/drawing/2014/main" id="{EA915957-7E71-40FD-8D77-3699B1684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247" y="1949468"/>
            <a:ext cx="3769506" cy="2959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34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shape with equal sides and equal angles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regular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C2E606-4019-42FD-8C5E-FD7D2292E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162" y="2114550"/>
            <a:ext cx="1209675" cy="2628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AD399E-1621-4500-9B30-ACB789D2F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8673" y="2066925"/>
            <a:ext cx="1181100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09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shape which does not have equal sides and/or equal angles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irregular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DC2653-D219-44E0-8DC6-A73031A4F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1625" y="2124075"/>
            <a:ext cx="1428750" cy="26098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427DBC-A05A-46D5-AF5E-755864B844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1080" y="2081212"/>
            <a:ext cx="1304925" cy="2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35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do we write the x or y coordinate first?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A533B8-A51A-4565-94C7-FFDAAF8F32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1828" y="3004457"/>
            <a:ext cx="6462928" cy="3633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6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when we _________ a shape we move it to a new position (without changing its size or rotating it)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translate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06C46C-FDEE-428F-B5A4-79ECB92FD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0" y="1813551"/>
            <a:ext cx="8473320" cy="4763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49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when you have the same reflected on both sides, you have ________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symmetry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B6142F-BD62-4EAC-82A6-3FA2ED117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1701" y="1825626"/>
            <a:ext cx="8615600" cy="484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31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72768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a triangle with sides of the same length and angles of the same size (60 degrees) is called an ___________ triangle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1227"/>
            <a:ext cx="10515600" cy="3755735"/>
          </a:xfrm>
        </p:spPr>
        <p:txBody>
          <a:bodyPr/>
          <a:lstStyle/>
          <a:p>
            <a:r>
              <a:rPr lang="en-GB" dirty="0"/>
              <a:t>equilateral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48949F-6969-4F41-9B00-C19E85FAC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270" y="2292095"/>
            <a:ext cx="7774546" cy="437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397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56858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a triangle with two sides of the same length and two angles of the same size is called an _________ triangle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3955"/>
            <a:ext cx="10515600" cy="3833008"/>
          </a:xfrm>
        </p:spPr>
        <p:txBody>
          <a:bodyPr/>
          <a:lstStyle/>
          <a:p>
            <a:r>
              <a:rPr lang="en-GB" dirty="0"/>
              <a:t>isosceles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4624D9-A2C9-4089-BA0D-6700462B3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8361" y="2258325"/>
            <a:ext cx="7903333" cy="444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44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the flat surfaces of a 3D shape are called _____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faces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A4402E-5AE7-4A42-8B6A-F3E05CEAC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0136" y="2625634"/>
            <a:ext cx="7222858" cy="406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60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the 'lines' joining faces of a 3D shape are called _____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edges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33450D-F6D7-4218-A448-8A0F3A3B2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0136" y="2625634"/>
            <a:ext cx="7222858" cy="406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99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the 'pointy bits' (where edges meet) of a 3D shape are called ________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vertices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E7B9AE-BAA5-46CD-8150-85E7B3242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0136" y="2625634"/>
            <a:ext cx="7222858" cy="406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00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809518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effectLst/>
                <a:latin typeface="hurme_no2-webfont"/>
              </a:rPr>
              <a:t>part: part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a cake is cut into 18 slices. 15 are eaten. 3 are not eaten. The _____ of eaten to uneaten slices is 15:3</a:t>
            </a:r>
            <a:br>
              <a:rPr lang="en-US" b="0" i="0" u="none" strike="noStrike" dirty="0">
                <a:effectLst/>
                <a:latin typeface="hurme_no2-webfont"/>
              </a:rPr>
            </a:br>
            <a:r>
              <a:rPr lang="en-US" b="0" i="0" u="none" strike="noStrike" dirty="0">
                <a:effectLst/>
                <a:latin typeface="hurme_no2-webfont"/>
              </a:rPr>
              <a:t>e.g. a _____ of 15:3 can be simplified to 5:1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1"/>
            <a:ext cx="10515600" cy="2747962"/>
          </a:xfrm>
        </p:spPr>
        <p:txBody>
          <a:bodyPr/>
          <a:lstStyle/>
          <a:p>
            <a:r>
              <a:rPr lang="en-GB" dirty="0"/>
              <a:t>ratio</a:t>
            </a:r>
          </a:p>
        </p:txBody>
      </p:sp>
    </p:spTree>
    <p:extLst>
      <p:ext uri="{BB962C8B-B14F-4D97-AF65-F5344CB8AC3E}">
        <p14:creationId xmlns:p14="http://schemas.microsoft.com/office/powerpoint/2010/main" val="1200192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strike="noStrike" dirty="0">
                <a:effectLst/>
                <a:latin typeface="hurme_no2-webfont"/>
              </a:rPr>
              <a:t>with algebra, 3y means 3 _____ 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times</a:t>
            </a:r>
          </a:p>
        </p:txBody>
      </p:sp>
    </p:spTree>
    <p:extLst>
      <p:ext uri="{BB962C8B-B14F-4D97-AF65-F5344CB8AC3E}">
        <p14:creationId xmlns:p14="http://schemas.microsoft.com/office/powerpoint/2010/main" val="123136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2D representation of the faces of a 3D shape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net</a:t>
            </a:r>
          </a:p>
        </p:txBody>
      </p:sp>
    </p:spTree>
    <p:extLst>
      <p:ext uri="{BB962C8B-B14F-4D97-AF65-F5344CB8AC3E}">
        <p14:creationId xmlns:p14="http://schemas.microsoft.com/office/powerpoint/2010/main" val="2396838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the perimeter of a circle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circumference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528BDFE-6C44-4E3F-BDB6-AA899CF4836F}"/>
              </a:ext>
            </a:extLst>
          </p:cNvPr>
          <p:cNvSpPr/>
          <p:nvPr/>
        </p:nvSpPr>
        <p:spPr>
          <a:xfrm>
            <a:off x="3705726" y="2317859"/>
            <a:ext cx="2390274" cy="236308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73AD47-8A3F-417C-9C49-A3B3365AB7EB}"/>
              </a:ext>
            </a:extLst>
          </p:cNvPr>
          <p:cNvSpPr/>
          <p:nvPr/>
        </p:nvSpPr>
        <p:spPr>
          <a:xfrm>
            <a:off x="3834064" y="1825625"/>
            <a:ext cx="23902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circumference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15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the length from the </a:t>
            </a:r>
            <a:r>
              <a:rPr lang="en-US" b="0" i="0" u="none" strike="noStrike" dirty="0" err="1">
                <a:effectLst/>
                <a:latin typeface="hurme_no2-webfont"/>
              </a:rPr>
              <a:t>centre</a:t>
            </a:r>
            <a:r>
              <a:rPr lang="en-US" b="0" i="0" u="none" strike="noStrike" dirty="0">
                <a:effectLst/>
                <a:latin typeface="hurme_no2-webfont"/>
              </a:rPr>
              <a:t> to the edge of a circle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radius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EAADA21-8866-44A0-9E06-6537B23DD42B}"/>
              </a:ext>
            </a:extLst>
          </p:cNvPr>
          <p:cNvGrpSpPr/>
          <p:nvPr/>
        </p:nvGrpSpPr>
        <p:grpSpPr>
          <a:xfrm>
            <a:off x="3894791" y="1809672"/>
            <a:ext cx="25758" cy="2379040"/>
            <a:chOff x="3918855" y="1809672"/>
            <a:chExt cx="25758" cy="2379040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0E2E6438-6D77-4C8A-BB9D-A6487C2A8F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20549" y="1809672"/>
              <a:ext cx="24064" cy="1181544"/>
            </a:xfrm>
            <a:prstGeom prst="straightConnector1">
              <a:avLst/>
            </a:prstGeom>
            <a:ln w="57150">
              <a:solidFill>
                <a:schemeClr val="bg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F238622-2974-4973-8B6E-CCCA44087B22}"/>
                </a:ext>
              </a:extLst>
            </p:cNvPr>
            <p:cNvCxnSpPr>
              <a:cxnSpLocks/>
              <a:endCxn id="7" idx="4"/>
            </p:cNvCxnSpPr>
            <p:nvPr/>
          </p:nvCxnSpPr>
          <p:spPr>
            <a:xfrm flipH="1">
              <a:off x="3918855" y="3007168"/>
              <a:ext cx="24064" cy="1181544"/>
            </a:xfrm>
            <a:prstGeom prst="straightConnector1">
              <a:avLst/>
            </a:prstGeom>
            <a:ln w="5715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FFB943EB-0616-4D4F-8F20-9A2FE7C43664}"/>
              </a:ext>
            </a:extLst>
          </p:cNvPr>
          <p:cNvSpPr/>
          <p:nvPr/>
        </p:nvSpPr>
        <p:spPr>
          <a:xfrm>
            <a:off x="2723718" y="1825625"/>
            <a:ext cx="2390274" cy="236308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9EE98B-47BD-418E-AE00-C32631A4074A}"/>
              </a:ext>
            </a:extLst>
          </p:cNvPr>
          <p:cNvSpPr/>
          <p:nvPr/>
        </p:nvSpPr>
        <p:spPr>
          <a:xfrm>
            <a:off x="3918855" y="3269587"/>
            <a:ext cx="14838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radius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817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8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a line connecting two points on the edge of a circle which passes through its </a:t>
            </a:r>
            <a:r>
              <a:rPr lang="en-US" b="0" i="0" u="none" strike="noStrike" dirty="0" err="1">
                <a:effectLst/>
                <a:latin typeface="hurme_no2-webfont"/>
              </a:rPr>
              <a:t>centre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diameter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03A3156-92CB-4821-BBE4-F6286FEDA2FD}"/>
              </a:ext>
            </a:extLst>
          </p:cNvPr>
          <p:cNvSpPr/>
          <p:nvPr/>
        </p:nvSpPr>
        <p:spPr>
          <a:xfrm>
            <a:off x="2906598" y="2136494"/>
            <a:ext cx="2390274" cy="236308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A79BBAB-2776-46A7-96CF-137C8406BFDD}"/>
              </a:ext>
            </a:extLst>
          </p:cNvPr>
          <p:cNvCxnSpPr>
            <a:stCxn id="4" idx="2"/>
            <a:endCxn id="4" idx="6"/>
          </p:cNvCxnSpPr>
          <p:nvPr/>
        </p:nvCxnSpPr>
        <p:spPr>
          <a:xfrm>
            <a:off x="2906598" y="3318038"/>
            <a:ext cx="2390274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42B0850A-F936-449E-AD53-881C8F36E776}"/>
              </a:ext>
            </a:extLst>
          </p:cNvPr>
          <p:cNvSpPr/>
          <p:nvPr/>
        </p:nvSpPr>
        <p:spPr>
          <a:xfrm>
            <a:off x="3343219" y="2858475"/>
            <a:ext cx="20819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diameter</a:t>
            </a:r>
            <a:endParaRPr lang="en-GB" sz="28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14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6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0D41-0DDE-47A1-916C-57403ABA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hurme_no2-webfont"/>
              </a:rPr>
              <a:t>the total amount divided by the number of things is the ____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14037-99A8-4D58-8D3F-6FAC4DB6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mean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54D483-FC30-44EA-ADB9-6F4B7DDA3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1763" y="1825626"/>
            <a:ext cx="8552853" cy="480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03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1400</Words>
  <Application>Microsoft Office PowerPoint</Application>
  <PresentationFormat>Widescreen</PresentationFormat>
  <Paragraphs>161</Paragraphs>
  <Slides>79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4" baseType="lpstr">
      <vt:lpstr>Arial</vt:lpstr>
      <vt:lpstr>Calibri</vt:lpstr>
      <vt:lpstr>Calibri Light</vt:lpstr>
      <vt:lpstr>hurme_no2-webfont</vt:lpstr>
      <vt:lpstr>Office Theme</vt:lpstr>
      <vt:lpstr>Roman numerals for 1, 5, 10, 50, 100, 500, 1000</vt:lpstr>
      <vt:lpstr>what you get when you add</vt:lpstr>
      <vt:lpstr>what you get when you subtract</vt:lpstr>
      <vt:lpstr>what you get when you multiply</vt:lpstr>
      <vt:lpstr>what you get when you divide</vt:lpstr>
      <vt:lpstr>10 is a ________ of 1, 2, 5 and 10</vt:lpstr>
      <vt:lpstr>a multiple of 2 is an ____ number</vt:lpstr>
      <vt:lpstr>a number that is in the times tables of two different numbers e.g. 24 is a ______ ________ of 4 and 6 because it is in both the 4 times table and the 6 times table</vt:lpstr>
      <vt:lpstr>the lowest number that is in the times tables of two different numbers e.g. 12 is the ______ ______ ________ of 4 and 6 because it is the lowest number that is in both the 4 times table and the 6 times table</vt:lpstr>
      <vt:lpstr>a number that divide into another number with no remainder e.g. 1, 2, 5 and 10 are ______s of 10</vt:lpstr>
      <vt:lpstr>a number that divides into two different numbers with no remainders e.g. 5 is a ______ ______ of 10 and 15 because it has both 10 and 15 in its times table</vt:lpstr>
      <vt:lpstr>a number which has only two factors (the number 1 and itself) e.g. the first _____ ______s are 2, 3, 5 and 7 e.g. to work out if you have a _____ ______, you can divide it by 2, 3, 5 and 7 and if you get remainders for all, then you know that you do e.g. 29 is a _____ ______ because it is only in the 1 times table and the 29 times table</vt:lpstr>
      <vt:lpstr>a number which has more than two factors e.g. 9 is a _________ _______ because it has three factors: 1, 3 and 9 e.g. 10 is a _________ ______ because it has four factors: 1, 2, 5 and 10</vt:lpstr>
      <vt:lpstr>a factor which is also a prime number e.g. 2, 3 and 5 are _____ ______s of 30 because they are prime numbers and 30 is in their times tables</vt:lpstr>
      <vt:lpstr>what you get when you multiply a number by itself e.g. 1, 4, 9, 16, 25, ...</vt:lpstr>
      <vt:lpstr>what you get when you multiply a number by itself and then by itself again e.g. 1, 8, 27, 64, 125, ...</vt:lpstr>
      <vt:lpstr>first digit after the decimal point</vt:lpstr>
      <vt:lpstr>second digit after the decimal point</vt:lpstr>
      <vt:lpstr>third digit after the decimal point</vt:lpstr>
      <vt:lpstr>a fraction with a denominator of 100 can be expressed as a __________ e.g. 0.42 is the same as 42 _______ e.g. 0.05 is the same as 5 _______ e.g. 33/100 is the same as 33 _______</vt:lpstr>
      <vt:lpstr>millimetres in a centimetre</vt:lpstr>
      <vt:lpstr>centimetres in a metre</vt:lpstr>
      <vt:lpstr>metres in a kilometre</vt:lpstr>
      <vt:lpstr>grams in a kilogram</vt:lpstr>
      <vt:lpstr>millilitres in a litre</vt:lpstr>
      <vt:lpstr>1 mile = ___ kilometres</vt:lpstr>
      <vt:lpstr>8 kilometres = _ miles</vt:lpstr>
      <vt:lpstr>the amount of 2D space something takes up e.g. length x width = ____ of a rectangle e.g. base x height = ____ of a parallelogram e.g. base x height ÷ 2 = ____ of a triangle</vt:lpstr>
      <vt:lpstr>the distance around the outside e.g. a rectangle with longer sides of 6 cm and shorter sides of 4 cm will have a _________ of 20 cm</vt:lpstr>
      <vt:lpstr>the amount of 3D space something takes up e.g. length x width x height = ______ of a cuboid</vt:lpstr>
      <vt:lpstr>seconds in a minute</vt:lpstr>
      <vt:lpstr>minutes in an hour</vt:lpstr>
      <vt:lpstr>hours in a day</vt:lpstr>
      <vt:lpstr>September, April, June and November have __ days</vt:lpstr>
      <vt:lpstr>January, March, May, July, August, October and December have __ days</vt:lpstr>
      <vt:lpstr>February has 28 days or 29 in a ____ ____</vt:lpstr>
      <vt:lpstr>degrees in a quarter turn</vt:lpstr>
      <vt:lpstr>degrees in a half turn</vt:lpstr>
      <vt:lpstr>degrees in three quarters of a turn</vt:lpstr>
      <vt:lpstr>degrees in a whole turn</vt:lpstr>
      <vt:lpstr>degrees in a right angle e.g. on angle diagrams, a right angle is shown with a small square</vt:lpstr>
      <vt:lpstr>degrees on a straight line e.g. you can find an unknown angle on a straight line by subtracting the other angle(s) from ___</vt:lpstr>
      <vt:lpstr>degrees around a point e.g. you can find an unknown angle on a point by subtracting the other angle(s) from ___</vt:lpstr>
      <vt:lpstr>angles less than 90 degrees are _____ angles</vt:lpstr>
      <vt:lpstr>angles greater than 90 degrees but less than 180 degrees are ______ angles</vt:lpstr>
      <vt:lpstr>angles greater than 180 degrees are ______ angles</vt:lpstr>
      <vt:lpstr>angles in a triangle total ___ degrees e.g. you can find an unknown angle in a triangle by subtracting the total of the other two angles from ___</vt:lpstr>
      <vt:lpstr>angles in a quadrilateral total ___ degrees e.g. you can find an unknown angle in a quadrilateral by subtracting the total of the other three angles from ___</vt:lpstr>
      <vt:lpstr>when two straight lines cross, opposite angles are _____</vt:lpstr>
      <vt:lpstr>on parallel lines, alternate (Z or backwards-Z) angles are _____</vt:lpstr>
      <vt:lpstr>lines would never cross no matter how far we extended them (like train tracks)</vt:lpstr>
      <vt:lpstr>lines that cross at right angles or would cross at right angles if we extended them</vt:lpstr>
      <vt:lpstr>a shape with four sides</vt:lpstr>
      <vt:lpstr>a shape with five sides</vt:lpstr>
      <vt:lpstr>a shape with six sides</vt:lpstr>
      <vt:lpstr>a shape with eight sides</vt:lpstr>
      <vt:lpstr>a shape which has two pairs of parallel lines is called a _____________</vt:lpstr>
      <vt:lpstr>a shape which has one pair of parallel lines is called a _________</vt:lpstr>
      <vt:lpstr>a parallelogram with sides of the same length is called a _______</vt:lpstr>
      <vt:lpstr>a shape with two pairs of equal sides adjacent (next) to each other is called a ____</vt:lpstr>
      <vt:lpstr>a line drawn from one vertex to the opposite vertex</vt:lpstr>
      <vt:lpstr>a 2D shape that has been 'stretched out' to make a 3D shape</vt:lpstr>
      <vt:lpstr>a shape with equal sides and equal angles</vt:lpstr>
      <vt:lpstr>a shape which does not have equal sides and/or equal angles</vt:lpstr>
      <vt:lpstr>do we write the x or y coordinate first?</vt:lpstr>
      <vt:lpstr>when we _________ a shape we move it to a new position (without changing its size or rotating it)</vt:lpstr>
      <vt:lpstr>when you have the same reflected on both sides, you have ________</vt:lpstr>
      <vt:lpstr>a triangle with sides of the same length and angles of the same size (60 degrees) is called an ___________ triangle</vt:lpstr>
      <vt:lpstr>a triangle with two sides of the same length and two angles of the same size is called an _________ triangle</vt:lpstr>
      <vt:lpstr>the flat surfaces of a 3D shape are called _____</vt:lpstr>
      <vt:lpstr>the 'lines' joining faces of a 3D shape are called _____</vt:lpstr>
      <vt:lpstr>the 'pointy bits' (where edges meet) of a 3D shape are called ________</vt:lpstr>
      <vt:lpstr>part: part e.g. a cake is cut into 18 slices. 15 are eaten. 3 are not eaten. The _____ of eaten to uneaten slices is 15:3 e.g. a _____ of 15:3 can be simplified to 5:1</vt:lpstr>
      <vt:lpstr>with algebra, 3y means 3 _____ y</vt:lpstr>
      <vt:lpstr>a 2D representation of the faces of a 3D shape</vt:lpstr>
      <vt:lpstr>the perimeter of a circle</vt:lpstr>
      <vt:lpstr>the length from the centre to the edge of a circle</vt:lpstr>
      <vt:lpstr>a line connecting two points on the edge of a circle which passes through its centre</vt:lpstr>
      <vt:lpstr>the total amount divided by the number of things is the ____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'Find the difference (two positive numbers)</dc:title>
  <dc:creator>Simon Rigelsford</dc:creator>
  <cp:lastModifiedBy>Simon Rigelsford</cp:lastModifiedBy>
  <cp:revision>72</cp:revision>
  <dcterms:created xsi:type="dcterms:W3CDTF">2020-10-07T16:49:05Z</dcterms:created>
  <dcterms:modified xsi:type="dcterms:W3CDTF">2020-12-20T09:08:54Z</dcterms:modified>
</cp:coreProperties>
</file>